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81" r:id="rId2"/>
    <p:sldId id="482" r:id="rId3"/>
    <p:sldId id="483" r:id="rId4"/>
    <p:sldId id="479" r:id="rId5"/>
    <p:sldId id="478" r:id="rId6"/>
    <p:sldId id="487" r:id="rId7"/>
    <p:sldId id="493" r:id="rId8"/>
    <p:sldId id="492" r:id="rId9"/>
    <p:sldId id="488" r:id="rId10"/>
    <p:sldId id="489" r:id="rId11"/>
    <p:sldId id="462" r:id="rId12"/>
    <p:sldId id="463" r:id="rId13"/>
    <p:sldId id="468" r:id="rId14"/>
    <p:sldId id="469" r:id="rId15"/>
    <p:sldId id="466" r:id="rId16"/>
    <p:sldId id="490" r:id="rId17"/>
    <p:sldId id="467" r:id="rId18"/>
    <p:sldId id="470" r:id="rId19"/>
    <p:sldId id="471" r:id="rId20"/>
    <p:sldId id="491" r:id="rId21"/>
    <p:sldId id="485" r:id="rId22"/>
    <p:sldId id="486" r:id="rId23"/>
    <p:sldId id="494" r:id="rId24"/>
    <p:sldId id="495" r:id="rId25"/>
    <p:sldId id="496" r:id="rId26"/>
    <p:sldId id="497" r:id="rId27"/>
    <p:sldId id="498" r:id="rId28"/>
    <p:sldId id="499" r:id="rId29"/>
    <p:sldId id="500" r:id="rId30"/>
  </p:sldIdLst>
  <p:sldSz cx="12190413" cy="6858000"/>
  <p:notesSz cx="6794500" cy="9931400"/>
  <p:custShowLst>
    <p:custShow name="Custom Show 1" id="0">
      <p:sldLst/>
    </p:custShow>
  </p:custShowLst>
  <p:defaultTextStyle>
    <a:defPPr>
      <a:defRPr lang="en-US"/>
    </a:defPPr>
    <a:lvl1pPr algn="l" rtl="0" fontAlgn="base">
      <a:spcBef>
        <a:spcPct val="0"/>
      </a:spcBef>
      <a:spcAft>
        <a:spcPct val="0"/>
      </a:spcAft>
      <a:defRPr sz="1400" b="1" kern="1200">
        <a:solidFill>
          <a:schemeClr val="bg1"/>
        </a:solidFill>
        <a:latin typeface="Trebuchet MS" pitchFamily="34" charset="0"/>
        <a:ea typeface="+mn-ea"/>
        <a:cs typeface="Arial" pitchFamily="34" charset="0"/>
      </a:defRPr>
    </a:lvl1pPr>
    <a:lvl2pPr marL="457200" algn="l" rtl="0" fontAlgn="base">
      <a:spcBef>
        <a:spcPct val="0"/>
      </a:spcBef>
      <a:spcAft>
        <a:spcPct val="0"/>
      </a:spcAft>
      <a:defRPr sz="1400" b="1" kern="1200">
        <a:solidFill>
          <a:schemeClr val="bg1"/>
        </a:solidFill>
        <a:latin typeface="Trebuchet MS" pitchFamily="34" charset="0"/>
        <a:ea typeface="+mn-ea"/>
        <a:cs typeface="Arial" pitchFamily="34" charset="0"/>
      </a:defRPr>
    </a:lvl2pPr>
    <a:lvl3pPr marL="914400" algn="l" rtl="0" fontAlgn="base">
      <a:spcBef>
        <a:spcPct val="0"/>
      </a:spcBef>
      <a:spcAft>
        <a:spcPct val="0"/>
      </a:spcAft>
      <a:defRPr sz="1400" b="1" kern="1200">
        <a:solidFill>
          <a:schemeClr val="bg1"/>
        </a:solidFill>
        <a:latin typeface="Trebuchet MS" pitchFamily="34" charset="0"/>
        <a:ea typeface="+mn-ea"/>
        <a:cs typeface="Arial" pitchFamily="34" charset="0"/>
      </a:defRPr>
    </a:lvl3pPr>
    <a:lvl4pPr marL="1371600" algn="l" rtl="0" fontAlgn="base">
      <a:spcBef>
        <a:spcPct val="0"/>
      </a:spcBef>
      <a:spcAft>
        <a:spcPct val="0"/>
      </a:spcAft>
      <a:defRPr sz="1400" b="1" kern="1200">
        <a:solidFill>
          <a:schemeClr val="bg1"/>
        </a:solidFill>
        <a:latin typeface="Trebuchet MS" pitchFamily="34" charset="0"/>
        <a:ea typeface="+mn-ea"/>
        <a:cs typeface="Arial" pitchFamily="34" charset="0"/>
      </a:defRPr>
    </a:lvl4pPr>
    <a:lvl5pPr marL="1828800" algn="l" rtl="0" fontAlgn="base">
      <a:spcBef>
        <a:spcPct val="0"/>
      </a:spcBef>
      <a:spcAft>
        <a:spcPct val="0"/>
      </a:spcAft>
      <a:defRPr sz="1400" b="1" kern="1200">
        <a:solidFill>
          <a:schemeClr val="bg1"/>
        </a:solidFill>
        <a:latin typeface="Trebuchet MS" pitchFamily="34" charset="0"/>
        <a:ea typeface="+mn-ea"/>
        <a:cs typeface="Arial" pitchFamily="34" charset="0"/>
      </a:defRPr>
    </a:lvl5pPr>
    <a:lvl6pPr marL="2286000" algn="l" defTabSz="914400" rtl="0" eaLnBrk="1" latinLnBrk="0" hangingPunct="1">
      <a:defRPr sz="1400" b="1" kern="1200">
        <a:solidFill>
          <a:schemeClr val="bg1"/>
        </a:solidFill>
        <a:latin typeface="Trebuchet MS" pitchFamily="34" charset="0"/>
        <a:ea typeface="+mn-ea"/>
        <a:cs typeface="Arial" pitchFamily="34" charset="0"/>
      </a:defRPr>
    </a:lvl6pPr>
    <a:lvl7pPr marL="2743200" algn="l" defTabSz="914400" rtl="0" eaLnBrk="1" latinLnBrk="0" hangingPunct="1">
      <a:defRPr sz="1400" b="1" kern="1200">
        <a:solidFill>
          <a:schemeClr val="bg1"/>
        </a:solidFill>
        <a:latin typeface="Trebuchet MS" pitchFamily="34" charset="0"/>
        <a:ea typeface="+mn-ea"/>
        <a:cs typeface="Arial" pitchFamily="34" charset="0"/>
      </a:defRPr>
    </a:lvl7pPr>
    <a:lvl8pPr marL="3200400" algn="l" defTabSz="914400" rtl="0" eaLnBrk="1" latinLnBrk="0" hangingPunct="1">
      <a:defRPr sz="1400" b="1" kern="1200">
        <a:solidFill>
          <a:schemeClr val="bg1"/>
        </a:solidFill>
        <a:latin typeface="Trebuchet MS" pitchFamily="34" charset="0"/>
        <a:ea typeface="+mn-ea"/>
        <a:cs typeface="Arial" pitchFamily="34" charset="0"/>
      </a:defRPr>
    </a:lvl8pPr>
    <a:lvl9pPr marL="3657600" algn="l" defTabSz="914400" rtl="0" eaLnBrk="1" latinLnBrk="0" hangingPunct="1">
      <a:defRPr sz="1400" b="1" kern="1200">
        <a:solidFill>
          <a:schemeClr val="bg1"/>
        </a:solidFill>
        <a:latin typeface="Trebuchet MS"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86860"/>
    <a:srgbClr val="ED1A3B"/>
    <a:srgbClr val="33CC33"/>
    <a:srgbClr val="00FF00"/>
    <a:srgbClr val="2EAFA4"/>
    <a:srgbClr val="C5C5C5"/>
    <a:srgbClr val="98002E"/>
    <a:srgbClr val="62CAE3"/>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29" autoAdjust="0"/>
    <p:restoredTop sz="97491" autoAdjust="0"/>
  </p:normalViewPr>
  <p:slideViewPr>
    <p:cSldViewPr snapToGrid="0" snapToObjects="1">
      <p:cViewPr>
        <p:scale>
          <a:sx n="75" d="100"/>
          <a:sy n="75" d="100"/>
        </p:scale>
        <p:origin x="-1387" y="-317"/>
      </p:cViewPr>
      <p:guideLst>
        <p:guide orient="horz" pos="1435"/>
        <p:guide orient="horz" pos="3550"/>
        <p:guide orient="horz" pos="182"/>
        <p:guide orient="horz" pos="1147"/>
        <p:guide pos="7500"/>
        <p:guide pos="3902"/>
        <p:guide pos="3777"/>
        <p:guide pos="241"/>
        <p:guide pos="6619"/>
        <p:guide pos="1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18"/>
    </p:cViewPr>
  </p:sorterViewPr>
  <p:notesViewPr>
    <p:cSldViewPr snapToGrid="0" snapToObjects="1">
      <p:cViewPr varScale="1">
        <p:scale>
          <a:sx n="71" d="100"/>
          <a:sy n="71" d="100"/>
        </p:scale>
        <p:origin x="-3077" y="-77"/>
      </p:cViewPr>
      <p:guideLst>
        <p:guide orient="horz" pos="3128"/>
        <p:guide pos="214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cs typeface="+mn-cs"/>
              </a:defRPr>
            </a:lvl1pPr>
          </a:lstStyle>
          <a:p>
            <a:pPr>
              <a:defRPr/>
            </a:pPr>
            <a:endParaRPr lang="en-US"/>
          </a:p>
        </p:txBody>
      </p:sp>
      <p:sp>
        <p:nvSpPr>
          <p:cNvPr id="70659"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cs typeface="+mn-cs"/>
              </a:defRPr>
            </a:lvl1pPr>
          </a:lstStyle>
          <a:p>
            <a:pPr>
              <a:defRPr/>
            </a:pPr>
            <a:endParaRPr lang="en-US"/>
          </a:p>
        </p:txBody>
      </p:sp>
      <p:sp>
        <p:nvSpPr>
          <p:cNvPr id="70660" name="Rectangle 4"/>
          <p:cNvSpPr>
            <a:spLocks noGrp="1" noChangeArrowheads="1"/>
          </p:cNvSpPr>
          <p:nvPr>
            <p:ph type="ftr" sz="quarter" idx="2"/>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cs typeface="+mn-cs"/>
              </a:defRPr>
            </a:lvl1pPr>
          </a:lstStyle>
          <a:p>
            <a:pPr>
              <a:defRPr/>
            </a:pPr>
            <a:endParaRPr lang="en-US"/>
          </a:p>
        </p:txBody>
      </p:sp>
      <p:sp>
        <p:nvSpPr>
          <p:cNvPr id="70661" name="Rectangle 5"/>
          <p:cNvSpPr>
            <a:spLocks noGrp="1" noChangeArrowheads="1"/>
          </p:cNvSpPr>
          <p:nvPr>
            <p:ph type="sldNum" sz="quarter" idx="3"/>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cs typeface="+mn-cs"/>
              </a:defRPr>
            </a:lvl1pPr>
          </a:lstStyle>
          <a:p>
            <a:pPr>
              <a:defRPr/>
            </a:pPr>
            <a:fld id="{A1DBECAA-A528-4CE8-B3EA-3FF89E370DA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cs typeface="+mn-cs"/>
              </a:defRPr>
            </a:lvl1pPr>
          </a:lstStyle>
          <a:p>
            <a:pPr>
              <a:defRPr/>
            </a:pPr>
            <a:endParaRPr lang="en-US"/>
          </a:p>
        </p:txBody>
      </p:sp>
      <p:sp>
        <p:nvSpPr>
          <p:cNvPr id="11267"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cs typeface="+mn-cs"/>
              </a:defRPr>
            </a:lvl1pPr>
          </a:lstStyle>
          <a:p>
            <a:pPr>
              <a:defRPr/>
            </a:pPr>
            <a:endParaRPr lang="en-US"/>
          </a:p>
        </p:txBody>
      </p:sp>
      <p:sp>
        <p:nvSpPr>
          <p:cNvPr id="11271" name="Rectangle 7"/>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cs typeface="+mn-cs"/>
              </a:defRPr>
            </a:lvl1pPr>
          </a:lstStyle>
          <a:p>
            <a:pPr>
              <a:defRPr/>
            </a:pPr>
            <a:fld id="{FF010FDE-5FC2-40AD-A8A0-689EC491801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0E4A3E3C-27C7-457F-AFB5-A23D5BAD7BF8}" type="slidenum">
              <a:rPr lang="en-US" smtClean="0"/>
              <a:pPr>
                <a:defRPr/>
              </a:pPr>
              <a:t>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ro-RO" sz="10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 name="Rectangle 15"/>
          <p:cNvSpPr>
            <a:spLocks noChangeArrowheads="1"/>
          </p:cNvSpPr>
          <p:nvPr/>
        </p:nvSpPr>
        <p:spPr bwMode="gray">
          <a:xfrm>
            <a:off x="0" y="2074863"/>
            <a:ext cx="11906250" cy="4149725"/>
          </a:xfrm>
          <a:prstGeom prst="rect">
            <a:avLst/>
          </a:prstGeom>
          <a:solidFill>
            <a:srgbClr val="2EAFA4"/>
          </a:solidFill>
          <a:ln w="9525">
            <a:noFill/>
            <a:miter lim="800000"/>
            <a:headEnd/>
            <a:tailEnd/>
          </a:ln>
          <a:effectLst/>
        </p:spPr>
        <p:txBody>
          <a:bodyPr wrap="none" anchor="ctr"/>
          <a:lstStyle/>
          <a:p>
            <a:pPr algn="ctr">
              <a:defRPr/>
            </a:pPr>
            <a:endParaRPr lang="en-US">
              <a:cs typeface="+mn-cs"/>
            </a:endParaRPr>
          </a:p>
        </p:txBody>
      </p:sp>
      <p:sp>
        <p:nvSpPr>
          <p:cNvPr id="4" name="Freeform 32"/>
          <p:cNvSpPr>
            <a:spLocks noChangeAspect="1"/>
          </p:cNvSpPr>
          <p:nvPr userDrawn="1"/>
        </p:nvSpPr>
        <p:spPr bwMode="gray">
          <a:xfrm>
            <a:off x="38258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lgn="ctr">
              <a:defRPr/>
            </a:pPr>
            <a:endParaRPr lang="en-US">
              <a:cs typeface="+mn-cs"/>
            </a:endParaRPr>
          </a:p>
        </p:txBody>
      </p:sp>
      <p:sp>
        <p:nvSpPr>
          <p:cNvPr id="5" name="Freeform 33"/>
          <p:cNvSpPr>
            <a:spLocks noChangeAspect="1"/>
          </p:cNvSpPr>
          <p:nvPr userDrawn="1"/>
        </p:nvSpPr>
        <p:spPr bwMode="gray">
          <a:xfrm>
            <a:off x="381000" y="5027613"/>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lgn="ctr">
              <a:defRPr/>
            </a:pPr>
            <a:endParaRPr lang="en-US">
              <a:cs typeface="+mn-cs"/>
            </a:endParaRPr>
          </a:p>
        </p:txBody>
      </p:sp>
      <p:pic>
        <p:nvPicPr>
          <p:cNvPr id="6" name="Picture 31" descr="BDO_Logo_RGB 100%"/>
          <p:cNvPicPr>
            <a:picLocks noChangeAspect="1" noChangeArrowheads="1"/>
          </p:cNvPicPr>
          <p:nvPr userDrawn="1"/>
        </p:nvPicPr>
        <p:blipFill>
          <a:blip r:embed="rId2" cstate="print"/>
          <a:srcRect/>
          <a:stretch>
            <a:fillRect/>
          </a:stretch>
        </p:blipFill>
        <p:spPr bwMode="auto">
          <a:xfrm>
            <a:off x="10596563" y="6281738"/>
            <a:ext cx="1133475" cy="434975"/>
          </a:xfrm>
          <a:prstGeom prst="rect">
            <a:avLst/>
          </a:prstGeom>
          <a:noFill/>
          <a:ln w="9525">
            <a:noFill/>
            <a:miter lim="800000"/>
            <a:headEnd/>
            <a:tailEnd/>
          </a:ln>
        </p:spPr>
      </p:pic>
      <p:sp>
        <p:nvSpPr>
          <p:cNvPr id="7171" name="Rectangle 3"/>
          <p:cNvSpPr>
            <a:spLocks noGrp="1" noChangeArrowheads="1"/>
          </p:cNvSpPr>
          <p:nvPr>
            <p:ph type="subTitle" idx="1"/>
          </p:nvPr>
        </p:nvSpPr>
        <p:spPr bwMode="gray">
          <a:xfrm>
            <a:off x="542925" y="2597921"/>
            <a:ext cx="11064875" cy="2785929"/>
          </a:xfrm>
        </p:spPr>
        <p:txBody>
          <a:bodyPr/>
          <a:lstStyle>
            <a:lvl1pPr algn="ctr">
              <a:defRPr>
                <a:solidFill>
                  <a:schemeClr val="bg1"/>
                </a:solidFill>
              </a:defRPr>
            </a:lvl1pPr>
          </a:lstStyle>
          <a:p>
            <a:r>
              <a:rPr lang="en-US" dirty="0" smtClean="0"/>
              <a:t>Click to edit Master subtitle style</a:t>
            </a:r>
            <a:endParaRPr lang="en-US" dirty="0"/>
          </a:p>
        </p:txBody>
      </p:sp>
      <p:pic>
        <p:nvPicPr>
          <p:cNvPr id="8" name="Picture 7" descr="Registru foto comentat Govora draft"/>
          <p:cNvPicPr/>
          <p:nvPr userDrawn="1"/>
        </p:nvPicPr>
        <p:blipFill>
          <a:blip r:embed="rId3" cstate="print"/>
          <a:srcRect t="17685" b="22943"/>
          <a:stretch>
            <a:fillRect/>
          </a:stretch>
        </p:blipFill>
        <p:spPr bwMode="auto">
          <a:xfrm>
            <a:off x="544513" y="94614"/>
            <a:ext cx="11361737" cy="1823085"/>
          </a:xfrm>
          <a:prstGeom prst="rect">
            <a:avLst/>
          </a:prstGeom>
          <a:noFill/>
          <a:ln w="9525">
            <a:noFill/>
            <a:miter lim="800000"/>
            <a:headEnd/>
            <a:tailEnd/>
          </a:ln>
        </p:spPr>
      </p:pic>
      <p:sp>
        <p:nvSpPr>
          <p:cNvPr id="29697" name="AutoShape 1" descr="20140911_094359"/>
          <p:cNvSpPr>
            <a:spLocks noChangeArrowheads="1"/>
          </p:cNvSpPr>
          <p:nvPr userDrawn="1"/>
        </p:nvSpPr>
        <p:spPr bwMode="auto">
          <a:xfrm>
            <a:off x="0" y="2074863"/>
            <a:ext cx="2203450" cy="1404937"/>
          </a:xfrm>
          <a:prstGeom prst="roundRect">
            <a:avLst>
              <a:gd name="adj" fmla="val 16079"/>
            </a:avLst>
          </a:prstGeom>
          <a:blipFill dpi="0" rotWithShape="0">
            <a:blip r:embed="rId4" cstate="print"/>
            <a:srcRect/>
            <a:stretch>
              <a:fillRect/>
            </a:stretch>
          </a:blipFill>
          <a:ln w="38100">
            <a:solidFill>
              <a:srgbClr val="0070C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698" name="AutoShape 2" descr="20140911_101709"/>
          <p:cNvSpPr>
            <a:spLocks noChangeArrowheads="1"/>
          </p:cNvSpPr>
          <p:nvPr userDrawn="1"/>
        </p:nvSpPr>
        <p:spPr bwMode="auto">
          <a:xfrm>
            <a:off x="0" y="3584576"/>
            <a:ext cx="2203450" cy="1443037"/>
          </a:xfrm>
          <a:prstGeom prst="roundRect">
            <a:avLst>
              <a:gd name="adj" fmla="val 16079"/>
            </a:avLst>
          </a:prstGeom>
          <a:blipFill dpi="0" rotWithShape="0">
            <a:blip r:embed="rId5" cstate="print"/>
            <a:srcRect/>
            <a:stretch>
              <a:fillRect/>
            </a:stretch>
          </a:blipFill>
          <a:ln w="38100">
            <a:solidFill>
              <a:srgbClr val="0070C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2"/>
            <a:r>
              <a:rPr lang="en-US" dirty="0" smtClean="0"/>
              <a:t>Third level</a:t>
            </a:r>
          </a:p>
          <a:p>
            <a:pPr lvl="3"/>
            <a:r>
              <a:rPr lang="en-US" dirty="0"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2588" y="1820863"/>
            <a:ext cx="5635625" cy="381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613" y="1820863"/>
            <a:ext cx="5637212" cy="381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2588" y="673100"/>
            <a:ext cx="11523662" cy="971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2588" y="1820863"/>
            <a:ext cx="11425237" cy="3813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2"/>
            <a:r>
              <a:rPr lang="en-US" smtClean="0"/>
              <a:t>Third level</a:t>
            </a:r>
          </a:p>
          <a:p>
            <a:pPr lvl="3"/>
            <a:r>
              <a:rPr lang="en-US" smtClean="0"/>
              <a:t>Fourth level</a:t>
            </a:r>
          </a:p>
        </p:txBody>
      </p:sp>
      <p:sp>
        <p:nvSpPr>
          <p:cNvPr id="1037" name="Freeform 13"/>
          <p:cNvSpPr>
            <a:spLocks noChangeAspect="1"/>
          </p:cNvSpPr>
          <p:nvPr/>
        </p:nvSpPr>
        <p:spPr bwMode="gray">
          <a:xfrm>
            <a:off x="382588"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pPr algn="ctr">
              <a:defRPr/>
            </a:pPr>
            <a:endParaRPr lang="en-US">
              <a:cs typeface="+mn-cs"/>
            </a:endParaRPr>
          </a:p>
        </p:txBody>
      </p:sp>
      <p:sp>
        <p:nvSpPr>
          <p:cNvPr id="1038" name="Freeform 14"/>
          <p:cNvSpPr>
            <a:spLocks noChangeAspect="1"/>
          </p:cNvSpPr>
          <p:nvPr/>
        </p:nvSpPr>
        <p:spPr bwMode="gray">
          <a:xfrm>
            <a:off x="382588" y="6238875"/>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pPr algn="ctr">
              <a:defRPr/>
            </a:pPr>
            <a:endParaRPr lang="en-US">
              <a:cs typeface="+mn-cs"/>
            </a:endParaRPr>
          </a:p>
        </p:txBody>
      </p:sp>
      <p:pic>
        <p:nvPicPr>
          <p:cNvPr id="2054" name="Picture 15" descr="BDO_Logo_RGB 100%"/>
          <p:cNvPicPr>
            <a:picLocks noChangeAspect="1" noChangeArrowheads="1"/>
          </p:cNvPicPr>
          <p:nvPr/>
        </p:nvPicPr>
        <p:blipFill>
          <a:blip r:embed="rId7" cstate="print"/>
          <a:srcRect/>
          <a:stretch>
            <a:fillRect/>
          </a:stretch>
        </p:blipFill>
        <p:spPr bwMode="auto">
          <a:xfrm>
            <a:off x="10925175" y="6238875"/>
            <a:ext cx="974725" cy="374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46" r:id="rId1"/>
    <p:sldLayoutId id="2147484242" r:id="rId2"/>
    <p:sldLayoutId id="2147484243" r:id="rId3"/>
    <p:sldLayoutId id="2147484244" r:id="rId4"/>
    <p:sldLayoutId id="2147484245" r:id="rId5"/>
  </p:sldLayoutIdLst>
  <p:hf hdr="0" dt="0"/>
  <p:txStyles>
    <p:titleStyle>
      <a:lvl1pPr algn="l" rtl="0" eaLnBrk="0" fontAlgn="base" hangingPunct="0">
        <a:lnSpc>
          <a:spcPct val="105000"/>
        </a:lnSpc>
        <a:spcBef>
          <a:spcPct val="0"/>
        </a:spcBef>
        <a:spcAft>
          <a:spcPct val="0"/>
        </a:spcAft>
        <a:defRPr sz="2800" b="1">
          <a:solidFill>
            <a:srgbClr val="ED1A3B"/>
          </a:solidFill>
          <a:latin typeface="+mj-lt"/>
          <a:ea typeface="+mj-ea"/>
          <a:cs typeface="+mj-cs"/>
        </a:defRPr>
      </a:lvl1pPr>
      <a:lvl2pPr algn="l" rtl="0" eaLnBrk="0" fontAlgn="base" hangingPunct="0">
        <a:lnSpc>
          <a:spcPct val="105000"/>
        </a:lnSpc>
        <a:spcBef>
          <a:spcPct val="0"/>
        </a:spcBef>
        <a:spcAft>
          <a:spcPct val="0"/>
        </a:spcAft>
        <a:defRPr sz="2800" b="1">
          <a:solidFill>
            <a:srgbClr val="ED1A3B"/>
          </a:solidFill>
          <a:latin typeface="Trebuchet MS" pitchFamily="34" charset="0"/>
        </a:defRPr>
      </a:lvl2pPr>
      <a:lvl3pPr algn="l" rtl="0" eaLnBrk="0" fontAlgn="base" hangingPunct="0">
        <a:lnSpc>
          <a:spcPct val="105000"/>
        </a:lnSpc>
        <a:spcBef>
          <a:spcPct val="0"/>
        </a:spcBef>
        <a:spcAft>
          <a:spcPct val="0"/>
        </a:spcAft>
        <a:defRPr sz="2800" b="1">
          <a:solidFill>
            <a:srgbClr val="ED1A3B"/>
          </a:solidFill>
          <a:latin typeface="Trebuchet MS" pitchFamily="34" charset="0"/>
        </a:defRPr>
      </a:lvl3pPr>
      <a:lvl4pPr algn="l" rtl="0" eaLnBrk="0" fontAlgn="base" hangingPunct="0">
        <a:lnSpc>
          <a:spcPct val="105000"/>
        </a:lnSpc>
        <a:spcBef>
          <a:spcPct val="0"/>
        </a:spcBef>
        <a:spcAft>
          <a:spcPct val="0"/>
        </a:spcAft>
        <a:defRPr sz="2800" b="1">
          <a:solidFill>
            <a:srgbClr val="ED1A3B"/>
          </a:solidFill>
          <a:latin typeface="Trebuchet MS" pitchFamily="34" charset="0"/>
        </a:defRPr>
      </a:lvl4pPr>
      <a:lvl5pPr algn="l" rtl="0" eaLnBrk="0" fontAlgn="base" hangingPunct="0">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rgbClr val="786860"/>
          </a:solidFill>
          <a:latin typeface="+mn-lt"/>
          <a:ea typeface="+mn-ea"/>
          <a:cs typeface="+mn-cs"/>
        </a:defRPr>
      </a:lvl1pPr>
      <a:lvl2pPr marL="336550" indent="-334963" algn="l" rtl="0" eaLnBrk="0" fontAlgn="base" hangingPunct="0">
        <a:spcBef>
          <a:spcPct val="20000"/>
        </a:spcBef>
        <a:spcAft>
          <a:spcPct val="0"/>
        </a:spcAft>
        <a:buChar char="•"/>
        <a:defRPr sz="2800">
          <a:solidFill>
            <a:srgbClr val="786860"/>
          </a:solidFill>
          <a:latin typeface="+mn-lt"/>
        </a:defRPr>
      </a:lvl2pPr>
      <a:lvl3pPr marL="641350" indent="-303213" algn="l" rtl="0" eaLnBrk="0" fontAlgn="base" hangingPunct="0">
        <a:spcBef>
          <a:spcPct val="20000"/>
        </a:spcBef>
        <a:spcAft>
          <a:spcPct val="0"/>
        </a:spcAft>
        <a:buFont typeface="Courier New" pitchFamily="49" charset="0"/>
        <a:buChar char="o"/>
        <a:defRPr sz="2400">
          <a:solidFill>
            <a:srgbClr val="786860"/>
          </a:solidFill>
          <a:latin typeface="+mn-lt"/>
        </a:defRPr>
      </a:lvl3pPr>
      <a:lvl4pPr marL="971550" indent="-328613" algn="l" rtl="0" eaLnBrk="0" fontAlgn="base" hangingPunct="0">
        <a:spcBef>
          <a:spcPct val="20000"/>
        </a:spcBef>
        <a:spcAft>
          <a:spcPct val="0"/>
        </a:spcAft>
        <a:buFont typeface="Univers HSBCPB Con 520"/>
        <a:buChar char="-"/>
        <a:defRPr sz="2000">
          <a:solidFill>
            <a:srgbClr val="786860"/>
          </a:solidFill>
          <a:latin typeface="+mn-lt"/>
        </a:defRPr>
      </a:lvl4pPr>
      <a:lvl5pPr marL="1301750" indent="-328613" algn="l" rtl="0" eaLnBrk="0" fontAlgn="base" hangingPunct="0">
        <a:spcBef>
          <a:spcPct val="20000"/>
        </a:spcBef>
        <a:spcAft>
          <a:spcPct val="0"/>
        </a:spcAft>
        <a:buFont typeface="Univers HSBCPB Con 520"/>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ubTitle" idx="1"/>
          </p:nvPr>
        </p:nvSpPr>
        <p:spPr>
          <a:xfrm>
            <a:off x="4964113" y="5334000"/>
            <a:ext cx="2692400" cy="715963"/>
          </a:xfrm>
        </p:spPr>
        <p:txBody>
          <a:bodyPr/>
          <a:lstStyle/>
          <a:p>
            <a:pPr marL="0" indent="0" eaLnBrk="1" hangingPunct="1">
              <a:buFontTx/>
              <a:buNone/>
            </a:pPr>
            <a:r>
              <a:rPr lang="en-GB" sz="1400" smtClean="0"/>
              <a:t>Noiembrie 2014</a:t>
            </a:r>
          </a:p>
        </p:txBody>
      </p:sp>
      <p:sp>
        <p:nvSpPr>
          <p:cNvPr id="9219" name="Rectangle 3"/>
          <p:cNvSpPr txBox="1">
            <a:spLocks noChangeArrowheads="1"/>
          </p:cNvSpPr>
          <p:nvPr/>
        </p:nvSpPr>
        <p:spPr bwMode="gray">
          <a:xfrm>
            <a:off x="2795588" y="2471738"/>
            <a:ext cx="7208837" cy="2195512"/>
          </a:xfrm>
          <a:prstGeom prst="rect">
            <a:avLst/>
          </a:prstGeom>
          <a:noFill/>
          <a:ln w="9525">
            <a:noFill/>
            <a:miter lim="800000"/>
            <a:headEnd/>
            <a:tailEnd/>
          </a:ln>
        </p:spPr>
        <p:txBody>
          <a:bodyPr lIns="0" tIns="0" rIns="0" bIns="0"/>
          <a:lstStyle/>
          <a:p>
            <a:pPr algn="ctr">
              <a:spcBef>
                <a:spcPct val="20000"/>
              </a:spcBef>
            </a:pPr>
            <a:endParaRPr lang="en-GB" sz="2800" dirty="0"/>
          </a:p>
          <a:p>
            <a:pPr algn="ctr"/>
            <a:r>
              <a:rPr lang="ro-RO" sz="2800" dirty="0" smtClean="0"/>
              <a:t>ANALIZA DIAGNOSTIC</a:t>
            </a:r>
          </a:p>
          <a:p>
            <a:pPr algn="ctr"/>
            <a:r>
              <a:rPr lang="ro-RO" sz="2800" dirty="0" err="1" smtClean="0"/>
              <a:t>Intreprinderea</a:t>
            </a:r>
            <a:r>
              <a:rPr lang="ro-RO" sz="2800" dirty="0" smtClean="0"/>
              <a:t> Municipala </a:t>
            </a:r>
            <a:endParaRPr lang="en-US" sz="2800" dirty="0" smtClean="0"/>
          </a:p>
          <a:p>
            <a:pPr algn="ctr"/>
            <a:r>
              <a:rPr lang="ro-RO" sz="2800" dirty="0" smtClean="0"/>
              <a:t>„RETELE TERMICE” </a:t>
            </a:r>
            <a:endParaRPr lang="en-US" sz="2800" dirty="0" smtClean="0"/>
          </a:p>
          <a:p>
            <a:pPr algn="ctr"/>
            <a:r>
              <a:rPr lang="ro-RO" sz="2800" dirty="0" smtClean="0"/>
              <a:t>FLORESTI</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73088" y="-61913"/>
            <a:ext cx="10585450" cy="1031876"/>
          </a:xfrm>
          <a:prstGeom prst="rect">
            <a:avLst/>
          </a:prstGeom>
          <a:noFill/>
          <a:ln w="9525">
            <a:noFill/>
            <a:miter lim="800000"/>
            <a:headEnd/>
            <a:tailEnd/>
          </a:ln>
          <a:effectLst>
            <a:prstShdw prst="shdw17" dist="17961" dir="2700000">
              <a:schemeClr val="accent1">
                <a:gamma/>
                <a:shade val="60000"/>
                <a:invGamma/>
              </a:schemeClr>
            </a:prstShdw>
          </a:effectLst>
        </p:spPr>
        <p:txBody>
          <a:bodyPr lIns="539580" tIns="76176" bIns="152352" anchor="ctr">
            <a:spAutoFit/>
          </a:bodyPr>
          <a:lstStyle/>
          <a:p>
            <a:pPr marL="0" lvl="4" eaLnBrk="0" hangingPunct="0">
              <a:defRPr/>
            </a:pPr>
            <a:r>
              <a:rPr lang="en-US" sz="2400" dirty="0" smtClean="0">
                <a:solidFill>
                  <a:srgbClr val="ED1A3B"/>
                </a:solidFill>
                <a:latin typeface="+mj-lt"/>
                <a:cs typeface="Times New Roman" pitchFamily="18" charset="0"/>
              </a:rPr>
              <a:t>ANALIZA SITUATIEI TEHNICE A OPERATORULUI DE </a:t>
            </a:r>
            <a:r>
              <a:rPr lang="en-US" sz="2400" dirty="0" smtClean="0">
                <a:solidFill>
                  <a:srgbClr val="ED1A3B"/>
                </a:solidFill>
                <a:latin typeface="+mj-lt"/>
                <a:cs typeface="Times New Roman" pitchFamily="18" charset="0"/>
              </a:rPr>
              <a:t>TERMOFICARE (7)</a:t>
            </a:r>
            <a:endParaRPr lang="en-GB" sz="1600" b="0" i="1" dirty="0">
              <a:solidFill>
                <a:srgbClr val="ED1A3B"/>
              </a:solidFill>
              <a:latin typeface="+mj-lt"/>
              <a:cs typeface="Times New Roman" pitchFamily="18" charset="0"/>
            </a:endParaRPr>
          </a:p>
          <a:p>
            <a:pPr eaLnBrk="0" hangingPunct="0">
              <a:defRPr/>
            </a:pPr>
            <a:endParaRPr lang="en-GB" sz="2800" dirty="0">
              <a:solidFill>
                <a:srgbClr val="ED1A3B"/>
              </a:solidFill>
              <a:latin typeface="+mj-lt"/>
            </a:endParaRPr>
          </a:p>
        </p:txBody>
      </p:sp>
      <p:sp>
        <p:nvSpPr>
          <p:cNvPr id="3" name="TextBox 2"/>
          <p:cNvSpPr txBox="1"/>
          <p:nvPr/>
        </p:nvSpPr>
        <p:spPr>
          <a:xfrm>
            <a:off x="749300" y="969963"/>
            <a:ext cx="10160000" cy="5539978"/>
          </a:xfrm>
          <a:prstGeom prst="rect">
            <a:avLst/>
          </a:prstGeom>
          <a:noFill/>
        </p:spPr>
        <p:txBody>
          <a:bodyPr wrap="square" rtlCol="0">
            <a:spAutoFit/>
          </a:bodyPr>
          <a:lstStyle/>
          <a:p>
            <a:pPr algn="just"/>
            <a:r>
              <a:rPr lang="ro-RO" sz="2400" dirty="0" smtClean="0">
                <a:solidFill>
                  <a:srgbClr val="2EAFA4"/>
                </a:solidFill>
                <a:latin typeface="+mn-lt"/>
              </a:rPr>
              <a:t>Randament</a:t>
            </a:r>
            <a:r>
              <a:rPr lang="en-US" sz="2400" dirty="0" err="1" smtClean="0">
                <a:solidFill>
                  <a:srgbClr val="2EAFA4"/>
                </a:solidFill>
                <a:latin typeface="+mn-lt"/>
              </a:rPr>
              <a:t>ul</a:t>
            </a:r>
            <a:r>
              <a:rPr lang="en-US" sz="2400" dirty="0" smtClean="0">
                <a:solidFill>
                  <a:srgbClr val="2EAFA4"/>
                </a:solidFill>
                <a:latin typeface="+mn-lt"/>
              </a:rPr>
              <a:t> de</a:t>
            </a:r>
            <a:r>
              <a:rPr lang="ro-RO" sz="2400" dirty="0" smtClean="0">
                <a:solidFill>
                  <a:srgbClr val="2EAFA4"/>
                </a:solidFill>
                <a:latin typeface="+mn-lt"/>
              </a:rPr>
              <a:t> </a:t>
            </a:r>
            <a:r>
              <a:rPr lang="ro-RO" sz="2400" dirty="0" smtClean="0">
                <a:solidFill>
                  <a:srgbClr val="2EAFA4"/>
                </a:solidFill>
                <a:latin typeface="+mn-lt"/>
              </a:rPr>
              <a:t>producere</a:t>
            </a:r>
            <a:r>
              <a:rPr lang="ro-RO" sz="2400" b="0" dirty="0" smtClean="0">
                <a:solidFill>
                  <a:srgbClr val="2EAFA4"/>
                </a:solidFill>
                <a:latin typeface="+mn-lt"/>
              </a:rPr>
              <a:t> a energie termice, stabilit ca raport intre </a:t>
            </a:r>
            <a:r>
              <a:rPr lang="ro-RO" sz="2400" b="0" dirty="0" err="1" smtClean="0">
                <a:solidFill>
                  <a:srgbClr val="2EAFA4"/>
                </a:solidFill>
                <a:latin typeface="+mn-lt"/>
              </a:rPr>
              <a:t>cantiatea</a:t>
            </a:r>
            <a:r>
              <a:rPr lang="ro-RO" sz="2400" b="0" dirty="0" smtClean="0">
                <a:solidFill>
                  <a:srgbClr val="2EAFA4"/>
                </a:solidFill>
                <a:latin typeface="+mn-lt"/>
              </a:rPr>
              <a:t> de energie termica produsa si cantitatea de combustibil consumata  = 91,2%;</a:t>
            </a:r>
            <a:endParaRPr lang="en-US" sz="2400" b="0" dirty="0" smtClean="0">
              <a:solidFill>
                <a:srgbClr val="2EAFA4"/>
              </a:solidFill>
              <a:latin typeface="+mn-lt"/>
            </a:endParaRPr>
          </a:p>
          <a:p>
            <a:pPr algn="just"/>
            <a:r>
              <a:rPr lang="ro-RO" sz="2400" b="0" dirty="0" smtClean="0">
                <a:solidFill>
                  <a:srgbClr val="2EAFA4"/>
                </a:solidFill>
                <a:latin typeface="+mn-lt"/>
              </a:rPr>
              <a:t> </a:t>
            </a:r>
            <a:endParaRPr lang="en-US" sz="2400" b="0" dirty="0" smtClean="0">
              <a:solidFill>
                <a:srgbClr val="2EAFA4"/>
              </a:solidFill>
              <a:latin typeface="+mn-lt"/>
            </a:endParaRPr>
          </a:p>
          <a:p>
            <a:pPr algn="just"/>
            <a:r>
              <a:rPr lang="ro-RO" sz="2400" dirty="0" smtClean="0">
                <a:solidFill>
                  <a:srgbClr val="2EAFA4"/>
                </a:solidFill>
                <a:latin typeface="+mn-lt"/>
              </a:rPr>
              <a:t>Consum </a:t>
            </a:r>
            <a:r>
              <a:rPr lang="ro-RO" sz="2400" dirty="0" smtClean="0">
                <a:solidFill>
                  <a:srgbClr val="2EAFA4"/>
                </a:solidFill>
                <a:latin typeface="+mn-lt"/>
              </a:rPr>
              <a:t>de energie electrica</a:t>
            </a:r>
            <a:r>
              <a:rPr lang="ro-RO" sz="2400" b="0" dirty="0" smtClean="0">
                <a:solidFill>
                  <a:srgbClr val="2EAFA4"/>
                </a:solidFill>
                <a:latin typeface="+mn-lt"/>
              </a:rPr>
              <a:t> pentru producere si </a:t>
            </a:r>
            <a:r>
              <a:rPr lang="ro-RO" sz="2400" b="0" dirty="0" err="1" smtClean="0">
                <a:solidFill>
                  <a:srgbClr val="2EAFA4"/>
                </a:solidFill>
                <a:latin typeface="+mn-lt"/>
              </a:rPr>
              <a:t>distributie</a:t>
            </a:r>
            <a:r>
              <a:rPr lang="ro-RO" sz="2400" b="0" dirty="0" smtClean="0">
                <a:solidFill>
                  <a:srgbClr val="2EAFA4"/>
                </a:solidFill>
                <a:latin typeface="+mn-lt"/>
              </a:rPr>
              <a:t> energie termica, calculat ca raport intre cantitatea de energie electrica consumata si cantitatea de energie termica livrata =2,92 KWh/Gcal;</a:t>
            </a:r>
            <a:endParaRPr lang="en-US" sz="2400" b="0" dirty="0" smtClean="0">
              <a:solidFill>
                <a:srgbClr val="2EAFA4"/>
              </a:solidFill>
              <a:latin typeface="+mn-lt"/>
            </a:endParaRPr>
          </a:p>
          <a:p>
            <a:pPr algn="just"/>
            <a:r>
              <a:rPr lang="ro-RO" sz="2400" b="0" dirty="0" smtClean="0">
                <a:solidFill>
                  <a:srgbClr val="2EAFA4"/>
                </a:solidFill>
                <a:latin typeface="+mn-lt"/>
              </a:rPr>
              <a:t>Valorile indicatorilor de mai sus sunt in limitele realizate de </a:t>
            </a:r>
            <a:r>
              <a:rPr lang="ro-RO" sz="2400" b="0" dirty="0" err="1" smtClean="0">
                <a:solidFill>
                  <a:srgbClr val="2EAFA4"/>
                </a:solidFill>
                <a:latin typeface="+mn-lt"/>
              </a:rPr>
              <a:t>instalatii</a:t>
            </a:r>
            <a:r>
              <a:rPr lang="ro-RO" sz="2400" b="0" dirty="0" smtClean="0">
                <a:solidFill>
                  <a:srgbClr val="2EAFA4"/>
                </a:solidFill>
                <a:latin typeface="+mn-lt"/>
              </a:rPr>
              <a:t> similare din Europa.</a:t>
            </a:r>
            <a:endParaRPr lang="en-US" sz="2400" b="0" dirty="0" smtClean="0">
              <a:solidFill>
                <a:srgbClr val="2EAFA4"/>
              </a:solidFill>
              <a:latin typeface="+mn-lt"/>
            </a:endParaRPr>
          </a:p>
          <a:p>
            <a:pPr algn="just"/>
            <a:r>
              <a:rPr lang="ro-RO" sz="2400" b="0" dirty="0" smtClean="0">
                <a:solidFill>
                  <a:srgbClr val="2EAFA4"/>
                </a:solidFill>
                <a:latin typeface="+mn-lt"/>
              </a:rPr>
              <a:t> </a:t>
            </a:r>
            <a:endParaRPr lang="en-US" sz="2400" b="0" dirty="0" smtClean="0">
              <a:solidFill>
                <a:srgbClr val="2EAFA4"/>
              </a:solidFill>
              <a:latin typeface="+mn-lt"/>
            </a:endParaRPr>
          </a:p>
          <a:p>
            <a:pPr algn="just"/>
            <a:r>
              <a:rPr lang="ro-RO" sz="2400" dirty="0" smtClean="0">
                <a:solidFill>
                  <a:srgbClr val="2EAFA4"/>
                </a:solidFill>
                <a:latin typeface="+mn-lt"/>
              </a:rPr>
              <a:t>Gradul </a:t>
            </a:r>
            <a:r>
              <a:rPr lang="ro-RO" sz="2400" dirty="0" smtClean="0">
                <a:solidFill>
                  <a:srgbClr val="2EAFA4"/>
                </a:solidFill>
                <a:latin typeface="+mn-lt"/>
              </a:rPr>
              <a:t>de utilizare anuala</a:t>
            </a:r>
            <a:r>
              <a:rPr lang="ro-RO" sz="2400" b="0" dirty="0" smtClean="0">
                <a:solidFill>
                  <a:srgbClr val="2EAFA4"/>
                </a:solidFill>
                <a:latin typeface="+mn-lt"/>
              </a:rPr>
              <a:t> a </a:t>
            </a:r>
            <a:r>
              <a:rPr lang="ro-RO" sz="2400" b="0" dirty="0" err="1" smtClean="0">
                <a:solidFill>
                  <a:srgbClr val="2EAFA4"/>
                </a:solidFill>
                <a:latin typeface="+mn-lt"/>
              </a:rPr>
              <a:t>capacitatii</a:t>
            </a:r>
            <a:r>
              <a:rPr lang="ro-RO" sz="2400" b="0" dirty="0" smtClean="0">
                <a:solidFill>
                  <a:srgbClr val="2EAFA4"/>
                </a:solidFill>
                <a:latin typeface="+mn-lt"/>
              </a:rPr>
              <a:t> instalate a centralelor = 6,67%</a:t>
            </a:r>
            <a:endParaRPr lang="en-US" sz="2400" b="0" dirty="0" smtClean="0">
              <a:solidFill>
                <a:srgbClr val="2EAFA4"/>
              </a:solidFill>
              <a:latin typeface="+mn-lt"/>
            </a:endParaRPr>
          </a:p>
          <a:p>
            <a:pPr algn="just"/>
            <a:r>
              <a:rPr lang="ro-RO" sz="2400" b="0" dirty="0" smtClean="0">
                <a:solidFill>
                  <a:srgbClr val="2EAFA4"/>
                </a:solidFill>
                <a:latin typeface="+mn-lt"/>
              </a:rPr>
              <a:t>Valoarea indicatorului este foarte </a:t>
            </a:r>
            <a:r>
              <a:rPr lang="ro-RO" sz="2400" b="0" dirty="0" err="1" smtClean="0">
                <a:solidFill>
                  <a:srgbClr val="2EAFA4"/>
                </a:solidFill>
                <a:latin typeface="+mn-lt"/>
              </a:rPr>
              <a:t>scazut</a:t>
            </a:r>
            <a:r>
              <a:rPr lang="ro-RO" sz="2400" b="0" dirty="0" smtClean="0">
                <a:solidFill>
                  <a:srgbClr val="2EAFA4"/>
                </a:solidFill>
                <a:latin typeface="+mn-lt"/>
              </a:rPr>
              <a:t>, ceea ce denota o supradimensionare a </a:t>
            </a:r>
            <a:r>
              <a:rPr lang="ro-RO" sz="2400" b="0" dirty="0" err="1" smtClean="0">
                <a:solidFill>
                  <a:srgbClr val="2EAFA4"/>
                </a:solidFill>
                <a:latin typeface="+mn-lt"/>
              </a:rPr>
              <a:t>capacitatii</a:t>
            </a:r>
            <a:r>
              <a:rPr lang="ro-RO" sz="2400" b="0" dirty="0" smtClean="0">
                <a:solidFill>
                  <a:srgbClr val="2EAFA4"/>
                </a:solidFill>
                <a:latin typeface="+mn-lt"/>
              </a:rPr>
              <a:t> instalate a cazanelor din  centrale, comparativ cu consumul pe care trebuie sa-l asigure.</a:t>
            </a:r>
            <a:endParaRPr lang="en-US" sz="2400" b="0" dirty="0" smtClean="0">
              <a:solidFill>
                <a:srgbClr val="2EAFA4"/>
              </a:solidFill>
              <a:latin typeface="+mn-lt"/>
            </a:endParaRPr>
          </a:p>
          <a:p>
            <a:pPr algn="just"/>
            <a:r>
              <a:rPr lang="ro-RO" sz="1800" b="0" dirty="0" smtClean="0">
                <a:solidFill>
                  <a:schemeClr val="tx1"/>
                </a:solidFill>
              </a:rPr>
              <a:t> </a:t>
            </a:r>
            <a:endParaRPr lang="en-US" sz="1800" b="0" dirty="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73088" y="-61913"/>
            <a:ext cx="10585450" cy="1031876"/>
          </a:xfrm>
          <a:prstGeom prst="rect">
            <a:avLst/>
          </a:prstGeom>
          <a:noFill/>
          <a:ln w="9525">
            <a:noFill/>
            <a:miter lim="800000"/>
            <a:headEnd/>
            <a:tailEnd/>
          </a:ln>
          <a:effectLst>
            <a:prstShdw prst="shdw17" dist="17961" dir="2700000">
              <a:schemeClr val="accent1">
                <a:gamma/>
                <a:shade val="60000"/>
                <a:invGamma/>
              </a:schemeClr>
            </a:prstShdw>
          </a:effectLst>
        </p:spPr>
        <p:txBody>
          <a:bodyPr lIns="539580" tIns="76176" bIns="152352" anchor="ctr">
            <a:spAutoFit/>
          </a:bodyPr>
          <a:lstStyle/>
          <a:p>
            <a:pPr marL="0" lvl="4" eaLnBrk="0" hangingPunct="0">
              <a:defRPr/>
            </a:pPr>
            <a:r>
              <a:rPr lang="en-US" sz="2400" dirty="0" smtClean="0">
                <a:solidFill>
                  <a:srgbClr val="ED1A3B"/>
                </a:solidFill>
                <a:latin typeface="+mj-lt"/>
                <a:cs typeface="Times New Roman" pitchFamily="18" charset="0"/>
              </a:rPr>
              <a:t>ANALIZA SITUATIEI FINANCIARE A OPERATORULUI DE TERMOFICARE</a:t>
            </a:r>
            <a:endParaRPr lang="en-GB" sz="1600" b="0" i="1" dirty="0">
              <a:solidFill>
                <a:srgbClr val="ED1A3B"/>
              </a:solidFill>
              <a:latin typeface="+mj-lt"/>
              <a:cs typeface="Times New Roman" pitchFamily="18" charset="0"/>
            </a:endParaRPr>
          </a:p>
          <a:p>
            <a:pPr eaLnBrk="0" hangingPunct="0">
              <a:defRPr/>
            </a:pPr>
            <a:endParaRPr lang="en-GB" sz="2800" dirty="0">
              <a:solidFill>
                <a:srgbClr val="ED1A3B"/>
              </a:solidFill>
              <a:latin typeface="+mj-lt"/>
            </a:endParaRPr>
          </a:p>
        </p:txBody>
      </p:sp>
      <p:sp>
        <p:nvSpPr>
          <p:cNvPr id="3" name="TextBox 2"/>
          <p:cNvSpPr txBox="1"/>
          <p:nvPr/>
        </p:nvSpPr>
        <p:spPr>
          <a:xfrm>
            <a:off x="573088" y="698500"/>
            <a:ext cx="10585450" cy="6678751"/>
          </a:xfrm>
          <a:prstGeom prst="rect">
            <a:avLst/>
          </a:prstGeom>
          <a:noFill/>
        </p:spPr>
        <p:txBody>
          <a:bodyPr wrap="square" rtlCol="0">
            <a:spAutoFit/>
          </a:bodyPr>
          <a:lstStyle/>
          <a:p>
            <a:pPr algn="just"/>
            <a:r>
              <a:rPr lang="en-US" sz="2000" dirty="0" err="1" smtClean="0">
                <a:solidFill>
                  <a:schemeClr val="tx1"/>
                </a:solidFill>
              </a:rPr>
              <a:t>Analiza</a:t>
            </a:r>
            <a:r>
              <a:rPr lang="en-US" sz="2000" dirty="0" smtClean="0">
                <a:solidFill>
                  <a:schemeClr val="tx1"/>
                </a:solidFill>
              </a:rPr>
              <a:t> </a:t>
            </a:r>
            <a:r>
              <a:rPr lang="en-US" sz="2000" dirty="0" err="1" smtClean="0">
                <a:solidFill>
                  <a:schemeClr val="tx1"/>
                </a:solidFill>
              </a:rPr>
              <a:t>financiara</a:t>
            </a:r>
            <a:r>
              <a:rPr lang="en-US" sz="2000" dirty="0" smtClean="0">
                <a:solidFill>
                  <a:schemeClr val="tx1"/>
                </a:solidFill>
              </a:rPr>
              <a:t> a </a:t>
            </a:r>
            <a:r>
              <a:rPr lang="en-US" sz="2000" dirty="0" err="1" smtClean="0">
                <a:solidFill>
                  <a:schemeClr val="tx1"/>
                </a:solidFill>
              </a:rPr>
              <a:t>operatorului</a:t>
            </a:r>
            <a:r>
              <a:rPr lang="en-US" sz="2000" dirty="0" smtClean="0">
                <a:solidFill>
                  <a:schemeClr val="tx1"/>
                </a:solidFill>
              </a:rPr>
              <a:t> s-a </a:t>
            </a:r>
            <a:r>
              <a:rPr lang="en-US" sz="2000" dirty="0" err="1" smtClean="0">
                <a:solidFill>
                  <a:schemeClr val="tx1"/>
                </a:solidFill>
              </a:rPr>
              <a:t>facut</a:t>
            </a:r>
            <a:r>
              <a:rPr lang="en-US" sz="2000" dirty="0" smtClean="0">
                <a:solidFill>
                  <a:schemeClr val="tx1"/>
                </a:solidFill>
              </a:rPr>
              <a:t> </a:t>
            </a:r>
            <a:r>
              <a:rPr lang="en-US" sz="2000" dirty="0" err="1" smtClean="0">
                <a:solidFill>
                  <a:schemeClr val="tx1"/>
                </a:solidFill>
              </a:rPr>
              <a:t>pe</a:t>
            </a:r>
            <a:r>
              <a:rPr lang="en-US" sz="2000" dirty="0" smtClean="0">
                <a:solidFill>
                  <a:schemeClr val="tx1"/>
                </a:solidFill>
              </a:rPr>
              <a:t> </a:t>
            </a:r>
            <a:r>
              <a:rPr lang="en-US" sz="2000" dirty="0" err="1" smtClean="0">
                <a:solidFill>
                  <a:schemeClr val="tx1"/>
                </a:solidFill>
              </a:rPr>
              <a:t>baza</a:t>
            </a:r>
            <a:r>
              <a:rPr lang="en-US" sz="2000" dirty="0" smtClean="0">
                <a:solidFill>
                  <a:schemeClr val="tx1"/>
                </a:solidFill>
              </a:rPr>
              <a:t> </a:t>
            </a:r>
            <a:r>
              <a:rPr lang="en-US" sz="2000" dirty="0" err="1" smtClean="0">
                <a:solidFill>
                  <a:schemeClr val="tx1"/>
                </a:solidFill>
              </a:rPr>
              <a:t>urmatoarelor</a:t>
            </a:r>
            <a:r>
              <a:rPr lang="en-US" sz="2000" dirty="0" smtClean="0">
                <a:solidFill>
                  <a:schemeClr val="tx1"/>
                </a:solidFill>
              </a:rPr>
              <a:t> </a:t>
            </a:r>
            <a:r>
              <a:rPr lang="en-US" sz="2000" dirty="0" err="1" smtClean="0">
                <a:solidFill>
                  <a:schemeClr val="tx1"/>
                </a:solidFill>
              </a:rPr>
              <a:t>elemente</a:t>
            </a:r>
            <a:r>
              <a:rPr lang="en-US" sz="2000" dirty="0" smtClean="0">
                <a:solidFill>
                  <a:schemeClr val="tx1"/>
                </a:solidFill>
              </a:rPr>
              <a:t> </a:t>
            </a:r>
            <a:r>
              <a:rPr lang="en-US" sz="2000" dirty="0" err="1" smtClean="0">
                <a:solidFill>
                  <a:schemeClr val="tx1"/>
                </a:solidFill>
              </a:rPr>
              <a:t>furnizate</a:t>
            </a:r>
            <a:r>
              <a:rPr lang="en-US" sz="2000" dirty="0" smtClean="0">
                <a:solidFill>
                  <a:schemeClr val="tx1"/>
                </a:solidFill>
              </a:rPr>
              <a:t> de operator:</a:t>
            </a:r>
          </a:p>
          <a:p>
            <a:pPr algn="just"/>
            <a:endParaRPr lang="en-US" sz="2000" dirty="0" smtClean="0">
              <a:solidFill>
                <a:schemeClr val="tx1"/>
              </a:solidFill>
            </a:endParaRPr>
          </a:p>
          <a:p>
            <a:pPr marL="457200" indent="-457200" algn="just">
              <a:buFont typeface="+mj-lt"/>
              <a:buAutoNum type="arabicPeriod"/>
            </a:pPr>
            <a:r>
              <a:rPr lang="en-US" sz="2000" dirty="0" err="1" smtClean="0">
                <a:solidFill>
                  <a:schemeClr val="tx1"/>
                </a:solidFill>
              </a:rPr>
              <a:t>Bilantul</a:t>
            </a:r>
            <a:r>
              <a:rPr lang="en-US" sz="2000" dirty="0" smtClean="0">
                <a:solidFill>
                  <a:schemeClr val="tx1"/>
                </a:solidFill>
              </a:rPr>
              <a:t> </a:t>
            </a:r>
            <a:r>
              <a:rPr lang="en-US" sz="2000" dirty="0" err="1" smtClean="0">
                <a:solidFill>
                  <a:schemeClr val="tx1"/>
                </a:solidFill>
              </a:rPr>
              <a:t>contabil</a:t>
            </a:r>
            <a:endParaRPr lang="en-US" sz="2000" dirty="0" smtClean="0">
              <a:solidFill>
                <a:schemeClr val="tx1"/>
              </a:solidFill>
            </a:endParaRPr>
          </a:p>
          <a:p>
            <a:pPr marL="457200" indent="-457200" algn="just">
              <a:buFont typeface="+mj-lt"/>
              <a:buAutoNum type="arabicPeriod"/>
            </a:pPr>
            <a:endParaRPr lang="en-US" sz="2000" dirty="0" smtClean="0">
              <a:solidFill>
                <a:schemeClr val="tx1"/>
              </a:solidFill>
            </a:endParaRPr>
          </a:p>
          <a:p>
            <a:pPr marL="457200" indent="-457200" algn="just">
              <a:buFont typeface="+mj-lt"/>
              <a:buAutoNum type="arabicPeriod"/>
            </a:pPr>
            <a:r>
              <a:rPr lang="en-US" sz="2000" dirty="0" err="1" smtClean="0">
                <a:solidFill>
                  <a:schemeClr val="tx1"/>
                </a:solidFill>
              </a:rPr>
              <a:t>Contul</a:t>
            </a:r>
            <a:r>
              <a:rPr lang="en-US" sz="2000" dirty="0" smtClean="0">
                <a:solidFill>
                  <a:schemeClr val="tx1"/>
                </a:solidFill>
              </a:rPr>
              <a:t> de profit </a:t>
            </a:r>
            <a:r>
              <a:rPr lang="en-US" sz="2000" dirty="0" err="1" smtClean="0">
                <a:solidFill>
                  <a:schemeClr val="tx1"/>
                </a:solidFill>
              </a:rPr>
              <a:t>si</a:t>
            </a:r>
            <a:r>
              <a:rPr lang="en-US" sz="2000" dirty="0" smtClean="0">
                <a:solidFill>
                  <a:schemeClr val="tx1"/>
                </a:solidFill>
              </a:rPr>
              <a:t> </a:t>
            </a:r>
            <a:r>
              <a:rPr lang="en-US" sz="2000" dirty="0" err="1" smtClean="0">
                <a:solidFill>
                  <a:schemeClr val="tx1"/>
                </a:solidFill>
              </a:rPr>
              <a:t>pierdere</a:t>
            </a:r>
            <a:endParaRPr lang="en-US" sz="2000" dirty="0" smtClean="0">
              <a:solidFill>
                <a:schemeClr val="tx1"/>
              </a:solidFill>
            </a:endParaRPr>
          </a:p>
          <a:p>
            <a:pPr marL="457200" indent="-457200" algn="just">
              <a:buFont typeface="+mj-lt"/>
              <a:buAutoNum type="arabicPeriod"/>
            </a:pPr>
            <a:endParaRPr lang="en-US" sz="2000" dirty="0" smtClean="0">
              <a:solidFill>
                <a:schemeClr val="tx1"/>
              </a:solidFill>
            </a:endParaRPr>
          </a:p>
          <a:p>
            <a:pPr marL="457200" indent="-457200" algn="just">
              <a:buFont typeface="+mj-lt"/>
              <a:buAutoNum type="arabicPeriod"/>
            </a:pPr>
            <a:r>
              <a:rPr lang="en-US" sz="2000" dirty="0" smtClean="0">
                <a:solidFill>
                  <a:schemeClr val="tx1"/>
                </a:solidFill>
              </a:rPr>
              <a:t>Forma 5C</a:t>
            </a:r>
          </a:p>
          <a:p>
            <a:pPr marL="457200" indent="-457200" algn="just">
              <a:buFont typeface="+mj-lt"/>
              <a:buAutoNum type="arabicPeriod"/>
            </a:pPr>
            <a:endParaRPr lang="en-US" sz="2000" dirty="0" smtClean="0">
              <a:solidFill>
                <a:schemeClr val="tx1"/>
              </a:solidFill>
            </a:endParaRPr>
          </a:p>
          <a:p>
            <a:pPr marL="457200" indent="-457200" algn="just">
              <a:buFont typeface="+mj-lt"/>
              <a:buAutoNum type="arabicPeriod"/>
            </a:pPr>
            <a:r>
              <a:rPr lang="en-US" sz="2000" dirty="0" smtClean="0">
                <a:solidFill>
                  <a:schemeClr val="tx1"/>
                </a:solidFill>
              </a:rPr>
              <a:t>Date </a:t>
            </a:r>
            <a:r>
              <a:rPr lang="en-US" sz="2000" dirty="0" err="1" smtClean="0">
                <a:solidFill>
                  <a:schemeClr val="tx1"/>
                </a:solidFill>
              </a:rPr>
              <a:t>operationale</a:t>
            </a:r>
            <a:endParaRPr lang="en-US" sz="2000" dirty="0" smtClean="0">
              <a:solidFill>
                <a:schemeClr val="tx1"/>
              </a:solidFill>
            </a:endParaRPr>
          </a:p>
          <a:p>
            <a:pPr marL="457200" indent="-457200" algn="just">
              <a:buFont typeface="+mj-lt"/>
              <a:buAutoNum type="arabicPeriod"/>
            </a:pPr>
            <a:endParaRPr lang="en-US" sz="2000" dirty="0" smtClean="0">
              <a:solidFill>
                <a:schemeClr val="tx1"/>
              </a:solidFill>
            </a:endParaRPr>
          </a:p>
          <a:p>
            <a:pPr marL="457200" indent="-457200" algn="just">
              <a:buFont typeface="+mj-lt"/>
              <a:buAutoNum type="arabicPeriod"/>
            </a:pPr>
            <a:r>
              <a:rPr lang="en-US" sz="2000" dirty="0" err="1" smtClean="0">
                <a:solidFill>
                  <a:schemeClr val="tx1"/>
                </a:solidFill>
              </a:rPr>
              <a:t>Tarife</a:t>
            </a:r>
            <a:r>
              <a:rPr lang="en-US" sz="2000" dirty="0" smtClean="0">
                <a:solidFill>
                  <a:schemeClr val="tx1"/>
                </a:solidFill>
              </a:rPr>
              <a:t> </a:t>
            </a:r>
            <a:r>
              <a:rPr lang="en-US" sz="2000" dirty="0" err="1" smtClean="0">
                <a:solidFill>
                  <a:schemeClr val="tx1"/>
                </a:solidFill>
              </a:rPr>
              <a:t>curente</a:t>
            </a:r>
            <a:r>
              <a:rPr lang="en-US" sz="2000" dirty="0" smtClean="0">
                <a:solidFill>
                  <a:schemeClr val="tx1"/>
                </a:solidFill>
              </a:rPr>
              <a:t> </a:t>
            </a:r>
            <a:r>
              <a:rPr lang="en-US" sz="2000" dirty="0" err="1" smtClean="0">
                <a:solidFill>
                  <a:schemeClr val="tx1"/>
                </a:solidFill>
              </a:rPr>
              <a:t>si</a:t>
            </a:r>
            <a:r>
              <a:rPr lang="en-US" sz="2000" dirty="0" smtClean="0">
                <a:solidFill>
                  <a:schemeClr val="tx1"/>
                </a:solidFill>
              </a:rPr>
              <a:t> </a:t>
            </a:r>
            <a:r>
              <a:rPr lang="en-US" sz="2000" dirty="0" err="1" smtClean="0">
                <a:solidFill>
                  <a:schemeClr val="tx1"/>
                </a:solidFill>
              </a:rPr>
              <a:t>istorice</a:t>
            </a:r>
            <a:endParaRPr lang="en-US" sz="2000" dirty="0" smtClean="0">
              <a:solidFill>
                <a:schemeClr val="tx1"/>
              </a:solidFill>
            </a:endParaRPr>
          </a:p>
          <a:p>
            <a:pPr marL="457200" indent="-457200" algn="just">
              <a:buFont typeface="+mj-lt"/>
              <a:buAutoNum type="arabicPeriod"/>
            </a:pPr>
            <a:endParaRPr lang="en-US" sz="2000" dirty="0" smtClean="0">
              <a:solidFill>
                <a:schemeClr val="tx1"/>
              </a:solidFill>
            </a:endParaRPr>
          </a:p>
          <a:p>
            <a:pPr marL="457200" indent="-457200" algn="just">
              <a:buFont typeface="+mj-lt"/>
              <a:buAutoNum type="arabicPeriod"/>
            </a:pPr>
            <a:r>
              <a:rPr lang="en-US" sz="2000" dirty="0" smtClean="0">
                <a:solidFill>
                  <a:schemeClr val="tx1"/>
                </a:solidFill>
              </a:rPr>
              <a:t>Date </a:t>
            </a:r>
            <a:r>
              <a:rPr lang="en-US" sz="2000" dirty="0" err="1" smtClean="0">
                <a:solidFill>
                  <a:schemeClr val="tx1"/>
                </a:solidFill>
              </a:rPr>
              <a:t>calitative</a:t>
            </a:r>
            <a:r>
              <a:rPr lang="en-US" sz="2000" dirty="0" smtClean="0">
                <a:solidFill>
                  <a:schemeClr val="tx1"/>
                </a:solidFill>
              </a:rPr>
              <a:t> </a:t>
            </a:r>
            <a:r>
              <a:rPr lang="en-US" sz="2000" dirty="0" err="1" smtClean="0">
                <a:solidFill>
                  <a:schemeClr val="tx1"/>
                </a:solidFill>
              </a:rPr>
              <a:t>colectate</a:t>
            </a:r>
            <a:r>
              <a:rPr lang="en-US" sz="2000" dirty="0" smtClean="0">
                <a:solidFill>
                  <a:schemeClr val="tx1"/>
                </a:solidFill>
              </a:rPr>
              <a:t> din </a:t>
            </a:r>
            <a:r>
              <a:rPr lang="en-US" sz="2000" dirty="0" err="1" smtClean="0">
                <a:solidFill>
                  <a:schemeClr val="tx1"/>
                </a:solidFill>
              </a:rPr>
              <a:t>intalniri</a:t>
            </a:r>
            <a:r>
              <a:rPr lang="en-US" sz="2000" dirty="0" smtClean="0">
                <a:solidFill>
                  <a:schemeClr val="tx1"/>
                </a:solidFill>
              </a:rPr>
              <a:t> cu </a:t>
            </a:r>
            <a:r>
              <a:rPr lang="en-US" sz="2000" dirty="0" err="1" smtClean="0">
                <a:solidFill>
                  <a:schemeClr val="tx1"/>
                </a:solidFill>
              </a:rPr>
              <a:t>reprezentantii</a:t>
            </a:r>
            <a:r>
              <a:rPr lang="en-US" sz="2000" dirty="0" smtClean="0">
                <a:solidFill>
                  <a:schemeClr val="tx1"/>
                </a:solidFill>
              </a:rPr>
              <a:t> </a:t>
            </a:r>
            <a:r>
              <a:rPr lang="en-US" sz="2000" dirty="0" err="1" smtClean="0">
                <a:solidFill>
                  <a:schemeClr val="tx1"/>
                </a:solidFill>
              </a:rPr>
              <a:t>operatorului</a:t>
            </a:r>
            <a:endParaRPr lang="en-US" sz="2000" dirty="0" smtClean="0">
              <a:solidFill>
                <a:schemeClr val="tx1"/>
              </a:solidFill>
            </a:endParaRPr>
          </a:p>
          <a:p>
            <a:pPr marL="457200" indent="-457200" algn="just">
              <a:buFont typeface="+mj-lt"/>
              <a:buAutoNum type="arabicPeriod"/>
            </a:pPr>
            <a:endParaRPr lang="en-US" sz="2000" dirty="0" smtClean="0">
              <a:solidFill>
                <a:schemeClr val="tx1"/>
              </a:solidFill>
            </a:endParaRPr>
          </a:p>
          <a:p>
            <a:pPr marL="457200" indent="-457200" algn="just">
              <a:buFont typeface="+mj-lt"/>
              <a:buAutoNum type="arabicPeriod"/>
            </a:pPr>
            <a:r>
              <a:rPr lang="en-US" sz="2000" dirty="0" smtClean="0">
                <a:solidFill>
                  <a:schemeClr val="tx1"/>
                </a:solidFill>
              </a:rPr>
              <a:t>Date </a:t>
            </a:r>
            <a:r>
              <a:rPr lang="en-US" sz="2000" dirty="0" err="1" smtClean="0">
                <a:solidFill>
                  <a:schemeClr val="tx1"/>
                </a:solidFill>
              </a:rPr>
              <a:t>statistice</a:t>
            </a:r>
            <a:r>
              <a:rPr lang="en-US" sz="2000" dirty="0" smtClean="0">
                <a:solidFill>
                  <a:schemeClr val="tx1"/>
                </a:solidFill>
              </a:rPr>
              <a:t> </a:t>
            </a:r>
            <a:r>
              <a:rPr lang="en-US" sz="2000" dirty="0" err="1" smtClean="0">
                <a:solidFill>
                  <a:schemeClr val="tx1"/>
                </a:solidFill>
              </a:rPr>
              <a:t>preluate</a:t>
            </a:r>
            <a:r>
              <a:rPr lang="en-US" sz="2000" dirty="0" smtClean="0">
                <a:solidFill>
                  <a:schemeClr val="tx1"/>
                </a:solidFill>
              </a:rPr>
              <a:t> de la </a:t>
            </a:r>
            <a:r>
              <a:rPr lang="en-US" sz="2000" dirty="0" err="1" smtClean="0">
                <a:solidFill>
                  <a:schemeClr val="tx1"/>
                </a:solidFill>
              </a:rPr>
              <a:t>Institutul</a:t>
            </a:r>
            <a:r>
              <a:rPr lang="en-US" sz="2000" dirty="0" smtClean="0">
                <a:solidFill>
                  <a:schemeClr val="tx1"/>
                </a:solidFill>
              </a:rPr>
              <a:t> National de </a:t>
            </a:r>
            <a:r>
              <a:rPr lang="en-US" sz="2000" dirty="0" err="1" smtClean="0">
                <a:solidFill>
                  <a:schemeClr val="tx1"/>
                </a:solidFill>
              </a:rPr>
              <a:t>Statistica</a:t>
            </a:r>
            <a:endParaRPr lang="en-US" sz="2000" dirty="0" smtClean="0">
              <a:solidFill>
                <a:schemeClr val="tx1"/>
              </a:solidFill>
            </a:endParaRPr>
          </a:p>
          <a:p>
            <a:pPr marL="457200" indent="-457200">
              <a:buFont typeface="+mj-lt"/>
              <a:buAutoNum type="arabicPeriod"/>
            </a:pPr>
            <a:endParaRPr lang="en-US" sz="2000" dirty="0" smtClean="0">
              <a:solidFill>
                <a:schemeClr val="tx1"/>
              </a:solidFill>
            </a:endParaRPr>
          </a:p>
          <a:p>
            <a:pPr marL="457200" indent="-457200"/>
            <a:endParaRPr lang="en-US" sz="2000" dirty="0" smtClean="0">
              <a:solidFill>
                <a:schemeClr val="tx1"/>
              </a:solidFill>
            </a:endParaRPr>
          </a:p>
          <a:p>
            <a:pPr marL="457200" indent="-457200">
              <a:buFont typeface="+mj-lt"/>
              <a:buAutoNum type="arabicPeriod"/>
            </a:pPr>
            <a:endParaRPr lang="en-US" sz="2000" dirty="0" smtClean="0">
              <a:solidFill>
                <a:schemeClr val="tx1"/>
              </a:solidFill>
            </a:endParaRPr>
          </a:p>
          <a:p>
            <a:pPr marL="457200" indent="-457200"/>
            <a:endParaRPr lang="en-US" sz="2000" dirty="0" smtClean="0">
              <a:solidFill>
                <a:schemeClr val="tx1"/>
              </a:solidFill>
            </a:endParaRPr>
          </a:p>
          <a:p>
            <a:endParaRPr lang="en-US" dirty="0" smtClean="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73088" y="-61913"/>
            <a:ext cx="10585450" cy="1031876"/>
          </a:xfrm>
          <a:prstGeom prst="rect">
            <a:avLst/>
          </a:prstGeom>
          <a:noFill/>
          <a:ln w="9525">
            <a:noFill/>
            <a:miter lim="800000"/>
            <a:headEnd/>
            <a:tailEnd/>
          </a:ln>
          <a:effectLst>
            <a:prstShdw prst="shdw17" dist="17961" dir="2700000">
              <a:schemeClr val="accent1">
                <a:gamma/>
                <a:shade val="60000"/>
                <a:invGamma/>
              </a:schemeClr>
            </a:prstShdw>
          </a:effectLst>
        </p:spPr>
        <p:txBody>
          <a:bodyPr lIns="539580" tIns="76176" bIns="152352" anchor="ctr">
            <a:spAutoFit/>
          </a:bodyPr>
          <a:lstStyle/>
          <a:p>
            <a:pPr marL="0" lvl="4" eaLnBrk="0" hangingPunct="0">
              <a:defRPr/>
            </a:pPr>
            <a:r>
              <a:rPr lang="en-US" sz="2400" dirty="0" smtClean="0">
                <a:solidFill>
                  <a:srgbClr val="ED1A3B"/>
                </a:solidFill>
                <a:latin typeface="+mj-lt"/>
                <a:cs typeface="Times New Roman" pitchFamily="18" charset="0"/>
              </a:rPr>
              <a:t>ANALIZA SITUATIEI FINANCIARE A OPERATORULUI DE TERMOFICARE</a:t>
            </a:r>
            <a:endParaRPr lang="en-GB" sz="1600" b="0" i="1" dirty="0">
              <a:solidFill>
                <a:srgbClr val="ED1A3B"/>
              </a:solidFill>
              <a:latin typeface="+mj-lt"/>
              <a:cs typeface="Times New Roman" pitchFamily="18" charset="0"/>
            </a:endParaRPr>
          </a:p>
          <a:p>
            <a:pPr eaLnBrk="0" hangingPunct="0">
              <a:defRPr/>
            </a:pPr>
            <a:endParaRPr lang="en-GB" sz="2800" dirty="0">
              <a:solidFill>
                <a:srgbClr val="ED1A3B"/>
              </a:solidFill>
              <a:latin typeface="+mj-lt"/>
            </a:endParaRPr>
          </a:p>
        </p:txBody>
      </p:sp>
      <p:sp>
        <p:nvSpPr>
          <p:cNvPr id="4" name="TextBox 3"/>
          <p:cNvSpPr txBox="1"/>
          <p:nvPr/>
        </p:nvSpPr>
        <p:spPr>
          <a:xfrm>
            <a:off x="977900" y="762000"/>
            <a:ext cx="10180638" cy="6771084"/>
          </a:xfrm>
          <a:prstGeom prst="rect">
            <a:avLst/>
          </a:prstGeom>
          <a:noFill/>
        </p:spPr>
        <p:txBody>
          <a:bodyPr wrap="square" rtlCol="0">
            <a:spAutoFit/>
          </a:bodyPr>
          <a:lstStyle/>
          <a:p>
            <a:pPr marL="457200" indent="-457200"/>
            <a:r>
              <a:rPr lang="en-US" sz="2000" dirty="0" err="1" smtClean="0">
                <a:solidFill>
                  <a:schemeClr val="tx1"/>
                </a:solidFill>
              </a:rPr>
              <a:t>Pe</a:t>
            </a:r>
            <a:r>
              <a:rPr lang="en-US" sz="2000" dirty="0" smtClean="0">
                <a:solidFill>
                  <a:schemeClr val="tx1"/>
                </a:solidFill>
              </a:rPr>
              <a:t> </a:t>
            </a:r>
            <a:r>
              <a:rPr lang="en-US" sz="2000" dirty="0" err="1" smtClean="0">
                <a:solidFill>
                  <a:schemeClr val="tx1"/>
                </a:solidFill>
              </a:rPr>
              <a:t>baza</a:t>
            </a:r>
            <a:r>
              <a:rPr lang="en-US" sz="2000" dirty="0" smtClean="0">
                <a:solidFill>
                  <a:schemeClr val="tx1"/>
                </a:solidFill>
              </a:rPr>
              <a:t> </a:t>
            </a:r>
            <a:r>
              <a:rPr lang="en-US" sz="2000" dirty="0" err="1" smtClean="0">
                <a:solidFill>
                  <a:schemeClr val="tx1"/>
                </a:solidFill>
              </a:rPr>
              <a:t>acestor</a:t>
            </a:r>
            <a:r>
              <a:rPr lang="en-US" sz="2000" dirty="0" smtClean="0">
                <a:solidFill>
                  <a:schemeClr val="tx1"/>
                </a:solidFill>
              </a:rPr>
              <a:t> date s-au </a:t>
            </a:r>
            <a:r>
              <a:rPr lang="en-US" sz="2000" dirty="0" err="1" smtClean="0">
                <a:solidFill>
                  <a:schemeClr val="tx1"/>
                </a:solidFill>
              </a:rPr>
              <a:t>intocmit</a:t>
            </a:r>
            <a:r>
              <a:rPr lang="en-US" sz="2000" dirty="0" smtClean="0">
                <a:solidFill>
                  <a:schemeClr val="tx1"/>
                </a:solidFill>
              </a:rPr>
              <a:t> </a:t>
            </a:r>
            <a:r>
              <a:rPr lang="en-US" sz="2000" dirty="0" err="1" smtClean="0">
                <a:solidFill>
                  <a:schemeClr val="tx1"/>
                </a:solidFill>
              </a:rPr>
              <a:t>urmatoarele</a:t>
            </a:r>
            <a:r>
              <a:rPr lang="en-US" sz="2000" dirty="0" smtClean="0">
                <a:solidFill>
                  <a:schemeClr val="tx1"/>
                </a:solidFill>
              </a:rPr>
              <a:t> </a:t>
            </a:r>
            <a:r>
              <a:rPr lang="en-US" sz="2000" dirty="0" err="1" smtClean="0">
                <a:solidFill>
                  <a:schemeClr val="tx1"/>
                </a:solidFill>
              </a:rPr>
              <a:t>analize</a:t>
            </a:r>
            <a:r>
              <a:rPr lang="en-US" sz="2000" dirty="0" smtClean="0">
                <a:solidFill>
                  <a:schemeClr val="tx1"/>
                </a:solidFill>
              </a:rPr>
              <a:t>:</a:t>
            </a:r>
          </a:p>
          <a:p>
            <a:pPr marL="457200" indent="-457200"/>
            <a:endParaRPr lang="en-US" sz="2000" dirty="0" smtClean="0">
              <a:solidFill>
                <a:schemeClr val="tx1"/>
              </a:solidFill>
            </a:endParaRPr>
          </a:p>
          <a:p>
            <a:pPr marL="457200" indent="-457200" algn="just"/>
            <a:endParaRPr lang="en-US" sz="2000" dirty="0" smtClean="0">
              <a:solidFill>
                <a:schemeClr val="tx1"/>
              </a:solidFill>
            </a:endParaRPr>
          </a:p>
          <a:p>
            <a:pPr marL="457200" indent="-457200" algn="just">
              <a:buFont typeface="+mj-lt"/>
              <a:buAutoNum type="arabicPeriod"/>
            </a:pPr>
            <a:r>
              <a:rPr lang="en-US" sz="2000" dirty="0" err="1" smtClean="0">
                <a:solidFill>
                  <a:schemeClr val="tx1"/>
                </a:solidFill>
              </a:rPr>
              <a:t>Analiza</a:t>
            </a:r>
            <a:r>
              <a:rPr lang="en-US" sz="2000" dirty="0" smtClean="0">
                <a:solidFill>
                  <a:schemeClr val="tx1"/>
                </a:solidFill>
              </a:rPr>
              <a:t> </a:t>
            </a:r>
            <a:r>
              <a:rPr lang="en-US" sz="2000" dirty="0" err="1" smtClean="0">
                <a:solidFill>
                  <a:schemeClr val="tx1"/>
                </a:solidFill>
              </a:rPr>
              <a:t>contului</a:t>
            </a:r>
            <a:r>
              <a:rPr lang="en-US" sz="2000" dirty="0" smtClean="0">
                <a:solidFill>
                  <a:schemeClr val="tx1"/>
                </a:solidFill>
              </a:rPr>
              <a:t> de profit </a:t>
            </a:r>
            <a:r>
              <a:rPr lang="en-US" sz="2000" dirty="0" err="1" smtClean="0">
                <a:solidFill>
                  <a:schemeClr val="tx1"/>
                </a:solidFill>
              </a:rPr>
              <a:t>si</a:t>
            </a:r>
            <a:r>
              <a:rPr lang="en-US" sz="2000" dirty="0" smtClean="0">
                <a:solidFill>
                  <a:schemeClr val="tx1"/>
                </a:solidFill>
              </a:rPr>
              <a:t> </a:t>
            </a:r>
            <a:r>
              <a:rPr lang="en-US" sz="2000" dirty="0" err="1" smtClean="0">
                <a:solidFill>
                  <a:schemeClr val="tx1"/>
                </a:solidFill>
              </a:rPr>
              <a:t>pierdere</a:t>
            </a:r>
            <a:r>
              <a:rPr lang="en-US" sz="2000" dirty="0" smtClean="0">
                <a:solidFill>
                  <a:schemeClr val="tx1"/>
                </a:solidFill>
              </a:rPr>
              <a:t> </a:t>
            </a:r>
            <a:r>
              <a:rPr lang="en-US" sz="2000" dirty="0" err="1" smtClean="0">
                <a:solidFill>
                  <a:schemeClr val="tx1"/>
                </a:solidFill>
              </a:rPr>
              <a:t>si</a:t>
            </a:r>
            <a:r>
              <a:rPr lang="en-US" sz="2000" dirty="0" smtClean="0">
                <a:solidFill>
                  <a:schemeClr val="tx1"/>
                </a:solidFill>
              </a:rPr>
              <a:t> a </a:t>
            </a:r>
            <a:r>
              <a:rPr lang="en-US" sz="2000" dirty="0" err="1" smtClean="0">
                <a:solidFill>
                  <a:schemeClr val="tx1"/>
                </a:solidFill>
              </a:rPr>
              <a:t>principalelor</a:t>
            </a:r>
            <a:r>
              <a:rPr lang="en-US" sz="2000" dirty="0" smtClean="0">
                <a:solidFill>
                  <a:schemeClr val="tx1"/>
                </a:solidFill>
              </a:rPr>
              <a:t> sale </a:t>
            </a:r>
            <a:r>
              <a:rPr lang="en-US" sz="2000" dirty="0" err="1" smtClean="0">
                <a:solidFill>
                  <a:schemeClr val="tx1"/>
                </a:solidFill>
              </a:rPr>
              <a:t>componente</a:t>
            </a:r>
            <a:r>
              <a:rPr lang="en-US" sz="2000" dirty="0" smtClean="0">
                <a:solidFill>
                  <a:schemeClr val="tx1"/>
                </a:solidFill>
              </a:rPr>
              <a:t> (</a:t>
            </a:r>
            <a:r>
              <a:rPr lang="en-US" sz="2000" dirty="0" err="1" smtClean="0">
                <a:solidFill>
                  <a:schemeClr val="tx1"/>
                </a:solidFill>
              </a:rPr>
              <a:t>veniturile</a:t>
            </a:r>
            <a:r>
              <a:rPr lang="en-US" sz="2000" dirty="0" smtClean="0">
                <a:solidFill>
                  <a:schemeClr val="tx1"/>
                </a:solidFill>
              </a:rPr>
              <a:t> </a:t>
            </a:r>
            <a:r>
              <a:rPr lang="en-US" sz="2000" dirty="0" err="1" smtClean="0">
                <a:solidFill>
                  <a:schemeClr val="tx1"/>
                </a:solidFill>
              </a:rPr>
              <a:t>si</a:t>
            </a:r>
            <a:r>
              <a:rPr lang="en-US" sz="2000" dirty="0" smtClean="0">
                <a:solidFill>
                  <a:schemeClr val="tx1"/>
                </a:solidFill>
              </a:rPr>
              <a:t> </a:t>
            </a:r>
            <a:r>
              <a:rPr lang="en-US" sz="2000" dirty="0" err="1" smtClean="0">
                <a:solidFill>
                  <a:schemeClr val="tx1"/>
                </a:solidFill>
              </a:rPr>
              <a:t>cheltuielile</a:t>
            </a:r>
            <a:r>
              <a:rPr lang="en-US" sz="2000" dirty="0" smtClean="0">
                <a:solidFill>
                  <a:schemeClr val="tx1"/>
                </a:solidFill>
              </a:rPr>
              <a:t> </a:t>
            </a:r>
            <a:r>
              <a:rPr lang="en-US" sz="2000" dirty="0" err="1" smtClean="0">
                <a:solidFill>
                  <a:schemeClr val="tx1"/>
                </a:solidFill>
              </a:rPr>
              <a:t>operatorului</a:t>
            </a:r>
            <a:r>
              <a:rPr lang="en-US" sz="2000" dirty="0" smtClean="0">
                <a:solidFill>
                  <a:schemeClr val="tx1"/>
                </a:solidFill>
              </a:rPr>
              <a:t>)</a:t>
            </a:r>
          </a:p>
          <a:p>
            <a:pPr marL="457200" indent="-457200" algn="just">
              <a:buFont typeface="+mj-lt"/>
              <a:buAutoNum type="arabicPeriod"/>
            </a:pPr>
            <a:endParaRPr lang="en-US" sz="2000" dirty="0" smtClean="0">
              <a:solidFill>
                <a:schemeClr val="tx1"/>
              </a:solidFill>
            </a:endParaRPr>
          </a:p>
          <a:p>
            <a:pPr marL="457200" indent="-457200" algn="just">
              <a:buFont typeface="+mj-lt"/>
              <a:buAutoNum type="arabicPeriod"/>
            </a:pPr>
            <a:r>
              <a:rPr lang="en-US" sz="2000" dirty="0" err="1" smtClean="0">
                <a:solidFill>
                  <a:schemeClr val="tx1"/>
                </a:solidFill>
              </a:rPr>
              <a:t>Analiza</a:t>
            </a:r>
            <a:r>
              <a:rPr lang="en-US" sz="2000" dirty="0" smtClean="0">
                <a:solidFill>
                  <a:schemeClr val="tx1"/>
                </a:solidFill>
              </a:rPr>
              <a:t> </a:t>
            </a:r>
            <a:r>
              <a:rPr lang="en-US" sz="2000" dirty="0" err="1" smtClean="0">
                <a:solidFill>
                  <a:schemeClr val="tx1"/>
                </a:solidFill>
              </a:rPr>
              <a:t>bilantului</a:t>
            </a:r>
            <a:r>
              <a:rPr lang="en-US" sz="2000" dirty="0" smtClean="0">
                <a:solidFill>
                  <a:schemeClr val="tx1"/>
                </a:solidFill>
              </a:rPr>
              <a:t> </a:t>
            </a:r>
            <a:r>
              <a:rPr lang="en-US" sz="2000" dirty="0" err="1" smtClean="0">
                <a:solidFill>
                  <a:schemeClr val="tx1"/>
                </a:solidFill>
              </a:rPr>
              <a:t>contabil</a:t>
            </a:r>
            <a:endParaRPr lang="en-US" sz="2000" dirty="0" smtClean="0">
              <a:solidFill>
                <a:schemeClr val="tx1"/>
              </a:solidFill>
            </a:endParaRPr>
          </a:p>
          <a:p>
            <a:pPr marL="457200" indent="-457200" algn="just">
              <a:buFont typeface="+mj-lt"/>
              <a:buAutoNum type="arabicPeriod"/>
            </a:pPr>
            <a:endParaRPr lang="en-US" sz="2000" dirty="0" smtClean="0">
              <a:solidFill>
                <a:schemeClr val="tx1"/>
              </a:solidFill>
            </a:endParaRPr>
          </a:p>
          <a:p>
            <a:pPr marL="457200" indent="-457200" algn="just">
              <a:buFont typeface="+mj-lt"/>
              <a:buAutoNum type="arabicPeriod"/>
            </a:pPr>
            <a:r>
              <a:rPr lang="en-US" sz="2000" dirty="0" err="1" smtClean="0">
                <a:solidFill>
                  <a:schemeClr val="tx1"/>
                </a:solidFill>
              </a:rPr>
              <a:t>Analiza</a:t>
            </a:r>
            <a:r>
              <a:rPr lang="en-US" sz="2000" dirty="0" smtClean="0">
                <a:solidFill>
                  <a:schemeClr val="tx1"/>
                </a:solidFill>
              </a:rPr>
              <a:t> </a:t>
            </a:r>
            <a:r>
              <a:rPr lang="en-US" sz="2000" dirty="0" err="1" smtClean="0">
                <a:solidFill>
                  <a:schemeClr val="tx1"/>
                </a:solidFill>
              </a:rPr>
              <a:t>fluxului</a:t>
            </a:r>
            <a:r>
              <a:rPr lang="en-US" sz="2000" dirty="0" smtClean="0">
                <a:solidFill>
                  <a:schemeClr val="tx1"/>
                </a:solidFill>
              </a:rPr>
              <a:t> de </a:t>
            </a:r>
            <a:r>
              <a:rPr lang="en-US" sz="2000" dirty="0" err="1" smtClean="0">
                <a:solidFill>
                  <a:schemeClr val="tx1"/>
                </a:solidFill>
              </a:rPr>
              <a:t>numerar</a:t>
            </a:r>
            <a:endParaRPr lang="en-US" sz="2000" dirty="0" smtClean="0">
              <a:solidFill>
                <a:schemeClr val="tx1"/>
              </a:solidFill>
            </a:endParaRPr>
          </a:p>
          <a:p>
            <a:pPr marL="457200" indent="-457200" algn="just">
              <a:buFont typeface="+mj-lt"/>
              <a:buAutoNum type="arabicPeriod"/>
            </a:pPr>
            <a:endParaRPr lang="en-US" sz="2000" dirty="0" smtClean="0">
              <a:solidFill>
                <a:schemeClr val="tx1"/>
              </a:solidFill>
            </a:endParaRPr>
          </a:p>
          <a:p>
            <a:pPr marL="457200" indent="-457200" algn="just">
              <a:buFont typeface="+mj-lt"/>
              <a:buAutoNum type="arabicPeriod"/>
            </a:pPr>
            <a:r>
              <a:rPr lang="en-US" sz="2000" dirty="0" err="1" smtClean="0">
                <a:solidFill>
                  <a:schemeClr val="tx1"/>
                </a:solidFill>
              </a:rPr>
              <a:t>Analiza</a:t>
            </a:r>
            <a:r>
              <a:rPr lang="en-US" sz="2000" dirty="0" smtClean="0">
                <a:solidFill>
                  <a:schemeClr val="tx1"/>
                </a:solidFill>
              </a:rPr>
              <a:t> </a:t>
            </a:r>
            <a:r>
              <a:rPr lang="en-US" sz="2000" dirty="0" err="1" smtClean="0">
                <a:solidFill>
                  <a:schemeClr val="tx1"/>
                </a:solidFill>
              </a:rPr>
              <a:t>indicelui</a:t>
            </a:r>
            <a:r>
              <a:rPr lang="en-US" sz="2000" dirty="0" smtClean="0">
                <a:solidFill>
                  <a:schemeClr val="tx1"/>
                </a:solidFill>
              </a:rPr>
              <a:t> de </a:t>
            </a:r>
            <a:r>
              <a:rPr lang="en-US" sz="2000" dirty="0" err="1" smtClean="0">
                <a:solidFill>
                  <a:schemeClr val="tx1"/>
                </a:solidFill>
              </a:rPr>
              <a:t>suportabilitate</a:t>
            </a:r>
            <a:endParaRPr lang="en-US" sz="2000" dirty="0" smtClean="0">
              <a:solidFill>
                <a:schemeClr val="tx1"/>
              </a:solidFill>
            </a:endParaRPr>
          </a:p>
          <a:p>
            <a:pPr marL="457200" indent="-457200" algn="just">
              <a:buFont typeface="+mj-lt"/>
              <a:buAutoNum type="arabicPeriod"/>
            </a:pPr>
            <a:endParaRPr lang="en-US" sz="2000" dirty="0" smtClean="0">
              <a:solidFill>
                <a:schemeClr val="tx1"/>
              </a:solidFill>
            </a:endParaRPr>
          </a:p>
          <a:p>
            <a:pPr marL="457200" indent="-457200" algn="just">
              <a:buFont typeface="+mj-lt"/>
              <a:buAutoNum type="arabicPeriod"/>
            </a:pPr>
            <a:r>
              <a:rPr lang="en-US" sz="2000" dirty="0" err="1" smtClean="0">
                <a:solidFill>
                  <a:schemeClr val="tx1"/>
                </a:solidFill>
              </a:rPr>
              <a:t>Analiza</a:t>
            </a:r>
            <a:r>
              <a:rPr lang="en-US" sz="2000" dirty="0" smtClean="0">
                <a:solidFill>
                  <a:schemeClr val="tx1"/>
                </a:solidFill>
              </a:rPr>
              <a:t> </a:t>
            </a:r>
            <a:r>
              <a:rPr lang="en-US" sz="2000" dirty="0" err="1" smtClean="0">
                <a:solidFill>
                  <a:schemeClr val="tx1"/>
                </a:solidFill>
              </a:rPr>
              <a:t>sistemului</a:t>
            </a:r>
            <a:r>
              <a:rPr lang="en-US" sz="2000" dirty="0" smtClean="0">
                <a:solidFill>
                  <a:schemeClr val="tx1"/>
                </a:solidFill>
              </a:rPr>
              <a:t> de </a:t>
            </a:r>
            <a:r>
              <a:rPr lang="en-US" sz="2000" dirty="0" err="1" smtClean="0">
                <a:solidFill>
                  <a:schemeClr val="tx1"/>
                </a:solidFill>
              </a:rPr>
              <a:t>facturare</a:t>
            </a:r>
            <a:r>
              <a:rPr lang="en-US" sz="2000" dirty="0" smtClean="0">
                <a:solidFill>
                  <a:schemeClr val="tx1"/>
                </a:solidFill>
              </a:rPr>
              <a:t> </a:t>
            </a:r>
            <a:r>
              <a:rPr lang="en-US" sz="2000" dirty="0" err="1" smtClean="0">
                <a:solidFill>
                  <a:schemeClr val="tx1"/>
                </a:solidFill>
              </a:rPr>
              <a:t>si</a:t>
            </a:r>
            <a:r>
              <a:rPr lang="en-US" sz="2000" dirty="0" smtClean="0">
                <a:solidFill>
                  <a:schemeClr val="tx1"/>
                </a:solidFill>
              </a:rPr>
              <a:t> </a:t>
            </a:r>
            <a:r>
              <a:rPr lang="en-US" sz="2000" dirty="0" err="1" smtClean="0">
                <a:solidFill>
                  <a:schemeClr val="tx1"/>
                </a:solidFill>
              </a:rPr>
              <a:t>colectare</a:t>
            </a:r>
            <a:endParaRPr lang="en-US" sz="2000" dirty="0" smtClean="0">
              <a:solidFill>
                <a:schemeClr val="tx1"/>
              </a:solidFill>
            </a:endParaRPr>
          </a:p>
          <a:p>
            <a:pPr marL="457200" indent="-457200" algn="just">
              <a:buFont typeface="+mj-lt"/>
              <a:buAutoNum type="arabicPeriod"/>
            </a:pPr>
            <a:endParaRPr lang="en-US" sz="2000" dirty="0" smtClean="0">
              <a:solidFill>
                <a:schemeClr val="tx1"/>
              </a:solidFill>
            </a:endParaRPr>
          </a:p>
          <a:p>
            <a:pPr marL="457200" indent="-457200" algn="just">
              <a:buFont typeface="+mj-lt"/>
              <a:buAutoNum type="arabicPeriod"/>
            </a:pPr>
            <a:r>
              <a:rPr lang="en-US" sz="2000" dirty="0" err="1" smtClean="0">
                <a:solidFill>
                  <a:schemeClr val="tx1"/>
                </a:solidFill>
              </a:rPr>
              <a:t>Analiza</a:t>
            </a:r>
            <a:r>
              <a:rPr lang="en-US" sz="2000" dirty="0" smtClean="0">
                <a:solidFill>
                  <a:schemeClr val="tx1"/>
                </a:solidFill>
              </a:rPr>
              <a:t> </a:t>
            </a:r>
            <a:r>
              <a:rPr lang="en-US" sz="2000" dirty="0" err="1" smtClean="0">
                <a:solidFill>
                  <a:schemeClr val="tx1"/>
                </a:solidFill>
              </a:rPr>
              <a:t>indicatorilor</a:t>
            </a:r>
            <a:r>
              <a:rPr lang="en-US" sz="2000" dirty="0" smtClean="0">
                <a:solidFill>
                  <a:schemeClr val="tx1"/>
                </a:solidFill>
              </a:rPr>
              <a:t> </a:t>
            </a:r>
            <a:r>
              <a:rPr lang="en-US" sz="2000" dirty="0" err="1" smtClean="0">
                <a:solidFill>
                  <a:schemeClr val="tx1"/>
                </a:solidFill>
              </a:rPr>
              <a:t>financiari</a:t>
            </a:r>
            <a:r>
              <a:rPr lang="en-US" sz="2000" dirty="0" smtClean="0">
                <a:solidFill>
                  <a:schemeClr val="tx1"/>
                </a:solidFill>
              </a:rPr>
              <a:t> – </a:t>
            </a:r>
            <a:r>
              <a:rPr lang="en-US" sz="2000" dirty="0" err="1" smtClean="0">
                <a:solidFill>
                  <a:schemeClr val="tx1"/>
                </a:solidFill>
              </a:rPr>
              <a:t>acestia</a:t>
            </a:r>
            <a:r>
              <a:rPr lang="en-US" sz="2000" dirty="0" smtClean="0">
                <a:solidFill>
                  <a:schemeClr val="tx1"/>
                </a:solidFill>
              </a:rPr>
              <a:t> </a:t>
            </a:r>
            <a:r>
              <a:rPr lang="en-US" sz="2000" dirty="0" err="1" smtClean="0">
                <a:solidFill>
                  <a:schemeClr val="tx1"/>
                </a:solidFill>
              </a:rPr>
              <a:t>vor</a:t>
            </a:r>
            <a:r>
              <a:rPr lang="en-US" sz="2000" dirty="0" smtClean="0">
                <a:solidFill>
                  <a:schemeClr val="tx1"/>
                </a:solidFill>
              </a:rPr>
              <a:t> </a:t>
            </a:r>
            <a:r>
              <a:rPr lang="en-US" sz="2000" dirty="0" err="1" smtClean="0">
                <a:solidFill>
                  <a:schemeClr val="tx1"/>
                </a:solidFill>
              </a:rPr>
              <a:t>fi</a:t>
            </a:r>
            <a:r>
              <a:rPr lang="en-US" sz="2000" dirty="0" smtClean="0">
                <a:solidFill>
                  <a:schemeClr val="tx1"/>
                </a:solidFill>
              </a:rPr>
              <a:t> </a:t>
            </a:r>
            <a:r>
              <a:rPr lang="en-US" sz="2000" dirty="0" err="1" smtClean="0">
                <a:solidFill>
                  <a:schemeClr val="tx1"/>
                </a:solidFill>
              </a:rPr>
              <a:t>prezentati</a:t>
            </a:r>
            <a:r>
              <a:rPr lang="en-US" sz="2000" dirty="0" smtClean="0">
                <a:solidFill>
                  <a:schemeClr val="tx1"/>
                </a:solidFill>
              </a:rPr>
              <a:t> </a:t>
            </a:r>
            <a:r>
              <a:rPr lang="en-US" sz="2000" dirty="0" err="1" smtClean="0">
                <a:solidFill>
                  <a:schemeClr val="tx1"/>
                </a:solidFill>
              </a:rPr>
              <a:t>intr</a:t>
            </a:r>
            <a:r>
              <a:rPr lang="en-US" sz="2000" dirty="0" smtClean="0">
                <a:solidFill>
                  <a:schemeClr val="tx1"/>
                </a:solidFill>
              </a:rPr>
              <a:t>-un mod </a:t>
            </a:r>
            <a:r>
              <a:rPr lang="en-US" sz="2000" dirty="0" err="1" smtClean="0">
                <a:solidFill>
                  <a:schemeClr val="tx1"/>
                </a:solidFill>
              </a:rPr>
              <a:t>comparativ</a:t>
            </a:r>
            <a:r>
              <a:rPr lang="en-US" sz="2000" dirty="0" smtClean="0">
                <a:solidFill>
                  <a:schemeClr val="tx1"/>
                </a:solidFill>
              </a:rPr>
              <a:t> </a:t>
            </a:r>
            <a:r>
              <a:rPr lang="en-US" sz="2000" dirty="0" err="1" smtClean="0">
                <a:solidFill>
                  <a:schemeClr val="tx1"/>
                </a:solidFill>
              </a:rPr>
              <a:t>pentru</a:t>
            </a:r>
            <a:r>
              <a:rPr lang="en-US" sz="2000" dirty="0" smtClean="0">
                <a:solidFill>
                  <a:schemeClr val="tx1"/>
                </a:solidFill>
              </a:rPr>
              <a:t> </a:t>
            </a:r>
            <a:r>
              <a:rPr lang="en-US" sz="2000" dirty="0" err="1" smtClean="0">
                <a:solidFill>
                  <a:schemeClr val="tx1"/>
                </a:solidFill>
              </a:rPr>
              <a:t>toti</a:t>
            </a:r>
            <a:r>
              <a:rPr lang="en-US" sz="2000" dirty="0" smtClean="0">
                <a:solidFill>
                  <a:schemeClr val="tx1"/>
                </a:solidFill>
              </a:rPr>
              <a:t> </a:t>
            </a:r>
            <a:r>
              <a:rPr lang="en-US" sz="2000" dirty="0" err="1" smtClean="0">
                <a:solidFill>
                  <a:schemeClr val="tx1"/>
                </a:solidFill>
              </a:rPr>
              <a:t>operatorii</a:t>
            </a:r>
            <a:r>
              <a:rPr lang="en-US" sz="2000" dirty="0" smtClean="0">
                <a:solidFill>
                  <a:schemeClr val="tx1"/>
                </a:solidFill>
              </a:rPr>
              <a:t> </a:t>
            </a:r>
            <a:r>
              <a:rPr lang="en-US" sz="2000" dirty="0" err="1" smtClean="0">
                <a:solidFill>
                  <a:schemeClr val="tx1"/>
                </a:solidFill>
              </a:rPr>
              <a:t>analizati</a:t>
            </a:r>
            <a:r>
              <a:rPr lang="en-US" sz="2000" dirty="0" smtClean="0">
                <a:solidFill>
                  <a:schemeClr val="tx1"/>
                </a:solidFill>
              </a:rPr>
              <a:t> </a:t>
            </a:r>
            <a:r>
              <a:rPr lang="en-US" sz="2000" dirty="0" err="1" smtClean="0">
                <a:solidFill>
                  <a:schemeClr val="tx1"/>
                </a:solidFill>
              </a:rPr>
              <a:t>pentru</a:t>
            </a:r>
            <a:r>
              <a:rPr lang="en-US" sz="2000" dirty="0" smtClean="0">
                <a:solidFill>
                  <a:schemeClr val="tx1"/>
                </a:solidFill>
              </a:rPr>
              <a:t> a </a:t>
            </a:r>
            <a:r>
              <a:rPr lang="en-US" sz="2000" dirty="0" err="1" smtClean="0">
                <a:solidFill>
                  <a:schemeClr val="tx1"/>
                </a:solidFill>
              </a:rPr>
              <a:t>permite</a:t>
            </a:r>
            <a:r>
              <a:rPr lang="en-US" sz="2000" dirty="0" smtClean="0">
                <a:solidFill>
                  <a:schemeClr val="tx1"/>
                </a:solidFill>
              </a:rPr>
              <a:t> o </a:t>
            </a:r>
            <a:r>
              <a:rPr lang="en-US" sz="2000" dirty="0" err="1" smtClean="0">
                <a:solidFill>
                  <a:schemeClr val="tx1"/>
                </a:solidFill>
              </a:rPr>
              <a:t>mai</a:t>
            </a:r>
            <a:r>
              <a:rPr lang="en-US" sz="2000" dirty="0" smtClean="0">
                <a:solidFill>
                  <a:schemeClr val="tx1"/>
                </a:solidFill>
              </a:rPr>
              <a:t> </a:t>
            </a:r>
            <a:r>
              <a:rPr lang="en-US" sz="2000" dirty="0" err="1" smtClean="0">
                <a:solidFill>
                  <a:schemeClr val="tx1"/>
                </a:solidFill>
              </a:rPr>
              <a:t>buna</a:t>
            </a:r>
            <a:r>
              <a:rPr lang="en-US" sz="2000" dirty="0" smtClean="0">
                <a:solidFill>
                  <a:schemeClr val="tx1"/>
                </a:solidFill>
              </a:rPr>
              <a:t> </a:t>
            </a:r>
            <a:r>
              <a:rPr lang="en-US" sz="2000" dirty="0" err="1" smtClean="0">
                <a:solidFill>
                  <a:schemeClr val="tx1"/>
                </a:solidFill>
              </a:rPr>
              <a:t>intelegere</a:t>
            </a:r>
            <a:r>
              <a:rPr lang="en-US" sz="2000" dirty="0" smtClean="0">
                <a:solidFill>
                  <a:schemeClr val="tx1"/>
                </a:solidFill>
              </a:rPr>
              <a:t> a </a:t>
            </a:r>
            <a:r>
              <a:rPr lang="en-US" sz="2000" dirty="0" err="1" smtClean="0">
                <a:solidFill>
                  <a:schemeClr val="tx1"/>
                </a:solidFill>
              </a:rPr>
              <a:t>situatiei</a:t>
            </a:r>
            <a:r>
              <a:rPr lang="en-US" sz="2000" dirty="0" smtClean="0">
                <a:solidFill>
                  <a:schemeClr val="tx1"/>
                </a:solidFill>
              </a:rPr>
              <a:t> in </a:t>
            </a:r>
            <a:r>
              <a:rPr lang="en-US" sz="2000" dirty="0" err="1" smtClean="0">
                <a:solidFill>
                  <a:schemeClr val="tx1"/>
                </a:solidFill>
              </a:rPr>
              <a:t>contextul</a:t>
            </a:r>
            <a:r>
              <a:rPr lang="en-US" sz="2000" dirty="0" smtClean="0">
                <a:solidFill>
                  <a:schemeClr val="tx1"/>
                </a:solidFill>
              </a:rPr>
              <a:t> </a:t>
            </a:r>
            <a:r>
              <a:rPr lang="en-US" sz="2000" dirty="0" err="1" smtClean="0">
                <a:solidFill>
                  <a:schemeClr val="tx1"/>
                </a:solidFill>
              </a:rPr>
              <a:t>sectorului</a:t>
            </a:r>
            <a:r>
              <a:rPr lang="en-US" sz="2000" dirty="0" smtClean="0">
                <a:solidFill>
                  <a:schemeClr val="tx1"/>
                </a:solidFill>
              </a:rPr>
              <a:t> de </a:t>
            </a:r>
            <a:r>
              <a:rPr lang="en-US" sz="2000" dirty="0" err="1" smtClean="0">
                <a:solidFill>
                  <a:schemeClr val="tx1"/>
                </a:solidFill>
              </a:rPr>
              <a:t>salubrizare</a:t>
            </a:r>
            <a:r>
              <a:rPr lang="en-US" sz="2000" dirty="0" smtClean="0">
                <a:solidFill>
                  <a:schemeClr val="tx1"/>
                </a:solidFill>
              </a:rPr>
              <a:t> din </a:t>
            </a:r>
            <a:r>
              <a:rPr lang="en-US" sz="2000" dirty="0" err="1" smtClean="0">
                <a:solidFill>
                  <a:schemeClr val="tx1"/>
                </a:solidFill>
              </a:rPr>
              <a:t>Republica</a:t>
            </a:r>
            <a:r>
              <a:rPr lang="en-US" sz="2000" dirty="0" smtClean="0">
                <a:solidFill>
                  <a:schemeClr val="tx1"/>
                </a:solidFill>
              </a:rPr>
              <a:t> Moldova</a:t>
            </a:r>
          </a:p>
          <a:p>
            <a:pPr marL="457200" indent="-457200">
              <a:buFont typeface="+mj-lt"/>
              <a:buAutoNum type="arabicPeriod"/>
            </a:pPr>
            <a:endParaRPr lang="en-US" sz="2000" dirty="0" smtClean="0">
              <a:solidFill>
                <a:schemeClr val="tx1"/>
              </a:solidFill>
            </a:endParaRPr>
          </a:p>
          <a:p>
            <a:pPr marL="457200" indent="-457200"/>
            <a:endParaRPr lang="en-US" sz="2000" dirty="0" smtClean="0">
              <a:solidFill>
                <a:schemeClr val="tx1"/>
              </a:solidFill>
            </a:endParaRPr>
          </a:p>
          <a:p>
            <a:pPr marL="457200" indent="-457200"/>
            <a:endParaRPr lang="en-US" sz="200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8700" y="0"/>
            <a:ext cx="9956800" cy="707886"/>
          </a:xfrm>
          <a:prstGeom prst="rect">
            <a:avLst/>
          </a:prstGeom>
        </p:spPr>
        <p:txBody>
          <a:bodyPr wrap="square">
            <a:spAutoFit/>
          </a:bodyPr>
          <a:lstStyle/>
          <a:p>
            <a:pPr marL="0" lvl="4" algn="ctr" eaLnBrk="0" hangingPunct="0">
              <a:defRPr/>
            </a:pPr>
            <a:r>
              <a:rPr lang="en-US" sz="2400" dirty="0" smtClean="0">
                <a:solidFill>
                  <a:srgbClr val="ED1A3B"/>
                </a:solidFill>
                <a:cs typeface="Times New Roman" pitchFamily="18" charset="0"/>
              </a:rPr>
              <a:t>ANALIZA VENITURILOR SI CHELTUIELILOR</a:t>
            </a:r>
          </a:p>
          <a:p>
            <a:pPr marL="0" lvl="4" eaLnBrk="0" hangingPunct="0">
              <a:defRPr/>
            </a:pPr>
            <a:endParaRPr lang="en-GB" sz="1600" b="0" i="1" dirty="0">
              <a:solidFill>
                <a:srgbClr val="ED1A3B"/>
              </a:solidFill>
              <a:cs typeface="Times New Roman" pitchFamily="18" charset="0"/>
            </a:endParaRPr>
          </a:p>
        </p:txBody>
      </p:sp>
      <p:sp>
        <p:nvSpPr>
          <p:cNvPr id="5" name="TextBox 4"/>
          <p:cNvSpPr txBox="1"/>
          <p:nvPr/>
        </p:nvSpPr>
        <p:spPr>
          <a:xfrm>
            <a:off x="825500" y="707886"/>
            <a:ext cx="10160000" cy="2462213"/>
          </a:xfrm>
          <a:prstGeom prst="rect">
            <a:avLst/>
          </a:prstGeom>
          <a:noFill/>
        </p:spPr>
        <p:txBody>
          <a:bodyPr wrap="square" rtlCol="0">
            <a:spAutoFit/>
          </a:bodyPr>
          <a:lstStyle/>
          <a:p>
            <a:pPr>
              <a:buFont typeface="Arial" pitchFamily="34" charset="0"/>
              <a:buChar char="•"/>
            </a:pPr>
            <a:r>
              <a:rPr lang="en-US" sz="2000" b="0" dirty="0" err="1" smtClean="0">
                <a:solidFill>
                  <a:schemeClr val="tx1"/>
                </a:solidFill>
              </a:rPr>
              <a:t>Veniturile</a:t>
            </a:r>
            <a:r>
              <a:rPr lang="en-US" sz="2000" b="0" dirty="0" smtClean="0">
                <a:solidFill>
                  <a:schemeClr val="tx1"/>
                </a:solidFill>
              </a:rPr>
              <a:t> generate de </a:t>
            </a:r>
            <a:r>
              <a:rPr lang="en-US" sz="2000" b="0" dirty="0" err="1" smtClean="0">
                <a:solidFill>
                  <a:schemeClr val="tx1"/>
                </a:solidFill>
              </a:rPr>
              <a:t>companie</a:t>
            </a:r>
            <a:r>
              <a:rPr lang="en-US" sz="2000" b="0" dirty="0" smtClean="0">
                <a:solidFill>
                  <a:schemeClr val="tx1"/>
                </a:solidFill>
              </a:rPr>
              <a:t> </a:t>
            </a:r>
            <a:r>
              <a:rPr lang="en-US" sz="2000" b="0" dirty="0" err="1" smtClean="0">
                <a:solidFill>
                  <a:schemeClr val="tx1"/>
                </a:solidFill>
              </a:rPr>
              <a:t>sunt</a:t>
            </a:r>
            <a:r>
              <a:rPr lang="en-US" sz="2000" b="0" dirty="0" smtClean="0">
                <a:solidFill>
                  <a:schemeClr val="tx1"/>
                </a:solidFill>
              </a:rPr>
              <a:t> </a:t>
            </a:r>
            <a:r>
              <a:rPr lang="en-US" sz="2000" b="0" dirty="0" err="1" smtClean="0">
                <a:solidFill>
                  <a:schemeClr val="tx1"/>
                </a:solidFill>
              </a:rPr>
              <a:t>exclusiv</a:t>
            </a:r>
            <a:r>
              <a:rPr lang="en-US" sz="2000" b="0" dirty="0" smtClean="0">
                <a:solidFill>
                  <a:schemeClr val="tx1"/>
                </a:solidFill>
              </a:rPr>
              <a:t> generate din </a:t>
            </a:r>
            <a:r>
              <a:rPr lang="en-US" sz="2000" b="0" dirty="0" err="1" smtClean="0">
                <a:solidFill>
                  <a:schemeClr val="tx1"/>
                </a:solidFill>
              </a:rPr>
              <a:t>activitatea</a:t>
            </a:r>
            <a:r>
              <a:rPr lang="en-US" sz="2000" b="0" dirty="0" smtClean="0">
                <a:solidFill>
                  <a:schemeClr val="tx1"/>
                </a:solidFill>
              </a:rPr>
              <a:t> de </a:t>
            </a:r>
            <a:r>
              <a:rPr lang="en-US" sz="2000" b="0" dirty="0" err="1" smtClean="0">
                <a:solidFill>
                  <a:schemeClr val="tx1"/>
                </a:solidFill>
              </a:rPr>
              <a:t>termoficare</a:t>
            </a:r>
            <a:r>
              <a:rPr lang="en-US" sz="2000" b="0" dirty="0" smtClean="0">
                <a:solidFill>
                  <a:schemeClr val="tx1"/>
                </a:solidFill>
              </a:rPr>
              <a:t> </a:t>
            </a:r>
            <a:r>
              <a:rPr lang="en-US" sz="2000" b="0" dirty="0" err="1" smtClean="0">
                <a:solidFill>
                  <a:schemeClr val="tx1"/>
                </a:solidFill>
              </a:rPr>
              <a:t>pentru</a:t>
            </a:r>
            <a:r>
              <a:rPr lang="en-US" sz="2000" b="0" dirty="0" smtClean="0">
                <a:solidFill>
                  <a:schemeClr val="tx1"/>
                </a:solidFill>
              </a:rPr>
              <a:t> </a:t>
            </a:r>
            <a:r>
              <a:rPr lang="en-US" sz="2000" b="0" dirty="0" err="1" smtClean="0">
                <a:solidFill>
                  <a:schemeClr val="tx1"/>
                </a:solidFill>
              </a:rPr>
              <a:t>agentii</a:t>
            </a:r>
            <a:r>
              <a:rPr lang="en-US" sz="2000" b="0" dirty="0" smtClean="0">
                <a:solidFill>
                  <a:schemeClr val="tx1"/>
                </a:solidFill>
              </a:rPr>
              <a:t> </a:t>
            </a:r>
            <a:r>
              <a:rPr lang="en-US" sz="2000" b="0" dirty="0" err="1" smtClean="0">
                <a:solidFill>
                  <a:schemeClr val="tx1"/>
                </a:solidFill>
              </a:rPr>
              <a:t>economici</a:t>
            </a:r>
            <a:r>
              <a:rPr lang="en-US" sz="2000" b="0" dirty="0" smtClean="0">
                <a:solidFill>
                  <a:schemeClr val="tx1"/>
                </a:solidFill>
              </a:rPr>
              <a:t>;</a:t>
            </a:r>
          </a:p>
          <a:p>
            <a:pPr>
              <a:buFont typeface="Arial" pitchFamily="34" charset="0"/>
              <a:buChar char="•"/>
            </a:pPr>
            <a:endParaRPr lang="en-US" sz="2000" b="0" dirty="0" smtClean="0">
              <a:solidFill>
                <a:schemeClr val="tx1"/>
              </a:solidFill>
            </a:endParaRPr>
          </a:p>
          <a:p>
            <a:pPr>
              <a:buFont typeface="Arial" pitchFamily="34" charset="0"/>
              <a:buChar char="•"/>
            </a:pPr>
            <a:r>
              <a:rPr lang="en-US" sz="2000" b="0" dirty="0" err="1" smtClean="0">
                <a:solidFill>
                  <a:schemeClr val="tx1"/>
                </a:solidFill>
              </a:rPr>
              <a:t>Exista</a:t>
            </a:r>
            <a:r>
              <a:rPr lang="en-US" sz="2000" b="0" dirty="0" smtClean="0">
                <a:solidFill>
                  <a:schemeClr val="tx1"/>
                </a:solidFill>
              </a:rPr>
              <a:t> o mare </a:t>
            </a:r>
            <a:r>
              <a:rPr lang="en-US" sz="2000" b="0" dirty="0" err="1" smtClean="0">
                <a:solidFill>
                  <a:schemeClr val="tx1"/>
                </a:solidFill>
              </a:rPr>
              <a:t>scadere</a:t>
            </a:r>
            <a:r>
              <a:rPr lang="en-US" sz="2000" b="0" dirty="0" smtClean="0">
                <a:solidFill>
                  <a:schemeClr val="tx1"/>
                </a:solidFill>
              </a:rPr>
              <a:t> a </a:t>
            </a:r>
            <a:r>
              <a:rPr lang="en-US" sz="2000" b="0" dirty="0" err="1" smtClean="0">
                <a:solidFill>
                  <a:schemeClr val="tx1"/>
                </a:solidFill>
              </a:rPr>
              <a:t>veniturilor</a:t>
            </a:r>
            <a:r>
              <a:rPr lang="en-US" sz="2000" b="0" dirty="0" smtClean="0">
                <a:solidFill>
                  <a:schemeClr val="tx1"/>
                </a:solidFill>
              </a:rPr>
              <a:t> </a:t>
            </a:r>
            <a:r>
              <a:rPr lang="en-US" sz="2000" b="0" dirty="0" err="1" smtClean="0">
                <a:solidFill>
                  <a:schemeClr val="tx1"/>
                </a:solidFill>
              </a:rPr>
              <a:t>si</a:t>
            </a:r>
            <a:r>
              <a:rPr lang="en-US" sz="2000" b="0" dirty="0" smtClean="0">
                <a:solidFill>
                  <a:schemeClr val="tx1"/>
                </a:solidFill>
              </a:rPr>
              <a:t> a </a:t>
            </a:r>
            <a:r>
              <a:rPr lang="en-US" sz="2000" b="0" dirty="0" err="1" smtClean="0">
                <a:solidFill>
                  <a:schemeClr val="tx1"/>
                </a:solidFill>
              </a:rPr>
              <a:t>cheltuielilor</a:t>
            </a:r>
            <a:r>
              <a:rPr lang="en-US" sz="2000" b="0" dirty="0" smtClean="0">
                <a:solidFill>
                  <a:schemeClr val="tx1"/>
                </a:solidFill>
              </a:rPr>
              <a:t> in 2013, </a:t>
            </a:r>
            <a:r>
              <a:rPr lang="en-US" sz="2000" b="0" dirty="0" err="1" smtClean="0">
                <a:solidFill>
                  <a:schemeClr val="tx1"/>
                </a:solidFill>
              </a:rPr>
              <a:t>cand</a:t>
            </a:r>
            <a:r>
              <a:rPr lang="en-US" sz="2000" b="0" dirty="0" smtClean="0">
                <a:solidFill>
                  <a:schemeClr val="tx1"/>
                </a:solidFill>
              </a:rPr>
              <a:t> </a:t>
            </a:r>
            <a:r>
              <a:rPr lang="en-US" sz="2000" b="0" dirty="0" err="1" smtClean="0">
                <a:solidFill>
                  <a:schemeClr val="tx1"/>
                </a:solidFill>
              </a:rPr>
              <a:t>gestionarea</a:t>
            </a:r>
            <a:r>
              <a:rPr lang="en-US" sz="2000" b="0" dirty="0" smtClean="0">
                <a:solidFill>
                  <a:schemeClr val="tx1"/>
                </a:solidFill>
              </a:rPr>
              <a:t> </a:t>
            </a:r>
            <a:r>
              <a:rPr lang="en-US" sz="2000" b="0" dirty="0" err="1" smtClean="0">
                <a:solidFill>
                  <a:schemeClr val="tx1"/>
                </a:solidFill>
              </a:rPr>
              <a:t>relatiei</a:t>
            </a:r>
            <a:r>
              <a:rPr lang="en-US" sz="2000" b="0" dirty="0" smtClean="0">
                <a:solidFill>
                  <a:schemeClr val="tx1"/>
                </a:solidFill>
              </a:rPr>
              <a:t> cu </a:t>
            </a:r>
            <a:r>
              <a:rPr lang="en-US" sz="2000" b="0" dirty="0" err="1" smtClean="0">
                <a:solidFill>
                  <a:schemeClr val="tx1"/>
                </a:solidFill>
              </a:rPr>
              <a:t>furnizorul</a:t>
            </a:r>
            <a:r>
              <a:rPr lang="en-US" sz="2000" b="0" dirty="0" smtClean="0">
                <a:solidFill>
                  <a:schemeClr val="tx1"/>
                </a:solidFill>
              </a:rPr>
              <a:t> de gaze a </a:t>
            </a:r>
            <a:r>
              <a:rPr lang="en-US" sz="2000" b="0" dirty="0" err="1" smtClean="0">
                <a:solidFill>
                  <a:schemeClr val="tx1"/>
                </a:solidFill>
              </a:rPr>
              <a:t>trecut</a:t>
            </a:r>
            <a:r>
              <a:rPr lang="en-US" sz="2000" b="0" dirty="0" smtClean="0">
                <a:solidFill>
                  <a:schemeClr val="tx1"/>
                </a:solidFill>
              </a:rPr>
              <a:t> la </a:t>
            </a:r>
            <a:r>
              <a:rPr lang="en-US" sz="2000" b="0" dirty="0" err="1" smtClean="0">
                <a:solidFill>
                  <a:schemeClr val="tx1"/>
                </a:solidFill>
              </a:rPr>
              <a:t>primarie</a:t>
            </a:r>
            <a:r>
              <a:rPr lang="en-US" sz="2000" b="0" dirty="0" smtClean="0">
                <a:solidFill>
                  <a:schemeClr val="tx1"/>
                </a:solidFill>
              </a:rPr>
              <a:t>;</a:t>
            </a:r>
          </a:p>
          <a:p>
            <a:pPr>
              <a:buFont typeface="Arial" pitchFamily="34" charset="0"/>
              <a:buChar char="•"/>
            </a:pPr>
            <a:endParaRPr lang="en-US" sz="2000" b="0" dirty="0" smtClean="0">
              <a:solidFill>
                <a:schemeClr val="tx1"/>
              </a:solidFill>
            </a:endParaRPr>
          </a:p>
          <a:p>
            <a:pPr>
              <a:buFont typeface="Arial" pitchFamily="34" charset="0"/>
              <a:buChar char="•"/>
            </a:pPr>
            <a:r>
              <a:rPr lang="en-US" sz="2000" b="0" dirty="0" err="1" smtClean="0">
                <a:solidFill>
                  <a:schemeClr val="tx1"/>
                </a:solidFill>
              </a:rPr>
              <a:t>Tariful</a:t>
            </a:r>
            <a:r>
              <a:rPr lang="en-US" sz="2000" b="0" dirty="0" smtClean="0">
                <a:solidFill>
                  <a:schemeClr val="tx1"/>
                </a:solidFill>
              </a:rPr>
              <a:t> a </a:t>
            </a:r>
            <a:r>
              <a:rPr lang="en-US" sz="2000" b="0" dirty="0" err="1" smtClean="0">
                <a:solidFill>
                  <a:schemeClr val="tx1"/>
                </a:solidFill>
              </a:rPr>
              <a:t>variat</a:t>
            </a:r>
            <a:r>
              <a:rPr lang="en-US" sz="2000" b="0" dirty="0" smtClean="0">
                <a:solidFill>
                  <a:schemeClr val="tx1"/>
                </a:solidFill>
              </a:rPr>
              <a:t> in </a:t>
            </a:r>
            <a:r>
              <a:rPr lang="en-US" sz="2000" b="0" dirty="0" err="1" smtClean="0">
                <a:solidFill>
                  <a:schemeClr val="tx1"/>
                </a:solidFill>
              </a:rPr>
              <a:t>concordanta</a:t>
            </a:r>
            <a:r>
              <a:rPr lang="en-US" sz="2000" b="0" dirty="0" smtClean="0">
                <a:solidFill>
                  <a:schemeClr val="tx1"/>
                </a:solidFill>
              </a:rPr>
              <a:t> cu </a:t>
            </a:r>
            <a:r>
              <a:rPr lang="en-US" sz="2000" b="0" dirty="0" err="1" smtClean="0">
                <a:solidFill>
                  <a:schemeClr val="tx1"/>
                </a:solidFill>
              </a:rPr>
              <a:t>aceste</a:t>
            </a:r>
            <a:r>
              <a:rPr lang="en-US" sz="2000" b="0" dirty="0" smtClean="0">
                <a:solidFill>
                  <a:schemeClr val="tx1"/>
                </a:solidFill>
              </a:rPr>
              <a:t> </a:t>
            </a:r>
            <a:r>
              <a:rPr lang="en-US" sz="2000" b="0" dirty="0" err="1" smtClean="0">
                <a:solidFill>
                  <a:schemeClr val="tx1"/>
                </a:solidFill>
              </a:rPr>
              <a:t>scaderi</a:t>
            </a:r>
            <a:r>
              <a:rPr lang="en-US" sz="2000" b="0" dirty="0" smtClean="0">
                <a:solidFill>
                  <a:schemeClr val="tx1"/>
                </a:solidFill>
              </a:rPr>
              <a:t> de </a:t>
            </a:r>
            <a:r>
              <a:rPr lang="en-US" sz="2000" b="0" dirty="0" err="1" smtClean="0">
                <a:solidFill>
                  <a:schemeClr val="tx1"/>
                </a:solidFill>
              </a:rPr>
              <a:t>costuri</a:t>
            </a:r>
            <a:r>
              <a:rPr lang="en-US" sz="2000" b="0" dirty="0" smtClean="0">
                <a:solidFill>
                  <a:schemeClr val="tx1"/>
                </a:solidFill>
              </a:rPr>
              <a:t>;</a:t>
            </a:r>
          </a:p>
          <a:p>
            <a:endParaRPr lang="en-US" b="0"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1028700" y="3111500"/>
            <a:ext cx="4800600" cy="3530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235700" y="3098800"/>
            <a:ext cx="4597400" cy="35432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28700" y="0"/>
            <a:ext cx="9956800" cy="707886"/>
          </a:xfrm>
          <a:prstGeom prst="rect">
            <a:avLst/>
          </a:prstGeom>
        </p:spPr>
        <p:txBody>
          <a:bodyPr wrap="square">
            <a:spAutoFit/>
          </a:bodyPr>
          <a:lstStyle/>
          <a:p>
            <a:pPr marL="0" lvl="4" algn="ctr" eaLnBrk="0" hangingPunct="0">
              <a:defRPr/>
            </a:pPr>
            <a:r>
              <a:rPr lang="en-US" sz="2400" dirty="0" smtClean="0">
                <a:solidFill>
                  <a:srgbClr val="ED1A3B"/>
                </a:solidFill>
                <a:cs typeface="Times New Roman" pitchFamily="18" charset="0"/>
              </a:rPr>
              <a:t>ANALIZA VENITURILOR SI CHELTUIELILOR</a:t>
            </a:r>
          </a:p>
          <a:p>
            <a:pPr marL="0" lvl="4" eaLnBrk="0" hangingPunct="0">
              <a:defRPr/>
            </a:pPr>
            <a:endParaRPr lang="en-GB" sz="1600" b="0" i="1" dirty="0">
              <a:solidFill>
                <a:srgbClr val="ED1A3B"/>
              </a:solidFill>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1155700" y="939800"/>
            <a:ext cx="10033000" cy="461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8700" y="0"/>
            <a:ext cx="9956800" cy="707886"/>
          </a:xfrm>
          <a:prstGeom prst="rect">
            <a:avLst/>
          </a:prstGeom>
        </p:spPr>
        <p:txBody>
          <a:bodyPr wrap="square">
            <a:spAutoFit/>
          </a:bodyPr>
          <a:lstStyle/>
          <a:p>
            <a:pPr marL="0" lvl="4" algn="ctr" eaLnBrk="0" hangingPunct="0">
              <a:defRPr/>
            </a:pPr>
            <a:r>
              <a:rPr lang="en-US" sz="2400" dirty="0" smtClean="0">
                <a:solidFill>
                  <a:srgbClr val="ED1A3B"/>
                </a:solidFill>
                <a:cs typeface="Times New Roman" pitchFamily="18" charset="0"/>
              </a:rPr>
              <a:t>ANALIZA VENITURILOR SI CHELTUIELILOR</a:t>
            </a:r>
          </a:p>
          <a:p>
            <a:pPr marL="0" lvl="4" eaLnBrk="0" hangingPunct="0">
              <a:defRPr/>
            </a:pPr>
            <a:endParaRPr lang="en-GB" sz="1600" b="0" i="1" dirty="0">
              <a:solidFill>
                <a:srgbClr val="ED1A3B"/>
              </a:solidFill>
              <a:cs typeface="Times New Roman" pitchFamily="18" charset="0"/>
            </a:endParaRPr>
          </a:p>
        </p:txBody>
      </p:sp>
      <p:pic>
        <p:nvPicPr>
          <p:cNvPr id="7" name="Picture 2"/>
          <p:cNvPicPr>
            <a:picLocks noChangeAspect="1" noChangeArrowheads="1"/>
          </p:cNvPicPr>
          <p:nvPr/>
        </p:nvPicPr>
        <p:blipFill>
          <a:blip r:embed="rId2" cstate="print"/>
          <a:srcRect/>
          <a:stretch>
            <a:fillRect/>
          </a:stretch>
        </p:blipFill>
        <p:spPr bwMode="auto">
          <a:xfrm>
            <a:off x="1524000" y="1117600"/>
            <a:ext cx="9144000" cy="47624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8700" y="0"/>
            <a:ext cx="9956800" cy="707886"/>
          </a:xfrm>
          <a:prstGeom prst="rect">
            <a:avLst/>
          </a:prstGeom>
        </p:spPr>
        <p:txBody>
          <a:bodyPr wrap="square">
            <a:spAutoFit/>
          </a:bodyPr>
          <a:lstStyle/>
          <a:p>
            <a:pPr marL="0" lvl="4" algn="ctr" eaLnBrk="0" hangingPunct="0">
              <a:defRPr/>
            </a:pPr>
            <a:r>
              <a:rPr lang="en-US" sz="2400" dirty="0" smtClean="0">
                <a:solidFill>
                  <a:srgbClr val="ED1A3B"/>
                </a:solidFill>
                <a:cs typeface="Times New Roman" pitchFamily="18" charset="0"/>
              </a:rPr>
              <a:t>ANALIZA VENITURILOR SI CHELTUIELILOR</a:t>
            </a:r>
          </a:p>
          <a:p>
            <a:pPr marL="0" lvl="4" eaLnBrk="0" hangingPunct="0">
              <a:defRPr/>
            </a:pPr>
            <a:endParaRPr lang="en-GB" sz="1600" b="0" i="1" dirty="0">
              <a:solidFill>
                <a:srgbClr val="ED1A3B"/>
              </a:solidFill>
              <a:cs typeface="Times New Roman" pitchFamily="18" charset="0"/>
            </a:endParaRPr>
          </a:p>
        </p:txBody>
      </p:sp>
      <p:pic>
        <p:nvPicPr>
          <p:cNvPr id="32771" name="Picture 3"/>
          <p:cNvPicPr>
            <a:picLocks noChangeAspect="1" noChangeArrowheads="1"/>
          </p:cNvPicPr>
          <p:nvPr/>
        </p:nvPicPr>
        <p:blipFill>
          <a:blip r:embed="rId2" cstate="print"/>
          <a:srcRect/>
          <a:stretch>
            <a:fillRect/>
          </a:stretch>
        </p:blipFill>
        <p:spPr bwMode="auto">
          <a:xfrm>
            <a:off x="1079500" y="1130301"/>
            <a:ext cx="100838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8700" y="0"/>
            <a:ext cx="9956800" cy="707886"/>
          </a:xfrm>
          <a:prstGeom prst="rect">
            <a:avLst/>
          </a:prstGeom>
        </p:spPr>
        <p:txBody>
          <a:bodyPr wrap="square">
            <a:spAutoFit/>
          </a:bodyPr>
          <a:lstStyle/>
          <a:p>
            <a:pPr marL="0" lvl="4" algn="ctr" eaLnBrk="0" hangingPunct="0">
              <a:defRPr/>
            </a:pPr>
            <a:r>
              <a:rPr lang="en-US" sz="2400" dirty="0" smtClean="0">
                <a:solidFill>
                  <a:srgbClr val="ED1A3B"/>
                </a:solidFill>
                <a:cs typeface="Times New Roman" pitchFamily="18" charset="0"/>
              </a:rPr>
              <a:t>ANALIZA VENITURILOR SI CHELTUIELILOR</a:t>
            </a:r>
          </a:p>
          <a:p>
            <a:pPr marL="0" lvl="4" eaLnBrk="0" hangingPunct="0">
              <a:defRPr/>
            </a:pPr>
            <a:endParaRPr lang="en-GB" sz="1600" b="0" i="1" dirty="0">
              <a:solidFill>
                <a:srgbClr val="ED1A3B"/>
              </a:solidFill>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1498600" y="1130300"/>
            <a:ext cx="9182100" cy="458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0"/>
            <a:ext cx="9956800" cy="707886"/>
          </a:xfrm>
          <a:prstGeom prst="rect">
            <a:avLst/>
          </a:prstGeom>
        </p:spPr>
        <p:txBody>
          <a:bodyPr wrap="square">
            <a:spAutoFit/>
          </a:bodyPr>
          <a:lstStyle/>
          <a:p>
            <a:pPr marL="0" lvl="4" algn="ctr" eaLnBrk="0" hangingPunct="0">
              <a:defRPr/>
            </a:pPr>
            <a:r>
              <a:rPr lang="en-US" sz="2400" dirty="0" smtClean="0">
                <a:solidFill>
                  <a:srgbClr val="ED1A3B"/>
                </a:solidFill>
                <a:cs typeface="Times New Roman" pitchFamily="18" charset="0"/>
              </a:rPr>
              <a:t>ANALIZA PROFITABILITATII OPERATIONALE</a:t>
            </a:r>
          </a:p>
          <a:p>
            <a:pPr marL="0" lvl="4" eaLnBrk="0" hangingPunct="0">
              <a:defRPr/>
            </a:pPr>
            <a:endParaRPr lang="en-GB" sz="1600" b="0" i="1" dirty="0">
              <a:solidFill>
                <a:srgbClr val="ED1A3B"/>
              </a:solidFill>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1549400" y="1130300"/>
            <a:ext cx="9144000" cy="455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0"/>
            <a:ext cx="9956800" cy="707886"/>
          </a:xfrm>
          <a:prstGeom prst="rect">
            <a:avLst/>
          </a:prstGeom>
        </p:spPr>
        <p:txBody>
          <a:bodyPr wrap="square">
            <a:spAutoFit/>
          </a:bodyPr>
          <a:lstStyle/>
          <a:p>
            <a:pPr marL="0" lvl="4" algn="ctr" eaLnBrk="0" hangingPunct="0">
              <a:defRPr/>
            </a:pPr>
            <a:r>
              <a:rPr lang="en-US" sz="2400" dirty="0" smtClean="0">
                <a:solidFill>
                  <a:srgbClr val="ED1A3B"/>
                </a:solidFill>
                <a:cs typeface="Times New Roman" pitchFamily="18" charset="0"/>
              </a:rPr>
              <a:t>ANALIZA PROFITABILITATII OPERATIONALE</a:t>
            </a:r>
          </a:p>
          <a:p>
            <a:pPr marL="0" lvl="4" eaLnBrk="0" hangingPunct="0">
              <a:defRPr/>
            </a:pPr>
            <a:endParaRPr lang="en-GB" sz="1600" b="0" i="1" dirty="0">
              <a:solidFill>
                <a:srgbClr val="ED1A3B"/>
              </a:solidFill>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1524000" y="1155701"/>
            <a:ext cx="9143999" cy="458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7" descr="D:\00_1 Moldova\Harta Moldova_v1.jpg"/>
          <p:cNvPicPr>
            <a:picLocks noChangeAspect="1" noChangeArrowheads="1"/>
          </p:cNvPicPr>
          <p:nvPr/>
        </p:nvPicPr>
        <p:blipFill>
          <a:blip r:embed="rId2" cstate="print"/>
          <a:srcRect/>
          <a:stretch>
            <a:fillRect/>
          </a:stretch>
        </p:blipFill>
        <p:spPr bwMode="auto">
          <a:xfrm>
            <a:off x="7515225" y="312738"/>
            <a:ext cx="4675188" cy="5810250"/>
          </a:xfrm>
          <a:prstGeom prst="rect">
            <a:avLst/>
          </a:prstGeom>
          <a:noFill/>
          <a:ln w="9525">
            <a:noFill/>
            <a:miter lim="800000"/>
            <a:headEnd/>
            <a:tailEnd/>
          </a:ln>
        </p:spPr>
      </p:pic>
      <p:sp>
        <p:nvSpPr>
          <p:cNvPr id="10243" name="Titel 1"/>
          <p:cNvSpPr>
            <a:spLocks noGrp="1"/>
          </p:cNvSpPr>
          <p:nvPr>
            <p:ph type="title"/>
          </p:nvPr>
        </p:nvSpPr>
        <p:spPr>
          <a:xfrm>
            <a:off x="666750" y="339725"/>
            <a:ext cx="11523663" cy="666750"/>
          </a:xfrm>
        </p:spPr>
        <p:txBody>
          <a:bodyPr/>
          <a:lstStyle/>
          <a:p>
            <a:r>
              <a:rPr lang="en-US" sz="3200" smtClean="0"/>
              <a:t>Etape in cadrul asistentei tehnice </a:t>
            </a:r>
          </a:p>
        </p:txBody>
      </p:sp>
      <p:sp>
        <p:nvSpPr>
          <p:cNvPr id="3" name="Tijdelijke aanduiding voor inhoud 2"/>
          <p:cNvSpPr>
            <a:spLocks noGrp="1"/>
          </p:cNvSpPr>
          <p:nvPr>
            <p:ph idx="1"/>
          </p:nvPr>
        </p:nvSpPr>
        <p:spPr>
          <a:xfrm>
            <a:off x="382588" y="1133475"/>
            <a:ext cx="7766050" cy="1554163"/>
          </a:xfrm>
        </p:spPr>
        <p:txBody>
          <a:bodyPr/>
          <a:lstStyle/>
          <a:p>
            <a:pPr marL="342900" lvl="1" indent="-342900">
              <a:defRPr/>
            </a:pPr>
            <a:r>
              <a:rPr lang="en-US" sz="2400" b="1" dirty="0" err="1" smtClean="0">
                <a:ea typeface="+mn-ea"/>
                <a:cs typeface="+mn-cs"/>
              </a:rPr>
              <a:t>Etapa</a:t>
            </a:r>
            <a:r>
              <a:rPr lang="en-US" sz="2400" b="1" dirty="0" smtClean="0">
                <a:ea typeface="+mn-ea"/>
                <a:cs typeface="+mn-cs"/>
              </a:rPr>
              <a:t> 1: </a:t>
            </a:r>
            <a:r>
              <a:rPr lang="en-US" sz="2400" b="1" dirty="0" smtClean="0">
                <a:solidFill>
                  <a:srgbClr val="2EAFA4"/>
                </a:solidFill>
              </a:rPr>
              <a:t>A</a:t>
            </a:r>
            <a:r>
              <a:rPr lang="ro-RO" sz="2400" b="1" dirty="0" smtClean="0">
                <a:solidFill>
                  <a:srgbClr val="2EAFA4"/>
                </a:solidFill>
              </a:rPr>
              <a:t>naliza diagnostic a prestatorilor de servicii de salubritate din 8 </a:t>
            </a:r>
            <a:r>
              <a:rPr lang="ro-RO" sz="2400" b="1" dirty="0" err="1" smtClean="0">
                <a:solidFill>
                  <a:srgbClr val="2EAFA4"/>
                </a:solidFill>
              </a:rPr>
              <a:t>localitati</a:t>
            </a:r>
            <a:r>
              <a:rPr lang="en-US" sz="2400" b="1" dirty="0" smtClean="0">
                <a:solidFill>
                  <a:srgbClr val="2EAFA4"/>
                </a:solidFill>
              </a:rPr>
              <a:t> </a:t>
            </a:r>
            <a:r>
              <a:rPr lang="en-US" sz="2400" b="1" dirty="0" err="1" smtClean="0">
                <a:solidFill>
                  <a:srgbClr val="2EAFA4"/>
                </a:solidFill>
              </a:rPr>
              <a:t>si</a:t>
            </a:r>
            <a:r>
              <a:rPr lang="en-US" sz="2400" b="1" dirty="0" smtClean="0">
                <a:solidFill>
                  <a:srgbClr val="2EAFA4"/>
                </a:solidFill>
              </a:rPr>
              <a:t> a 1 </a:t>
            </a:r>
            <a:r>
              <a:rPr lang="en-US" sz="2400" b="1" dirty="0" err="1" smtClean="0">
                <a:solidFill>
                  <a:srgbClr val="2EAFA4"/>
                </a:solidFill>
              </a:rPr>
              <a:t>unui</a:t>
            </a:r>
            <a:r>
              <a:rPr lang="en-US" sz="2400" b="1" dirty="0" smtClean="0">
                <a:solidFill>
                  <a:srgbClr val="2EAFA4"/>
                </a:solidFill>
              </a:rPr>
              <a:t> operator de </a:t>
            </a:r>
            <a:r>
              <a:rPr lang="en-US" sz="2400" b="1" dirty="0" err="1" smtClean="0">
                <a:solidFill>
                  <a:srgbClr val="2EAFA4"/>
                </a:solidFill>
              </a:rPr>
              <a:t>termoficare</a:t>
            </a:r>
            <a:r>
              <a:rPr lang="ro-RO" sz="2400" b="1" dirty="0" smtClean="0">
                <a:solidFill>
                  <a:srgbClr val="2EAFA4"/>
                </a:solidFill>
              </a:rPr>
              <a:t> din Republica Moldova</a:t>
            </a:r>
            <a:endParaRPr lang="nl-NL" sz="2400" b="1" dirty="0" smtClean="0">
              <a:solidFill>
                <a:srgbClr val="2EAFA4"/>
              </a:solidFill>
            </a:endParaRPr>
          </a:p>
        </p:txBody>
      </p:sp>
      <p:sp>
        <p:nvSpPr>
          <p:cNvPr id="10" name="Tijdelijke aanduiding voor inhoud 2"/>
          <p:cNvSpPr txBox="1">
            <a:spLocks/>
          </p:cNvSpPr>
          <p:nvPr/>
        </p:nvSpPr>
        <p:spPr bwMode="auto">
          <a:xfrm>
            <a:off x="382589" y="3086100"/>
            <a:ext cx="8723312" cy="14414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1"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dirty="0" err="1" smtClean="0">
                <a:ln>
                  <a:noFill/>
                </a:ln>
                <a:solidFill>
                  <a:srgbClr val="786860"/>
                </a:solidFill>
                <a:effectLst/>
                <a:uLnTx/>
                <a:uFillTx/>
                <a:latin typeface="+mn-lt"/>
                <a:ea typeface="+mn-ea"/>
                <a:cs typeface="+mn-cs"/>
              </a:rPr>
              <a:t>Etapa</a:t>
            </a:r>
            <a:r>
              <a:rPr kumimoji="0" lang="en-US" sz="2400" b="1" i="0" u="none" strike="noStrike" kern="0" cap="none" spc="0" normalizeH="0" baseline="0" noProof="0" dirty="0" smtClean="0">
                <a:ln>
                  <a:noFill/>
                </a:ln>
                <a:solidFill>
                  <a:srgbClr val="786860"/>
                </a:solidFill>
                <a:effectLst/>
                <a:uLnTx/>
                <a:uFillTx/>
                <a:latin typeface="+mn-lt"/>
                <a:ea typeface="+mn-ea"/>
                <a:cs typeface="+mn-cs"/>
              </a:rPr>
              <a:t> 2: </a:t>
            </a:r>
            <a:r>
              <a:rPr kumimoji="0" lang="en-US" sz="2400" b="1" i="0" u="none" strike="noStrike" kern="0" cap="none" spc="0" normalizeH="0" baseline="0" noProof="0" dirty="0" smtClean="0">
                <a:ln>
                  <a:noFill/>
                </a:ln>
                <a:solidFill>
                  <a:srgbClr val="2EAFA4"/>
                </a:solidFill>
                <a:effectLst/>
                <a:uLnTx/>
                <a:uFillTx/>
                <a:latin typeface="+mn-lt"/>
              </a:rPr>
              <a:t>P</a:t>
            </a:r>
            <a:r>
              <a:rPr kumimoji="0" lang="ro-RO" sz="2400" b="1" i="0" u="none" strike="noStrike" kern="0" cap="none" spc="0" normalizeH="0" baseline="0" noProof="0" dirty="0" smtClean="0">
                <a:ln>
                  <a:noFill/>
                </a:ln>
                <a:solidFill>
                  <a:srgbClr val="2EAFA4"/>
                </a:solidFill>
                <a:effectLst/>
                <a:uLnTx/>
                <a:uFillTx/>
                <a:latin typeface="+mn-lt"/>
              </a:rPr>
              <a:t>lan detaliat de îmbunătățire </a:t>
            </a:r>
            <a:r>
              <a:rPr kumimoji="0" lang="en-US" sz="2400" b="1" i="0" u="none" strike="noStrike" kern="0" cap="none" spc="0" normalizeH="0" baseline="0" noProof="0" dirty="0" smtClean="0">
                <a:ln>
                  <a:noFill/>
                </a:ln>
                <a:solidFill>
                  <a:srgbClr val="2EAFA4"/>
                </a:solidFill>
                <a:effectLst/>
                <a:uLnTx/>
                <a:uFillTx/>
                <a:latin typeface="+mn-lt"/>
              </a:rPr>
              <a:t>a </a:t>
            </a:r>
            <a:r>
              <a:rPr kumimoji="0" lang="ro-RO" sz="2400" b="1" i="0" u="none" strike="noStrike" kern="0" cap="none" spc="0" normalizeH="0" baseline="0" noProof="0" dirty="0" smtClean="0">
                <a:ln>
                  <a:noFill/>
                </a:ln>
                <a:solidFill>
                  <a:srgbClr val="2EAFA4"/>
                </a:solidFill>
                <a:effectLst/>
                <a:uLnTx/>
                <a:uFillTx/>
                <a:latin typeface="+mn-lt"/>
              </a:rPr>
              <a:t>serviciului</a:t>
            </a:r>
            <a:r>
              <a:rPr kumimoji="0" lang="en-US" sz="2400" b="1" i="0" u="none" strike="noStrike" kern="0" cap="none" spc="0" normalizeH="0" baseline="0" noProof="0" dirty="0" smtClean="0">
                <a:ln>
                  <a:noFill/>
                </a:ln>
                <a:solidFill>
                  <a:srgbClr val="2EAFA4"/>
                </a:solidFill>
                <a:effectLst/>
                <a:uLnTx/>
                <a:uFillTx/>
                <a:latin typeface="+mn-lt"/>
              </a:rPr>
              <a:t> </a:t>
            </a:r>
            <a:r>
              <a:rPr kumimoji="0" lang="en-US" sz="2400" b="1" i="0" u="none" strike="noStrike" kern="0" cap="none" spc="0" normalizeH="0" baseline="0" noProof="0" dirty="0" smtClean="0">
                <a:ln>
                  <a:noFill/>
                </a:ln>
                <a:solidFill>
                  <a:srgbClr val="2EAFA4"/>
                </a:solidFill>
                <a:effectLst/>
                <a:uLnTx/>
                <a:uFillTx/>
                <a:latin typeface="+mn-lt"/>
              </a:rPr>
              <a:t>de </a:t>
            </a:r>
            <a:r>
              <a:rPr kumimoji="0" lang="en-US" sz="2400" b="1" i="0" u="none" strike="noStrike" kern="0" cap="none" spc="0" normalizeH="0" baseline="0" noProof="0" dirty="0" err="1" smtClean="0">
                <a:ln>
                  <a:noFill/>
                </a:ln>
                <a:solidFill>
                  <a:srgbClr val="2EAFA4"/>
                </a:solidFill>
                <a:effectLst/>
                <a:uLnTx/>
                <a:uFillTx/>
                <a:latin typeface="+mn-lt"/>
              </a:rPr>
              <a:t>termoficare</a:t>
            </a:r>
            <a:r>
              <a:rPr kumimoji="0" lang="ro-RO" sz="2400" b="1" i="0" u="none" strike="noStrike" kern="0" cap="none" spc="0" normalizeH="0" baseline="0" noProof="0" dirty="0" smtClean="0">
                <a:ln>
                  <a:noFill/>
                </a:ln>
                <a:solidFill>
                  <a:srgbClr val="2EAFA4"/>
                </a:solidFill>
                <a:effectLst/>
                <a:uLnTx/>
                <a:uFillTx/>
                <a:latin typeface="+mn-lt"/>
              </a:rPr>
              <a:t> </a:t>
            </a:r>
            <a:r>
              <a:rPr kumimoji="0" lang="ro-RO" sz="2400" b="0" i="0" u="sng" strike="noStrike" kern="0" cap="none" spc="0" normalizeH="0" baseline="0" noProof="0" dirty="0" smtClean="0">
                <a:ln>
                  <a:noFill/>
                </a:ln>
                <a:solidFill>
                  <a:srgbClr val="2EAFA4"/>
                </a:solidFill>
                <a:effectLst/>
                <a:uLnTx/>
                <a:uFillTx/>
                <a:latin typeface="+mn-lt"/>
              </a:rPr>
              <a:t>bazat</a:t>
            </a:r>
            <a:r>
              <a:rPr kumimoji="0" lang="ro-RO" sz="2400" b="0" i="0" u="none" strike="noStrike" kern="0" cap="none" spc="0" normalizeH="0" baseline="0" noProof="0" dirty="0" smtClean="0">
                <a:ln>
                  <a:noFill/>
                </a:ln>
                <a:solidFill>
                  <a:srgbClr val="2EAFA4"/>
                </a:solidFill>
                <a:effectLst/>
                <a:uLnTx/>
                <a:uFillTx/>
                <a:latin typeface="+mn-lt"/>
              </a:rPr>
              <a:t> </a:t>
            </a:r>
            <a:r>
              <a:rPr kumimoji="0" lang="ro-RO" sz="2400" b="0" i="0" u="sng" strike="noStrike" kern="0" cap="none" spc="0" normalizeH="0" baseline="0" noProof="0" dirty="0" smtClean="0">
                <a:ln>
                  <a:noFill/>
                </a:ln>
                <a:solidFill>
                  <a:srgbClr val="2EAFA4"/>
                </a:solidFill>
                <a:effectLst/>
                <a:uLnTx/>
                <a:uFillTx/>
                <a:latin typeface="+mn-lt"/>
              </a:rPr>
              <a:t>pe principiile unui </a:t>
            </a:r>
            <a:r>
              <a:rPr kumimoji="0" lang="ro-RO" sz="2400" b="0" i="0" u="sng" strike="noStrike" kern="0" cap="none" spc="0" normalizeH="0" baseline="0" noProof="0" dirty="0" err="1" smtClean="0">
                <a:ln>
                  <a:noFill/>
                </a:ln>
                <a:solidFill>
                  <a:srgbClr val="2EAFA4"/>
                </a:solidFill>
                <a:effectLst/>
                <a:uLnTx/>
                <a:uFillTx/>
                <a:latin typeface="+mn-lt"/>
              </a:rPr>
              <a:t>managem</a:t>
            </a:r>
            <a:r>
              <a:rPr kumimoji="0" lang="en-US" sz="2400" b="0" i="0" u="sng" strike="noStrike" kern="0" cap="none" spc="0" normalizeH="0" baseline="0" noProof="0" dirty="0" smtClean="0">
                <a:ln>
                  <a:noFill/>
                </a:ln>
                <a:solidFill>
                  <a:srgbClr val="2EAFA4"/>
                </a:solidFill>
                <a:effectLst/>
                <a:uLnTx/>
                <a:uFillTx/>
                <a:latin typeface="+mn-lt"/>
              </a:rPr>
              <a:t>e</a:t>
            </a:r>
            <a:r>
              <a:rPr kumimoji="0" lang="ro-RO" sz="2400" b="0" i="0" u="sng" strike="noStrike" kern="0" cap="none" spc="0" normalizeH="0" baseline="0" noProof="0" dirty="0" err="1" smtClean="0">
                <a:ln>
                  <a:noFill/>
                </a:ln>
                <a:solidFill>
                  <a:srgbClr val="2EAFA4"/>
                </a:solidFill>
                <a:effectLst/>
                <a:uLnTx/>
                <a:uFillTx/>
                <a:latin typeface="+mn-lt"/>
              </a:rPr>
              <a:t>nt</a:t>
            </a:r>
            <a:r>
              <a:rPr kumimoji="0" lang="ro-RO" sz="2400" b="0" i="0" u="sng" strike="noStrike" kern="0" cap="none" spc="0" normalizeH="0" baseline="0" noProof="0" dirty="0" smtClean="0">
                <a:ln>
                  <a:noFill/>
                </a:ln>
                <a:solidFill>
                  <a:srgbClr val="2EAFA4"/>
                </a:solidFill>
                <a:effectLst/>
                <a:uLnTx/>
                <a:uFillTx/>
                <a:latin typeface="+mn-lt"/>
              </a:rPr>
              <a:t> de viabil</a:t>
            </a:r>
            <a:r>
              <a:rPr kumimoji="0" lang="en-US" sz="2400" b="0" i="0" u="sng" strike="noStrike" kern="0" cap="none" spc="0" normalizeH="0" baseline="0" noProof="0" dirty="0" smtClean="0">
                <a:ln>
                  <a:noFill/>
                </a:ln>
                <a:solidFill>
                  <a:srgbClr val="2EAFA4"/>
                </a:solidFill>
                <a:effectLst/>
                <a:uLnTx/>
                <a:uFillTx/>
                <a:latin typeface="+mn-lt"/>
              </a:rPr>
              <a:t> de </a:t>
            </a:r>
            <a:r>
              <a:rPr kumimoji="0" lang="ro-RO" sz="2400" b="0" i="0" u="sng" strike="noStrike" kern="0" cap="none" spc="0" normalizeH="0" baseline="0" noProof="0" dirty="0" smtClean="0">
                <a:ln>
                  <a:noFill/>
                </a:ln>
                <a:solidFill>
                  <a:srgbClr val="2EAFA4"/>
                </a:solidFill>
                <a:effectLst/>
                <a:uLnTx/>
                <a:uFillTx/>
                <a:latin typeface="+mn-lt"/>
              </a:rPr>
              <a:t>gestionare a </a:t>
            </a:r>
            <a:r>
              <a:rPr kumimoji="0" lang="en-US" sz="2400" b="0" i="0" u="sng" strike="noStrike" kern="0" cap="none" spc="0" normalizeH="0" baseline="0" noProof="0" dirty="0" err="1" smtClean="0">
                <a:ln>
                  <a:noFill/>
                </a:ln>
                <a:solidFill>
                  <a:srgbClr val="2EAFA4"/>
                </a:solidFill>
                <a:effectLst/>
                <a:uLnTx/>
                <a:uFillTx/>
                <a:latin typeface="+mn-lt"/>
              </a:rPr>
              <a:t>serviciilor</a:t>
            </a:r>
            <a:r>
              <a:rPr kumimoji="0" lang="en-US" sz="2400" b="0" i="0" u="sng" strike="noStrike" kern="0" cap="none" spc="0" normalizeH="0" baseline="0" noProof="0" dirty="0" smtClean="0">
                <a:ln>
                  <a:noFill/>
                </a:ln>
                <a:solidFill>
                  <a:srgbClr val="2EAFA4"/>
                </a:solidFill>
                <a:effectLst/>
                <a:uLnTx/>
                <a:uFillTx/>
                <a:latin typeface="+mn-lt"/>
              </a:rPr>
              <a:t> </a:t>
            </a:r>
            <a:r>
              <a:rPr kumimoji="0" lang="en-US" sz="2400" b="0" i="0" u="sng" strike="noStrike" kern="0" cap="none" spc="0" normalizeH="0" baseline="0" noProof="0" dirty="0" err="1" smtClean="0">
                <a:ln>
                  <a:noFill/>
                </a:ln>
                <a:solidFill>
                  <a:srgbClr val="2EAFA4"/>
                </a:solidFill>
                <a:effectLst/>
                <a:uLnTx/>
                <a:uFillTx/>
                <a:latin typeface="+mn-lt"/>
              </a:rPr>
              <a:t>municipale</a:t>
            </a:r>
            <a:r>
              <a:rPr kumimoji="0" lang="en-US" sz="2400" b="0" i="0" u="none" strike="noStrike" kern="0" cap="none" spc="0" normalizeH="0" baseline="0" noProof="0" dirty="0" smtClean="0">
                <a:ln>
                  <a:noFill/>
                </a:ln>
                <a:solidFill>
                  <a:srgbClr val="2EAFA4"/>
                </a:solidFill>
                <a:effectLst/>
                <a:uLnTx/>
                <a:uFillTx/>
                <a:latin typeface="+mn-lt"/>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nl-NL" sz="3600" b="0" i="0" u="none" strike="noStrike" kern="0" cap="none" spc="0" normalizeH="0" baseline="0" noProof="0" dirty="0">
              <a:ln>
                <a:noFill/>
              </a:ln>
              <a:solidFill>
                <a:srgbClr val="78686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0"/>
            <a:ext cx="9956800" cy="707886"/>
          </a:xfrm>
          <a:prstGeom prst="rect">
            <a:avLst/>
          </a:prstGeom>
        </p:spPr>
        <p:txBody>
          <a:bodyPr wrap="square">
            <a:spAutoFit/>
          </a:bodyPr>
          <a:lstStyle/>
          <a:p>
            <a:pPr marL="0" lvl="4" algn="ctr" eaLnBrk="0" hangingPunct="0">
              <a:defRPr/>
            </a:pPr>
            <a:r>
              <a:rPr lang="en-US" sz="2400" dirty="0" smtClean="0">
                <a:solidFill>
                  <a:srgbClr val="ED1A3B"/>
                </a:solidFill>
                <a:cs typeface="Times New Roman" pitchFamily="18" charset="0"/>
              </a:rPr>
              <a:t>ANALIZA EVOLUTIEI TARIFULUI</a:t>
            </a:r>
          </a:p>
          <a:p>
            <a:pPr marL="0" lvl="4" eaLnBrk="0" hangingPunct="0">
              <a:defRPr/>
            </a:pPr>
            <a:endParaRPr lang="en-GB" sz="1600" b="0" i="1" dirty="0">
              <a:solidFill>
                <a:srgbClr val="ED1A3B"/>
              </a:solidFill>
              <a:cs typeface="Times New Roman" pitchFamily="18" charset="0"/>
            </a:endParaRPr>
          </a:p>
        </p:txBody>
      </p:sp>
      <p:pic>
        <p:nvPicPr>
          <p:cNvPr id="33794" name="Picture 2"/>
          <p:cNvPicPr>
            <a:picLocks noChangeAspect="1" noChangeArrowheads="1"/>
          </p:cNvPicPr>
          <p:nvPr/>
        </p:nvPicPr>
        <p:blipFill>
          <a:blip r:embed="rId2" cstate="print"/>
          <a:srcRect/>
          <a:stretch>
            <a:fillRect/>
          </a:stretch>
        </p:blipFill>
        <p:spPr bwMode="auto">
          <a:xfrm>
            <a:off x="1079500" y="1155700"/>
            <a:ext cx="9575800" cy="45593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0"/>
            <a:ext cx="9956800" cy="707886"/>
          </a:xfrm>
          <a:prstGeom prst="rect">
            <a:avLst/>
          </a:prstGeom>
        </p:spPr>
        <p:txBody>
          <a:bodyPr wrap="square">
            <a:spAutoFit/>
          </a:bodyPr>
          <a:lstStyle/>
          <a:p>
            <a:pPr marL="0" lvl="4" algn="ctr" eaLnBrk="0" hangingPunct="0">
              <a:defRPr/>
            </a:pPr>
            <a:r>
              <a:rPr lang="en-US" sz="2400" dirty="0" smtClean="0">
                <a:solidFill>
                  <a:srgbClr val="ED1A3B"/>
                </a:solidFill>
                <a:cs typeface="Times New Roman" pitchFamily="18" charset="0"/>
              </a:rPr>
              <a:t>SITUATIA </a:t>
            </a:r>
            <a:r>
              <a:rPr lang="en-US" sz="2400" dirty="0" smtClean="0">
                <a:solidFill>
                  <a:srgbClr val="ED1A3B"/>
                </a:solidFill>
                <a:cs typeface="Times New Roman" pitchFamily="18" charset="0"/>
              </a:rPr>
              <a:t>PERSONALULUI (1)</a:t>
            </a:r>
            <a:endParaRPr lang="en-US" sz="2400" dirty="0" smtClean="0">
              <a:solidFill>
                <a:srgbClr val="ED1A3B"/>
              </a:solidFill>
              <a:cs typeface="Times New Roman" pitchFamily="18" charset="0"/>
            </a:endParaRPr>
          </a:p>
          <a:p>
            <a:pPr marL="0" lvl="4" eaLnBrk="0" hangingPunct="0">
              <a:defRPr/>
            </a:pPr>
            <a:endParaRPr lang="en-GB" sz="1600" b="0" i="1" dirty="0">
              <a:solidFill>
                <a:srgbClr val="ED1A3B"/>
              </a:solidFill>
              <a:cs typeface="Times New Roman" pitchFamily="18" charset="0"/>
            </a:endParaRPr>
          </a:p>
        </p:txBody>
      </p:sp>
      <p:sp>
        <p:nvSpPr>
          <p:cNvPr id="3" name="TextBox 2"/>
          <p:cNvSpPr txBox="1"/>
          <p:nvPr/>
        </p:nvSpPr>
        <p:spPr>
          <a:xfrm>
            <a:off x="368300" y="707886"/>
            <a:ext cx="7830820" cy="5447645"/>
          </a:xfrm>
          <a:prstGeom prst="rect">
            <a:avLst/>
          </a:prstGeom>
          <a:noFill/>
        </p:spPr>
        <p:txBody>
          <a:bodyPr wrap="square" rtlCol="0">
            <a:spAutoFit/>
          </a:bodyPr>
          <a:lstStyle/>
          <a:p>
            <a:pPr marL="0" marR="0" algn="just">
              <a:lnSpc>
                <a:spcPct val="150000"/>
              </a:lnSpc>
              <a:spcBef>
                <a:spcPts val="600"/>
              </a:spcBef>
              <a:spcAft>
                <a:spcPts val="0"/>
              </a:spcAft>
              <a:buFont typeface="Arial" pitchFamily="34" charset="0"/>
              <a:buChar char="•"/>
            </a:pPr>
            <a:r>
              <a:rPr lang="ro-RO" sz="2400" b="0" dirty="0" smtClean="0">
                <a:solidFill>
                  <a:srgbClr val="2EAFA4"/>
                </a:solidFill>
                <a:latin typeface="+mn-lt"/>
              </a:rPr>
              <a:t>O problema importanta a operatorului de termoficare din </a:t>
            </a:r>
            <a:r>
              <a:rPr lang="ro-RO" sz="2400" b="0" dirty="0" err="1" smtClean="0">
                <a:solidFill>
                  <a:srgbClr val="2EAFA4"/>
                </a:solidFill>
                <a:latin typeface="+mn-lt"/>
              </a:rPr>
              <a:t>Floresti</a:t>
            </a:r>
            <a:r>
              <a:rPr lang="ro-RO" sz="2400" b="0" dirty="0" smtClean="0">
                <a:solidFill>
                  <a:srgbClr val="2EAFA4"/>
                </a:solidFill>
                <a:latin typeface="+mn-lt"/>
              </a:rPr>
              <a:t> o </a:t>
            </a:r>
            <a:r>
              <a:rPr lang="ro-RO" sz="2400" b="0" dirty="0" err="1" smtClean="0">
                <a:solidFill>
                  <a:srgbClr val="2EAFA4"/>
                </a:solidFill>
                <a:latin typeface="+mn-lt"/>
              </a:rPr>
              <a:t>reprezinta</a:t>
            </a:r>
            <a:r>
              <a:rPr lang="ro-RO" sz="2400" b="0" dirty="0" smtClean="0">
                <a:solidFill>
                  <a:srgbClr val="2EAFA4"/>
                </a:solidFill>
                <a:latin typeface="+mn-lt"/>
              </a:rPr>
              <a:t> personalul. Datorita </a:t>
            </a:r>
            <a:r>
              <a:rPr lang="ro-RO" sz="2400" b="0" dirty="0" err="1" smtClean="0">
                <a:solidFill>
                  <a:srgbClr val="2EAFA4"/>
                </a:solidFill>
                <a:latin typeface="+mn-lt"/>
              </a:rPr>
              <a:t>sezonalitatii</a:t>
            </a:r>
            <a:r>
              <a:rPr lang="ro-RO" sz="2400" b="0" dirty="0" smtClean="0">
                <a:solidFill>
                  <a:srgbClr val="2EAFA4"/>
                </a:solidFill>
                <a:latin typeface="+mn-lt"/>
              </a:rPr>
              <a:t> </a:t>
            </a:r>
            <a:r>
              <a:rPr lang="ro-RO" sz="2400" b="0" dirty="0" err="1" smtClean="0">
                <a:solidFill>
                  <a:srgbClr val="2EAFA4"/>
                </a:solidFill>
                <a:latin typeface="+mn-lt"/>
              </a:rPr>
              <a:t>activitatii</a:t>
            </a:r>
            <a:r>
              <a:rPr lang="ro-RO" sz="2400" b="0" dirty="0" smtClean="0">
                <a:solidFill>
                  <a:srgbClr val="2EAFA4"/>
                </a:solidFill>
                <a:latin typeface="+mn-lt"/>
              </a:rPr>
              <a:t>, exista o puternica </a:t>
            </a:r>
            <a:r>
              <a:rPr lang="ro-RO" sz="2400" b="0" dirty="0" err="1" smtClean="0">
                <a:solidFill>
                  <a:srgbClr val="2EAFA4"/>
                </a:solidFill>
                <a:latin typeface="+mn-lt"/>
              </a:rPr>
              <a:t>variatie</a:t>
            </a:r>
            <a:r>
              <a:rPr lang="ro-RO" sz="2400" b="0" dirty="0" smtClean="0">
                <a:solidFill>
                  <a:srgbClr val="2EAFA4"/>
                </a:solidFill>
                <a:latin typeface="+mn-lt"/>
              </a:rPr>
              <a:t> a personalului angajat. Astfel, </a:t>
            </a:r>
            <a:r>
              <a:rPr lang="en-US" sz="2400" b="0" dirty="0" err="1" smtClean="0">
                <a:solidFill>
                  <a:srgbClr val="2EAFA4"/>
                </a:solidFill>
                <a:latin typeface="+mn-lt"/>
              </a:rPr>
              <a:t>fata</a:t>
            </a:r>
            <a:r>
              <a:rPr lang="en-US" sz="2400" b="0" dirty="0" smtClean="0">
                <a:solidFill>
                  <a:srgbClr val="2EAFA4"/>
                </a:solidFill>
                <a:latin typeface="+mn-lt"/>
              </a:rPr>
              <a:t> de u</a:t>
            </a:r>
            <a:r>
              <a:rPr lang="ro-RO" sz="2400" b="0" dirty="0" smtClean="0">
                <a:solidFill>
                  <a:srgbClr val="2EAFA4"/>
                </a:solidFill>
                <a:latin typeface="+mn-lt"/>
              </a:rPr>
              <a:t>n </a:t>
            </a:r>
            <a:r>
              <a:rPr lang="ro-RO" sz="2400" b="0" dirty="0" err="1" smtClean="0">
                <a:solidFill>
                  <a:srgbClr val="2EAFA4"/>
                </a:solidFill>
                <a:latin typeface="+mn-lt"/>
              </a:rPr>
              <a:t>varf</a:t>
            </a:r>
            <a:r>
              <a:rPr lang="ro-RO" sz="2400" b="0" dirty="0" smtClean="0">
                <a:solidFill>
                  <a:srgbClr val="2EAFA4"/>
                </a:solidFill>
                <a:latin typeface="+mn-lt"/>
              </a:rPr>
              <a:t> de activitate</a:t>
            </a:r>
            <a:r>
              <a:rPr lang="en-US" sz="2400" b="0" dirty="0" smtClean="0">
                <a:solidFill>
                  <a:srgbClr val="2EAFA4"/>
                </a:solidFill>
                <a:latin typeface="+mn-lt"/>
              </a:rPr>
              <a:t> </a:t>
            </a:r>
            <a:r>
              <a:rPr lang="en-US" sz="2400" b="0" dirty="0" err="1" smtClean="0">
                <a:solidFill>
                  <a:srgbClr val="2EAFA4"/>
                </a:solidFill>
                <a:latin typeface="+mn-lt"/>
              </a:rPr>
              <a:t>cand</a:t>
            </a:r>
            <a:r>
              <a:rPr lang="ro-RO" sz="2400" b="0" dirty="0" smtClean="0">
                <a:solidFill>
                  <a:srgbClr val="2EAFA4"/>
                </a:solidFill>
                <a:latin typeface="+mn-lt"/>
              </a:rPr>
              <a:t> compania poate avea si 54 de </a:t>
            </a:r>
            <a:r>
              <a:rPr lang="ro-RO" sz="2400" b="0" dirty="0" err="1" smtClean="0">
                <a:solidFill>
                  <a:srgbClr val="2EAFA4"/>
                </a:solidFill>
                <a:latin typeface="+mn-lt"/>
              </a:rPr>
              <a:t>angajati</a:t>
            </a:r>
            <a:r>
              <a:rPr lang="ro-RO" sz="2400" b="0" dirty="0" smtClean="0">
                <a:solidFill>
                  <a:srgbClr val="2EAFA4"/>
                </a:solidFill>
                <a:latin typeface="+mn-lt"/>
              </a:rPr>
              <a:t>, </a:t>
            </a:r>
            <a:r>
              <a:rPr lang="en-US" sz="2400" b="0" dirty="0" smtClean="0">
                <a:solidFill>
                  <a:srgbClr val="2EAFA4"/>
                </a:solidFill>
                <a:latin typeface="+mn-lt"/>
              </a:rPr>
              <a:t>se </a:t>
            </a:r>
            <a:r>
              <a:rPr lang="en-US" sz="2400" b="0" dirty="0" err="1" smtClean="0">
                <a:solidFill>
                  <a:srgbClr val="2EAFA4"/>
                </a:solidFill>
                <a:latin typeface="+mn-lt"/>
              </a:rPr>
              <a:t>ajunge</a:t>
            </a:r>
            <a:r>
              <a:rPr lang="ro-RO" sz="2400" b="0" dirty="0" smtClean="0">
                <a:solidFill>
                  <a:srgbClr val="2EAFA4"/>
                </a:solidFill>
                <a:latin typeface="+mn-lt"/>
              </a:rPr>
              <a:t> la un nivel de 3 </a:t>
            </a:r>
            <a:r>
              <a:rPr lang="ro-RO" sz="2400" b="0" dirty="0" err="1" smtClean="0">
                <a:solidFill>
                  <a:srgbClr val="2EAFA4"/>
                </a:solidFill>
                <a:latin typeface="+mn-lt"/>
              </a:rPr>
              <a:t>angajati</a:t>
            </a:r>
            <a:r>
              <a:rPr lang="ro-RO" sz="2400" b="0" dirty="0" smtClean="0">
                <a:solidFill>
                  <a:srgbClr val="2EAFA4"/>
                </a:solidFill>
                <a:latin typeface="+mn-lt"/>
              </a:rPr>
              <a:t>.</a:t>
            </a:r>
            <a:endParaRPr lang="en-US" sz="2400" b="0" dirty="0" smtClean="0">
              <a:solidFill>
                <a:srgbClr val="2EAFA4"/>
              </a:solidFill>
              <a:latin typeface="+mn-lt"/>
            </a:endParaRPr>
          </a:p>
          <a:p>
            <a:pPr marL="0" marR="0" algn="just">
              <a:lnSpc>
                <a:spcPct val="150000"/>
              </a:lnSpc>
              <a:spcBef>
                <a:spcPts val="600"/>
              </a:spcBef>
              <a:spcAft>
                <a:spcPts val="0"/>
              </a:spcAft>
              <a:buFont typeface="Arial" pitchFamily="34" charset="0"/>
              <a:buChar char="•"/>
            </a:pPr>
            <a:endParaRPr lang="en-US" sz="2400" b="0" dirty="0" smtClean="0">
              <a:solidFill>
                <a:srgbClr val="2EAFA4"/>
              </a:solidFill>
              <a:latin typeface="+mn-lt"/>
            </a:endParaRPr>
          </a:p>
          <a:p>
            <a:pPr marL="0" marR="0" algn="just">
              <a:lnSpc>
                <a:spcPct val="150000"/>
              </a:lnSpc>
              <a:spcBef>
                <a:spcPts val="600"/>
              </a:spcBef>
              <a:spcAft>
                <a:spcPts val="0"/>
              </a:spcAft>
              <a:buFont typeface="Arial" pitchFamily="34" charset="0"/>
              <a:buChar char="•"/>
            </a:pPr>
            <a:r>
              <a:rPr lang="ro-RO" sz="2400" b="0" dirty="0" smtClean="0">
                <a:solidFill>
                  <a:srgbClr val="2EAFA4"/>
                </a:solidFill>
                <a:latin typeface="+mn-lt"/>
              </a:rPr>
              <a:t>Mai </a:t>
            </a:r>
            <a:r>
              <a:rPr lang="ro-RO" sz="2400" b="0" dirty="0" smtClean="0">
                <a:solidFill>
                  <a:srgbClr val="2EAFA4"/>
                </a:solidFill>
                <a:latin typeface="+mn-lt"/>
              </a:rPr>
              <a:t>mult</a:t>
            </a:r>
            <a:r>
              <a:rPr lang="en-US" sz="2400" b="0" dirty="0" smtClean="0">
                <a:solidFill>
                  <a:srgbClr val="2EAFA4"/>
                </a:solidFill>
                <a:latin typeface="+mn-lt"/>
              </a:rPr>
              <a:t>,</a:t>
            </a:r>
            <a:r>
              <a:rPr lang="ro-RO" sz="2400" b="0" dirty="0" smtClean="0">
                <a:solidFill>
                  <a:srgbClr val="2EAFA4"/>
                </a:solidFill>
                <a:latin typeface="+mn-lt"/>
              </a:rPr>
              <a:t> in 2013, personalul a </a:t>
            </a:r>
            <a:r>
              <a:rPr lang="ro-RO" sz="2400" b="0" dirty="0" err="1" smtClean="0">
                <a:solidFill>
                  <a:srgbClr val="2EAFA4"/>
                </a:solidFill>
                <a:latin typeface="+mn-lt"/>
              </a:rPr>
              <a:t>scazut</a:t>
            </a:r>
            <a:r>
              <a:rPr lang="ro-RO" sz="2400" b="0" dirty="0" smtClean="0">
                <a:solidFill>
                  <a:srgbClr val="2EAFA4"/>
                </a:solidFill>
                <a:latin typeface="+mn-lt"/>
              </a:rPr>
              <a:t> mult fata de 2012, valoare cheltuielilor </a:t>
            </a:r>
            <a:r>
              <a:rPr lang="ro-RO" sz="2400" b="0" dirty="0" err="1" smtClean="0">
                <a:solidFill>
                  <a:srgbClr val="2EAFA4"/>
                </a:solidFill>
                <a:latin typeface="+mn-lt"/>
              </a:rPr>
              <a:t>scazand</a:t>
            </a:r>
            <a:r>
              <a:rPr lang="ro-RO" sz="2400" b="0" dirty="0" smtClean="0">
                <a:solidFill>
                  <a:srgbClr val="2EAFA4"/>
                </a:solidFill>
                <a:latin typeface="+mn-lt"/>
              </a:rPr>
              <a:t> la 50% fata de 2012.</a:t>
            </a:r>
            <a:endParaRPr lang="en-US" sz="2400" b="0" dirty="0" smtClean="0">
              <a:solidFill>
                <a:srgbClr val="2EAFA4"/>
              </a:solidFill>
              <a:latin typeface="+mn-lt"/>
            </a:endParaRPr>
          </a:p>
          <a:p>
            <a:endParaRPr lang="en-US" dirty="0">
              <a:solidFill>
                <a:schemeClr val="tx1"/>
              </a:solidFill>
            </a:endParaRPr>
          </a:p>
        </p:txBody>
      </p:sp>
      <p:pic>
        <p:nvPicPr>
          <p:cNvPr id="5122" name="Picture 2"/>
          <p:cNvPicPr>
            <a:picLocks noChangeAspect="1" noChangeArrowheads="1"/>
          </p:cNvPicPr>
          <p:nvPr/>
        </p:nvPicPr>
        <p:blipFill>
          <a:blip r:embed="rId2" cstate="print"/>
          <a:srcRect/>
          <a:stretch>
            <a:fillRect/>
          </a:stretch>
        </p:blipFill>
        <p:spPr bwMode="auto">
          <a:xfrm>
            <a:off x="9031162" y="362446"/>
            <a:ext cx="2375978" cy="1785627"/>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9133910" y="4390647"/>
            <a:ext cx="2273230" cy="1708409"/>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9133910" y="2377440"/>
            <a:ext cx="2273230" cy="17084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0"/>
            <a:ext cx="9956800" cy="707886"/>
          </a:xfrm>
          <a:prstGeom prst="rect">
            <a:avLst/>
          </a:prstGeom>
        </p:spPr>
        <p:txBody>
          <a:bodyPr wrap="square">
            <a:spAutoFit/>
          </a:bodyPr>
          <a:lstStyle/>
          <a:p>
            <a:pPr marL="0" lvl="4" algn="ctr" eaLnBrk="0" hangingPunct="0">
              <a:defRPr/>
            </a:pPr>
            <a:r>
              <a:rPr lang="en-US" sz="2400" dirty="0" smtClean="0">
                <a:solidFill>
                  <a:srgbClr val="ED1A3B"/>
                </a:solidFill>
                <a:cs typeface="Times New Roman" pitchFamily="18" charset="0"/>
              </a:rPr>
              <a:t>SITUATIA </a:t>
            </a:r>
            <a:r>
              <a:rPr lang="en-US" sz="2400" dirty="0" smtClean="0">
                <a:solidFill>
                  <a:srgbClr val="ED1A3B"/>
                </a:solidFill>
                <a:cs typeface="Times New Roman" pitchFamily="18" charset="0"/>
              </a:rPr>
              <a:t>PERSONALULUI (2)</a:t>
            </a:r>
            <a:endParaRPr lang="en-US" sz="2400" dirty="0" smtClean="0">
              <a:solidFill>
                <a:srgbClr val="ED1A3B"/>
              </a:solidFill>
              <a:cs typeface="Times New Roman" pitchFamily="18" charset="0"/>
            </a:endParaRPr>
          </a:p>
          <a:p>
            <a:pPr marL="0" lvl="4" eaLnBrk="0" hangingPunct="0">
              <a:defRPr/>
            </a:pPr>
            <a:endParaRPr lang="en-GB" sz="1600" b="0" i="1" dirty="0">
              <a:solidFill>
                <a:srgbClr val="ED1A3B"/>
              </a:solidFill>
              <a:cs typeface="Times New Roman" pitchFamily="18" charset="0"/>
            </a:endParaRPr>
          </a:p>
        </p:txBody>
      </p:sp>
      <p:graphicFrame>
        <p:nvGraphicFramePr>
          <p:cNvPr id="3" name="Table 2"/>
          <p:cNvGraphicFramePr>
            <a:graphicFrameLocks noGrp="1"/>
          </p:cNvGraphicFramePr>
          <p:nvPr/>
        </p:nvGraphicFramePr>
        <p:xfrm>
          <a:off x="1270000" y="965200"/>
          <a:ext cx="9524999" cy="1498600"/>
        </p:xfrm>
        <a:graphic>
          <a:graphicData uri="http://schemas.openxmlformats.org/drawingml/2006/table">
            <a:tbl>
              <a:tblPr/>
              <a:tblGrid>
                <a:gridCol w="3972403"/>
                <a:gridCol w="1388149"/>
                <a:gridCol w="1388149"/>
                <a:gridCol w="1388149"/>
                <a:gridCol w="1388149"/>
              </a:tblGrid>
              <a:tr h="374650">
                <a:tc>
                  <a:txBody>
                    <a:bodyPr/>
                    <a:lstStyle/>
                    <a:p>
                      <a:pPr marL="0" marR="0" algn="just">
                        <a:lnSpc>
                          <a:spcPts val="1500"/>
                        </a:lnSpc>
                        <a:spcBef>
                          <a:spcPts val="0"/>
                        </a:spcBef>
                        <a:spcAft>
                          <a:spcPts val="0"/>
                        </a:spcAft>
                      </a:pPr>
                      <a:r>
                        <a:rPr lang="ro-RO" sz="1600" b="1" dirty="0" err="1">
                          <a:solidFill>
                            <a:srgbClr val="FFFFFF"/>
                          </a:solidFill>
                          <a:latin typeface="Times New Roman"/>
                          <a:ea typeface="Times New Roman"/>
                          <a:cs typeface="Times New Roman"/>
                        </a:rPr>
                        <a:t>Fluctuatia</a:t>
                      </a:r>
                      <a:r>
                        <a:rPr lang="ro-RO" sz="1600" b="1" dirty="0">
                          <a:solidFill>
                            <a:srgbClr val="FFFFFF"/>
                          </a:solidFill>
                          <a:latin typeface="Times New Roman"/>
                          <a:ea typeface="Times New Roman"/>
                          <a:cs typeface="Times New Roman"/>
                        </a:rPr>
                        <a:t> </a:t>
                      </a:r>
                      <a:r>
                        <a:rPr lang="ro-RO" sz="1600" b="1" dirty="0" smtClean="0">
                          <a:solidFill>
                            <a:srgbClr val="FFFFFF"/>
                          </a:solidFill>
                          <a:latin typeface="Times New Roman"/>
                          <a:ea typeface="Times New Roman"/>
                          <a:cs typeface="Times New Roman"/>
                        </a:rPr>
                        <a:t>personalului</a:t>
                      </a:r>
                      <a:r>
                        <a:rPr lang="en-US" sz="1600" b="1" dirty="0" smtClean="0">
                          <a:solidFill>
                            <a:srgbClr val="FFFFFF"/>
                          </a:solidFill>
                          <a:latin typeface="Times New Roman"/>
                          <a:ea typeface="Times New Roman"/>
                          <a:cs typeface="Times New Roman"/>
                        </a:rPr>
                        <a:t> 2014</a:t>
                      </a:r>
                      <a:endParaRPr lang="en-US" sz="1600" dirty="0">
                        <a:latin typeface="Garamond"/>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ts val="1500"/>
                        </a:lnSpc>
                        <a:spcBef>
                          <a:spcPts val="0"/>
                        </a:spcBef>
                        <a:spcAft>
                          <a:spcPts val="0"/>
                        </a:spcAft>
                      </a:pPr>
                      <a:r>
                        <a:rPr lang="ro-RO" sz="1600" b="1">
                          <a:solidFill>
                            <a:srgbClr val="FFFFFF"/>
                          </a:solidFill>
                          <a:latin typeface="Times New Roman"/>
                          <a:ea typeface="Times New Roman"/>
                          <a:cs typeface="Times New Roman"/>
                        </a:rPr>
                        <a:t>Ianuarie</a:t>
                      </a:r>
                      <a:endParaRPr lang="en-US" sz="1600">
                        <a:latin typeface="Garamond"/>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ts val="1500"/>
                        </a:lnSpc>
                        <a:spcBef>
                          <a:spcPts val="0"/>
                        </a:spcBef>
                        <a:spcAft>
                          <a:spcPts val="0"/>
                        </a:spcAft>
                      </a:pPr>
                      <a:r>
                        <a:rPr lang="ro-RO" sz="1600" b="1">
                          <a:solidFill>
                            <a:srgbClr val="FFFFFF"/>
                          </a:solidFill>
                          <a:latin typeface="Times New Roman"/>
                          <a:ea typeface="Times New Roman"/>
                          <a:cs typeface="Times New Roman"/>
                        </a:rPr>
                        <a:t>Aprilie</a:t>
                      </a:r>
                      <a:endParaRPr lang="en-US" sz="1600">
                        <a:latin typeface="Garamond"/>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ts val="1500"/>
                        </a:lnSpc>
                        <a:spcBef>
                          <a:spcPts val="0"/>
                        </a:spcBef>
                        <a:spcAft>
                          <a:spcPts val="0"/>
                        </a:spcAft>
                      </a:pPr>
                      <a:r>
                        <a:rPr lang="ro-RO" sz="1600" b="1">
                          <a:solidFill>
                            <a:srgbClr val="FFFFFF"/>
                          </a:solidFill>
                          <a:latin typeface="Times New Roman"/>
                          <a:ea typeface="Times New Roman"/>
                          <a:cs typeface="Times New Roman"/>
                        </a:rPr>
                        <a:t>Iunie</a:t>
                      </a:r>
                      <a:endParaRPr lang="en-US" sz="1600">
                        <a:latin typeface="Garamond"/>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ts val="1500"/>
                        </a:lnSpc>
                        <a:spcBef>
                          <a:spcPts val="0"/>
                        </a:spcBef>
                        <a:spcAft>
                          <a:spcPts val="0"/>
                        </a:spcAft>
                      </a:pPr>
                      <a:r>
                        <a:rPr lang="ro-RO" sz="1600" b="1">
                          <a:solidFill>
                            <a:srgbClr val="FFFFFF"/>
                          </a:solidFill>
                          <a:latin typeface="Times New Roman"/>
                          <a:ea typeface="Times New Roman"/>
                          <a:cs typeface="Times New Roman"/>
                        </a:rPr>
                        <a:t>Iulie</a:t>
                      </a:r>
                      <a:endParaRPr lang="en-US" sz="1600">
                        <a:latin typeface="Garamond"/>
                        <a:ea typeface="Times New Roman"/>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74650">
                <a:tc>
                  <a:txBody>
                    <a:bodyPr/>
                    <a:lstStyle/>
                    <a:p>
                      <a:pPr marL="0" marR="0" algn="just">
                        <a:lnSpc>
                          <a:spcPts val="1500"/>
                        </a:lnSpc>
                        <a:spcBef>
                          <a:spcPts val="0"/>
                        </a:spcBef>
                        <a:spcAft>
                          <a:spcPts val="0"/>
                        </a:spcAft>
                      </a:pPr>
                      <a:endParaRPr lang="en-US" sz="1600" dirty="0">
                        <a:latin typeface="Garamond"/>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500"/>
                        </a:lnSpc>
                        <a:spcBef>
                          <a:spcPts val="0"/>
                        </a:spcBef>
                        <a:spcAft>
                          <a:spcPts val="0"/>
                        </a:spcAft>
                      </a:pPr>
                      <a:endParaRPr lang="ro-RO" sz="1600">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500"/>
                        </a:lnSpc>
                        <a:spcBef>
                          <a:spcPts val="0"/>
                        </a:spcBef>
                        <a:spcAft>
                          <a:spcPts val="0"/>
                        </a:spcAft>
                      </a:pPr>
                      <a:endParaRPr lang="ro-RO" sz="1600">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500"/>
                        </a:lnSpc>
                        <a:spcBef>
                          <a:spcPts val="0"/>
                        </a:spcBef>
                        <a:spcAft>
                          <a:spcPts val="0"/>
                        </a:spcAft>
                      </a:pPr>
                      <a:endParaRPr lang="ro-RO" sz="1600">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500"/>
                        </a:lnSpc>
                        <a:spcBef>
                          <a:spcPts val="0"/>
                        </a:spcBef>
                        <a:spcAft>
                          <a:spcPts val="0"/>
                        </a:spcAft>
                      </a:pPr>
                      <a:endParaRPr lang="ro-RO" sz="1600">
                        <a:latin typeface="Times New Roman"/>
                        <a:ea typeface="Times New Roman"/>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4650">
                <a:tc>
                  <a:txBody>
                    <a:bodyPr/>
                    <a:lstStyle/>
                    <a:p>
                      <a:pPr marL="0" marR="0" algn="just">
                        <a:lnSpc>
                          <a:spcPts val="1500"/>
                        </a:lnSpc>
                        <a:spcBef>
                          <a:spcPts val="0"/>
                        </a:spcBef>
                        <a:spcAft>
                          <a:spcPts val="0"/>
                        </a:spcAft>
                      </a:pPr>
                      <a:r>
                        <a:rPr lang="ro-RO" sz="1600" dirty="0" err="1">
                          <a:latin typeface="Times New Roman"/>
                          <a:ea typeface="Times New Roman"/>
                          <a:cs typeface="Times New Roman"/>
                        </a:rPr>
                        <a:t>Numar</a:t>
                      </a:r>
                      <a:r>
                        <a:rPr lang="ro-RO" sz="1600" dirty="0">
                          <a:latin typeface="Times New Roman"/>
                          <a:ea typeface="Times New Roman"/>
                          <a:cs typeface="Times New Roman"/>
                        </a:rPr>
                        <a:t> </a:t>
                      </a:r>
                      <a:r>
                        <a:rPr lang="ro-RO" sz="1600" dirty="0" err="1">
                          <a:latin typeface="Times New Roman"/>
                          <a:ea typeface="Times New Roman"/>
                          <a:cs typeface="Times New Roman"/>
                        </a:rPr>
                        <a:t>angajati</a:t>
                      </a:r>
                      <a:endParaRPr lang="en-US" sz="1600" dirty="0">
                        <a:latin typeface="Garamond"/>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ts val="1500"/>
                        </a:lnSpc>
                        <a:spcBef>
                          <a:spcPts val="0"/>
                        </a:spcBef>
                        <a:spcAft>
                          <a:spcPts val="0"/>
                        </a:spcAft>
                      </a:pPr>
                      <a:r>
                        <a:rPr lang="ro-RO" sz="1600" dirty="0">
                          <a:solidFill>
                            <a:srgbClr val="000000"/>
                          </a:solidFill>
                          <a:latin typeface="Times New Roman"/>
                          <a:ea typeface="Times New Roman"/>
                          <a:cs typeface="Times New Roman"/>
                        </a:rPr>
                        <a:t>22</a:t>
                      </a:r>
                      <a:endParaRPr lang="en-US" sz="1600" dirty="0">
                        <a:latin typeface="Garamond"/>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ts val="1500"/>
                        </a:lnSpc>
                        <a:spcBef>
                          <a:spcPts val="0"/>
                        </a:spcBef>
                        <a:spcAft>
                          <a:spcPts val="0"/>
                        </a:spcAft>
                      </a:pPr>
                      <a:r>
                        <a:rPr lang="ro-RO" sz="1600">
                          <a:solidFill>
                            <a:srgbClr val="000000"/>
                          </a:solidFill>
                          <a:latin typeface="Times New Roman"/>
                          <a:ea typeface="Times New Roman"/>
                          <a:cs typeface="Times New Roman"/>
                        </a:rPr>
                        <a:t>9</a:t>
                      </a:r>
                      <a:endParaRPr lang="en-US" sz="1600">
                        <a:latin typeface="Garamond"/>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ts val="1500"/>
                        </a:lnSpc>
                        <a:spcBef>
                          <a:spcPts val="0"/>
                        </a:spcBef>
                        <a:spcAft>
                          <a:spcPts val="0"/>
                        </a:spcAft>
                      </a:pPr>
                      <a:r>
                        <a:rPr lang="ro-RO" sz="1600">
                          <a:solidFill>
                            <a:srgbClr val="000000"/>
                          </a:solidFill>
                          <a:latin typeface="Times New Roman"/>
                          <a:ea typeface="Times New Roman"/>
                          <a:cs typeface="Times New Roman"/>
                        </a:rPr>
                        <a:t>5</a:t>
                      </a:r>
                      <a:endParaRPr lang="en-US" sz="1600">
                        <a:latin typeface="Garamond"/>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ts val="1500"/>
                        </a:lnSpc>
                        <a:spcBef>
                          <a:spcPts val="0"/>
                        </a:spcBef>
                        <a:spcAft>
                          <a:spcPts val="0"/>
                        </a:spcAft>
                      </a:pPr>
                      <a:r>
                        <a:rPr lang="ro-RO" sz="1600">
                          <a:solidFill>
                            <a:srgbClr val="000000"/>
                          </a:solidFill>
                          <a:latin typeface="Times New Roman"/>
                          <a:ea typeface="Times New Roman"/>
                          <a:cs typeface="Times New Roman"/>
                        </a:rPr>
                        <a:t>3</a:t>
                      </a:r>
                      <a:endParaRPr lang="en-US" sz="1600">
                        <a:latin typeface="Garamond"/>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4650">
                <a:tc>
                  <a:txBody>
                    <a:bodyPr/>
                    <a:lstStyle/>
                    <a:p>
                      <a:pPr marL="0" marR="0" algn="just">
                        <a:lnSpc>
                          <a:spcPts val="1500"/>
                        </a:lnSpc>
                        <a:spcBef>
                          <a:spcPts val="0"/>
                        </a:spcBef>
                        <a:spcAft>
                          <a:spcPts val="0"/>
                        </a:spcAft>
                      </a:pPr>
                      <a:r>
                        <a:rPr lang="ro-RO" sz="1600">
                          <a:latin typeface="Times New Roman"/>
                          <a:ea typeface="Times New Roman"/>
                          <a:cs typeface="Times New Roman"/>
                        </a:rPr>
                        <a:t>Variatie absoluta</a:t>
                      </a:r>
                      <a:endParaRPr lang="en-US" sz="1600">
                        <a:latin typeface="Garamond"/>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ts val="1500"/>
                        </a:lnSpc>
                        <a:spcBef>
                          <a:spcPts val="0"/>
                        </a:spcBef>
                        <a:spcAft>
                          <a:spcPts val="0"/>
                        </a:spcAft>
                      </a:pPr>
                      <a:r>
                        <a:rPr lang="ro-RO" sz="1600">
                          <a:solidFill>
                            <a:srgbClr val="000000"/>
                          </a:solidFill>
                          <a:latin typeface="Times New Roman"/>
                          <a:ea typeface="Times New Roman"/>
                          <a:cs typeface="Times New Roman"/>
                        </a:rPr>
                        <a:t>n/a</a:t>
                      </a:r>
                      <a:endParaRPr lang="en-US" sz="1600">
                        <a:latin typeface="Garamond"/>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ts val="1500"/>
                        </a:lnSpc>
                        <a:spcBef>
                          <a:spcPts val="0"/>
                        </a:spcBef>
                        <a:spcAft>
                          <a:spcPts val="0"/>
                        </a:spcAft>
                      </a:pPr>
                      <a:r>
                        <a:rPr lang="ro-RO" sz="1600" dirty="0">
                          <a:solidFill>
                            <a:srgbClr val="000000"/>
                          </a:solidFill>
                          <a:latin typeface="Times New Roman"/>
                          <a:ea typeface="Times New Roman"/>
                          <a:cs typeface="Times New Roman"/>
                        </a:rPr>
                        <a:t>-59.09%</a:t>
                      </a:r>
                      <a:endParaRPr lang="en-US" sz="1600" dirty="0">
                        <a:latin typeface="Garamond"/>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ts val="1500"/>
                        </a:lnSpc>
                        <a:spcBef>
                          <a:spcPts val="0"/>
                        </a:spcBef>
                        <a:spcAft>
                          <a:spcPts val="0"/>
                        </a:spcAft>
                      </a:pPr>
                      <a:r>
                        <a:rPr lang="ro-RO" sz="1600" dirty="0">
                          <a:solidFill>
                            <a:srgbClr val="000000"/>
                          </a:solidFill>
                          <a:latin typeface="Times New Roman"/>
                          <a:ea typeface="Times New Roman"/>
                          <a:cs typeface="Times New Roman"/>
                        </a:rPr>
                        <a:t>-77.27%</a:t>
                      </a:r>
                      <a:endParaRPr lang="en-US" sz="1600" dirty="0">
                        <a:latin typeface="Garamond"/>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ts val="1500"/>
                        </a:lnSpc>
                        <a:spcBef>
                          <a:spcPts val="0"/>
                        </a:spcBef>
                        <a:spcAft>
                          <a:spcPts val="0"/>
                        </a:spcAft>
                      </a:pPr>
                      <a:r>
                        <a:rPr lang="ro-RO" sz="1600" dirty="0">
                          <a:solidFill>
                            <a:srgbClr val="000000"/>
                          </a:solidFill>
                          <a:latin typeface="Times New Roman"/>
                          <a:ea typeface="Times New Roman"/>
                          <a:cs typeface="Times New Roman"/>
                        </a:rPr>
                        <a:t>-86.36%</a:t>
                      </a:r>
                      <a:endParaRPr lang="en-US" sz="1600" dirty="0">
                        <a:latin typeface="Garamond"/>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pic>
        <p:nvPicPr>
          <p:cNvPr id="4" name="Picture 3"/>
          <p:cNvPicPr/>
          <p:nvPr/>
        </p:nvPicPr>
        <p:blipFill>
          <a:blip r:embed="rId2" cstate="print"/>
          <a:srcRect/>
          <a:stretch>
            <a:fillRect/>
          </a:stretch>
        </p:blipFill>
        <p:spPr bwMode="auto">
          <a:xfrm>
            <a:off x="1993900" y="2795270"/>
            <a:ext cx="8216900" cy="32118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8700" y="0"/>
            <a:ext cx="9956800" cy="707886"/>
          </a:xfrm>
          <a:prstGeom prst="rect">
            <a:avLst/>
          </a:prstGeom>
        </p:spPr>
        <p:txBody>
          <a:bodyPr wrap="square">
            <a:spAutoFit/>
          </a:bodyPr>
          <a:lstStyle/>
          <a:p>
            <a:pPr marL="0" lvl="4" algn="ctr" eaLnBrk="0" hangingPunct="0">
              <a:defRPr/>
            </a:pPr>
            <a:r>
              <a:rPr lang="en-US" sz="2400" dirty="0" smtClean="0">
                <a:solidFill>
                  <a:srgbClr val="ED1A3B"/>
                </a:solidFill>
                <a:cs typeface="Times New Roman" pitchFamily="18" charset="0"/>
              </a:rPr>
              <a:t>SITUATIA </a:t>
            </a:r>
            <a:r>
              <a:rPr lang="en-US" sz="2400" dirty="0" smtClean="0">
                <a:solidFill>
                  <a:srgbClr val="ED1A3B"/>
                </a:solidFill>
                <a:cs typeface="Times New Roman" pitchFamily="18" charset="0"/>
              </a:rPr>
              <a:t>PERSONALULUI (3)</a:t>
            </a:r>
            <a:endParaRPr lang="en-US" sz="2400" dirty="0" smtClean="0">
              <a:solidFill>
                <a:srgbClr val="ED1A3B"/>
              </a:solidFill>
              <a:cs typeface="Times New Roman" pitchFamily="18" charset="0"/>
            </a:endParaRPr>
          </a:p>
          <a:p>
            <a:pPr marL="0" lvl="4" eaLnBrk="0" hangingPunct="0">
              <a:defRPr/>
            </a:pPr>
            <a:endParaRPr lang="en-GB" sz="1600" b="0" i="1" dirty="0">
              <a:solidFill>
                <a:srgbClr val="ED1A3B"/>
              </a:solidFill>
              <a:cs typeface="Times New Roman" pitchFamily="18" charset="0"/>
            </a:endParaRPr>
          </a:p>
        </p:txBody>
      </p:sp>
      <p:sp>
        <p:nvSpPr>
          <p:cNvPr id="4" name="TextBox 3"/>
          <p:cNvSpPr txBox="1"/>
          <p:nvPr/>
        </p:nvSpPr>
        <p:spPr>
          <a:xfrm>
            <a:off x="573088" y="707886"/>
            <a:ext cx="7321232" cy="6186309"/>
          </a:xfrm>
          <a:prstGeom prst="rect">
            <a:avLst/>
          </a:prstGeom>
          <a:noFill/>
        </p:spPr>
        <p:txBody>
          <a:bodyPr wrap="square" rtlCol="0">
            <a:spAutoFit/>
          </a:bodyPr>
          <a:lstStyle/>
          <a:p>
            <a:pPr algn="just">
              <a:lnSpc>
                <a:spcPct val="150000"/>
              </a:lnSpc>
            </a:pPr>
            <a:r>
              <a:rPr lang="en-US" sz="2400" dirty="0" err="1" smtClean="0">
                <a:solidFill>
                  <a:srgbClr val="2EAFA4"/>
                </a:solidFill>
                <a:latin typeface="+mn-lt"/>
              </a:rPr>
              <a:t>Productivitatea</a:t>
            </a:r>
            <a:r>
              <a:rPr lang="en-US" sz="2400" dirty="0" smtClean="0">
                <a:solidFill>
                  <a:srgbClr val="2EAFA4"/>
                </a:solidFill>
                <a:latin typeface="+mn-lt"/>
              </a:rPr>
              <a:t> </a:t>
            </a:r>
            <a:r>
              <a:rPr lang="en-US" sz="2400" dirty="0" err="1" smtClean="0">
                <a:solidFill>
                  <a:srgbClr val="2EAFA4"/>
                </a:solidFill>
                <a:latin typeface="+mn-lt"/>
              </a:rPr>
              <a:t>personalului</a:t>
            </a:r>
            <a:r>
              <a:rPr lang="en-US" sz="2400" b="0" dirty="0" smtClean="0">
                <a:solidFill>
                  <a:srgbClr val="2EAFA4"/>
                </a:solidFill>
                <a:latin typeface="+mn-lt"/>
              </a:rPr>
              <a:t> </a:t>
            </a:r>
            <a:r>
              <a:rPr lang="en-US" sz="2400" b="0" dirty="0" err="1" smtClean="0">
                <a:solidFill>
                  <a:srgbClr val="2EAFA4"/>
                </a:solidFill>
                <a:latin typeface="+mn-lt"/>
              </a:rPr>
              <a:t>este</a:t>
            </a:r>
            <a:r>
              <a:rPr lang="en-US" sz="2400" b="0" dirty="0" smtClean="0">
                <a:solidFill>
                  <a:srgbClr val="2EAFA4"/>
                </a:solidFill>
                <a:latin typeface="+mn-lt"/>
              </a:rPr>
              <a:t> </a:t>
            </a:r>
            <a:r>
              <a:rPr lang="en-US" sz="2400" b="0" dirty="0" err="1" smtClean="0">
                <a:solidFill>
                  <a:srgbClr val="2EAFA4"/>
                </a:solidFill>
                <a:latin typeface="+mn-lt"/>
              </a:rPr>
              <a:t>scazuta</a:t>
            </a:r>
            <a:r>
              <a:rPr lang="en-US" sz="2400" b="0" dirty="0" smtClean="0">
                <a:solidFill>
                  <a:srgbClr val="2EAFA4"/>
                </a:solidFill>
                <a:latin typeface="+mn-lt"/>
              </a:rPr>
              <a:t> </a:t>
            </a:r>
            <a:r>
              <a:rPr lang="en-US" sz="2400" b="0" dirty="0" err="1" smtClean="0">
                <a:solidFill>
                  <a:srgbClr val="2EAFA4"/>
                </a:solidFill>
                <a:latin typeface="+mn-lt"/>
              </a:rPr>
              <a:t>deoarece</a:t>
            </a:r>
            <a:r>
              <a:rPr lang="en-US" sz="2400" b="0" dirty="0" smtClean="0">
                <a:solidFill>
                  <a:srgbClr val="2EAFA4"/>
                </a:solidFill>
                <a:latin typeface="+mn-lt"/>
              </a:rPr>
              <a:t>:</a:t>
            </a:r>
          </a:p>
          <a:p>
            <a:pPr algn="just">
              <a:lnSpc>
                <a:spcPct val="150000"/>
              </a:lnSpc>
              <a:buFont typeface="Arial" pitchFamily="34" charset="0"/>
              <a:buChar char="•"/>
            </a:pPr>
            <a:r>
              <a:rPr lang="en-US" sz="2400" b="0" dirty="0" smtClean="0">
                <a:solidFill>
                  <a:srgbClr val="2EAFA4"/>
                </a:solidFill>
                <a:latin typeface="+mn-lt"/>
              </a:rPr>
              <a:t> I</a:t>
            </a:r>
            <a:r>
              <a:rPr lang="ro-RO" sz="2400" b="0" dirty="0" err="1" smtClean="0">
                <a:solidFill>
                  <a:srgbClr val="2EAFA4"/>
                </a:solidFill>
                <a:latin typeface="+mn-lt"/>
              </a:rPr>
              <a:t>ntensitatea</a:t>
            </a:r>
            <a:r>
              <a:rPr lang="ro-RO" sz="2400" b="0" dirty="0" smtClean="0">
                <a:solidFill>
                  <a:srgbClr val="2EAFA4"/>
                </a:solidFill>
                <a:latin typeface="+mn-lt"/>
              </a:rPr>
              <a:t> </a:t>
            </a:r>
            <a:r>
              <a:rPr lang="ro-RO" sz="2400" b="0" dirty="0" smtClean="0">
                <a:solidFill>
                  <a:srgbClr val="2EAFA4"/>
                </a:solidFill>
                <a:latin typeface="+mn-lt"/>
              </a:rPr>
              <a:t>energetica a consumului este foarte redus</a:t>
            </a:r>
            <a:endParaRPr lang="en-US" sz="2400" b="0" dirty="0" smtClean="0">
              <a:solidFill>
                <a:srgbClr val="2EAFA4"/>
              </a:solidFill>
              <a:latin typeface="+mn-lt"/>
            </a:endParaRPr>
          </a:p>
          <a:p>
            <a:pPr algn="just">
              <a:lnSpc>
                <a:spcPct val="150000"/>
              </a:lnSpc>
              <a:buFont typeface="Arial" pitchFamily="34" charset="0"/>
              <a:buChar char="•"/>
            </a:pPr>
            <a:r>
              <a:rPr lang="en-US" sz="2400" b="0" dirty="0" smtClean="0">
                <a:solidFill>
                  <a:srgbClr val="2EAFA4"/>
                </a:solidFill>
                <a:latin typeface="+mn-lt"/>
              </a:rPr>
              <a:t> I</a:t>
            </a:r>
            <a:r>
              <a:rPr lang="ro-RO" sz="2400" b="0" dirty="0" smtClean="0">
                <a:solidFill>
                  <a:srgbClr val="2EAFA4"/>
                </a:solidFill>
                <a:latin typeface="+mn-lt"/>
              </a:rPr>
              <a:t>n </a:t>
            </a:r>
            <a:r>
              <a:rPr lang="ro-RO" sz="2400" b="0" dirty="0" smtClean="0">
                <a:solidFill>
                  <a:srgbClr val="2EAFA4"/>
                </a:solidFill>
                <a:latin typeface="+mn-lt"/>
              </a:rPr>
              <a:t>perioada de iarna </a:t>
            </a:r>
            <a:r>
              <a:rPr lang="ro-RO" sz="2400" b="0" dirty="0" err="1" smtClean="0">
                <a:solidFill>
                  <a:srgbClr val="2EAFA4"/>
                </a:solidFill>
                <a:latin typeface="+mn-lt"/>
              </a:rPr>
              <a:t>instalatiile</a:t>
            </a:r>
            <a:r>
              <a:rPr lang="ro-RO" sz="2400" b="0" dirty="0" smtClean="0">
                <a:solidFill>
                  <a:srgbClr val="2EAFA4"/>
                </a:solidFill>
                <a:latin typeface="+mn-lt"/>
              </a:rPr>
              <a:t> din centralele termice trebuie supravegheate permanent datorita riscului de </a:t>
            </a:r>
            <a:r>
              <a:rPr lang="ro-RO" sz="2400" b="0" dirty="0" err="1" smtClean="0">
                <a:solidFill>
                  <a:srgbClr val="2EAFA4"/>
                </a:solidFill>
                <a:latin typeface="+mn-lt"/>
              </a:rPr>
              <a:t>inghet</a:t>
            </a:r>
            <a:r>
              <a:rPr lang="ro-RO" sz="2400" b="0" dirty="0" smtClean="0">
                <a:solidFill>
                  <a:srgbClr val="2EAFA4"/>
                </a:solidFill>
                <a:latin typeface="+mn-lt"/>
              </a:rPr>
              <a:t> a </a:t>
            </a:r>
            <a:r>
              <a:rPr lang="ro-RO" sz="2400" b="0" dirty="0" err="1" smtClean="0">
                <a:solidFill>
                  <a:srgbClr val="2EAFA4"/>
                </a:solidFill>
                <a:latin typeface="+mn-lt"/>
              </a:rPr>
              <a:t>instalatiilor</a:t>
            </a:r>
            <a:r>
              <a:rPr lang="ro-RO" sz="2400" b="0" dirty="0" smtClean="0">
                <a:solidFill>
                  <a:srgbClr val="2EAFA4"/>
                </a:solidFill>
                <a:latin typeface="+mn-lt"/>
              </a:rPr>
              <a:t> in </a:t>
            </a:r>
            <a:r>
              <a:rPr lang="ro-RO" sz="2400" b="0" dirty="0" err="1" smtClean="0">
                <a:solidFill>
                  <a:srgbClr val="2EAFA4"/>
                </a:solidFill>
                <a:latin typeface="+mn-lt"/>
              </a:rPr>
              <a:t>situatia</a:t>
            </a:r>
            <a:r>
              <a:rPr lang="ro-RO" sz="2400" b="0" dirty="0" smtClean="0">
                <a:solidFill>
                  <a:srgbClr val="2EAFA4"/>
                </a:solidFill>
                <a:latin typeface="+mn-lt"/>
              </a:rPr>
              <a:t> </a:t>
            </a:r>
            <a:r>
              <a:rPr lang="ro-RO" sz="2400" b="0" dirty="0" err="1" smtClean="0">
                <a:solidFill>
                  <a:srgbClr val="2EAFA4"/>
                </a:solidFill>
                <a:latin typeface="+mn-lt"/>
              </a:rPr>
              <a:t>scaderii</a:t>
            </a:r>
            <a:r>
              <a:rPr lang="ro-RO" sz="2400" b="0" dirty="0" smtClean="0">
                <a:solidFill>
                  <a:srgbClr val="2EAFA4"/>
                </a:solidFill>
                <a:latin typeface="+mn-lt"/>
              </a:rPr>
              <a:t> presiunii gazelor naturale sau altor cauze care pot conduce la oprirea </a:t>
            </a:r>
            <a:r>
              <a:rPr lang="ro-RO" sz="2400" b="0" dirty="0" smtClean="0">
                <a:solidFill>
                  <a:srgbClr val="2EAFA4"/>
                </a:solidFill>
                <a:latin typeface="+mn-lt"/>
              </a:rPr>
              <a:t>cazanelor</a:t>
            </a:r>
            <a:endParaRPr lang="en-US" sz="2400" b="0" dirty="0" smtClean="0">
              <a:solidFill>
                <a:srgbClr val="2EAFA4"/>
              </a:solidFill>
              <a:latin typeface="+mn-lt"/>
            </a:endParaRPr>
          </a:p>
          <a:p>
            <a:pPr algn="just">
              <a:lnSpc>
                <a:spcPct val="150000"/>
              </a:lnSpc>
              <a:buFont typeface="Arial" pitchFamily="34" charset="0"/>
              <a:buChar char="•"/>
            </a:pPr>
            <a:r>
              <a:rPr lang="en-US" sz="2400" b="0" dirty="0" smtClean="0">
                <a:solidFill>
                  <a:srgbClr val="2EAFA4"/>
                </a:solidFill>
                <a:latin typeface="+mn-lt"/>
              </a:rPr>
              <a:t> T</a:t>
            </a:r>
            <a:r>
              <a:rPr lang="ro-RO" sz="2400" b="0" dirty="0" err="1" smtClean="0">
                <a:solidFill>
                  <a:srgbClr val="2EAFA4"/>
                </a:solidFill>
                <a:latin typeface="+mn-lt"/>
              </a:rPr>
              <a:t>rebuie</a:t>
            </a:r>
            <a:r>
              <a:rPr lang="ro-RO" sz="2400" b="0" dirty="0" smtClean="0">
                <a:solidFill>
                  <a:srgbClr val="2EAFA4"/>
                </a:solidFill>
                <a:latin typeface="+mn-lt"/>
              </a:rPr>
              <a:t> </a:t>
            </a:r>
            <a:r>
              <a:rPr lang="ro-RO" sz="2400" b="0" dirty="0" smtClean="0">
                <a:solidFill>
                  <a:srgbClr val="2EAFA4"/>
                </a:solidFill>
                <a:latin typeface="+mn-lt"/>
              </a:rPr>
              <a:t>sa respecte toate legile si normativele in vigoare</a:t>
            </a:r>
            <a:endParaRPr lang="en-US" sz="2400" b="0" dirty="0" smtClean="0">
              <a:solidFill>
                <a:srgbClr val="2EAFA4"/>
              </a:solidFill>
              <a:latin typeface="+mn-lt"/>
            </a:endParaRPr>
          </a:p>
        </p:txBody>
      </p:sp>
      <p:pic>
        <p:nvPicPr>
          <p:cNvPr id="4099" name="Picture 3"/>
          <p:cNvPicPr>
            <a:picLocks noChangeAspect="1" noChangeArrowheads="1"/>
          </p:cNvPicPr>
          <p:nvPr/>
        </p:nvPicPr>
        <p:blipFill>
          <a:blip r:embed="rId2" cstate="print"/>
          <a:srcRect/>
          <a:stretch>
            <a:fillRect/>
          </a:stretch>
        </p:blipFill>
        <p:spPr bwMode="auto">
          <a:xfrm>
            <a:off x="8032326" y="1838960"/>
            <a:ext cx="3969173" cy="29768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0"/>
            <a:ext cx="9956800" cy="707886"/>
          </a:xfrm>
          <a:prstGeom prst="rect">
            <a:avLst/>
          </a:prstGeom>
        </p:spPr>
        <p:txBody>
          <a:bodyPr wrap="square">
            <a:spAutoFit/>
          </a:bodyPr>
          <a:lstStyle/>
          <a:p>
            <a:pPr marL="0" lvl="4" algn="ctr" eaLnBrk="0" hangingPunct="0">
              <a:defRPr/>
            </a:pPr>
            <a:r>
              <a:rPr lang="en-US" sz="2400" dirty="0" smtClean="0">
                <a:solidFill>
                  <a:srgbClr val="ED1A3B"/>
                </a:solidFill>
                <a:cs typeface="Times New Roman" pitchFamily="18" charset="0"/>
              </a:rPr>
              <a:t>POSIBILE ACTIUNI DE IMBUNATATIRE A PERFORMANTELOR (1)</a:t>
            </a:r>
            <a:endParaRPr lang="en-US" sz="2400" dirty="0" smtClean="0">
              <a:solidFill>
                <a:srgbClr val="ED1A3B"/>
              </a:solidFill>
              <a:cs typeface="Times New Roman" pitchFamily="18" charset="0"/>
            </a:endParaRPr>
          </a:p>
          <a:p>
            <a:pPr marL="0" lvl="4" eaLnBrk="0" hangingPunct="0">
              <a:defRPr/>
            </a:pPr>
            <a:endParaRPr lang="en-GB" sz="1600" b="0" i="1" dirty="0">
              <a:solidFill>
                <a:srgbClr val="ED1A3B"/>
              </a:solidFill>
              <a:cs typeface="Times New Roman" pitchFamily="18" charset="0"/>
            </a:endParaRPr>
          </a:p>
        </p:txBody>
      </p:sp>
      <p:sp>
        <p:nvSpPr>
          <p:cNvPr id="3" name="Rectangle 2"/>
          <p:cNvSpPr/>
          <p:nvPr/>
        </p:nvSpPr>
        <p:spPr>
          <a:xfrm>
            <a:off x="467360" y="707886"/>
            <a:ext cx="6092825" cy="5632311"/>
          </a:xfrm>
          <a:prstGeom prst="rect">
            <a:avLst/>
          </a:prstGeom>
        </p:spPr>
        <p:txBody>
          <a:bodyPr wrap="square">
            <a:spAutoFit/>
          </a:bodyPr>
          <a:lstStyle/>
          <a:p>
            <a:pPr>
              <a:buFont typeface="Arial" pitchFamily="34" charset="0"/>
              <a:buChar char="•"/>
            </a:pPr>
            <a:r>
              <a:rPr lang="en-US" sz="2400" b="0" dirty="0" smtClean="0">
                <a:solidFill>
                  <a:srgbClr val="2EAFA4"/>
                </a:solidFill>
                <a:latin typeface="+mn-lt"/>
              </a:rPr>
              <a:t> I</a:t>
            </a:r>
            <a:r>
              <a:rPr lang="ro-RO" sz="2400" b="0" dirty="0" err="1" smtClean="0">
                <a:solidFill>
                  <a:srgbClr val="2EAFA4"/>
                </a:solidFill>
                <a:latin typeface="+mn-lt"/>
              </a:rPr>
              <a:t>mplementarea</a:t>
            </a:r>
            <a:r>
              <a:rPr lang="ro-RO" sz="2400" b="0" dirty="0" smtClean="0">
                <a:solidFill>
                  <a:srgbClr val="2EAFA4"/>
                </a:solidFill>
                <a:latin typeface="+mn-lt"/>
              </a:rPr>
              <a:t> </a:t>
            </a:r>
            <a:r>
              <a:rPr lang="ro-RO" sz="2400" b="0" dirty="0" smtClean="0">
                <a:solidFill>
                  <a:srgbClr val="2EAFA4"/>
                </a:solidFill>
                <a:latin typeface="+mn-lt"/>
              </a:rPr>
              <a:t>masurilor de </a:t>
            </a:r>
            <a:r>
              <a:rPr lang="ro-RO" sz="2400" b="0" dirty="0" err="1" smtClean="0">
                <a:solidFill>
                  <a:srgbClr val="2EAFA4"/>
                </a:solidFill>
                <a:latin typeface="+mn-lt"/>
              </a:rPr>
              <a:t>crestere</a:t>
            </a:r>
            <a:r>
              <a:rPr lang="ro-RO" sz="2400" b="0" dirty="0" smtClean="0">
                <a:solidFill>
                  <a:srgbClr val="2EAFA4"/>
                </a:solidFill>
                <a:latin typeface="+mn-lt"/>
              </a:rPr>
              <a:t> a eficientei energetice a </a:t>
            </a:r>
            <a:r>
              <a:rPr lang="ro-RO" sz="2400" b="0" dirty="0" err="1" smtClean="0">
                <a:solidFill>
                  <a:srgbClr val="2EAFA4"/>
                </a:solidFill>
                <a:latin typeface="+mn-lt"/>
              </a:rPr>
              <a:t>cladirilor</a:t>
            </a:r>
            <a:r>
              <a:rPr lang="ro-RO" sz="2400" b="0" dirty="0" smtClean="0">
                <a:solidFill>
                  <a:srgbClr val="2EAFA4"/>
                </a:solidFill>
                <a:latin typeface="+mn-lt"/>
              </a:rPr>
              <a:t> </a:t>
            </a:r>
            <a:r>
              <a:rPr lang="ro-RO" sz="2400" b="0" dirty="0" err="1" smtClean="0">
                <a:solidFill>
                  <a:srgbClr val="2EAFA4"/>
                </a:solidFill>
                <a:latin typeface="+mn-lt"/>
              </a:rPr>
              <a:t>incepind</a:t>
            </a:r>
            <a:r>
              <a:rPr lang="ro-RO" sz="2400" b="0" dirty="0" smtClean="0">
                <a:solidFill>
                  <a:srgbClr val="2EAFA4"/>
                </a:solidFill>
                <a:latin typeface="+mn-lt"/>
              </a:rPr>
              <a:t> cu cele </a:t>
            </a:r>
            <a:r>
              <a:rPr lang="ro-RO" sz="2400" b="0" dirty="0" smtClean="0">
                <a:solidFill>
                  <a:srgbClr val="2EAFA4"/>
                </a:solidFill>
                <a:latin typeface="+mn-lt"/>
              </a:rPr>
              <a:t>administrativ-sociale</a:t>
            </a:r>
            <a:endParaRPr lang="en-US" sz="2400" b="0" dirty="0" smtClean="0">
              <a:solidFill>
                <a:srgbClr val="2EAFA4"/>
              </a:solidFill>
              <a:latin typeface="+mn-lt"/>
            </a:endParaRPr>
          </a:p>
          <a:p>
            <a:pPr>
              <a:buFont typeface="Arial" pitchFamily="34" charset="0"/>
              <a:buChar char="•"/>
            </a:pPr>
            <a:endParaRPr lang="en-US" sz="2400" b="0" dirty="0" smtClean="0">
              <a:solidFill>
                <a:srgbClr val="2EAFA4"/>
              </a:solidFill>
              <a:latin typeface="+mn-lt"/>
            </a:endParaRPr>
          </a:p>
          <a:p>
            <a:pPr>
              <a:buFont typeface="Arial" pitchFamily="34" charset="0"/>
              <a:buChar char="•"/>
            </a:pPr>
            <a:r>
              <a:rPr lang="en-US" sz="2400" b="0" dirty="0" smtClean="0">
                <a:solidFill>
                  <a:srgbClr val="2EAFA4"/>
                </a:solidFill>
                <a:latin typeface="+mn-lt"/>
              </a:rPr>
              <a:t> </a:t>
            </a:r>
            <a:r>
              <a:rPr lang="ro-RO" sz="2400" b="0" dirty="0" smtClean="0">
                <a:solidFill>
                  <a:srgbClr val="2EAFA4"/>
                </a:solidFill>
                <a:latin typeface="+mn-lt"/>
              </a:rPr>
              <a:t>Ca </a:t>
            </a:r>
            <a:r>
              <a:rPr lang="ro-RO" sz="2400" b="0" dirty="0" smtClean="0">
                <a:solidFill>
                  <a:srgbClr val="2EAFA4"/>
                </a:solidFill>
                <a:latin typeface="+mn-lt"/>
              </a:rPr>
              <a:t>urmare a </a:t>
            </a:r>
            <a:r>
              <a:rPr lang="ro-RO" sz="2400" b="0" dirty="0" err="1" smtClean="0">
                <a:solidFill>
                  <a:srgbClr val="2EAFA4"/>
                </a:solidFill>
                <a:latin typeface="+mn-lt"/>
              </a:rPr>
              <a:t>reabilitarii</a:t>
            </a:r>
            <a:r>
              <a:rPr lang="ro-RO" sz="2400" b="0" dirty="0" smtClean="0">
                <a:solidFill>
                  <a:srgbClr val="2EAFA4"/>
                </a:solidFill>
                <a:latin typeface="+mn-lt"/>
              </a:rPr>
              <a:t> termice a </a:t>
            </a:r>
            <a:r>
              <a:rPr lang="ro-RO" sz="2400" b="0" dirty="0" err="1" smtClean="0">
                <a:solidFill>
                  <a:srgbClr val="2EAFA4"/>
                </a:solidFill>
                <a:latin typeface="+mn-lt"/>
              </a:rPr>
              <a:t>cladirilor</a:t>
            </a:r>
            <a:r>
              <a:rPr lang="ro-RO" sz="2400" b="0" dirty="0" smtClean="0">
                <a:solidFill>
                  <a:srgbClr val="2EAFA4"/>
                </a:solidFill>
                <a:latin typeface="+mn-lt"/>
              </a:rPr>
              <a:t> si </a:t>
            </a:r>
            <a:r>
              <a:rPr lang="ro-RO" sz="2400" b="0" dirty="0" err="1" smtClean="0">
                <a:solidFill>
                  <a:srgbClr val="2EAFA4"/>
                </a:solidFill>
                <a:latin typeface="+mn-lt"/>
              </a:rPr>
              <a:t>inlocuirea</a:t>
            </a:r>
            <a:r>
              <a:rPr lang="ro-RO" sz="2400" b="0" dirty="0" smtClean="0">
                <a:solidFill>
                  <a:srgbClr val="2EAFA4"/>
                </a:solidFill>
                <a:latin typeface="+mn-lt"/>
              </a:rPr>
              <a:t> </a:t>
            </a:r>
            <a:r>
              <a:rPr lang="ro-RO" sz="2400" b="0" dirty="0" err="1" smtClean="0">
                <a:solidFill>
                  <a:srgbClr val="2EAFA4"/>
                </a:solidFill>
                <a:latin typeface="+mn-lt"/>
              </a:rPr>
              <a:t>timplariei</a:t>
            </a:r>
            <a:r>
              <a:rPr lang="ro-RO" sz="2400" b="0" dirty="0" smtClean="0">
                <a:solidFill>
                  <a:srgbClr val="2EAFA4"/>
                </a:solidFill>
                <a:latin typeface="+mn-lt"/>
              </a:rPr>
              <a:t> exterioare a acestora se poate reduce consumul de energie termica cu peste 30</a:t>
            </a:r>
            <a:r>
              <a:rPr lang="ro-RO" sz="2400" b="0" dirty="0" smtClean="0">
                <a:solidFill>
                  <a:srgbClr val="2EAFA4"/>
                </a:solidFill>
                <a:latin typeface="+mn-lt"/>
              </a:rPr>
              <a:t>%</a:t>
            </a:r>
            <a:endParaRPr lang="en-US" sz="2400" b="0" dirty="0" smtClean="0">
              <a:solidFill>
                <a:srgbClr val="2EAFA4"/>
              </a:solidFill>
              <a:latin typeface="+mn-lt"/>
            </a:endParaRPr>
          </a:p>
          <a:p>
            <a:pPr>
              <a:buFont typeface="Arial" pitchFamily="34" charset="0"/>
              <a:buChar char="•"/>
            </a:pPr>
            <a:endParaRPr lang="en-US" sz="2400" b="0" dirty="0" smtClean="0">
              <a:solidFill>
                <a:srgbClr val="2EAFA4"/>
              </a:solidFill>
              <a:latin typeface="+mn-lt"/>
            </a:endParaRPr>
          </a:p>
          <a:p>
            <a:pPr>
              <a:buFont typeface="Arial" pitchFamily="34" charset="0"/>
              <a:buChar char="•"/>
            </a:pPr>
            <a:r>
              <a:rPr lang="en-US" sz="2400" b="0" dirty="0" smtClean="0">
                <a:solidFill>
                  <a:srgbClr val="2EAFA4"/>
                </a:solidFill>
                <a:latin typeface="+mn-lt"/>
              </a:rPr>
              <a:t> Ex. </a:t>
            </a:r>
            <a:r>
              <a:rPr lang="ro-RO" sz="2400" b="0" dirty="0" smtClean="0">
                <a:solidFill>
                  <a:srgbClr val="2EAFA4"/>
                </a:solidFill>
                <a:latin typeface="+mn-lt"/>
              </a:rPr>
              <a:t>este necesar </a:t>
            </a:r>
            <a:r>
              <a:rPr lang="ro-RO" sz="2400" b="0" dirty="0" smtClean="0">
                <a:solidFill>
                  <a:srgbClr val="2EAFA4"/>
                </a:solidFill>
                <a:latin typeface="+mn-lt"/>
              </a:rPr>
              <a:t>ca la „Liceul Cehov” sa se schimbe </a:t>
            </a:r>
            <a:r>
              <a:rPr lang="ro-RO" sz="2400" b="0" dirty="0" err="1" smtClean="0">
                <a:solidFill>
                  <a:srgbClr val="2EAFA4"/>
                </a:solidFill>
                <a:latin typeface="+mn-lt"/>
              </a:rPr>
              <a:t>timplaria</a:t>
            </a:r>
            <a:r>
              <a:rPr lang="ro-RO" sz="2400" b="0" dirty="0" smtClean="0">
                <a:solidFill>
                  <a:srgbClr val="2EAFA4"/>
                </a:solidFill>
                <a:latin typeface="+mn-lt"/>
              </a:rPr>
              <a:t> exterioara ca o prima etapa a </a:t>
            </a:r>
            <a:r>
              <a:rPr lang="ro-RO" sz="2400" b="0" dirty="0" err="1" smtClean="0">
                <a:solidFill>
                  <a:srgbClr val="2EAFA4"/>
                </a:solidFill>
                <a:latin typeface="+mn-lt"/>
              </a:rPr>
              <a:t>reabilitarii</a:t>
            </a:r>
            <a:r>
              <a:rPr lang="ro-RO" sz="2400" b="0" dirty="0" smtClean="0">
                <a:solidFill>
                  <a:srgbClr val="2EAFA4"/>
                </a:solidFill>
                <a:latin typeface="+mn-lt"/>
              </a:rPr>
              <a:t> termice a </a:t>
            </a:r>
            <a:r>
              <a:rPr lang="ro-RO" sz="2400" b="0" dirty="0" err="1" smtClean="0">
                <a:solidFill>
                  <a:srgbClr val="2EAFA4"/>
                </a:solidFill>
                <a:latin typeface="+mn-lt"/>
              </a:rPr>
              <a:t>cladirii</a:t>
            </a:r>
            <a:r>
              <a:rPr lang="ro-RO" sz="2400" b="0" dirty="0" smtClean="0">
                <a:solidFill>
                  <a:srgbClr val="2EAFA4"/>
                </a:solidFill>
                <a:latin typeface="+mn-lt"/>
              </a:rPr>
              <a:t>, daca nu exista fonduri pentru reabilitarea termica totala a </a:t>
            </a:r>
            <a:r>
              <a:rPr lang="ro-RO" sz="2400" b="0" dirty="0" err="1" smtClean="0">
                <a:solidFill>
                  <a:srgbClr val="2EAFA4"/>
                </a:solidFill>
                <a:latin typeface="+mn-lt"/>
              </a:rPr>
              <a:t>cladirii</a:t>
            </a:r>
            <a:r>
              <a:rPr lang="ro-RO" sz="2400" dirty="0" err="1" smtClean="0"/>
              <a:t>a</a:t>
            </a:r>
            <a:r>
              <a:rPr lang="ro-RO" sz="2400" dirty="0" smtClean="0"/>
              <a:t> </a:t>
            </a:r>
            <a:r>
              <a:rPr lang="ro-RO" sz="2400" dirty="0" smtClean="0"/>
              <a:t>in circa 5-6 ani</a:t>
            </a:r>
            <a:endParaRPr lang="en-US" sz="2400" b="0" dirty="0" smtClean="0">
              <a:solidFill>
                <a:srgbClr val="2EAFA4"/>
              </a:solidFill>
              <a:latin typeface="+mn-lt"/>
            </a:endParaRPr>
          </a:p>
          <a:p>
            <a:endParaRPr lang="en-US" sz="2400" b="0" dirty="0" smtClean="0">
              <a:solidFill>
                <a:srgbClr val="2EAFA4"/>
              </a:solidFill>
              <a:latin typeface="+mn-lt"/>
            </a:endParaRPr>
          </a:p>
        </p:txBody>
      </p:sp>
      <p:pic>
        <p:nvPicPr>
          <p:cNvPr id="4" name="Picture 3"/>
          <p:cNvPicPr>
            <a:picLocks noChangeAspect="1" noChangeArrowheads="1"/>
          </p:cNvPicPr>
          <p:nvPr/>
        </p:nvPicPr>
        <p:blipFill>
          <a:blip r:embed="rId2" cstate="print"/>
          <a:srcRect/>
          <a:stretch>
            <a:fillRect/>
          </a:stretch>
        </p:blipFill>
        <p:spPr bwMode="auto">
          <a:xfrm>
            <a:off x="8349298" y="3420844"/>
            <a:ext cx="3235139" cy="2431316"/>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8381815" y="707886"/>
            <a:ext cx="3202622" cy="24068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0"/>
            <a:ext cx="9956800" cy="707886"/>
          </a:xfrm>
          <a:prstGeom prst="rect">
            <a:avLst/>
          </a:prstGeom>
        </p:spPr>
        <p:txBody>
          <a:bodyPr wrap="square">
            <a:spAutoFit/>
          </a:bodyPr>
          <a:lstStyle/>
          <a:p>
            <a:pPr marL="0" lvl="4" algn="ctr" eaLnBrk="0" hangingPunct="0">
              <a:defRPr/>
            </a:pPr>
            <a:r>
              <a:rPr lang="en-US" sz="2400" dirty="0" smtClean="0">
                <a:solidFill>
                  <a:srgbClr val="ED1A3B"/>
                </a:solidFill>
                <a:cs typeface="Times New Roman" pitchFamily="18" charset="0"/>
              </a:rPr>
              <a:t>POSIBILE ACTIUNI DE IMBUNATATIRE A PERFORMANTELOR (2)</a:t>
            </a:r>
            <a:endParaRPr lang="en-US" sz="2400" dirty="0" smtClean="0">
              <a:solidFill>
                <a:srgbClr val="ED1A3B"/>
              </a:solidFill>
              <a:cs typeface="Times New Roman" pitchFamily="18" charset="0"/>
            </a:endParaRPr>
          </a:p>
          <a:p>
            <a:pPr marL="0" lvl="4" eaLnBrk="0" hangingPunct="0">
              <a:defRPr/>
            </a:pPr>
            <a:endParaRPr lang="en-GB" sz="1600" b="0" i="1" dirty="0">
              <a:solidFill>
                <a:srgbClr val="ED1A3B"/>
              </a:solidFill>
              <a:cs typeface="Times New Roman" pitchFamily="18" charset="0"/>
            </a:endParaRPr>
          </a:p>
        </p:txBody>
      </p:sp>
      <p:sp>
        <p:nvSpPr>
          <p:cNvPr id="3" name="Rectangle 2"/>
          <p:cNvSpPr/>
          <p:nvPr/>
        </p:nvSpPr>
        <p:spPr>
          <a:xfrm>
            <a:off x="467360" y="1158240"/>
            <a:ext cx="6664960" cy="4154984"/>
          </a:xfrm>
          <a:prstGeom prst="rect">
            <a:avLst/>
          </a:prstGeom>
        </p:spPr>
        <p:txBody>
          <a:bodyPr wrap="square">
            <a:spAutoFit/>
          </a:bodyPr>
          <a:lstStyle/>
          <a:p>
            <a:pPr>
              <a:buFont typeface="Arial" pitchFamily="34" charset="0"/>
              <a:buChar char="•"/>
            </a:pPr>
            <a:r>
              <a:rPr lang="en-US" sz="2400" b="0" dirty="0" smtClean="0">
                <a:solidFill>
                  <a:srgbClr val="2EAFA4"/>
                </a:solidFill>
                <a:latin typeface="+mn-lt"/>
              </a:rPr>
              <a:t> </a:t>
            </a:r>
            <a:r>
              <a:rPr lang="ro-RO" sz="2400" b="0" dirty="0" smtClean="0">
                <a:solidFill>
                  <a:srgbClr val="2EAFA4"/>
                </a:solidFill>
                <a:latin typeface="+mn-lt"/>
              </a:rPr>
              <a:t>Racordarea </a:t>
            </a:r>
            <a:r>
              <a:rPr lang="ro-RO" sz="2400" b="0" dirty="0" smtClean="0">
                <a:solidFill>
                  <a:srgbClr val="2EAFA4"/>
                </a:solidFill>
                <a:latin typeface="+mn-lt"/>
              </a:rPr>
              <a:t>la centralele existente, a </a:t>
            </a:r>
            <a:r>
              <a:rPr lang="ro-RO" sz="2400" b="0" dirty="0" err="1" smtClean="0">
                <a:solidFill>
                  <a:srgbClr val="2EAFA4"/>
                </a:solidFill>
                <a:latin typeface="+mn-lt"/>
              </a:rPr>
              <a:t>caror</a:t>
            </a:r>
            <a:r>
              <a:rPr lang="ro-RO" sz="2400" b="0" dirty="0" smtClean="0">
                <a:solidFill>
                  <a:srgbClr val="2EAFA4"/>
                </a:solidFill>
                <a:latin typeface="+mn-lt"/>
              </a:rPr>
              <a:t> stare tehnica este foarte buna, a unor noi consumatori, astfel incit sa </a:t>
            </a:r>
            <a:r>
              <a:rPr lang="ro-RO" sz="2400" b="0" dirty="0" err="1" smtClean="0">
                <a:solidFill>
                  <a:srgbClr val="2EAFA4"/>
                </a:solidFill>
                <a:latin typeface="+mn-lt"/>
              </a:rPr>
              <a:t>creasca</a:t>
            </a:r>
            <a:r>
              <a:rPr lang="ro-RO" sz="2400" b="0" dirty="0" smtClean="0">
                <a:solidFill>
                  <a:srgbClr val="2EAFA4"/>
                </a:solidFill>
                <a:latin typeface="+mn-lt"/>
              </a:rPr>
              <a:t> gradul de utilizare a </a:t>
            </a:r>
            <a:r>
              <a:rPr lang="ro-RO" sz="2400" b="0" dirty="0" err="1" smtClean="0">
                <a:solidFill>
                  <a:srgbClr val="2EAFA4"/>
                </a:solidFill>
                <a:latin typeface="+mn-lt"/>
              </a:rPr>
              <a:t>capacitatii</a:t>
            </a:r>
            <a:r>
              <a:rPr lang="ro-RO" sz="2400" b="0" dirty="0" smtClean="0">
                <a:solidFill>
                  <a:srgbClr val="2EAFA4"/>
                </a:solidFill>
                <a:latin typeface="+mn-lt"/>
              </a:rPr>
              <a:t> centralelor </a:t>
            </a:r>
            <a:r>
              <a:rPr lang="ro-RO" sz="2400" b="0" dirty="0" err="1" smtClean="0">
                <a:solidFill>
                  <a:srgbClr val="2EAFA4"/>
                </a:solidFill>
                <a:latin typeface="+mn-lt"/>
              </a:rPr>
              <a:t>pina</a:t>
            </a:r>
            <a:r>
              <a:rPr lang="ro-RO" sz="2400" b="0" dirty="0" smtClean="0">
                <a:solidFill>
                  <a:srgbClr val="2EAFA4"/>
                </a:solidFill>
                <a:latin typeface="+mn-lt"/>
              </a:rPr>
              <a:t> la circa 55% (pentru ca livrare de </a:t>
            </a:r>
            <a:r>
              <a:rPr lang="ro-RO" sz="2400" b="0" dirty="0" err="1" smtClean="0">
                <a:solidFill>
                  <a:srgbClr val="2EAFA4"/>
                </a:solidFill>
                <a:latin typeface="+mn-lt"/>
              </a:rPr>
              <a:t>caldura</a:t>
            </a:r>
            <a:r>
              <a:rPr lang="ro-RO" sz="2400" b="0" dirty="0" smtClean="0">
                <a:solidFill>
                  <a:srgbClr val="2EAFA4"/>
                </a:solidFill>
                <a:latin typeface="+mn-lt"/>
              </a:rPr>
              <a:t> este </a:t>
            </a:r>
            <a:r>
              <a:rPr lang="ro-RO" sz="2400" b="0" dirty="0" smtClean="0">
                <a:solidFill>
                  <a:srgbClr val="2EAFA4"/>
                </a:solidFill>
                <a:latin typeface="+mn-lt"/>
              </a:rPr>
              <a:t>sezoniera</a:t>
            </a:r>
            <a:r>
              <a:rPr lang="en-US" sz="2400" b="0" dirty="0" smtClean="0">
                <a:solidFill>
                  <a:srgbClr val="2EAFA4"/>
                </a:solidFill>
                <a:latin typeface="+mn-lt"/>
              </a:rPr>
              <a:t>,</a:t>
            </a:r>
            <a:r>
              <a:rPr lang="ro-RO" sz="2400" b="0" dirty="0" smtClean="0">
                <a:solidFill>
                  <a:srgbClr val="2EAFA4"/>
                </a:solidFill>
                <a:latin typeface="+mn-lt"/>
              </a:rPr>
              <a:t> </a:t>
            </a:r>
            <a:r>
              <a:rPr lang="ro-RO" sz="2400" b="0" dirty="0" smtClean="0">
                <a:solidFill>
                  <a:srgbClr val="2EAFA4"/>
                </a:solidFill>
                <a:latin typeface="+mn-lt"/>
              </a:rPr>
              <a:t>nu se poate </a:t>
            </a:r>
            <a:r>
              <a:rPr lang="ro-RO" sz="2400" b="0" dirty="0" err="1" smtClean="0">
                <a:solidFill>
                  <a:srgbClr val="2EAFA4"/>
                </a:solidFill>
                <a:latin typeface="+mn-lt"/>
              </a:rPr>
              <a:t>depasii</a:t>
            </a:r>
            <a:r>
              <a:rPr lang="ro-RO" sz="2400" b="0" dirty="0" smtClean="0">
                <a:solidFill>
                  <a:srgbClr val="2EAFA4"/>
                </a:solidFill>
                <a:latin typeface="+mn-lt"/>
              </a:rPr>
              <a:t> acest procent). </a:t>
            </a:r>
            <a:endParaRPr lang="en-US" sz="2400" b="0" dirty="0" smtClean="0">
              <a:solidFill>
                <a:srgbClr val="2EAFA4"/>
              </a:solidFill>
              <a:latin typeface="+mn-lt"/>
            </a:endParaRPr>
          </a:p>
          <a:p>
            <a:pPr>
              <a:buFont typeface="Arial" pitchFamily="34" charset="0"/>
              <a:buChar char="•"/>
            </a:pPr>
            <a:endParaRPr lang="en-US" sz="2400" b="0" dirty="0" smtClean="0">
              <a:solidFill>
                <a:srgbClr val="2EAFA4"/>
              </a:solidFill>
              <a:latin typeface="+mn-lt"/>
            </a:endParaRPr>
          </a:p>
          <a:p>
            <a:pPr>
              <a:buFont typeface="Arial" pitchFamily="34" charset="0"/>
              <a:buChar char="•"/>
            </a:pPr>
            <a:r>
              <a:rPr lang="ro-RO" sz="2400" b="0" dirty="0" smtClean="0">
                <a:solidFill>
                  <a:srgbClr val="2EAFA4"/>
                </a:solidFill>
                <a:latin typeface="+mn-lt"/>
              </a:rPr>
              <a:t>In </a:t>
            </a:r>
            <a:r>
              <a:rPr lang="ro-RO" sz="2400" b="0" dirty="0" smtClean="0">
                <a:solidFill>
                  <a:srgbClr val="2EAFA4"/>
                </a:solidFill>
                <a:latin typeface="+mn-lt"/>
              </a:rPr>
              <a:t>acest mod, prin </a:t>
            </a:r>
            <a:r>
              <a:rPr lang="ro-RO" sz="2400" b="0" dirty="0" err="1" smtClean="0">
                <a:solidFill>
                  <a:srgbClr val="2EAFA4"/>
                </a:solidFill>
                <a:latin typeface="+mn-lt"/>
              </a:rPr>
              <a:t>cresterea</a:t>
            </a:r>
            <a:r>
              <a:rPr lang="ro-RO" sz="2400" b="0" dirty="0" smtClean="0">
                <a:solidFill>
                  <a:srgbClr val="2EAFA4"/>
                </a:solidFill>
                <a:latin typeface="+mn-lt"/>
              </a:rPr>
              <a:t> </a:t>
            </a:r>
            <a:r>
              <a:rPr lang="ro-RO" sz="2400" b="0" dirty="0" err="1" smtClean="0">
                <a:solidFill>
                  <a:srgbClr val="2EAFA4"/>
                </a:solidFill>
                <a:latin typeface="+mn-lt"/>
              </a:rPr>
              <a:t>cantitatii</a:t>
            </a:r>
            <a:r>
              <a:rPr lang="ro-RO" sz="2400" b="0" dirty="0" smtClean="0">
                <a:solidFill>
                  <a:srgbClr val="2EAFA4"/>
                </a:solidFill>
                <a:latin typeface="+mn-lt"/>
              </a:rPr>
              <a:t> de </a:t>
            </a:r>
            <a:r>
              <a:rPr lang="ro-RO" sz="2400" b="0" dirty="0" err="1" smtClean="0">
                <a:solidFill>
                  <a:srgbClr val="2EAFA4"/>
                </a:solidFill>
                <a:latin typeface="+mn-lt"/>
              </a:rPr>
              <a:t>caldura</a:t>
            </a:r>
            <a:r>
              <a:rPr lang="ro-RO" sz="2400" b="0" dirty="0" smtClean="0">
                <a:solidFill>
                  <a:srgbClr val="2EAFA4"/>
                </a:solidFill>
                <a:latin typeface="+mn-lt"/>
              </a:rPr>
              <a:t> livrata se reduc costurile unitare ale energie termice livrate din centrale</a:t>
            </a:r>
            <a:r>
              <a:rPr lang="ro-RO" sz="2400" b="0" dirty="0" smtClean="0">
                <a:solidFill>
                  <a:srgbClr val="2EAFA4"/>
                </a:solidFill>
                <a:latin typeface="+mn-lt"/>
              </a:rPr>
              <a:t>.</a:t>
            </a:r>
            <a:endParaRPr lang="en-US" sz="2400" b="0" dirty="0" smtClean="0">
              <a:solidFill>
                <a:srgbClr val="2EAFA4"/>
              </a:solidFill>
              <a:latin typeface="+mn-lt"/>
            </a:endParaRPr>
          </a:p>
          <a:p>
            <a:endParaRPr lang="en-US" sz="2400" b="0" dirty="0" smtClean="0">
              <a:solidFill>
                <a:srgbClr val="2EAFA4"/>
              </a:solidFill>
              <a:latin typeface="+mn-lt"/>
            </a:endParaRPr>
          </a:p>
        </p:txBody>
      </p:sp>
      <p:pic>
        <p:nvPicPr>
          <p:cNvPr id="6146" name="Picture 2"/>
          <p:cNvPicPr>
            <a:picLocks noChangeAspect="1" noChangeArrowheads="1"/>
          </p:cNvPicPr>
          <p:nvPr/>
        </p:nvPicPr>
        <p:blipFill>
          <a:blip r:embed="rId2" cstate="print"/>
          <a:srcRect/>
          <a:stretch>
            <a:fillRect/>
          </a:stretch>
        </p:blipFill>
        <p:spPr bwMode="auto">
          <a:xfrm>
            <a:off x="8046720" y="1158240"/>
            <a:ext cx="3111500" cy="414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0"/>
            <a:ext cx="9956800" cy="707886"/>
          </a:xfrm>
          <a:prstGeom prst="rect">
            <a:avLst/>
          </a:prstGeom>
        </p:spPr>
        <p:txBody>
          <a:bodyPr wrap="square">
            <a:spAutoFit/>
          </a:bodyPr>
          <a:lstStyle/>
          <a:p>
            <a:pPr marL="0" lvl="4" algn="ctr" eaLnBrk="0" hangingPunct="0">
              <a:defRPr/>
            </a:pPr>
            <a:r>
              <a:rPr lang="en-US" sz="2400" dirty="0" smtClean="0">
                <a:solidFill>
                  <a:srgbClr val="ED1A3B"/>
                </a:solidFill>
                <a:cs typeface="Times New Roman" pitchFamily="18" charset="0"/>
              </a:rPr>
              <a:t>POSIBILE ACTIUNI DE IMBUNATATIRE A PERFORMANTELOR (3)</a:t>
            </a:r>
            <a:endParaRPr lang="en-US" sz="2400" dirty="0" smtClean="0">
              <a:solidFill>
                <a:srgbClr val="ED1A3B"/>
              </a:solidFill>
              <a:cs typeface="Times New Roman" pitchFamily="18" charset="0"/>
            </a:endParaRPr>
          </a:p>
          <a:p>
            <a:pPr marL="0" lvl="4" eaLnBrk="0" hangingPunct="0">
              <a:defRPr/>
            </a:pPr>
            <a:endParaRPr lang="en-GB" sz="1600" b="0" i="1" dirty="0">
              <a:solidFill>
                <a:srgbClr val="ED1A3B"/>
              </a:solidFill>
              <a:cs typeface="Times New Roman" pitchFamily="18" charset="0"/>
            </a:endParaRPr>
          </a:p>
        </p:txBody>
      </p:sp>
      <p:sp>
        <p:nvSpPr>
          <p:cNvPr id="3" name="Rectangle 2"/>
          <p:cNvSpPr/>
          <p:nvPr/>
        </p:nvSpPr>
        <p:spPr>
          <a:xfrm>
            <a:off x="223520" y="1117600"/>
            <a:ext cx="5872480" cy="4154984"/>
          </a:xfrm>
          <a:prstGeom prst="rect">
            <a:avLst/>
          </a:prstGeom>
        </p:spPr>
        <p:txBody>
          <a:bodyPr wrap="square">
            <a:spAutoFit/>
          </a:bodyPr>
          <a:lstStyle/>
          <a:p>
            <a:r>
              <a:rPr lang="en-US" sz="2400" b="0" dirty="0" err="1" smtClean="0">
                <a:solidFill>
                  <a:srgbClr val="2EAFA4"/>
                </a:solidFill>
                <a:latin typeface="+mn-lt"/>
              </a:rPr>
              <a:t>Furnizarea</a:t>
            </a:r>
            <a:r>
              <a:rPr lang="en-US" sz="2400" b="0" dirty="0" smtClean="0">
                <a:solidFill>
                  <a:srgbClr val="2EAFA4"/>
                </a:solidFill>
                <a:latin typeface="+mn-lt"/>
              </a:rPr>
              <a:t> de </a:t>
            </a:r>
            <a:r>
              <a:rPr lang="en-US" sz="2400" b="0" dirty="0" err="1" smtClean="0">
                <a:solidFill>
                  <a:srgbClr val="2EAFA4"/>
                </a:solidFill>
                <a:latin typeface="+mn-lt"/>
              </a:rPr>
              <a:t>servicii</a:t>
            </a:r>
            <a:r>
              <a:rPr lang="en-US" sz="2400" b="0" dirty="0" smtClean="0">
                <a:solidFill>
                  <a:srgbClr val="2EAFA4"/>
                </a:solidFill>
                <a:latin typeface="+mn-lt"/>
              </a:rPr>
              <a:t> de </a:t>
            </a:r>
            <a:r>
              <a:rPr lang="en-US" sz="2400" b="0" dirty="0" err="1" smtClean="0">
                <a:solidFill>
                  <a:srgbClr val="2EAFA4"/>
                </a:solidFill>
                <a:latin typeface="+mn-lt"/>
              </a:rPr>
              <a:t>operare</a:t>
            </a:r>
            <a:r>
              <a:rPr lang="en-US" sz="2400" b="0" dirty="0" smtClean="0">
                <a:solidFill>
                  <a:srgbClr val="2EAFA4"/>
                </a:solidFill>
                <a:latin typeface="+mn-lt"/>
              </a:rPr>
              <a:t> </a:t>
            </a:r>
            <a:r>
              <a:rPr lang="en-US" sz="2400" b="0" dirty="0" err="1" smtClean="0">
                <a:solidFill>
                  <a:srgbClr val="2EAFA4"/>
                </a:solidFill>
                <a:latin typeface="+mn-lt"/>
              </a:rPr>
              <a:t>si</a:t>
            </a:r>
            <a:r>
              <a:rPr lang="en-US" sz="2400" b="0" dirty="0" smtClean="0">
                <a:solidFill>
                  <a:srgbClr val="2EAFA4"/>
                </a:solidFill>
                <a:latin typeface="+mn-lt"/>
              </a:rPr>
              <a:t> </a:t>
            </a:r>
            <a:r>
              <a:rPr lang="en-US" sz="2400" b="0" dirty="0" err="1" smtClean="0">
                <a:solidFill>
                  <a:srgbClr val="2EAFA4"/>
                </a:solidFill>
                <a:latin typeface="+mn-lt"/>
              </a:rPr>
              <a:t>intretinere</a:t>
            </a:r>
            <a:r>
              <a:rPr lang="en-US" sz="2400" b="0" dirty="0" smtClean="0">
                <a:solidFill>
                  <a:srgbClr val="2EAFA4"/>
                </a:solidFill>
                <a:latin typeface="+mn-lt"/>
              </a:rPr>
              <a:t> a </a:t>
            </a:r>
            <a:r>
              <a:rPr lang="en-US" sz="2400" b="0" dirty="0" err="1" smtClean="0">
                <a:solidFill>
                  <a:srgbClr val="2EAFA4"/>
                </a:solidFill>
                <a:latin typeface="+mn-lt"/>
              </a:rPr>
              <a:t>serviciilor</a:t>
            </a:r>
            <a:r>
              <a:rPr lang="en-US" sz="2400" b="0" dirty="0" smtClean="0">
                <a:solidFill>
                  <a:srgbClr val="2EAFA4"/>
                </a:solidFill>
                <a:latin typeface="+mn-lt"/>
              </a:rPr>
              <a:t> de </a:t>
            </a:r>
            <a:r>
              <a:rPr lang="en-US" sz="2400" b="0" dirty="0" err="1" smtClean="0">
                <a:solidFill>
                  <a:srgbClr val="2EAFA4"/>
                </a:solidFill>
                <a:latin typeface="+mn-lt"/>
              </a:rPr>
              <a:t>termoficare</a:t>
            </a:r>
            <a:r>
              <a:rPr lang="en-US" sz="2400" b="0" dirty="0" smtClean="0">
                <a:solidFill>
                  <a:srgbClr val="2EAFA4"/>
                </a:solidFill>
                <a:latin typeface="+mn-lt"/>
              </a:rPr>
              <a:t> din </a:t>
            </a:r>
            <a:r>
              <a:rPr lang="en-US" sz="2400" b="0" dirty="0" err="1" smtClean="0">
                <a:solidFill>
                  <a:srgbClr val="2EAFA4"/>
                </a:solidFill>
                <a:latin typeface="+mn-lt"/>
              </a:rPr>
              <a:t>alte</a:t>
            </a:r>
            <a:r>
              <a:rPr lang="en-US" sz="2400" b="0" dirty="0" smtClean="0">
                <a:solidFill>
                  <a:srgbClr val="2EAFA4"/>
                </a:solidFill>
                <a:latin typeface="+mn-lt"/>
              </a:rPr>
              <a:t> sate </a:t>
            </a:r>
            <a:r>
              <a:rPr lang="en-US" sz="2400" b="0" dirty="0" err="1" smtClean="0">
                <a:solidFill>
                  <a:srgbClr val="2EAFA4"/>
                </a:solidFill>
                <a:latin typeface="+mn-lt"/>
              </a:rPr>
              <a:t>si</a:t>
            </a:r>
            <a:r>
              <a:rPr lang="en-US" sz="2400" b="0" dirty="0" smtClean="0">
                <a:solidFill>
                  <a:srgbClr val="2EAFA4"/>
                </a:solidFill>
                <a:latin typeface="+mn-lt"/>
              </a:rPr>
              <a:t> </a:t>
            </a:r>
            <a:r>
              <a:rPr lang="en-US" sz="2400" b="0" dirty="0" err="1" smtClean="0">
                <a:solidFill>
                  <a:srgbClr val="2EAFA4"/>
                </a:solidFill>
                <a:latin typeface="+mn-lt"/>
              </a:rPr>
              <a:t>orase</a:t>
            </a:r>
            <a:r>
              <a:rPr lang="en-US" sz="2400" b="0" dirty="0" smtClean="0">
                <a:solidFill>
                  <a:srgbClr val="2EAFA4"/>
                </a:solidFill>
                <a:latin typeface="+mn-lt"/>
              </a:rPr>
              <a:t> din </a:t>
            </a:r>
            <a:r>
              <a:rPr lang="en-US" sz="2400" b="0" dirty="0" err="1" smtClean="0">
                <a:solidFill>
                  <a:srgbClr val="2EAFA4"/>
                </a:solidFill>
                <a:latin typeface="+mn-lt"/>
              </a:rPr>
              <a:t>Raionul</a:t>
            </a:r>
            <a:r>
              <a:rPr lang="en-US" sz="2400" b="0" dirty="0" smtClean="0">
                <a:solidFill>
                  <a:srgbClr val="2EAFA4"/>
                </a:solidFill>
                <a:latin typeface="+mn-lt"/>
              </a:rPr>
              <a:t> </a:t>
            </a:r>
            <a:r>
              <a:rPr lang="en-US" sz="2400" b="0" dirty="0" err="1" smtClean="0">
                <a:solidFill>
                  <a:srgbClr val="2EAFA4"/>
                </a:solidFill>
                <a:latin typeface="+mn-lt"/>
              </a:rPr>
              <a:t>Floresti</a:t>
            </a:r>
            <a:r>
              <a:rPr lang="en-US" sz="2400" b="0" dirty="0" smtClean="0">
                <a:solidFill>
                  <a:srgbClr val="2EAFA4"/>
                </a:solidFill>
                <a:latin typeface="+mn-lt"/>
              </a:rPr>
              <a:t>:</a:t>
            </a:r>
          </a:p>
          <a:p>
            <a:pPr>
              <a:buFont typeface="Arial" pitchFamily="34" charset="0"/>
              <a:buChar char="•"/>
            </a:pPr>
            <a:endParaRPr lang="en-US" sz="2400" b="0" dirty="0" smtClean="0">
              <a:solidFill>
                <a:srgbClr val="2EAFA4"/>
              </a:solidFill>
              <a:latin typeface="+mn-lt"/>
            </a:endParaRPr>
          </a:p>
          <a:p>
            <a:pPr>
              <a:buFont typeface="Arial" pitchFamily="34" charset="0"/>
              <a:buChar char="•"/>
            </a:pPr>
            <a:r>
              <a:rPr lang="en-US" sz="2400" b="0" dirty="0" smtClean="0">
                <a:solidFill>
                  <a:srgbClr val="2EAFA4"/>
                </a:solidFill>
                <a:latin typeface="+mn-lt"/>
              </a:rPr>
              <a:t> </a:t>
            </a:r>
            <a:r>
              <a:rPr lang="en-US" sz="2400" b="0" dirty="0" err="1" smtClean="0">
                <a:solidFill>
                  <a:srgbClr val="2EAFA4"/>
                </a:solidFill>
                <a:latin typeface="+mn-lt"/>
              </a:rPr>
              <a:t>Capacitatea</a:t>
            </a:r>
            <a:r>
              <a:rPr lang="en-US" sz="2400" b="0" dirty="0" smtClean="0">
                <a:solidFill>
                  <a:srgbClr val="2EAFA4"/>
                </a:solidFill>
                <a:latin typeface="+mn-lt"/>
              </a:rPr>
              <a:t> </a:t>
            </a:r>
            <a:r>
              <a:rPr lang="en-US" sz="2400" b="0" dirty="0" err="1" smtClean="0">
                <a:solidFill>
                  <a:srgbClr val="2EAFA4"/>
                </a:solidFill>
                <a:latin typeface="+mn-lt"/>
              </a:rPr>
              <a:t>tehnica</a:t>
            </a:r>
            <a:r>
              <a:rPr lang="en-US" sz="2400" b="0" dirty="0" smtClean="0">
                <a:solidFill>
                  <a:srgbClr val="2EAFA4"/>
                </a:solidFill>
                <a:latin typeface="+mn-lt"/>
              </a:rPr>
              <a:t> </a:t>
            </a:r>
            <a:r>
              <a:rPr lang="en-US" sz="2400" b="0" dirty="0" err="1" smtClean="0">
                <a:solidFill>
                  <a:srgbClr val="2EAFA4"/>
                </a:solidFill>
                <a:latin typeface="+mn-lt"/>
              </a:rPr>
              <a:t>exista</a:t>
            </a:r>
            <a:endParaRPr lang="en-US" sz="2400" b="0" dirty="0" smtClean="0">
              <a:solidFill>
                <a:srgbClr val="2EAFA4"/>
              </a:solidFill>
              <a:latin typeface="+mn-lt"/>
            </a:endParaRPr>
          </a:p>
          <a:p>
            <a:r>
              <a:rPr lang="en-US" sz="2400" b="0" dirty="0" smtClean="0">
                <a:solidFill>
                  <a:srgbClr val="2EAFA4"/>
                </a:solidFill>
                <a:latin typeface="+mn-lt"/>
              </a:rPr>
              <a:t> </a:t>
            </a:r>
            <a:endParaRPr lang="en-US" sz="2400" b="0" dirty="0" smtClean="0">
              <a:solidFill>
                <a:srgbClr val="2EAFA4"/>
              </a:solidFill>
              <a:latin typeface="+mn-lt"/>
            </a:endParaRPr>
          </a:p>
          <a:p>
            <a:pPr>
              <a:buFont typeface="Arial" pitchFamily="34" charset="0"/>
              <a:buChar char="•"/>
            </a:pPr>
            <a:r>
              <a:rPr lang="en-US" sz="2400" b="0" dirty="0" err="1" smtClean="0">
                <a:solidFill>
                  <a:srgbClr val="2EAFA4"/>
                </a:solidFill>
                <a:latin typeface="+mn-lt"/>
              </a:rPr>
              <a:t>Trebuie</a:t>
            </a:r>
            <a:r>
              <a:rPr lang="en-US" sz="2400" b="0" dirty="0" smtClean="0">
                <a:solidFill>
                  <a:srgbClr val="2EAFA4"/>
                </a:solidFill>
                <a:latin typeface="+mn-lt"/>
              </a:rPr>
              <a:t> un </a:t>
            </a:r>
            <a:r>
              <a:rPr lang="en-US" sz="2400" b="0" dirty="0" err="1" smtClean="0">
                <a:solidFill>
                  <a:srgbClr val="2EAFA4"/>
                </a:solidFill>
                <a:latin typeface="+mn-lt"/>
              </a:rPr>
              <a:t>numar</a:t>
            </a:r>
            <a:r>
              <a:rPr lang="en-US" sz="2400" b="0" dirty="0" smtClean="0">
                <a:solidFill>
                  <a:srgbClr val="2EAFA4"/>
                </a:solidFill>
                <a:latin typeface="+mn-lt"/>
              </a:rPr>
              <a:t> mare de </a:t>
            </a:r>
            <a:r>
              <a:rPr lang="en-US" sz="2400" b="0" dirty="0" err="1" smtClean="0">
                <a:solidFill>
                  <a:srgbClr val="2EAFA4"/>
                </a:solidFill>
                <a:latin typeface="+mn-lt"/>
              </a:rPr>
              <a:t>clienti</a:t>
            </a:r>
            <a:r>
              <a:rPr lang="en-US" sz="2400" b="0" dirty="0" smtClean="0">
                <a:solidFill>
                  <a:srgbClr val="2EAFA4"/>
                </a:solidFill>
                <a:latin typeface="+mn-lt"/>
              </a:rPr>
              <a:t> ca </a:t>
            </a:r>
            <a:r>
              <a:rPr lang="en-US" sz="2400" b="0" dirty="0" err="1" smtClean="0">
                <a:solidFill>
                  <a:srgbClr val="2EAFA4"/>
                </a:solidFill>
                <a:latin typeface="+mn-lt"/>
              </a:rPr>
              <a:t>sa</a:t>
            </a:r>
            <a:r>
              <a:rPr lang="en-US" sz="2400" b="0" dirty="0" smtClean="0">
                <a:solidFill>
                  <a:srgbClr val="2EAFA4"/>
                </a:solidFill>
                <a:latin typeface="+mn-lt"/>
              </a:rPr>
              <a:t> fie </a:t>
            </a:r>
            <a:r>
              <a:rPr lang="en-US" sz="2400" b="0" dirty="0" err="1" smtClean="0">
                <a:solidFill>
                  <a:srgbClr val="2EAFA4"/>
                </a:solidFill>
                <a:latin typeface="+mn-lt"/>
              </a:rPr>
              <a:t>profitabil</a:t>
            </a:r>
            <a:endParaRPr lang="en-US" sz="2400" b="0" dirty="0" smtClean="0">
              <a:solidFill>
                <a:srgbClr val="2EAFA4"/>
              </a:solidFill>
              <a:latin typeface="+mn-lt"/>
            </a:endParaRPr>
          </a:p>
          <a:p>
            <a:pPr>
              <a:buFont typeface="Arial" pitchFamily="34" charset="0"/>
              <a:buChar char="•"/>
            </a:pPr>
            <a:endParaRPr lang="en-US" sz="2400" b="0" dirty="0" smtClean="0">
              <a:solidFill>
                <a:srgbClr val="2EAFA4"/>
              </a:solidFill>
              <a:latin typeface="+mn-lt"/>
            </a:endParaRPr>
          </a:p>
          <a:p>
            <a:endParaRPr lang="en-US" sz="2400" b="0" dirty="0" smtClean="0">
              <a:solidFill>
                <a:srgbClr val="2EAFA4"/>
              </a:solidFill>
              <a:latin typeface="+mn-lt"/>
            </a:endParaRPr>
          </a:p>
        </p:txBody>
      </p:sp>
      <p:pic>
        <p:nvPicPr>
          <p:cNvPr id="7170" name="Picture 2"/>
          <p:cNvPicPr>
            <a:picLocks noChangeAspect="1" noChangeArrowheads="1"/>
          </p:cNvPicPr>
          <p:nvPr/>
        </p:nvPicPr>
        <p:blipFill>
          <a:blip r:embed="rId2" cstate="print"/>
          <a:srcRect/>
          <a:stretch>
            <a:fillRect/>
          </a:stretch>
        </p:blipFill>
        <p:spPr bwMode="auto">
          <a:xfrm>
            <a:off x="7386320" y="1391920"/>
            <a:ext cx="4140200" cy="311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0"/>
            <a:ext cx="9956800" cy="707886"/>
          </a:xfrm>
          <a:prstGeom prst="rect">
            <a:avLst/>
          </a:prstGeom>
        </p:spPr>
        <p:txBody>
          <a:bodyPr wrap="square">
            <a:spAutoFit/>
          </a:bodyPr>
          <a:lstStyle/>
          <a:p>
            <a:pPr marL="0" lvl="4" algn="ctr" eaLnBrk="0" hangingPunct="0">
              <a:defRPr/>
            </a:pPr>
            <a:r>
              <a:rPr lang="en-US" sz="2400" dirty="0" smtClean="0">
                <a:solidFill>
                  <a:srgbClr val="ED1A3B"/>
                </a:solidFill>
                <a:cs typeface="Times New Roman" pitchFamily="18" charset="0"/>
              </a:rPr>
              <a:t>POSIBILE ACTIUNI DE IMBUNATATIRE A PERFORMANTELOR (4-1)</a:t>
            </a:r>
            <a:endParaRPr lang="en-US" sz="2400" dirty="0" smtClean="0">
              <a:solidFill>
                <a:srgbClr val="ED1A3B"/>
              </a:solidFill>
              <a:cs typeface="Times New Roman" pitchFamily="18" charset="0"/>
            </a:endParaRPr>
          </a:p>
          <a:p>
            <a:pPr marL="0" lvl="4" eaLnBrk="0" hangingPunct="0">
              <a:defRPr/>
            </a:pPr>
            <a:endParaRPr lang="en-GB" sz="1600" b="0" i="1" dirty="0">
              <a:solidFill>
                <a:srgbClr val="ED1A3B"/>
              </a:solidFill>
              <a:cs typeface="Times New Roman" pitchFamily="18" charset="0"/>
            </a:endParaRPr>
          </a:p>
        </p:txBody>
      </p:sp>
      <p:sp>
        <p:nvSpPr>
          <p:cNvPr id="3" name="Rectangle 2"/>
          <p:cNvSpPr/>
          <p:nvPr/>
        </p:nvSpPr>
        <p:spPr>
          <a:xfrm>
            <a:off x="233680" y="707886"/>
            <a:ext cx="6092825" cy="5262979"/>
          </a:xfrm>
          <a:prstGeom prst="rect">
            <a:avLst/>
          </a:prstGeom>
        </p:spPr>
        <p:txBody>
          <a:bodyPr>
            <a:spAutoFit/>
          </a:bodyPr>
          <a:lstStyle/>
          <a:p>
            <a:pPr>
              <a:buFont typeface="Arial" pitchFamily="34" charset="0"/>
              <a:buChar char="•"/>
            </a:pPr>
            <a:r>
              <a:rPr lang="ro-RO" sz="2400" b="0" dirty="0" smtClean="0">
                <a:solidFill>
                  <a:srgbClr val="2EAFA4"/>
                </a:solidFill>
                <a:latin typeface="+mn-lt"/>
              </a:rPr>
              <a:t>Realizarea unui dispecerat la care sa se adune </a:t>
            </a:r>
            <a:r>
              <a:rPr lang="ro-RO" sz="2400" b="0" dirty="0" err="1" smtClean="0">
                <a:solidFill>
                  <a:srgbClr val="2EAFA4"/>
                </a:solidFill>
                <a:latin typeface="+mn-lt"/>
              </a:rPr>
              <a:t>informatiile</a:t>
            </a:r>
            <a:r>
              <a:rPr lang="ro-RO" sz="2400" b="0" dirty="0" smtClean="0">
                <a:solidFill>
                  <a:srgbClr val="2EAFA4"/>
                </a:solidFill>
                <a:latin typeface="+mn-lt"/>
              </a:rPr>
              <a:t> privind starea echipamentelor din centralele termice, precum si parametrii de </a:t>
            </a:r>
            <a:r>
              <a:rPr lang="ro-RO" sz="2400" b="0" dirty="0" err="1" smtClean="0">
                <a:solidFill>
                  <a:srgbClr val="2EAFA4"/>
                </a:solidFill>
                <a:latin typeface="+mn-lt"/>
              </a:rPr>
              <a:t>functionare</a:t>
            </a:r>
            <a:r>
              <a:rPr lang="ro-RO" sz="2400" b="0" dirty="0" smtClean="0">
                <a:solidFill>
                  <a:srgbClr val="2EAFA4"/>
                </a:solidFill>
                <a:latin typeface="+mn-lt"/>
              </a:rPr>
              <a:t> a </a:t>
            </a:r>
            <a:r>
              <a:rPr lang="ro-RO" sz="2400" b="0" dirty="0" smtClean="0">
                <a:solidFill>
                  <a:srgbClr val="2EAFA4"/>
                </a:solidFill>
                <a:latin typeface="+mn-lt"/>
              </a:rPr>
              <a:t>acestora </a:t>
            </a:r>
            <a:endParaRPr lang="en-US" sz="2400" b="0" dirty="0" smtClean="0">
              <a:solidFill>
                <a:srgbClr val="2EAFA4"/>
              </a:solidFill>
              <a:latin typeface="+mn-lt"/>
            </a:endParaRPr>
          </a:p>
          <a:p>
            <a:endParaRPr lang="en-US" sz="2400" b="0" dirty="0" smtClean="0">
              <a:solidFill>
                <a:srgbClr val="2EAFA4"/>
              </a:solidFill>
              <a:latin typeface="+mn-lt"/>
            </a:endParaRPr>
          </a:p>
          <a:p>
            <a:pPr>
              <a:buFont typeface="Arial" pitchFamily="34" charset="0"/>
              <a:buChar char="•"/>
            </a:pPr>
            <a:r>
              <a:rPr lang="en-US" sz="2400" b="0" dirty="0" smtClean="0">
                <a:solidFill>
                  <a:srgbClr val="2EAFA4"/>
                </a:solidFill>
                <a:latin typeface="+mn-lt"/>
              </a:rPr>
              <a:t>T</a:t>
            </a:r>
            <a:r>
              <a:rPr lang="ro-RO" sz="2400" b="0" dirty="0" err="1" smtClean="0">
                <a:solidFill>
                  <a:srgbClr val="2EAFA4"/>
                </a:solidFill>
                <a:latin typeface="+mn-lt"/>
              </a:rPr>
              <a:t>ransmisia</a:t>
            </a:r>
            <a:r>
              <a:rPr lang="ro-RO" sz="2400" b="0" dirty="0" smtClean="0">
                <a:solidFill>
                  <a:srgbClr val="2EAFA4"/>
                </a:solidFill>
                <a:latin typeface="+mn-lt"/>
              </a:rPr>
              <a:t> </a:t>
            </a:r>
            <a:r>
              <a:rPr lang="ro-RO" sz="2400" b="0" dirty="0" err="1" smtClean="0">
                <a:solidFill>
                  <a:srgbClr val="2EAFA4"/>
                </a:solidFill>
                <a:latin typeface="+mn-lt"/>
              </a:rPr>
              <a:t>informatiilor</a:t>
            </a:r>
            <a:r>
              <a:rPr lang="ro-RO" sz="2400" b="0" dirty="0" smtClean="0">
                <a:solidFill>
                  <a:srgbClr val="2EAFA4"/>
                </a:solidFill>
                <a:latin typeface="+mn-lt"/>
              </a:rPr>
              <a:t> de la </a:t>
            </a:r>
            <a:r>
              <a:rPr lang="ro-RO" sz="2400" b="0" dirty="0" err="1" smtClean="0">
                <a:solidFill>
                  <a:srgbClr val="2EAFA4"/>
                </a:solidFill>
                <a:latin typeface="+mn-lt"/>
              </a:rPr>
              <a:t>Unitatile</a:t>
            </a:r>
            <a:r>
              <a:rPr lang="ro-RO" sz="2400" b="0" dirty="0" smtClean="0">
                <a:solidFill>
                  <a:srgbClr val="2EAFA4"/>
                </a:solidFill>
                <a:latin typeface="+mn-lt"/>
              </a:rPr>
              <a:t> Centrale de Comanda ale  centralelor la dispecerat se poate realiza prin radio cu costuri minime. </a:t>
            </a:r>
            <a:endParaRPr lang="en-US" sz="2400" b="0" dirty="0" smtClean="0">
              <a:solidFill>
                <a:srgbClr val="2EAFA4"/>
              </a:solidFill>
              <a:latin typeface="+mn-lt"/>
            </a:endParaRPr>
          </a:p>
          <a:p>
            <a:endParaRPr lang="en-US" sz="2400" b="0" dirty="0" smtClean="0">
              <a:solidFill>
                <a:srgbClr val="2EAFA4"/>
              </a:solidFill>
              <a:latin typeface="+mn-lt"/>
            </a:endParaRPr>
          </a:p>
          <a:p>
            <a:pPr>
              <a:buFont typeface="Arial" pitchFamily="34" charset="0"/>
              <a:buChar char="•"/>
            </a:pPr>
            <a:r>
              <a:rPr lang="ro-RO" sz="2400" b="0" dirty="0" smtClean="0">
                <a:solidFill>
                  <a:srgbClr val="2EAFA4"/>
                </a:solidFill>
                <a:latin typeface="+mn-lt"/>
              </a:rPr>
              <a:t>Ca urmare, se poate reduce </a:t>
            </a:r>
            <a:r>
              <a:rPr lang="ro-RO" sz="2400" b="0" dirty="0" err="1" smtClean="0">
                <a:solidFill>
                  <a:srgbClr val="2EAFA4"/>
                </a:solidFill>
                <a:latin typeface="+mn-lt"/>
              </a:rPr>
              <a:t>numarul</a:t>
            </a:r>
            <a:r>
              <a:rPr lang="ro-RO" sz="2400" b="0" dirty="0" smtClean="0">
                <a:solidFill>
                  <a:srgbClr val="2EAFA4"/>
                </a:solidFill>
                <a:latin typeface="+mn-lt"/>
              </a:rPr>
              <a:t> de personal necesar </a:t>
            </a:r>
            <a:r>
              <a:rPr lang="ro-RO" sz="2400" b="0" dirty="0" err="1" smtClean="0">
                <a:solidFill>
                  <a:srgbClr val="2EAFA4"/>
                </a:solidFill>
                <a:latin typeface="+mn-lt"/>
              </a:rPr>
              <a:t>exploatarii</a:t>
            </a:r>
            <a:r>
              <a:rPr lang="ro-RO" sz="2400" b="0" dirty="0" smtClean="0">
                <a:solidFill>
                  <a:srgbClr val="2EAFA4"/>
                </a:solidFill>
                <a:latin typeface="+mn-lt"/>
              </a:rPr>
              <a:t> </a:t>
            </a:r>
            <a:r>
              <a:rPr lang="ro-RO" sz="2400" b="0" dirty="0" smtClean="0">
                <a:solidFill>
                  <a:srgbClr val="2EAFA4"/>
                </a:solidFill>
                <a:latin typeface="+mn-lt"/>
              </a:rPr>
              <a:t>centralelor</a:t>
            </a:r>
            <a:r>
              <a:rPr lang="en-US" sz="2400" b="0" dirty="0" smtClean="0">
                <a:solidFill>
                  <a:srgbClr val="2EAFA4"/>
                </a:solidFill>
                <a:latin typeface="+mn-lt"/>
              </a:rPr>
              <a:t> </a:t>
            </a:r>
            <a:r>
              <a:rPr lang="en-US" sz="2400" b="0" dirty="0" err="1" smtClean="0">
                <a:solidFill>
                  <a:srgbClr val="2EAFA4"/>
                </a:solidFill>
                <a:latin typeface="+mn-lt"/>
              </a:rPr>
              <a:t>ducand</a:t>
            </a:r>
            <a:r>
              <a:rPr lang="en-US" sz="2400" b="0" dirty="0" smtClean="0">
                <a:solidFill>
                  <a:srgbClr val="2EAFA4"/>
                </a:solidFill>
                <a:latin typeface="+mn-lt"/>
              </a:rPr>
              <a:t> la </a:t>
            </a:r>
            <a:r>
              <a:rPr lang="ro-RO" sz="2400" b="0" dirty="0" err="1" smtClean="0">
                <a:solidFill>
                  <a:srgbClr val="2EAFA4"/>
                </a:solidFill>
                <a:latin typeface="+mn-lt"/>
              </a:rPr>
              <a:t>cresterea</a:t>
            </a:r>
            <a:r>
              <a:rPr lang="ro-RO" sz="2400" b="0" dirty="0" smtClean="0">
                <a:solidFill>
                  <a:srgbClr val="2EAFA4"/>
                </a:solidFill>
                <a:latin typeface="+mn-lt"/>
              </a:rPr>
              <a:t> </a:t>
            </a:r>
            <a:r>
              <a:rPr lang="ro-RO" sz="2400" b="0" dirty="0" err="1" smtClean="0">
                <a:solidFill>
                  <a:srgbClr val="2EAFA4"/>
                </a:solidFill>
                <a:latin typeface="+mn-lt"/>
              </a:rPr>
              <a:t>productivitatii</a:t>
            </a:r>
            <a:r>
              <a:rPr lang="ro-RO" sz="2400" b="0" dirty="0" smtClean="0">
                <a:solidFill>
                  <a:srgbClr val="2EAFA4"/>
                </a:solidFill>
                <a:latin typeface="+mn-lt"/>
              </a:rPr>
              <a:t> muncii </a:t>
            </a:r>
            <a:endParaRPr lang="en-US" sz="2400" b="0" dirty="0" smtClean="0">
              <a:solidFill>
                <a:srgbClr val="2EAFA4"/>
              </a:solidFill>
              <a:latin typeface="+mn-lt"/>
            </a:endParaRPr>
          </a:p>
        </p:txBody>
      </p:sp>
      <p:pic>
        <p:nvPicPr>
          <p:cNvPr id="8194" name="Picture 2"/>
          <p:cNvPicPr>
            <a:picLocks noChangeAspect="1" noChangeArrowheads="1"/>
          </p:cNvPicPr>
          <p:nvPr/>
        </p:nvPicPr>
        <p:blipFill>
          <a:blip r:embed="rId2" cstate="print"/>
          <a:srcRect/>
          <a:stretch>
            <a:fillRect/>
          </a:stretch>
        </p:blipFill>
        <p:spPr bwMode="auto">
          <a:xfrm>
            <a:off x="6326504" y="1148079"/>
            <a:ext cx="5581015" cy="41943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0"/>
            <a:ext cx="9956800" cy="707886"/>
          </a:xfrm>
          <a:prstGeom prst="rect">
            <a:avLst/>
          </a:prstGeom>
        </p:spPr>
        <p:txBody>
          <a:bodyPr wrap="square">
            <a:spAutoFit/>
          </a:bodyPr>
          <a:lstStyle/>
          <a:p>
            <a:pPr marL="0" lvl="4" algn="ctr" eaLnBrk="0" hangingPunct="0">
              <a:defRPr/>
            </a:pPr>
            <a:r>
              <a:rPr lang="en-US" sz="2400" dirty="0" smtClean="0">
                <a:solidFill>
                  <a:srgbClr val="ED1A3B"/>
                </a:solidFill>
                <a:cs typeface="Times New Roman" pitchFamily="18" charset="0"/>
              </a:rPr>
              <a:t>POSIBILE ACTIUNI DE IMBUNATATIRE A PERFORMANTELOR (4-2)</a:t>
            </a:r>
            <a:endParaRPr lang="en-US" sz="2400" dirty="0" smtClean="0">
              <a:solidFill>
                <a:srgbClr val="ED1A3B"/>
              </a:solidFill>
              <a:cs typeface="Times New Roman" pitchFamily="18" charset="0"/>
            </a:endParaRPr>
          </a:p>
          <a:p>
            <a:pPr marL="0" lvl="4" eaLnBrk="0" hangingPunct="0">
              <a:defRPr/>
            </a:pPr>
            <a:endParaRPr lang="en-GB" sz="1600" b="0" i="1" dirty="0">
              <a:solidFill>
                <a:srgbClr val="ED1A3B"/>
              </a:solidFill>
              <a:cs typeface="Times New Roman" pitchFamily="18" charset="0"/>
            </a:endParaRPr>
          </a:p>
        </p:txBody>
      </p:sp>
      <p:sp>
        <p:nvSpPr>
          <p:cNvPr id="3" name="Rectangle 2"/>
          <p:cNvSpPr/>
          <p:nvPr/>
        </p:nvSpPr>
        <p:spPr>
          <a:xfrm>
            <a:off x="375920" y="1209040"/>
            <a:ext cx="6092825" cy="4154984"/>
          </a:xfrm>
          <a:prstGeom prst="rect">
            <a:avLst/>
          </a:prstGeom>
        </p:spPr>
        <p:txBody>
          <a:bodyPr>
            <a:spAutoFit/>
          </a:bodyPr>
          <a:lstStyle/>
          <a:p>
            <a:r>
              <a:rPr lang="en-US" sz="2400" b="0" dirty="0" smtClean="0">
                <a:solidFill>
                  <a:srgbClr val="2EAFA4"/>
                </a:solidFill>
                <a:latin typeface="+mn-lt"/>
              </a:rPr>
              <a:t>R</a:t>
            </a:r>
            <a:r>
              <a:rPr lang="ro-RO" sz="2400" b="0" dirty="0" err="1" smtClean="0">
                <a:solidFill>
                  <a:srgbClr val="2EAFA4"/>
                </a:solidFill>
                <a:latin typeface="+mn-lt"/>
              </a:rPr>
              <a:t>ealizarea</a:t>
            </a:r>
            <a:r>
              <a:rPr lang="ro-RO" sz="2400" b="0" dirty="0" smtClean="0">
                <a:solidFill>
                  <a:srgbClr val="2EAFA4"/>
                </a:solidFill>
                <a:latin typeface="+mn-lt"/>
              </a:rPr>
              <a:t> </a:t>
            </a:r>
            <a:r>
              <a:rPr lang="ro-RO" sz="2400" b="0" dirty="0" smtClean="0">
                <a:solidFill>
                  <a:srgbClr val="2EAFA4"/>
                </a:solidFill>
                <a:latin typeface="+mn-lt"/>
              </a:rPr>
              <a:t>dispeceratului de termoficare pentru cele patru centrale aflate in exploatarea </a:t>
            </a:r>
            <a:r>
              <a:rPr lang="ro-RO" sz="2400" b="0" dirty="0" err="1" smtClean="0">
                <a:solidFill>
                  <a:srgbClr val="2EAFA4"/>
                </a:solidFill>
                <a:latin typeface="+mn-lt"/>
              </a:rPr>
              <a:t>Intreprerinderii</a:t>
            </a:r>
            <a:r>
              <a:rPr lang="ro-RO" sz="2400" b="0" dirty="0" smtClean="0">
                <a:solidFill>
                  <a:srgbClr val="2EAFA4"/>
                </a:solidFill>
                <a:latin typeface="+mn-lt"/>
              </a:rPr>
              <a:t> de </a:t>
            </a:r>
            <a:r>
              <a:rPr lang="ro-RO" sz="2400" b="0" dirty="0" err="1" smtClean="0">
                <a:solidFill>
                  <a:srgbClr val="2EAFA4"/>
                </a:solidFill>
                <a:latin typeface="+mn-lt"/>
              </a:rPr>
              <a:t>Retele</a:t>
            </a:r>
            <a:r>
              <a:rPr lang="ro-RO" sz="2400" b="0" dirty="0" smtClean="0">
                <a:solidFill>
                  <a:srgbClr val="2EAFA4"/>
                </a:solidFill>
                <a:latin typeface="+mn-lt"/>
              </a:rPr>
              <a:t> Termice </a:t>
            </a:r>
            <a:r>
              <a:rPr lang="ro-RO" sz="2400" b="0" dirty="0" err="1" smtClean="0">
                <a:solidFill>
                  <a:srgbClr val="2EAFA4"/>
                </a:solidFill>
                <a:latin typeface="+mn-lt"/>
              </a:rPr>
              <a:t>Floresti</a:t>
            </a:r>
            <a:r>
              <a:rPr lang="ro-RO" sz="2400" b="0" dirty="0" smtClean="0">
                <a:solidFill>
                  <a:srgbClr val="2EAFA4"/>
                </a:solidFill>
                <a:latin typeface="+mn-lt"/>
              </a:rPr>
              <a:t> este de </a:t>
            </a:r>
            <a:r>
              <a:rPr lang="ro-RO" sz="2400" b="0" dirty="0" smtClean="0">
                <a:solidFill>
                  <a:srgbClr val="2EAFA4"/>
                </a:solidFill>
                <a:latin typeface="+mn-lt"/>
              </a:rPr>
              <a:t>circa</a:t>
            </a:r>
            <a:r>
              <a:rPr lang="en-US" sz="2400" b="0" dirty="0" smtClean="0">
                <a:solidFill>
                  <a:srgbClr val="2EAFA4"/>
                </a:solidFill>
                <a:latin typeface="+mn-lt"/>
              </a:rPr>
              <a:t>:</a:t>
            </a:r>
          </a:p>
          <a:p>
            <a:endParaRPr lang="en-US" sz="2400" b="0" dirty="0" smtClean="0">
              <a:solidFill>
                <a:srgbClr val="2EAFA4"/>
              </a:solidFill>
              <a:latin typeface="+mn-lt"/>
            </a:endParaRPr>
          </a:p>
          <a:p>
            <a:pPr marL="457200" indent="-457200">
              <a:buFont typeface="Arial" pitchFamily="34" charset="0"/>
              <a:buChar char="•"/>
            </a:pPr>
            <a:r>
              <a:rPr lang="ro-RO" sz="2400" b="0" dirty="0" smtClean="0">
                <a:solidFill>
                  <a:srgbClr val="2EAFA4"/>
                </a:solidFill>
                <a:latin typeface="+mn-lt"/>
              </a:rPr>
              <a:t>10.000 </a:t>
            </a:r>
            <a:r>
              <a:rPr lang="ro-RO" sz="2400" b="0" dirty="0" smtClean="0">
                <a:solidFill>
                  <a:srgbClr val="2EAFA4"/>
                </a:solidFill>
                <a:latin typeface="+mn-lt"/>
              </a:rPr>
              <a:t>Euro in cazul transmisiei datelor din centralele termice  la dispecerat prin radio </a:t>
            </a:r>
            <a:endParaRPr lang="en-US" sz="2400" b="0" dirty="0" smtClean="0">
              <a:solidFill>
                <a:srgbClr val="2EAFA4"/>
              </a:solidFill>
              <a:latin typeface="+mn-lt"/>
            </a:endParaRPr>
          </a:p>
          <a:p>
            <a:pPr marL="457200" indent="-457200"/>
            <a:endParaRPr lang="en-US" sz="2400" b="0" dirty="0" smtClean="0">
              <a:solidFill>
                <a:srgbClr val="2EAFA4"/>
              </a:solidFill>
              <a:latin typeface="+mn-lt"/>
            </a:endParaRPr>
          </a:p>
          <a:p>
            <a:pPr marL="457200" indent="-457200">
              <a:buFont typeface="Arial" pitchFamily="34" charset="0"/>
              <a:buChar char="•"/>
            </a:pPr>
            <a:r>
              <a:rPr lang="ro-RO" sz="2400" b="0" dirty="0" smtClean="0">
                <a:solidFill>
                  <a:srgbClr val="2EAFA4"/>
                </a:solidFill>
                <a:latin typeface="+mn-lt"/>
              </a:rPr>
              <a:t>18.000 </a:t>
            </a:r>
            <a:r>
              <a:rPr lang="ro-RO" sz="2400" b="0" dirty="0" smtClean="0">
                <a:solidFill>
                  <a:srgbClr val="2EAFA4"/>
                </a:solidFill>
                <a:latin typeface="+mn-lt"/>
              </a:rPr>
              <a:t>Euro pentru transmisie prin </a:t>
            </a:r>
            <a:r>
              <a:rPr lang="ro-RO" sz="2400" b="0" dirty="0" smtClean="0">
                <a:solidFill>
                  <a:srgbClr val="2EAFA4"/>
                </a:solidFill>
                <a:latin typeface="+mn-lt"/>
              </a:rPr>
              <a:t>internet</a:t>
            </a:r>
            <a:endParaRPr lang="en-US" sz="2400" b="0" dirty="0" smtClean="0">
              <a:solidFill>
                <a:srgbClr val="2EAFA4"/>
              </a:solidFill>
              <a:latin typeface="+mn-lt"/>
            </a:endParaRPr>
          </a:p>
        </p:txBody>
      </p:sp>
      <p:pic>
        <p:nvPicPr>
          <p:cNvPr id="5" name="Picture 4" descr="Monitir_2_path copy.jpg"/>
          <p:cNvPicPr/>
          <p:nvPr/>
        </p:nvPicPr>
        <p:blipFill>
          <a:blip r:embed="rId2" cstate="print"/>
          <a:stretch>
            <a:fillRect/>
          </a:stretch>
        </p:blipFill>
        <p:spPr>
          <a:xfrm>
            <a:off x="6765130" y="1544320"/>
            <a:ext cx="5101750" cy="381970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844800"/>
            <a:ext cx="11523662" cy="971550"/>
          </a:xfrm>
        </p:spPr>
        <p:txBody>
          <a:bodyPr/>
          <a:lstStyle/>
          <a:p>
            <a:pPr algn="ctr"/>
            <a:r>
              <a:rPr lang="en-US" dirty="0" err="1" smtClean="0"/>
              <a:t>Concluzii</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666750" y="6350"/>
            <a:ext cx="11523663" cy="666750"/>
          </a:xfrm>
        </p:spPr>
        <p:txBody>
          <a:bodyPr/>
          <a:lstStyle/>
          <a:p>
            <a:r>
              <a:rPr lang="en-US" sz="3200" smtClean="0"/>
              <a:t>Etape in cadrul asistentei tehnice </a:t>
            </a:r>
          </a:p>
        </p:txBody>
      </p:sp>
      <p:sp>
        <p:nvSpPr>
          <p:cNvPr id="47105" name="Rectangle 1"/>
          <p:cNvSpPr>
            <a:spLocks noChangeArrowheads="1"/>
          </p:cNvSpPr>
          <p:nvPr/>
        </p:nvSpPr>
        <p:spPr bwMode="auto">
          <a:xfrm>
            <a:off x="2182813" y="1104900"/>
            <a:ext cx="8751887" cy="4616648"/>
          </a:xfrm>
          <a:prstGeom prst="rect">
            <a:avLst/>
          </a:prstGeom>
          <a:noFill/>
          <a:ln w="9525">
            <a:noFill/>
            <a:miter lim="800000"/>
            <a:headEnd/>
            <a:tailEnd/>
          </a:ln>
          <a:effectLst/>
        </p:spPr>
        <p:txBody>
          <a:bodyPr wrap="square" anchor="ctr">
            <a:spAutoFit/>
          </a:bodyPr>
          <a:lstStyle/>
          <a:p>
            <a:pPr>
              <a:spcBef>
                <a:spcPts val="600"/>
              </a:spcBef>
              <a:spcAft>
                <a:spcPts val="600"/>
              </a:spcAft>
              <a:tabLst>
                <a:tab pos="228600" algn="l"/>
              </a:tabLst>
              <a:defRPr/>
            </a:pPr>
            <a:r>
              <a:rPr lang="ro-RO" sz="2400" dirty="0">
                <a:solidFill>
                  <a:srgbClr val="ED1A3B"/>
                </a:solidFill>
                <a:cs typeface="Times New Roman" pitchFamily="18" charset="0"/>
              </a:rPr>
              <a:t>Benefici</a:t>
            </a:r>
            <a:r>
              <a:rPr lang="en-US" sz="2400" dirty="0" err="1">
                <a:solidFill>
                  <a:srgbClr val="ED1A3B"/>
                </a:solidFill>
                <a:cs typeface="Times New Roman" pitchFamily="18" charset="0"/>
              </a:rPr>
              <a:t>i</a:t>
            </a:r>
            <a:r>
              <a:rPr lang="en-US" sz="2400" dirty="0">
                <a:solidFill>
                  <a:srgbClr val="ED1A3B"/>
                </a:solidFill>
                <a:cs typeface="Times New Roman" pitchFamily="18" charset="0"/>
              </a:rPr>
              <a:t>:</a:t>
            </a:r>
            <a:endParaRPr lang="ro-RO" sz="2000" dirty="0">
              <a:solidFill>
                <a:srgbClr val="ED1A3B"/>
              </a:solidFill>
            </a:endParaRPr>
          </a:p>
          <a:p>
            <a:pPr marL="263525" indent="-263525" algn="just" eaLnBrk="0" hangingPunct="0">
              <a:spcBef>
                <a:spcPts val="600"/>
              </a:spcBef>
              <a:spcAft>
                <a:spcPts val="600"/>
              </a:spcAft>
              <a:buFont typeface="Wingdings" pitchFamily="2" charset="2"/>
              <a:buChar char="q"/>
              <a:tabLst>
                <a:tab pos="228600" algn="l"/>
              </a:tabLst>
              <a:defRPr/>
            </a:pPr>
            <a:r>
              <a:rPr lang="ro-RO" sz="2000" b="0" dirty="0">
                <a:solidFill>
                  <a:srgbClr val="7F7F7F"/>
                </a:solidFill>
                <a:cs typeface="Times New Roman" pitchFamily="18" charset="0"/>
              </a:rPr>
              <a:t>Poate identifica deficiențele structurale din companie; </a:t>
            </a:r>
            <a:endParaRPr lang="ro-RO" sz="2000" b="0" dirty="0">
              <a:solidFill>
                <a:srgbClr val="7F7F7F"/>
              </a:solidFill>
            </a:endParaRPr>
          </a:p>
          <a:p>
            <a:pPr marL="263525" indent="-263525" algn="just" eaLnBrk="0" hangingPunct="0">
              <a:spcBef>
                <a:spcPts val="600"/>
              </a:spcBef>
              <a:spcAft>
                <a:spcPts val="600"/>
              </a:spcAft>
              <a:buFont typeface="Wingdings" pitchFamily="2" charset="2"/>
              <a:buChar char="q"/>
              <a:tabLst>
                <a:tab pos="228600" algn="l"/>
              </a:tabLst>
              <a:defRPr/>
            </a:pPr>
            <a:r>
              <a:rPr lang="ro-RO" sz="2000" b="0" dirty="0">
                <a:solidFill>
                  <a:srgbClr val="7F7F7F"/>
                </a:solidFill>
                <a:cs typeface="Times New Roman" pitchFamily="18" charset="0"/>
              </a:rPr>
              <a:t>Creează o platformă pentru înțelegere și concentrare comună a eforturilor; </a:t>
            </a:r>
            <a:endParaRPr lang="ro-RO" sz="2000" b="0" dirty="0">
              <a:solidFill>
                <a:srgbClr val="7F7F7F"/>
              </a:solidFill>
            </a:endParaRPr>
          </a:p>
          <a:p>
            <a:pPr marL="263525" indent="-263525" algn="just" eaLnBrk="0" hangingPunct="0">
              <a:spcBef>
                <a:spcPts val="600"/>
              </a:spcBef>
              <a:spcAft>
                <a:spcPts val="600"/>
              </a:spcAft>
              <a:buFont typeface="Wingdings" pitchFamily="2" charset="2"/>
              <a:buChar char="q"/>
              <a:tabLst>
                <a:tab pos="228600" algn="l"/>
              </a:tabLst>
              <a:defRPr/>
            </a:pPr>
            <a:r>
              <a:rPr lang="ro-RO" sz="2000" b="0" dirty="0">
                <a:solidFill>
                  <a:srgbClr val="7F7F7F"/>
                </a:solidFill>
                <a:cs typeface="Times New Roman" pitchFamily="18" charset="0"/>
              </a:rPr>
              <a:t>Creează o legătură între politicile și planurile pentru implementare; </a:t>
            </a:r>
            <a:endParaRPr lang="ro-RO" sz="2000" b="0" dirty="0">
              <a:solidFill>
                <a:srgbClr val="7F7F7F"/>
              </a:solidFill>
            </a:endParaRPr>
          </a:p>
          <a:p>
            <a:pPr marL="263525" indent="-263525" algn="just" eaLnBrk="0" hangingPunct="0">
              <a:spcBef>
                <a:spcPts val="600"/>
              </a:spcBef>
              <a:spcAft>
                <a:spcPts val="600"/>
              </a:spcAft>
              <a:buFont typeface="Wingdings" pitchFamily="2" charset="2"/>
              <a:buChar char="q"/>
              <a:tabLst>
                <a:tab pos="228600" algn="l"/>
              </a:tabLst>
              <a:defRPr/>
            </a:pPr>
            <a:r>
              <a:rPr lang="ro-RO" sz="2000" b="0" dirty="0">
                <a:solidFill>
                  <a:srgbClr val="7F7F7F"/>
                </a:solidFill>
                <a:cs typeface="Times New Roman" pitchFamily="18" charset="0"/>
              </a:rPr>
              <a:t>Îmbunătățește responsabilitatea și transparența; </a:t>
            </a:r>
            <a:endParaRPr lang="ro-RO" sz="2000" b="0" dirty="0">
              <a:solidFill>
                <a:srgbClr val="7F7F7F"/>
              </a:solidFill>
            </a:endParaRPr>
          </a:p>
          <a:p>
            <a:pPr marL="263525" indent="-263525" algn="just" eaLnBrk="0" hangingPunct="0">
              <a:spcBef>
                <a:spcPts val="600"/>
              </a:spcBef>
              <a:spcAft>
                <a:spcPts val="600"/>
              </a:spcAft>
              <a:buFont typeface="Wingdings" pitchFamily="2" charset="2"/>
              <a:buChar char="q"/>
              <a:tabLst>
                <a:tab pos="228600" algn="l"/>
              </a:tabLst>
              <a:defRPr/>
            </a:pPr>
            <a:r>
              <a:rPr lang="ro-RO" sz="2000" b="0" dirty="0">
                <a:solidFill>
                  <a:srgbClr val="7F7F7F"/>
                </a:solidFill>
                <a:cs typeface="Times New Roman" pitchFamily="18" charset="0"/>
              </a:rPr>
              <a:t>Creează încredere în rândul părților interesate interne și externe; </a:t>
            </a:r>
            <a:endParaRPr lang="ro-RO" sz="2000" b="0" dirty="0">
              <a:solidFill>
                <a:srgbClr val="7F7F7F"/>
              </a:solidFill>
            </a:endParaRPr>
          </a:p>
          <a:p>
            <a:pPr marL="263525" indent="-263525" algn="just" eaLnBrk="0" hangingPunct="0">
              <a:spcBef>
                <a:spcPts val="600"/>
              </a:spcBef>
              <a:spcAft>
                <a:spcPts val="600"/>
              </a:spcAft>
              <a:buFont typeface="Wingdings" pitchFamily="2" charset="2"/>
              <a:buChar char="q"/>
              <a:tabLst>
                <a:tab pos="228600" algn="l"/>
              </a:tabLst>
              <a:defRPr/>
            </a:pPr>
            <a:r>
              <a:rPr lang="ro-RO" sz="2000" b="0" dirty="0">
                <a:solidFill>
                  <a:srgbClr val="7F7F7F"/>
                </a:solidFill>
                <a:cs typeface="Times New Roman" pitchFamily="18" charset="0"/>
              </a:rPr>
              <a:t>Oferă un punct de reper pentru organizație prin monitorizarea și evaluarea performanțelor;</a:t>
            </a:r>
            <a:endParaRPr lang="ro-RO" sz="2000" b="0" dirty="0">
              <a:solidFill>
                <a:srgbClr val="7F7F7F"/>
              </a:solidFill>
            </a:endParaRPr>
          </a:p>
          <a:p>
            <a:pPr marL="263525" indent="-263525" algn="just" eaLnBrk="0" hangingPunct="0">
              <a:spcBef>
                <a:spcPts val="600"/>
              </a:spcBef>
              <a:spcAft>
                <a:spcPts val="600"/>
              </a:spcAft>
              <a:buFont typeface="Wingdings" pitchFamily="2" charset="2"/>
              <a:buChar char="q"/>
              <a:tabLst>
                <a:tab pos="228600" algn="l"/>
              </a:tabLst>
              <a:defRPr/>
            </a:pPr>
            <a:r>
              <a:rPr lang="ro-RO" sz="2000" b="0" dirty="0">
                <a:solidFill>
                  <a:srgbClr val="7F7F7F"/>
                </a:solidFill>
                <a:cs typeface="Times New Roman" pitchFamily="18" charset="0"/>
              </a:rPr>
              <a:t>Este un instrument de implementare a îmbunătățirilor și modificărilor semnificative ale procesului</a:t>
            </a:r>
            <a:r>
              <a:rPr lang="ro-RO" sz="1800" b="0" dirty="0">
                <a:solidFill>
                  <a:srgbClr val="7F7F7F"/>
                </a:solidFill>
                <a:cs typeface="Times New Roman" pitchFamily="18" charset="0"/>
              </a:rPr>
              <a:t>.</a:t>
            </a:r>
            <a:endParaRPr lang="ro-RO" sz="1800" b="0" dirty="0">
              <a:solidFill>
                <a:srgbClr val="7F7F7F"/>
              </a:solidFill>
            </a:endParaRPr>
          </a:p>
        </p:txBody>
      </p:sp>
      <p:pic>
        <p:nvPicPr>
          <p:cNvPr id="11269" name="Picture 5" descr="C:\Users\DIANA\Pictures\imagesCAEOXPJ5.jpg"/>
          <p:cNvPicPr>
            <a:picLocks noChangeAspect="1" noChangeArrowheads="1"/>
          </p:cNvPicPr>
          <p:nvPr/>
        </p:nvPicPr>
        <p:blipFill>
          <a:blip r:embed="rId2" cstate="print"/>
          <a:srcRect/>
          <a:stretch>
            <a:fillRect/>
          </a:stretch>
        </p:blipFill>
        <p:spPr bwMode="auto">
          <a:xfrm>
            <a:off x="0" y="2916238"/>
            <a:ext cx="2182813" cy="176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73088" y="-61913"/>
            <a:ext cx="10585450" cy="1031876"/>
          </a:xfrm>
          <a:prstGeom prst="rect">
            <a:avLst/>
          </a:prstGeom>
          <a:noFill/>
          <a:ln w="9525">
            <a:noFill/>
            <a:miter lim="800000"/>
            <a:headEnd/>
            <a:tailEnd/>
          </a:ln>
          <a:effectLst>
            <a:prstShdw prst="shdw17" dist="17961" dir="2700000">
              <a:schemeClr val="accent1">
                <a:gamma/>
                <a:shade val="60000"/>
                <a:invGamma/>
              </a:schemeClr>
            </a:prstShdw>
          </a:effectLst>
        </p:spPr>
        <p:txBody>
          <a:bodyPr lIns="539580" tIns="76176" bIns="152352" anchor="ctr">
            <a:spAutoFit/>
          </a:bodyPr>
          <a:lstStyle/>
          <a:p>
            <a:pPr marL="0" lvl="4" eaLnBrk="0" hangingPunct="0">
              <a:defRPr/>
            </a:pPr>
            <a:r>
              <a:rPr lang="en-US" sz="2400" dirty="0" smtClean="0">
                <a:solidFill>
                  <a:srgbClr val="ED1A3B"/>
                </a:solidFill>
                <a:latin typeface="+mj-lt"/>
                <a:cs typeface="Times New Roman" pitchFamily="18" charset="0"/>
              </a:rPr>
              <a:t>ANALIZA SITUATIEI TEHNICE A OPERATORULUI DE </a:t>
            </a:r>
            <a:r>
              <a:rPr lang="en-US" sz="2400" dirty="0" smtClean="0">
                <a:solidFill>
                  <a:srgbClr val="ED1A3B"/>
                </a:solidFill>
                <a:latin typeface="+mj-lt"/>
                <a:cs typeface="Times New Roman" pitchFamily="18" charset="0"/>
              </a:rPr>
              <a:t>TERMOFICARE (1)</a:t>
            </a:r>
            <a:endParaRPr lang="en-GB" sz="1600" b="0" i="1" dirty="0">
              <a:solidFill>
                <a:srgbClr val="ED1A3B"/>
              </a:solidFill>
              <a:latin typeface="+mj-lt"/>
              <a:cs typeface="Times New Roman" pitchFamily="18" charset="0"/>
            </a:endParaRPr>
          </a:p>
          <a:p>
            <a:pPr eaLnBrk="0" hangingPunct="0">
              <a:defRPr/>
            </a:pPr>
            <a:endParaRPr lang="en-GB" sz="2800" dirty="0">
              <a:solidFill>
                <a:srgbClr val="ED1A3B"/>
              </a:solidFill>
              <a:latin typeface="+mj-lt"/>
            </a:endParaRPr>
          </a:p>
        </p:txBody>
      </p:sp>
      <p:sp>
        <p:nvSpPr>
          <p:cNvPr id="3" name="TextBox 2"/>
          <p:cNvSpPr txBox="1"/>
          <p:nvPr/>
        </p:nvSpPr>
        <p:spPr>
          <a:xfrm>
            <a:off x="835660" y="969963"/>
            <a:ext cx="5595620" cy="4456476"/>
          </a:xfrm>
          <a:prstGeom prst="rect">
            <a:avLst/>
          </a:prstGeom>
          <a:noFill/>
        </p:spPr>
        <p:txBody>
          <a:bodyPr wrap="square" rtlCol="0">
            <a:spAutoFit/>
          </a:bodyPr>
          <a:lstStyle/>
          <a:p>
            <a:pPr algn="just">
              <a:lnSpc>
                <a:spcPct val="150000"/>
              </a:lnSpc>
              <a:buFont typeface="Arial" pitchFamily="34" charset="0"/>
              <a:buChar char="•"/>
            </a:pPr>
            <a:r>
              <a:rPr lang="ro-RO" sz="2400" b="0" dirty="0" smtClean="0">
                <a:solidFill>
                  <a:srgbClr val="2EAFA4"/>
                </a:solidFill>
                <a:latin typeface="+mn-lt"/>
              </a:rPr>
              <a:t>La </a:t>
            </a:r>
            <a:r>
              <a:rPr lang="ro-RO" sz="2400" b="0" dirty="0" smtClean="0">
                <a:solidFill>
                  <a:srgbClr val="2EAFA4"/>
                </a:solidFill>
                <a:latin typeface="+mn-lt"/>
              </a:rPr>
              <a:t>aceasta data in orașul Florești nu exista sistem de termoficare centralizat, fiecare consumator casnic si instituții sociale, de sănătate, învățământ si culturale se alimentează cu energie termica din surse proprii ce funcționează pe gaze naturale sau pe alți combustibili</a:t>
            </a:r>
            <a:r>
              <a:rPr lang="ro-RO" sz="2400" b="0" dirty="0" smtClean="0">
                <a:solidFill>
                  <a:srgbClr val="2EAFA4"/>
                </a:solidFill>
                <a:latin typeface="+mn-lt"/>
              </a:rPr>
              <a:t>.</a:t>
            </a:r>
            <a:endParaRPr lang="en-US" sz="2400" b="0" dirty="0" smtClean="0">
              <a:solidFill>
                <a:srgbClr val="2EAFA4"/>
              </a:solidFill>
              <a:latin typeface="+mn-lt"/>
            </a:endParaRPr>
          </a:p>
        </p:txBody>
      </p:sp>
      <p:pic>
        <p:nvPicPr>
          <p:cNvPr id="1026" name="Picture 2"/>
          <p:cNvPicPr>
            <a:picLocks noChangeAspect="1" noChangeArrowheads="1"/>
          </p:cNvPicPr>
          <p:nvPr/>
        </p:nvPicPr>
        <p:blipFill>
          <a:blip r:embed="rId2" cstate="print"/>
          <a:srcRect/>
          <a:stretch>
            <a:fillRect/>
          </a:stretch>
        </p:blipFill>
        <p:spPr bwMode="auto">
          <a:xfrm>
            <a:off x="7460298" y="807402"/>
            <a:ext cx="3698240" cy="49209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73088" y="-61913"/>
            <a:ext cx="10585450" cy="1031876"/>
          </a:xfrm>
          <a:prstGeom prst="rect">
            <a:avLst/>
          </a:prstGeom>
          <a:noFill/>
          <a:ln w="9525">
            <a:noFill/>
            <a:miter lim="800000"/>
            <a:headEnd/>
            <a:tailEnd/>
          </a:ln>
          <a:effectLst>
            <a:prstShdw prst="shdw17" dist="17961" dir="2700000">
              <a:schemeClr val="accent1">
                <a:gamma/>
                <a:shade val="60000"/>
                <a:invGamma/>
              </a:schemeClr>
            </a:prstShdw>
          </a:effectLst>
        </p:spPr>
        <p:txBody>
          <a:bodyPr lIns="539580" tIns="76176" bIns="152352" anchor="ctr">
            <a:spAutoFit/>
          </a:bodyPr>
          <a:lstStyle/>
          <a:p>
            <a:pPr marL="0" lvl="4" eaLnBrk="0" hangingPunct="0">
              <a:defRPr/>
            </a:pPr>
            <a:r>
              <a:rPr lang="en-US" sz="2400" dirty="0" smtClean="0">
                <a:solidFill>
                  <a:srgbClr val="ED1A3B"/>
                </a:solidFill>
                <a:latin typeface="+mj-lt"/>
                <a:cs typeface="Times New Roman" pitchFamily="18" charset="0"/>
              </a:rPr>
              <a:t>ANALIZA SITUATIEI TEHNICE A OPERATORULUI DE </a:t>
            </a:r>
            <a:r>
              <a:rPr lang="en-US" sz="2400" dirty="0" smtClean="0">
                <a:solidFill>
                  <a:srgbClr val="ED1A3B"/>
                </a:solidFill>
                <a:latin typeface="+mj-lt"/>
                <a:cs typeface="Times New Roman" pitchFamily="18" charset="0"/>
              </a:rPr>
              <a:t>TERMOFICARE (2)</a:t>
            </a:r>
            <a:endParaRPr lang="en-GB" sz="1600" b="0" i="1" dirty="0">
              <a:solidFill>
                <a:srgbClr val="ED1A3B"/>
              </a:solidFill>
              <a:latin typeface="+mj-lt"/>
              <a:cs typeface="Times New Roman" pitchFamily="18" charset="0"/>
            </a:endParaRPr>
          </a:p>
          <a:p>
            <a:pPr eaLnBrk="0" hangingPunct="0">
              <a:defRPr/>
            </a:pPr>
            <a:endParaRPr lang="en-GB" sz="2800" dirty="0">
              <a:solidFill>
                <a:srgbClr val="ED1A3B"/>
              </a:solidFill>
              <a:latin typeface="+mj-lt"/>
            </a:endParaRPr>
          </a:p>
        </p:txBody>
      </p:sp>
      <p:sp>
        <p:nvSpPr>
          <p:cNvPr id="3" name="TextBox 2"/>
          <p:cNvSpPr txBox="1"/>
          <p:nvPr/>
        </p:nvSpPr>
        <p:spPr>
          <a:xfrm>
            <a:off x="573088" y="270003"/>
            <a:ext cx="10856912" cy="3093154"/>
          </a:xfrm>
          <a:prstGeom prst="rect">
            <a:avLst/>
          </a:prstGeom>
          <a:noFill/>
        </p:spPr>
        <p:txBody>
          <a:bodyPr wrap="square" rtlCol="0">
            <a:spAutoFit/>
          </a:bodyPr>
          <a:lstStyle/>
          <a:p>
            <a:pPr algn="just">
              <a:lnSpc>
                <a:spcPct val="150000"/>
              </a:lnSpc>
              <a:buFont typeface="Arial" pitchFamily="34" charset="0"/>
              <a:buChar char="•"/>
            </a:pPr>
            <a:endParaRPr lang="en-US" sz="1600" b="0" dirty="0" smtClean="0">
              <a:solidFill>
                <a:schemeClr val="tx1"/>
              </a:solidFill>
            </a:endParaRPr>
          </a:p>
          <a:p>
            <a:pPr algn="just">
              <a:lnSpc>
                <a:spcPct val="150000"/>
              </a:lnSpc>
              <a:buFont typeface="Arial" pitchFamily="34" charset="0"/>
              <a:buChar char="•"/>
            </a:pPr>
            <a:r>
              <a:rPr lang="en-US" sz="2400" b="0" dirty="0" smtClean="0">
                <a:solidFill>
                  <a:srgbClr val="2EAFA4"/>
                </a:solidFill>
                <a:latin typeface="+mn-lt"/>
              </a:rPr>
              <a:t>E</a:t>
            </a:r>
            <a:r>
              <a:rPr lang="ro-RO" sz="2400" b="0" dirty="0" err="1" smtClean="0">
                <a:solidFill>
                  <a:srgbClr val="2EAFA4"/>
                </a:solidFill>
                <a:latin typeface="+mn-lt"/>
              </a:rPr>
              <a:t>xista</a:t>
            </a:r>
            <a:r>
              <a:rPr lang="ro-RO" sz="2400" b="0" dirty="0" smtClean="0">
                <a:solidFill>
                  <a:srgbClr val="2EAFA4"/>
                </a:solidFill>
                <a:latin typeface="+mn-lt"/>
              </a:rPr>
              <a:t> </a:t>
            </a:r>
            <a:r>
              <a:rPr lang="ro-RO" sz="2400" b="0" dirty="0" smtClean="0">
                <a:solidFill>
                  <a:srgbClr val="2EAFA4"/>
                </a:solidFill>
                <a:latin typeface="+mn-lt"/>
              </a:rPr>
              <a:t>patru centrale termice in exploatarea Întreprinderii de Rețele Termice </a:t>
            </a:r>
            <a:r>
              <a:rPr lang="ro-RO" sz="2400" b="0" dirty="0" smtClean="0">
                <a:solidFill>
                  <a:srgbClr val="2EAFA4"/>
                </a:solidFill>
                <a:latin typeface="+mn-lt"/>
              </a:rPr>
              <a:t>Florești. </a:t>
            </a:r>
            <a:r>
              <a:rPr lang="ro-RO" sz="2400" b="0" dirty="0" smtClean="0">
                <a:solidFill>
                  <a:srgbClr val="2EAFA4"/>
                </a:solidFill>
                <a:latin typeface="+mn-lt"/>
              </a:rPr>
              <a:t>Trei dintre aceste centrale sunt instalate in construcții ușoare, iar cea de a patra in clădirea uneia dintre centralele termice ce a făcut parte din sistemul centralizat de alimentare cu căldura. </a:t>
            </a:r>
            <a:endParaRPr lang="en-US" sz="2400" b="0" dirty="0" smtClean="0">
              <a:solidFill>
                <a:srgbClr val="2EAFA4"/>
              </a:solidFill>
              <a:latin typeface="+mn-lt"/>
            </a:endParaRPr>
          </a:p>
          <a:p>
            <a:pPr>
              <a:lnSpc>
                <a:spcPct val="150000"/>
              </a:lnSpc>
            </a:pPr>
            <a:endParaRPr lang="en-US" sz="1800" b="0" dirty="0">
              <a:solidFill>
                <a:schemeClr val="tx1"/>
              </a:solidFill>
            </a:endParaRPr>
          </a:p>
        </p:txBody>
      </p:sp>
      <p:pic>
        <p:nvPicPr>
          <p:cNvPr id="8" name="Picture 7" descr="C:\Users\augustin.boer\AppData\Local\Microsoft\Windows\Temporary Internet Files\Content.Word\20140911_102139.jpg"/>
          <p:cNvPicPr/>
          <p:nvPr/>
        </p:nvPicPr>
        <p:blipFill>
          <a:blip r:embed="rId2" cstate="print"/>
          <a:srcRect/>
          <a:stretch>
            <a:fillRect/>
          </a:stretch>
        </p:blipFill>
        <p:spPr bwMode="auto">
          <a:xfrm>
            <a:off x="2230120" y="3571715"/>
            <a:ext cx="2244725" cy="2940846"/>
          </a:xfrm>
          <a:prstGeom prst="rect">
            <a:avLst/>
          </a:prstGeom>
          <a:noFill/>
          <a:ln w="9525">
            <a:noFill/>
            <a:miter lim="800000"/>
            <a:headEnd/>
            <a:tailEnd/>
          </a:ln>
        </p:spPr>
      </p:pic>
      <p:pic>
        <p:nvPicPr>
          <p:cNvPr id="9" name="Picture 8" descr="C:\Users\augustin.boer\AppData\Local\Microsoft\Windows\Temporary Internet Files\Content.Word\20140911_095139.jpg"/>
          <p:cNvPicPr/>
          <p:nvPr/>
        </p:nvPicPr>
        <p:blipFill>
          <a:blip r:embed="rId3" cstate="print"/>
          <a:srcRect/>
          <a:stretch>
            <a:fillRect/>
          </a:stretch>
        </p:blipFill>
        <p:spPr bwMode="auto">
          <a:xfrm>
            <a:off x="7305041" y="3571715"/>
            <a:ext cx="2279650" cy="2959896"/>
          </a:xfrm>
          <a:prstGeom prst="rect">
            <a:avLst/>
          </a:prstGeom>
          <a:noFill/>
          <a:ln w="9525">
            <a:noFill/>
            <a:miter lim="800000"/>
            <a:headEnd/>
            <a:tailEnd/>
          </a:ln>
        </p:spPr>
      </p:pic>
      <p:pic>
        <p:nvPicPr>
          <p:cNvPr id="10" name="Picture 9" descr="C:\Users\augustin.boer\AppData\Local\Microsoft\Windows\Temporary Internet Files\Content.Word\20140911_094359.jpg"/>
          <p:cNvPicPr/>
          <p:nvPr/>
        </p:nvPicPr>
        <p:blipFill>
          <a:blip r:embed="rId4" cstate="print"/>
          <a:srcRect/>
          <a:stretch>
            <a:fillRect/>
          </a:stretch>
        </p:blipFill>
        <p:spPr bwMode="auto">
          <a:xfrm>
            <a:off x="4610100" y="5017135"/>
            <a:ext cx="2565399" cy="1514476"/>
          </a:xfrm>
          <a:prstGeom prst="rect">
            <a:avLst/>
          </a:prstGeom>
          <a:noFill/>
          <a:ln w="9525">
            <a:noFill/>
            <a:miter lim="800000"/>
            <a:headEnd/>
            <a:tailEnd/>
          </a:ln>
        </p:spPr>
      </p:pic>
      <p:pic>
        <p:nvPicPr>
          <p:cNvPr id="11" name="Picture 10" descr="C:\Users\augustin.boer\AppData\Local\Microsoft\Windows\Temporary Internet Files\Content.Word\20140911_093537.jpg"/>
          <p:cNvPicPr/>
          <p:nvPr/>
        </p:nvPicPr>
        <p:blipFill>
          <a:blip r:embed="rId5" cstate="print"/>
          <a:srcRect/>
          <a:stretch>
            <a:fillRect/>
          </a:stretch>
        </p:blipFill>
        <p:spPr bwMode="auto">
          <a:xfrm>
            <a:off x="4610099" y="3571715"/>
            <a:ext cx="2565400" cy="1445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73088" y="-61913"/>
            <a:ext cx="10585450" cy="1031876"/>
          </a:xfrm>
          <a:prstGeom prst="rect">
            <a:avLst/>
          </a:prstGeom>
          <a:noFill/>
          <a:ln w="9525">
            <a:noFill/>
            <a:miter lim="800000"/>
            <a:headEnd/>
            <a:tailEnd/>
          </a:ln>
          <a:effectLst>
            <a:prstShdw prst="shdw17" dist="17961" dir="2700000">
              <a:schemeClr val="accent1">
                <a:gamma/>
                <a:shade val="60000"/>
                <a:invGamma/>
              </a:schemeClr>
            </a:prstShdw>
          </a:effectLst>
        </p:spPr>
        <p:txBody>
          <a:bodyPr lIns="539580" tIns="76176" bIns="152352" anchor="ctr">
            <a:spAutoFit/>
          </a:bodyPr>
          <a:lstStyle/>
          <a:p>
            <a:pPr marL="0" lvl="4" eaLnBrk="0" hangingPunct="0">
              <a:defRPr/>
            </a:pPr>
            <a:r>
              <a:rPr lang="en-US" sz="2400" dirty="0" smtClean="0">
                <a:solidFill>
                  <a:srgbClr val="ED1A3B"/>
                </a:solidFill>
                <a:latin typeface="+mj-lt"/>
                <a:cs typeface="Times New Roman" pitchFamily="18" charset="0"/>
              </a:rPr>
              <a:t>ANALIZA SITUATIEI TEHNICE A OPERATORULUI DE </a:t>
            </a:r>
            <a:r>
              <a:rPr lang="en-US" sz="2400" dirty="0" smtClean="0">
                <a:solidFill>
                  <a:srgbClr val="ED1A3B"/>
                </a:solidFill>
                <a:latin typeface="+mj-lt"/>
                <a:cs typeface="Times New Roman" pitchFamily="18" charset="0"/>
              </a:rPr>
              <a:t>TERMOFICARE (3)</a:t>
            </a:r>
            <a:endParaRPr lang="en-GB" sz="1600" b="0" i="1" dirty="0">
              <a:solidFill>
                <a:srgbClr val="ED1A3B"/>
              </a:solidFill>
              <a:latin typeface="+mj-lt"/>
              <a:cs typeface="Times New Roman" pitchFamily="18" charset="0"/>
            </a:endParaRPr>
          </a:p>
          <a:p>
            <a:pPr eaLnBrk="0" hangingPunct="0">
              <a:defRPr/>
            </a:pPr>
            <a:endParaRPr lang="en-GB" sz="2800" dirty="0">
              <a:solidFill>
                <a:srgbClr val="ED1A3B"/>
              </a:solidFill>
              <a:latin typeface="+mj-lt"/>
            </a:endParaRPr>
          </a:p>
        </p:txBody>
      </p:sp>
      <p:sp>
        <p:nvSpPr>
          <p:cNvPr id="3" name="TextBox 2"/>
          <p:cNvSpPr txBox="1"/>
          <p:nvPr/>
        </p:nvSpPr>
        <p:spPr>
          <a:xfrm>
            <a:off x="573088" y="548640"/>
            <a:ext cx="6457632" cy="6555641"/>
          </a:xfrm>
          <a:prstGeom prst="rect">
            <a:avLst/>
          </a:prstGeom>
          <a:noFill/>
        </p:spPr>
        <p:txBody>
          <a:bodyPr wrap="square" rtlCol="0">
            <a:spAutoFit/>
          </a:bodyPr>
          <a:lstStyle/>
          <a:p>
            <a:pPr algn="just">
              <a:lnSpc>
                <a:spcPct val="150000"/>
              </a:lnSpc>
              <a:buFont typeface="Arial" pitchFamily="34" charset="0"/>
              <a:buChar char="•"/>
            </a:pPr>
            <a:r>
              <a:rPr lang="ro-RO" sz="2400" b="0" dirty="0" smtClean="0">
                <a:solidFill>
                  <a:srgbClr val="2EAFA4"/>
                </a:solidFill>
                <a:latin typeface="+mn-lt"/>
              </a:rPr>
              <a:t>Aceste centrale au fost construite in anii 2004-2005 in cadrul Programului Energetic II, finanțat de Banca Mondiala. Aceste centrale funcționează pe gaze naturale si sunt echipate fiecare cu câte 2 cazane (unul funcție si unul rezerva), pompe de circulație si de adaos, instalații de dedurizare a apei de adaos in circuit, vase de expansiune, instalații de măsura, control si automatizare la nivelul cerințelor tehnice europene actuale</a:t>
            </a:r>
            <a:endParaRPr lang="en-US" sz="2400" b="0" dirty="0" smtClean="0">
              <a:solidFill>
                <a:srgbClr val="2EAFA4"/>
              </a:solidFill>
              <a:latin typeface="+mn-lt"/>
            </a:endParaRPr>
          </a:p>
          <a:p>
            <a:pPr algn="just">
              <a:lnSpc>
                <a:spcPct val="150000"/>
              </a:lnSpc>
              <a:buFont typeface="Arial" pitchFamily="34" charset="0"/>
              <a:buChar char="•"/>
            </a:pPr>
            <a:endParaRPr lang="en-US" sz="1600" b="0" dirty="0" smtClean="0">
              <a:solidFill>
                <a:schemeClr val="tx1"/>
              </a:solidFill>
            </a:endParaRPr>
          </a:p>
        </p:txBody>
      </p:sp>
      <p:pic>
        <p:nvPicPr>
          <p:cNvPr id="4" name="Picture 3" descr="C:\Users\augustin.boer\AppData\Local\Microsoft\Windows\Temporary Internet Files\Content.Word\20140911_093505.jpg"/>
          <p:cNvPicPr/>
          <p:nvPr/>
        </p:nvPicPr>
        <p:blipFill>
          <a:blip r:embed="rId2" cstate="print"/>
          <a:srcRect/>
          <a:stretch>
            <a:fillRect/>
          </a:stretch>
        </p:blipFill>
        <p:spPr bwMode="auto">
          <a:xfrm>
            <a:off x="7617460" y="759956"/>
            <a:ext cx="3873499" cy="2453144"/>
          </a:xfrm>
          <a:prstGeom prst="rect">
            <a:avLst/>
          </a:prstGeom>
          <a:noFill/>
          <a:ln w="9525">
            <a:noFill/>
            <a:miter lim="800000"/>
            <a:headEnd/>
            <a:tailEnd/>
          </a:ln>
        </p:spPr>
      </p:pic>
      <p:pic>
        <p:nvPicPr>
          <p:cNvPr id="5" name="Picture 4" descr="C:\Users\augustin.boer\AppData\Local\Microsoft\Windows\Temporary Internet Files\Content.Word\20140911_093052.jpg"/>
          <p:cNvPicPr/>
          <p:nvPr/>
        </p:nvPicPr>
        <p:blipFill>
          <a:blip r:embed="rId3" cstate="print"/>
          <a:srcRect/>
          <a:stretch>
            <a:fillRect/>
          </a:stretch>
        </p:blipFill>
        <p:spPr bwMode="auto">
          <a:xfrm>
            <a:off x="7617460" y="3472448"/>
            <a:ext cx="3873499" cy="2603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descr="C:\Users\Sony\Desktop\Schema.JPG"/>
          <p:cNvPicPr/>
          <p:nvPr/>
        </p:nvPicPr>
        <p:blipFill>
          <a:blip r:embed="rId2" cstate="print"/>
          <a:srcRect l="1877" t="8235" r="1849" b="1373"/>
          <a:stretch>
            <a:fillRect/>
          </a:stretch>
        </p:blipFill>
        <p:spPr bwMode="auto">
          <a:xfrm>
            <a:off x="1026636" y="1046480"/>
            <a:ext cx="8747284" cy="5598160"/>
          </a:xfrm>
          <a:prstGeom prst="rect">
            <a:avLst/>
          </a:prstGeom>
          <a:noFill/>
          <a:ln w="9525">
            <a:noFill/>
            <a:miter lim="800000"/>
            <a:headEnd/>
            <a:tailEnd/>
          </a:ln>
        </p:spPr>
      </p:pic>
      <p:sp>
        <p:nvSpPr>
          <p:cNvPr id="3" name="Rectangle 3"/>
          <p:cNvSpPr>
            <a:spLocks noChangeArrowheads="1"/>
          </p:cNvSpPr>
          <p:nvPr/>
        </p:nvSpPr>
        <p:spPr bwMode="auto">
          <a:xfrm>
            <a:off x="573088" y="-61913"/>
            <a:ext cx="10585450" cy="1031876"/>
          </a:xfrm>
          <a:prstGeom prst="rect">
            <a:avLst/>
          </a:prstGeom>
          <a:noFill/>
          <a:ln w="9525">
            <a:noFill/>
            <a:miter lim="800000"/>
            <a:headEnd/>
            <a:tailEnd/>
          </a:ln>
          <a:effectLst>
            <a:prstShdw prst="shdw17" dist="17961" dir="2700000">
              <a:schemeClr val="accent1">
                <a:gamma/>
                <a:shade val="60000"/>
                <a:invGamma/>
              </a:schemeClr>
            </a:prstShdw>
          </a:effectLst>
        </p:spPr>
        <p:txBody>
          <a:bodyPr lIns="539580" tIns="76176" bIns="152352" anchor="ctr">
            <a:spAutoFit/>
          </a:bodyPr>
          <a:lstStyle/>
          <a:p>
            <a:pPr marL="0" lvl="4" eaLnBrk="0" hangingPunct="0">
              <a:defRPr/>
            </a:pPr>
            <a:r>
              <a:rPr lang="en-US" sz="2400" dirty="0" smtClean="0">
                <a:solidFill>
                  <a:srgbClr val="ED1A3B"/>
                </a:solidFill>
                <a:latin typeface="+mj-lt"/>
                <a:cs typeface="Times New Roman" pitchFamily="18" charset="0"/>
              </a:rPr>
              <a:t>ANALIZA SITUATIEI TEHNICE A OPERATORULUI DE </a:t>
            </a:r>
            <a:r>
              <a:rPr lang="en-US" sz="2400" dirty="0" smtClean="0">
                <a:solidFill>
                  <a:srgbClr val="ED1A3B"/>
                </a:solidFill>
                <a:latin typeface="+mj-lt"/>
                <a:cs typeface="Times New Roman" pitchFamily="18" charset="0"/>
              </a:rPr>
              <a:t>TERMOFICARE (4)</a:t>
            </a:r>
            <a:endParaRPr lang="en-GB" sz="1600" b="0" i="1" dirty="0">
              <a:solidFill>
                <a:srgbClr val="ED1A3B"/>
              </a:solidFill>
              <a:latin typeface="+mj-lt"/>
              <a:cs typeface="Times New Roman" pitchFamily="18" charset="0"/>
            </a:endParaRPr>
          </a:p>
          <a:p>
            <a:pPr eaLnBrk="0" hangingPunct="0">
              <a:defRPr/>
            </a:pPr>
            <a:endParaRPr lang="en-GB" sz="2800" dirty="0">
              <a:solidFill>
                <a:srgbClr val="ED1A3B"/>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73088" y="-61913"/>
            <a:ext cx="10585450" cy="1031876"/>
          </a:xfrm>
          <a:prstGeom prst="rect">
            <a:avLst/>
          </a:prstGeom>
          <a:noFill/>
          <a:ln w="9525">
            <a:noFill/>
            <a:miter lim="800000"/>
            <a:headEnd/>
            <a:tailEnd/>
          </a:ln>
          <a:effectLst>
            <a:prstShdw prst="shdw17" dist="17961" dir="2700000">
              <a:schemeClr val="accent1">
                <a:gamma/>
                <a:shade val="60000"/>
                <a:invGamma/>
              </a:schemeClr>
            </a:prstShdw>
          </a:effectLst>
        </p:spPr>
        <p:txBody>
          <a:bodyPr lIns="539580" tIns="76176" bIns="152352" anchor="ctr">
            <a:spAutoFit/>
          </a:bodyPr>
          <a:lstStyle/>
          <a:p>
            <a:pPr marL="0" lvl="4" eaLnBrk="0" hangingPunct="0">
              <a:defRPr/>
            </a:pPr>
            <a:r>
              <a:rPr lang="en-US" sz="2400" dirty="0" smtClean="0">
                <a:solidFill>
                  <a:srgbClr val="ED1A3B"/>
                </a:solidFill>
                <a:latin typeface="+mj-lt"/>
                <a:cs typeface="Times New Roman" pitchFamily="18" charset="0"/>
              </a:rPr>
              <a:t>ANALIZA SITUATIEI TEHNICE A OPERATORULUI DE </a:t>
            </a:r>
            <a:r>
              <a:rPr lang="en-US" sz="2400" dirty="0" smtClean="0">
                <a:solidFill>
                  <a:srgbClr val="ED1A3B"/>
                </a:solidFill>
                <a:latin typeface="+mj-lt"/>
                <a:cs typeface="Times New Roman" pitchFamily="18" charset="0"/>
              </a:rPr>
              <a:t>TERMOFICARE (5)</a:t>
            </a:r>
            <a:endParaRPr lang="en-GB" sz="1600" b="0" i="1" dirty="0">
              <a:solidFill>
                <a:srgbClr val="ED1A3B"/>
              </a:solidFill>
              <a:latin typeface="+mj-lt"/>
              <a:cs typeface="Times New Roman" pitchFamily="18" charset="0"/>
            </a:endParaRPr>
          </a:p>
          <a:p>
            <a:pPr eaLnBrk="0" hangingPunct="0">
              <a:defRPr/>
            </a:pPr>
            <a:endParaRPr lang="en-GB" sz="2800" dirty="0">
              <a:solidFill>
                <a:srgbClr val="ED1A3B"/>
              </a:solidFill>
              <a:latin typeface="+mj-lt"/>
            </a:endParaRPr>
          </a:p>
        </p:txBody>
      </p:sp>
      <p:sp>
        <p:nvSpPr>
          <p:cNvPr id="4" name="TextBox 3"/>
          <p:cNvSpPr txBox="1"/>
          <p:nvPr/>
        </p:nvSpPr>
        <p:spPr>
          <a:xfrm>
            <a:off x="573088" y="1178560"/>
            <a:ext cx="4110672" cy="4524315"/>
          </a:xfrm>
          <a:prstGeom prst="rect">
            <a:avLst/>
          </a:prstGeom>
          <a:noFill/>
        </p:spPr>
        <p:txBody>
          <a:bodyPr wrap="square" rtlCol="0">
            <a:spAutoFit/>
          </a:bodyPr>
          <a:lstStyle/>
          <a:p>
            <a:pPr algn="just">
              <a:lnSpc>
                <a:spcPct val="150000"/>
              </a:lnSpc>
              <a:buFont typeface="Arial" pitchFamily="34" charset="0"/>
              <a:buChar char="•"/>
            </a:pPr>
            <a:r>
              <a:rPr lang="en-US" sz="2400" b="0" dirty="0" err="1" smtClean="0">
                <a:solidFill>
                  <a:srgbClr val="2EAFA4"/>
                </a:solidFill>
                <a:latin typeface="+mn-lt"/>
              </a:rPr>
              <a:t>Conductele</a:t>
            </a:r>
            <a:r>
              <a:rPr lang="en-US" sz="2400" b="0" dirty="0" smtClean="0">
                <a:solidFill>
                  <a:srgbClr val="2EAFA4"/>
                </a:solidFill>
                <a:latin typeface="+mn-lt"/>
              </a:rPr>
              <a:t> </a:t>
            </a:r>
            <a:r>
              <a:rPr lang="en-US" sz="2400" b="0" dirty="0" smtClean="0">
                <a:solidFill>
                  <a:srgbClr val="2EAFA4"/>
                </a:solidFill>
                <a:latin typeface="+mn-lt"/>
              </a:rPr>
              <a:t>de </a:t>
            </a:r>
            <a:r>
              <a:rPr lang="en-US" sz="2400" b="0" dirty="0" err="1" smtClean="0">
                <a:solidFill>
                  <a:srgbClr val="2EAFA4"/>
                </a:solidFill>
                <a:latin typeface="+mn-lt"/>
              </a:rPr>
              <a:t>distribuție</a:t>
            </a:r>
            <a:r>
              <a:rPr lang="en-US" sz="2400" b="0" dirty="0" smtClean="0">
                <a:solidFill>
                  <a:srgbClr val="2EAFA4"/>
                </a:solidFill>
                <a:latin typeface="+mn-lt"/>
              </a:rPr>
              <a:t> a </a:t>
            </a:r>
            <a:r>
              <a:rPr lang="en-US" sz="2400" b="0" dirty="0" err="1" smtClean="0">
                <a:solidFill>
                  <a:srgbClr val="2EAFA4"/>
                </a:solidFill>
                <a:latin typeface="+mn-lt"/>
              </a:rPr>
              <a:t>agentului</a:t>
            </a:r>
            <a:r>
              <a:rPr lang="en-US" sz="2400" b="0" dirty="0" smtClean="0">
                <a:solidFill>
                  <a:srgbClr val="2EAFA4"/>
                </a:solidFill>
                <a:latin typeface="+mn-lt"/>
              </a:rPr>
              <a:t> </a:t>
            </a:r>
            <a:r>
              <a:rPr lang="en-US" sz="2400" b="0" dirty="0" err="1" smtClean="0">
                <a:solidFill>
                  <a:srgbClr val="2EAFA4"/>
                </a:solidFill>
                <a:latin typeface="+mn-lt"/>
              </a:rPr>
              <a:t>termic</a:t>
            </a:r>
            <a:r>
              <a:rPr lang="en-US" sz="2400" b="0" dirty="0" smtClean="0">
                <a:solidFill>
                  <a:srgbClr val="2EAFA4"/>
                </a:solidFill>
                <a:latin typeface="+mn-lt"/>
              </a:rPr>
              <a:t> </a:t>
            </a:r>
            <a:r>
              <a:rPr lang="en-US" sz="2400" b="0" dirty="0" err="1" smtClean="0">
                <a:solidFill>
                  <a:srgbClr val="2EAFA4"/>
                </a:solidFill>
                <a:latin typeface="+mn-lt"/>
              </a:rPr>
              <a:t>intre</a:t>
            </a:r>
            <a:r>
              <a:rPr lang="en-US" sz="2400" b="0" dirty="0" smtClean="0">
                <a:solidFill>
                  <a:srgbClr val="2EAFA4"/>
                </a:solidFill>
                <a:latin typeface="+mn-lt"/>
              </a:rPr>
              <a:t> </a:t>
            </a:r>
            <a:r>
              <a:rPr lang="en-US" sz="2400" b="0" dirty="0" err="1" smtClean="0">
                <a:solidFill>
                  <a:srgbClr val="2EAFA4"/>
                </a:solidFill>
                <a:latin typeface="+mn-lt"/>
              </a:rPr>
              <a:t>centrale</a:t>
            </a:r>
            <a:r>
              <a:rPr lang="en-US" sz="2400" b="0" dirty="0" smtClean="0">
                <a:solidFill>
                  <a:srgbClr val="2EAFA4"/>
                </a:solidFill>
                <a:latin typeface="+mn-lt"/>
              </a:rPr>
              <a:t> </a:t>
            </a:r>
            <a:r>
              <a:rPr lang="en-US" sz="2400" b="0" dirty="0" err="1" smtClean="0">
                <a:solidFill>
                  <a:srgbClr val="2EAFA4"/>
                </a:solidFill>
                <a:latin typeface="+mn-lt"/>
              </a:rPr>
              <a:t>si</a:t>
            </a:r>
            <a:r>
              <a:rPr lang="en-US" sz="2400" b="0" dirty="0" smtClean="0">
                <a:solidFill>
                  <a:srgbClr val="2EAFA4"/>
                </a:solidFill>
                <a:latin typeface="+mn-lt"/>
              </a:rPr>
              <a:t> </a:t>
            </a:r>
            <a:r>
              <a:rPr lang="en-US" sz="2400" b="0" dirty="0" err="1" smtClean="0">
                <a:solidFill>
                  <a:srgbClr val="2EAFA4"/>
                </a:solidFill>
                <a:latin typeface="+mn-lt"/>
              </a:rPr>
              <a:t>consumatori</a:t>
            </a:r>
            <a:r>
              <a:rPr lang="en-US" sz="2400" b="0" dirty="0" smtClean="0">
                <a:solidFill>
                  <a:srgbClr val="2EAFA4"/>
                </a:solidFill>
                <a:latin typeface="+mn-lt"/>
              </a:rPr>
              <a:t> au </a:t>
            </a:r>
            <a:r>
              <a:rPr lang="en-US" sz="2400" b="0" dirty="0" err="1" smtClean="0">
                <a:solidFill>
                  <a:srgbClr val="2EAFA4"/>
                </a:solidFill>
                <a:latin typeface="+mn-lt"/>
              </a:rPr>
              <a:t>fost</a:t>
            </a:r>
            <a:r>
              <a:rPr lang="en-US" sz="2400" b="0" dirty="0" smtClean="0">
                <a:solidFill>
                  <a:srgbClr val="2EAFA4"/>
                </a:solidFill>
                <a:latin typeface="+mn-lt"/>
              </a:rPr>
              <a:t> </a:t>
            </a:r>
            <a:r>
              <a:rPr lang="en-US" sz="2400" b="0" dirty="0" err="1" smtClean="0">
                <a:solidFill>
                  <a:srgbClr val="2EAFA4"/>
                </a:solidFill>
                <a:latin typeface="+mn-lt"/>
              </a:rPr>
              <a:t>înlocuite</a:t>
            </a:r>
            <a:r>
              <a:rPr lang="en-US" sz="2400" b="0" dirty="0" smtClean="0">
                <a:solidFill>
                  <a:srgbClr val="2EAFA4"/>
                </a:solidFill>
                <a:latin typeface="+mn-lt"/>
              </a:rPr>
              <a:t>, </a:t>
            </a:r>
            <a:r>
              <a:rPr lang="en-US" sz="2400" b="0" dirty="0" err="1" smtClean="0">
                <a:solidFill>
                  <a:srgbClr val="2EAFA4"/>
                </a:solidFill>
                <a:latin typeface="+mn-lt"/>
              </a:rPr>
              <a:t>având</a:t>
            </a:r>
            <a:r>
              <a:rPr lang="en-US" sz="2400" b="0" dirty="0" smtClean="0">
                <a:solidFill>
                  <a:srgbClr val="2EAFA4"/>
                </a:solidFill>
                <a:latin typeface="+mn-lt"/>
              </a:rPr>
              <a:t> in </a:t>
            </a:r>
            <a:r>
              <a:rPr lang="en-US" sz="2400" b="0" dirty="0" err="1" smtClean="0">
                <a:solidFill>
                  <a:srgbClr val="2EAFA4"/>
                </a:solidFill>
                <a:latin typeface="+mn-lt"/>
              </a:rPr>
              <a:t>prezent</a:t>
            </a:r>
            <a:r>
              <a:rPr lang="en-US" sz="2400" b="0" dirty="0" smtClean="0">
                <a:solidFill>
                  <a:srgbClr val="2EAFA4"/>
                </a:solidFill>
                <a:latin typeface="+mn-lt"/>
              </a:rPr>
              <a:t> o stare </a:t>
            </a:r>
            <a:r>
              <a:rPr lang="en-US" sz="2400" b="0" dirty="0" err="1" smtClean="0">
                <a:solidFill>
                  <a:srgbClr val="2EAFA4"/>
                </a:solidFill>
                <a:latin typeface="+mn-lt"/>
              </a:rPr>
              <a:t>tehnica</a:t>
            </a:r>
            <a:r>
              <a:rPr lang="en-US" sz="2400" b="0" dirty="0" smtClean="0">
                <a:solidFill>
                  <a:srgbClr val="2EAFA4"/>
                </a:solidFill>
                <a:latin typeface="+mn-lt"/>
              </a:rPr>
              <a:t> </a:t>
            </a:r>
            <a:r>
              <a:rPr lang="en-US" sz="2400" b="0" dirty="0" err="1" smtClean="0">
                <a:solidFill>
                  <a:srgbClr val="2EAFA4"/>
                </a:solidFill>
                <a:latin typeface="+mn-lt"/>
              </a:rPr>
              <a:t>buna</a:t>
            </a:r>
            <a:r>
              <a:rPr lang="en-US" sz="2400" b="0" dirty="0" smtClean="0">
                <a:solidFill>
                  <a:srgbClr val="2EAFA4"/>
                </a:solidFill>
                <a:latin typeface="+mn-lt"/>
              </a:rPr>
              <a:t> </a:t>
            </a:r>
            <a:r>
              <a:rPr lang="en-US" sz="2400" b="0" dirty="0" err="1" smtClean="0">
                <a:solidFill>
                  <a:srgbClr val="2EAFA4"/>
                </a:solidFill>
                <a:latin typeface="+mn-lt"/>
              </a:rPr>
              <a:t>atât</a:t>
            </a:r>
            <a:r>
              <a:rPr lang="en-US" sz="2400" b="0" dirty="0" smtClean="0">
                <a:solidFill>
                  <a:srgbClr val="2EAFA4"/>
                </a:solidFill>
                <a:latin typeface="+mn-lt"/>
              </a:rPr>
              <a:t> ca </a:t>
            </a:r>
            <a:r>
              <a:rPr lang="en-US" sz="2400" b="0" dirty="0" err="1" smtClean="0">
                <a:solidFill>
                  <a:srgbClr val="2EAFA4"/>
                </a:solidFill>
                <a:latin typeface="+mn-lt"/>
              </a:rPr>
              <a:t>si</a:t>
            </a:r>
            <a:r>
              <a:rPr lang="en-US" sz="2400" b="0" dirty="0" smtClean="0">
                <a:solidFill>
                  <a:srgbClr val="2EAFA4"/>
                </a:solidFill>
                <a:latin typeface="+mn-lt"/>
              </a:rPr>
              <a:t> </a:t>
            </a:r>
            <a:r>
              <a:rPr lang="en-US" sz="2400" b="0" dirty="0" err="1" smtClean="0">
                <a:solidFill>
                  <a:srgbClr val="2EAFA4"/>
                </a:solidFill>
                <a:latin typeface="+mn-lt"/>
              </a:rPr>
              <a:t>conducte</a:t>
            </a:r>
            <a:r>
              <a:rPr lang="en-US" sz="2400" b="0" dirty="0" smtClean="0">
                <a:solidFill>
                  <a:srgbClr val="2EAFA4"/>
                </a:solidFill>
                <a:latin typeface="+mn-lt"/>
              </a:rPr>
              <a:t> cit </a:t>
            </a:r>
            <a:r>
              <a:rPr lang="en-US" sz="2400" b="0" dirty="0" err="1" smtClean="0">
                <a:solidFill>
                  <a:srgbClr val="2EAFA4"/>
                </a:solidFill>
                <a:latin typeface="+mn-lt"/>
              </a:rPr>
              <a:t>si</a:t>
            </a:r>
            <a:r>
              <a:rPr lang="en-US" sz="2400" b="0" dirty="0" smtClean="0">
                <a:solidFill>
                  <a:srgbClr val="2EAFA4"/>
                </a:solidFill>
                <a:latin typeface="+mn-lt"/>
              </a:rPr>
              <a:t> ca </a:t>
            </a:r>
            <a:r>
              <a:rPr lang="en-US" sz="2400" b="0" dirty="0" err="1" smtClean="0">
                <a:solidFill>
                  <a:srgbClr val="2EAFA4"/>
                </a:solidFill>
                <a:latin typeface="+mn-lt"/>
              </a:rPr>
              <a:t>izolație</a:t>
            </a:r>
            <a:r>
              <a:rPr lang="en-US" sz="2400" b="0" dirty="0" smtClean="0">
                <a:solidFill>
                  <a:srgbClr val="2EAFA4"/>
                </a:solidFill>
                <a:latin typeface="+mn-lt"/>
              </a:rPr>
              <a:t> </a:t>
            </a:r>
            <a:r>
              <a:rPr lang="en-US" sz="2400" b="0" dirty="0" err="1" smtClean="0">
                <a:solidFill>
                  <a:srgbClr val="2EAFA4"/>
                </a:solidFill>
                <a:latin typeface="+mn-lt"/>
              </a:rPr>
              <a:t>termica</a:t>
            </a:r>
            <a:r>
              <a:rPr lang="en-US" sz="2400" b="0" dirty="0" smtClean="0">
                <a:solidFill>
                  <a:srgbClr val="2EAFA4"/>
                </a:solidFill>
                <a:latin typeface="+mn-lt"/>
              </a:rPr>
              <a:t> a </a:t>
            </a:r>
            <a:r>
              <a:rPr lang="en-US" sz="2400" b="0" dirty="0" err="1" smtClean="0">
                <a:solidFill>
                  <a:srgbClr val="2EAFA4"/>
                </a:solidFill>
                <a:latin typeface="+mn-lt"/>
              </a:rPr>
              <a:t>acestora</a:t>
            </a:r>
            <a:endParaRPr lang="en-US" sz="2400" b="0" dirty="0" smtClean="0">
              <a:solidFill>
                <a:srgbClr val="2EAFA4"/>
              </a:solidFill>
              <a:latin typeface="+mn-lt"/>
            </a:endParaRPr>
          </a:p>
        </p:txBody>
      </p:sp>
      <p:pic>
        <p:nvPicPr>
          <p:cNvPr id="2050" name="Picture 2"/>
          <p:cNvPicPr>
            <a:picLocks noChangeAspect="1" noChangeArrowheads="1"/>
          </p:cNvPicPr>
          <p:nvPr/>
        </p:nvPicPr>
        <p:blipFill>
          <a:blip r:embed="rId2" cstate="print"/>
          <a:srcRect/>
          <a:stretch>
            <a:fillRect/>
          </a:stretch>
        </p:blipFill>
        <p:spPr bwMode="auto">
          <a:xfrm>
            <a:off x="5293360" y="1706880"/>
            <a:ext cx="2705100" cy="31877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8233093" y="1981200"/>
            <a:ext cx="3528464" cy="2651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088" y="508000"/>
            <a:ext cx="6445250" cy="6247864"/>
          </a:xfrm>
          <a:prstGeom prst="rect">
            <a:avLst/>
          </a:prstGeom>
          <a:noFill/>
        </p:spPr>
        <p:txBody>
          <a:bodyPr wrap="square" rtlCol="0">
            <a:spAutoFit/>
          </a:bodyPr>
          <a:lstStyle/>
          <a:p>
            <a:r>
              <a:rPr lang="ro-RO" sz="1600" b="0" dirty="0" smtClean="0">
                <a:solidFill>
                  <a:schemeClr val="tx1"/>
                </a:solidFill>
              </a:rPr>
              <a:t>Aceste centrale termice alimentează in prezent  următorii consumatorii:</a:t>
            </a:r>
            <a:endParaRPr lang="en-US" sz="1600" b="0" dirty="0" smtClean="0">
              <a:solidFill>
                <a:schemeClr val="tx1"/>
              </a:solidFill>
            </a:endParaRPr>
          </a:p>
          <a:p>
            <a:pPr lvl="0"/>
            <a:endParaRPr lang="en-US" sz="1600" b="0" dirty="0" smtClean="0">
              <a:solidFill>
                <a:schemeClr val="tx1"/>
              </a:solidFill>
            </a:endParaRPr>
          </a:p>
          <a:p>
            <a:pPr lvl="0">
              <a:buFont typeface="Arial" pitchFamily="34" charset="0"/>
              <a:buChar char="•"/>
            </a:pPr>
            <a:r>
              <a:rPr lang="ro-RO" sz="1600" b="0" dirty="0" smtClean="0">
                <a:solidFill>
                  <a:schemeClr val="tx1"/>
                </a:solidFill>
              </a:rPr>
              <a:t>Centrala termica 1:</a:t>
            </a:r>
            <a:endParaRPr lang="en-US" sz="1600" b="0" dirty="0" smtClean="0">
              <a:solidFill>
                <a:schemeClr val="tx1"/>
              </a:solidFill>
            </a:endParaRPr>
          </a:p>
          <a:p>
            <a:pPr lvl="1">
              <a:buFont typeface="Arial" pitchFamily="34" charset="0"/>
              <a:buChar char="•"/>
            </a:pPr>
            <a:r>
              <a:rPr lang="ro-RO" sz="1600" b="0" dirty="0" smtClean="0">
                <a:solidFill>
                  <a:schemeClr val="tx1"/>
                </a:solidFill>
              </a:rPr>
              <a:t>Muzeu;</a:t>
            </a:r>
            <a:endParaRPr lang="en-US" sz="1600" b="0" dirty="0" smtClean="0">
              <a:solidFill>
                <a:schemeClr val="tx1"/>
              </a:solidFill>
            </a:endParaRPr>
          </a:p>
          <a:p>
            <a:pPr lvl="1">
              <a:buFont typeface="Arial" pitchFamily="34" charset="0"/>
              <a:buChar char="•"/>
            </a:pPr>
            <a:r>
              <a:rPr lang="ro-RO" sz="1600" b="0" dirty="0" smtClean="0">
                <a:solidFill>
                  <a:schemeClr val="tx1"/>
                </a:solidFill>
              </a:rPr>
              <a:t>Casa de cultura;</a:t>
            </a:r>
            <a:endParaRPr lang="en-US" sz="1600" b="0" dirty="0" smtClean="0">
              <a:solidFill>
                <a:schemeClr val="tx1"/>
              </a:solidFill>
            </a:endParaRPr>
          </a:p>
          <a:p>
            <a:pPr lvl="1">
              <a:buFont typeface="Arial" pitchFamily="34" charset="0"/>
              <a:buChar char="•"/>
            </a:pPr>
            <a:r>
              <a:rPr lang="ro-RO" sz="1600" b="0" dirty="0" smtClean="0">
                <a:solidFill>
                  <a:schemeClr val="tx1"/>
                </a:solidFill>
              </a:rPr>
              <a:t>Biblioteca raionala.</a:t>
            </a:r>
            <a:endParaRPr lang="en-US" sz="1600" b="0" dirty="0" smtClean="0">
              <a:solidFill>
                <a:schemeClr val="tx1"/>
              </a:solidFill>
            </a:endParaRPr>
          </a:p>
          <a:p>
            <a:pPr lvl="0">
              <a:buFont typeface="Arial" pitchFamily="34" charset="0"/>
              <a:buChar char="•"/>
            </a:pPr>
            <a:endParaRPr lang="en-US" sz="1600" b="0" dirty="0" smtClean="0">
              <a:solidFill>
                <a:schemeClr val="tx1"/>
              </a:solidFill>
            </a:endParaRPr>
          </a:p>
          <a:p>
            <a:pPr lvl="0">
              <a:buFont typeface="Arial" pitchFamily="34" charset="0"/>
              <a:buChar char="•"/>
            </a:pPr>
            <a:r>
              <a:rPr lang="ro-RO" sz="1600" b="0" dirty="0" smtClean="0">
                <a:solidFill>
                  <a:schemeClr val="tx1"/>
                </a:solidFill>
              </a:rPr>
              <a:t>Centrala termica 2:</a:t>
            </a:r>
            <a:endParaRPr lang="en-US" sz="1600" b="0" dirty="0" smtClean="0">
              <a:solidFill>
                <a:schemeClr val="tx1"/>
              </a:solidFill>
            </a:endParaRPr>
          </a:p>
          <a:p>
            <a:pPr lvl="1">
              <a:buFont typeface="Arial" pitchFamily="34" charset="0"/>
              <a:buChar char="•"/>
            </a:pPr>
            <a:r>
              <a:rPr lang="ro-RO" sz="1600" b="0" dirty="0" smtClean="0">
                <a:solidFill>
                  <a:schemeClr val="tx1"/>
                </a:solidFill>
              </a:rPr>
              <a:t>Liceul Miron Costin;</a:t>
            </a:r>
            <a:endParaRPr lang="en-US" sz="1600" b="0" dirty="0" smtClean="0">
              <a:solidFill>
                <a:schemeClr val="tx1"/>
              </a:solidFill>
            </a:endParaRPr>
          </a:p>
          <a:p>
            <a:pPr lvl="1">
              <a:buFont typeface="Arial" pitchFamily="34" charset="0"/>
              <a:buChar char="•"/>
            </a:pPr>
            <a:r>
              <a:rPr lang="ro-RO" sz="1600" b="0" dirty="0" smtClean="0">
                <a:solidFill>
                  <a:schemeClr val="tx1"/>
                </a:solidFill>
              </a:rPr>
              <a:t>Școala primara.</a:t>
            </a:r>
            <a:endParaRPr lang="en-US" sz="1600" b="0" dirty="0" smtClean="0">
              <a:solidFill>
                <a:schemeClr val="tx1"/>
              </a:solidFill>
            </a:endParaRPr>
          </a:p>
          <a:p>
            <a:pPr lvl="0">
              <a:buFont typeface="Arial" pitchFamily="34" charset="0"/>
              <a:buChar char="•"/>
            </a:pPr>
            <a:endParaRPr lang="en-US" sz="1600" b="0" dirty="0" smtClean="0">
              <a:solidFill>
                <a:schemeClr val="tx1"/>
              </a:solidFill>
            </a:endParaRPr>
          </a:p>
          <a:p>
            <a:pPr lvl="0">
              <a:buFont typeface="Arial" pitchFamily="34" charset="0"/>
              <a:buChar char="•"/>
            </a:pPr>
            <a:r>
              <a:rPr lang="ro-RO" sz="1600" b="0" dirty="0" smtClean="0">
                <a:solidFill>
                  <a:schemeClr val="tx1"/>
                </a:solidFill>
              </a:rPr>
              <a:t>Centrala termica 3:</a:t>
            </a:r>
            <a:endParaRPr lang="en-US" sz="1600" b="0" dirty="0" smtClean="0">
              <a:solidFill>
                <a:schemeClr val="tx1"/>
              </a:solidFill>
            </a:endParaRPr>
          </a:p>
          <a:p>
            <a:pPr lvl="1">
              <a:buFont typeface="Arial" pitchFamily="34" charset="0"/>
              <a:buChar char="•"/>
            </a:pPr>
            <a:r>
              <a:rPr lang="ro-RO" sz="1600" b="0" dirty="0" smtClean="0">
                <a:solidFill>
                  <a:schemeClr val="tx1"/>
                </a:solidFill>
              </a:rPr>
              <a:t>Liceul Cehov;</a:t>
            </a:r>
            <a:endParaRPr lang="en-US" sz="1600" b="0" dirty="0" smtClean="0">
              <a:solidFill>
                <a:schemeClr val="tx1"/>
              </a:solidFill>
            </a:endParaRPr>
          </a:p>
          <a:p>
            <a:pPr lvl="1">
              <a:buFont typeface="Arial" pitchFamily="34" charset="0"/>
              <a:buChar char="•"/>
            </a:pPr>
            <a:r>
              <a:rPr lang="ro-RO" sz="1600" b="0" dirty="0" smtClean="0">
                <a:solidFill>
                  <a:schemeClr val="tx1"/>
                </a:solidFill>
              </a:rPr>
              <a:t>Grădinița nr.2;</a:t>
            </a:r>
            <a:endParaRPr lang="en-US" sz="1600" b="0" dirty="0" smtClean="0">
              <a:solidFill>
                <a:schemeClr val="tx1"/>
              </a:solidFill>
            </a:endParaRPr>
          </a:p>
          <a:p>
            <a:pPr lvl="1">
              <a:buFont typeface="Arial" pitchFamily="34" charset="0"/>
              <a:buChar char="•"/>
            </a:pPr>
            <a:r>
              <a:rPr lang="ro-RO" sz="1600" b="0" dirty="0" smtClean="0">
                <a:solidFill>
                  <a:schemeClr val="tx1"/>
                </a:solidFill>
              </a:rPr>
              <a:t>Stadion orășenesc.</a:t>
            </a:r>
            <a:endParaRPr lang="en-US" sz="1600" b="0" dirty="0" smtClean="0">
              <a:solidFill>
                <a:schemeClr val="tx1"/>
              </a:solidFill>
            </a:endParaRPr>
          </a:p>
          <a:p>
            <a:pPr lvl="0">
              <a:buFont typeface="Arial" pitchFamily="34" charset="0"/>
              <a:buChar char="•"/>
            </a:pPr>
            <a:endParaRPr lang="en-US" sz="1600" b="0" dirty="0" smtClean="0">
              <a:solidFill>
                <a:schemeClr val="tx1"/>
              </a:solidFill>
            </a:endParaRPr>
          </a:p>
          <a:p>
            <a:pPr lvl="0">
              <a:buFont typeface="Arial" pitchFamily="34" charset="0"/>
              <a:buChar char="•"/>
            </a:pPr>
            <a:r>
              <a:rPr lang="ro-RO" sz="1600" b="0" dirty="0" smtClean="0">
                <a:solidFill>
                  <a:schemeClr val="tx1"/>
                </a:solidFill>
              </a:rPr>
              <a:t>Centrala termica 4:</a:t>
            </a:r>
            <a:endParaRPr lang="en-US" sz="1600" b="0" dirty="0" smtClean="0">
              <a:solidFill>
                <a:schemeClr val="tx1"/>
              </a:solidFill>
            </a:endParaRPr>
          </a:p>
          <a:p>
            <a:pPr lvl="1">
              <a:buFont typeface="Arial" pitchFamily="34" charset="0"/>
              <a:buChar char="•"/>
            </a:pPr>
            <a:r>
              <a:rPr lang="ro-RO" sz="1600" b="0" dirty="0" smtClean="0">
                <a:solidFill>
                  <a:schemeClr val="tx1"/>
                </a:solidFill>
              </a:rPr>
              <a:t>Casa de creație;</a:t>
            </a:r>
            <a:endParaRPr lang="en-US" sz="1600" b="0" dirty="0" smtClean="0">
              <a:solidFill>
                <a:schemeClr val="tx1"/>
              </a:solidFill>
            </a:endParaRPr>
          </a:p>
          <a:p>
            <a:pPr lvl="1">
              <a:buFont typeface="Arial" pitchFamily="34" charset="0"/>
              <a:buChar char="•"/>
            </a:pPr>
            <a:r>
              <a:rPr lang="ro-RO" sz="1600" b="0" dirty="0" smtClean="0">
                <a:solidFill>
                  <a:schemeClr val="tx1"/>
                </a:solidFill>
              </a:rPr>
              <a:t>Garaj Consiliul Regional.</a:t>
            </a:r>
            <a:endParaRPr lang="en-US" sz="1600" b="0" dirty="0" smtClean="0">
              <a:solidFill>
                <a:schemeClr val="tx1"/>
              </a:solidFill>
            </a:endParaRPr>
          </a:p>
          <a:p>
            <a:endParaRPr lang="en-US" sz="1600" b="0" dirty="0" smtClean="0">
              <a:solidFill>
                <a:schemeClr val="tx1"/>
              </a:solidFill>
            </a:endParaRPr>
          </a:p>
          <a:p>
            <a:r>
              <a:rPr lang="ro-RO" sz="1600" b="0" dirty="0" smtClean="0">
                <a:solidFill>
                  <a:schemeClr val="tx1"/>
                </a:solidFill>
              </a:rPr>
              <a:t>In cele 4 centrale termice sunt montate 8 cazane  cu capacitate termica  totala de 3 Gcal/h.</a:t>
            </a:r>
            <a:endParaRPr lang="en-US" sz="1600" b="0" dirty="0" smtClean="0">
              <a:solidFill>
                <a:schemeClr val="tx1"/>
              </a:solidFill>
            </a:endParaRPr>
          </a:p>
          <a:p>
            <a:r>
              <a:rPr lang="ro-RO" sz="1600" b="0" dirty="0" smtClean="0">
                <a:solidFill>
                  <a:schemeClr val="tx1"/>
                </a:solidFill>
              </a:rPr>
              <a:t>Centralele termice funcționează sezonier in perioada de iarna.</a:t>
            </a:r>
            <a:endParaRPr lang="en-US" sz="1600" b="0" dirty="0" smtClean="0">
              <a:solidFill>
                <a:schemeClr val="tx1"/>
              </a:solidFill>
            </a:endParaRPr>
          </a:p>
          <a:p>
            <a:endParaRPr lang="en-US" sz="1600" b="0" dirty="0">
              <a:solidFill>
                <a:schemeClr val="tx1"/>
              </a:solidFill>
            </a:endParaRPr>
          </a:p>
        </p:txBody>
      </p:sp>
      <p:sp>
        <p:nvSpPr>
          <p:cNvPr id="3" name="Rectangle 3"/>
          <p:cNvSpPr>
            <a:spLocks noChangeArrowheads="1"/>
          </p:cNvSpPr>
          <p:nvPr/>
        </p:nvSpPr>
        <p:spPr bwMode="auto">
          <a:xfrm>
            <a:off x="573088" y="-61913"/>
            <a:ext cx="10585450" cy="1031876"/>
          </a:xfrm>
          <a:prstGeom prst="rect">
            <a:avLst/>
          </a:prstGeom>
          <a:noFill/>
          <a:ln w="9525">
            <a:noFill/>
            <a:miter lim="800000"/>
            <a:headEnd/>
            <a:tailEnd/>
          </a:ln>
          <a:effectLst>
            <a:prstShdw prst="shdw17" dist="17961" dir="2700000">
              <a:schemeClr val="accent1">
                <a:gamma/>
                <a:shade val="60000"/>
                <a:invGamma/>
              </a:schemeClr>
            </a:prstShdw>
          </a:effectLst>
        </p:spPr>
        <p:txBody>
          <a:bodyPr lIns="539580" tIns="76176" bIns="152352" anchor="ctr">
            <a:spAutoFit/>
          </a:bodyPr>
          <a:lstStyle/>
          <a:p>
            <a:pPr marL="0" lvl="4" eaLnBrk="0" hangingPunct="0">
              <a:defRPr/>
            </a:pPr>
            <a:r>
              <a:rPr lang="en-US" sz="2400" dirty="0" smtClean="0">
                <a:solidFill>
                  <a:srgbClr val="ED1A3B"/>
                </a:solidFill>
                <a:latin typeface="+mj-lt"/>
                <a:cs typeface="Times New Roman" pitchFamily="18" charset="0"/>
              </a:rPr>
              <a:t>ANALIZA SITUATIEI TEHNICE A OPERATORULUI DE </a:t>
            </a:r>
            <a:r>
              <a:rPr lang="en-US" sz="2400" dirty="0" smtClean="0">
                <a:solidFill>
                  <a:srgbClr val="ED1A3B"/>
                </a:solidFill>
                <a:latin typeface="+mj-lt"/>
                <a:cs typeface="Times New Roman" pitchFamily="18" charset="0"/>
              </a:rPr>
              <a:t>TERMOFICARE (6)</a:t>
            </a:r>
            <a:endParaRPr lang="en-GB" sz="1600" b="0" i="1" dirty="0">
              <a:solidFill>
                <a:srgbClr val="ED1A3B"/>
              </a:solidFill>
              <a:latin typeface="+mj-lt"/>
              <a:cs typeface="Times New Roman" pitchFamily="18" charset="0"/>
            </a:endParaRPr>
          </a:p>
          <a:p>
            <a:pPr eaLnBrk="0" hangingPunct="0">
              <a:defRPr/>
            </a:pPr>
            <a:endParaRPr lang="en-GB" sz="2800" dirty="0">
              <a:solidFill>
                <a:srgbClr val="ED1A3B"/>
              </a:solidFill>
              <a:latin typeface="+mj-lt"/>
            </a:endParaRPr>
          </a:p>
        </p:txBody>
      </p:sp>
      <p:pic>
        <p:nvPicPr>
          <p:cNvPr id="3074" name="Picture 2"/>
          <p:cNvPicPr>
            <a:picLocks noChangeAspect="1" noChangeArrowheads="1"/>
          </p:cNvPicPr>
          <p:nvPr/>
        </p:nvPicPr>
        <p:blipFill>
          <a:blip r:embed="rId2" cstate="print"/>
          <a:srcRect/>
          <a:stretch>
            <a:fillRect/>
          </a:stretch>
        </p:blipFill>
        <p:spPr bwMode="auto">
          <a:xfrm>
            <a:off x="7506018" y="782320"/>
            <a:ext cx="3202622" cy="240687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7506018" y="3420844"/>
            <a:ext cx="3235139" cy="24313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DO_PowePoint_2003_ws_310709">
  <a:themeElements>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BDO_PowePoint_2003_ws_310709</Template>
  <TotalTime>6585</TotalTime>
  <Words>1236</Words>
  <Application>Microsoft Office PowerPoint</Application>
  <PresentationFormat>Custom</PresentationFormat>
  <Paragraphs>165</Paragraphs>
  <Slides>29</Slides>
  <Notes>1</Notes>
  <HiddenSlides>0</HiddenSlides>
  <MMClips>0</MMClips>
  <ScaleCrop>false</ScaleCrop>
  <HeadingPairs>
    <vt:vector size="6" baseType="variant">
      <vt:variant>
        <vt:lpstr>Theme</vt:lpstr>
      </vt:variant>
      <vt:variant>
        <vt:i4>1</vt:i4>
      </vt:variant>
      <vt:variant>
        <vt:lpstr>Slide Titles</vt:lpstr>
      </vt:variant>
      <vt:variant>
        <vt:i4>29</vt:i4>
      </vt:variant>
      <vt:variant>
        <vt:lpstr>Custom Shows</vt:lpstr>
      </vt:variant>
      <vt:variant>
        <vt:i4>1</vt:i4>
      </vt:variant>
    </vt:vector>
  </HeadingPairs>
  <TitlesOfParts>
    <vt:vector size="31" baseType="lpstr">
      <vt:lpstr>BDO_PowePoint_2003_ws_310709</vt:lpstr>
      <vt:lpstr>Slide 1</vt:lpstr>
      <vt:lpstr>Etape in cadrul asistentei tehnice </vt:lpstr>
      <vt:lpstr>Etape in cadrul asistentei tehnice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Concluzii…</vt:lpstr>
      <vt:lpstr>Custom Show 1</vt:lpstr>
    </vt:vector>
  </TitlesOfParts>
  <Company>bdo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HEADING</dc:title>
  <dc:creator>user</dc:creator>
  <cp:lastModifiedBy>augustin.boer</cp:lastModifiedBy>
  <cp:revision>598</cp:revision>
  <dcterms:created xsi:type="dcterms:W3CDTF">2010-12-01T13:40:24Z</dcterms:created>
  <dcterms:modified xsi:type="dcterms:W3CDTF">2014-11-18T10:12:48Z</dcterms:modified>
</cp:coreProperties>
</file>