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diagrams/drawing8.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81" r:id="rId2"/>
    <p:sldId id="395" r:id="rId3"/>
    <p:sldId id="297" r:id="rId4"/>
    <p:sldId id="396" r:id="rId5"/>
    <p:sldId id="398" r:id="rId6"/>
    <p:sldId id="406" r:id="rId7"/>
    <p:sldId id="407" r:id="rId8"/>
    <p:sldId id="408" r:id="rId9"/>
    <p:sldId id="409" r:id="rId10"/>
    <p:sldId id="410" r:id="rId11"/>
    <p:sldId id="416" r:id="rId12"/>
    <p:sldId id="415" r:id="rId13"/>
    <p:sldId id="417" r:id="rId14"/>
    <p:sldId id="418" r:id="rId15"/>
    <p:sldId id="507" r:id="rId16"/>
    <p:sldId id="411" r:id="rId17"/>
    <p:sldId id="401" r:id="rId18"/>
    <p:sldId id="405" r:id="rId19"/>
    <p:sldId id="508" r:id="rId20"/>
    <p:sldId id="520" r:id="rId21"/>
    <p:sldId id="310" r:id="rId22"/>
    <p:sldId id="327" r:id="rId23"/>
    <p:sldId id="421" r:id="rId24"/>
    <p:sldId id="423" r:id="rId25"/>
    <p:sldId id="412" r:id="rId26"/>
    <p:sldId id="510" r:id="rId27"/>
    <p:sldId id="424" r:id="rId28"/>
    <p:sldId id="511" r:id="rId29"/>
    <p:sldId id="521" r:id="rId30"/>
    <p:sldId id="426" r:id="rId31"/>
    <p:sldId id="513" r:id="rId32"/>
    <p:sldId id="425" r:id="rId33"/>
    <p:sldId id="514" r:id="rId34"/>
    <p:sldId id="522" r:id="rId35"/>
    <p:sldId id="427" r:id="rId36"/>
    <p:sldId id="443" r:id="rId37"/>
    <p:sldId id="397" r:id="rId38"/>
    <p:sldId id="515" r:id="rId39"/>
    <p:sldId id="516" r:id="rId40"/>
    <p:sldId id="468" r:id="rId41"/>
    <p:sldId id="469" r:id="rId42"/>
    <p:sldId id="494" r:id="rId43"/>
    <p:sldId id="495" r:id="rId44"/>
    <p:sldId id="496" r:id="rId45"/>
    <p:sldId id="497" r:id="rId46"/>
    <p:sldId id="498" r:id="rId47"/>
    <p:sldId id="499" r:id="rId48"/>
    <p:sldId id="500" r:id="rId49"/>
    <p:sldId id="501" r:id="rId50"/>
    <p:sldId id="502" r:id="rId51"/>
    <p:sldId id="503" r:id="rId52"/>
    <p:sldId id="504" r:id="rId53"/>
    <p:sldId id="505" r:id="rId54"/>
    <p:sldId id="506" r:id="rId55"/>
    <p:sldId id="523" r:id="rId56"/>
    <p:sldId id="483" r:id="rId57"/>
    <p:sldId id="484" r:id="rId58"/>
    <p:sldId id="485" r:id="rId59"/>
    <p:sldId id="486" r:id="rId60"/>
    <p:sldId id="487" r:id="rId61"/>
    <p:sldId id="488" r:id="rId62"/>
    <p:sldId id="489" r:id="rId63"/>
    <p:sldId id="490" r:id="rId64"/>
    <p:sldId id="491" r:id="rId65"/>
    <p:sldId id="492" r:id="rId66"/>
    <p:sldId id="493" r:id="rId67"/>
    <p:sldId id="420" r:id="rId68"/>
    <p:sldId id="432" r:id="rId69"/>
    <p:sldId id="445" r:id="rId70"/>
    <p:sldId id="452" r:id="rId71"/>
    <p:sldId id="518" r:id="rId72"/>
    <p:sldId id="451" r:id="rId73"/>
    <p:sldId id="448" r:id="rId74"/>
    <p:sldId id="450" r:id="rId75"/>
    <p:sldId id="433" r:id="rId76"/>
    <p:sldId id="449" r:id="rId77"/>
    <p:sldId id="453" r:id="rId78"/>
    <p:sldId id="323" r:id="rId79"/>
    <p:sldId id="352" r:id="rId80"/>
    <p:sldId id="351" r:id="rId81"/>
    <p:sldId id="455" r:id="rId82"/>
    <p:sldId id="458" r:id="rId83"/>
    <p:sldId id="454" r:id="rId84"/>
    <p:sldId id="439" r:id="rId85"/>
    <p:sldId id="460" r:id="rId86"/>
    <p:sldId id="461" r:id="rId87"/>
    <p:sldId id="519" r:id="rId88"/>
    <p:sldId id="435" r:id="rId89"/>
    <p:sldId id="391" r:id="rId90"/>
    <p:sldId id="392" r:id="rId91"/>
    <p:sldId id="393" r:id="rId92"/>
    <p:sldId id="446" r:id="rId93"/>
  </p:sldIdLst>
  <p:sldSz cx="12190413" cy="6858000"/>
  <p:notesSz cx="6794500" cy="9931400"/>
  <p:custShowLst>
    <p:custShow name="Custom Show 1" id="0">
      <p:sldLst/>
    </p:custShow>
  </p:custShowLst>
  <p:defaultTextStyle>
    <a:defPPr>
      <a:defRPr lang="en-US"/>
    </a:defPPr>
    <a:lvl1pPr algn="l" rtl="0" fontAlgn="base">
      <a:spcBef>
        <a:spcPct val="0"/>
      </a:spcBef>
      <a:spcAft>
        <a:spcPct val="0"/>
      </a:spcAft>
      <a:defRPr sz="1400" b="1" kern="1200">
        <a:solidFill>
          <a:schemeClr val="bg1"/>
        </a:solidFill>
        <a:latin typeface="Trebuchet MS" pitchFamily="34" charset="0"/>
        <a:ea typeface="+mn-ea"/>
        <a:cs typeface="Arial" pitchFamily="34" charset="0"/>
      </a:defRPr>
    </a:lvl1pPr>
    <a:lvl2pPr marL="457200" algn="l" rtl="0" fontAlgn="base">
      <a:spcBef>
        <a:spcPct val="0"/>
      </a:spcBef>
      <a:spcAft>
        <a:spcPct val="0"/>
      </a:spcAft>
      <a:defRPr sz="1400" b="1" kern="1200">
        <a:solidFill>
          <a:schemeClr val="bg1"/>
        </a:solidFill>
        <a:latin typeface="Trebuchet MS" pitchFamily="34" charset="0"/>
        <a:ea typeface="+mn-ea"/>
        <a:cs typeface="Arial" pitchFamily="34" charset="0"/>
      </a:defRPr>
    </a:lvl2pPr>
    <a:lvl3pPr marL="914400" algn="l" rtl="0" fontAlgn="base">
      <a:spcBef>
        <a:spcPct val="0"/>
      </a:spcBef>
      <a:spcAft>
        <a:spcPct val="0"/>
      </a:spcAft>
      <a:defRPr sz="1400" b="1" kern="1200">
        <a:solidFill>
          <a:schemeClr val="bg1"/>
        </a:solidFill>
        <a:latin typeface="Trebuchet MS" pitchFamily="34" charset="0"/>
        <a:ea typeface="+mn-ea"/>
        <a:cs typeface="Arial" pitchFamily="34" charset="0"/>
      </a:defRPr>
    </a:lvl3pPr>
    <a:lvl4pPr marL="1371600" algn="l" rtl="0" fontAlgn="base">
      <a:spcBef>
        <a:spcPct val="0"/>
      </a:spcBef>
      <a:spcAft>
        <a:spcPct val="0"/>
      </a:spcAft>
      <a:defRPr sz="1400" b="1" kern="1200">
        <a:solidFill>
          <a:schemeClr val="bg1"/>
        </a:solidFill>
        <a:latin typeface="Trebuchet MS" pitchFamily="34" charset="0"/>
        <a:ea typeface="+mn-ea"/>
        <a:cs typeface="Arial" pitchFamily="34" charset="0"/>
      </a:defRPr>
    </a:lvl4pPr>
    <a:lvl5pPr marL="1828800" algn="l" rtl="0" fontAlgn="base">
      <a:spcBef>
        <a:spcPct val="0"/>
      </a:spcBef>
      <a:spcAft>
        <a:spcPct val="0"/>
      </a:spcAft>
      <a:defRPr sz="1400" b="1" kern="1200">
        <a:solidFill>
          <a:schemeClr val="bg1"/>
        </a:solidFill>
        <a:latin typeface="Trebuchet MS" pitchFamily="34" charset="0"/>
        <a:ea typeface="+mn-ea"/>
        <a:cs typeface="Arial" pitchFamily="34" charset="0"/>
      </a:defRPr>
    </a:lvl5pPr>
    <a:lvl6pPr marL="2286000" algn="l" defTabSz="914400" rtl="0" eaLnBrk="1" latinLnBrk="0" hangingPunct="1">
      <a:defRPr sz="1400" b="1" kern="1200">
        <a:solidFill>
          <a:schemeClr val="bg1"/>
        </a:solidFill>
        <a:latin typeface="Trebuchet MS" pitchFamily="34" charset="0"/>
        <a:ea typeface="+mn-ea"/>
        <a:cs typeface="Arial" pitchFamily="34" charset="0"/>
      </a:defRPr>
    </a:lvl6pPr>
    <a:lvl7pPr marL="2743200" algn="l" defTabSz="914400" rtl="0" eaLnBrk="1" latinLnBrk="0" hangingPunct="1">
      <a:defRPr sz="1400" b="1" kern="1200">
        <a:solidFill>
          <a:schemeClr val="bg1"/>
        </a:solidFill>
        <a:latin typeface="Trebuchet MS" pitchFamily="34" charset="0"/>
        <a:ea typeface="+mn-ea"/>
        <a:cs typeface="Arial" pitchFamily="34" charset="0"/>
      </a:defRPr>
    </a:lvl7pPr>
    <a:lvl8pPr marL="3200400" algn="l" defTabSz="914400" rtl="0" eaLnBrk="1" latinLnBrk="0" hangingPunct="1">
      <a:defRPr sz="1400" b="1" kern="1200">
        <a:solidFill>
          <a:schemeClr val="bg1"/>
        </a:solidFill>
        <a:latin typeface="Trebuchet MS" pitchFamily="34" charset="0"/>
        <a:ea typeface="+mn-ea"/>
        <a:cs typeface="Arial" pitchFamily="34" charset="0"/>
      </a:defRPr>
    </a:lvl8pPr>
    <a:lvl9pPr marL="3657600" algn="l" defTabSz="914400" rtl="0" eaLnBrk="1" latinLnBrk="0" hangingPunct="1">
      <a:defRPr sz="1400" b="1" kern="1200">
        <a:solidFill>
          <a:schemeClr val="bg1"/>
        </a:solidFill>
        <a:latin typeface="Trebuchet MS"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D1A3B"/>
    <a:srgbClr val="786860"/>
    <a:srgbClr val="33CC33"/>
    <a:srgbClr val="00FF00"/>
    <a:srgbClr val="2EAFA4"/>
    <a:srgbClr val="C5C5C5"/>
    <a:srgbClr val="98002E"/>
    <a:srgbClr val="62CAE3"/>
  </p:clrMru>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353" autoAdjust="0"/>
    <p:restoredTop sz="97481" autoAdjust="0"/>
  </p:normalViewPr>
  <p:slideViewPr>
    <p:cSldViewPr snapToGrid="0" snapToObjects="1">
      <p:cViewPr>
        <p:scale>
          <a:sx n="50" d="100"/>
          <a:sy n="50" d="100"/>
        </p:scale>
        <p:origin x="-2611" y="-854"/>
      </p:cViewPr>
      <p:guideLst>
        <p:guide orient="horz" pos="1435"/>
        <p:guide orient="horz" pos="3550"/>
        <p:guide orient="horz" pos="182"/>
        <p:guide orient="horz" pos="1147"/>
        <p:guide pos="7500"/>
        <p:guide pos="3902"/>
        <p:guide pos="3777"/>
        <p:guide pos="241"/>
        <p:guide pos="6619"/>
        <p:guide pos="1329"/>
      </p:guideLst>
    </p:cSldViewPr>
  </p:slideViewPr>
  <p:notesTextViewPr>
    <p:cViewPr>
      <p:scale>
        <a:sx n="100" d="100"/>
        <a:sy n="100" d="100"/>
      </p:scale>
      <p:origin x="0" y="0"/>
    </p:cViewPr>
  </p:notesTextViewPr>
  <p:sorterViewPr>
    <p:cViewPr>
      <p:scale>
        <a:sx n="100" d="100"/>
        <a:sy n="100" d="100"/>
      </p:scale>
      <p:origin x="0" y="6480"/>
    </p:cViewPr>
  </p:sorterViewPr>
  <p:notesViewPr>
    <p:cSldViewPr snapToGrid="0" snapToObjects="1">
      <p:cViewPr varScale="1">
        <p:scale>
          <a:sx n="71" d="100"/>
          <a:sy n="71" d="100"/>
        </p:scale>
        <p:origin x="-3077" y="-77"/>
      </p:cViewPr>
      <p:guideLst>
        <p:guide orient="horz" pos="3128"/>
        <p:guide pos="214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B0E5B-536D-4DB7-8D93-65F853DE50C1}" type="doc">
      <dgm:prSet loTypeId="urn:microsoft.com/office/officeart/2005/8/layout/hierarchy4" loCatId="list" qsTypeId="urn:microsoft.com/office/officeart/2005/8/quickstyle/3d2" qsCatId="3D" csTypeId="urn:microsoft.com/office/officeart/2005/8/colors/colorful5" csCatId="colorful" phldr="1"/>
      <dgm:spPr/>
      <dgm:t>
        <a:bodyPr/>
        <a:lstStyle/>
        <a:p>
          <a:endParaRPr lang="en-GB"/>
        </a:p>
      </dgm:t>
    </dgm:pt>
    <dgm:pt modelId="{1E9B48D0-65CF-4548-8C1C-0FCC2F371323}">
      <dgm:prSet phldrT="[Text]" custT="1"/>
      <dgm:spPr>
        <a:solidFill>
          <a:srgbClr val="92D050"/>
        </a:solidFill>
      </dgm:spPr>
      <dgm:t>
        <a:bodyPr/>
        <a:lstStyle/>
        <a:p>
          <a:pPr algn="ctr"/>
          <a:r>
            <a:rPr lang="it-IT" sz="2400" dirty="0" smtClean="0">
              <a:latin typeface="+mj-lt"/>
            </a:rPr>
            <a:t>Statele membre </a:t>
          </a:r>
          <a:r>
            <a:rPr lang="it-IT" sz="2400" dirty="0" smtClean="0">
              <a:latin typeface="+mj-lt"/>
              <a:sym typeface="Wingdings" pitchFamily="2" charset="2"/>
            </a:rPr>
            <a:t> </a:t>
          </a:r>
          <a:r>
            <a:rPr lang="it-IT" sz="2400" dirty="0" smtClean="0">
              <a:latin typeface="+mj-lt"/>
            </a:rPr>
            <a:t>măsuri necesare pentru a interzice abandonarea, descărcarea sau </a:t>
          </a:r>
          <a:r>
            <a:rPr lang="vi-VN" sz="2400" dirty="0" smtClean="0">
              <a:latin typeface="+mj-lt"/>
            </a:rPr>
            <a:t>eliminarea necontrolată a deşeurilor</a:t>
          </a:r>
          <a:endParaRPr lang="en-GB" sz="2400" dirty="0" smtClean="0">
            <a:latin typeface="+mj-lt"/>
          </a:endParaRPr>
        </a:p>
      </dgm:t>
    </dgm:pt>
    <dgm:pt modelId="{0A348655-6EE3-4612-A62B-6B3D713DF8A5}" type="parTrans" cxnId="{E256A963-AED9-41D3-95D5-52FDD17D50D1}">
      <dgm:prSet/>
      <dgm:spPr/>
      <dgm:t>
        <a:bodyPr/>
        <a:lstStyle/>
        <a:p>
          <a:endParaRPr lang="en-GB">
            <a:latin typeface="+mj-lt"/>
          </a:endParaRPr>
        </a:p>
      </dgm:t>
    </dgm:pt>
    <dgm:pt modelId="{3D4AF450-E41B-4C6F-92B9-E927C2E797A7}" type="sibTrans" cxnId="{E256A963-AED9-41D3-95D5-52FDD17D50D1}">
      <dgm:prSet/>
      <dgm:spPr/>
      <dgm:t>
        <a:bodyPr/>
        <a:lstStyle/>
        <a:p>
          <a:endParaRPr lang="en-GB">
            <a:latin typeface="+mj-lt"/>
          </a:endParaRPr>
        </a:p>
      </dgm:t>
    </dgm:pt>
    <dgm:pt modelId="{1E54CF5B-1426-4DAD-B715-D13C2572AB38}">
      <dgm:prSet phldrT="[Text]"/>
      <dgm:spPr>
        <a:solidFill>
          <a:srgbClr val="002060"/>
        </a:solidFill>
      </dgm:spPr>
      <dgm:t>
        <a:bodyPr/>
        <a:lstStyle/>
        <a:p>
          <a:r>
            <a:rPr lang="en-GB" dirty="0" smtClean="0">
              <a:latin typeface="+mj-lt"/>
            </a:rPr>
            <a:t>D</a:t>
          </a:r>
          <a:r>
            <a:rPr lang="vi-VN" dirty="0" smtClean="0">
              <a:latin typeface="+mj-lt"/>
            </a:rPr>
            <a:t>eşeurile se recuperează sau</a:t>
          </a:r>
          <a:r>
            <a:rPr lang="en-GB" dirty="0" smtClean="0">
              <a:latin typeface="+mj-lt"/>
            </a:rPr>
            <a:t> </a:t>
          </a:r>
          <a:r>
            <a:rPr lang="vi-VN" dirty="0" smtClean="0">
              <a:latin typeface="+mj-lt"/>
            </a:rPr>
            <a:t>se elimină fără a periclita sănătatea oamenilor</a:t>
          </a:r>
          <a:r>
            <a:rPr lang="en-GB" dirty="0" smtClean="0">
              <a:latin typeface="+mj-lt"/>
            </a:rPr>
            <a:t> </a:t>
          </a:r>
          <a:r>
            <a:rPr lang="en-GB" dirty="0" err="1" smtClean="0">
              <a:latin typeface="+mj-lt"/>
            </a:rPr>
            <a:t>si</a:t>
          </a:r>
          <a:r>
            <a:rPr lang="en-GB" dirty="0" smtClean="0">
              <a:latin typeface="+mj-lt"/>
            </a:rPr>
            <a:t> </a:t>
          </a:r>
          <a:r>
            <a:rPr lang="vi-VN" dirty="0" smtClean="0">
              <a:latin typeface="+mj-lt"/>
            </a:rPr>
            <a:t>fără a </a:t>
          </a:r>
          <a:r>
            <a:rPr lang="pt-BR" dirty="0" smtClean="0">
              <a:latin typeface="+mj-lt"/>
            </a:rPr>
            <a:t>utiliza procese sau metode care ar putea fi daunatoare pentru mediu</a:t>
          </a:r>
          <a:endParaRPr lang="en-GB" dirty="0" smtClean="0">
            <a:latin typeface="+mj-lt"/>
          </a:endParaRPr>
        </a:p>
      </dgm:t>
    </dgm:pt>
    <dgm:pt modelId="{FD5C9D45-77F9-4D7F-8470-4F0FB347493D}" type="parTrans" cxnId="{5376A0E3-C080-4862-822F-66619D7DC33C}">
      <dgm:prSet/>
      <dgm:spPr/>
      <dgm:t>
        <a:bodyPr/>
        <a:lstStyle/>
        <a:p>
          <a:endParaRPr lang="en-GB">
            <a:latin typeface="+mj-lt"/>
          </a:endParaRPr>
        </a:p>
      </dgm:t>
    </dgm:pt>
    <dgm:pt modelId="{A2C1851F-EAB3-41FF-8B79-4DD8F8A7C645}" type="sibTrans" cxnId="{5376A0E3-C080-4862-822F-66619D7DC33C}">
      <dgm:prSet/>
      <dgm:spPr/>
      <dgm:t>
        <a:bodyPr/>
        <a:lstStyle/>
        <a:p>
          <a:endParaRPr lang="en-GB">
            <a:latin typeface="+mj-lt"/>
          </a:endParaRPr>
        </a:p>
      </dgm:t>
    </dgm:pt>
    <dgm:pt modelId="{0624894C-EF63-49D3-9D1B-E161497EE179}">
      <dgm:prSet phldrT="[Text]">
        <dgm:style>
          <a:lnRef idx="3">
            <a:schemeClr val="lt1"/>
          </a:lnRef>
          <a:fillRef idx="1">
            <a:schemeClr val="accent6"/>
          </a:fillRef>
          <a:effectRef idx="1">
            <a:schemeClr val="accent6"/>
          </a:effectRef>
          <a:fontRef idx="minor">
            <a:schemeClr val="lt1"/>
          </a:fontRef>
        </dgm:style>
      </dgm:prSet>
      <dgm:spPr/>
      <dgm:t>
        <a:bodyPr/>
        <a:lstStyle/>
        <a:p>
          <a:r>
            <a:rPr lang="en-GB" dirty="0" smtClean="0">
              <a:solidFill>
                <a:schemeClr val="bg1"/>
              </a:solidFill>
              <a:latin typeface="+mj-lt"/>
            </a:rPr>
            <a:t>F</a:t>
          </a:r>
          <a:r>
            <a:rPr lang="vi-VN" dirty="0" smtClean="0">
              <a:solidFill>
                <a:schemeClr val="bg1"/>
              </a:solidFill>
              <a:latin typeface="+mj-lt"/>
            </a:rPr>
            <a:t>ără riscuri pentru apă, aer sau sol, sau pentru animale ori plante</a:t>
          </a:r>
          <a:endParaRPr lang="en-GB" dirty="0">
            <a:solidFill>
              <a:schemeClr val="bg1"/>
            </a:solidFill>
            <a:latin typeface="+mj-lt"/>
          </a:endParaRPr>
        </a:p>
      </dgm:t>
    </dgm:pt>
    <dgm:pt modelId="{DF0D6655-CB81-4F4F-87E7-FE47075BA60E}" type="parTrans" cxnId="{8EECE588-37D0-4DC6-9027-C3A518BAB69E}">
      <dgm:prSet/>
      <dgm:spPr/>
      <dgm:t>
        <a:bodyPr/>
        <a:lstStyle/>
        <a:p>
          <a:endParaRPr lang="en-GB">
            <a:latin typeface="+mj-lt"/>
          </a:endParaRPr>
        </a:p>
      </dgm:t>
    </dgm:pt>
    <dgm:pt modelId="{9F0C2FA1-BC06-49CE-A0CD-50E46B413088}" type="sibTrans" cxnId="{8EECE588-37D0-4DC6-9027-C3A518BAB69E}">
      <dgm:prSet/>
      <dgm:spPr/>
      <dgm:t>
        <a:bodyPr/>
        <a:lstStyle/>
        <a:p>
          <a:endParaRPr lang="en-GB">
            <a:latin typeface="+mj-lt"/>
          </a:endParaRPr>
        </a:p>
      </dgm:t>
    </dgm:pt>
    <dgm:pt modelId="{9AE66949-870A-400C-9BE2-2217318C3318}">
      <dgm:prSet phldrT="[Text]">
        <dgm:style>
          <a:lnRef idx="3">
            <a:schemeClr val="lt1"/>
          </a:lnRef>
          <a:fillRef idx="1">
            <a:schemeClr val="accent6"/>
          </a:fillRef>
          <a:effectRef idx="1">
            <a:schemeClr val="accent6"/>
          </a:effectRef>
          <a:fontRef idx="minor">
            <a:schemeClr val="lt1"/>
          </a:fontRef>
        </dgm:style>
      </dgm:prSet>
      <dgm:spPr/>
      <dgm:t>
        <a:bodyPr/>
        <a:lstStyle/>
        <a:p>
          <a:r>
            <a:rPr lang="en-GB" dirty="0" smtClean="0">
              <a:latin typeface="+mj-lt"/>
            </a:rPr>
            <a:t>F</a:t>
          </a:r>
          <a:r>
            <a:rPr lang="vi-VN" dirty="0" smtClean="0">
              <a:latin typeface="+mj-lt"/>
            </a:rPr>
            <a:t>ără a cauza neplăceri prin zgomot sau mirosuri</a:t>
          </a:r>
          <a:endParaRPr lang="en-GB" dirty="0">
            <a:latin typeface="+mj-lt"/>
          </a:endParaRPr>
        </a:p>
      </dgm:t>
    </dgm:pt>
    <dgm:pt modelId="{5633E7CC-197D-45C6-ACC4-1E9872EFCC1B}" type="parTrans" cxnId="{EAC31D50-5911-46AC-8E66-B94F5AA7CEDA}">
      <dgm:prSet/>
      <dgm:spPr/>
      <dgm:t>
        <a:bodyPr/>
        <a:lstStyle/>
        <a:p>
          <a:endParaRPr lang="en-GB">
            <a:latin typeface="+mj-lt"/>
          </a:endParaRPr>
        </a:p>
      </dgm:t>
    </dgm:pt>
    <dgm:pt modelId="{38A4B45D-D000-4713-AD8D-1CD29A9BB70F}" type="sibTrans" cxnId="{EAC31D50-5911-46AC-8E66-B94F5AA7CEDA}">
      <dgm:prSet/>
      <dgm:spPr/>
      <dgm:t>
        <a:bodyPr/>
        <a:lstStyle/>
        <a:p>
          <a:endParaRPr lang="en-GB">
            <a:latin typeface="+mj-lt"/>
          </a:endParaRPr>
        </a:p>
      </dgm:t>
    </dgm:pt>
    <dgm:pt modelId="{9B2CCC32-37A5-4EE0-8D23-AA22A57D09E6}">
      <dgm:prSet>
        <dgm:style>
          <a:lnRef idx="3">
            <a:schemeClr val="lt1"/>
          </a:lnRef>
          <a:fillRef idx="1">
            <a:schemeClr val="accent6"/>
          </a:fillRef>
          <a:effectRef idx="1">
            <a:schemeClr val="accent6"/>
          </a:effectRef>
          <a:fontRef idx="minor">
            <a:schemeClr val="lt1"/>
          </a:fontRef>
        </dgm:style>
      </dgm:prSet>
      <dgm:spPr/>
      <dgm:t>
        <a:bodyPr/>
        <a:lstStyle/>
        <a:p>
          <a:r>
            <a:rPr lang="en-GB" dirty="0" smtClean="0">
              <a:latin typeface="+mj-lt"/>
            </a:rPr>
            <a:t>F</a:t>
          </a:r>
          <a:r>
            <a:rPr lang="vi-VN" dirty="0" smtClean="0">
              <a:latin typeface="+mj-lt"/>
            </a:rPr>
            <a:t>ără a afecta în mod negativ regiunile rurale sau zonele de interes special</a:t>
          </a:r>
          <a:endParaRPr lang="en-GB" dirty="0">
            <a:latin typeface="+mj-lt"/>
          </a:endParaRPr>
        </a:p>
      </dgm:t>
    </dgm:pt>
    <dgm:pt modelId="{05BF18C0-39E0-4C77-9E25-A04DFB6EB23D}" type="parTrans" cxnId="{A1ACFCEF-42BF-44C6-B38D-41A1058AC505}">
      <dgm:prSet/>
      <dgm:spPr/>
      <dgm:t>
        <a:bodyPr/>
        <a:lstStyle/>
        <a:p>
          <a:endParaRPr lang="en-GB">
            <a:latin typeface="+mj-lt"/>
          </a:endParaRPr>
        </a:p>
      </dgm:t>
    </dgm:pt>
    <dgm:pt modelId="{04B750E9-D802-42EC-9803-F7DE72C8A702}" type="sibTrans" cxnId="{A1ACFCEF-42BF-44C6-B38D-41A1058AC505}">
      <dgm:prSet/>
      <dgm:spPr/>
      <dgm:t>
        <a:bodyPr/>
        <a:lstStyle/>
        <a:p>
          <a:endParaRPr lang="en-GB">
            <a:latin typeface="+mj-lt"/>
          </a:endParaRPr>
        </a:p>
      </dgm:t>
    </dgm:pt>
    <dgm:pt modelId="{3E3A6603-2431-4288-8860-9FA63429524A}" type="pres">
      <dgm:prSet presAssocID="{9BCB0E5B-536D-4DB7-8D93-65F853DE50C1}" presName="Name0" presStyleCnt="0">
        <dgm:presLayoutVars>
          <dgm:chPref val="1"/>
          <dgm:dir/>
          <dgm:animOne val="branch"/>
          <dgm:animLvl val="lvl"/>
          <dgm:resizeHandles/>
        </dgm:presLayoutVars>
      </dgm:prSet>
      <dgm:spPr/>
      <dgm:t>
        <a:bodyPr/>
        <a:lstStyle/>
        <a:p>
          <a:endParaRPr lang="en-GB"/>
        </a:p>
      </dgm:t>
    </dgm:pt>
    <dgm:pt modelId="{C40E3B37-004C-41E1-B0C0-BC13074F198C}" type="pres">
      <dgm:prSet presAssocID="{1E9B48D0-65CF-4548-8C1C-0FCC2F371323}" presName="vertOne" presStyleCnt="0"/>
      <dgm:spPr/>
      <dgm:t>
        <a:bodyPr/>
        <a:lstStyle/>
        <a:p>
          <a:endParaRPr lang="ro-RO"/>
        </a:p>
      </dgm:t>
    </dgm:pt>
    <dgm:pt modelId="{CCF1CBA9-C9BC-4A1F-B121-713C1476B287}" type="pres">
      <dgm:prSet presAssocID="{1E9B48D0-65CF-4548-8C1C-0FCC2F371323}" presName="txOne" presStyleLbl="node0" presStyleIdx="0" presStyleCnt="1">
        <dgm:presLayoutVars>
          <dgm:chPref val="3"/>
        </dgm:presLayoutVars>
      </dgm:prSet>
      <dgm:spPr/>
      <dgm:t>
        <a:bodyPr/>
        <a:lstStyle/>
        <a:p>
          <a:endParaRPr lang="en-GB"/>
        </a:p>
      </dgm:t>
    </dgm:pt>
    <dgm:pt modelId="{98710F7A-EDEB-4365-97E5-C768DA9D872B}" type="pres">
      <dgm:prSet presAssocID="{1E9B48D0-65CF-4548-8C1C-0FCC2F371323}" presName="parTransOne" presStyleCnt="0"/>
      <dgm:spPr/>
      <dgm:t>
        <a:bodyPr/>
        <a:lstStyle/>
        <a:p>
          <a:endParaRPr lang="ro-RO"/>
        </a:p>
      </dgm:t>
    </dgm:pt>
    <dgm:pt modelId="{2C7E476A-6B46-4666-8F39-A11F19DD6EF1}" type="pres">
      <dgm:prSet presAssocID="{1E9B48D0-65CF-4548-8C1C-0FCC2F371323}" presName="horzOne" presStyleCnt="0"/>
      <dgm:spPr/>
      <dgm:t>
        <a:bodyPr/>
        <a:lstStyle/>
        <a:p>
          <a:endParaRPr lang="ro-RO"/>
        </a:p>
      </dgm:t>
    </dgm:pt>
    <dgm:pt modelId="{4F4C0629-60C0-47A9-8BAA-0A9A7E5E2F97}" type="pres">
      <dgm:prSet presAssocID="{1E54CF5B-1426-4DAD-B715-D13C2572AB38}" presName="vertTwo" presStyleCnt="0"/>
      <dgm:spPr/>
      <dgm:t>
        <a:bodyPr/>
        <a:lstStyle/>
        <a:p>
          <a:endParaRPr lang="ro-RO"/>
        </a:p>
      </dgm:t>
    </dgm:pt>
    <dgm:pt modelId="{77F22544-395B-46C1-92BA-B640DAD2D080}" type="pres">
      <dgm:prSet presAssocID="{1E54CF5B-1426-4DAD-B715-D13C2572AB38}" presName="txTwo" presStyleLbl="node2" presStyleIdx="0" presStyleCnt="1" custScaleX="108895" custLinFactNeighborX="-17846" custLinFactNeighborY="-33881">
        <dgm:presLayoutVars>
          <dgm:chPref val="3"/>
        </dgm:presLayoutVars>
      </dgm:prSet>
      <dgm:spPr/>
      <dgm:t>
        <a:bodyPr/>
        <a:lstStyle/>
        <a:p>
          <a:endParaRPr lang="en-GB"/>
        </a:p>
      </dgm:t>
    </dgm:pt>
    <dgm:pt modelId="{0A47027E-B347-4135-BA17-29680E1266B7}" type="pres">
      <dgm:prSet presAssocID="{1E54CF5B-1426-4DAD-B715-D13C2572AB38}" presName="parTransTwo" presStyleCnt="0"/>
      <dgm:spPr/>
      <dgm:t>
        <a:bodyPr/>
        <a:lstStyle/>
        <a:p>
          <a:endParaRPr lang="ro-RO"/>
        </a:p>
      </dgm:t>
    </dgm:pt>
    <dgm:pt modelId="{99EF8C0E-BFBA-4DBB-ACB7-C7571C3D533A}" type="pres">
      <dgm:prSet presAssocID="{1E54CF5B-1426-4DAD-B715-D13C2572AB38}" presName="horzTwo" presStyleCnt="0"/>
      <dgm:spPr/>
      <dgm:t>
        <a:bodyPr/>
        <a:lstStyle/>
        <a:p>
          <a:endParaRPr lang="ro-RO"/>
        </a:p>
      </dgm:t>
    </dgm:pt>
    <dgm:pt modelId="{926B08FA-BD7F-49F1-849C-61F2C294E7B3}" type="pres">
      <dgm:prSet presAssocID="{0624894C-EF63-49D3-9D1B-E161497EE179}" presName="vertThree" presStyleCnt="0"/>
      <dgm:spPr/>
      <dgm:t>
        <a:bodyPr/>
        <a:lstStyle/>
        <a:p>
          <a:endParaRPr lang="ro-RO"/>
        </a:p>
      </dgm:t>
    </dgm:pt>
    <dgm:pt modelId="{977FC138-FEE7-48EC-98B2-E9945F0923F5}" type="pres">
      <dgm:prSet presAssocID="{0624894C-EF63-49D3-9D1B-E161497EE179}" presName="txThree" presStyleLbl="node3" presStyleIdx="0" presStyleCnt="3" custScaleX="287018" custLinFactNeighborX="-30510" custLinFactNeighborY="-6564">
        <dgm:presLayoutVars>
          <dgm:chPref val="3"/>
        </dgm:presLayoutVars>
      </dgm:prSet>
      <dgm:spPr/>
      <dgm:t>
        <a:bodyPr/>
        <a:lstStyle/>
        <a:p>
          <a:endParaRPr lang="en-GB"/>
        </a:p>
      </dgm:t>
    </dgm:pt>
    <dgm:pt modelId="{51CCA2CF-7828-4EBE-AC0F-862CDA344D8C}" type="pres">
      <dgm:prSet presAssocID="{0624894C-EF63-49D3-9D1B-E161497EE179}" presName="horzThree" presStyleCnt="0"/>
      <dgm:spPr/>
      <dgm:t>
        <a:bodyPr/>
        <a:lstStyle/>
        <a:p>
          <a:endParaRPr lang="ro-RO"/>
        </a:p>
      </dgm:t>
    </dgm:pt>
    <dgm:pt modelId="{7A6A1C6C-D9F2-40DA-8C8B-701F5C8AF680}" type="pres">
      <dgm:prSet presAssocID="{9F0C2FA1-BC06-49CE-A0CD-50E46B413088}" presName="sibSpaceThree" presStyleCnt="0"/>
      <dgm:spPr/>
      <dgm:t>
        <a:bodyPr/>
        <a:lstStyle/>
        <a:p>
          <a:endParaRPr lang="ro-RO"/>
        </a:p>
      </dgm:t>
    </dgm:pt>
    <dgm:pt modelId="{0D249097-BE1D-41D4-97F1-5DB3B9894620}" type="pres">
      <dgm:prSet presAssocID="{9AE66949-870A-400C-9BE2-2217318C3318}" presName="vertThree" presStyleCnt="0"/>
      <dgm:spPr/>
      <dgm:t>
        <a:bodyPr/>
        <a:lstStyle/>
        <a:p>
          <a:endParaRPr lang="ro-RO"/>
        </a:p>
      </dgm:t>
    </dgm:pt>
    <dgm:pt modelId="{7D210D3A-7B27-4751-963B-9E74C061DA45}" type="pres">
      <dgm:prSet presAssocID="{9AE66949-870A-400C-9BE2-2217318C3318}" presName="txThree" presStyleLbl="node3" presStyleIdx="1" presStyleCnt="3" custScaleX="321554" custLinFactNeighborX="7145" custLinFactNeighborY="-6564">
        <dgm:presLayoutVars>
          <dgm:chPref val="3"/>
        </dgm:presLayoutVars>
      </dgm:prSet>
      <dgm:spPr/>
      <dgm:t>
        <a:bodyPr/>
        <a:lstStyle/>
        <a:p>
          <a:endParaRPr lang="en-GB"/>
        </a:p>
      </dgm:t>
    </dgm:pt>
    <dgm:pt modelId="{751BA768-CB95-4C92-A4E9-D814B922AA8B}" type="pres">
      <dgm:prSet presAssocID="{9AE66949-870A-400C-9BE2-2217318C3318}" presName="horzThree" presStyleCnt="0"/>
      <dgm:spPr/>
      <dgm:t>
        <a:bodyPr/>
        <a:lstStyle/>
        <a:p>
          <a:endParaRPr lang="ro-RO"/>
        </a:p>
      </dgm:t>
    </dgm:pt>
    <dgm:pt modelId="{409172AA-656F-45F8-BF95-AAC2360ECA1C}" type="pres">
      <dgm:prSet presAssocID="{38A4B45D-D000-4713-AD8D-1CD29A9BB70F}" presName="sibSpaceThree" presStyleCnt="0"/>
      <dgm:spPr/>
      <dgm:t>
        <a:bodyPr/>
        <a:lstStyle/>
        <a:p>
          <a:endParaRPr lang="ro-RO"/>
        </a:p>
      </dgm:t>
    </dgm:pt>
    <dgm:pt modelId="{D133A0C4-6F78-40A6-9E7C-A616CBA73569}" type="pres">
      <dgm:prSet presAssocID="{9B2CCC32-37A5-4EE0-8D23-AA22A57D09E6}" presName="vertThree" presStyleCnt="0"/>
      <dgm:spPr/>
      <dgm:t>
        <a:bodyPr/>
        <a:lstStyle/>
        <a:p>
          <a:endParaRPr lang="ro-RO"/>
        </a:p>
      </dgm:t>
    </dgm:pt>
    <dgm:pt modelId="{30B24D89-EE89-4538-80C3-E9258A3D3DFD}" type="pres">
      <dgm:prSet presAssocID="{9B2CCC32-37A5-4EE0-8D23-AA22A57D09E6}" presName="txThree" presStyleLbl="node3" presStyleIdx="2" presStyleCnt="3" custScaleX="274419" custLinFactNeighborX="50875" custLinFactNeighborY="-6564">
        <dgm:presLayoutVars>
          <dgm:chPref val="3"/>
        </dgm:presLayoutVars>
      </dgm:prSet>
      <dgm:spPr/>
      <dgm:t>
        <a:bodyPr/>
        <a:lstStyle/>
        <a:p>
          <a:endParaRPr lang="en-GB"/>
        </a:p>
      </dgm:t>
    </dgm:pt>
    <dgm:pt modelId="{3E9D39F9-7678-4CE0-A717-F22A00B200E4}" type="pres">
      <dgm:prSet presAssocID="{9B2CCC32-37A5-4EE0-8D23-AA22A57D09E6}" presName="horzThree" presStyleCnt="0"/>
      <dgm:spPr/>
      <dgm:t>
        <a:bodyPr/>
        <a:lstStyle/>
        <a:p>
          <a:endParaRPr lang="ro-RO"/>
        </a:p>
      </dgm:t>
    </dgm:pt>
  </dgm:ptLst>
  <dgm:cxnLst>
    <dgm:cxn modelId="{8EECE588-37D0-4DC6-9027-C3A518BAB69E}" srcId="{1E54CF5B-1426-4DAD-B715-D13C2572AB38}" destId="{0624894C-EF63-49D3-9D1B-E161497EE179}" srcOrd="0" destOrd="0" parTransId="{DF0D6655-CB81-4F4F-87E7-FE47075BA60E}" sibTransId="{9F0C2FA1-BC06-49CE-A0CD-50E46B413088}"/>
    <dgm:cxn modelId="{E7267388-6E02-4652-97E6-D24D4BD1D261}" type="presOf" srcId="{1E9B48D0-65CF-4548-8C1C-0FCC2F371323}" destId="{CCF1CBA9-C9BC-4A1F-B121-713C1476B287}" srcOrd="0" destOrd="0" presId="urn:microsoft.com/office/officeart/2005/8/layout/hierarchy4"/>
    <dgm:cxn modelId="{5BA5B319-3FF0-4D4D-87AB-D526EAAF21B1}" type="presOf" srcId="{9BCB0E5B-536D-4DB7-8D93-65F853DE50C1}" destId="{3E3A6603-2431-4288-8860-9FA63429524A}" srcOrd="0" destOrd="0" presId="urn:microsoft.com/office/officeart/2005/8/layout/hierarchy4"/>
    <dgm:cxn modelId="{40D7B59C-82B5-4D1E-A818-4BE5D2494962}" type="presOf" srcId="{1E54CF5B-1426-4DAD-B715-D13C2572AB38}" destId="{77F22544-395B-46C1-92BA-B640DAD2D080}" srcOrd="0" destOrd="0" presId="urn:microsoft.com/office/officeart/2005/8/layout/hierarchy4"/>
    <dgm:cxn modelId="{2EDE36C6-93E8-40D5-BD44-A88BF2FAE274}" type="presOf" srcId="{9B2CCC32-37A5-4EE0-8D23-AA22A57D09E6}" destId="{30B24D89-EE89-4538-80C3-E9258A3D3DFD}" srcOrd="0" destOrd="0" presId="urn:microsoft.com/office/officeart/2005/8/layout/hierarchy4"/>
    <dgm:cxn modelId="{4041F83B-C5A1-4FC3-A880-EFD9506A4A32}" type="presOf" srcId="{9AE66949-870A-400C-9BE2-2217318C3318}" destId="{7D210D3A-7B27-4751-963B-9E74C061DA45}" srcOrd="0" destOrd="0" presId="urn:microsoft.com/office/officeart/2005/8/layout/hierarchy4"/>
    <dgm:cxn modelId="{E256A963-AED9-41D3-95D5-52FDD17D50D1}" srcId="{9BCB0E5B-536D-4DB7-8D93-65F853DE50C1}" destId="{1E9B48D0-65CF-4548-8C1C-0FCC2F371323}" srcOrd="0" destOrd="0" parTransId="{0A348655-6EE3-4612-A62B-6B3D713DF8A5}" sibTransId="{3D4AF450-E41B-4C6F-92B9-E927C2E797A7}"/>
    <dgm:cxn modelId="{A1ACFCEF-42BF-44C6-B38D-41A1058AC505}" srcId="{1E54CF5B-1426-4DAD-B715-D13C2572AB38}" destId="{9B2CCC32-37A5-4EE0-8D23-AA22A57D09E6}" srcOrd="2" destOrd="0" parTransId="{05BF18C0-39E0-4C77-9E25-A04DFB6EB23D}" sibTransId="{04B750E9-D802-42EC-9803-F7DE72C8A702}"/>
    <dgm:cxn modelId="{DA91C1F0-13FF-4CB9-B46C-8EB16E729055}" type="presOf" srcId="{0624894C-EF63-49D3-9D1B-E161497EE179}" destId="{977FC138-FEE7-48EC-98B2-E9945F0923F5}" srcOrd="0" destOrd="0" presId="urn:microsoft.com/office/officeart/2005/8/layout/hierarchy4"/>
    <dgm:cxn modelId="{5376A0E3-C080-4862-822F-66619D7DC33C}" srcId="{1E9B48D0-65CF-4548-8C1C-0FCC2F371323}" destId="{1E54CF5B-1426-4DAD-B715-D13C2572AB38}" srcOrd="0" destOrd="0" parTransId="{FD5C9D45-77F9-4D7F-8470-4F0FB347493D}" sibTransId="{A2C1851F-EAB3-41FF-8B79-4DD8F8A7C645}"/>
    <dgm:cxn modelId="{EAC31D50-5911-46AC-8E66-B94F5AA7CEDA}" srcId="{1E54CF5B-1426-4DAD-B715-D13C2572AB38}" destId="{9AE66949-870A-400C-9BE2-2217318C3318}" srcOrd="1" destOrd="0" parTransId="{5633E7CC-197D-45C6-ACC4-1E9872EFCC1B}" sibTransId="{38A4B45D-D000-4713-AD8D-1CD29A9BB70F}"/>
    <dgm:cxn modelId="{C971D09B-8C45-43E8-B810-6020E611894F}" type="presParOf" srcId="{3E3A6603-2431-4288-8860-9FA63429524A}" destId="{C40E3B37-004C-41E1-B0C0-BC13074F198C}" srcOrd="0" destOrd="0" presId="urn:microsoft.com/office/officeart/2005/8/layout/hierarchy4"/>
    <dgm:cxn modelId="{EB75157A-F934-4964-86D1-92C364B005D2}" type="presParOf" srcId="{C40E3B37-004C-41E1-B0C0-BC13074F198C}" destId="{CCF1CBA9-C9BC-4A1F-B121-713C1476B287}" srcOrd="0" destOrd="0" presId="urn:microsoft.com/office/officeart/2005/8/layout/hierarchy4"/>
    <dgm:cxn modelId="{56B04C7B-DC82-45B9-9817-45EBCC3287DF}" type="presParOf" srcId="{C40E3B37-004C-41E1-B0C0-BC13074F198C}" destId="{98710F7A-EDEB-4365-97E5-C768DA9D872B}" srcOrd="1" destOrd="0" presId="urn:microsoft.com/office/officeart/2005/8/layout/hierarchy4"/>
    <dgm:cxn modelId="{A6D34602-78EE-49A2-B87B-0C83281A97DB}" type="presParOf" srcId="{C40E3B37-004C-41E1-B0C0-BC13074F198C}" destId="{2C7E476A-6B46-4666-8F39-A11F19DD6EF1}" srcOrd="2" destOrd="0" presId="urn:microsoft.com/office/officeart/2005/8/layout/hierarchy4"/>
    <dgm:cxn modelId="{B6E5B826-82AD-4146-ADC2-022FB218253A}" type="presParOf" srcId="{2C7E476A-6B46-4666-8F39-A11F19DD6EF1}" destId="{4F4C0629-60C0-47A9-8BAA-0A9A7E5E2F97}" srcOrd="0" destOrd="0" presId="urn:microsoft.com/office/officeart/2005/8/layout/hierarchy4"/>
    <dgm:cxn modelId="{C26512B1-2927-46E1-AEB9-4BA806234D3C}" type="presParOf" srcId="{4F4C0629-60C0-47A9-8BAA-0A9A7E5E2F97}" destId="{77F22544-395B-46C1-92BA-B640DAD2D080}" srcOrd="0" destOrd="0" presId="urn:microsoft.com/office/officeart/2005/8/layout/hierarchy4"/>
    <dgm:cxn modelId="{20575A98-80B6-4E2A-A552-B09B1B24CB77}" type="presParOf" srcId="{4F4C0629-60C0-47A9-8BAA-0A9A7E5E2F97}" destId="{0A47027E-B347-4135-BA17-29680E1266B7}" srcOrd="1" destOrd="0" presId="urn:microsoft.com/office/officeart/2005/8/layout/hierarchy4"/>
    <dgm:cxn modelId="{F921D4AE-E05F-4284-AE49-7F9D854EE4B9}" type="presParOf" srcId="{4F4C0629-60C0-47A9-8BAA-0A9A7E5E2F97}" destId="{99EF8C0E-BFBA-4DBB-ACB7-C7571C3D533A}" srcOrd="2" destOrd="0" presId="urn:microsoft.com/office/officeart/2005/8/layout/hierarchy4"/>
    <dgm:cxn modelId="{46597CA5-9A4D-4520-97EB-696FA35B6068}" type="presParOf" srcId="{99EF8C0E-BFBA-4DBB-ACB7-C7571C3D533A}" destId="{926B08FA-BD7F-49F1-849C-61F2C294E7B3}" srcOrd="0" destOrd="0" presId="urn:microsoft.com/office/officeart/2005/8/layout/hierarchy4"/>
    <dgm:cxn modelId="{546A9E56-EBE0-4CC2-A019-ABF29E6024DC}" type="presParOf" srcId="{926B08FA-BD7F-49F1-849C-61F2C294E7B3}" destId="{977FC138-FEE7-48EC-98B2-E9945F0923F5}" srcOrd="0" destOrd="0" presId="urn:microsoft.com/office/officeart/2005/8/layout/hierarchy4"/>
    <dgm:cxn modelId="{9F2B02BD-0C6C-4590-9D92-7E72EA0D55CD}" type="presParOf" srcId="{926B08FA-BD7F-49F1-849C-61F2C294E7B3}" destId="{51CCA2CF-7828-4EBE-AC0F-862CDA344D8C}" srcOrd="1" destOrd="0" presId="urn:microsoft.com/office/officeart/2005/8/layout/hierarchy4"/>
    <dgm:cxn modelId="{5C08507E-ABC9-42A7-8787-CFE88B67A631}" type="presParOf" srcId="{99EF8C0E-BFBA-4DBB-ACB7-C7571C3D533A}" destId="{7A6A1C6C-D9F2-40DA-8C8B-701F5C8AF680}" srcOrd="1" destOrd="0" presId="urn:microsoft.com/office/officeart/2005/8/layout/hierarchy4"/>
    <dgm:cxn modelId="{4A20B7B6-653D-474F-A62C-BC7C0E1F0862}" type="presParOf" srcId="{99EF8C0E-BFBA-4DBB-ACB7-C7571C3D533A}" destId="{0D249097-BE1D-41D4-97F1-5DB3B9894620}" srcOrd="2" destOrd="0" presId="urn:microsoft.com/office/officeart/2005/8/layout/hierarchy4"/>
    <dgm:cxn modelId="{329F6ECE-15C6-4CB6-912C-8CD517743BF7}" type="presParOf" srcId="{0D249097-BE1D-41D4-97F1-5DB3B9894620}" destId="{7D210D3A-7B27-4751-963B-9E74C061DA45}" srcOrd="0" destOrd="0" presId="urn:microsoft.com/office/officeart/2005/8/layout/hierarchy4"/>
    <dgm:cxn modelId="{02E041C0-9038-4A1D-92BB-FDB659C56890}" type="presParOf" srcId="{0D249097-BE1D-41D4-97F1-5DB3B9894620}" destId="{751BA768-CB95-4C92-A4E9-D814B922AA8B}" srcOrd="1" destOrd="0" presId="urn:microsoft.com/office/officeart/2005/8/layout/hierarchy4"/>
    <dgm:cxn modelId="{FB77D107-62FD-429B-A83F-5CA59BA8A8D6}" type="presParOf" srcId="{99EF8C0E-BFBA-4DBB-ACB7-C7571C3D533A}" destId="{409172AA-656F-45F8-BF95-AAC2360ECA1C}" srcOrd="3" destOrd="0" presId="urn:microsoft.com/office/officeart/2005/8/layout/hierarchy4"/>
    <dgm:cxn modelId="{C40961C2-918E-4DA0-B687-CD6F4326FD59}" type="presParOf" srcId="{99EF8C0E-BFBA-4DBB-ACB7-C7571C3D533A}" destId="{D133A0C4-6F78-40A6-9E7C-A616CBA73569}" srcOrd="4" destOrd="0" presId="urn:microsoft.com/office/officeart/2005/8/layout/hierarchy4"/>
    <dgm:cxn modelId="{CEB52DCD-DCA9-4BB7-879D-85895349407A}" type="presParOf" srcId="{D133A0C4-6F78-40A6-9E7C-A616CBA73569}" destId="{30B24D89-EE89-4538-80C3-E9258A3D3DFD}" srcOrd="0" destOrd="0" presId="urn:microsoft.com/office/officeart/2005/8/layout/hierarchy4"/>
    <dgm:cxn modelId="{2501DD03-72A3-4A54-85E9-A199F7F98022}" type="presParOf" srcId="{D133A0C4-6F78-40A6-9E7C-A616CBA73569}" destId="{3E9D39F9-7678-4CE0-A717-F22A00B200E4}" srcOrd="1" destOrd="0" presId="urn:microsoft.com/office/officeart/2005/8/layout/hierarchy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4B0E79-48F0-4D2C-9FC1-E196D131015C}" type="doc">
      <dgm:prSet loTypeId="urn:microsoft.com/office/officeart/2005/8/layout/target3" loCatId="list" qsTypeId="urn:microsoft.com/office/officeart/2005/8/quickstyle/3d3" qsCatId="3D" csTypeId="urn:microsoft.com/office/officeart/2005/8/colors/colorful5" csCatId="colorful" phldr="1"/>
      <dgm:spPr/>
      <dgm:t>
        <a:bodyPr/>
        <a:lstStyle/>
        <a:p>
          <a:endParaRPr lang="en-GB"/>
        </a:p>
      </dgm:t>
    </dgm:pt>
    <dgm:pt modelId="{A9B22A64-E7A0-44B5-8D8A-ADC2E005F26C}">
      <dgm:prSet phldrT="[Text]" custT="1"/>
      <dgm:spPr/>
      <dgm:t>
        <a:bodyPr/>
        <a:lstStyle/>
        <a:p>
          <a:r>
            <a:rPr lang="en-US" sz="2400" b="1" dirty="0" smtClean="0">
              <a:solidFill>
                <a:schemeClr val="accent6"/>
              </a:solidFill>
              <a:latin typeface="+mn-lt"/>
            </a:rPr>
            <a:t>C2</a:t>
          </a:r>
          <a:r>
            <a:rPr lang="en-US" sz="2000" b="1" dirty="0" smtClean="0">
              <a:solidFill>
                <a:schemeClr val="accent6"/>
              </a:solidFill>
              <a:latin typeface="+mn-lt"/>
            </a:rPr>
            <a:t>: </a:t>
          </a:r>
          <a:r>
            <a:rPr lang="en-US" sz="2400" b="1" dirty="0" err="1" smtClean="0">
              <a:solidFill>
                <a:schemeClr val="accent6"/>
              </a:solidFill>
              <a:latin typeface="+mn-lt"/>
            </a:rPr>
            <a:t>reducerea</a:t>
          </a:r>
          <a:r>
            <a:rPr lang="en-US" sz="2400" b="1" dirty="0" smtClean="0">
              <a:solidFill>
                <a:schemeClr val="accent6"/>
              </a:solidFill>
              <a:latin typeface="+mn-lt"/>
            </a:rPr>
            <a:t> </a:t>
          </a:r>
          <a:r>
            <a:rPr lang="en-US" sz="2400" b="1" dirty="0" err="1" smtClean="0">
              <a:solidFill>
                <a:schemeClr val="accent6"/>
              </a:solidFill>
              <a:latin typeface="+mn-lt"/>
            </a:rPr>
            <a:t>cantitatii</a:t>
          </a:r>
          <a:r>
            <a:rPr lang="en-US" sz="2400" b="1" dirty="0" smtClean="0">
              <a:solidFill>
                <a:schemeClr val="accent6"/>
              </a:solidFill>
              <a:latin typeface="+mn-lt"/>
            </a:rPr>
            <a:t> de </a:t>
          </a:r>
          <a:r>
            <a:rPr lang="en-US" sz="2400" b="1" dirty="0" err="1" smtClean="0">
              <a:solidFill>
                <a:schemeClr val="tx2"/>
              </a:solidFill>
              <a:latin typeface="+mn-lt"/>
            </a:rPr>
            <a:t>deseuri</a:t>
          </a:r>
          <a:r>
            <a:rPr lang="en-US" sz="2400" b="1" dirty="0" smtClean="0">
              <a:solidFill>
                <a:schemeClr val="tx2"/>
              </a:solidFill>
              <a:latin typeface="+mn-lt"/>
            </a:rPr>
            <a:t> </a:t>
          </a:r>
          <a:r>
            <a:rPr lang="en-US" sz="2400" b="1" dirty="0" err="1" smtClean="0">
              <a:solidFill>
                <a:schemeClr val="tx2"/>
              </a:solidFill>
              <a:latin typeface="+mn-lt"/>
            </a:rPr>
            <a:t>biodegradabile</a:t>
          </a:r>
          <a:r>
            <a:rPr lang="en-US" sz="2400" b="1" dirty="0" smtClean="0">
              <a:solidFill>
                <a:schemeClr val="tx2"/>
              </a:solidFill>
              <a:latin typeface="+mn-lt"/>
            </a:rPr>
            <a:t> </a:t>
          </a:r>
          <a:r>
            <a:rPr lang="en-US" sz="2400" b="1" dirty="0" smtClean="0">
              <a:solidFill>
                <a:schemeClr val="accent6"/>
              </a:solidFill>
              <a:latin typeface="+mn-lt"/>
            </a:rPr>
            <a:t>in </a:t>
          </a:r>
          <a:r>
            <a:rPr lang="en-US" sz="2400" b="1" dirty="0" err="1" smtClean="0">
              <a:solidFill>
                <a:schemeClr val="accent6"/>
              </a:solidFill>
              <a:latin typeface="+mn-lt"/>
            </a:rPr>
            <a:t>depozitele</a:t>
          </a:r>
          <a:r>
            <a:rPr lang="en-US" sz="2400" b="1" dirty="0" smtClean="0">
              <a:solidFill>
                <a:schemeClr val="accent6"/>
              </a:solidFill>
              <a:latin typeface="+mn-lt"/>
            </a:rPr>
            <a:t> de </a:t>
          </a:r>
          <a:r>
            <a:rPr lang="en-US" sz="2400" b="1" dirty="0" err="1" smtClean="0">
              <a:solidFill>
                <a:schemeClr val="accent6"/>
              </a:solidFill>
              <a:latin typeface="+mn-lt"/>
            </a:rPr>
            <a:t>deseuri</a:t>
          </a:r>
          <a:endParaRPr lang="en-US" sz="2400" b="1" dirty="0" smtClean="0">
            <a:solidFill>
              <a:schemeClr val="accent6"/>
            </a:solidFill>
            <a:latin typeface="+mn-lt"/>
          </a:endParaRPr>
        </a:p>
        <a:p>
          <a:r>
            <a:rPr lang="en-US" sz="2400" b="1" dirty="0" smtClean="0">
              <a:solidFill>
                <a:srgbClr val="98002E"/>
              </a:solidFill>
              <a:latin typeface="+mn-lt"/>
            </a:rPr>
            <a:t> </a:t>
          </a:r>
          <a:r>
            <a:rPr lang="en-US" sz="2000" b="0" dirty="0" smtClean="0">
              <a:solidFill>
                <a:srgbClr val="98002E"/>
              </a:solidFill>
              <a:latin typeface="+mn-lt"/>
            </a:rPr>
            <a:t>(conform </a:t>
          </a:r>
          <a:r>
            <a:rPr lang="en-US" sz="2000" b="0" dirty="0" err="1" smtClean="0">
              <a:solidFill>
                <a:srgbClr val="98002E"/>
              </a:solidFill>
              <a:latin typeface="+mn-lt"/>
            </a:rPr>
            <a:t>Directivei</a:t>
          </a:r>
          <a:r>
            <a:rPr lang="en-US" sz="2000" b="0" dirty="0" smtClean="0">
              <a:solidFill>
                <a:srgbClr val="98002E"/>
              </a:solidFill>
              <a:latin typeface="+mn-lt"/>
            </a:rPr>
            <a:t> </a:t>
          </a:r>
          <a:r>
            <a:rPr lang="en-US" sz="2000" b="0" dirty="0" err="1" smtClean="0">
              <a:solidFill>
                <a:srgbClr val="98002E"/>
              </a:solidFill>
              <a:latin typeface="+mn-lt"/>
            </a:rPr>
            <a:t>Depozitarii</a:t>
          </a:r>
          <a:r>
            <a:rPr lang="en-US" sz="2000" b="0" dirty="0" smtClean="0">
              <a:solidFill>
                <a:srgbClr val="98002E"/>
              </a:solidFill>
              <a:latin typeface="+mn-lt"/>
            </a:rPr>
            <a:t>) </a:t>
          </a:r>
          <a:endParaRPr lang="en-GB" sz="2000" b="1" dirty="0" smtClean="0">
            <a:solidFill>
              <a:srgbClr val="98002E"/>
            </a:solidFill>
            <a:latin typeface="+mn-lt"/>
          </a:endParaRPr>
        </a:p>
      </dgm:t>
    </dgm:pt>
    <dgm:pt modelId="{ECAB0549-13CE-4D09-B826-09147DD4E35E}" type="parTrans" cxnId="{FBF9BDA0-0493-4BC3-98B2-29AD7FB04FF7}">
      <dgm:prSet/>
      <dgm:spPr/>
      <dgm:t>
        <a:bodyPr/>
        <a:lstStyle/>
        <a:p>
          <a:endParaRPr lang="en-GB" sz="2000">
            <a:solidFill>
              <a:schemeClr val="accent6"/>
            </a:solidFill>
            <a:latin typeface="+mn-lt"/>
          </a:endParaRPr>
        </a:p>
      </dgm:t>
    </dgm:pt>
    <dgm:pt modelId="{4A9B9449-BEB9-4B17-805D-90CFA64F691D}" type="sibTrans" cxnId="{FBF9BDA0-0493-4BC3-98B2-29AD7FB04FF7}">
      <dgm:prSet/>
      <dgm:spPr/>
      <dgm:t>
        <a:bodyPr/>
        <a:lstStyle/>
        <a:p>
          <a:endParaRPr lang="en-GB" sz="2000">
            <a:solidFill>
              <a:schemeClr val="accent6"/>
            </a:solidFill>
            <a:latin typeface="+mn-lt"/>
          </a:endParaRPr>
        </a:p>
      </dgm:t>
    </dgm:pt>
    <dgm:pt modelId="{D2981A8E-7759-45FA-86C6-081CA1AC48CC}">
      <dgm:prSet phldrT="[Text]" custT="1"/>
      <dgm:spPr/>
      <dgm:t>
        <a:bodyPr/>
        <a:lstStyle/>
        <a:p>
          <a:r>
            <a:rPr lang="en-US" sz="2400" b="1" dirty="0" smtClean="0">
              <a:solidFill>
                <a:schemeClr val="accent6"/>
              </a:solidFill>
              <a:latin typeface="+mn-lt"/>
            </a:rPr>
            <a:t>C3: </a:t>
          </a:r>
          <a:r>
            <a:rPr lang="en-US" sz="2400" b="1" dirty="0" err="1" smtClean="0">
              <a:solidFill>
                <a:schemeClr val="accent6"/>
              </a:solidFill>
              <a:latin typeface="+mn-lt"/>
            </a:rPr>
            <a:t>atingerea</a:t>
          </a:r>
          <a:r>
            <a:rPr lang="en-US" sz="2400" b="1" dirty="0" smtClean="0">
              <a:solidFill>
                <a:schemeClr val="accent6"/>
              </a:solidFill>
              <a:latin typeface="+mn-lt"/>
            </a:rPr>
            <a:t> </a:t>
          </a:r>
          <a:r>
            <a:rPr lang="en-US" sz="2400" b="1" dirty="0" err="1" smtClean="0">
              <a:solidFill>
                <a:schemeClr val="accent6"/>
              </a:solidFill>
              <a:latin typeface="+mn-lt"/>
            </a:rPr>
            <a:t>tintelor</a:t>
          </a:r>
          <a:r>
            <a:rPr lang="en-US" sz="2400" b="1" dirty="0" smtClean="0">
              <a:solidFill>
                <a:schemeClr val="accent6"/>
              </a:solidFill>
              <a:latin typeface="+mn-lt"/>
            </a:rPr>
            <a:t> </a:t>
          </a:r>
          <a:r>
            <a:rPr lang="en-US" sz="2400" b="1" dirty="0" err="1" smtClean="0">
              <a:solidFill>
                <a:schemeClr val="accent6"/>
              </a:solidFill>
              <a:latin typeface="+mn-lt"/>
            </a:rPr>
            <a:t>pentru</a:t>
          </a:r>
          <a:r>
            <a:rPr lang="en-US" sz="2400" b="1" dirty="0" smtClean="0">
              <a:solidFill>
                <a:schemeClr val="accent6"/>
              </a:solidFill>
              <a:latin typeface="+mn-lt"/>
            </a:rPr>
            <a:t> </a:t>
          </a:r>
          <a:r>
            <a:rPr lang="en-US" sz="2400" b="1" dirty="0" err="1" smtClean="0">
              <a:solidFill>
                <a:schemeClr val="accent6"/>
              </a:solidFill>
              <a:latin typeface="+mn-lt"/>
            </a:rPr>
            <a:t>recuperarea</a:t>
          </a:r>
          <a:r>
            <a:rPr lang="en-US" sz="2400" b="1" dirty="0" smtClean="0">
              <a:solidFill>
                <a:schemeClr val="accent6"/>
              </a:solidFill>
              <a:latin typeface="+mn-lt"/>
            </a:rPr>
            <a:t> </a:t>
          </a:r>
          <a:r>
            <a:rPr lang="en-US" sz="2400" b="1" dirty="0" err="1" smtClean="0">
              <a:solidFill>
                <a:schemeClr val="accent6"/>
              </a:solidFill>
              <a:latin typeface="+mn-lt"/>
            </a:rPr>
            <a:t>si</a:t>
          </a:r>
          <a:r>
            <a:rPr lang="en-US" sz="2400" b="1" dirty="0" smtClean="0">
              <a:solidFill>
                <a:schemeClr val="accent6"/>
              </a:solidFill>
              <a:latin typeface="+mn-lt"/>
            </a:rPr>
            <a:t> </a:t>
          </a:r>
          <a:r>
            <a:rPr lang="en-US" sz="2400" b="1" dirty="0" err="1" smtClean="0">
              <a:solidFill>
                <a:schemeClr val="accent6"/>
              </a:solidFill>
              <a:latin typeface="+mn-lt"/>
            </a:rPr>
            <a:t>reciclarea</a:t>
          </a:r>
          <a:r>
            <a:rPr lang="en-US" sz="2400" b="1" dirty="0" smtClean="0">
              <a:solidFill>
                <a:schemeClr val="accent6"/>
              </a:solidFill>
              <a:latin typeface="+mn-lt"/>
            </a:rPr>
            <a:t> </a:t>
          </a:r>
          <a:r>
            <a:rPr lang="en-US" sz="2400" b="1" dirty="0" err="1" smtClean="0">
              <a:solidFill>
                <a:schemeClr val="tx2"/>
              </a:solidFill>
              <a:latin typeface="+mn-lt"/>
            </a:rPr>
            <a:t>deseurilor</a:t>
          </a:r>
          <a:r>
            <a:rPr lang="en-US" sz="2400" b="1" dirty="0" smtClean="0">
              <a:solidFill>
                <a:schemeClr val="tx2"/>
              </a:solidFill>
              <a:latin typeface="+mn-lt"/>
            </a:rPr>
            <a:t> de </a:t>
          </a:r>
          <a:r>
            <a:rPr lang="en-US" sz="2400" b="1" dirty="0" err="1" smtClean="0">
              <a:solidFill>
                <a:schemeClr val="tx2"/>
              </a:solidFill>
              <a:latin typeface="+mn-lt"/>
            </a:rPr>
            <a:t>ambalaje</a:t>
          </a:r>
          <a:endParaRPr lang="en-US" sz="2400" b="1" dirty="0" smtClean="0">
            <a:solidFill>
              <a:schemeClr val="tx2"/>
            </a:solidFill>
            <a:latin typeface="+mn-lt"/>
          </a:endParaRPr>
        </a:p>
        <a:p>
          <a:r>
            <a:rPr lang="en-US" sz="2000" b="0" dirty="0" smtClean="0">
              <a:solidFill>
                <a:srgbClr val="98002E"/>
              </a:solidFill>
              <a:latin typeface="+mn-lt"/>
            </a:rPr>
            <a:t>(conform </a:t>
          </a:r>
          <a:r>
            <a:rPr lang="en-US" sz="2000" b="0" dirty="0" err="1" smtClean="0">
              <a:solidFill>
                <a:srgbClr val="98002E"/>
              </a:solidFill>
              <a:latin typeface="+mn-lt"/>
            </a:rPr>
            <a:t>Directivei</a:t>
          </a:r>
          <a:r>
            <a:rPr lang="en-US" sz="2000" b="0" dirty="0" smtClean="0">
              <a:solidFill>
                <a:srgbClr val="98002E"/>
              </a:solidFill>
              <a:latin typeface="+mn-lt"/>
            </a:rPr>
            <a:t> </a:t>
          </a:r>
          <a:r>
            <a:rPr lang="en-US" sz="2000" b="0" dirty="0" err="1" smtClean="0">
              <a:solidFill>
                <a:srgbClr val="98002E"/>
              </a:solidFill>
              <a:latin typeface="+mn-lt"/>
            </a:rPr>
            <a:t>Deseurilor</a:t>
          </a:r>
          <a:r>
            <a:rPr lang="en-US" sz="2000" b="0" dirty="0" smtClean="0">
              <a:solidFill>
                <a:srgbClr val="98002E"/>
              </a:solidFill>
              <a:latin typeface="+mn-lt"/>
            </a:rPr>
            <a:t> </a:t>
          </a:r>
          <a:r>
            <a:rPr lang="en-US" sz="2000" b="0" dirty="0" err="1" smtClean="0">
              <a:solidFill>
                <a:srgbClr val="98002E"/>
              </a:solidFill>
              <a:latin typeface="+mn-lt"/>
            </a:rPr>
            <a:t>dn</a:t>
          </a:r>
          <a:r>
            <a:rPr lang="en-US" sz="2000" b="0" dirty="0" smtClean="0">
              <a:solidFill>
                <a:srgbClr val="98002E"/>
              </a:solidFill>
              <a:latin typeface="+mn-lt"/>
            </a:rPr>
            <a:t> </a:t>
          </a:r>
          <a:r>
            <a:rPr lang="en-US" sz="2000" b="0" dirty="0" err="1" smtClean="0">
              <a:solidFill>
                <a:srgbClr val="98002E"/>
              </a:solidFill>
              <a:latin typeface="+mn-lt"/>
            </a:rPr>
            <a:t>Ambalaje</a:t>
          </a:r>
          <a:r>
            <a:rPr lang="en-US" sz="2000" b="0" dirty="0" smtClean="0">
              <a:solidFill>
                <a:srgbClr val="98002E"/>
              </a:solidFill>
              <a:latin typeface="+mn-lt"/>
            </a:rPr>
            <a:t>)</a:t>
          </a:r>
          <a:endParaRPr lang="en-GB" sz="2000" b="0" dirty="0" smtClean="0">
            <a:solidFill>
              <a:srgbClr val="98002E"/>
            </a:solidFill>
            <a:latin typeface="+mn-lt"/>
          </a:endParaRPr>
        </a:p>
      </dgm:t>
    </dgm:pt>
    <dgm:pt modelId="{C411DEDA-DC46-4B9F-AEFC-4BA02EE2EE66}" type="parTrans" cxnId="{64D5BAB7-4D2B-4400-B8B6-6EB4370D9663}">
      <dgm:prSet/>
      <dgm:spPr/>
      <dgm:t>
        <a:bodyPr/>
        <a:lstStyle/>
        <a:p>
          <a:endParaRPr lang="en-GB" sz="2000">
            <a:solidFill>
              <a:schemeClr val="accent6"/>
            </a:solidFill>
            <a:latin typeface="+mn-lt"/>
          </a:endParaRPr>
        </a:p>
      </dgm:t>
    </dgm:pt>
    <dgm:pt modelId="{1835ACC7-9A0B-417D-8EF7-F1CE8540ADBC}" type="sibTrans" cxnId="{64D5BAB7-4D2B-4400-B8B6-6EB4370D9663}">
      <dgm:prSet/>
      <dgm:spPr/>
      <dgm:t>
        <a:bodyPr/>
        <a:lstStyle/>
        <a:p>
          <a:endParaRPr lang="en-GB" sz="2000">
            <a:solidFill>
              <a:schemeClr val="accent6"/>
            </a:solidFill>
            <a:latin typeface="+mn-lt"/>
          </a:endParaRPr>
        </a:p>
      </dgm:t>
    </dgm:pt>
    <dgm:pt modelId="{0C90AB47-633E-4BF6-B6C5-6C8D1DDCDD5D}">
      <dgm:prSet phldrT="[Text]" custT="1"/>
      <dgm:spPr/>
      <dgm:t>
        <a:bodyPr/>
        <a:lstStyle/>
        <a:p>
          <a:r>
            <a:rPr lang="en-US" sz="2400" b="1" dirty="0" smtClean="0">
              <a:solidFill>
                <a:schemeClr val="accent6"/>
              </a:solidFill>
              <a:latin typeface="+mn-lt"/>
            </a:rPr>
            <a:t>C1: </a:t>
          </a:r>
          <a:r>
            <a:rPr lang="en-US" sz="2400" b="1" dirty="0" err="1" smtClean="0">
              <a:solidFill>
                <a:schemeClr val="accent6"/>
              </a:solidFill>
              <a:latin typeface="+mn-lt"/>
            </a:rPr>
            <a:t>reducerea</a:t>
          </a:r>
          <a:r>
            <a:rPr lang="en-US" sz="2400" b="1" dirty="0" smtClean="0">
              <a:solidFill>
                <a:schemeClr val="accent6"/>
              </a:solidFill>
              <a:latin typeface="+mn-lt"/>
            </a:rPr>
            <a:t> </a:t>
          </a:r>
          <a:r>
            <a:rPr lang="en-US" sz="2400" b="1" dirty="0" err="1" smtClean="0">
              <a:solidFill>
                <a:schemeClr val="accent6"/>
              </a:solidFill>
              <a:latin typeface="+mn-lt"/>
            </a:rPr>
            <a:t>generarii</a:t>
          </a:r>
          <a:r>
            <a:rPr lang="en-US" sz="2400" b="1" dirty="0" smtClean="0">
              <a:solidFill>
                <a:schemeClr val="accent6"/>
              </a:solidFill>
              <a:latin typeface="+mn-lt"/>
            </a:rPr>
            <a:t> </a:t>
          </a:r>
          <a:r>
            <a:rPr lang="en-US" sz="2400" b="1" dirty="0" err="1" smtClean="0">
              <a:solidFill>
                <a:schemeClr val="accent6"/>
              </a:solidFill>
              <a:latin typeface="+mn-lt"/>
            </a:rPr>
            <a:t>deseurilor</a:t>
          </a:r>
          <a:r>
            <a:rPr lang="en-US" sz="2400" b="1" dirty="0" smtClean="0">
              <a:solidFill>
                <a:schemeClr val="accent6"/>
              </a:solidFill>
              <a:latin typeface="+mn-lt"/>
            </a:rPr>
            <a:t> </a:t>
          </a:r>
          <a:r>
            <a:rPr lang="en-US" sz="2400" b="1" dirty="0" err="1" smtClean="0">
              <a:solidFill>
                <a:schemeClr val="accent6"/>
              </a:solidFill>
              <a:latin typeface="+mn-lt"/>
            </a:rPr>
            <a:t>municipale</a:t>
          </a:r>
          <a:r>
            <a:rPr lang="en-US" sz="2400" b="1" dirty="0" smtClean="0">
              <a:solidFill>
                <a:schemeClr val="accent6"/>
              </a:solidFill>
              <a:latin typeface="+mn-lt"/>
            </a:rPr>
            <a:t> </a:t>
          </a:r>
          <a:r>
            <a:rPr lang="en-US" sz="2400" b="1" dirty="0" err="1" smtClean="0">
              <a:solidFill>
                <a:schemeClr val="accent6"/>
              </a:solidFill>
              <a:latin typeface="+mn-lt"/>
            </a:rPr>
            <a:t>si</a:t>
          </a:r>
          <a:r>
            <a:rPr lang="en-US" sz="2400" b="1" dirty="0" smtClean="0">
              <a:solidFill>
                <a:schemeClr val="accent6"/>
              </a:solidFill>
              <a:latin typeface="+mn-lt"/>
            </a:rPr>
            <a:t> </a:t>
          </a:r>
          <a:r>
            <a:rPr lang="en-US" sz="2400" b="1" dirty="0" err="1" smtClean="0">
              <a:solidFill>
                <a:schemeClr val="accent6"/>
              </a:solidFill>
              <a:latin typeface="+mn-lt"/>
            </a:rPr>
            <a:t>organizarea</a:t>
          </a:r>
          <a:r>
            <a:rPr lang="en-US" sz="2400" b="1" dirty="0" smtClean="0">
              <a:solidFill>
                <a:schemeClr val="accent6"/>
              </a:solidFill>
              <a:latin typeface="+mn-lt"/>
            </a:rPr>
            <a:t> </a:t>
          </a:r>
          <a:r>
            <a:rPr lang="en-US" sz="2400" b="1" dirty="0" err="1" smtClean="0">
              <a:solidFill>
                <a:schemeClr val="accent6"/>
              </a:solidFill>
              <a:latin typeface="+mn-lt"/>
            </a:rPr>
            <a:t>gestionarii</a:t>
          </a:r>
          <a:r>
            <a:rPr lang="en-US" sz="2400" b="1" dirty="0" smtClean="0">
              <a:solidFill>
                <a:schemeClr val="accent6"/>
              </a:solidFill>
              <a:latin typeface="+mn-lt"/>
            </a:rPr>
            <a:t> </a:t>
          </a:r>
          <a:r>
            <a:rPr lang="en-US" sz="2400" b="1" dirty="0" err="1" smtClean="0">
              <a:solidFill>
                <a:schemeClr val="accent6"/>
              </a:solidFill>
              <a:latin typeface="+mn-lt"/>
            </a:rPr>
            <a:t>deseurilor</a:t>
          </a:r>
          <a:r>
            <a:rPr lang="en-US" sz="2400" b="1" dirty="0" smtClean="0">
              <a:solidFill>
                <a:schemeClr val="accent6"/>
              </a:solidFill>
              <a:latin typeface="+mn-lt"/>
            </a:rPr>
            <a:t> </a:t>
          </a:r>
          <a:r>
            <a:rPr lang="en-US" sz="2400" b="1" dirty="0" err="1" smtClean="0">
              <a:solidFill>
                <a:schemeClr val="accent6"/>
              </a:solidFill>
              <a:latin typeface="+mn-lt"/>
            </a:rPr>
            <a:t>respectand</a:t>
          </a:r>
          <a:r>
            <a:rPr lang="en-US" sz="2400" b="1" dirty="0" smtClean="0">
              <a:solidFill>
                <a:schemeClr val="accent6"/>
              </a:solidFill>
              <a:latin typeface="+mn-lt"/>
            </a:rPr>
            <a:t> </a:t>
          </a:r>
          <a:r>
            <a:rPr lang="en-US" sz="2400" b="1" dirty="0" err="1" smtClean="0">
              <a:solidFill>
                <a:schemeClr val="tx2"/>
              </a:solidFill>
              <a:latin typeface="+mn-lt"/>
            </a:rPr>
            <a:t>principiul</a:t>
          </a:r>
          <a:r>
            <a:rPr lang="en-US" sz="2400" b="1" dirty="0" smtClean="0">
              <a:solidFill>
                <a:schemeClr val="tx2"/>
              </a:solidFill>
              <a:latin typeface="+mn-lt"/>
            </a:rPr>
            <a:t> </a:t>
          </a:r>
          <a:r>
            <a:rPr lang="en-US" sz="2400" b="1" dirty="0" err="1" smtClean="0">
              <a:solidFill>
                <a:schemeClr val="tx2"/>
              </a:solidFill>
              <a:latin typeface="+mn-lt"/>
            </a:rPr>
            <a:t>ierarhiei</a:t>
          </a:r>
          <a:r>
            <a:rPr lang="en-US" sz="2400" b="1" dirty="0" smtClean="0">
              <a:solidFill>
                <a:schemeClr val="accent6"/>
              </a:solidFill>
              <a:latin typeface="+mn-lt"/>
            </a:rPr>
            <a:t/>
          </a:r>
          <a:br>
            <a:rPr lang="en-US" sz="2400" b="1" dirty="0" smtClean="0">
              <a:solidFill>
                <a:schemeClr val="accent6"/>
              </a:solidFill>
              <a:latin typeface="+mn-lt"/>
            </a:rPr>
          </a:br>
          <a:r>
            <a:rPr lang="en-US" sz="2000" b="0" dirty="0" smtClean="0">
              <a:solidFill>
                <a:srgbClr val="98002E"/>
              </a:solidFill>
              <a:latin typeface="+mn-lt"/>
            </a:rPr>
            <a:t>(conform </a:t>
          </a:r>
          <a:r>
            <a:rPr lang="en-US" sz="2000" b="0" dirty="0" err="1" smtClean="0">
              <a:solidFill>
                <a:srgbClr val="98002E"/>
              </a:solidFill>
              <a:latin typeface="+mn-lt"/>
            </a:rPr>
            <a:t>Directivei</a:t>
          </a:r>
          <a:r>
            <a:rPr lang="en-US" sz="2000" b="0" dirty="0" smtClean="0">
              <a:solidFill>
                <a:srgbClr val="98002E"/>
              </a:solidFill>
              <a:latin typeface="+mn-lt"/>
            </a:rPr>
            <a:t> </a:t>
          </a:r>
          <a:r>
            <a:rPr lang="en-US" sz="2000" b="0" dirty="0" err="1" smtClean="0">
              <a:solidFill>
                <a:srgbClr val="98002E"/>
              </a:solidFill>
              <a:latin typeface="+mn-lt"/>
            </a:rPr>
            <a:t>cadru</a:t>
          </a:r>
          <a:r>
            <a:rPr lang="en-US" sz="2000" b="0" dirty="0" smtClean="0">
              <a:solidFill>
                <a:srgbClr val="98002E"/>
              </a:solidFill>
              <a:latin typeface="+mn-lt"/>
            </a:rPr>
            <a:t> </a:t>
          </a:r>
          <a:r>
            <a:rPr lang="en-US" sz="2000" b="0" dirty="0" err="1" smtClean="0">
              <a:solidFill>
                <a:srgbClr val="98002E"/>
              </a:solidFill>
              <a:latin typeface="+mn-lt"/>
            </a:rPr>
            <a:t>privind</a:t>
          </a:r>
          <a:r>
            <a:rPr lang="en-US" sz="2000" b="0" dirty="0" smtClean="0">
              <a:solidFill>
                <a:srgbClr val="98002E"/>
              </a:solidFill>
              <a:latin typeface="+mn-lt"/>
            </a:rPr>
            <a:t> </a:t>
          </a:r>
          <a:r>
            <a:rPr lang="en-US" sz="2000" b="0" dirty="0" err="1" smtClean="0">
              <a:solidFill>
                <a:srgbClr val="98002E"/>
              </a:solidFill>
              <a:latin typeface="+mn-lt"/>
            </a:rPr>
            <a:t>Deseurile</a:t>
          </a:r>
          <a:r>
            <a:rPr lang="en-US" sz="2000" b="0" dirty="0" smtClean="0">
              <a:solidFill>
                <a:srgbClr val="98002E"/>
              </a:solidFill>
              <a:latin typeface="+mn-lt"/>
            </a:rPr>
            <a:t>)</a:t>
          </a:r>
          <a:endParaRPr lang="en-GB" sz="2000" b="0" dirty="0">
            <a:solidFill>
              <a:srgbClr val="98002E"/>
            </a:solidFill>
            <a:latin typeface="+mn-lt"/>
          </a:endParaRPr>
        </a:p>
      </dgm:t>
    </dgm:pt>
    <dgm:pt modelId="{6601CC99-0ABD-4FBF-9BCB-3CF5F312ECBC}" type="sibTrans" cxnId="{A2B91244-5E20-477D-A8F2-52FC4E1137F2}">
      <dgm:prSet/>
      <dgm:spPr/>
      <dgm:t>
        <a:bodyPr/>
        <a:lstStyle/>
        <a:p>
          <a:endParaRPr lang="en-GB" sz="2000">
            <a:solidFill>
              <a:schemeClr val="accent6"/>
            </a:solidFill>
            <a:latin typeface="+mn-lt"/>
          </a:endParaRPr>
        </a:p>
      </dgm:t>
    </dgm:pt>
    <dgm:pt modelId="{F39E01F8-A75C-4667-BC31-03C6A87B528B}" type="parTrans" cxnId="{A2B91244-5E20-477D-A8F2-52FC4E1137F2}">
      <dgm:prSet/>
      <dgm:spPr/>
      <dgm:t>
        <a:bodyPr/>
        <a:lstStyle/>
        <a:p>
          <a:endParaRPr lang="en-GB" sz="2000">
            <a:solidFill>
              <a:schemeClr val="accent6"/>
            </a:solidFill>
            <a:latin typeface="+mn-lt"/>
          </a:endParaRPr>
        </a:p>
      </dgm:t>
    </dgm:pt>
    <dgm:pt modelId="{A5D1B4B1-B250-4002-B918-020102C118DF}" type="pres">
      <dgm:prSet presAssocID="{1B4B0E79-48F0-4D2C-9FC1-E196D131015C}" presName="Name0" presStyleCnt="0">
        <dgm:presLayoutVars>
          <dgm:chMax val="7"/>
          <dgm:dir/>
          <dgm:animLvl val="lvl"/>
          <dgm:resizeHandles val="exact"/>
        </dgm:presLayoutVars>
      </dgm:prSet>
      <dgm:spPr/>
      <dgm:t>
        <a:bodyPr/>
        <a:lstStyle/>
        <a:p>
          <a:endParaRPr lang="en-GB"/>
        </a:p>
      </dgm:t>
    </dgm:pt>
    <dgm:pt modelId="{51CB0BE2-C406-4BE9-B243-93412664D721}" type="pres">
      <dgm:prSet presAssocID="{0C90AB47-633E-4BF6-B6C5-6C8D1DDCDD5D}" presName="circle1" presStyleLbl="node1" presStyleIdx="0" presStyleCnt="3"/>
      <dgm:spPr>
        <a:solidFill>
          <a:srgbClr val="00B050"/>
        </a:solidFill>
      </dgm:spPr>
    </dgm:pt>
    <dgm:pt modelId="{5F651593-5E77-4802-91C7-A4DA87976192}" type="pres">
      <dgm:prSet presAssocID="{0C90AB47-633E-4BF6-B6C5-6C8D1DDCDD5D}" presName="space" presStyleCnt="0"/>
      <dgm:spPr/>
    </dgm:pt>
    <dgm:pt modelId="{DA1AC372-0BAD-49D4-B850-E5B2D04B4142}" type="pres">
      <dgm:prSet presAssocID="{0C90AB47-633E-4BF6-B6C5-6C8D1DDCDD5D}" presName="rect1" presStyleLbl="alignAcc1" presStyleIdx="0" presStyleCnt="3"/>
      <dgm:spPr/>
      <dgm:t>
        <a:bodyPr/>
        <a:lstStyle/>
        <a:p>
          <a:endParaRPr lang="en-GB"/>
        </a:p>
      </dgm:t>
    </dgm:pt>
    <dgm:pt modelId="{1C268248-3F63-499F-9CBC-37586CD4B0B8}" type="pres">
      <dgm:prSet presAssocID="{A9B22A64-E7A0-44B5-8D8A-ADC2E005F26C}" presName="vertSpace2" presStyleLbl="node1" presStyleIdx="0" presStyleCnt="3"/>
      <dgm:spPr/>
    </dgm:pt>
    <dgm:pt modelId="{529A3869-6318-48D4-8A94-C245655BF686}" type="pres">
      <dgm:prSet presAssocID="{A9B22A64-E7A0-44B5-8D8A-ADC2E005F26C}" presName="circle2" presStyleLbl="node1" presStyleIdx="1" presStyleCnt="3"/>
      <dgm:spPr>
        <a:solidFill>
          <a:srgbClr val="A50021"/>
        </a:solidFill>
      </dgm:spPr>
    </dgm:pt>
    <dgm:pt modelId="{2734FB0C-4335-4900-AA07-5E5980BF0D16}" type="pres">
      <dgm:prSet presAssocID="{A9B22A64-E7A0-44B5-8D8A-ADC2E005F26C}" presName="rect2" presStyleLbl="alignAcc1" presStyleIdx="1" presStyleCnt="3" custLinFactNeighborX="448" custLinFactNeighborY="0"/>
      <dgm:spPr/>
      <dgm:t>
        <a:bodyPr/>
        <a:lstStyle/>
        <a:p>
          <a:endParaRPr lang="en-GB"/>
        </a:p>
      </dgm:t>
    </dgm:pt>
    <dgm:pt modelId="{D7EFBADE-5EEA-4845-9762-E5D25F30EF7C}" type="pres">
      <dgm:prSet presAssocID="{D2981A8E-7759-45FA-86C6-081CA1AC48CC}" presName="vertSpace3" presStyleLbl="node1" presStyleIdx="1" presStyleCnt="3"/>
      <dgm:spPr/>
    </dgm:pt>
    <dgm:pt modelId="{3EB68558-1105-4350-9B79-EE2A109546D0}" type="pres">
      <dgm:prSet presAssocID="{D2981A8E-7759-45FA-86C6-081CA1AC48CC}" presName="circle3" presStyleLbl="node1" presStyleIdx="2" presStyleCnt="3"/>
      <dgm:spPr>
        <a:solidFill>
          <a:srgbClr val="FF9933"/>
        </a:solidFill>
      </dgm:spPr>
    </dgm:pt>
    <dgm:pt modelId="{1C2F2038-3017-490F-A962-77155A55EC37}" type="pres">
      <dgm:prSet presAssocID="{D2981A8E-7759-45FA-86C6-081CA1AC48CC}" presName="rect3" presStyleLbl="alignAcc1" presStyleIdx="2" presStyleCnt="3" custLinFactNeighborX="3139"/>
      <dgm:spPr/>
      <dgm:t>
        <a:bodyPr/>
        <a:lstStyle/>
        <a:p>
          <a:endParaRPr lang="en-GB"/>
        </a:p>
      </dgm:t>
    </dgm:pt>
    <dgm:pt modelId="{B4B315FA-89E2-472E-A167-B78D9674848B}" type="pres">
      <dgm:prSet presAssocID="{0C90AB47-633E-4BF6-B6C5-6C8D1DDCDD5D}" presName="rect1ParTxNoCh" presStyleLbl="alignAcc1" presStyleIdx="2" presStyleCnt="3">
        <dgm:presLayoutVars>
          <dgm:chMax val="1"/>
          <dgm:bulletEnabled val="1"/>
        </dgm:presLayoutVars>
      </dgm:prSet>
      <dgm:spPr/>
      <dgm:t>
        <a:bodyPr/>
        <a:lstStyle/>
        <a:p>
          <a:endParaRPr lang="en-GB"/>
        </a:p>
      </dgm:t>
    </dgm:pt>
    <dgm:pt modelId="{8576D292-4DEB-4E12-A291-B58B9286C5B5}" type="pres">
      <dgm:prSet presAssocID="{A9B22A64-E7A0-44B5-8D8A-ADC2E005F26C}" presName="rect2ParTxNoCh" presStyleLbl="alignAcc1" presStyleIdx="2" presStyleCnt="3">
        <dgm:presLayoutVars>
          <dgm:chMax val="1"/>
          <dgm:bulletEnabled val="1"/>
        </dgm:presLayoutVars>
      </dgm:prSet>
      <dgm:spPr/>
      <dgm:t>
        <a:bodyPr/>
        <a:lstStyle/>
        <a:p>
          <a:endParaRPr lang="en-GB"/>
        </a:p>
      </dgm:t>
    </dgm:pt>
    <dgm:pt modelId="{CAC95DB1-CCC9-44AA-AC78-55EE609A159C}" type="pres">
      <dgm:prSet presAssocID="{D2981A8E-7759-45FA-86C6-081CA1AC48CC}" presName="rect3ParTxNoCh" presStyleLbl="alignAcc1" presStyleIdx="2" presStyleCnt="3">
        <dgm:presLayoutVars>
          <dgm:chMax val="1"/>
          <dgm:bulletEnabled val="1"/>
        </dgm:presLayoutVars>
      </dgm:prSet>
      <dgm:spPr/>
      <dgm:t>
        <a:bodyPr/>
        <a:lstStyle/>
        <a:p>
          <a:endParaRPr lang="en-GB"/>
        </a:p>
      </dgm:t>
    </dgm:pt>
  </dgm:ptLst>
  <dgm:cxnLst>
    <dgm:cxn modelId="{CD885AD8-6D80-4E57-9C42-38F9C920B101}" type="presOf" srcId="{A9B22A64-E7A0-44B5-8D8A-ADC2E005F26C}" destId="{8576D292-4DEB-4E12-A291-B58B9286C5B5}" srcOrd="1" destOrd="0" presId="urn:microsoft.com/office/officeart/2005/8/layout/target3"/>
    <dgm:cxn modelId="{F3A68261-8E56-495C-AABB-40B42871D3E9}" type="presOf" srcId="{A9B22A64-E7A0-44B5-8D8A-ADC2E005F26C}" destId="{2734FB0C-4335-4900-AA07-5E5980BF0D16}" srcOrd="0" destOrd="0" presId="urn:microsoft.com/office/officeart/2005/8/layout/target3"/>
    <dgm:cxn modelId="{C5FA578A-B4BB-49C9-9871-5B8A5D864323}" type="presOf" srcId="{D2981A8E-7759-45FA-86C6-081CA1AC48CC}" destId="{CAC95DB1-CCC9-44AA-AC78-55EE609A159C}" srcOrd="1" destOrd="0" presId="urn:microsoft.com/office/officeart/2005/8/layout/target3"/>
    <dgm:cxn modelId="{A67E60E2-C700-4A18-8D97-F3DF383F0637}" type="presOf" srcId="{1B4B0E79-48F0-4D2C-9FC1-E196D131015C}" destId="{A5D1B4B1-B250-4002-B918-020102C118DF}" srcOrd="0" destOrd="0" presId="urn:microsoft.com/office/officeart/2005/8/layout/target3"/>
    <dgm:cxn modelId="{FBF9BDA0-0493-4BC3-98B2-29AD7FB04FF7}" srcId="{1B4B0E79-48F0-4D2C-9FC1-E196D131015C}" destId="{A9B22A64-E7A0-44B5-8D8A-ADC2E005F26C}" srcOrd="1" destOrd="0" parTransId="{ECAB0549-13CE-4D09-B826-09147DD4E35E}" sibTransId="{4A9B9449-BEB9-4B17-805D-90CFA64F691D}"/>
    <dgm:cxn modelId="{A2B91244-5E20-477D-A8F2-52FC4E1137F2}" srcId="{1B4B0E79-48F0-4D2C-9FC1-E196D131015C}" destId="{0C90AB47-633E-4BF6-B6C5-6C8D1DDCDD5D}" srcOrd="0" destOrd="0" parTransId="{F39E01F8-A75C-4667-BC31-03C6A87B528B}" sibTransId="{6601CC99-0ABD-4FBF-9BCB-3CF5F312ECBC}"/>
    <dgm:cxn modelId="{C2A3EF1C-D0A3-447C-94F4-D7EEECF148C1}" type="presOf" srcId="{0C90AB47-633E-4BF6-B6C5-6C8D1DDCDD5D}" destId="{DA1AC372-0BAD-49D4-B850-E5B2D04B4142}" srcOrd="0" destOrd="0" presId="urn:microsoft.com/office/officeart/2005/8/layout/target3"/>
    <dgm:cxn modelId="{64D5BAB7-4D2B-4400-B8B6-6EB4370D9663}" srcId="{1B4B0E79-48F0-4D2C-9FC1-E196D131015C}" destId="{D2981A8E-7759-45FA-86C6-081CA1AC48CC}" srcOrd="2" destOrd="0" parTransId="{C411DEDA-DC46-4B9F-AEFC-4BA02EE2EE66}" sibTransId="{1835ACC7-9A0B-417D-8EF7-F1CE8540ADBC}"/>
    <dgm:cxn modelId="{07C2EB1B-203A-4F42-9890-EEBED27084DB}" type="presOf" srcId="{D2981A8E-7759-45FA-86C6-081CA1AC48CC}" destId="{1C2F2038-3017-490F-A962-77155A55EC37}" srcOrd="0" destOrd="0" presId="urn:microsoft.com/office/officeart/2005/8/layout/target3"/>
    <dgm:cxn modelId="{9D54404F-446E-4946-A111-D536F2E74DC9}" type="presOf" srcId="{0C90AB47-633E-4BF6-B6C5-6C8D1DDCDD5D}" destId="{B4B315FA-89E2-472E-A167-B78D9674848B}" srcOrd="1" destOrd="0" presId="urn:microsoft.com/office/officeart/2005/8/layout/target3"/>
    <dgm:cxn modelId="{185BCAB9-4B1B-40CC-8523-7768F03227C5}" type="presParOf" srcId="{A5D1B4B1-B250-4002-B918-020102C118DF}" destId="{51CB0BE2-C406-4BE9-B243-93412664D721}" srcOrd="0" destOrd="0" presId="urn:microsoft.com/office/officeart/2005/8/layout/target3"/>
    <dgm:cxn modelId="{B50CF52D-697E-4442-AD89-63981C545A64}" type="presParOf" srcId="{A5D1B4B1-B250-4002-B918-020102C118DF}" destId="{5F651593-5E77-4802-91C7-A4DA87976192}" srcOrd="1" destOrd="0" presId="urn:microsoft.com/office/officeart/2005/8/layout/target3"/>
    <dgm:cxn modelId="{93191902-B0E5-419A-81B0-92262A867084}" type="presParOf" srcId="{A5D1B4B1-B250-4002-B918-020102C118DF}" destId="{DA1AC372-0BAD-49D4-B850-E5B2D04B4142}" srcOrd="2" destOrd="0" presId="urn:microsoft.com/office/officeart/2005/8/layout/target3"/>
    <dgm:cxn modelId="{5CE0088C-3527-479B-869A-0E75F811636A}" type="presParOf" srcId="{A5D1B4B1-B250-4002-B918-020102C118DF}" destId="{1C268248-3F63-499F-9CBC-37586CD4B0B8}" srcOrd="3" destOrd="0" presId="urn:microsoft.com/office/officeart/2005/8/layout/target3"/>
    <dgm:cxn modelId="{D80ED9E0-462D-4295-90ED-951D9848C60D}" type="presParOf" srcId="{A5D1B4B1-B250-4002-B918-020102C118DF}" destId="{529A3869-6318-48D4-8A94-C245655BF686}" srcOrd="4" destOrd="0" presId="urn:microsoft.com/office/officeart/2005/8/layout/target3"/>
    <dgm:cxn modelId="{1FAA1A8D-18F4-4B76-9496-FECEF394AD73}" type="presParOf" srcId="{A5D1B4B1-B250-4002-B918-020102C118DF}" destId="{2734FB0C-4335-4900-AA07-5E5980BF0D16}" srcOrd="5" destOrd="0" presId="urn:microsoft.com/office/officeart/2005/8/layout/target3"/>
    <dgm:cxn modelId="{93F25665-484A-4629-95D8-3D3961C6CAA1}" type="presParOf" srcId="{A5D1B4B1-B250-4002-B918-020102C118DF}" destId="{D7EFBADE-5EEA-4845-9762-E5D25F30EF7C}" srcOrd="6" destOrd="0" presId="urn:microsoft.com/office/officeart/2005/8/layout/target3"/>
    <dgm:cxn modelId="{C339D1B7-25BC-426D-BDBE-D10A7E31B974}" type="presParOf" srcId="{A5D1B4B1-B250-4002-B918-020102C118DF}" destId="{3EB68558-1105-4350-9B79-EE2A109546D0}" srcOrd="7" destOrd="0" presId="urn:microsoft.com/office/officeart/2005/8/layout/target3"/>
    <dgm:cxn modelId="{05302603-5C57-427D-AAE8-2A1FEB80F29A}" type="presParOf" srcId="{A5D1B4B1-B250-4002-B918-020102C118DF}" destId="{1C2F2038-3017-490F-A962-77155A55EC37}" srcOrd="8" destOrd="0" presId="urn:microsoft.com/office/officeart/2005/8/layout/target3"/>
    <dgm:cxn modelId="{6721137F-E1A4-4E2E-B2C5-B24EDC337198}" type="presParOf" srcId="{A5D1B4B1-B250-4002-B918-020102C118DF}" destId="{B4B315FA-89E2-472E-A167-B78D9674848B}" srcOrd="9" destOrd="0" presId="urn:microsoft.com/office/officeart/2005/8/layout/target3"/>
    <dgm:cxn modelId="{15F25C0B-CCA2-47CC-BA95-7D6568907BE5}" type="presParOf" srcId="{A5D1B4B1-B250-4002-B918-020102C118DF}" destId="{8576D292-4DEB-4E12-A291-B58B9286C5B5}" srcOrd="10" destOrd="0" presId="urn:microsoft.com/office/officeart/2005/8/layout/target3"/>
    <dgm:cxn modelId="{0165E302-1F17-4472-B898-573F6F8935BC}" type="presParOf" srcId="{A5D1B4B1-B250-4002-B918-020102C118DF}" destId="{CAC95DB1-CCC9-44AA-AC78-55EE609A159C}" srcOrd="11"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940863-856E-4C85-8995-7459106B9BDA}" type="doc">
      <dgm:prSet loTypeId="urn:microsoft.com/office/officeart/2005/8/layout/hierarchy3" loCatId="hierarchy" qsTypeId="urn:microsoft.com/office/officeart/2005/8/quickstyle/3d2" qsCatId="3D" csTypeId="urn:microsoft.com/office/officeart/2005/8/colors/accent1_2" csCatId="accent1" phldr="1"/>
      <dgm:spPr/>
      <dgm:t>
        <a:bodyPr/>
        <a:lstStyle/>
        <a:p>
          <a:endParaRPr lang="en-GB"/>
        </a:p>
      </dgm:t>
    </dgm:pt>
    <dgm:pt modelId="{2E8E597B-A28D-4387-BCE6-88A70529CB84}">
      <dgm:prSet phldrT="[Text]" custT="1"/>
      <dgm:spPr>
        <a:solidFill>
          <a:srgbClr val="FF0000"/>
        </a:solidFill>
      </dgm:spPr>
      <dgm:t>
        <a:bodyPr/>
        <a:lstStyle/>
        <a:p>
          <a:r>
            <a:rPr lang="en-GB" sz="2000" dirty="0" smtClean="0">
              <a:solidFill>
                <a:schemeClr val="bg1"/>
              </a:solidFill>
              <a:latin typeface="Aharoni" pitchFamily="2" charset="-79"/>
              <a:cs typeface="Aharoni" pitchFamily="2" charset="-79"/>
            </a:rPr>
            <a:t>REDUCERE</a:t>
          </a:r>
          <a:endParaRPr lang="en-GB" sz="2000" dirty="0">
            <a:solidFill>
              <a:schemeClr val="bg1"/>
            </a:solidFill>
            <a:latin typeface="Aharoni" pitchFamily="2" charset="-79"/>
            <a:cs typeface="Aharoni" pitchFamily="2" charset="-79"/>
          </a:endParaRPr>
        </a:p>
      </dgm:t>
    </dgm:pt>
    <dgm:pt modelId="{CFCCD8F4-0FAD-4EB1-BBD1-003194AF6529}" type="parTrans" cxnId="{4E47FB00-D648-4A31-8A92-7975DDE0B10A}">
      <dgm:prSet/>
      <dgm:spPr/>
      <dgm:t>
        <a:bodyPr/>
        <a:lstStyle/>
        <a:p>
          <a:endParaRPr lang="en-GB" sz="2000">
            <a:solidFill>
              <a:schemeClr val="bg1"/>
            </a:solidFill>
            <a:latin typeface="Aharoni" pitchFamily="2" charset="-79"/>
            <a:cs typeface="Aharoni" pitchFamily="2" charset="-79"/>
          </a:endParaRPr>
        </a:p>
      </dgm:t>
    </dgm:pt>
    <dgm:pt modelId="{9688E9D3-48F5-4478-A9F0-53F43FADBFB1}" type="sibTrans" cxnId="{4E47FB00-D648-4A31-8A92-7975DDE0B10A}">
      <dgm:prSet/>
      <dgm:spPr/>
      <dgm:t>
        <a:bodyPr/>
        <a:lstStyle/>
        <a:p>
          <a:endParaRPr lang="en-GB" sz="2000">
            <a:solidFill>
              <a:schemeClr val="bg1"/>
            </a:solidFill>
            <a:latin typeface="Aharoni" pitchFamily="2" charset="-79"/>
            <a:cs typeface="Aharoni" pitchFamily="2" charset="-79"/>
          </a:endParaRPr>
        </a:p>
      </dgm:t>
    </dgm:pt>
    <dgm:pt modelId="{734F0B7B-DD8C-4B9A-90FD-659066872D0B}">
      <dgm:prSet phldrT="[Text]" custT="1"/>
      <dgm:spPr>
        <a:solidFill>
          <a:srgbClr val="0070C0">
            <a:alpha val="90000"/>
          </a:srgbClr>
        </a:solidFill>
      </dgm:spPr>
      <dgm:t>
        <a:bodyPr/>
        <a:lstStyle/>
        <a:p>
          <a:r>
            <a:rPr lang="en-GB" sz="2000" dirty="0" smtClean="0">
              <a:solidFill>
                <a:schemeClr val="bg1"/>
              </a:solidFill>
              <a:latin typeface="Aharoni" pitchFamily="2" charset="-79"/>
              <a:cs typeface="Aharoni" pitchFamily="2" charset="-79"/>
            </a:rPr>
            <a:t>REUTILIZARE</a:t>
          </a:r>
          <a:endParaRPr lang="en-GB" sz="2000" dirty="0">
            <a:solidFill>
              <a:schemeClr val="bg1"/>
            </a:solidFill>
            <a:latin typeface="Aharoni" pitchFamily="2" charset="-79"/>
            <a:cs typeface="Aharoni" pitchFamily="2" charset="-79"/>
          </a:endParaRPr>
        </a:p>
      </dgm:t>
    </dgm:pt>
    <dgm:pt modelId="{2DA9B8C0-E071-48A8-85A5-3F130F6D1178}" type="parTrans" cxnId="{0AE4A6CD-5A49-451F-B4BC-BB2DA94CBBBA}">
      <dgm:prSet/>
      <dgm:spPr/>
      <dgm:t>
        <a:bodyPr/>
        <a:lstStyle/>
        <a:p>
          <a:endParaRPr lang="en-GB" sz="2000">
            <a:solidFill>
              <a:schemeClr val="bg1"/>
            </a:solidFill>
            <a:latin typeface="Aharoni" pitchFamily="2" charset="-79"/>
            <a:cs typeface="Aharoni" pitchFamily="2" charset="-79"/>
          </a:endParaRPr>
        </a:p>
      </dgm:t>
    </dgm:pt>
    <dgm:pt modelId="{0D4C55D5-19D6-442F-BF55-A7E74D5B4203}" type="sibTrans" cxnId="{0AE4A6CD-5A49-451F-B4BC-BB2DA94CBBBA}">
      <dgm:prSet/>
      <dgm:spPr/>
      <dgm:t>
        <a:bodyPr/>
        <a:lstStyle/>
        <a:p>
          <a:endParaRPr lang="en-GB" sz="2000">
            <a:solidFill>
              <a:schemeClr val="bg1"/>
            </a:solidFill>
            <a:latin typeface="Aharoni" pitchFamily="2" charset="-79"/>
            <a:cs typeface="Aharoni" pitchFamily="2" charset="-79"/>
          </a:endParaRPr>
        </a:p>
      </dgm:t>
    </dgm:pt>
    <dgm:pt modelId="{DE348C78-CDEF-49E5-A7B5-378CD0FD2C25}">
      <dgm:prSet phldrT="[Text]" custT="1"/>
      <dgm:spPr>
        <a:solidFill>
          <a:srgbClr val="00B050">
            <a:alpha val="90000"/>
          </a:srgbClr>
        </a:solidFill>
      </dgm:spPr>
      <dgm:t>
        <a:bodyPr/>
        <a:lstStyle/>
        <a:p>
          <a:r>
            <a:rPr lang="en-GB" sz="2000" dirty="0" smtClean="0">
              <a:solidFill>
                <a:schemeClr val="bg1"/>
              </a:solidFill>
              <a:latin typeface="Aharoni" pitchFamily="2" charset="-79"/>
              <a:cs typeface="Aharoni" pitchFamily="2" charset="-79"/>
            </a:rPr>
            <a:t>RECICLARE</a:t>
          </a:r>
          <a:endParaRPr lang="en-GB" sz="2000" dirty="0">
            <a:solidFill>
              <a:schemeClr val="bg1"/>
            </a:solidFill>
            <a:latin typeface="Aharoni" pitchFamily="2" charset="-79"/>
            <a:cs typeface="Aharoni" pitchFamily="2" charset="-79"/>
          </a:endParaRPr>
        </a:p>
      </dgm:t>
    </dgm:pt>
    <dgm:pt modelId="{B1F7BAA1-0A5E-428C-B305-B8268D58C19C}" type="parTrans" cxnId="{B4EA091E-A51C-44A7-A936-E1CC2F94EA51}">
      <dgm:prSet/>
      <dgm:spPr>
        <a:ln>
          <a:noFill/>
        </a:ln>
      </dgm:spPr>
      <dgm:t>
        <a:bodyPr/>
        <a:lstStyle/>
        <a:p>
          <a:endParaRPr lang="en-GB" sz="2000">
            <a:solidFill>
              <a:schemeClr val="bg1"/>
            </a:solidFill>
            <a:latin typeface="Aharoni" pitchFamily="2" charset="-79"/>
            <a:cs typeface="Aharoni" pitchFamily="2" charset="-79"/>
          </a:endParaRPr>
        </a:p>
      </dgm:t>
    </dgm:pt>
    <dgm:pt modelId="{F92962F9-1426-4A0A-B6E1-86DB91B12EEC}" type="sibTrans" cxnId="{B4EA091E-A51C-44A7-A936-E1CC2F94EA51}">
      <dgm:prSet/>
      <dgm:spPr/>
      <dgm:t>
        <a:bodyPr/>
        <a:lstStyle/>
        <a:p>
          <a:endParaRPr lang="en-GB" sz="2000">
            <a:solidFill>
              <a:schemeClr val="bg1"/>
            </a:solidFill>
            <a:latin typeface="Aharoni" pitchFamily="2" charset="-79"/>
            <a:cs typeface="Aharoni" pitchFamily="2" charset="-79"/>
          </a:endParaRPr>
        </a:p>
      </dgm:t>
    </dgm:pt>
    <dgm:pt modelId="{9F941A06-AF02-4BE7-8F4F-CE4F2B41C3A2}">
      <dgm:prSet custT="1"/>
      <dgm:spPr>
        <a:solidFill>
          <a:srgbClr val="FF9933">
            <a:alpha val="90000"/>
          </a:srgbClr>
        </a:solidFill>
      </dgm:spPr>
      <dgm:t>
        <a:bodyPr/>
        <a:lstStyle/>
        <a:p>
          <a:r>
            <a:rPr lang="en-GB" sz="2000" dirty="0" smtClean="0">
              <a:solidFill>
                <a:schemeClr val="bg1"/>
              </a:solidFill>
              <a:latin typeface="Aharoni" pitchFamily="2" charset="-79"/>
              <a:cs typeface="Aharoni" pitchFamily="2" charset="-79"/>
            </a:rPr>
            <a:t>DEPOZITARE</a:t>
          </a:r>
          <a:endParaRPr lang="en-GB" sz="2000" dirty="0">
            <a:solidFill>
              <a:schemeClr val="bg1"/>
            </a:solidFill>
            <a:latin typeface="Aharoni" pitchFamily="2" charset="-79"/>
            <a:cs typeface="Aharoni" pitchFamily="2" charset="-79"/>
          </a:endParaRPr>
        </a:p>
      </dgm:t>
    </dgm:pt>
    <dgm:pt modelId="{2130FDB1-C5F4-429D-B6A8-CDD9ADB8CBBC}" type="parTrans" cxnId="{B9BDABFC-7619-47FF-9563-76F9E123F3FA}">
      <dgm:prSet/>
      <dgm:spPr>
        <a:ln>
          <a:noFill/>
        </a:ln>
      </dgm:spPr>
      <dgm:t>
        <a:bodyPr/>
        <a:lstStyle/>
        <a:p>
          <a:endParaRPr lang="en-GB" sz="2000">
            <a:solidFill>
              <a:schemeClr val="bg1"/>
            </a:solidFill>
            <a:latin typeface="Aharoni" pitchFamily="2" charset="-79"/>
            <a:cs typeface="Aharoni" pitchFamily="2" charset="-79"/>
          </a:endParaRPr>
        </a:p>
      </dgm:t>
    </dgm:pt>
    <dgm:pt modelId="{50CF4C02-2420-4980-8B0E-2DF4E94E567D}" type="sibTrans" cxnId="{B9BDABFC-7619-47FF-9563-76F9E123F3FA}">
      <dgm:prSet/>
      <dgm:spPr/>
      <dgm:t>
        <a:bodyPr/>
        <a:lstStyle/>
        <a:p>
          <a:endParaRPr lang="en-GB" sz="2000">
            <a:solidFill>
              <a:schemeClr val="bg1"/>
            </a:solidFill>
            <a:latin typeface="Aharoni" pitchFamily="2" charset="-79"/>
            <a:cs typeface="Aharoni" pitchFamily="2" charset="-79"/>
          </a:endParaRPr>
        </a:p>
      </dgm:t>
    </dgm:pt>
    <dgm:pt modelId="{AF7421B2-8032-4810-82C0-7B9C0FE6A387}">
      <dgm:prSet custT="1"/>
      <dgm:spPr>
        <a:solidFill>
          <a:srgbClr val="CCCC00">
            <a:alpha val="89804"/>
          </a:srgbClr>
        </a:solidFill>
      </dgm:spPr>
      <dgm:t>
        <a:bodyPr/>
        <a:lstStyle/>
        <a:p>
          <a:r>
            <a:rPr lang="en-GB" sz="2000" dirty="0" smtClean="0">
              <a:solidFill>
                <a:schemeClr val="bg1"/>
              </a:solidFill>
              <a:latin typeface="Aharoni" pitchFamily="2" charset="-79"/>
              <a:cs typeface="Aharoni" pitchFamily="2" charset="-79"/>
            </a:rPr>
            <a:t>RECUPERARE</a:t>
          </a:r>
          <a:endParaRPr lang="en-GB" sz="2000" dirty="0">
            <a:solidFill>
              <a:schemeClr val="bg1"/>
            </a:solidFill>
            <a:latin typeface="Aharoni" pitchFamily="2" charset="-79"/>
            <a:cs typeface="Aharoni" pitchFamily="2" charset="-79"/>
          </a:endParaRPr>
        </a:p>
      </dgm:t>
    </dgm:pt>
    <dgm:pt modelId="{70DF9D37-02D3-4A85-A1DE-8C7FD9E5C680}" type="parTrans" cxnId="{D8BD5A89-DCE9-45AB-961A-DAD38AD65BF3}">
      <dgm:prSet/>
      <dgm:spPr>
        <a:ln>
          <a:noFill/>
        </a:ln>
      </dgm:spPr>
      <dgm:t>
        <a:bodyPr/>
        <a:lstStyle/>
        <a:p>
          <a:endParaRPr lang="en-GB" sz="2000">
            <a:solidFill>
              <a:schemeClr val="bg1"/>
            </a:solidFill>
            <a:latin typeface="Aharoni" pitchFamily="2" charset="-79"/>
            <a:cs typeface="Aharoni" pitchFamily="2" charset="-79"/>
          </a:endParaRPr>
        </a:p>
      </dgm:t>
    </dgm:pt>
    <dgm:pt modelId="{09F6EDDD-244B-4E6B-8D6E-AFAB874DB94E}" type="sibTrans" cxnId="{D8BD5A89-DCE9-45AB-961A-DAD38AD65BF3}">
      <dgm:prSet/>
      <dgm:spPr/>
      <dgm:t>
        <a:bodyPr/>
        <a:lstStyle/>
        <a:p>
          <a:endParaRPr lang="en-GB" sz="2000">
            <a:solidFill>
              <a:schemeClr val="bg1"/>
            </a:solidFill>
            <a:latin typeface="Aharoni" pitchFamily="2" charset="-79"/>
            <a:cs typeface="Aharoni" pitchFamily="2" charset="-79"/>
          </a:endParaRPr>
        </a:p>
      </dgm:t>
    </dgm:pt>
    <dgm:pt modelId="{39672DC0-B5DD-4825-BD8E-D4DED9A23CA9}" type="pres">
      <dgm:prSet presAssocID="{F5940863-856E-4C85-8995-7459106B9BDA}" presName="diagram" presStyleCnt="0">
        <dgm:presLayoutVars>
          <dgm:chPref val="1"/>
          <dgm:dir/>
          <dgm:animOne val="branch"/>
          <dgm:animLvl val="lvl"/>
          <dgm:resizeHandles/>
        </dgm:presLayoutVars>
      </dgm:prSet>
      <dgm:spPr/>
      <dgm:t>
        <a:bodyPr/>
        <a:lstStyle/>
        <a:p>
          <a:endParaRPr lang="en-GB"/>
        </a:p>
      </dgm:t>
    </dgm:pt>
    <dgm:pt modelId="{CCACAC83-99C8-4A4C-9F05-1BDCBCD4B28E}" type="pres">
      <dgm:prSet presAssocID="{2E8E597B-A28D-4387-BCE6-88A70529CB84}" presName="root" presStyleCnt="0"/>
      <dgm:spPr/>
    </dgm:pt>
    <dgm:pt modelId="{B0CEF608-098C-4556-8A39-B959B3FA9247}" type="pres">
      <dgm:prSet presAssocID="{2E8E597B-A28D-4387-BCE6-88A70529CB84}" presName="rootComposite" presStyleCnt="0"/>
      <dgm:spPr/>
    </dgm:pt>
    <dgm:pt modelId="{12A974B1-1964-4DE0-B570-1044E3C3CFCE}" type="pres">
      <dgm:prSet presAssocID="{2E8E597B-A28D-4387-BCE6-88A70529CB84}" presName="rootText" presStyleLbl="node1" presStyleIdx="0" presStyleCnt="1"/>
      <dgm:spPr/>
      <dgm:t>
        <a:bodyPr/>
        <a:lstStyle/>
        <a:p>
          <a:endParaRPr lang="en-GB"/>
        </a:p>
      </dgm:t>
    </dgm:pt>
    <dgm:pt modelId="{28978ACC-6861-4F96-AF5A-DE2C05BC40A1}" type="pres">
      <dgm:prSet presAssocID="{2E8E597B-A28D-4387-BCE6-88A70529CB84}" presName="rootConnector" presStyleLbl="node1" presStyleIdx="0" presStyleCnt="1"/>
      <dgm:spPr/>
      <dgm:t>
        <a:bodyPr/>
        <a:lstStyle/>
        <a:p>
          <a:endParaRPr lang="en-GB"/>
        </a:p>
      </dgm:t>
    </dgm:pt>
    <dgm:pt modelId="{7D968102-7A32-4B28-B55A-6DEC7B27C8D6}" type="pres">
      <dgm:prSet presAssocID="{2E8E597B-A28D-4387-BCE6-88A70529CB84}" presName="childShape" presStyleCnt="0"/>
      <dgm:spPr/>
    </dgm:pt>
    <dgm:pt modelId="{FD009EF9-74E6-4857-ABFA-4D7AF28D870B}" type="pres">
      <dgm:prSet presAssocID="{2DA9B8C0-E071-48A8-85A5-3F130F6D1178}" presName="Name13" presStyleLbl="parChTrans1D2" presStyleIdx="0" presStyleCnt="4"/>
      <dgm:spPr/>
      <dgm:t>
        <a:bodyPr/>
        <a:lstStyle/>
        <a:p>
          <a:endParaRPr lang="en-GB"/>
        </a:p>
      </dgm:t>
    </dgm:pt>
    <dgm:pt modelId="{D0020FB9-14F4-4318-82D9-DAED9D9F97AB}" type="pres">
      <dgm:prSet presAssocID="{734F0B7B-DD8C-4B9A-90FD-659066872D0B}" presName="childText" presStyleLbl="bgAcc1" presStyleIdx="0" presStyleCnt="4" custScaleX="180848" custLinFactNeighborX="41448" custLinFactNeighborY="-5176">
        <dgm:presLayoutVars>
          <dgm:bulletEnabled val="1"/>
        </dgm:presLayoutVars>
      </dgm:prSet>
      <dgm:spPr/>
      <dgm:t>
        <a:bodyPr/>
        <a:lstStyle/>
        <a:p>
          <a:endParaRPr lang="en-GB"/>
        </a:p>
      </dgm:t>
    </dgm:pt>
    <dgm:pt modelId="{50E25D06-727F-47D2-800E-B92F2E92078D}" type="pres">
      <dgm:prSet presAssocID="{B1F7BAA1-0A5E-428C-B305-B8268D58C19C}" presName="Name13" presStyleLbl="parChTrans1D2" presStyleIdx="1" presStyleCnt="4"/>
      <dgm:spPr/>
      <dgm:t>
        <a:bodyPr/>
        <a:lstStyle/>
        <a:p>
          <a:endParaRPr lang="en-GB"/>
        </a:p>
      </dgm:t>
    </dgm:pt>
    <dgm:pt modelId="{3F108F4B-CEB1-462F-B063-410570016B49}" type="pres">
      <dgm:prSet presAssocID="{DE348C78-CDEF-49E5-A7B5-378CD0FD2C25}" presName="childText" presStyleLbl="bgAcc1" presStyleIdx="1" presStyleCnt="4" custScaleX="130994" custLinFactX="35673" custLinFactNeighborX="100000" custLinFactNeighborY="-819">
        <dgm:presLayoutVars>
          <dgm:bulletEnabled val="1"/>
        </dgm:presLayoutVars>
      </dgm:prSet>
      <dgm:spPr/>
      <dgm:t>
        <a:bodyPr/>
        <a:lstStyle/>
        <a:p>
          <a:endParaRPr lang="en-GB"/>
        </a:p>
      </dgm:t>
    </dgm:pt>
    <dgm:pt modelId="{A95E2069-1FA5-4CB7-9F1E-02BC911DA285}" type="pres">
      <dgm:prSet presAssocID="{70DF9D37-02D3-4A85-A1DE-8C7FD9E5C680}" presName="Name13" presStyleLbl="parChTrans1D2" presStyleIdx="2" presStyleCnt="4"/>
      <dgm:spPr/>
      <dgm:t>
        <a:bodyPr/>
        <a:lstStyle/>
        <a:p>
          <a:endParaRPr lang="en-GB"/>
        </a:p>
      </dgm:t>
    </dgm:pt>
    <dgm:pt modelId="{AAEF5B5D-9191-427F-901D-BD5E672C97E1}" type="pres">
      <dgm:prSet presAssocID="{AF7421B2-8032-4810-82C0-7B9C0FE6A387}" presName="childText" presStyleLbl="bgAcc1" presStyleIdx="2" presStyleCnt="4" custScaleX="142545" custLinFactX="93421" custLinFactNeighborX="100000" custLinFactNeighborY="3538">
        <dgm:presLayoutVars>
          <dgm:bulletEnabled val="1"/>
        </dgm:presLayoutVars>
      </dgm:prSet>
      <dgm:spPr/>
      <dgm:t>
        <a:bodyPr/>
        <a:lstStyle/>
        <a:p>
          <a:endParaRPr lang="en-GB"/>
        </a:p>
      </dgm:t>
    </dgm:pt>
    <dgm:pt modelId="{B6FBA90A-664D-4186-9C00-0E27B81D6829}" type="pres">
      <dgm:prSet presAssocID="{2130FDB1-C5F4-429D-B6A8-CDD9ADB8CBBC}" presName="Name13" presStyleLbl="parChTrans1D2" presStyleIdx="3" presStyleCnt="4"/>
      <dgm:spPr/>
      <dgm:t>
        <a:bodyPr/>
        <a:lstStyle/>
        <a:p>
          <a:endParaRPr lang="en-GB"/>
        </a:p>
      </dgm:t>
    </dgm:pt>
    <dgm:pt modelId="{410AE4F6-61C4-4918-9ECC-D072E9C9B2A0}" type="pres">
      <dgm:prSet presAssocID="{9F941A06-AF02-4BE7-8F4F-CE4F2B41C3A2}" presName="childText" presStyleLbl="bgAcc1" presStyleIdx="3" presStyleCnt="4" custScaleX="154094" custLinFactX="100000" custLinFactNeighborX="156945" custLinFactNeighborY="-1344">
        <dgm:presLayoutVars>
          <dgm:bulletEnabled val="1"/>
        </dgm:presLayoutVars>
      </dgm:prSet>
      <dgm:spPr/>
      <dgm:t>
        <a:bodyPr/>
        <a:lstStyle/>
        <a:p>
          <a:endParaRPr lang="en-GB"/>
        </a:p>
      </dgm:t>
    </dgm:pt>
  </dgm:ptLst>
  <dgm:cxnLst>
    <dgm:cxn modelId="{B9BDABFC-7619-47FF-9563-76F9E123F3FA}" srcId="{2E8E597B-A28D-4387-BCE6-88A70529CB84}" destId="{9F941A06-AF02-4BE7-8F4F-CE4F2B41C3A2}" srcOrd="3" destOrd="0" parTransId="{2130FDB1-C5F4-429D-B6A8-CDD9ADB8CBBC}" sibTransId="{50CF4C02-2420-4980-8B0E-2DF4E94E567D}"/>
    <dgm:cxn modelId="{4B877FE6-A214-414E-B19B-2AA696DDDA3A}" type="presOf" srcId="{2E8E597B-A28D-4387-BCE6-88A70529CB84}" destId="{28978ACC-6861-4F96-AF5A-DE2C05BC40A1}" srcOrd="1" destOrd="0" presId="urn:microsoft.com/office/officeart/2005/8/layout/hierarchy3"/>
    <dgm:cxn modelId="{E6A3B99C-3A46-40B3-8848-238CFE6E0412}" type="presOf" srcId="{F5940863-856E-4C85-8995-7459106B9BDA}" destId="{39672DC0-B5DD-4825-BD8E-D4DED9A23CA9}" srcOrd="0" destOrd="0" presId="urn:microsoft.com/office/officeart/2005/8/layout/hierarchy3"/>
    <dgm:cxn modelId="{2D340F5C-A60D-46CD-A3C6-2CC68AA04566}" type="presOf" srcId="{734F0B7B-DD8C-4B9A-90FD-659066872D0B}" destId="{D0020FB9-14F4-4318-82D9-DAED9D9F97AB}" srcOrd="0" destOrd="0" presId="urn:microsoft.com/office/officeart/2005/8/layout/hierarchy3"/>
    <dgm:cxn modelId="{2B1C42AB-7C49-4027-B96E-F387E45C3D3E}" type="presOf" srcId="{9F941A06-AF02-4BE7-8F4F-CE4F2B41C3A2}" destId="{410AE4F6-61C4-4918-9ECC-D072E9C9B2A0}" srcOrd="0" destOrd="0" presId="urn:microsoft.com/office/officeart/2005/8/layout/hierarchy3"/>
    <dgm:cxn modelId="{2E9D03EF-6118-4B72-BBBB-4A529B47C27B}" type="presOf" srcId="{B1F7BAA1-0A5E-428C-B305-B8268D58C19C}" destId="{50E25D06-727F-47D2-800E-B92F2E92078D}" srcOrd="0" destOrd="0" presId="urn:microsoft.com/office/officeart/2005/8/layout/hierarchy3"/>
    <dgm:cxn modelId="{0AE4A6CD-5A49-451F-B4BC-BB2DA94CBBBA}" srcId="{2E8E597B-A28D-4387-BCE6-88A70529CB84}" destId="{734F0B7B-DD8C-4B9A-90FD-659066872D0B}" srcOrd="0" destOrd="0" parTransId="{2DA9B8C0-E071-48A8-85A5-3F130F6D1178}" sibTransId="{0D4C55D5-19D6-442F-BF55-A7E74D5B4203}"/>
    <dgm:cxn modelId="{93780347-0934-49A4-8CD6-DDF06159640F}" type="presOf" srcId="{DE348C78-CDEF-49E5-A7B5-378CD0FD2C25}" destId="{3F108F4B-CEB1-462F-B063-410570016B49}" srcOrd="0" destOrd="0" presId="urn:microsoft.com/office/officeart/2005/8/layout/hierarchy3"/>
    <dgm:cxn modelId="{D8BD5A89-DCE9-45AB-961A-DAD38AD65BF3}" srcId="{2E8E597B-A28D-4387-BCE6-88A70529CB84}" destId="{AF7421B2-8032-4810-82C0-7B9C0FE6A387}" srcOrd="2" destOrd="0" parTransId="{70DF9D37-02D3-4A85-A1DE-8C7FD9E5C680}" sibTransId="{09F6EDDD-244B-4E6B-8D6E-AFAB874DB94E}"/>
    <dgm:cxn modelId="{DFD795C5-E186-4070-A9E3-B530548756E3}" type="presOf" srcId="{70DF9D37-02D3-4A85-A1DE-8C7FD9E5C680}" destId="{A95E2069-1FA5-4CB7-9F1E-02BC911DA285}" srcOrd="0" destOrd="0" presId="urn:microsoft.com/office/officeart/2005/8/layout/hierarchy3"/>
    <dgm:cxn modelId="{1BF3EC2A-8792-48B6-985F-77E059E6408C}" type="presOf" srcId="{AF7421B2-8032-4810-82C0-7B9C0FE6A387}" destId="{AAEF5B5D-9191-427F-901D-BD5E672C97E1}" srcOrd="0" destOrd="0" presId="urn:microsoft.com/office/officeart/2005/8/layout/hierarchy3"/>
    <dgm:cxn modelId="{4E47FB00-D648-4A31-8A92-7975DDE0B10A}" srcId="{F5940863-856E-4C85-8995-7459106B9BDA}" destId="{2E8E597B-A28D-4387-BCE6-88A70529CB84}" srcOrd="0" destOrd="0" parTransId="{CFCCD8F4-0FAD-4EB1-BBD1-003194AF6529}" sibTransId="{9688E9D3-48F5-4478-A9F0-53F43FADBFB1}"/>
    <dgm:cxn modelId="{19D028F7-39FD-42DF-A073-595537C018F5}" type="presOf" srcId="{2DA9B8C0-E071-48A8-85A5-3F130F6D1178}" destId="{FD009EF9-74E6-4857-ABFA-4D7AF28D870B}" srcOrd="0" destOrd="0" presId="urn:microsoft.com/office/officeart/2005/8/layout/hierarchy3"/>
    <dgm:cxn modelId="{D6FB7E3B-C65C-4699-AEFD-A132F29AD59A}" type="presOf" srcId="{2E8E597B-A28D-4387-BCE6-88A70529CB84}" destId="{12A974B1-1964-4DE0-B570-1044E3C3CFCE}" srcOrd="0" destOrd="0" presId="urn:microsoft.com/office/officeart/2005/8/layout/hierarchy3"/>
    <dgm:cxn modelId="{B4EA091E-A51C-44A7-A936-E1CC2F94EA51}" srcId="{2E8E597B-A28D-4387-BCE6-88A70529CB84}" destId="{DE348C78-CDEF-49E5-A7B5-378CD0FD2C25}" srcOrd="1" destOrd="0" parTransId="{B1F7BAA1-0A5E-428C-B305-B8268D58C19C}" sibTransId="{F92962F9-1426-4A0A-B6E1-86DB91B12EEC}"/>
    <dgm:cxn modelId="{D33C3842-385B-406C-9CE4-D9C83E28EB90}" type="presOf" srcId="{2130FDB1-C5F4-429D-B6A8-CDD9ADB8CBBC}" destId="{B6FBA90A-664D-4186-9C00-0E27B81D6829}" srcOrd="0" destOrd="0" presId="urn:microsoft.com/office/officeart/2005/8/layout/hierarchy3"/>
    <dgm:cxn modelId="{F053B0E0-CA05-4D7E-904B-D022C50ED1B3}" type="presParOf" srcId="{39672DC0-B5DD-4825-BD8E-D4DED9A23CA9}" destId="{CCACAC83-99C8-4A4C-9F05-1BDCBCD4B28E}" srcOrd="0" destOrd="0" presId="urn:microsoft.com/office/officeart/2005/8/layout/hierarchy3"/>
    <dgm:cxn modelId="{21B9F535-9195-432D-9D1B-8066F44ECE67}" type="presParOf" srcId="{CCACAC83-99C8-4A4C-9F05-1BDCBCD4B28E}" destId="{B0CEF608-098C-4556-8A39-B959B3FA9247}" srcOrd="0" destOrd="0" presId="urn:microsoft.com/office/officeart/2005/8/layout/hierarchy3"/>
    <dgm:cxn modelId="{033DB0AA-7C60-4E82-88EC-E5E1F2F790F4}" type="presParOf" srcId="{B0CEF608-098C-4556-8A39-B959B3FA9247}" destId="{12A974B1-1964-4DE0-B570-1044E3C3CFCE}" srcOrd="0" destOrd="0" presId="urn:microsoft.com/office/officeart/2005/8/layout/hierarchy3"/>
    <dgm:cxn modelId="{6A7046A1-ACEA-4325-A027-6122533147BE}" type="presParOf" srcId="{B0CEF608-098C-4556-8A39-B959B3FA9247}" destId="{28978ACC-6861-4F96-AF5A-DE2C05BC40A1}" srcOrd="1" destOrd="0" presId="urn:microsoft.com/office/officeart/2005/8/layout/hierarchy3"/>
    <dgm:cxn modelId="{FA34BD8E-15CE-4A2C-B39C-75E2425826F9}" type="presParOf" srcId="{CCACAC83-99C8-4A4C-9F05-1BDCBCD4B28E}" destId="{7D968102-7A32-4B28-B55A-6DEC7B27C8D6}" srcOrd="1" destOrd="0" presId="urn:microsoft.com/office/officeart/2005/8/layout/hierarchy3"/>
    <dgm:cxn modelId="{A24CF013-FE3E-4810-8081-FFE12248BF99}" type="presParOf" srcId="{7D968102-7A32-4B28-B55A-6DEC7B27C8D6}" destId="{FD009EF9-74E6-4857-ABFA-4D7AF28D870B}" srcOrd="0" destOrd="0" presId="urn:microsoft.com/office/officeart/2005/8/layout/hierarchy3"/>
    <dgm:cxn modelId="{80DB28DF-428A-45ED-BDD0-C9B20516887C}" type="presParOf" srcId="{7D968102-7A32-4B28-B55A-6DEC7B27C8D6}" destId="{D0020FB9-14F4-4318-82D9-DAED9D9F97AB}" srcOrd="1" destOrd="0" presId="urn:microsoft.com/office/officeart/2005/8/layout/hierarchy3"/>
    <dgm:cxn modelId="{94FEE7D9-667C-47AC-9C48-0583457D9420}" type="presParOf" srcId="{7D968102-7A32-4B28-B55A-6DEC7B27C8D6}" destId="{50E25D06-727F-47D2-800E-B92F2E92078D}" srcOrd="2" destOrd="0" presId="urn:microsoft.com/office/officeart/2005/8/layout/hierarchy3"/>
    <dgm:cxn modelId="{2F987751-A49D-4F49-BAFA-0F7CDA9DA32A}" type="presParOf" srcId="{7D968102-7A32-4B28-B55A-6DEC7B27C8D6}" destId="{3F108F4B-CEB1-462F-B063-410570016B49}" srcOrd="3" destOrd="0" presId="urn:microsoft.com/office/officeart/2005/8/layout/hierarchy3"/>
    <dgm:cxn modelId="{B276425F-0881-4656-A43A-EA8729B9A507}" type="presParOf" srcId="{7D968102-7A32-4B28-B55A-6DEC7B27C8D6}" destId="{A95E2069-1FA5-4CB7-9F1E-02BC911DA285}" srcOrd="4" destOrd="0" presId="urn:microsoft.com/office/officeart/2005/8/layout/hierarchy3"/>
    <dgm:cxn modelId="{6918339F-843B-4103-AA41-20B861B0AC3B}" type="presParOf" srcId="{7D968102-7A32-4B28-B55A-6DEC7B27C8D6}" destId="{AAEF5B5D-9191-427F-901D-BD5E672C97E1}" srcOrd="5" destOrd="0" presId="urn:microsoft.com/office/officeart/2005/8/layout/hierarchy3"/>
    <dgm:cxn modelId="{63FA1865-6B71-4E5C-9503-EC223D1C6E49}" type="presParOf" srcId="{7D968102-7A32-4B28-B55A-6DEC7B27C8D6}" destId="{B6FBA90A-664D-4186-9C00-0E27B81D6829}" srcOrd="6" destOrd="0" presId="urn:microsoft.com/office/officeart/2005/8/layout/hierarchy3"/>
    <dgm:cxn modelId="{A633F922-C8EB-442A-9C43-9D6F37FCEA68}" type="presParOf" srcId="{7D968102-7A32-4B28-B55A-6DEC7B27C8D6}" destId="{410AE4F6-61C4-4918-9ECC-D072E9C9B2A0}" srcOrd="7" destOrd="0" presId="urn:microsoft.com/office/officeart/2005/8/layout/hierarchy3"/>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039BCA-476B-4E4C-9B95-19D7A4884A1E}" type="doc">
      <dgm:prSet loTypeId="urn:microsoft.com/office/officeart/2005/8/layout/pyramid1" loCatId="pyramid" qsTypeId="urn:microsoft.com/office/officeart/2005/8/quickstyle/3d2" qsCatId="3D" csTypeId="urn:microsoft.com/office/officeart/2005/8/colors/colorful2" csCatId="colorful" phldr="1"/>
      <dgm:spPr/>
    </dgm:pt>
    <dgm:pt modelId="{63CE2417-3B85-4C21-8C0E-16BB7CEA5B51}">
      <dgm:prSet phldrT="[Text]" custT="1"/>
      <dgm:spPr/>
      <dgm:t>
        <a:bodyPr/>
        <a:lstStyle/>
        <a:p>
          <a:endParaRPr lang="en-GB" sz="1600" b="1" dirty="0" smtClean="0">
            <a:latin typeface="+mn-lt"/>
            <a:cs typeface="Andalus" pitchFamily="2" charset="-78"/>
          </a:endParaRPr>
        </a:p>
        <a:p>
          <a:r>
            <a:rPr lang="en-GB" sz="1600" b="1" dirty="0" err="1" smtClean="0">
              <a:latin typeface="+mn-lt"/>
              <a:cs typeface="Andalus" pitchFamily="2" charset="-78"/>
            </a:rPr>
            <a:t>Evitare</a:t>
          </a:r>
          <a:endParaRPr lang="en-GB" sz="1600" b="1" dirty="0">
            <a:latin typeface="+mn-lt"/>
            <a:cs typeface="Andalus" pitchFamily="2" charset="-78"/>
          </a:endParaRPr>
        </a:p>
      </dgm:t>
    </dgm:pt>
    <dgm:pt modelId="{F3C39FEF-275D-4E31-87F0-4A097D66AE35}" type="parTrans" cxnId="{542FFE32-1200-41DC-9934-BC39A5E16B74}">
      <dgm:prSet/>
      <dgm:spPr/>
      <dgm:t>
        <a:bodyPr/>
        <a:lstStyle/>
        <a:p>
          <a:endParaRPr lang="en-GB" sz="1600" b="1">
            <a:solidFill>
              <a:schemeClr val="tx1"/>
            </a:solidFill>
            <a:latin typeface="+mn-lt"/>
            <a:cs typeface="Andalus" pitchFamily="2" charset="-78"/>
          </a:endParaRPr>
        </a:p>
      </dgm:t>
    </dgm:pt>
    <dgm:pt modelId="{C993878D-E6DA-4827-B984-CA8AD20545D9}" type="sibTrans" cxnId="{542FFE32-1200-41DC-9934-BC39A5E16B74}">
      <dgm:prSet/>
      <dgm:spPr/>
      <dgm:t>
        <a:bodyPr/>
        <a:lstStyle/>
        <a:p>
          <a:endParaRPr lang="en-GB" sz="1600" b="1">
            <a:solidFill>
              <a:schemeClr val="tx1"/>
            </a:solidFill>
            <a:latin typeface="+mn-lt"/>
            <a:cs typeface="Andalus" pitchFamily="2" charset="-78"/>
          </a:endParaRPr>
        </a:p>
      </dgm:t>
    </dgm:pt>
    <dgm:pt modelId="{412BCEF6-134D-4254-B392-FA84E5E96244}">
      <dgm:prSet phldrT="[Text]" custT="1"/>
      <dgm:spPr/>
      <dgm:t>
        <a:bodyPr/>
        <a:lstStyle/>
        <a:p>
          <a:r>
            <a:rPr lang="en-GB" sz="1600" b="1" dirty="0" err="1" smtClean="0">
              <a:latin typeface="+mn-lt"/>
              <a:cs typeface="Andalus" pitchFamily="2" charset="-78"/>
            </a:rPr>
            <a:t>Reutilizare</a:t>
          </a:r>
          <a:endParaRPr lang="en-GB" sz="1600" b="1" dirty="0">
            <a:latin typeface="+mn-lt"/>
            <a:cs typeface="Andalus" pitchFamily="2" charset="-78"/>
          </a:endParaRPr>
        </a:p>
      </dgm:t>
    </dgm:pt>
    <dgm:pt modelId="{95CB1C2D-C9ED-4811-8353-48266E8A25D5}" type="parTrans" cxnId="{6A8DB94C-6B90-4773-AD65-B374263EC3FF}">
      <dgm:prSet/>
      <dgm:spPr/>
      <dgm:t>
        <a:bodyPr/>
        <a:lstStyle/>
        <a:p>
          <a:endParaRPr lang="en-GB" sz="1600" b="1">
            <a:solidFill>
              <a:schemeClr val="tx1"/>
            </a:solidFill>
            <a:latin typeface="+mn-lt"/>
            <a:cs typeface="Andalus" pitchFamily="2" charset="-78"/>
          </a:endParaRPr>
        </a:p>
      </dgm:t>
    </dgm:pt>
    <dgm:pt modelId="{2F3FE9BE-5958-47A7-9BCA-A51A17D0E2CE}" type="sibTrans" cxnId="{6A8DB94C-6B90-4773-AD65-B374263EC3FF}">
      <dgm:prSet/>
      <dgm:spPr/>
      <dgm:t>
        <a:bodyPr/>
        <a:lstStyle/>
        <a:p>
          <a:endParaRPr lang="en-GB" sz="1600" b="1">
            <a:solidFill>
              <a:schemeClr val="tx1"/>
            </a:solidFill>
            <a:latin typeface="+mn-lt"/>
            <a:cs typeface="Andalus" pitchFamily="2" charset="-78"/>
          </a:endParaRPr>
        </a:p>
      </dgm:t>
    </dgm:pt>
    <dgm:pt modelId="{2EF77D4E-D951-4BD0-8230-D9FC843E9659}">
      <dgm:prSet phldrT="[Text]" custT="1"/>
      <dgm:spPr/>
      <dgm:t>
        <a:bodyPr/>
        <a:lstStyle/>
        <a:p>
          <a:r>
            <a:rPr lang="en-GB" sz="1600" b="1" dirty="0" err="1" smtClean="0">
              <a:latin typeface="+mn-lt"/>
              <a:cs typeface="Andalus" pitchFamily="2" charset="-78"/>
            </a:rPr>
            <a:t>Reciclare</a:t>
          </a:r>
          <a:r>
            <a:rPr lang="en-GB" sz="1600" b="1" dirty="0" smtClean="0">
              <a:latin typeface="+mn-lt"/>
              <a:cs typeface="Andalus" pitchFamily="2" charset="-78"/>
            </a:rPr>
            <a:t> </a:t>
          </a:r>
          <a:r>
            <a:rPr lang="en-GB" sz="1600" b="1" dirty="0" err="1" smtClean="0">
              <a:latin typeface="+mn-lt"/>
              <a:cs typeface="Andalus" pitchFamily="2" charset="-78"/>
            </a:rPr>
            <a:t>si</a:t>
          </a:r>
          <a:r>
            <a:rPr lang="en-GB" sz="1600" b="1" dirty="0" smtClean="0">
              <a:latin typeface="+mn-lt"/>
              <a:cs typeface="Andalus" pitchFamily="2" charset="-78"/>
            </a:rPr>
            <a:t> </a:t>
          </a:r>
          <a:r>
            <a:rPr lang="en-GB" sz="1600" b="1" dirty="0" err="1" smtClean="0">
              <a:latin typeface="+mn-lt"/>
              <a:cs typeface="Andalus" pitchFamily="2" charset="-78"/>
            </a:rPr>
            <a:t>Compostare</a:t>
          </a:r>
          <a:r>
            <a:rPr lang="en-GB" sz="1600" b="1" dirty="0" smtClean="0">
              <a:latin typeface="+mn-lt"/>
              <a:cs typeface="Andalus" pitchFamily="2" charset="-78"/>
            </a:rPr>
            <a:t> </a:t>
          </a:r>
          <a:endParaRPr lang="en-GB" sz="1600" b="1" dirty="0">
            <a:latin typeface="+mn-lt"/>
            <a:cs typeface="Andalus" pitchFamily="2" charset="-78"/>
          </a:endParaRPr>
        </a:p>
      </dgm:t>
    </dgm:pt>
    <dgm:pt modelId="{D426BBA8-913C-421C-A386-853186D6E3B5}" type="parTrans" cxnId="{8F01B974-B0E2-4160-8E3C-DA99F198054E}">
      <dgm:prSet/>
      <dgm:spPr/>
      <dgm:t>
        <a:bodyPr/>
        <a:lstStyle/>
        <a:p>
          <a:endParaRPr lang="en-GB" sz="1600" b="1">
            <a:solidFill>
              <a:schemeClr val="tx1"/>
            </a:solidFill>
            <a:latin typeface="+mn-lt"/>
            <a:cs typeface="Andalus" pitchFamily="2" charset="-78"/>
          </a:endParaRPr>
        </a:p>
      </dgm:t>
    </dgm:pt>
    <dgm:pt modelId="{D52EC130-D7DB-4401-9DFD-6AFA9D5CDEF1}" type="sibTrans" cxnId="{8F01B974-B0E2-4160-8E3C-DA99F198054E}">
      <dgm:prSet/>
      <dgm:spPr/>
      <dgm:t>
        <a:bodyPr/>
        <a:lstStyle/>
        <a:p>
          <a:endParaRPr lang="en-GB" sz="1600" b="1">
            <a:solidFill>
              <a:schemeClr val="tx1"/>
            </a:solidFill>
            <a:latin typeface="+mn-lt"/>
            <a:cs typeface="Andalus" pitchFamily="2" charset="-78"/>
          </a:endParaRPr>
        </a:p>
      </dgm:t>
    </dgm:pt>
    <dgm:pt modelId="{CC67B880-B299-4E17-9271-D8A7CD0AE36B}">
      <dgm:prSet custT="1"/>
      <dgm:spPr/>
      <dgm:t>
        <a:bodyPr/>
        <a:lstStyle/>
        <a:p>
          <a:r>
            <a:rPr lang="en-GB" sz="1600" b="1" dirty="0" err="1" smtClean="0">
              <a:latin typeface="+mn-lt"/>
              <a:cs typeface="Andalus" pitchFamily="2" charset="-78"/>
            </a:rPr>
            <a:t>Recuperare</a:t>
          </a:r>
          <a:r>
            <a:rPr lang="en-GB" sz="1600" b="1" dirty="0" smtClean="0">
              <a:latin typeface="+mn-lt"/>
              <a:cs typeface="Andalus" pitchFamily="2" charset="-78"/>
            </a:rPr>
            <a:t> </a:t>
          </a:r>
          <a:r>
            <a:rPr lang="en-GB" sz="1600" b="1" dirty="0" err="1" smtClean="0">
              <a:latin typeface="+mn-lt"/>
              <a:cs typeface="Andalus" pitchFamily="2" charset="-78"/>
            </a:rPr>
            <a:t>energie</a:t>
          </a:r>
          <a:endParaRPr lang="en-GB" sz="1600" b="1" dirty="0">
            <a:latin typeface="+mn-lt"/>
            <a:cs typeface="Andalus" pitchFamily="2" charset="-78"/>
          </a:endParaRPr>
        </a:p>
      </dgm:t>
    </dgm:pt>
    <dgm:pt modelId="{B1B492C7-FEAE-4C2D-95F2-ECA0A339E4DC}" type="parTrans" cxnId="{B4AAAADB-58C4-4EA6-9D3D-32E8A7847E44}">
      <dgm:prSet/>
      <dgm:spPr/>
      <dgm:t>
        <a:bodyPr/>
        <a:lstStyle/>
        <a:p>
          <a:endParaRPr lang="en-GB" sz="1600" b="1">
            <a:solidFill>
              <a:schemeClr val="tx1"/>
            </a:solidFill>
            <a:latin typeface="+mn-lt"/>
            <a:cs typeface="Andalus" pitchFamily="2" charset="-78"/>
          </a:endParaRPr>
        </a:p>
      </dgm:t>
    </dgm:pt>
    <dgm:pt modelId="{67501454-4966-48FD-A2AE-B3F73803D153}" type="sibTrans" cxnId="{B4AAAADB-58C4-4EA6-9D3D-32E8A7847E44}">
      <dgm:prSet/>
      <dgm:spPr/>
      <dgm:t>
        <a:bodyPr/>
        <a:lstStyle/>
        <a:p>
          <a:endParaRPr lang="en-GB" sz="1600" b="1">
            <a:solidFill>
              <a:schemeClr val="tx1"/>
            </a:solidFill>
            <a:latin typeface="+mn-lt"/>
            <a:cs typeface="Andalus" pitchFamily="2" charset="-78"/>
          </a:endParaRPr>
        </a:p>
      </dgm:t>
    </dgm:pt>
    <dgm:pt modelId="{01F892C3-4CFC-4355-8F43-7E299A3AB9E7}">
      <dgm:prSet custT="1"/>
      <dgm:spPr/>
      <dgm:t>
        <a:bodyPr/>
        <a:lstStyle/>
        <a:p>
          <a:r>
            <a:rPr lang="en-GB" sz="1600" b="1" dirty="0" err="1" smtClean="0">
              <a:latin typeface="+mn-lt"/>
              <a:cs typeface="Andalus" pitchFamily="2" charset="-78"/>
            </a:rPr>
            <a:t>Depozitare</a:t>
          </a:r>
          <a:endParaRPr lang="en-GB" sz="1600" b="1" dirty="0">
            <a:latin typeface="+mn-lt"/>
            <a:cs typeface="Andalus" pitchFamily="2" charset="-78"/>
          </a:endParaRPr>
        </a:p>
      </dgm:t>
    </dgm:pt>
    <dgm:pt modelId="{AEB3EA9A-60F3-4D82-AD9A-15C0802866F7}" type="parTrans" cxnId="{D423CF1F-52FF-44C4-B71D-221A93C016FE}">
      <dgm:prSet/>
      <dgm:spPr/>
      <dgm:t>
        <a:bodyPr/>
        <a:lstStyle/>
        <a:p>
          <a:endParaRPr lang="en-GB" sz="1600" b="1">
            <a:solidFill>
              <a:schemeClr val="tx1"/>
            </a:solidFill>
            <a:latin typeface="+mn-lt"/>
            <a:cs typeface="Andalus" pitchFamily="2" charset="-78"/>
          </a:endParaRPr>
        </a:p>
      </dgm:t>
    </dgm:pt>
    <dgm:pt modelId="{2B9C2CE0-1AF9-41B9-860B-94A35A785C19}" type="sibTrans" cxnId="{D423CF1F-52FF-44C4-B71D-221A93C016FE}">
      <dgm:prSet/>
      <dgm:spPr/>
      <dgm:t>
        <a:bodyPr/>
        <a:lstStyle/>
        <a:p>
          <a:endParaRPr lang="en-GB" sz="1600" b="1">
            <a:solidFill>
              <a:schemeClr val="tx1"/>
            </a:solidFill>
            <a:latin typeface="+mn-lt"/>
            <a:cs typeface="Andalus" pitchFamily="2" charset="-78"/>
          </a:endParaRPr>
        </a:p>
      </dgm:t>
    </dgm:pt>
    <dgm:pt modelId="{01A4C5B4-A0D8-43C2-98AC-930CE020A094}" type="pres">
      <dgm:prSet presAssocID="{9E039BCA-476B-4E4C-9B95-19D7A4884A1E}" presName="Name0" presStyleCnt="0">
        <dgm:presLayoutVars>
          <dgm:dir/>
          <dgm:animLvl val="lvl"/>
          <dgm:resizeHandles val="exact"/>
        </dgm:presLayoutVars>
      </dgm:prSet>
      <dgm:spPr/>
    </dgm:pt>
    <dgm:pt modelId="{D4BCA9A0-6C82-4B3A-BFA0-95176A203F90}" type="pres">
      <dgm:prSet presAssocID="{63CE2417-3B85-4C21-8C0E-16BB7CEA5B51}" presName="Name8" presStyleCnt="0"/>
      <dgm:spPr/>
    </dgm:pt>
    <dgm:pt modelId="{EEFA800B-D053-495F-ACAF-2B4BE3822B07}" type="pres">
      <dgm:prSet presAssocID="{63CE2417-3B85-4C21-8C0E-16BB7CEA5B51}" presName="level" presStyleLbl="node1" presStyleIdx="0" presStyleCnt="5">
        <dgm:presLayoutVars>
          <dgm:chMax val="1"/>
          <dgm:bulletEnabled val="1"/>
        </dgm:presLayoutVars>
      </dgm:prSet>
      <dgm:spPr/>
      <dgm:t>
        <a:bodyPr/>
        <a:lstStyle/>
        <a:p>
          <a:endParaRPr lang="en-GB"/>
        </a:p>
      </dgm:t>
    </dgm:pt>
    <dgm:pt modelId="{1D5FD1AA-02EC-4322-A895-5CA0AA966172}" type="pres">
      <dgm:prSet presAssocID="{63CE2417-3B85-4C21-8C0E-16BB7CEA5B51}" presName="levelTx" presStyleLbl="revTx" presStyleIdx="0" presStyleCnt="0">
        <dgm:presLayoutVars>
          <dgm:chMax val="1"/>
          <dgm:bulletEnabled val="1"/>
        </dgm:presLayoutVars>
      </dgm:prSet>
      <dgm:spPr/>
      <dgm:t>
        <a:bodyPr/>
        <a:lstStyle/>
        <a:p>
          <a:endParaRPr lang="en-GB"/>
        </a:p>
      </dgm:t>
    </dgm:pt>
    <dgm:pt modelId="{17AB9C5A-047F-421F-9908-6D26F89ADB95}" type="pres">
      <dgm:prSet presAssocID="{412BCEF6-134D-4254-B392-FA84E5E96244}" presName="Name8" presStyleCnt="0"/>
      <dgm:spPr/>
    </dgm:pt>
    <dgm:pt modelId="{CA2A59B7-0C73-44A1-ACFA-84C259D41AA9}" type="pres">
      <dgm:prSet presAssocID="{412BCEF6-134D-4254-B392-FA84E5E96244}" presName="level" presStyleLbl="node1" presStyleIdx="1" presStyleCnt="5">
        <dgm:presLayoutVars>
          <dgm:chMax val="1"/>
          <dgm:bulletEnabled val="1"/>
        </dgm:presLayoutVars>
      </dgm:prSet>
      <dgm:spPr/>
      <dgm:t>
        <a:bodyPr/>
        <a:lstStyle/>
        <a:p>
          <a:endParaRPr lang="en-GB"/>
        </a:p>
      </dgm:t>
    </dgm:pt>
    <dgm:pt modelId="{3EC48746-CA9D-4102-928A-7067431514A7}" type="pres">
      <dgm:prSet presAssocID="{412BCEF6-134D-4254-B392-FA84E5E96244}" presName="levelTx" presStyleLbl="revTx" presStyleIdx="0" presStyleCnt="0">
        <dgm:presLayoutVars>
          <dgm:chMax val="1"/>
          <dgm:bulletEnabled val="1"/>
        </dgm:presLayoutVars>
      </dgm:prSet>
      <dgm:spPr/>
      <dgm:t>
        <a:bodyPr/>
        <a:lstStyle/>
        <a:p>
          <a:endParaRPr lang="en-GB"/>
        </a:p>
      </dgm:t>
    </dgm:pt>
    <dgm:pt modelId="{0A1D9D25-C25E-4E4F-94D3-76C38E4C1F8C}" type="pres">
      <dgm:prSet presAssocID="{2EF77D4E-D951-4BD0-8230-D9FC843E9659}" presName="Name8" presStyleCnt="0"/>
      <dgm:spPr/>
    </dgm:pt>
    <dgm:pt modelId="{4ABC5A9E-C570-41C9-A020-704E9164ECC8}" type="pres">
      <dgm:prSet presAssocID="{2EF77D4E-D951-4BD0-8230-D9FC843E9659}" presName="level" presStyleLbl="node1" presStyleIdx="2" presStyleCnt="5">
        <dgm:presLayoutVars>
          <dgm:chMax val="1"/>
          <dgm:bulletEnabled val="1"/>
        </dgm:presLayoutVars>
      </dgm:prSet>
      <dgm:spPr/>
      <dgm:t>
        <a:bodyPr/>
        <a:lstStyle/>
        <a:p>
          <a:endParaRPr lang="en-GB"/>
        </a:p>
      </dgm:t>
    </dgm:pt>
    <dgm:pt modelId="{3AA8D010-C248-4E23-9637-F3D054636867}" type="pres">
      <dgm:prSet presAssocID="{2EF77D4E-D951-4BD0-8230-D9FC843E9659}" presName="levelTx" presStyleLbl="revTx" presStyleIdx="0" presStyleCnt="0">
        <dgm:presLayoutVars>
          <dgm:chMax val="1"/>
          <dgm:bulletEnabled val="1"/>
        </dgm:presLayoutVars>
      </dgm:prSet>
      <dgm:spPr/>
      <dgm:t>
        <a:bodyPr/>
        <a:lstStyle/>
        <a:p>
          <a:endParaRPr lang="en-GB"/>
        </a:p>
      </dgm:t>
    </dgm:pt>
    <dgm:pt modelId="{7EA3FE28-30B3-4139-9876-8E5A1C45BF31}" type="pres">
      <dgm:prSet presAssocID="{CC67B880-B299-4E17-9271-D8A7CD0AE36B}" presName="Name8" presStyleCnt="0"/>
      <dgm:spPr/>
    </dgm:pt>
    <dgm:pt modelId="{CFF86535-7812-4F89-8F74-69A967288120}" type="pres">
      <dgm:prSet presAssocID="{CC67B880-B299-4E17-9271-D8A7CD0AE36B}" presName="level" presStyleLbl="node1" presStyleIdx="3" presStyleCnt="5">
        <dgm:presLayoutVars>
          <dgm:chMax val="1"/>
          <dgm:bulletEnabled val="1"/>
        </dgm:presLayoutVars>
      </dgm:prSet>
      <dgm:spPr/>
      <dgm:t>
        <a:bodyPr/>
        <a:lstStyle/>
        <a:p>
          <a:endParaRPr lang="en-GB"/>
        </a:p>
      </dgm:t>
    </dgm:pt>
    <dgm:pt modelId="{79455806-DB8F-4945-A02C-7A2956BA7FA6}" type="pres">
      <dgm:prSet presAssocID="{CC67B880-B299-4E17-9271-D8A7CD0AE36B}" presName="levelTx" presStyleLbl="revTx" presStyleIdx="0" presStyleCnt="0">
        <dgm:presLayoutVars>
          <dgm:chMax val="1"/>
          <dgm:bulletEnabled val="1"/>
        </dgm:presLayoutVars>
      </dgm:prSet>
      <dgm:spPr/>
      <dgm:t>
        <a:bodyPr/>
        <a:lstStyle/>
        <a:p>
          <a:endParaRPr lang="en-GB"/>
        </a:p>
      </dgm:t>
    </dgm:pt>
    <dgm:pt modelId="{1904ACF1-A0F2-45DF-8CBC-6D4A9B093201}" type="pres">
      <dgm:prSet presAssocID="{01F892C3-4CFC-4355-8F43-7E299A3AB9E7}" presName="Name8" presStyleCnt="0"/>
      <dgm:spPr/>
    </dgm:pt>
    <dgm:pt modelId="{C4B0A8AE-6D63-4E22-A1DE-4DE6FD3830F8}" type="pres">
      <dgm:prSet presAssocID="{01F892C3-4CFC-4355-8F43-7E299A3AB9E7}" presName="level" presStyleLbl="node1" presStyleIdx="4" presStyleCnt="5">
        <dgm:presLayoutVars>
          <dgm:chMax val="1"/>
          <dgm:bulletEnabled val="1"/>
        </dgm:presLayoutVars>
      </dgm:prSet>
      <dgm:spPr/>
      <dgm:t>
        <a:bodyPr/>
        <a:lstStyle/>
        <a:p>
          <a:endParaRPr lang="en-GB"/>
        </a:p>
      </dgm:t>
    </dgm:pt>
    <dgm:pt modelId="{FEF52F65-822A-4E07-B990-3D51C7147805}" type="pres">
      <dgm:prSet presAssocID="{01F892C3-4CFC-4355-8F43-7E299A3AB9E7}" presName="levelTx" presStyleLbl="revTx" presStyleIdx="0" presStyleCnt="0">
        <dgm:presLayoutVars>
          <dgm:chMax val="1"/>
          <dgm:bulletEnabled val="1"/>
        </dgm:presLayoutVars>
      </dgm:prSet>
      <dgm:spPr/>
      <dgm:t>
        <a:bodyPr/>
        <a:lstStyle/>
        <a:p>
          <a:endParaRPr lang="en-GB"/>
        </a:p>
      </dgm:t>
    </dgm:pt>
  </dgm:ptLst>
  <dgm:cxnLst>
    <dgm:cxn modelId="{32BC19F5-AD43-4977-9C39-1C5F8A9ED2AF}" type="presOf" srcId="{412BCEF6-134D-4254-B392-FA84E5E96244}" destId="{3EC48746-CA9D-4102-928A-7067431514A7}" srcOrd="1" destOrd="0" presId="urn:microsoft.com/office/officeart/2005/8/layout/pyramid1"/>
    <dgm:cxn modelId="{A21215A0-922B-4107-A91D-4993449F3316}" type="presOf" srcId="{9E039BCA-476B-4E4C-9B95-19D7A4884A1E}" destId="{01A4C5B4-A0D8-43C2-98AC-930CE020A094}" srcOrd="0" destOrd="0" presId="urn:microsoft.com/office/officeart/2005/8/layout/pyramid1"/>
    <dgm:cxn modelId="{6B867EC8-7796-49EB-BDA6-B21E3A5DC2F7}" type="presOf" srcId="{CC67B880-B299-4E17-9271-D8A7CD0AE36B}" destId="{79455806-DB8F-4945-A02C-7A2956BA7FA6}" srcOrd="1" destOrd="0" presId="urn:microsoft.com/office/officeart/2005/8/layout/pyramid1"/>
    <dgm:cxn modelId="{8F01B974-B0E2-4160-8E3C-DA99F198054E}" srcId="{9E039BCA-476B-4E4C-9B95-19D7A4884A1E}" destId="{2EF77D4E-D951-4BD0-8230-D9FC843E9659}" srcOrd="2" destOrd="0" parTransId="{D426BBA8-913C-421C-A386-853186D6E3B5}" sibTransId="{D52EC130-D7DB-4401-9DFD-6AFA9D5CDEF1}"/>
    <dgm:cxn modelId="{13DDC16F-872C-4110-AFBE-210F488CC81C}" type="presOf" srcId="{412BCEF6-134D-4254-B392-FA84E5E96244}" destId="{CA2A59B7-0C73-44A1-ACFA-84C259D41AA9}" srcOrd="0" destOrd="0" presId="urn:microsoft.com/office/officeart/2005/8/layout/pyramid1"/>
    <dgm:cxn modelId="{6A8DB94C-6B90-4773-AD65-B374263EC3FF}" srcId="{9E039BCA-476B-4E4C-9B95-19D7A4884A1E}" destId="{412BCEF6-134D-4254-B392-FA84E5E96244}" srcOrd="1" destOrd="0" parTransId="{95CB1C2D-C9ED-4811-8353-48266E8A25D5}" sibTransId="{2F3FE9BE-5958-47A7-9BCA-A51A17D0E2CE}"/>
    <dgm:cxn modelId="{96021FB1-AE5B-414C-9B98-75F5DC033681}" type="presOf" srcId="{2EF77D4E-D951-4BD0-8230-D9FC843E9659}" destId="{4ABC5A9E-C570-41C9-A020-704E9164ECC8}" srcOrd="0" destOrd="0" presId="urn:microsoft.com/office/officeart/2005/8/layout/pyramid1"/>
    <dgm:cxn modelId="{8785B36A-0B8A-43AD-BA43-EC05FC88A131}" type="presOf" srcId="{63CE2417-3B85-4C21-8C0E-16BB7CEA5B51}" destId="{1D5FD1AA-02EC-4322-A895-5CA0AA966172}" srcOrd="1" destOrd="0" presId="urn:microsoft.com/office/officeart/2005/8/layout/pyramid1"/>
    <dgm:cxn modelId="{D423CF1F-52FF-44C4-B71D-221A93C016FE}" srcId="{9E039BCA-476B-4E4C-9B95-19D7A4884A1E}" destId="{01F892C3-4CFC-4355-8F43-7E299A3AB9E7}" srcOrd="4" destOrd="0" parTransId="{AEB3EA9A-60F3-4D82-AD9A-15C0802866F7}" sibTransId="{2B9C2CE0-1AF9-41B9-860B-94A35A785C19}"/>
    <dgm:cxn modelId="{8CC6A0ED-731E-4E95-B8D8-C0AE91A5053D}" type="presOf" srcId="{01F892C3-4CFC-4355-8F43-7E299A3AB9E7}" destId="{FEF52F65-822A-4E07-B990-3D51C7147805}" srcOrd="1" destOrd="0" presId="urn:microsoft.com/office/officeart/2005/8/layout/pyramid1"/>
    <dgm:cxn modelId="{EFF3CE5F-7545-45EB-851B-BCF84C24CA17}" type="presOf" srcId="{2EF77D4E-D951-4BD0-8230-D9FC843E9659}" destId="{3AA8D010-C248-4E23-9637-F3D054636867}" srcOrd="1" destOrd="0" presId="urn:microsoft.com/office/officeart/2005/8/layout/pyramid1"/>
    <dgm:cxn modelId="{542FFE32-1200-41DC-9934-BC39A5E16B74}" srcId="{9E039BCA-476B-4E4C-9B95-19D7A4884A1E}" destId="{63CE2417-3B85-4C21-8C0E-16BB7CEA5B51}" srcOrd="0" destOrd="0" parTransId="{F3C39FEF-275D-4E31-87F0-4A097D66AE35}" sibTransId="{C993878D-E6DA-4827-B984-CA8AD20545D9}"/>
    <dgm:cxn modelId="{4059B230-7F84-4198-A38D-F45C97EA0824}" type="presOf" srcId="{63CE2417-3B85-4C21-8C0E-16BB7CEA5B51}" destId="{EEFA800B-D053-495F-ACAF-2B4BE3822B07}" srcOrd="0" destOrd="0" presId="urn:microsoft.com/office/officeart/2005/8/layout/pyramid1"/>
    <dgm:cxn modelId="{635C538B-39B5-49EE-9249-08B07A9C56C4}" type="presOf" srcId="{CC67B880-B299-4E17-9271-D8A7CD0AE36B}" destId="{CFF86535-7812-4F89-8F74-69A967288120}" srcOrd="0" destOrd="0" presId="urn:microsoft.com/office/officeart/2005/8/layout/pyramid1"/>
    <dgm:cxn modelId="{B4AAAADB-58C4-4EA6-9D3D-32E8A7847E44}" srcId="{9E039BCA-476B-4E4C-9B95-19D7A4884A1E}" destId="{CC67B880-B299-4E17-9271-D8A7CD0AE36B}" srcOrd="3" destOrd="0" parTransId="{B1B492C7-FEAE-4C2D-95F2-ECA0A339E4DC}" sibTransId="{67501454-4966-48FD-A2AE-B3F73803D153}"/>
    <dgm:cxn modelId="{EBE32BCE-3F4B-4D67-AA20-C980E72DB450}" type="presOf" srcId="{01F892C3-4CFC-4355-8F43-7E299A3AB9E7}" destId="{C4B0A8AE-6D63-4E22-A1DE-4DE6FD3830F8}" srcOrd="0" destOrd="0" presId="urn:microsoft.com/office/officeart/2005/8/layout/pyramid1"/>
    <dgm:cxn modelId="{C45B6C49-468B-49A3-8F43-41410BCF411C}" type="presParOf" srcId="{01A4C5B4-A0D8-43C2-98AC-930CE020A094}" destId="{D4BCA9A0-6C82-4B3A-BFA0-95176A203F90}" srcOrd="0" destOrd="0" presId="urn:microsoft.com/office/officeart/2005/8/layout/pyramid1"/>
    <dgm:cxn modelId="{43C2083C-5A29-4C28-AC31-A417D53A0C0A}" type="presParOf" srcId="{D4BCA9A0-6C82-4B3A-BFA0-95176A203F90}" destId="{EEFA800B-D053-495F-ACAF-2B4BE3822B07}" srcOrd="0" destOrd="0" presId="urn:microsoft.com/office/officeart/2005/8/layout/pyramid1"/>
    <dgm:cxn modelId="{38FA17D0-7674-4772-861D-032DF39E27FB}" type="presParOf" srcId="{D4BCA9A0-6C82-4B3A-BFA0-95176A203F90}" destId="{1D5FD1AA-02EC-4322-A895-5CA0AA966172}" srcOrd="1" destOrd="0" presId="urn:microsoft.com/office/officeart/2005/8/layout/pyramid1"/>
    <dgm:cxn modelId="{52CB8879-8F9E-4DBC-A6B2-1D4DCE789DA5}" type="presParOf" srcId="{01A4C5B4-A0D8-43C2-98AC-930CE020A094}" destId="{17AB9C5A-047F-421F-9908-6D26F89ADB95}" srcOrd="1" destOrd="0" presId="urn:microsoft.com/office/officeart/2005/8/layout/pyramid1"/>
    <dgm:cxn modelId="{840322C1-76D8-4AA4-A7CA-1A89A0EFAA44}" type="presParOf" srcId="{17AB9C5A-047F-421F-9908-6D26F89ADB95}" destId="{CA2A59B7-0C73-44A1-ACFA-84C259D41AA9}" srcOrd="0" destOrd="0" presId="urn:microsoft.com/office/officeart/2005/8/layout/pyramid1"/>
    <dgm:cxn modelId="{E3A1A14E-D980-42AA-AA66-9742AF84CBE4}" type="presParOf" srcId="{17AB9C5A-047F-421F-9908-6D26F89ADB95}" destId="{3EC48746-CA9D-4102-928A-7067431514A7}" srcOrd="1" destOrd="0" presId="urn:microsoft.com/office/officeart/2005/8/layout/pyramid1"/>
    <dgm:cxn modelId="{0E814395-C577-4DD7-9F17-E9BC2248DF41}" type="presParOf" srcId="{01A4C5B4-A0D8-43C2-98AC-930CE020A094}" destId="{0A1D9D25-C25E-4E4F-94D3-76C38E4C1F8C}" srcOrd="2" destOrd="0" presId="urn:microsoft.com/office/officeart/2005/8/layout/pyramid1"/>
    <dgm:cxn modelId="{32B69736-279C-4142-9848-936A265FF01D}" type="presParOf" srcId="{0A1D9D25-C25E-4E4F-94D3-76C38E4C1F8C}" destId="{4ABC5A9E-C570-41C9-A020-704E9164ECC8}" srcOrd="0" destOrd="0" presId="urn:microsoft.com/office/officeart/2005/8/layout/pyramid1"/>
    <dgm:cxn modelId="{C4CBA452-15E1-4FCC-8666-61DE7B3EF757}" type="presParOf" srcId="{0A1D9D25-C25E-4E4F-94D3-76C38E4C1F8C}" destId="{3AA8D010-C248-4E23-9637-F3D054636867}" srcOrd="1" destOrd="0" presId="urn:microsoft.com/office/officeart/2005/8/layout/pyramid1"/>
    <dgm:cxn modelId="{12BA3B9F-9E77-42FD-827F-142852561CE7}" type="presParOf" srcId="{01A4C5B4-A0D8-43C2-98AC-930CE020A094}" destId="{7EA3FE28-30B3-4139-9876-8E5A1C45BF31}" srcOrd="3" destOrd="0" presId="urn:microsoft.com/office/officeart/2005/8/layout/pyramid1"/>
    <dgm:cxn modelId="{79AA45A8-5A11-4D7C-A5A1-7DE254CCA424}" type="presParOf" srcId="{7EA3FE28-30B3-4139-9876-8E5A1C45BF31}" destId="{CFF86535-7812-4F89-8F74-69A967288120}" srcOrd="0" destOrd="0" presId="urn:microsoft.com/office/officeart/2005/8/layout/pyramid1"/>
    <dgm:cxn modelId="{1B06BED8-7F4D-4853-A1CB-C8EF288C2765}" type="presParOf" srcId="{7EA3FE28-30B3-4139-9876-8E5A1C45BF31}" destId="{79455806-DB8F-4945-A02C-7A2956BA7FA6}" srcOrd="1" destOrd="0" presId="urn:microsoft.com/office/officeart/2005/8/layout/pyramid1"/>
    <dgm:cxn modelId="{2AABE7F1-D833-4DC7-89B6-F71FC62C4E2F}" type="presParOf" srcId="{01A4C5B4-A0D8-43C2-98AC-930CE020A094}" destId="{1904ACF1-A0F2-45DF-8CBC-6D4A9B093201}" srcOrd="4" destOrd="0" presId="urn:microsoft.com/office/officeart/2005/8/layout/pyramid1"/>
    <dgm:cxn modelId="{73351885-DE21-4FD0-A22F-407DC01AFE7B}" type="presParOf" srcId="{1904ACF1-A0F2-45DF-8CBC-6D4A9B093201}" destId="{C4B0A8AE-6D63-4E22-A1DE-4DE6FD3830F8}" srcOrd="0" destOrd="0" presId="urn:microsoft.com/office/officeart/2005/8/layout/pyramid1"/>
    <dgm:cxn modelId="{0ADAF378-E80C-442E-9ED9-217089EE0C95}" type="presParOf" srcId="{1904ACF1-A0F2-45DF-8CBC-6D4A9B093201}" destId="{FEF52F65-822A-4E07-B990-3D51C7147805}"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039BCA-476B-4E4C-9B95-19D7A4884A1E}" type="doc">
      <dgm:prSet loTypeId="urn:microsoft.com/office/officeart/2005/8/layout/pyramid3" loCatId="pyramid" qsTypeId="urn:microsoft.com/office/officeart/2005/8/quickstyle/3d2" qsCatId="3D" csTypeId="urn:microsoft.com/office/officeart/2005/8/colors/colorful2" csCatId="colorful" phldr="1"/>
      <dgm:spPr/>
    </dgm:pt>
    <dgm:pt modelId="{63CE2417-3B85-4C21-8C0E-16BB7CEA5B51}">
      <dgm:prSet phldrT="[Text]" custT="1"/>
      <dgm:spPr/>
      <dgm:t>
        <a:bodyPr/>
        <a:lstStyle/>
        <a:p>
          <a:endParaRPr lang="en-GB" sz="1600" b="1" dirty="0" smtClean="0">
            <a:latin typeface="+mn-lt"/>
            <a:cs typeface="Andalus" pitchFamily="2" charset="-78"/>
          </a:endParaRPr>
        </a:p>
        <a:p>
          <a:r>
            <a:rPr lang="en-GB" sz="1600" b="1" dirty="0" err="1" smtClean="0">
              <a:latin typeface="+mn-lt"/>
              <a:cs typeface="Andalus" pitchFamily="2" charset="-78"/>
            </a:rPr>
            <a:t>Evitare</a:t>
          </a:r>
          <a:endParaRPr lang="en-GB" sz="1600" b="1" dirty="0">
            <a:latin typeface="+mn-lt"/>
            <a:cs typeface="Andalus" pitchFamily="2" charset="-78"/>
          </a:endParaRPr>
        </a:p>
      </dgm:t>
    </dgm:pt>
    <dgm:pt modelId="{F3C39FEF-275D-4E31-87F0-4A097D66AE35}" type="parTrans" cxnId="{542FFE32-1200-41DC-9934-BC39A5E16B74}">
      <dgm:prSet/>
      <dgm:spPr/>
      <dgm:t>
        <a:bodyPr/>
        <a:lstStyle/>
        <a:p>
          <a:endParaRPr lang="en-GB" sz="1600" b="1">
            <a:solidFill>
              <a:schemeClr val="tx1"/>
            </a:solidFill>
            <a:latin typeface="+mn-lt"/>
            <a:cs typeface="Andalus" pitchFamily="2" charset="-78"/>
          </a:endParaRPr>
        </a:p>
      </dgm:t>
    </dgm:pt>
    <dgm:pt modelId="{C993878D-E6DA-4827-B984-CA8AD20545D9}" type="sibTrans" cxnId="{542FFE32-1200-41DC-9934-BC39A5E16B74}">
      <dgm:prSet/>
      <dgm:spPr/>
      <dgm:t>
        <a:bodyPr/>
        <a:lstStyle/>
        <a:p>
          <a:endParaRPr lang="en-GB" sz="1600" b="1">
            <a:solidFill>
              <a:schemeClr val="tx1"/>
            </a:solidFill>
            <a:latin typeface="+mn-lt"/>
            <a:cs typeface="Andalus" pitchFamily="2" charset="-78"/>
          </a:endParaRPr>
        </a:p>
      </dgm:t>
    </dgm:pt>
    <dgm:pt modelId="{412BCEF6-134D-4254-B392-FA84E5E96244}">
      <dgm:prSet phldrT="[Text]" custT="1"/>
      <dgm:spPr/>
      <dgm:t>
        <a:bodyPr/>
        <a:lstStyle/>
        <a:p>
          <a:r>
            <a:rPr lang="en-GB" sz="1600" b="1" dirty="0" err="1" smtClean="0">
              <a:latin typeface="+mn-lt"/>
              <a:cs typeface="Andalus" pitchFamily="2" charset="-78"/>
            </a:rPr>
            <a:t>Reutilizare</a:t>
          </a:r>
          <a:endParaRPr lang="en-GB" sz="1600" b="1" dirty="0">
            <a:latin typeface="+mn-lt"/>
            <a:cs typeface="Andalus" pitchFamily="2" charset="-78"/>
          </a:endParaRPr>
        </a:p>
      </dgm:t>
    </dgm:pt>
    <dgm:pt modelId="{95CB1C2D-C9ED-4811-8353-48266E8A25D5}" type="parTrans" cxnId="{6A8DB94C-6B90-4773-AD65-B374263EC3FF}">
      <dgm:prSet/>
      <dgm:spPr/>
      <dgm:t>
        <a:bodyPr/>
        <a:lstStyle/>
        <a:p>
          <a:endParaRPr lang="en-GB" sz="1600" b="1">
            <a:solidFill>
              <a:schemeClr val="tx1"/>
            </a:solidFill>
            <a:latin typeface="+mn-lt"/>
            <a:cs typeface="Andalus" pitchFamily="2" charset="-78"/>
          </a:endParaRPr>
        </a:p>
      </dgm:t>
    </dgm:pt>
    <dgm:pt modelId="{2F3FE9BE-5958-47A7-9BCA-A51A17D0E2CE}" type="sibTrans" cxnId="{6A8DB94C-6B90-4773-AD65-B374263EC3FF}">
      <dgm:prSet/>
      <dgm:spPr/>
      <dgm:t>
        <a:bodyPr/>
        <a:lstStyle/>
        <a:p>
          <a:endParaRPr lang="en-GB" sz="1600" b="1">
            <a:solidFill>
              <a:schemeClr val="tx1"/>
            </a:solidFill>
            <a:latin typeface="+mn-lt"/>
            <a:cs typeface="Andalus" pitchFamily="2" charset="-78"/>
          </a:endParaRPr>
        </a:p>
      </dgm:t>
    </dgm:pt>
    <dgm:pt modelId="{2EF77D4E-D951-4BD0-8230-D9FC843E9659}">
      <dgm:prSet phldrT="[Text]" custT="1"/>
      <dgm:spPr/>
      <dgm:t>
        <a:bodyPr/>
        <a:lstStyle/>
        <a:p>
          <a:r>
            <a:rPr lang="en-GB" sz="1600" b="1" dirty="0" err="1" smtClean="0">
              <a:latin typeface="+mn-lt"/>
              <a:cs typeface="Andalus" pitchFamily="2" charset="-78"/>
            </a:rPr>
            <a:t>Reciclare</a:t>
          </a:r>
          <a:r>
            <a:rPr lang="en-GB" sz="1600" b="1" dirty="0" smtClean="0">
              <a:latin typeface="+mn-lt"/>
              <a:cs typeface="Andalus" pitchFamily="2" charset="-78"/>
            </a:rPr>
            <a:t> </a:t>
          </a:r>
          <a:r>
            <a:rPr lang="en-GB" sz="1600" b="1" dirty="0" err="1" smtClean="0">
              <a:latin typeface="+mn-lt"/>
              <a:cs typeface="Andalus" pitchFamily="2" charset="-78"/>
            </a:rPr>
            <a:t>si</a:t>
          </a:r>
          <a:r>
            <a:rPr lang="en-GB" sz="1600" b="1" dirty="0" smtClean="0">
              <a:latin typeface="+mn-lt"/>
              <a:cs typeface="Andalus" pitchFamily="2" charset="-78"/>
            </a:rPr>
            <a:t> </a:t>
          </a:r>
          <a:r>
            <a:rPr lang="en-GB" sz="1600" b="1" dirty="0" err="1" smtClean="0">
              <a:latin typeface="+mn-lt"/>
              <a:cs typeface="Andalus" pitchFamily="2" charset="-78"/>
            </a:rPr>
            <a:t>Compostare</a:t>
          </a:r>
          <a:r>
            <a:rPr lang="en-GB" sz="1600" b="1" dirty="0" smtClean="0">
              <a:latin typeface="+mn-lt"/>
              <a:cs typeface="Andalus" pitchFamily="2" charset="-78"/>
            </a:rPr>
            <a:t> </a:t>
          </a:r>
          <a:endParaRPr lang="en-GB" sz="1600" b="1" dirty="0">
            <a:latin typeface="+mn-lt"/>
            <a:cs typeface="Andalus" pitchFamily="2" charset="-78"/>
          </a:endParaRPr>
        </a:p>
      </dgm:t>
    </dgm:pt>
    <dgm:pt modelId="{D426BBA8-913C-421C-A386-853186D6E3B5}" type="parTrans" cxnId="{8F01B974-B0E2-4160-8E3C-DA99F198054E}">
      <dgm:prSet/>
      <dgm:spPr/>
      <dgm:t>
        <a:bodyPr/>
        <a:lstStyle/>
        <a:p>
          <a:endParaRPr lang="en-GB" sz="1600" b="1">
            <a:solidFill>
              <a:schemeClr val="tx1"/>
            </a:solidFill>
            <a:latin typeface="+mn-lt"/>
            <a:cs typeface="Andalus" pitchFamily="2" charset="-78"/>
          </a:endParaRPr>
        </a:p>
      </dgm:t>
    </dgm:pt>
    <dgm:pt modelId="{D52EC130-D7DB-4401-9DFD-6AFA9D5CDEF1}" type="sibTrans" cxnId="{8F01B974-B0E2-4160-8E3C-DA99F198054E}">
      <dgm:prSet/>
      <dgm:spPr/>
      <dgm:t>
        <a:bodyPr/>
        <a:lstStyle/>
        <a:p>
          <a:endParaRPr lang="en-GB" sz="1600" b="1">
            <a:solidFill>
              <a:schemeClr val="tx1"/>
            </a:solidFill>
            <a:latin typeface="+mn-lt"/>
            <a:cs typeface="Andalus" pitchFamily="2" charset="-78"/>
          </a:endParaRPr>
        </a:p>
      </dgm:t>
    </dgm:pt>
    <dgm:pt modelId="{CC67B880-B299-4E17-9271-D8A7CD0AE36B}">
      <dgm:prSet custT="1"/>
      <dgm:spPr/>
      <dgm:t>
        <a:bodyPr/>
        <a:lstStyle/>
        <a:p>
          <a:r>
            <a:rPr lang="en-GB" sz="1600" b="1" dirty="0" err="1" smtClean="0">
              <a:latin typeface="+mn-lt"/>
              <a:cs typeface="Andalus" pitchFamily="2" charset="-78"/>
            </a:rPr>
            <a:t>Recuperare</a:t>
          </a:r>
          <a:r>
            <a:rPr lang="en-GB" sz="1600" b="1" dirty="0" smtClean="0">
              <a:latin typeface="+mn-lt"/>
              <a:cs typeface="Andalus" pitchFamily="2" charset="-78"/>
            </a:rPr>
            <a:t> </a:t>
          </a:r>
          <a:r>
            <a:rPr lang="en-GB" sz="1600" b="1" dirty="0" err="1" smtClean="0">
              <a:latin typeface="+mn-lt"/>
              <a:cs typeface="Andalus" pitchFamily="2" charset="-78"/>
            </a:rPr>
            <a:t>energie</a:t>
          </a:r>
          <a:endParaRPr lang="en-GB" sz="1600" b="1" dirty="0">
            <a:latin typeface="+mn-lt"/>
            <a:cs typeface="Andalus" pitchFamily="2" charset="-78"/>
          </a:endParaRPr>
        </a:p>
      </dgm:t>
    </dgm:pt>
    <dgm:pt modelId="{B1B492C7-FEAE-4C2D-95F2-ECA0A339E4DC}" type="parTrans" cxnId="{B4AAAADB-58C4-4EA6-9D3D-32E8A7847E44}">
      <dgm:prSet/>
      <dgm:spPr/>
      <dgm:t>
        <a:bodyPr/>
        <a:lstStyle/>
        <a:p>
          <a:endParaRPr lang="en-GB" sz="1600" b="1">
            <a:solidFill>
              <a:schemeClr val="tx1"/>
            </a:solidFill>
            <a:latin typeface="+mn-lt"/>
            <a:cs typeface="Andalus" pitchFamily="2" charset="-78"/>
          </a:endParaRPr>
        </a:p>
      </dgm:t>
    </dgm:pt>
    <dgm:pt modelId="{67501454-4966-48FD-A2AE-B3F73803D153}" type="sibTrans" cxnId="{B4AAAADB-58C4-4EA6-9D3D-32E8A7847E44}">
      <dgm:prSet/>
      <dgm:spPr/>
      <dgm:t>
        <a:bodyPr/>
        <a:lstStyle/>
        <a:p>
          <a:endParaRPr lang="en-GB" sz="1600" b="1">
            <a:solidFill>
              <a:schemeClr val="tx1"/>
            </a:solidFill>
            <a:latin typeface="+mn-lt"/>
            <a:cs typeface="Andalus" pitchFamily="2" charset="-78"/>
          </a:endParaRPr>
        </a:p>
      </dgm:t>
    </dgm:pt>
    <dgm:pt modelId="{01F892C3-4CFC-4355-8F43-7E299A3AB9E7}">
      <dgm:prSet custT="1"/>
      <dgm:spPr/>
      <dgm:t>
        <a:bodyPr/>
        <a:lstStyle/>
        <a:p>
          <a:r>
            <a:rPr lang="en-GB" sz="1600" b="1" dirty="0" err="1" smtClean="0">
              <a:latin typeface="+mn-lt"/>
              <a:cs typeface="Andalus" pitchFamily="2" charset="-78"/>
            </a:rPr>
            <a:t>Depozitare</a:t>
          </a:r>
          <a:endParaRPr lang="en-GB" sz="1600" b="1" dirty="0" smtClean="0">
            <a:latin typeface="+mn-lt"/>
            <a:cs typeface="Andalus" pitchFamily="2" charset="-78"/>
          </a:endParaRPr>
        </a:p>
        <a:p>
          <a:endParaRPr lang="en-GB" sz="1600" b="1" dirty="0" smtClean="0">
            <a:latin typeface="+mn-lt"/>
            <a:cs typeface="Andalus" pitchFamily="2" charset="-78"/>
          </a:endParaRPr>
        </a:p>
        <a:p>
          <a:endParaRPr lang="en-GB" sz="1600" b="1" dirty="0">
            <a:latin typeface="+mn-lt"/>
            <a:cs typeface="Andalus" pitchFamily="2" charset="-78"/>
          </a:endParaRPr>
        </a:p>
      </dgm:t>
    </dgm:pt>
    <dgm:pt modelId="{AEB3EA9A-60F3-4D82-AD9A-15C0802866F7}" type="parTrans" cxnId="{D423CF1F-52FF-44C4-B71D-221A93C016FE}">
      <dgm:prSet/>
      <dgm:spPr/>
      <dgm:t>
        <a:bodyPr/>
        <a:lstStyle/>
        <a:p>
          <a:endParaRPr lang="en-GB" sz="1600" b="1">
            <a:solidFill>
              <a:schemeClr val="tx1"/>
            </a:solidFill>
            <a:latin typeface="+mn-lt"/>
            <a:cs typeface="Andalus" pitchFamily="2" charset="-78"/>
          </a:endParaRPr>
        </a:p>
      </dgm:t>
    </dgm:pt>
    <dgm:pt modelId="{2B9C2CE0-1AF9-41B9-860B-94A35A785C19}" type="sibTrans" cxnId="{D423CF1F-52FF-44C4-B71D-221A93C016FE}">
      <dgm:prSet/>
      <dgm:spPr/>
      <dgm:t>
        <a:bodyPr/>
        <a:lstStyle/>
        <a:p>
          <a:endParaRPr lang="en-GB" sz="1600" b="1">
            <a:solidFill>
              <a:schemeClr val="tx1"/>
            </a:solidFill>
            <a:latin typeface="+mn-lt"/>
            <a:cs typeface="Andalus" pitchFamily="2" charset="-78"/>
          </a:endParaRPr>
        </a:p>
      </dgm:t>
    </dgm:pt>
    <dgm:pt modelId="{60595F50-22CA-4351-869C-525772C19A6F}" type="pres">
      <dgm:prSet presAssocID="{9E039BCA-476B-4E4C-9B95-19D7A4884A1E}" presName="Name0" presStyleCnt="0">
        <dgm:presLayoutVars>
          <dgm:dir/>
          <dgm:animLvl val="lvl"/>
          <dgm:resizeHandles val="exact"/>
        </dgm:presLayoutVars>
      </dgm:prSet>
      <dgm:spPr/>
    </dgm:pt>
    <dgm:pt modelId="{0DE29AB0-35D0-4657-AA88-0A33391E754C}" type="pres">
      <dgm:prSet presAssocID="{63CE2417-3B85-4C21-8C0E-16BB7CEA5B51}" presName="Name8" presStyleCnt="0"/>
      <dgm:spPr/>
    </dgm:pt>
    <dgm:pt modelId="{EF1BF2A0-F5F1-4568-B30C-428870038B7C}" type="pres">
      <dgm:prSet presAssocID="{63CE2417-3B85-4C21-8C0E-16BB7CEA5B51}" presName="level" presStyleLbl="node1" presStyleIdx="0" presStyleCnt="5" custLinFactNeighborY="0">
        <dgm:presLayoutVars>
          <dgm:chMax val="1"/>
          <dgm:bulletEnabled val="1"/>
        </dgm:presLayoutVars>
      </dgm:prSet>
      <dgm:spPr/>
      <dgm:t>
        <a:bodyPr/>
        <a:lstStyle/>
        <a:p>
          <a:endParaRPr lang="ro-RO"/>
        </a:p>
      </dgm:t>
    </dgm:pt>
    <dgm:pt modelId="{F39B4655-2874-4DEE-8565-DB0E999C0660}" type="pres">
      <dgm:prSet presAssocID="{63CE2417-3B85-4C21-8C0E-16BB7CEA5B51}" presName="levelTx" presStyleLbl="revTx" presStyleIdx="0" presStyleCnt="0">
        <dgm:presLayoutVars>
          <dgm:chMax val="1"/>
          <dgm:bulletEnabled val="1"/>
        </dgm:presLayoutVars>
      </dgm:prSet>
      <dgm:spPr/>
      <dgm:t>
        <a:bodyPr/>
        <a:lstStyle/>
        <a:p>
          <a:endParaRPr lang="ro-RO"/>
        </a:p>
      </dgm:t>
    </dgm:pt>
    <dgm:pt modelId="{C8629394-510B-4330-BDA4-C52AD97844CA}" type="pres">
      <dgm:prSet presAssocID="{412BCEF6-134D-4254-B392-FA84E5E96244}" presName="Name8" presStyleCnt="0"/>
      <dgm:spPr/>
    </dgm:pt>
    <dgm:pt modelId="{155CB2D0-E838-4B16-A510-D31751DBD714}" type="pres">
      <dgm:prSet presAssocID="{412BCEF6-134D-4254-B392-FA84E5E96244}" presName="level" presStyleLbl="node1" presStyleIdx="1" presStyleCnt="5" custLinFactNeighborX="-84">
        <dgm:presLayoutVars>
          <dgm:chMax val="1"/>
          <dgm:bulletEnabled val="1"/>
        </dgm:presLayoutVars>
      </dgm:prSet>
      <dgm:spPr/>
      <dgm:t>
        <a:bodyPr/>
        <a:lstStyle/>
        <a:p>
          <a:endParaRPr lang="ro-RO"/>
        </a:p>
      </dgm:t>
    </dgm:pt>
    <dgm:pt modelId="{CAE193C1-C5A2-4846-B3C6-2A1C7AD86B44}" type="pres">
      <dgm:prSet presAssocID="{412BCEF6-134D-4254-B392-FA84E5E96244}" presName="levelTx" presStyleLbl="revTx" presStyleIdx="0" presStyleCnt="0">
        <dgm:presLayoutVars>
          <dgm:chMax val="1"/>
          <dgm:bulletEnabled val="1"/>
        </dgm:presLayoutVars>
      </dgm:prSet>
      <dgm:spPr/>
      <dgm:t>
        <a:bodyPr/>
        <a:lstStyle/>
        <a:p>
          <a:endParaRPr lang="ro-RO"/>
        </a:p>
      </dgm:t>
    </dgm:pt>
    <dgm:pt modelId="{B3FA4B80-0DE3-4421-8B2A-C1B32EF8FBD9}" type="pres">
      <dgm:prSet presAssocID="{2EF77D4E-D951-4BD0-8230-D9FC843E9659}" presName="Name8" presStyleCnt="0"/>
      <dgm:spPr/>
    </dgm:pt>
    <dgm:pt modelId="{5772D251-BDB6-4DB7-8FC4-6232003B40BE}" type="pres">
      <dgm:prSet presAssocID="{2EF77D4E-D951-4BD0-8230-D9FC843E9659}" presName="level" presStyleLbl="node1" presStyleIdx="2" presStyleCnt="5">
        <dgm:presLayoutVars>
          <dgm:chMax val="1"/>
          <dgm:bulletEnabled val="1"/>
        </dgm:presLayoutVars>
      </dgm:prSet>
      <dgm:spPr/>
      <dgm:t>
        <a:bodyPr/>
        <a:lstStyle/>
        <a:p>
          <a:endParaRPr lang="ro-RO"/>
        </a:p>
      </dgm:t>
    </dgm:pt>
    <dgm:pt modelId="{FA620B75-22EB-4C31-ADC0-E0B7A8C4ACE2}" type="pres">
      <dgm:prSet presAssocID="{2EF77D4E-D951-4BD0-8230-D9FC843E9659}" presName="levelTx" presStyleLbl="revTx" presStyleIdx="0" presStyleCnt="0">
        <dgm:presLayoutVars>
          <dgm:chMax val="1"/>
          <dgm:bulletEnabled val="1"/>
        </dgm:presLayoutVars>
      </dgm:prSet>
      <dgm:spPr/>
      <dgm:t>
        <a:bodyPr/>
        <a:lstStyle/>
        <a:p>
          <a:endParaRPr lang="ro-RO"/>
        </a:p>
      </dgm:t>
    </dgm:pt>
    <dgm:pt modelId="{B608A685-D5EC-4CA5-90B8-6A6711219787}" type="pres">
      <dgm:prSet presAssocID="{CC67B880-B299-4E17-9271-D8A7CD0AE36B}" presName="Name8" presStyleCnt="0"/>
      <dgm:spPr/>
    </dgm:pt>
    <dgm:pt modelId="{34300C91-02AF-4C7C-BE75-361B1BD0C3FE}" type="pres">
      <dgm:prSet presAssocID="{CC67B880-B299-4E17-9271-D8A7CD0AE36B}" presName="level" presStyleLbl="node1" presStyleIdx="3" presStyleCnt="5">
        <dgm:presLayoutVars>
          <dgm:chMax val="1"/>
          <dgm:bulletEnabled val="1"/>
        </dgm:presLayoutVars>
      </dgm:prSet>
      <dgm:spPr/>
      <dgm:t>
        <a:bodyPr/>
        <a:lstStyle/>
        <a:p>
          <a:endParaRPr lang="ro-RO"/>
        </a:p>
      </dgm:t>
    </dgm:pt>
    <dgm:pt modelId="{1D93D4B9-CC4D-4325-857C-1186A3E37C70}" type="pres">
      <dgm:prSet presAssocID="{CC67B880-B299-4E17-9271-D8A7CD0AE36B}" presName="levelTx" presStyleLbl="revTx" presStyleIdx="0" presStyleCnt="0">
        <dgm:presLayoutVars>
          <dgm:chMax val="1"/>
          <dgm:bulletEnabled val="1"/>
        </dgm:presLayoutVars>
      </dgm:prSet>
      <dgm:spPr/>
      <dgm:t>
        <a:bodyPr/>
        <a:lstStyle/>
        <a:p>
          <a:endParaRPr lang="ro-RO"/>
        </a:p>
      </dgm:t>
    </dgm:pt>
    <dgm:pt modelId="{96941E24-8380-495E-B3B1-2891716D4FBF}" type="pres">
      <dgm:prSet presAssocID="{01F892C3-4CFC-4355-8F43-7E299A3AB9E7}" presName="Name8" presStyleCnt="0"/>
      <dgm:spPr/>
    </dgm:pt>
    <dgm:pt modelId="{9C898787-0CF5-43AC-996A-193F4921EA1A}" type="pres">
      <dgm:prSet presAssocID="{01F892C3-4CFC-4355-8F43-7E299A3AB9E7}" presName="level" presStyleLbl="node1" presStyleIdx="4" presStyleCnt="5">
        <dgm:presLayoutVars>
          <dgm:chMax val="1"/>
          <dgm:bulletEnabled val="1"/>
        </dgm:presLayoutVars>
      </dgm:prSet>
      <dgm:spPr/>
      <dgm:t>
        <a:bodyPr/>
        <a:lstStyle/>
        <a:p>
          <a:endParaRPr lang="ro-RO"/>
        </a:p>
      </dgm:t>
    </dgm:pt>
    <dgm:pt modelId="{314CE4A8-83D7-41A4-9767-CE0A92C08B76}" type="pres">
      <dgm:prSet presAssocID="{01F892C3-4CFC-4355-8F43-7E299A3AB9E7}" presName="levelTx" presStyleLbl="revTx" presStyleIdx="0" presStyleCnt="0">
        <dgm:presLayoutVars>
          <dgm:chMax val="1"/>
          <dgm:bulletEnabled val="1"/>
        </dgm:presLayoutVars>
      </dgm:prSet>
      <dgm:spPr/>
      <dgm:t>
        <a:bodyPr/>
        <a:lstStyle/>
        <a:p>
          <a:endParaRPr lang="ro-RO"/>
        </a:p>
      </dgm:t>
    </dgm:pt>
  </dgm:ptLst>
  <dgm:cxnLst>
    <dgm:cxn modelId="{7354644D-249F-44A1-86F6-35A01004EA98}" type="presOf" srcId="{2EF77D4E-D951-4BD0-8230-D9FC843E9659}" destId="{FA620B75-22EB-4C31-ADC0-E0B7A8C4ACE2}" srcOrd="1" destOrd="0" presId="urn:microsoft.com/office/officeart/2005/8/layout/pyramid3"/>
    <dgm:cxn modelId="{DAAC34C9-D6F1-4F35-A5EC-25BB1FCDC031}" type="presOf" srcId="{412BCEF6-134D-4254-B392-FA84E5E96244}" destId="{155CB2D0-E838-4B16-A510-D31751DBD714}" srcOrd="0" destOrd="0" presId="urn:microsoft.com/office/officeart/2005/8/layout/pyramid3"/>
    <dgm:cxn modelId="{B570C6F9-062D-4EDE-80B5-D3A029AE046C}" type="presOf" srcId="{01F892C3-4CFC-4355-8F43-7E299A3AB9E7}" destId="{9C898787-0CF5-43AC-996A-193F4921EA1A}" srcOrd="0" destOrd="0" presId="urn:microsoft.com/office/officeart/2005/8/layout/pyramid3"/>
    <dgm:cxn modelId="{8F01B974-B0E2-4160-8E3C-DA99F198054E}" srcId="{9E039BCA-476B-4E4C-9B95-19D7A4884A1E}" destId="{2EF77D4E-D951-4BD0-8230-D9FC843E9659}" srcOrd="2" destOrd="0" parTransId="{D426BBA8-913C-421C-A386-853186D6E3B5}" sibTransId="{D52EC130-D7DB-4401-9DFD-6AFA9D5CDEF1}"/>
    <dgm:cxn modelId="{6A8DB94C-6B90-4773-AD65-B374263EC3FF}" srcId="{9E039BCA-476B-4E4C-9B95-19D7A4884A1E}" destId="{412BCEF6-134D-4254-B392-FA84E5E96244}" srcOrd="1" destOrd="0" parTransId="{95CB1C2D-C9ED-4811-8353-48266E8A25D5}" sibTransId="{2F3FE9BE-5958-47A7-9BCA-A51A17D0E2CE}"/>
    <dgm:cxn modelId="{D3EEE09B-01B2-4EE3-B6A8-CEFFFFA48AB8}" type="presOf" srcId="{CC67B880-B299-4E17-9271-D8A7CD0AE36B}" destId="{34300C91-02AF-4C7C-BE75-361B1BD0C3FE}" srcOrd="0" destOrd="0" presId="urn:microsoft.com/office/officeart/2005/8/layout/pyramid3"/>
    <dgm:cxn modelId="{4C654ED6-7C56-407F-8909-3C3DB2745707}" type="presOf" srcId="{63CE2417-3B85-4C21-8C0E-16BB7CEA5B51}" destId="{F39B4655-2874-4DEE-8565-DB0E999C0660}" srcOrd="1" destOrd="0" presId="urn:microsoft.com/office/officeart/2005/8/layout/pyramid3"/>
    <dgm:cxn modelId="{D423CF1F-52FF-44C4-B71D-221A93C016FE}" srcId="{9E039BCA-476B-4E4C-9B95-19D7A4884A1E}" destId="{01F892C3-4CFC-4355-8F43-7E299A3AB9E7}" srcOrd="4" destOrd="0" parTransId="{AEB3EA9A-60F3-4D82-AD9A-15C0802866F7}" sibTransId="{2B9C2CE0-1AF9-41B9-860B-94A35A785C19}"/>
    <dgm:cxn modelId="{C8E93A7E-8CB3-447A-B1BA-A104D41ED8D2}" type="presOf" srcId="{01F892C3-4CFC-4355-8F43-7E299A3AB9E7}" destId="{314CE4A8-83D7-41A4-9767-CE0A92C08B76}" srcOrd="1" destOrd="0" presId="urn:microsoft.com/office/officeart/2005/8/layout/pyramid3"/>
    <dgm:cxn modelId="{9688460A-4C79-4FE4-B01C-4ADC0296306E}" type="presOf" srcId="{2EF77D4E-D951-4BD0-8230-D9FC843E9659}" destId="{5772D251-BDB6-4DB7-8FC4-6232003B40BE}" srcOrd="0" destOrd="0" presId="urn:microsoft.com/office/officeart/2005/8/layout/pyramid3"/>
    <dgm:cxn modelId="{F7E8DA2F-6E87-430B-ABB9-AA1D1A14705F}" type="presOf" srcId="{9E039BCA-476B-4E4C-9B95-19D7A4884A1E}" destId="{60595F50-22CA-4351-869C-525772C19A6F}" srcOrd="0" destOrd="0" presId="urn:microsoft.com/office/officeart/2005/8/layout/pyramid3"/>
    <dgm:cxn modelId="{542FFE32-1200-41DC-9934-BC39A5E16B74}" srcId="{9E039BCA-476B-4E4C-9B95-19D7A4884A1E}" destId="{63CE2417-3B85-4C21-8C0E-16BB7CEA5B51}" srcOrd="0" destOrd="0" parTransId="{F3C39FEF-275D-4E31-87F0-4A097D66AE35}" sibTransId="{C993878D-E6DA-4827-B984-CA8AD20545D9}"/>
    <dgm:cxn modelId="{3AF71E31-EC8B-43C9-ABE5-43A2F438F26D}" type="presOf" srcId="{63CE2417-3B85-4C21-8C0E-16BB7CEA5B51}" destId="{EF1BF2A0-F5F1-4568-B30C-428870038B7C}" srcOrd="0" destOrd="0" presId="urn:microsoft.com/office/officeart/2005/8/layout/pyramid3"/>
    <dgm:cxn modelId="{B4AAAADB-58C4-4EA6-9D3D-32E8A7847E44}" srcId="{9E039BCA-476B-4E4C-9B95-19D7A4884A1E}" destId="{CC67B880-B299-4E17-9271-D8A7CD0AE36B}" srcOrd="3" destOrd="0" parTransId="{B1B492C7-FEAE-4C2D-95F2-ECA0A339E4DC}" sibTransId="{67501454-4966-48FD-A2AE-B3F73803D153}"/>
    <dgm:cxn modelId="{8F1971B4-A573-4E6E-884F-33F13CA3C63F}" type="presOf" srcId="{412BCEF6-134D-4254-B392-FA84E5E96244}" destId="{CAE193C1-C5A2-4846-B3C6-2A1C7AD86B44}" srcOrd="1" destOrd="0" presId="urn:microsoft.com/office/officeart/2005/8/layout/pyramid3"/>
    <dgm:cxn modelId="{34748F4D-3827-4C73-828B-45DFCD8FD8E3}" type="presOf" srcId="{CC67B880-B299-4E17-9271-D8A7CD0AE36B}" destId="{1D93D4B9-CC4D-4325-857C-1186A3E37C70}" srcOrd="1" destOrd="0" presId="urn:microsoft.com/office/officeart/2005/8/layout/pyramid3"/>
    <dgm:cxn modelId="{DE03617B-2B6B-4054-9426-9C958818CDEF}" type="presParOf" srcId="{60595F50-22CA-4351-869C-525772C19A6F}" destId="{0DE29AB0-35D0-4657-AA88-0A33391E754C}" srcOrd="0" destOrd="0" presId="urn:microsoft.com/office/officeart/2005/8/layout/pyramid3"/>
    <dgm:cxn modelId="{C5ABBF5B-7C6E-4AD2-995E-F233DEE47584}" type="presParOf" srcId="{0DE29AB0-35D0-4657-AA88-0A33391E754C}" destId="{EF1BF2A0-F5F1-4568-B30C-428870038B7C}" srcOrd="0" destOrd="0" presId="urn:microsoft.com/office/officeart/2005/8/layout/pyramid3"/>
    <dgm:cxn modelId="{B1728D75-D3D5-4CB8-8421-B6E3A8AB36FB}" type="presParOf" srcId="{0DE29AB0-35D0-4657-AA88-0A33391E754C}" destId="{F39B4655-2874-4DEE-8565-DB0E999C0660}" srcOrd="1" destOrd="0" presId="urn:microsoft.com/office/officeart/2005/8/layout/pyramid3"/>
    <dgm:cxn modelId="{06C0AEFC-D664-409A-9D8D-F5642E72004E}" type="presParOf" srcId="{60595F50-22CA-4351-869C-525772C19A6F}" destId="{C8629394-510B-4330-BDA4-C52AD97844CA}" srcOrd="1" destOrd="0" presId="urn:microsoft.com/office/officeart/2005/8/layout/pyramid3"/>
    <dgm:cxn modelId="{35C51B1F-84E0-4904-BC55-C74CDCD56266}" type="presParOf" srcId="{C8629394-510B-4330-BDA4-C52AD97844CA}" destId="{155CB2D0-E838-4B16-A510-D31751DBD714}" srcOrd="0" destOrd="0" presId="urn:microsoft.com/office/officeart/2005/8/layout/pyramid3"/>
    <dgm:cxn modelId="{C9F2A75C-FE26-4F32-A268-4C895952DAC6}" type="presParOf" srcId="{C8629394-510B-4330-BDA4-C52AD97844CA}" destId="{CAE193C1-C5A2-4846-B3C6-2A1C7AD86B44}" srcOrd="1" destOrd="0" presId="urn:microsoft.com/office/officeart/2005/8/layout/pyramid3"/>
    <dgm:cxn modelId="{D6E861D9-C57E-48BA-8A88-9B0781B2930E}" type="presParOf" srcId="{60595F50-22CA-4351-869C-525772C19A6F}" destId="{B3FA4B80-0DE3-4421-8B2A-C1B32EF8FBD9}" srcOrd="2" destOrd="0" presId="urn:microsoft.com/office/officeart/2005/8/layout/pyramid3"/>
    <dgm:cxn modelId="{BF00B739-D8E9-4059-9AAF-26AC7448DBEF}" type="presParOf" srcId="{B3FA4B80-0DE3-4421-8B2A-C1B32EF8FBD9}" destId="{5772D251-BDB6-4DB7-8FC4-6232003B40BE}" srcOrd="0" destOrd="0" presId="urn:microsoft.com/office/officeart/2005/8/layout/pyramid3"/>
    <dgm:cxn modelId="{5DCE2ACF-C1B0-404C-ABBB-A08047A712CB}" type="presParOf" srcId="{B3FA4B80-0DE3-4421-8B2A-C1B32EF8FBD9}" destId="{FA620B75-22EB-4C31-ADC0-E0B7A8C4ACE2}" srcOrd="1" destOrd="0" presId="urn:microsoft.com/office/officeart/2005/8/layout/pyramid3"/>
    <dgm:cxn modelId="{28C30926-B807-483C-B129-FD1DD8FEE22E}" type="presParOf" srcId="{60595F50-22CA-4351-869C-525772C19A6F}" destId="{B608A685-D5EC-4CA5-90B8-6A6711219787}" srcOrd="3" destOrd="0" presId="urn:microsoft.com/office/officeart/2005/8/layout/pyramid3"/>
    <dgm:cxn modelId="{0E0C112A-DA29-4D61-9CA9-685DFBD68B24}" type="presParOf" srcId="{B608A685-D5EC-4CA5-90B8-6A6711219787}" destId="{34300C91-02AF-4C7C-BE75-361B1BD0C3FE}" srcOrd="0" destOrd="0" presId="urn:microsoft.com/office/officeart/2005/8/layout/pyramid3"/>
    <dgm:cxn modelId="{134F9EA6-2A7A-49AE-A1F9-65A1230A583A}" type="presParOf" srcId="{B608A685-D5EC-4CA5-90B8-6A6711219787}" destId="{1D93D4B9-CC4D-4325-857C-1186A3E37C70}" srcOrd="1" destOrd="0" presId="urn:microsoft.com/office/officeart/2005/8/layout/pyramid3"/>
    <dgm:cxn modelId="{F698A9FA-0126-4A63-B9AD-A1F04155DD57}" type="presParOf" srcId="{60595F50-22CA-4351-869C-525772C19A6F}" destId="{96941E24-8380-495E-B3B1-2891716D4FBF}" srcOrd="4" destOrd="0" presId="urn:microsoft.com/office/officeart/2005/8/layout/pyramid3"/>
    <dgm:cxn modelId="{09E5041A-3535-40AD-B94E-3EC08391CC26}" type="presParOf" srcId="{96941E24-8380-495E-B3B1-2891716D4FBF}" destId="{9C898787-0CF5-43AC-996A-193F4921EA1A}" srcOrd="0" destOrd="0" presId="urn:microsoft.com/office/officeart/2005/8/layout/pyramid3"/>
    <dgm:cxn modelId="{33D90CBE-7871-4DEF-8E09-B1E115290663}" type="presParOf" srcId="{96941E24-8380-495E-B3B1-2891716D4FBF}" destId="{314CE4A8-83D7-41A4-9767-CE0A92C08B76}" srcOrd="1" destOrd="0" presId="urn:microsoft.com/office/officeart/2005/8/layout/pyramid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9E538D-9AAF-480B-932F-5C253688A5D9}" type="doc">
      <dgm:prSet loTypeId="urn:microsoft.com/office/officeart/2005/8/layout/target2" loCatId="relationship" qsTypeId="urn:microsoft.com/office/officeart/2005/8/quickstyle/3d2" qsCatId="3D" csTypeId="urn:microsoft.com/office/officeart/2005/8/colors/accent2_4" csCatId="accent2" phldr="1"/>
      <dgm:spPr/>
      <dgm:t>
        <a:bodyPr/>
        <a:lstStyle/>
        <a:p>
          <a:endParaRPr lang="en-GB"/>
        </a:p>
      </dgm:t>
    </dgm:pt>
    <dgm:pt modelId="{6BDD3BA4-7013-4FEC-A363-B3A7AA4DC442}">
      <dgm:prSet phldrT="[Text]" custT="1"/>
      <dgm:spPr>
        <a:solidFill>
          <a:srgbClr val="C00000">
            <a:alpha val="69000"/>
          </a:srgbClr>
        </a:solidFill>
      </dgm:spPr>
      <dgm:t>
        <a:bodyPr/>
        <a:lstStyle/>
        <a:p>
          <a:pPr algn="l"/>
          <a:r>
            <a:rPr lang="it-IT" altLang="ru-RU" sz="1800" b="1" dirty="0" smtClean="0"/>
            <a:t>Strategia de gestionare</a:t>
          </a:r>
          <a:r>
            <a:rPr lang="ro-RO" altLang="ru-RU" sz="1800" b="1" dirty="0" smtClean="0"/>
            <a:t> a</a:t>
          </a:r>
          <a:r>
            <a:rPr lang="it-IT" altLang="ru-RU" sz="1800" b="1" dirty="0" smtClean="0"/>
            <a:t> deşeurilor </a:t>
          </a:r>
        </a:p>
        <a:p>
          <a:pPr algn="l"/>
          <a:r>
            <a:rPr lang="it-IT" altLang="ru-RU" sz="1800" b="1" dirty="0" smtClean="0"/>
            <a:t>în Republica Moldova pentru anii 2013-2027</a:t>
          </a:r>
          <a:endParaRPr lang="en-GB" sz="1800" b="1" dirty="0">
            <a:latin typeface="Bodoni MT" pitchFamily="18" charset="0"/>
          </a:endParaRPr>
        </a:p>
      </dgm:t>
    </dgm:pt>
    <dgm:pt modelId="{B29F815D-814A-4DC0-8A5E-FD8F472C1F14}" type="parTrans" cxnId="{3291E7AD-94B0-4A35-AB6F-2A3F1BEC8066}">
      <dgm:prSet/>
      <dgm:spPr/>
      <dgm:t>
        <a:bodyPr/>
        <a:lstStyle/>
        <a:p>
          <a:endParaRPr lang="en-GB"/>
        </a:p>
      </dgm:t>
    </dgm:pt>
    <dgm:pt modelId="{5E3F7283-8F43-4FD7-B4B4-B93198BCC562}" type="sibTrans" cxnId="{3291E7AD-94B0-4A35-AB6F-2A3F1BEC8066}">
      <dgm:prSet/>
      <dgm:spPr/>
      <dgm:t>
        <a:bodyPr/>
        <a:lstStyle/>
        <a:p>
          <a:endParaRPr lang="en-GB"/>
        </a:p>
      </dgm:t>
    </dgm:pt>
    <dgm:pt modelId="{1A6711C1-FECF-40AD-B3FD-39996F79DD53}">
      <dgm:prSet phldrT="[Text]" custT="1"/>
      <dgm:spPr/>
      <dgm:t>
        <a:bodyPr/>
        <a:lstStyle/>
        <a:p>
          <a:r>
            <a:rPr lang="en-GB" sz="1200" b="1" dirty="0" smtClean="0"/>
            <a:t>HG  248/10.04.2013</a:t>
          </a:r>
          <a:endParaRPr lang="en-GB" sz="1200" b="1" dirty="0"/>
        </a:p>
      </dgm:t>
    </dgm:pt>
    <dgm:pt modelId="{361E7037-6E4F-44F7-BB46-59B60790CD50}" type="parTrans" cxnId="{8063E72A-246D-49C9-A081-36CE6C2BEB81}">
      <dgm:prSet/>
      <dgm:spPr/>
      <dgm:t>
        <a:bodyPr/>
        <a:lstStyle/>
        <a:p>
          <a:endParaRPr lang="en-GB"/>
        </a:p>
      </dgm:t>
    </dgm:pt>
    <dgm:pt modelId="{029CE996-A37B-4E45-8504-CF13DA498FA1}" type="sibTrans" cxnId="{8063E72A-246D-49C9-A081-36CE6C2BEB81}">
      <dgm:prSet/>
      <dgm:spPr/>
      <dgm:t>
        <a:bodyPr/>
        <a:lstStyle/>
        <a:p>
          <a:endParaRPr lang="en-GB"/>
        </a:p>
      </dgm:t>
    </dgm:pt>
    <dgm:pt modelId="{1A1330F6-9295-4C96-B39D-DE9C3EEDC1DC}">
      <dgm:prSet phldrT="[Text]" custT="1"/>
      <dgm:spPr>
        <a:solidFill>
          <a:srgbClr val="92D050">
            <a:alpha val="65000"/>
          </a:srgbClr>
        </a:solidFill>
      </dgm:spPr>
      <dgm:t>
        <a:bodyPr/>
        <a:lstStyle/>
        <a:p>
          <a:pPr marL="95250" marR="0" indent="0" algn="l" defTabSz="914400" eaLnBrk="1" fontAlgn="auto" latinLnBrk="0" hangingPunct="1">
            <a:lnSpc>
              <a:spcPct val="100000"/>
            </a:lnSpc>
            <a:spcBef>
              <a:spcPts val="0"/>
            </a:spcBef>
            <a:spcAft>
              <a:spcPts val="0"/>
            </a:spcAft>
            <a:buClrTx/>
            <a:buSzTx/>
            <a:buFontTx/>
            <a:buNone/>
            <a:tabLst/>
            <a:defRPr/>
          </a:pPr>
          <a:r>
            <a:rPr lang="ro-RO" sz="1800" b="1" i="0" dirty="0" smtClean="0"/>
            <a:t>Program regional sectorial de management al deseurilor </a:t>
          </a:r>
          <a:endParaRPr lang="en-GB" sz="1800" b="1" i="0" dirty="0"/>
        </a:p>
      </dgm:t>
    </dgm:pt>
    <dgm:pt modelId="{DC83CE01-38CF-480C-8C98-A56086659368}" type="parTrans" cxnId="{3618DD3D-1A35-4EF2-B837-6705A0EDC0C3}">
      <dgm:prSet/>
      <dgm:spPr/>
      <dgm:t>
        <a:bodyPr/>
        <a:lstStyle/>
        <a:p>
          <a:endParaRPr lang="en-GB"/>
        </a:p>
      </dgm:t>
    </dgm:pt>
    <dgm:pt modelId="{0B0EC849-32F0-4351-B8CE-4D0A2819074B}" type="sibTrans" cxnId="{3618DD3D-1A35-4EF2-B837-6705A0EDC0C3}">
      <dgm:prSet/>
      <dgm:spPr/>
      <dgm:t>
        <a:bodyPr/>
        <a:lstStyle/>
        <a:p>
          <a:endParaRPr lang="en-GB"/>
        </a:p>
      </dgm:t>
    </dgm:pt>
    <dgm:pt modelId="{741DBD46-0E0F-4389-B0CF-E86774510432}">
      <dgm:prSet phldrT="[Text]" custT="1"/>
      <dgm:spPr>
        <a:solidFill>
          <a:schemeClr val="accent2">
            <a:alpha val="44000"/>
          </a:schemeClr>
        </a:solidFill>
      </dgm:spPr>
      <dgm:t>
        <a:bodyPr/>
        <a:lstStyle/>
        <a:p>
          <a:pPr algn="l"/>
          <a:r>
            <a:rPr lang="ro-RO" altLang="ru-RU" sz="2400" b="1" i="0" dirty="0" smtClean="0"/>
            <a:t>Legea deșeurilor </a:t>
          </a:r>
          <a:endParaRPr lang="en-US" altLang="ru-RU" sz="2400" b="1" i="0" dirty="0" smtClean="0"/>
        </a:p>
        <a:p>
          <a:pPr algn="l"/>
          <a:r>
            <a:rPr lang="ro-RO" altLang="ru-RU" sz="2000" dirty="0" smtClean="0"/>
            <a:t>(proiect în Parlament)</a:t>
          </a:r>
          <a:endParaRPr lang="en-GB" sz="2000" b="1" dirty="0"/>
        </a:p>
      </dgm:t>
    </dgm:pt>
    <dgm:pt modelId="{E519716C-9011-40EB-8DA0-61668F995BDD}" type="parTrans" cxnId="{98A223FC-31A7-4282-9EF2-7DA61B92016D}">
      <dgm:prSet/>
      <dgm:spPr/>
      <dgm:t>
        <a:bodyPr/>
        <a:lstStyle/>
        <a:p>
          <a:endParaRPr lang="en-GB"/>
        </a:p>
      </dgm:t>
    </dgm:pt>
    <dgm:pt modelId="{A93CE596-C14F-49E0-876C-266180CFC44C}" type="sibTrans" cxnId="{98A223FC-31A7-4282-9EF2-7DA61B92016D}">
      <dgm:prSet/>
      <dgm:spPr/>
      <dgm:t>
        <a:bodyPr/>
        <a:lstStyle/>
        <a:p>
          <a:endParaRPr lang="en-GB"/>
        </a:p>
      </dgm:t>
    </dgm:pt>
    <dgm:pt modelId="{9EFE9FC4-EF64-4380-A4DC-7C1E103F79E4}">
      <dgm:prSet phldrT="[Text]" custT="1"/>
      <dgm:spPr>
        <a:solidFill>
          <a:schemeClr val="accent6">
            <a:lumMod val="20000"/>
            <a:lumOff val="80000"/>
            <a:alpha val="90000"/>
          </a:schemeClr>
        </a:solidFill>
      </dgm:spPr>
      <dgm:t>
        <a:bodyPr/>
        <a:lstStyle/>
        <a:p>
          <a:pPr defTabSz="400050">
            <a:lnSpc>
              <a:spcPct val="100000"/>
            </a:lnSpc>
            <a:spcBef>
              <a:spcPts val="0"/>
            </a:spcBef>
            <a:spcAft>
              <a:spcPts val="0"/>
            </a:spcAft>
          </a:pPr>
          <a:r>
            <a:rPr lang="en-US" sz="1800" i="1" dirty="0" err="1" smtClean="0">
              <a:solidFill>
                <a:srgbClr val="786860"/>
              </a:solidFill>
            </a:rPr>
            <a:t>Strategie</a:t>
          </a:r>
          <a:r>
            <a:rPr lang="en-US" sz="1800" i="1" dirty="0" smtClean="0">
              <a:solidFill>
                <a:srgbClr val="786860"/>
              </a:solidFill>
            </a:rPr>
            <a:t> + </a:t>
          </a:r>
          <a:r>
            <a:rPr lang="ro-RO" sz="1800" i="1" dirty="0" smtClean="0">
              <a:solidFill>
                <a:srgbClr val="786860"/>
              </a:solidFill>
            </a:rPr>
            <a:t>Program naţional pentru gestionarea deşeurilor</a:t>
          </a:r>
          <a:endParaRPr lang="en-GB" sz="1600" b="1" i="1" dirty="0">
            <a:solidFill>
              <a:srgbClr val="786860"/>
            </a:solidFill>
          </a:endParaRPr>
        </a:p>
      </dgm:t>
    </dgm:pt>
    <dgm:pt modelId="{9E7D94BF-9B78-4F0C-B315-92480BC7861F}" type="sibTrans" cxnId="{D6F7BA9F-3102-43A2-A21D-460EE405ECDC}">
      <dgm:prSet/>
      <dgm:spPr/>
      <dgm:t>
        <a:bodyPr/>
        <a:lstStyle/>
        <a:p>
          <a:endParaRPr lang="en-GB"/>
        </a:p>
      </dgm:t>
    </dgm:pt>
    <dgm:pt modelId="{AF156274-E3ED-4FBE-9B43-709A836B7247}" type="parTrans" cxnId="{D6F7BA9F-3102-43A2-A21D-460EE405ECDC}">
      <dgm:prSet/>
      <dgm:spPr/>
      <dgm:t>
        <a:bodyPr/>
        <a:lstStyle/>
        <a:p>
          <a:endParaRPr lang="en-GB"/>
        </a:p>
      </dgm:t>
    </dgm:pt>
    <dgm:pt modelId="{51C35076-DD04-4994-A0B1-597EC83EB054}" type="pres">
      <dgm:prSet presAssocID="{709E538D-9AAF-480B-932F-5C253688A5D9}" presName="Name0" presStyleCnt="0">
        <dgm:presLayoutVars>
          <dgm:chMax val="3"/>
          <dgm:chPref val="1"/>
          <dgm:dir/>
          <dgm:animLvl val="lvl"/>
          <dgm:resizeHandles/>
        </dgm:presLayoutVars>
      </dgm:prSet>
      <dgm:spPr/>
      <dgm:t>
        <a:bodyPr/>
        <a:lstStyle/>
        <a:p>
          <a:endParaRPr lang="en-GB"/>
        </a:p>
      </dgm:t>
    </dgm:pt>
    <dgm:pt modelId="{5B8FB651-9F8E-460E-A8AA-801A303E1034}" type="pres">
      <dgm:prSet presAssocID="{709E538D-9AAF-480B-932F-5C253688A5D9}" presName="outerBox" presStyleCnt="0"/>
      <dgm:spPr/>
    </dgm:pt>
    <dgm:pt modelId="{32776902-6DFB-49CA-B67C-80820B93216C}" type="pres">
      <dgm:prSet presAssocID="{709E538D-9AAF-480B-932F-5C253688A5D9}" presName="outerBoxParent" presStyleLbl="node1" presStyleIdx="0" presStyleCnt="3" custLinFactNeighborY="-425"/>
      <dgm:spPr/>
      <dgm:t>
        <a:bodyPr/>
        <a:lstStyle/>
        <a:p>
          <a:endParaRPr lang="en-GB"/>
        </a:p>
      </dgm:t>
    </dgm:pt>
    <dgm:pt modelId="{6149B6C3-8ECC-4920-8322-32D75E9FEF1D}" type="pres">
      <dgm:prSet presAssocID="{709E538D-9AAF-480B-932F-5C253688A5D9}" presName="outerBoxChildren" presStyleCnt="0"/>
      <dgm:spPr/>
    </dgm:pt>
    <dgm:pt modelId="{336CBE2A-D15A-4985-85DC-C306BE4A1B3E}" type="pres">
      <dgm:prSet presAssocID="{1A6711C1-FECF-40AD-B3FD-39996F79DD53}" presName="oChild" presStyleLbl="fgAcc1" presStyleIdx="0" presStyleCnt="2" custScaleX="144420" custScaleY="25044" custLinFactX="200000" custLinFactNeighborX="297897" custLinFactNeighborY="-28110">
        <dgm:presLayoutVars>
          <dgm:bulletEnabled val="1"/>
        </dgm:presLayoutVars>
      </dgm:prSet>
      <dgm:spPr/>
      <dgm:t>
        <a:bodyPr/>
        <a:lstStyle/>
        <a:p>
          <a:endParaRPr lang="en-GB"/>
        </a:p>
      </dgm:t>
    </dgm:pt>
    <dgm:pt modelId="{D650721C-2C96-4BA6-8280-F257AD1871FF}" type="pres">
      <dgm:prSet presAssocID="{709E538D-9AAF-480B-932F-5C253688A5D9}" presName="middleBox" presStyleCnt="0"/>
      <dgm:spPr/>
    </dgm:pt>
    <dgm:pt modelId="{5E015F22-A091-4B85-8DDB-101F957B29A9}" type="pres">
      <dgm:prSet presAssocID="{709E538D-9AAF-480B-932F-5C253688A5D9}" presName="middleBoxParent" presStyleLbl="node1" presStyleIdx="1" presStyleCnt="3" custScaleX="123395" custLinFactNeighborX="-11724" custLinFactNeighborY="4153"/>
      <dgm:spPr/>
      <dgm:t>
        <a:bodyPr/>
        <a:lstStyle/>
        <a:p>
          <a:endParaRPr lang="en-GB"/>
        </a:p>
      </dgm:t>
    </dgm:pt>
    <dgm:pt modelId="{A1326164-DB41-4C3C-B996-01B3E5D5D5B0}" type="pres">
      <dgm:prSet presAssocID="{709E538D-9AAF-480B-932F-5C253688A5D9}" presName="middleBoxChildren" presStyleCnt="0"/>
      <dgm:spPr/>
    </dgm:pt>
    <dgm:pt modelId="{948E5738-1A25-4D46-9B47-A6F9DA5A7C96}" type="pres">
      <dgm:prSet presAssocID="{9EFE9FC4-EF64-4380-A4DC-7C1E103F79E4}" presName="mChild" presStyleLbl="fgAcc1" presStyleIdx="1" presStyleCnt="2" custScaleX="170183" custScaleY="280247" custLinFactX="120905" custLinFactNeighborX="200000" custLinFactNeighborY="17165">
        <dgm:presLayoutVars>
          <dgm:bulletEnabled val="1"/>
        </dgm:presLayoutVars>
      </dgm:prSet>
      <dgm:spPr/>
      <dgm:t>
        <a:bodyPr/>
        <a:lstStyle/>
        <a:p>
          <a:endParaRPr lang="en-GB"/>
        </a:p>
      </dgm:t>
    </dgm:pt>
    <dgm:pt modelId="{CD6A0453-7544-4C8E-8D28-277B6DBCDF83}" type="pres">
      <dgm:prSet presAssocID="{709E538D-9AAF-480B-932F-5C253688A5D9}" presName="centerBox" presStyleCnt="0"/>
      <dgm:spPr/>
    </dgm:pt>
    <dgm:pt modelId="{5A316468-EE36-42BD-B3FE-F445FF0FA064}" type="pres">
      <dgm:prSet presAssocID="{709E538D-9AAF-480B-932F-5C253688A5D9}" presName="centerBoxParent" presStyleLbl="node1" presStyleIdx="2" presStyleCnt="3" custScaleX="86601" custScaleY="78319" custLinFactNeighborX="-62096" custLinFactNeighborY="8722"/>
      <dgm:spPr/>
      <dgm:t>
        <a:bodyPr/>
        <a:lstStyle/>
        <a:p>
          <a:endParaRPr lang="en-GB"/>
        </a:p>
      </dgm:t>
    </dgm:pt>
  </dgm:ptLst>
  <dgm:cxnLst>
    <dgm:cxn modelId="{D6F7BA9F-3102-43A2-A21D-460EE405ECDC}" srcId="{1A1330F6-9295-4C96-B39D-DE9C3EEDC1DC}" destId="{9EFE9FC4-EF64-4380-A4DC-7C1E103F79E4}" srcOrd="0" destOrd="0" parTransId="{AF156274-E3ED-4FBE-9B43-709A836B7247}" sibTransId="{9E7D94BF-9B78-4F0C-B315-92480BC7861F}"/>
    <dgm:cxn modelId="{3291E7AD-94B0-4A35-AB6F-2A3F1BEC8066}" srcId="{709E538D-9AAF-480B-932F-5C253688A5D9}" destId="{6BDD3BA4-7013-4FEC-A363-B3A7AA4DC442}" srcOrd="0" destOrd="0" parTransId="{B29F815D-814A-4DC0-8A5E-FD8F472C1F14}" sibTransId="{5E3F7283-8F43-4FD7-B4B4-B93198BCC562}"/>
    <dgm:cxn modelId="{449EEC10-CCEC-47C5-B916-F83139075EB3}" type="presOf" srcId="{1A6711C1-FECF-40AD-B3FD-39996F79DD53}" destId="{336CBE2A-D15A-4985-85DC-C306BE4A1B3E}" srcOrd="0" destOrd="0" presId="urn:microsoft.com/office/officeart/2005/8/layout/target2"/>
    <dgm:cxn modelId="{3618DD3D-1A35-4EF2-B837-6705A0EDC0C3}" srcId="{709E538D-9AAF-480B-932F-5C253688A5D9}" destId="{1A1330F6-9295-4C96-B39D-DE9C3EEDC1DC}" srcOrd="1" destOrd="0" parTransId="{DC83CE01-38CF-480C-8C98-A56086659368}" sibTransId="{0B0EC849-32F0-4351-B8CE-4D0A2819074B}"/>
    <dgm:cxn modelId="{98A223FC-31A7-4282-9EF2-7DA61B92016D}" srcId="{709E538D-9AAF-480B-932F-5C253688A5D9}" destId="{741DBD46-0E0F-4389-B0CF-E86774510432}" srcOrd="2" destOrd="0" parTransId="{E519716C-9011-40EB-8DA0-61668F995BDD}" sibTransId="{A93CE596-C14F-49E0-876C-266180CFC44C}"/>
    <dgm:cxn modelId="{29C0770F-6B61-43D7-B598-6F48683CC996}" type="presOf" srcId="{9EFE9FC4-EF64-4380-A4DC-7C1E103F79E4}" destId="{948E5738-1A25-4D46-9B47-A6F9DA5A7C96}" srcOrd="0" destOrd="0" presId="urn:microsoft.com/office/officeart/2005/8/layout/target2"/>
    <dgm:cxn modelId="{5002C308-7048-42E0-ACD7-D3ECA05E61D2}" type="presOf" srcId="{709E538D-9AAF-480B-932F-5C253688A5D9}" destId="{51C35076-DD04-4994-A0B1-597EC83EB054}" srcOrd="0" destOrd="0" presId="urn:microsoft.com/office/officeart/2005/8/layout/target2"/>
    <dgm:cxn modelId="{7BE11525-C354-4C14-9406-734BD240B7B7}" type="presOf" srcId="{1A1330F6-9295-4C96-B39D-DE9C3EEDC1DC}" destId="{5E015F22-A091-4B85-8DDB-101F957B29A9}" srcOrd="0" destOrd="0" presId="urn:microsoft.com/office/officeart/2005/8/layout/target2"/>
    <dgm:cxn modelId="{C80E1FAE-0BE9-4907-AD16-E8F0E56F2429}" type="presOf" srcId="{741DBD46-0E0F-4389-B0CF-E86774510432}" destId="{5A316468-EE36-42BD-B3FE-F445FF0FA064}" srcOrd="0" destOrd="0" presId="urn:microsoft.com/office/officeart/2005/8/layout/target2"/>
    <dgm:cxn modelId="{8063E72A-246D-49C9-A081-36CE6C2BEB81}" srcId="{6BDD3BA4-7013-4FEC-A363-B3A7AA4DC442}" destId="{1A6711C1-FECF-40AD-B3FD-39996F79DD53}" srcOrd="0" destOrd="0" parTransId="{361E7037-6E4F-44F7-BB46-59B60790CD50}" sibTransId="{029CE996-A37B-4E45-8504-CF13DA498FA1}"/>
    <dgm:cxn modelId="{9266E8AA-9327-4048-834E-0A46E72C9C14}" type="presOf" srcId="{6BDD3BA4-7013-4FEC-A363-B3A7AA4DC442}" destId="{32776902-6DFB-49CA-B67C-80820B93216C}" srcOrd="0" destOrd="0" presId="urn:microsoft.com/office/officeart/2005/8/layout/target2"/>
    <dgm:cxn modelId="{A1FB4369-7B34-4512-8A09-C6308F862F99}" type="presParOf" srcId="{51C35076-DD04-4994-A0B1-597EC83EB054}" destId="{5B8FB651-9F8E-460E-A8AA-801A303E1034}" srcOrd="0" destOrd="0" presId="urn:microsoft.com/office/officeart/2005/8/layout/target2"/>
    <dgm:cxn modelId="{341F4D33-6887-494C-A18F-DFB38E4F281E}" type="presParOf" srcId="{5B8FB651-9F8E-460E-A8AA-801A303E1034}" destId="{32776902-6DFB-49CA-B67C-80820B93216C}" srcOrd="0" destOrd="0" presId="urn:microsoft.com/office/officeart/2005/8/layout/target2"/>
    <dgm:cxn modelId="{9F9FF5A3-E1EE-4062-9C7F-3F3AD47479CA}" type="presParOf" srcId="{5B8FB651-9F8E-460E-A8AA-801A303E1034}" destId="{6149B6C3-8ECC-4920-8322-32D75E9FEF1D}" srcOrd="1" destOrd="0" presId="urn:microsoft.com/office/officeart/2005/8/layout/target2"/>
    <dgm:cxn modelId="{E3587C00-6A77-4C1A-8EA3-D3B04BBC427E}" type="presParOf" srcId="{6149B6C3-8ECC-4920-8322-32D75E9FEF1D}" destId="{336CBE2A-D15A-4985-85DC-C306BE4A1B3E}" srcOrd="0" destOrd="0" presId="urn:microsoft.com/office/officeart/2005/8/layout/target2"/>
    <dgm:cxn modelId="{496AF75F-AE84-44E9-9303-CA12C3D6A3D7}" type="presParOf" srcId="{51C35076-DD04-4994-A0B1-597EC83EB054}" destId="{D650721C-2C96-4BA6-8280-F257AD1871FF}" srcOrd="1" destOrd="0" presId="urn:microsoft.com/office/officeart/2005/8/layout/target2"/>
    <dgm:cxn modelId="{5F0AC4B9-87DA-4B9C-A6A1-B574EB839CE9}" type="presParOf" srcId="{D650721C-2C96-4BA6-8280-F257AD1871FF}" destId="{5E015F22-A091-4B85-8DDB-101F957B29A9}" srcOrd="0" destOrd="0" presId="urn:microsoft.com/office/officeart/2005/8/layout/target2"/>
    <dgm:cxn modelId="{F2AF35EF-0AAC-4047-ADFD-4725E844ADFA}" type="presParOf" srcId="{D650721C-2C96-4BA6-8280-F257AD1871FF}" destId="{A1326164-DB41-4C3C-B996-01B3E5D5D5B0}" srcOrd="1" destOrd="0" presId="urn:microsoft.com/office/officeart/2005/8/layout/target2"/>
    <dgm:cxn modelId="{CDB45C7A-DA24-407C-B5F3-890F6CE64BD3}" type="presParOf" srcId="{A1326164-DB41-4C3C-B996-01B3E5D5D5B0}" destId="{948E5738-1A25-4D46-9B47-A6F9DA5A7C96}" srcOrd="0" destOrd="0" presId="urn:microsoft.com/office/officeart/2005/8/layout/target2"/>
    <dgm:cxn modelId="{734B866B-6DC2-43B9-8341-D76A7630322A}" type="presParOf" srcId="{51C35076-DD04-4994-A0B1-597EC83EB054}" destId="{CD6A0453-7544-4C8E-8D28-277B6DBCDF83}" srcOrd="2" destOrd="0" presId="urn:microsoft.com/office/officeart/2005/8/layout/target2"/>
    <dgm:cxn modelId="{0F99A641-20A9-4C7C-98F0-7DEF7DD6689A}" type="presParOf" srcId="{CD6A0453-7544-4C8E-8D28-277B6DBCDF83}" destId="{5A316468-EE36-42BD-B3FE-F445FF0FA064}" srcOrd="0" destOrd="0" presId="urn:microsoft.com/office/officeart/2005/8/layout/targe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79769A-F979-44A8-99A4-AAC4281E8B70}" type="doc">
      <dgm:prSet loTypeId="urn:microsoft.com/office/officeart/2005/8/layout/cycle7" loCatId="cycle" qsTypeId="urn:microsoft.com/office/officeart/2005/8/quickstyle/3d2" qsCatId="3D" csTypeId="urn:microsoft.com/office/officeart/2005/8/colors/colorful5" csCatId="colorful" phldr="1"/>
      <dgm:spPr/>
      <dgm:t>
        <a:bodyPr/>
        <a:lstStyle/>
        <a:p>
          <a:endParaRPr lang="en-GB"/>
        </a:p>
      </dgm:t>
    </dgm:pt>
    <dgm:pt modelId="{726AF70A-9047-4333-8439-8BAEBFD02BDC}">
      <dgm:prSet phldrT="[Text]" custT="1"/>
      <dgm:spPr>
        <a:solidFill>
          <a:srgbClr val="00B050"/>
        </a:solidFill>
      </dgm:spPr>
      <dgm:t>
        <a:bodyPr/>
        <a:lstStyle/>
        <a:p>
          <a:r>
            <a:rPr lang="en-GB" sz="1800" b="1" dirty="0" err="1" smtClean="0">
              <a:latin typeface="+mn-lt"/>
            </a:rPr>
            <a:t>Constientizare</a:t>
          </a:r>
          <a:r>
            <a:rPr lang="en-GB" sz="1800" b="1" dirty="0" smtClean="0">
              <a:latin typeface="+mn-lt"/>
            </a:rPr>
            <a:t>/</a:t>
          </a:r>
        </a:p>
        <a:p>
          <a:r>
            <a:rPr lang="en-GB" sz="1800" b="1" dirty="0" err="1" smtClean="0">
              <a:latin typeface="+mn-lt"/>
            </a:rPr>
            <a:t>Educatie</a:t>
          </a:r>
          <a:r>
            <a:rPr lang="en-GB" sz="1800" b="1" dirty="0" smtClean="0">
              <a:latin typeface="+mn-lt"/>
            </a:rPr>
            <a:t>/</a:t>
          </a:r>
        </a:p>
        <a:p>
          <a:r>
            <a:rPr lang="en-GB" sz="1800" b="1" dirty="0" err="1" smtClean="0">
              <a:latin typeface="+mn-lt"/>
            </a:rPr>
            <a:t>Promovarea</a:t>
          </a:r>
          <a:r>
            <a:rPr lang="en-GB" sz="1800" b="1" dirty="0" smtClean="0">
              <a:latin typeface="+mn-lt"/>
            </a:rPr>
            <a:t> </a:t>
          </a:r>
          <a:r>
            <a:rPr lang="en-GB" sz="1800" b="1" dirty="0" err="1" smtClean="0">
              <a:latin typeface="+mn-lt"/>
            </a:rPr>
            <a:t>celor</a:t>
          </a:r>
          <a:r>
            <a:rPr lang="en-GB" sz="1800" b="1" dirty="0" smtClean="0">
              <a:latin typeface="+mn-lt"/>
            </a:rPr>
            <a:t> </a:t>
          </a:r>
          <a:r>
            <a:rPr lang="en-GB" sz="1800" b="1" dirty="0" err="1" smtClean="0">
              <a:latin typeface="+mn-lt"/>
            </a:rPr>
            <a:t>mai</a:t>
          </a:r>
          <a:r>
            <a:rPr lang="en-GB" sz="1800" b="1" dirty="0" smtClean="0">
              <a:latin typeface="+mn-lt"/>
            </a:rPr>
            <a:t> </a:t>
          </a:r>
          <a:r>
            <a:rPr lang="en-GB" sz="1800" b="1" dirty="0" err="1" smtClean="0">
              <a:latin typeface="+mn-lt"/>
            </a:rPr>
            <a:t>bune</a:t>
          </a:r>
          <a:r>
            <a:rPr lang="en-GB" sz="1800" b="1" dirty="0" smtClean="0">
              <a:latin typeface="+mn-lt"/>
            </a:rPr>
            <a:t> </a:t>
          </a:r>
          <a:r>
            <a:rPr lang="en-GB" sz="1800" b="1" dirty="0" err="1" smtClean="0">
              <a:latin typeface="+mn-lt"/>
            </a:rPr>
            <a:t>practici</a:t>
          </a:r>
          <a:endParaRPr lang="en-GB" sz="1800" b="1" dirty="0">
            <a:latin typeface="+mn-lt"/>
          </a:endParaRPr>
        </a:p>
      </dgm:t>
    </dgm:pt>
    <dgm:pt modelId="{0D76F6C2-4E7B-4218-A01B-2DE3ABB49BBB}" type="parTrans" cxnId="{167241B4-5E6D-4497-946C-83581568BED0}">
      <dgm:prSet/>
      <dgm:spPr/>
      <dgm:t>
        <a:bodyPr/>
        <a:lstStyle/>
        <a:p>
          <a:endParaRPr lang="en-GB" sz="2400">
            <a:latin typeface="+mn-lt"/>
          </a:endParaRPr>
        </a:p>
      </dgm:t>
    </dgm:pt>
    <dgm:pt modelId="{349DC2DF-62EC-4398-BB71-436FA7F697CA}" type="sibTrans" cxnId="{167241B4-5E6D-4497-946C-83581568BED0}">
      <dgm:prSet custT="1"/>
      <dgm:spPr>
        <a:solidFill>
          <a:srgbClr val="00B050"/>
        </a:solidFill>
      </dgm:spPr>
      <dgm:t>
        <a:bodyPr/>
        <a:lstStyle/>
        <a:p>
          <a:endParaRPr lang="en-GB" sz="700">
            <a:latin typeface="+mn-lt"/>
          </a:endParaRPr>
        </a:p>
      </dgm:t>
    </dgm:pt>
    <dgm:pt modelId="{EB036FD4-E05C-42AE-9E2F-F1E4CCDB4FF7}">
      <dgm:prSet phldrT="[Text]" custT="1"/>
      <dgm:spPr>
        <a:solidFill>
          <a:srgbClr val="786860"/>
        </a:solidFill>
      </dgm:spPr>
      <dgm:t>
        <a:bodyPr/>
        <a:lstStyle/>
        <a:p>
          <a:r>
            <a:rPr lang="en-GB" sz="1800" b="1" dirty="0" err="1" smtClean="0">
              <a:latin typeface="+mn-lt"/>
            </a:rPr>
            <a:t>Masuri</a:t>
          </a:r>
          <a:r>
            <a:rPr lang="en-GB" sz="1800" b="1" dirty="0" smtClean="0">
              <a:latin typeface="+mn-lt"/>
            </a:rPr>
            <a:t> de </a:t>
          </a:r>
          <a:r>
            <a:rPr lang="en-GB" sz="1800" b="1" dirty="0" err="1" smtClean="0">
              <a:latin typeface="+mn-lt"/>
            </a:rPr>
            <a:t>intensificare</a:t>
          </a:r>
          <a:r>
            <a:rPr lang="en-GB" sz="1800" b="1" dirty="0" smtClean="0">
              <a:latin typeface="+mn-lt"/>
            </a:rPr>
            <a:t> a </a:t>
          </a:r>
          <a:r>
            <a:rPr lang="en-GB" sz="1800" b="1" dirty="0" err="1" smtClean="0">
              <a:latin typeface="+mn-lt"/>
            </a:rPr>
            <a:t>schimbarii</a:t>
          </a:r>
          <a:r>
            <a:rPr lang="en-GB" sz="1800" b="1" dirty="0" smtClean="0">
              <a:latin typeface="+mn-lt"/>
            </a:rPr>
            <a:t>  </a:t>
          </a:r>
          <a:r>
            <a:rPr lang="en-GB" sz="1800" b="1" dirty="0" err="1" smtClean="0">
              <a:latin typeface="+mn-lt"/>
            </a:rPr>
            <a:t>atitudinii</a:t>
          </a:r>
          <a:r>
            <a:rPr lang="en-GB" sz="1800" b="1" dirty="0" smtClean="0">
              <a:latin typeface="+mn-lt"/>
            </a:rPr>
            <a:t> </a:t>
          </a:r>
        </a:p>
        <a:p>
          <a:r>
            <a:rPr lang="en-GB" sz="1600" b="1" dirty="0" smtClean="0">
              <a:latin typeface="+mn-lt"/>
            </a:rPr>
            <a:t>(ex. </a:t>
          </a:r>
          <a:r>
            <a:rPr lang="en-GB" sz="1600" b="1" dirty="0" err="1" smtClean="0">
              <a:latin typeface="+mn-lt"/>
            </a:rPr>
            <a:t>parghii</a:t>
          </a:r>
          <a:r>
            <a:rPr lang="en-GB" sz="1600" b="1" dirty="0" smtClean="0">
              <a:latin typeface="+mn-lt"/>
            </a:rPr>
            <a:t> </a:t>
          </a:r>
          <a:r>
            <a:rPr lang="en-GB" sz="1600" b="1" dirty="0" err="1" smtClean="0">
              <a:latin typeface="+mn-lt"/>
            </a:rPr>
            <a:t>economice</a:t>
          </a:r>
          <a:r>
            <a:rPr lang="en-GB" sz="1600" b="1" dirty="0" smtClean="0">
              <a:latin typeface="+mn-lt"/>
            </a:rPr>
            <a:t>/ legislative</a:t>
          </a:r>
          <a:r>
            <a:rPr lang="en-GB" sz="1400" b="1" dirty="0" smtClean="0">
              <a:latin typeface="+mn-lt"/>
            </a:rPr>
            <a:t>)</a:t>
          </a:r>
          <a:endParaRPr lang="en-GB" sz="1400" b="1" dirty="0">
            <a:latin typeface="+mn-lt"/>
          </a:endParaRPr>
        </a:p>
      </dgm:t>
    </dgm:pt>
    <dgm:pt modelId="{4B1F8230-E13C-4A31-B782-64A014A5263F}" type="parTrans" cxnId="{B8A46447-D5FF-496F-A75D-BA88B3C6945D}">
      <dgm:prSet/>
      <dgm:spPr/>
      <dgm:t>
        <a:bodyPr/>
        <a:lstStyle/>
        <a:p>
          <a:endParaRPr lang="en-GB" sz="2400">
            <a:latin typeface="+mn-lt"/>
          </a:endParaRPr>
        </a:p>
      </dgm:t>
    </dgm:pt>
    <dgm:pt modelId="{FEAE4731-750A-4A3A-A175-96681725489C}" type="sibTrans" cxnId="{B8A46447-D5FF-496F-A75D-BA88B3C6945D}">
      <dgm:prSet custT="1"/>
      <dgm:spPr>
        <a:solidFill>
          <a:srgbClr val="786860"/>
        </a:solidFill>
      </dgm:spPr>
      <dgm:t>
        <a:bodyPr/>
        <a:lstStyle/>
        <a:p>
          <a:endParaRPr lang="en-GB" sz="1100">
            <a:latin typeface="+mn-lt"/>
          </a:endParaRPr>
        </a:p>
      </dgm:t>
    </dgm:pt>
    <dgm:pt modelId="{24691450-A205-4E79-984E-BFC9A66F6D34}">
      <dgm:prSet phldrT="[Text]" custT="1"/>
      <dgm:spPr/>
      <dgm:t>
        <a:bodyPr/>
        <a:lstStyle/>
        <a:p>
          <a:r>
            <a:rPr lang="en-GB" sz="2400" b="1" dirty="0" err="1" smtClean="0">
              <a:latin typeface="+mn-lt"/>
            </a:rPr>
            <a:t>Asigurarea</a:t>
          </a:r>
          <a:r>
            <a:rPr lang="en-GB" sz="2400" b="1" dirty="0" smtClean="0">
              <a:latin typeface="+mn-lt"/>
            </a:rPr>
            <a:t> </a:t>
          </a:r>
        </a:p>
        <a:p>
          <a:r>
            <a:rPr lang="en-GB" sz="2400" b="1" dirty="0" err="1" smtClean="0">
              <a:latin typeface="+mn-lt"/>
            </a:rPr>
            <a:t>infrastructurii</a:t>
          </a:r>
          <a:r>
            <a:rPr lang="en-GB" sz="2400" b="1" dirty="0" smtClean="0">
              <a:latin typeface="+mn-lt"/>
            </a:rPr>
            <a:t> </a:t>
          </a:r>
          <a:endParaRPr lang="en-GB" sz="2400" b="1" dirty="0">
            <a:latin typeface="+mn-lt"/>
          </a:endParaRPr>
        </a:p>
      </dgm:t>
    </dgm:pt>
    <dgm:pt modelId="{286A50AF-9F15-4D7E-8335-01EA1EE28112}" type="parTrans" cxnId="{2FB37EF0-C9D6-4511-A737-ACFF3239ADA4}">
      <dgm:prSet/>
      <dgm:spPr/>
      <dgm:t>
        <a:bodyPr/>
        <a:lstStyle/>
        <a:p>
          <a:endParaRPr lang="en-GB" sz="2400">
            <a:latin typeface="+mn-lt"/>
          </a:endParaRPr>
        </a:p>
      </dgm:t>
    </dgm:pt>
    <dgm:pt modelId="{8C1377BB-8C8A-47E0-9623-D0FF7F187203}" type="sibTrans" cxnId="{2FB37EF0-C9D6-4511-A737-ACFF3239ADA4}">
      <dgm:prSet custT="1"/>
      <dgm:spPr/>
      <dgm:t>
        <a:bodyPr/>
        <a:lstStyle/>
        <a:p>
          <a:endParaRPr lang="en-GB" sz="700">
            <a:latin typeface="+mn-lt"/>
          </a:endParaRPr>
        </a:p>
      </dgm:t>
    </dgm:pt>
    <dgm:pt modelId="{9232DD80-D045-4CD2-A440-D3FA65BE3D35}" type="pres">
      <dgm:prSet presAssocID="{9079769A-F979-44A8-99A4-AAC4281E8B70}" presName="Name0" presStyleCnt="0">
        <dgm:presLayoutVars>
          <dgm:dir/>
          <dgm:resizeHandles val="exact"/>
        </dgm:presLayoutVars>
      </dgm:prSet>
      <dgm:spPr/>
      <dgm:t>
        <a:bodyPr/>
        <a:lstStyle/>
        <a:p>
          <a:endParaRPr lang="en-GB"/>
        </a:p>
      </dgm:t>
    </dgm:pt>
    <dgm:pt modelId="{6361759C-B26A-4CAC-BA06-F1B19B7BE7E4}" type="pres">
      <dgm:prSet presAssocID="{726AF70A-9047-4333-8439-8BAEBFD02BDC}" presName="node" presStyleLbl="node1" presStyleIdx="0" presStyleCnt="3" custRadScaleRad="100059" custRadScaleInc="1951">
        <dgm:presLayoutVars>
          <dgm:bulletEnabled val="1"/>
        </dgm:presLayoutVars>
      </dgm:prSet>
      <dgm:spPr/>
      <dgm:t>
        <a:bodyPr/>
        <a:lstStyle/>
        <a:p>
          <a:endParaRPr lang="en-GB"/>
        </a:p>
      </dgm:t>
    </dgm:pt>
    <dgm:pt modelId="{E4AC7234-796C-4C83-AA76-9A1AEF205971}" type="pres">
      <dgm:prSet presAssocID="{349DC2DF-62EC-4398-BB71-436FA7F697CA}" presName="sibTrans" presStyleLbl="sibTrans2D1" presStyleIdx="0" presStyleCnt="3" custAng="3915044" custFlipVert="1" custScaleX="203075" custScaleY="80092" custLinFactNeighborX="73917" custLinFactNeighborY="-8392"/>
      <dgm:spPr/>
      <dgm:t>
        <a:bodyPr/>
        <a:lstStyle/>
        <a:p>
          <a:endParaRPr lang="en-GB"/>
        </a:p>
      </dgm:t>
    </dgm:pt>
    <dgm:pt modelId="{A1199C85-D984-4BBE-9651-F946AE83C20A}" type="pres">
      <dgm:prSet presAssocID="{349DC2DF-62EC-4398-BB71-436FA7F697CA}" presName="connectorText" presStyleLbl="sibTrans2D1" presStyleIdx="0" presStyleCnt="3"/>
      <dgm:spPr/>
      <dgm:t>
        <a:bodyPr/>
        <a:lstStyle/>
        <a:p>
          <a:endParaRPr lang="en-GB"/>
        </a:p>
      </dgm:t>
    </dgm:pt>
    <dgm:pt modelId="{F8F78228-EF57-4811-950C-E9477D53D88B}" type="pres">
      <dgm:prSet presAssocID="{EB036FD4-E05C-42AE-9E2F-F1E4CCDB4FF7}" presName="node" presStyleLbl="node1" presStyleIdx="1" presStyleCnt="3">
        <dgm:presLayoutVars>
          <dgm:bulletEnabled val="1"/>
        </dgm:presLayoutVars>
      </dgm:prSet>
      <dgm:spPr/>
      <dgm:t>
        <a:bodyPr/>
        <a:lstStyle/>
        <a:p>
          <a:endParaRPr lang="en-GB"/>
        </a:p>
      </dgm:t>
    </dgm:pt>
    <dgm:pt modelId="{1AAF4BCD-DD74-4182-941D-ACE25ECE55D2}" type="pres">
      <dgm:prSet presAssocID="{FEAE4731-750A-4A3A-A175-96681725489C}" presName="sibTrans" presStyleLbl="sibTrans2D1" presStyleIdx="1" presStyleCnt="3" custFlipVert="1" custScaleX="124760" custScaleY="97999" custLinFactNeighborX="1611" custLinFactNeighborY="-1543"/>
      <dgm:spPr/>
      <dgm:t>
        <a:bodyPr/>
        <a:lstStyle/>
        <a:p>
          <a:endParaRPr lang="en-GB"/>
        </a:p>
      </dgm:t>
    </dgm:pt>
    <dgm:pt modelId="{20580695-EDB0-4392-8AE0-844A36B088FB}" type="pres">
      <dgm:prSet presAssocID="{FEAE4731-750A-4A3A-A175-96681725489C}" presName="connectorText" presStyleLbl="sibTrans2D1" presStyleIdx="1" presStyleCnt="3"/>
      <dgm:spPr/>
      <dgm:t>
        <a:bodyPr/>
        <a:lstStyle/>
        <a:p>
          <a:endParaRPr lang="en-GB"/>
        </a:p>
      </dgm:t>
    </dgm:pt>
    <dgm:pt modelId="{7FFFF006-1C1B-4C1D-A295-D11D091CA57B}" type="pres">
      <dgm:prSet presAssocID="{24691450-A205-4E79-984E-BFC9A66F6D34}" presName="node" presStyleLbl="node1" presStyleIdx="2" presStyleCnt="3">
        <dgm:presLayoutVars>
          <dgm:bulletEnabled val="1"/>
        </dgm:presLayoutVars>
      </dgm:prSet>
      <dgm:spPr/>
      <dgm:t>
        <a:bodyPr/>
        <a:lstStyle/>
        <a:p>
          <a:endParaRPr lang="en-GB"/>
        </a:p>
      </dgm:t>
    </dgm:pt>
    <dgm:pt modelId="{CDC415E1-A259-420E-89F8-70CCD32212E2}" type="pres">
      <dgm:prSet presAssocID="{8C1377BB-8C8A-47E0-9623-D0FF7F187203}" presName="sibTrans" presStyleLbl="sibTrans2D1" presStyleIdx="2" presStyleCnt="3" custAng="10792166" custFlipVert="0" custScaleX="218638" custScaleY="86908" custLinFactNeighborX="-73440" custLinFactNeighborY="-6872" custRadScaleRad="183056"/>
      <dgm:spPr/>
      <dgm:t>
        <a:bodyPr/>
        <a:lstStyle/>
        <a:p>
          <a:endParaRPr lang="en-GB"/>
        </a:p>
      </dgm:t>
    </dgm:pt>
    <dgm:pt modelId="{48CCF6D2-BC86-4450-99B5-151067A2C124}" type="pres">
      <dgm:prSet presAssocID="{8C1377BB-8C8A-47E0-9623-D0FF7F187203}" presName="connectorText" presStyleLbl="sibTrans2D1" presStyleIdx="2" presStyleCnt="3"/>
      <dgm:spPr/>
      <dgm:t>
        <a:bodyPr/>
        <a:lstStyle/>
        <a:p>
          <a:endParaRPr lang="en-GB"/>
        </a:p>
      </dgm:t>
    </dgm:pt>
  </dgm:ptLst>
  <dgm:cxnLst>
    <dgm:cxn modelId="{DB7A1761-D828-497F-9E2F-1728E4035520}" type="presOf" srcId="{349DC2DF-62EC-4398-BB71-436FA7F697CA}" destId="{E4AC7234-796C-4C83-AA76-9A1AEF205971}" srcOrd="0" destOrd="0" presId="urn:microsoft.com/office/officeart/2005/8/layout/cycle7"/>
    <dgm:cxn modelId="{809831B6-ACBF-438C-A56F-C70B1FC06C02}" type="presOf" srcId="{EB036FD4-E05C-42AE-9E2F-F1E4CCDB4FF7}" destId="{F8F78228-EF57-4811-950C-E9477D53D88B}" srcOrd="0" destOrd="0" presId="urn:microsoft.com/office/officeart/2005/8/layout/cycle7"/>
    <dgm:cxn modelId="{2FB37EF0-C9D6-4511-A737-ACFF3239ADA4}" srcId="{9079769A-F979-44A8-99A4-AAC4281E8B70}" destId="{24691450-A205-4E79-984E-BFC9A66F6D34}" srcOrd="2" destOrd="0" parTransId="{286A50AF-9F15-4D7E-8335-01EA1EE28112}" sibTransId="{8C1377BB-8C8A-47E0-9623-D0FF7F187203}"/>
    <dgm:cxn modelId="{436DC014-4CD9-4CFA-AF62-1064E67BCC36}" type="presOf" srcId="{8C1377BB-8C8A-47E0-9623-D0FF7F187203}" destId="{CDC415E1-A259-420E-89F8-70CCD32212E2}" srcOrd="0" destOrd="0" presId="urn:microsoft.com/office/officeart/2005/8/layout/cycle7"/>
    <dgm:cxn modelId="{740C3D94-3DA3-4FCD-88A3-9BEDCF753C41}" type="presOf" srcId="{726AF70A-9047-4333-8439-8BAEBFD02BDC}" destId="{6361759C-B26A-4CAC-BA06-F1B19B7BE7E4}" srcOrd="0" destOrd="0" presId="urn:microsoft.com/office/officeart/2005/8/layout/cycle7"/>
    <dgm:cxn modelId="{49075A02-8CCB-4F7F-86DE-0C6DD2B3F878}" type="presOf" srcId="{FEAE4731-750A-4A3A-A175-96681725489C}" destId="{1AAF4BCD-DD74-4182-941D-ACE25ECE55D2}" srcOrd="0" destOrd="0" presId="urn:microsoft.com/office/officeart/2005/8/layout/cycle7"/>
    <dgm:cxn modelId="{B8A46447-D5FF-496F-A75D-BA88B3C6945D}" srcId="{9079769A-F979-44A8-99A4-AAC4281E8B70}" destId="{EB036FD4-E05C-42AE-9E2F-F1E4CCDB4FF7}" srcOrd="1" destOrd="0" parTransId="{4B1F8230-E13C-4A31-B782-64A014A5263F}" sibTransId="{FEAE4731-750A-4A3A-A175-96681725489C}"/>
    <dgm:cxn modelId="{26D44DF7-DCD8-43EA-8433-E07EA615FC4F}" type="presOf" srcId="{24691450-A205-4E79-984E-BFC9A66F6D34}" destId="{7FFFF006-1C1B-4C1D-A295-D11D091CA57B}" srcOrd="0" destOrd="0" presId="urn:microsoft.com/office/officeart/2005/8/layout/cycle7"/>
    <dgm:cxn modelId="{B16B48F0-6FCA-4230-B668-23AF849272D5}" type="presOf" srcId="{349DC2DF-62EC-4398-BB71-436FA7F697CA}" destId="{A1199C85-D984-4BBE-9651-F946AE83C20A}" srcOrd="1" destOrd="0" presId="urn:microsoft.com/office/officeart/2005/8/layout/cycle7"/>
    <dgm:cxn modelId="{A7F16CD0-43FB-4288-BC77-6B67F0F32D1A}" type="presOf" srcId="{FEAE4731-750A-4A3A-A175-96681725489C}" destId="{20580695-EDB0-4392-8AE0-844A36B088FB}" srcOrd="1" destOrd="0" presId="urn:microsoft.com/office/officeart/2005/8/layout/cycle7"/>
    <dgm:cxn modelId="{8CD0A858-99A0-4FA6-A742-2A06AF07921F}" type="presOf" srcId="{8C1377BB-8C8A-47E0-9623-D0FF7F187203}" destId="{48CCF6D2-BC86-4450-99B5-151067A2C124}" srcOrd="1" destOrd="0" presId="urn:microsoft.com/office/officeart/2005/8/layout/cycle7"/>
    <dgm:cxn modelId="{167241B4-5E6D-4497-946C-83581568BED0}" srcId="{9079769A-F979-44A8-99A4-AAC4281E8B70}" destId="{726AF70A-9047-4333-8439-8BAEBFD02BDC}" srcOrd="0" destOrd="0" parTransId="{0D76F6C2-4E7B-4218-A01B-2DE3ABB49BBB}" sibTransId="{349DC2DF-62EC-4398-BB71-436FA7F697CA}"/>
    <dgm:cxn modelId="{14940DF5-8DC9-4F4C-8553-B85DFA9138C0}" type="presOf" srcId="{9079769A-F979-44A8-99A4-AAC4281E8B70}" destId="{9232DD80-D045-4CD2-A440-D3FA65BE3D35}" srcOrd="0" destOrd="0" presId="urn:microsoft.com/office/officeart/2005/8/layout/cycle7"/>
    <dgm:cxn modelId="{CF690D60-6D81-413E-B4FC-22D5B470CF46}" type="presParOf" srcId="{9232DD80-D045-4CD2-A440-D3FA65BE3D35}" destId="{6361759C-B26A-4CAC-BA06-F1B19B7BE7E4}" srcOrd="0" destOrd="0" presId="urn:microsoft.com/office/officeart/2005/8/layout/cycle7"/>
    <dgm:cxn modelId="{3835FDD1-F571-45B8-B02D-473E74A9D6F0}" type="presParOf" srcId="{9232DD80-D045-4CD2-A440-D3FA65BE3D35}" destId="{E4AC7234-796C-4C83-AA76-9A1AEF205971}" srcOrd="1" destOrd="0" presId="urn:microsoft.com/office/officeart/2005/8/layout/cycle7"/>
    <dgm:cxn modelId="{B2FB67B6-5AFE-473B-AAF1-1D1976EB960D}" type="presParOf" srcId="{E4AC7234-796C-4C83-AA76-9A1AEF205971}" destId="{A1199C85-D984-4BBE-9651-F946AE83C20A}" srcOrd="0" destOrd="0" presId="urn:microsoft.com/office/officeart/2005/8/layout/cycle7"/>
    <dgm:cxn modelId="{BEEB812F-E3F3-4913-800D-3E4AD5F67AD2}" type="presParOf" srcId="{9232DD80-D045-4CD2-A440-D3FA65BE3D35}" destId="{F8F78228-EF57-4811-950C-E9477D53D88B}" srcOrd="2" destOrd="0" presId="urn:microsoft.com/office/officeart/2005/8/layout/cycle7"/>
    <dgm:cxn modelId="{FC6117F0-FFFA-40F6-B3E1-0818B2677C91}" type="presParOf" srcId="{9232DD80-D045-4CD2-A440-D3FA65BE3D35}" destId="{1AAF4BCD-DD74-4182-941D-ACE25ECE55D2}" srcOrd="3" destOrd="0" presId="urn:microsoft.com/office/officeart/2005/8/layout/cycle7"/>
    <dgm:cxn modelId="{D908DC91-5360-415C-B804-126D2F35D218}" type="presParOf" srcId="{1AAF4BCD-DD74-4182-941D-ACE25ECE55D2}" destId="{20580695-EDB0-4392-8AE0-844A36B088FB}" srcOrd="0" destOrd="0" presId="urn:microsoft.com/office/officeart/2005/8/layout/cycle7"/>
    <dgm:cxn modelId="{E7CCB295-AE7B-4137-A797-A4BA4073A4FE}" type="presParOf" srcId="{9232DD80-D045-4CD2-A440-D3FA65BE3D35}" destId="{7FFFF006-1C1B-4C1D-A295-D11D091CA57B}" srcOrd="4" destOrd="0" presId="urn:microsoft.com/office/officeart/2005/8/layout/cycle7"/>
    <dgm:cxn modelId="{5383FDAF-7D9D-40A8-9F18-100FE54D0508}" type="presParOf" srcId="{9232DD80-D045-4CD2-A440-D3FA65BE3D35}" destId="{CDC415E1-A259-420E-89F8-70CCD32212E2}" srcOrd="5" destOrd="0" presId="urn:microsoft.com/office/officeart/2005/8/layout/cycle7"/>
    <dgm:cxn modelId="{F3481791-F7B5-4BF8-9C9A-7101C090C179}" type="presParOf" srcId="{CDC415E1-A259-420E-89F8-70CCD32212E2}" destId="{48CCF6D2-BC86-4450-99B5-151067A2C124}" srcOrd="0" destOrd="0" presId="urn:microsoft.com/office/officeart/2005/8/layout/cycle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CCE8D7-355F-46FD-968D-C916AA90A694}" type="doc">
      <dgm:prSet loTypeId="urn:microsoft.com/office/officeart/2005/8/layout/funnel1" loCatId="process" qsTypeId="urn:microsoft.com/office/officeart/2005/8/quickstyle/3d1" qsCatId="3D" csTypeId="urn:microsoft.com/office/officeart/2005/8/colors/colorful2" csCatId="colorful" phldr="1"/>
      <dgm:spPr/>
      <dgm:t>
        <a:bodyPr/>
        <a:lstStyle/>
        <a:p>
          <a:endParaRPr lang="en-GB"/>
        </a:p>
      </dgm:t>
    </dgm:pt>
    <dgm:pt modelId="{E016FEE0-8954-4BFD-AEBA-266068D36636}">
      <dgm:prSet phldrT="[Text]"/>
      <dgm:spPr>
        <a:solidFill>
          <a:srgbClr val="990033"/>
        </a:solidFill>
      </dgm:spPr>
      <dgm:t>
        <a:bodyPr/>
        <a:lstStyle/>
        <a:p>
          <a:r>
            <a:rPr lang="en-GB" dirty="0" err="1" smtClean="0">
              <a:latin typeface="Comic Sans MS" pitchFamily="66" charset="0"/>
            </a:rPr>
            <a:t>Autoritati</a:t>
          </a:r>
          <a:r>
            <a:rPr lang="en-GB" dirty="0" smtClean="0">
              <a:latin typeface="Comic Sans MS" pitchFamily="66" charset="0"/>
            </a:rPr>
            <a:t> </a:t>
          </a:r>
        </a:p>
        <a:p>
          <a:r>
            <a:rPr lang="en-GB" dirty="0" err="1" smtClean="0">
              <a:latin typeface="Comic Sans MS" pitchFamily="66" charset="0"/>
            </a:rPr>
            <a:t>Publice</a:t>
          </a:r>
          <a:endParaRPr lang="en-GB" dirty="0">
            <a:latin typeface="Comic Sans MS" pitchFamily="66" charset="0"/>
          </a:endParaRPr>
        </a:p>
      </dgm:t>
    </dgm:pt>
    <dgm:pt modelId="{F31A9AA6-E17A-491E-946C-CAA609E3E453}" type="parTrans" cxnId="{9AB73E89-1412-489A-AF94-1A4F36AB5F89}">
      <dgm:prSet/>
      <dgm:spPr/>
      <dgm:t>
        <a:bodyPr/>
        <a:lstStyle/>
        <a:p>
          <a:endParaRPr lang="en-GB">
            <a:latin typeface="Comic Sans MS" pitchFamily="66" charset="0"/>
          </a:endParaRPr>
        </a:p>
      </dgm:t>
    </dgm:pt>
    <dgm:pt modelId="{B1CFD062-AE0C-47D4-9783-FE14DF7806DD}" type="sibTrans" cxnId="{9AB73E89-1412-489A-AF94-1A4F36AB5F89}">
      <dgm:prSet/>
      <dgm:spPr/>
      <dgm:t>
        <a:bodyPr/>
        <a:lstStyle/>
        <a:p>
          <a:endParaRPr lang="en-GB">
            <a:latin typeface="Comic Sans MS" pitchFamily="66" charset="0"/>
          </a:endParaRPr>
        </a:p>
      </dgm:t>
    </dgm:pt>
    <dgm:pt modelId="{6F844A6C-E89D-48B5-8CA1-159EFF3F3CFB}">
      <dgm:prSet phldrT="[Text]"/>
      <dgm:spPr>
        <a:solidFill>
          <a:schemeClr val="accent5">
            <a:lumMod val="50000"/>
          </a:schemeClr>
        </a:solidFill>
      </dgm:spPr>
      <dgm:t>
        <a:bodyPr/>
        <a:lstStyle/>
        <a:p>
          <a:r>
            <a:rPr lang="en-GB" dirty="0" err="1" smtClean="0">
              <a:latin typeface="Comic Sans MS" pitchFamily="66" charset="0"/>
            </a:rPr>
            <a:t>Mediul</a:t>
          </a:r>
          <a:r>
            <a:rPr lang="en-GB" dirty="0" smtClean="0">
              <a:latin typeface="Comic Sans MS" pitchFamily="66" charset="0"/>
            </a:rPr>
            <a:t> de </a:t>
          </a:r>
          <a:r>
            <a:rPr lang="en-GB" dirty="0" err="1" smtClean="0">
              <a:latin typeface="Comic Sans MS" pitchFamily="66" charset="0"/>
            </a:rPr>
            <a:t>Afaceri</a:t>
          </a:r>
          <a:endParaRPr lang="en-GB" dirty="0">
            <a:latin typeface="Comic Sans MS" pitchFamily="66" charset="0"/>
          </a:endParaRPr>
        </a:p>
      </dgm:t>
    </dgm:pt>
    <dgm:pt modelId="{C0C69C54-57DC-4686-8668-14AEC17A3822}" type="parTrans" cxnId="{D9C64E57-9C58-44DB-8C51-4426CECECCD1}">
      <dgm:prSet/>
      <dgm:spPr/>
      <dgm:t>
        <a:bodyPr/>
        <a:lstStyle/>
        <a:p>
          <a:endParaRPr lang="en-GB">
            <a:latin typeface="Comic Sans MS" pitchFamily="66" charset="0"/>
          </a:endParaRPr>
        </a:p>
      </dgm:t>
    </dgm:pt>
    <dgm:pt modelId="{6630614B-22B3-4926-98B8-2B711103C380}" type="sibTrans" cxnId="{D9C64E57-9C58-44DB-8C51-4426CECECCD1}">
      <dgm:prSet/>
      <dgm:spPr/>
      <dgm:t>
        <a:bodyPr/>
        <a:lstStyle/>
        <a:p>
          <a:endParaRPr lang="en-GB">
            <a:latin typeface="Comic Sans MS" pitchFamily="66" charset="0"/>
          </a:endParaRPr>
        </a:p>
      </dgm:t>
    </dgm:pt>
    <dgm:pt modelId="{A0CBFFD6-149F-4D8D-B584-A99EADBEBD89}">
      <dgm:prSet phldrT="[Text]"/>
      <dgm:spPr/>
      <dgm:t>
        <a:bodyPr/>
        <a:lstStyle/>
        <a:p>
          <a:r>
            <a:rPr lang="en-GB" dirty="0" err="1" smtClean="0">
              <a:latin typeface="Comic Sans MS" pitchFamily="66" charset="0"/>
            </a:rPr>
            <a:t>Societatea</a:t>
          </a:r>
          <a:r>
            <a:rPr lang="en-GB" dirty="0" smtClean="0">
              <a:latin typeface="Comic Sans MS" pitchFamily="66" charset="0"/>
            </a:rPr>
            <a:t> </a:t>
          </a:r>
          <a:r>
            <a:rPr lang="en-GB" dirty="0" err="1" smtClean="0">
              <a:latin typeface="Comic Sans MS" pitchFamily="66" charset="0"/>
            </a:rPr>
            <a:t>Civila</a:t>
          </a:r>
          <a:endParaRPr lang="en-GB" dirty="0">
            <a:latin typeface="Comic Sans MS" pitchFamily="66" charset="0"/>
          </a:endParaRPr>
        </a:p>
      </dgm:t>
    </dgm:pt>
    <dgm:pt modelId="{6A070368-5154-443B-9641-AE19467FD95D}" type="sibTrans" cxnId="{72A69D26-858F-4676-B134-47897F3CC025}">
      <dgm:prSet/>
      <dgm:spPr/>
      <dgm:t>
        <a:bodyPr/>
        <a:lstStyle/>
        <a:p>
          <a:endParaRPr lang="en-GB">
            <a:latin typeface="Comic Sans MS" pitchFamily="66" charset="0"/>
          </a:endParaRPr>
        </a:p>
      </dgm:t>
    </dgm:pt>
    <dgm:pt modelId="{CA4B2121-9C1B-47B3-9B4F-9B497C4F5C64}" type="parTrans" cxnId="{72A69D26-858F-4676-B134-47897F3CC025}">
      <dgm:prSet/>
      <dgm:spPr/>
      <dgm:t>
        <a:bodyPr/>
        <a:lstStyle/>
        <a:p>
          <a:endParaRPr lang="en-GB">
            <a:latin typeface="Comic Sans MS" pitchFamily="66" charset="0"/>
          </a:endParaRPr>
        </a:p>
      </dgm:t>
    </dgm:pt>
    <dgm:pt modelId="{7FB20354-6F0C-40CF-B8B0-29F3D30821E9}">
      <dgm:prSet phldrT="[Text]"/>
      <dgm:spPr/>
      <dgm:t>
        <a:bodyPr/>
        <a:lstStyle/>
        <a:p>
          <a:r>
            <a:rPr lang="en-GB" b="1" dirty="0" err="1" smtClean="0">
              <a:solidFill>
                <a:srgbClr val="2EAFA4"/>
              </a:solidFill>
              <a:latin typeface="Comic Sans MS" pitchFamily="66" charset="0"/>
            </a:rPr>
            <a:t>Viziune</a:t>
          </a:r>
          <a:r>
            <a:rPr lang="en-GB" b="1" dirty="0" smtClean="0">
              <a:solidFill>
                <a:srgbClr val="2EAFA4"/>
              </a:solidFill>
              <a:latin typeface="Comic Sans MS" pitchFamily="66" charset="0"/>
            </a:rPr>
            <a:t> </a:t>
          </a:r>
          <a:r>
            <a:rPr lang="en-GB" b="1" dirty="0" err="1" smtClean="0">
              <a:solidFill>
                <a:srgbClr val="2EAFA4"/>
              </a:solidFill>
              <a:latin typeface="Comic Sans MS" pitchFamily="66" charset="0"/>
            </a:rPr>
            <a:t>comuna</a:t>
          </a:r>
          <a:r>
            <a:rPr lang="en-GB" b="1" dirty="0" smtClean="0">
              <a:solidFill>
                <a:srgbClr val="2EAFA4"/>
              </a:solidFill>
              <a:latin typeface="Comic Sans MS" pitchFamily="66" charset="0"/>
            </a:rPr>
            <a:t> </a:t>
          </a:r>
          <a:r>
            <a:rPr lang="en-GB" b="1" dirty="0" err="1" smtClean="0">
              <a:solidFill>
                <a:srgbClr val="2EAFA4"/>
              </a:solidFill>
              <a:latin typeface="Comic Sans MS" pitchFamily="66" charset="0"/>
            </a:rPr>
            <a:t>asupra</a:t>
          </a:r>
          <a:r>
            <a:rPr lang="en-GB" b="1" dirty="0" smtClean="0">
              <a:solidFill>
                <a:srgbClr val="2EAFA4"/>
              </a:solidFill>
              <a:latin typeface="Comic Sans MS" pitchFamily="66" charset="0"/>
            </a:rPr>
            <a:t> </a:t>
          </a:r>
          <a:r>
            <a:rPr lang="en-GB" b="1" dirty="0" err="1" smtClean="0">
              <a:solidFill>
                <a:srgbClr val="2EAFA4"/>
              </a:solidFill>
              <a:latin typeface="Comic Sans MS" pitchFamily="66" charset="0"/>
            </a:rPr>
            <a:t>viitorului</a:t>
          </a:r>
          <a:endParaRPr lang="en-GB" b="1" dirty="0">
            <a:solidFill>
              <a:srgbClr val="2EAFA4"/>
            </a:solidFill>
            <a:latin typeface="Comic Sans MS" pitchFamily="66" charset="0"/>
          </a:endParaRPr>
        </a:p>
      </dgm:t>
    </dgm:pt>
    <dgm:pt modelId="{B9DB1F07-5DC2-4718-9BBF-235143568F5A}" type="sibTrans" cxnId="{500D57D6-5FEB-40B8-A431-DB0B47419D4E}">
      <dgm:prSet/>
      <dgm:spPr/>
      <dgm:t>
        <a:bodyPr/>
        <a:lstStyle/>
        <a:p>
          <a:endParaRPr lang="en-GB">
            <a:latin typeface="Comic Sans MS" pitchFamily="66" charset="0"/>
          </a:endParaRPr>
        </a:p>
      </dgm:t>
    </dgm:pt>
    <dgm:pt modelId="{6550D1D7-0AE5-4A8B-A787-8621602692DD}" type="parTrans" cxnId="{500D57D6-5FEB-40B8-A431-DB0B47419D4E}">
      <dgm:prSet/>
      <dgm:spPr/>
      <dgm:t>
        <a:bodyPr/>
        <a:lstStyle/>
        <a:p>
          <a:endParaRPr lang="en-GB">
            <a:latin typeface="Comic Sans MS" pitchFamily="66" charset="0"/>
          </a:endParaRPr>
        </a:p>
      </dgm:t>
    </dgm:pt>
    <dgm:pt modelId="{4EF66C2F-97C1-43B8-B285-E189EAAD882C}" type="pres">
      <dgm:prSet presAssocID="{61CCE8D7-355F-46FD-968D-C916AA90A694}" presName="Name0" presStyleCnt="0">
        <dgm:presLayoutVars>
          <dgm:chMax val="4"/>
          <dgm:resizeHandles val="exact"/>
        </dgm:presLayoutVars>
      </dgm:prSet>
      <dgm:spPr/>
      <dgm:t>
        <a:bodyPr/>
        <a:lstStyle/>
        <a:p>
          <a:endParaRPr lang="en-GB"/>
        </a:p>
      </dgm:t>
    </dgm:pt>
    <dgm:pt modelId="{904BFFC3-F824-4280-8C5A-B6CD9AE5A33F}" type="pres">
      <dgm:prSet presAssocID="{61CCE8D7-355F-46FD-968D-C916AA90A694}" presName="ellipse" presStyleLbl="trBgShp" presStyleIdx="0" presStyleCnt="1" custScaleX="104675" custScaleY="205968" custLinFactNeighborX="4065" custLinFactNeighborY="-6047"/>
      <dgm:spPr/>
      <dgm:t>
        <a:bodyPr/>
        <a:lstStyle/>
        <a:p>
          <a:endParaRPr lang="ro-RO"/>
        </a:p>
      </dgm:t>
    </dgm:pt>
    <dgm:pt modelId="{3C99AF93-9BAF-462B-A5F7-345CB818134B}" type="pres">
      <dgm:prSet presAssocID="{61CCE8D7-355F-46FD-968D-C916AA90A694}" presName="arrow1" presStyleLbl="fgShp" presStyleIdx="0" presStyleCnt="1" custScaleY="172274" custLinFactNeighborX="9420" custLinFactNeighborY="74731"/>
      <dgm:spPr/>
      <dgm:t>
        <a:bodyPr/>
        <a:lstStyle/>
        <a:p>
          <a:endParaRPr lang="ro-RO"/>
        </a:p>
      </dgm:t>
    </dgm:pt>
    <dgm:pt modelId="{286E8EAD-C3D7-40A0-8136-FF2F43F97CFB}" type="pres">
      <dgm:prSet presAssocID="{61CCE8D7-355F-46FD-968D-C916AA90A694}" presName="rectangle" presStyleLbl="revTx" presStyleIdx="0" presStyleCnt="1" custScaleX="59466" custLinFactY="4494" custLinFactNeighborX="-2145" custLinFactNeighborY="100000">
        <dgm:presLayoutVars>
          <dgm:bulletEnabled val="1"/>
        </dgm:presLayoutVars>
      </dgm:prSet>
      <dgm:spPr/>
      <dgm:t>
        <a:bodyPr/>
        <a:lstStyle/>
        <a:p>
          <a:endParaRPr lang="en-GB"/>
        </a:p>
      </dgm:t>
    </dgm:pt>
    <dgm:pt modelId="{AE60CB15-53AB-41DE-BC95-4F9CBB6E7095}" type="pres">
      <dgm:prSet presAssocID="{6F844A6C-E89D-48B5-8CA1-159EFF3F3CFB}" presName="item1" presStyleLbl="node1" presStyleIdx="0" presStyleCnt="3">
        <dgm:presLayoutVars>
          <dgm:bulletEnabled val="1"/>
        </dgm:presLayoutVars>
      </dgm:prSet>
      <dgm:spPr/>
      <dgm:t>
        <a:bodyPr/>
        <a:lstStyle/>
        <a:p>
          <a:endParaRPr lang="en-GB"/>
        </a:p>
      </dgm:t>
    </dgm:pt>
    <dgm:pt modelId="{FE699FE1-A21A-4EBE-AE6B-151906DCBE21}" type="pres">
      <dgm:prSet presAssocID="{A0CBFFD6-149F-4D8D-B584-A99EADBEBD89}" presName="item2" presStyleLbl="node1" presStyleIdx="1" presStyleCnt="3" custLinFactNeighborX="20773" custLinFactNeighborY="-35753">
        <dgm:presLayoutVars>
          <dgm:bulletEnabled val="1"/>
        </dgm:presLayoutVars>
      </dgm:prSet>
      <dgm:spPr/>
      <dgm:t>
        <a:bodyPr/>
        <a:lstStyle/>
        <a:p>
          <a:endParaRPr lang="en-GB"/>
        </a:p>
      </dgm:t>
    </dgm:pt>
    <dgm:pt modelId="{B7B489D7-3386-4342-A64D-67D4601455A0}" type="pres">
      <dgm:prSet presAssocID="{7FB20354-6F0C-40CF-B8B0-29F3D30821E9}" presName="item3" presStyleLbl="node1" presStyleIdx="2" presStyleCnt="3" custLinFactNeighborX="28052" custLinFactNeighborY="-33958">
        <dgm:presLayoutVars>
          <dgm:bulletEnabled val="1"/>
        </dgm:presLayoutVars>
      </dgm:prSet>
      <dgm:spPr/>
      <dgm:t>
        <a:bodyPr/>
        <a:lstStyle/>
        <a:p>
          <a:endParaRPr lang="en-GB"/>
        </a:p>
      </dgm:t>
    </dgm:pt>
    <dgm:pt modelId="{B58E8A44-502E-41AE-8AFE-FF217A45BBF0}" type="pres">
      <dgm:prSet presAssocID="{61CCE8D7-355F-46FD-968D-C916AA90A694}" presName="funnel" presStyleLbl="trAlignAcc1" presStyleIdx="0" presStyleCnt="1" custScaleX="101764" custScaleY="134996" custLinFactNeighborX="2601" custLinFactNeighborY="-7534"/>
      <dgm:spPr/>
      <dgm:t>
        <a:bodyPr/>
        <a:lstStyle/>
        <a:p>
          <a:endParaRPr lang="ro-RO"/>
        </a:p>
      </dgm:t>
    </dgm:pt>
  </dgm:ptLst>
  <dgm:cxnLst>
    <dgm:cxn modelId="{D9C64E57-9C58-44DB-8C51-4426CECECCD1}" srcId="{61CCE8D7-355F-46FD-968D-C916AA90A694}" destId="{6F844A6C-E89D-48B5-8CA1-159EFF3F3CFB}" srcOrd="1" destOrd="0" parTransId="{C0C69C54-57DC-4686-8668-14AEC17A3822}" sibTransId="{6630614B-22B3-4926-98B8-2B711103C380}"/>
    <dgm:cxn modelId="{72231DB8-5865-421E-BB92-DEFCEA744DCE}" type="presOf" srcId="{A0CBFFD6-149F-4D8D-B584-A99EADBEBD89}" destId="{AE60CB15-53AB-41DE-BC95-4F9CBB6E7095}" srcOrd="0" destOrd="0" presId="urn:microsoft.com/office/officeart/2005/8/layout/funnel1"/>
    <dgm:cxn modelId="{C3D2D2F9-1EA0-44F1-87BF-B8299DB717ED}" type="presOf" srcId="{61CCE8D7-355F-46FD-968D-C916AA90A694}" destId="{4EF66C2F-97C1-43B8-B285-E189EAAD882C}" srcOrd="0" destOrd="0" presId="urn:microsoft.com/office/officeart/2005/8/layout/funnel1"/>
    <dgm:cxn modelId="{9AB73E89-1412-489A-AF94-1A4F36AB5F89}" srcId="{61CCE8D7-355F-46FD-968D-C916AA90A694}" destId="{E016FEE0-8954-4BFD-AEBA-266068D36636}" srcOrd="0" destOrd="0" parTransId="{F31A9AA6-E17A-491E-946C-CAA609E3E453}" sibTransId="{B1CFD062-AE0C-47D4-9783-FE14DF7806DD}"/>
    <dgm:cxn modelId="{7D84F675-DC26-47B9-821F-BE985FC79271}" type="presOf" srcId="{7FB20354-6F0C-40CF-B8B0-29F3D30821E9}" destId="{286E8EAD-C3D7-40A0-8136-FF2F43F97CFB}" srcOrd="0" destOrd="0" presId="urn:microsoft.com/office/officeart/2005/8/layout/funnel1"/>
    <dgm:cxn modelId="{500D57D6-5FEB-40B8-A431-DB0B47419D4E}" srcId="{61CCE8D7-355F-46FD-968D-C916AA90A694}" destId="{7FB20354-6F0C-40CF-B8B0-29F3D30821E9}" srcOrd="3" destOrd="0" parTransId="{6550D1D7-0AE5-4A8B-A787-8621602692DD}" sibTransId="{B9DB1F07-5DC2-4718-9BBF-235143568F5A}"/>
    <dgm:cxn modelId="{676C937D-FED3-43D1-B01A-78211936EF8E}" type="presOf" srcId="{6F844A6C-E89D-48B5-8CA1-159EFF3F3CFB}" destId="{FE699FE1-A21A-4EBE-AE6B-151906DCBE21}" srcOrd="0" destOrd="0" presId="urn:microsoft.com/office/officeart/2005/8/layout/funnel1"/>
    <dgm:cxn modelId="{39157EED-2372-4B35-95EC-0B9523D7EC73}" type="presOf" srcId="{E016FEE0-8954-4BFD-AEBA-266068D36636}" destId="{B7B489D7-3386-4342-A64D-67D4601455A0}" srcOrd="0" destOrd="0" presId="urn:microsoft.com/office/officeart/2005/8/layout/funnel1"/>
    <dgm:cxn modelId="{72A69D26-858F-4676-B134-47897F3CC025}" srcId="{61CCE8D7-355F-46FD-968D-C916AA90A694}" destId="{A0CBFFD6-149F-4D8D-B584-A99EADBEBD89}" srcOrd="2" destOrd="0" parTransId="{CA4B2121-9C1B-47B3-9B4F-9B497C4F5C64}" sibTransId="{6A070368-5154-443B-9641-AE19467FD95D}"/>
    <dgm:cxn modelId="{DA64AAB4-BC34-4D2E-A5E9-2199E7354B68}" type="presParOf" srcId="{4EF66C2F-97C1-43B8-B285-E189EAAD882C}" destId="{904BFFC3-F824-4280-8C5A-B6CD9AE5A33F}" srcOrd="0" destOrd="0" presId="urn:microsoft.com/office/officeart/2005/8/layout/funnel1"/>
    <dgm:cxn modelId="{A7D49F09-B43B-4911-AF3B-2281313AC242}" type="presParOf" srcId="{4EF66C2F-97C1-43B8-B285-E189EAAD882C}" destId="{3C99AF93-9BAF-462B-A5F7-345CB818134B}" srcOrd="1" destOrd="0" presId="urn:microsoft.com/office/officeart/2005/8/layout/funnel1"/>
    <dgm:cxn modelId="{F83DD091-BD7B-4CC0-B81F-45336B863A29}" type="presParOf" srcId="{4EF66C2F-97C1-43B8-B285-E189EAAD882C}" destId="{286E8EAD-C3D7-40A0-8136-FF2F43F97CFB}" srcOrd="2" destOrd="0" presId="urn:microsoft.com/office/officeart/2005/8/layout/funnel1"/>
    <dgm:cxn modelId="{4FC27217-BADD-4882-8375-CF27C9DB0DC0}" type="presParOf" srcId="{4EF66C2F-97C1-43B8-B285-E189EAAD882C}" destId="{AE60CB15-53AB-41DE-BC95-4F9CBB6E7095}" srcOrd="3" destOrd="0" presId="urn:microsoft.com/office/officeart/2005/8/layout/funnel1"/>
    <dgm:cxn modelId="{C91643A2-AB7A-44AC-BFC3-15BFF2140DD6}" type="presParOf" srcId="{4EF66C2F-97C1-43B8-B285-E189EAAD882C}" destId="{FE699FE1-A21A-4EBE-AE6B-151906DCBE21}" srcOrd="4" destOrd="0" presId="urn:microsoft.com/office/officeart/2005/8/layout/funnel1"/>
    <dgm:cxn modelId="{E3CFBBFA-B8C1-4DFB-836E-4FA1772133A4}" type="presParOf" srcId="{4EF66C2F-97C1-43B8-B285-E189EAAD882C}" destId="{B7B489D7-3386-4342-A64D-67D4601455A0}" srcOrd="5" destOrd="0" presId="urn:microsoft.com/office/officeart/2005/8/layout/funnel1"/>
    <dgm:cxn modelId="{36DC143C-C329-4478-BAA0-416536D8F092}" type="presParOf" srcId="{4EF66C2F-97C1-43B8-B285-E189EAAD882C}" destId="{B58E8A44-502E-41AE-8AFE-FF217A45BBF0}"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DAF41A-DCCF-45BC-9A05-9EEE4AF63C6A}" type="doc">
      <dgm:prSet loTypeId="urn:microsoft.com/office/officeart/2005/8/layout/arrow2" loCatId="process" qsTypeId="urn:microsoft.com/office/officeart/2005/8/quickstyle/3d2" qsCatId="3D" csTypeId="urn:microsoft.com/office/officeart/2005/8/colors/accent2_3" csCatId="accent2" phldr="1"/>
      <dgm:spPr/>
    </dgm:pt>
    <dgm:pt modelId="{A5CAADB5-980A-4972-BA38-F3CEC3BADDF3}">
      <dgm:prSet phldrT="[Text]" custT="1"/>
      <dgm:spPr/>
      <dgm:t>
        <a:bodyPr/>
        <a:lstStyle/>
        <a:p>
          <a:r>
            <a:rPr lang="de-DE" sz="1400" b="1" dirty="0" smtClean="0">
              <a:solidFill>
                <a:srgbClr val="786860"/>
              </a:solidFill>
              <a:latin typeface="+mj-lt"/>
            </a:rPr>
            <a:t>Participarea tuturor partilor implicate relevante</a:t>
          </a:r>
          <a:br>
            <a:rPr lang="de-DE" sz="1400" b="1" dirty="0" smtClean="0">
              <a:solidFill>
                <a:srgbClr val="786860"/>
              </a:solidFill>
              <a:latin typeface="+mj-lt"/>
            </a:rPr>
          </a:br>
          <a:endParaRPr lang="en-GB" sz="1400" dirty="0">
            <a:solidFill>
              <a:srgbClr val="786860"/>
            </a:solidFill>
            <a:latin typeface="+mj-lt"/>
          </a:endParaRPr>
        </a:p>
      </dgm:t>
    </dgm:pt>
    <dgm:pt modelId="{10DA5883-79A6-42BA-A383-703541D59883}" type="parTrans" cxnId="{1DB3EC23-7300-47D4-AEB0-75DFC99631FB}">
      <dgm:prSet/>
      <dgm:spPr/>
      <dgm:t>
        <a:bodyPr/>
        <a:lstStyle/>
        <a:p>
          <a:endParaRPr lang="en-GB" sz="2400">
            <a:solidFill>
              <a:srgbClr val="786860"/>
            </a:solidFill>
            <a:latin typeface="+mj-lt"/>
          </a:endParaRPr>
        </a:p>
      </dgm:t>
    </dgm:pt>
    <dgm:pt modelId="{672490DF-3564-411C-960B-5183BCACDDF2}" type="sibTrans" cxnId="{1DB3EC23-7300-47D4-AEB0-75DFC99631FB}">
      <dgm:prSet/>
      <dgm:spPr/>
      <dgm:t>
        <a:bodyPr/>
        <a:lstStyle/>
        <a:p>
          <a:endParaRPr lang="en-GB" sz="2400">
            <a:solidFill>
              <a:srgbClr val="786860"/>
            </a:solidFill>
            <a:latin typeface="+mj-lt"/>
          </a:endParaRPr>
        </a:p>
      </dgm:t>
    </dgm:pt>
    <dgm:pt modelId="{979BC70C-322B-41B5-9759-DB34791D3E87}">
      <dgm:prSet phldrT="[Text]" custT="1"/>
      <dgm:spPr/>
      <dgm:t>
        <a:bodyPr/>
        <a:lstStyle/>
        <a:p>
          <a:r>
            <a:rPr lang="en-GB" sz="1400" b="1" dirty="0" err="1" smtClean="0">
              <a:solidFill>
                <a:srgbClr val="786860"/>
              </a:solidFill>
              <a:latin typeface="+mj-lt"/>
            </a:rPr>
            <a:t>Conducere</a:t>
          </a:r>
          <a:r>
            <a:rPr lang="en-GB" sz="1400" b="1" dirty="0" smtClean="0">
              <a:solidFill>
                <a:srgbClr val="786860"/>
              </a:solidFill>
              <a:latin typeface="+mj-lt"/>
            </a:rPr>
            <a:t> la </a:t>
          </a:r>
          <a:r>
            <a:rPr lang="en-GB" sz="1400" b="1" dirty="0" err="1" smtClean="0">
              <a:solidFill>
                <a:srgbClr val="786860"/>
              </a:solidFill>
              <a:latin typeface="+mj-lt"/>
            </a:rPr>
            <a:t>nivel</a:t>
          </a:r>
          <a:r>
            <a:rPr lang="en-GB" sz="1400" b="1" dirty="0" smtClean="0">
              <a:solidFill>
                <a:srgbClr val="786860"/>
              </a:solidFill>
              <a:latin typeface="+mj-lt"/>
            </a:rPr>
            <a:t> </a:t>
          </a:r>
          <a:r>
            <a:rPr lang="en-GB" sz="1400" b="1" dirty="0" err="1" smtClean="0">
              <a:solidFill>
                <a:srgbClr val="786860"/>
              </a:solidFill>
              <a:latin typeface="+mj-lt"/>
            </a:rPr>
            <a:t>inalt</a:t>
          </a:r>
          <a:r>
            <a:rPr lang="en-GB" sz="1400" b="1" dirty="0" smtClean="0">
              <a:solidFill>
                <a:srgbClr val="786860"/>
              </a:solidFill>
              <a:latin typeface="+mj-lt"/>
            </a:rPr>
            <a:t>/ </a:t>
          </a:r>
          <a:r>
            <a:rPr lang="en-GB" sz="1400" b="1" dirty="0" err="1" smtClean="0">
              <a:solidFill>
                <a:srgbClr val="786860"/>
              </a:solidFill>
              <a:latin typeface="+mj-lt"/>
            </a:rPr>
            <a:t>Factori</a:t>
          </a:r>
          <a:r>
            <a:rPr lang="en-GB" sz="1400" b="1" dirty="0" smtClean="0">
              <a:solidFill>
                <a:srgbClr val="786860"/>
              </a:solidFill>
              <a:latin typeface="+mj-lt"/>
            </a:rPr>
            <a:t> </a:t>
          </a:r>
          <a:r>
            <a:rPr lang="en-GB" sz="1400" b="1" dirty="0" err="1" smtClean="0">
              <a:solidFill>
                <a:srgbClr val="786860"/>
              </a:solidFill>
              <a:latin typeface="+mj-lt"/>
            </a:rPr>
            <a:t>calificati</a:t>
          </a:r>
          <a:endParaRPr lang="en-GB" sz="1400" b="1" dirty="0">
            <a:solidFill>
              <a:srgbClr val="786860"/>
            </a:solidFill>
            <a:latin typeface="+mj-lt"/>
          </a:endParaRPr>
        </a:p>
      </dgm:t>
    </dgm:pt>
    <dgm:pt modelId="{5BFF8E80-FE15-48FA-B73D-8FFA6E2A4605}" type="parTrans" cxnId="{DAADA41A-44E3-4DE9-BF13-873484DC0163}">
      <dgm:prSet/>
      <dgm:spPr/>
      <dgm:t>
        <a:bodyPr/>
        <a:lstStyle/>
        <a:p>
          <a:endParaRPr lang="en-GB" sz="2400">
            <a:solidFill>
              <a:srgbClr val="786860"/>
            </a:solidFill>
            <a:latin typeface="+mj-lt"/>
          </a:endParaRPr>
        </a:p>
      </dgm:t>
    </dgm:pt>
    <dgm:pt modelId="{B640CCC2-39E4-44F5-A8EA-8E24C1D62787}" type="sibTrans" cxnId="{DAADA41A-44E3-4DE9-BF13-873484DC0163}">
      <dgm:prSet/>
      <dgm:spPr/>
      <dgm:t>
        <a:bodyPr/>
        <a:lstStyle/>
        <a:p>
          <a:endParaRPr lang="en-GB" sz="2400">
            <a:solidFill>
              <a:srgbClr val="786860"/>
            </a:solidFill>
            <a:latin typeface="+mj-lt"/>
          </a:endParaRPr>
        </a:p>
      </dgm:t>
    </dgm:pt>
    <dgm:pt modelId="{2454686F-F63C-4F52-8BCA-B7440A533653}">
      <dgm:prSet phldrT="[Text]" custT="1"/>
      <dgm:spPr/>
      <dgm:t>
        <a:bodyPr/>
        <a:lstStyle/>
        <a:p>
          <a:r>
            <a:rPr lang="en-GB" sz="1400" b="1" dirty="0" err="1" smtClean="0">
              <a:solidFill>
                <a:srgbClr val="786860"/>
              </a:solidFill>
              <a:latin typeface="+mj-lt"/>
            </a:rPr>
            <a:t>Parteneriate</a:t>
          </a:r>
          <a:r>
            <a:rPr lang="en-GB" sz="1400" b="1" dirty="0" smtClean="0">
              <a:solidFill>
                <a:srgbClr val="786860"/>
              </a:solidFill>
              <a:latin typeface="+mj-lt"/>
            </a:rPr>
            <a:t> </a:t>
          </a:r>
          <a:r>
            <a:rPr lang="en-GB" sz="1400" b="1" dirty="0" err="1" smtClean="0">
              <a:solidFill>
                <a:srgbClr val="786860"/>
              </a:solidFill>
              <a:latin typeface="+mj-lt"/>
            </a:rPr>
            <a:t>extinse</a:t>
          </a:r>
          <a:endParaRPr lang="en-GB" sz="1400" b="1" dirty="0">
            <a:solidFill>
              <a:srgbClr val="786860"/>
            </a:solidFill>
            <a:latin typeface="+mj-lt"/>
          </a:endParaRPr>
        </a:p>
      </dgm:t>
    </dgm:pt>
    <dgm:pt modelId="{01CAF525-D670-47FD-8673-AB8798D6BD84}" type="parTrans" cxnId="{40FB282E-3050-4A4D-8443-AFD7410DBA35}">
      <dgm:prSet/>
      <dgm:spPr/>
      <dgm:t>
        <a:bodyPr/>
        <a:lstStyle/>
        <a:p>
          <a:endParaRPr lang="en-GB" sz="2400">
            <a:solidFill>
              <a:srgbClr val="786860"/>
            </a:solidFill>
            <a:latin typeface="+mj-lt"/>
          </a:endParaRPr>
        </a:p>
      </dgm:t>
    </dgm:pt>
    <dgm:pt modelId="{B53CE811-16B9-4308-93D8-05B4CE7578F4}" type="sibTrans" cxnId="{40FB282E-3050-4A4D-8443-AFD7410DBA35}">
      <dgm:prSet/>
      <dgm:spPr/>
      <dgm:t>
        <a:bodyPr/>
        <a:lstStyle/>
        <a:p>
          <a:endParaRPr lang="en-GB" sz="2400">
            <a:solidFill>
              <a:srgbClr val="786860"/>
            </a:solidFill>
            <a:latin typeface="+mj-lt"/>
          </a:endParaRPr>
        </a:p>
      </dgm:t>
    </dgm:pt>
    <dgm:pt modelId="{75FE2DFF-7E75-4C37-A205-8968928D4E6C}">
      <dgm:prSet phldrT="[Text]" custT="1"/>
      <dgm:spPr/>
      <dgm:t>
        <a:bodyPr/>
        <a:lstStyle/>
        <a:p>
          <a:r>
            <a:rPr lang="en-GB" sz="1400" b="1" dirty="0" err="1" smtClean="0">
              <a:solidFill>
                <a:srgbClr val="786860"/>
              </a:solidFill>
              <a:latin typeface="+mj-lt"/>
            </a:rPr>
            <a:t>Schimb</a:t>
          </a:r>
          <a:r>
            <a:rPr lang="en-GB" sz="1400" b="1" dirty="0" smtClean="0">
              <a:solidFill>
                <a:srgbClr val="786860"/>
              </a:solidFill>
              <a:latin typeface="+mj-lt"/>
            </a:rPr>
            <a:t> </a:t>
          </a:r>
          <a:r>
            <a:rPr lang="en-GB" sz="1400" b="1" dirty="0" err="1" smtClean="0">
              <a:solidFill>
                <a:srgbClr val="786860"/>
              </a:solidFill>
              <a:latin typeface="+mj-lt"/>
            </a:rPr>
            <a:t>intre</a:t>
          </a:r>
          <a:r>
            <a:rPr lang="en-GB" sz="1400" b="1" dirty="0" smtClean="0">
              <a:solidFill>
                <a:srgbClr val="786860"/>
              </a:solidFill>
              <a:latin typeface="+mj-lt"/>
            </a:rPr>
            <a:t> </a:t>
          </a:r>
          <a:r>
            <a:rPr lang="en-GB" sz="1400" b="1" dirty="0" err="1" smtClean="0">
              <a:solidFill>
                <a:srgbClr val="786860"/>
              </a:solidFill>
              <a:latin typeface="+mj-lt"/>
            </a:rPr>
            <a:t>orase</a:t>
          </a:r>
          <a:r>
            <a:rPr lang="en-GB" sz="1400" b="1" dirty="0" smtClean="0">
              <a:solidFill>
                <a:srgbClr val="786860"/>
              </a:solidFill>
              <a:latin typeface="+mj-lt"/>
            </a:rPr>
            <a:t> de </a:t>
          </a:r>
          <a:r>
            <a:rPr lang="en-GB" sz="1400" b="1" dirty="0" err="1" smtClean="0">
              <a:solidFill>
                <a:srgbClr val="786860"/>
              </a:solidFill>
              <a:latin typeface="+mj-lt"/>
            </a:rPr>
            <a:t>buna</a:t>
          </a:r>
          <a:r>
            <a:rPr lang="en-GB" sz="1400" b="1" dirty="0" smtClean="0">
              <a:solidFill>
                <a:srgbClr val="786860"/>
              </a:solidFill>
              <a:latin typeface="+mj-lt"/>
            </a:rPr>
            <a:t> </a:t>
          </a:r>
          <a:r>
            <a:rPr lang="en-GB" sz="1400" b="1" dirty="0" err="1" smtClean="0">
              <a:solidFill>
                <a:srgbClr val="786860"/>
              </a:solidFill>
              <a:latin typeface="+mj-lt"/>
            </a:rPr>
            <a:t>practica</a:t>
          </a:r>
          <a:endParaRPr lang="en-GB" sz="1400" b="1" dirty="0">
            <a:solidFill>
              <a:srgbClr val="786860"/>
            </a:solidFill>
            <a:latin typeface="+mj-lt"/>
          </a:endParaRPr>
        </a:p>
      </dgm:t>
    </dgm:pt>
    <dgm:pt modelId="{E8D4506A-2539-47F4-8B0D-011B37D63271}" type="parTrans" cxnId="{DF2734ED-A4A2-4821-8741-A32829DD3350}">
      <dgm:prSet/>
      <dgm:spPr/>
      <dgm:t>
        <a:bodyPr/>
        <a:lstStyle/>
        <a:p>
          <a:endParaRPr lang="en-GB" sz="2400">
            <a:solidFill>
              <a:srgbClr val="786860"/>
            </a:solidFill>
            <a:latin typeface="+mj-lt"/>
          </a:endParaRPr>
        </a:p>
      </dgm:t>
    </dgm:pt>
    <dgm:pt modelId="{3F86329A-64B3-4F99-AF06-71D6C9D09D91}" type="sibTrans" cxnId="{DF2734ED-A4A2-4821-8741-A32829DD3350}">
      <dgm:prSet/>
      <dgm:spPr/>
      <dgm:t>
        <a:bodyPr/>
        <a:lstStyle/>
        <a:p>
          <a:endParaRPr lang="en-GB" sz="2400">
            <a:solidFill>
              <a:srgbClr val="786860"/>
            </a:solidFill>
            <a:latin typeface="+mj-lt"/>
          </a:endParaRPr>
        </a:p>
      </dgm:t>
    </dgm:pt>
    <dgm:pt modelId="{FFE6D6D9-A351-4679-8D8F-3EDE457FE116}" type="pres">
      <dgm:prSet presAssocID="{7FDAF41A-DCCF-45BC-9A05-9EEE4AF63C6A}" presName="arrowDiagram" presStyleCnt="0">
        <dgm:presLayoutVars>
          <dgm:chMax val="5"/>
          <dgm:dir/>
          <dgm:resizeHandles val="exact"/>
        </dgm:presLayoutVars>
      </dgm:prSet>
      <dgm:spPr/>
    </dgm:pt>
    <dgm:pt modelId="{6B4E286E-503C-4050-A95B-3101B51D110F}" type="pres">
      <dgm:prSet presAssocID="{7FDAF41A-DCCF-45BC-9A05-9EEE4AF63C6A}" presName="arrow" presStyleLbl="bgShp" presStyleIdx="0" presStyleCnt="1" custLinFactNeighborX="-1493" custLinFactNeighborY="-3333"/>
      <dgm:spPr/>
    </dgm:pt>
    <dgm:pt modelId="{1AB4A28D-26E7-4477-91F5-53BA6C2A0DA0}" type="pres">
      <dgm:prSet presAssocID="{7FDAF41A-DCCF-45BC-9A05-9EEE4AF63C6A}" presName="arrowDiagram4" presStyleCnt="0"/>
      <dgm:spPr/>
    </dgm:pt>
    <dgm:pt modelId="{B9793015-87C4-454F-BB33-F2A5FA809B90}" type="pres">
      <dgm:prSet presAssocID="{A5CAADB5-980A-4972-BA38-F3CEC3BADDF3}" presName="bullet4a" presStyleLbl="node1" presStyleIdx="0" presStyleCnt="4"/>
      <dgm:spPr/>
    </dgm:pt>
    <dgm:pt modelId="{7CDD5489-F764-4278-B1D9-64FDCBF1B47E}" type="pres">
      <dgm:prSet presAssocID="{A5CAADB5-980A-4972-BA38-F3CEC3BADDF3}" presName="textBox4a" presStyleLbl="revTx" presStyleIdx="0" presStyleCnt="4" custScaleX="140297">
        <dgm:presLayoutVars>
          <dgm:bulletEnabled val="1"/>
        </dgm:presLayoutVars>
      </dgm:prSet>
      <dgm:spPr/>
      <dgm:t>
        <a:bodyPr/>
        <a:lstStyle/>
        <a:p>
          <a:endParaRPr lang="en-GB"/>
        </a:p>
      </dgm:t>
    </dgm:pt>
    <dgm:pt modelId="{D001AF3E-9045-4FC3-81F6-56FA4749D3D8}" type="pres">
      <dgm:prSet presAssocID="{979BC70C-322B-41B5-9759-DB34791D3E87}" presName="bullet4b" presStyleLbl="node1" presStyleIdx="1" presStyleCnt="4"/>
      <dgm:spPr/>
    </dgm:pt>
    <dgm:pt modelId="{1826A0B5-5CDB-4A2E-9A46-ECBFA3AA7DFC}" type="pres">
      <dgm:prSet presAssocID="{979BC70C-322B-41B5-9759-DB34791D3E87}" presName="textBox4b" presStyleLbl="revTx" presStyleIdx="1" presStyleCnt="4">
        <dgm:presLayoutVars>
          <dgm:bulletEnabled val="1"/>
        </dgm:presLayoutVars>
      </dgm:prSet>
      <dgm:spPr/>
      <dgm:t>
        <a:bodyPr/>
        <a:lstStyle/>
        <a:p>
          <a:endParaRPr lang="en-GB"/>
        </a:p>
      </dgm:t>
    </dgm:pt>
    <dgm:pt modelId="{E1D1A0BE-1527-4087-B504-4C66FF673685}" type="pres">
      <dgm:prSet presAssocID="{2454686F-F63C-4F52-8BCA-B7440A533653}" presName="bullet4c" presStyleLbl="node1" presStyleIdx="2" presStyleCnt="4"/>
      <dgm:spPr/>
    </dgm:pt>
    <dgm:pt modelId="{F76199B7-2D04-4142-9351-09EF189AD11A}" type="pres">
      <dgm:prSet presAssocID="{2454686F-F63C-4F52-8BCA-B7440A533653}" presName="textBox4c" presStyleLbl="revTx" presStyleIdx="2" presStyleCnt="4">
        <dgm:presLayoutVars>
          <dgm:bulletEnabled val="1"/>
        </dgm:presLayoutVars>
      </dgm:prSet>
      <dgm:spPr/>
      <dgm:t>
        <a:bodyPr/>
        <a:lstStyle/>
        <a:p>
          <a:endParaRPr lang="en-GB"/>
        </a:p>
      </dgm:t>
    </dgm:pt>
    <dgm:pt modelId="{57473D1B-7AE5-499C-BF8B-C7AB015BA26F}" type="pres">
      <dgm:prSet presAssocID="{75FE2DFF-7E75-4C37-A205-8968928D4E6C}" presName="bullet4d" presStyleLbl="node1" presStyleIdx="3" presStyleCnt="4"/>
      <dgm:spPr/>
    </dgm:pt>
    <dgm:pt modelId="{1BE59CD9-D1AE-4EDE-BEEA-AF2C06ABDA47}" type="pres">
      <dgm:prSet presAssocID="{75FE2DFF-7E75-4C37-A205-8968928D4E6C}" presName="textBox4d" presStyleLbl="revTx" presStyleIdx="3" presStyleCnt="4">
        <dgm:presLayoutVars>
          <dgm:bulletEnabled val="1"/>
        </dgm:presLayoutVars>
      </dgm:prSet>
      <dgm:spPr/>
      <dgm:t>
        <a:bodyPr/>
        <a:lstStyle/>
        <a:p>
          <a:endParaRPr lang="en-GB"/>
        </a:p>
      </dgm:t>
    </dgm:pt>
  </dgm:ptLst>
  <dgm:cxnLst>
    <dgm:cxn modelId="{DAADA41A-44E3-4DE9-BF13-873484DC0163}" srcId="{7FDAF41A-DCCF-45BC-9A05-9EEE4AF63C6A}" destId="{979BC70C-322B-41B5-9759-DB34791D3E87}" srcOrd="1" destOrd="0" parTransId="{5BFF8E80-FE15-48FA-B73D-8FFA6E2A4605}" sibTransId="{B640CCC2-39E4-44F5-A8EA-8E24C1D62787}"/>
    <dgm:cxn modelId="{DF2734ED-A4A2-4821-8741-A32829DD3350}" srcId="{7FDAF41A-DCCF-45BC-9A05-9EEE4AF63C6A}" destId="{75FE2DFF-7E75-4C37-A205-8968928D4E6C}" srcOrd="3" destOrd="0" parTransId="{E8D4506A-2539-47F4-8B0D-011B37D63271}" sibTransId="{3F86329A-64B3-4F99-AF06-71D6C9D09D91}"/>
    <dgm:cxn modelId="{3D6D9047-BA0D-4841-9A18-ADE768C3FFA9}" type="presOf" srcId="{7FDAF41A-DCCF-45BC-9A05-9EEE4AF63C6A}" destId="{FFE6D6D9-A351-4679-8D8F-3EDE457FE116}" srcOrd="0" destOrd="0" presId="urn:microsoft.com/office/officeart/2005/8/layout/arrow2"/>
    <dgm:cxn modelId="{B92A536D-8990-4BAC-842F-29BD15C3C3BE}" type="presOf" srcId="{2454686F-F63C-4F52-8BCA-B7440A533653}" destId="{F76199B7-2D04-4142-9351-09EF189AD11A}" srcOrd="0" destOrd="0" presId="urn:microsoft.com/office/officeart/2005/8/layout/arrow2"/>
    <dgm:cxn modelId="{1DB3EC23-7300-47D4-AEB0-75DFC99631FB}" srcId="{7FDAF41A-DCCF-45BC-9A05-9EEE4AF63C6A}" destId="{A5CAADB5-980A-4972-BA38-F3CEC3BADDF3}" srcOrd="0" destOrd="0" parTransId="{10DA5883-79A6-42BA-A383-703541D59883}" sibTransId="{672490DF-3564-411C-960B-5183BCACDDF2}"/>
    <dgm:cxn modelId="{7283E0D1-6978-4471-B72F-9EC66C4A845E}" type="presOf" srcId="{979BC70C-322B-41B5-9759-DB34791D3E87}" destId="{1826A0B5-5CDB-4A2E-9A46-ECBFA3AA7DFC}" srcOrd="0" destOrd="0" presId="urn:microsoft.com/office/officeart/2005/8/layout/arrow2"/>
    <dgm:cxn modelId="{40FB282E-3050-4A4D-8443-AFD7410DBA35}" srcId="{7FDAF41A-DCCF-45BC-9A05-9EEE4AF63C6A}" destId="{2454686F-F63C-4F52-8BCA-B7440A533653}" srcOrd="2" destOrd="0" parTransId="{01CAF525-D670-47FD-8673-AB8798D6BD84}" sibTransId="{B53CE811-16B9-4308-93D8-05B4CE7578F4}"/>
    <dgm:cxn modelId="{5958C4EC-65E0-47D6-85BA-E66DC3AEBC4F}" type="presOf" srcId="{A5CAADB5-980A-4972-BA38-F3CEC3BADDF3}" destId="{7CDD5489-F764-4278-B1D9-64FDCBF1B47E}" srcOrd="0" destOrd="0" presId="urn:microsoft.com/office/officeart/2005/8/layout/arrow2"/>
    <dgm:cxn modelId="{67F89310-F83F-4EAF-94AC-3FBA9A0F2AE5}" type="presOf" srcId="{75FE2DFF-7E75-4C37-A205-8968928D4E6C}" destId="{1BE59CD9-D1AE-4EDE-BEEA-AF2C06ABDA47}" srcOrd="0" destOrd="0" presId="urn:microsoft.com/office/officeart/2005/8/layout/arrow2"/>
    <dgm:cxn modelId="{BFAB0B19-4859-4EEB-9151-4CD58BA3A870}" type="presParOf" srcId="{FFE6D6D9-A351-4679-8D8F-3EDE457FE116}" destId="{6B4E286E-503C-4050-A95B-3101B51D110F}" srcOrd="0" destOrd="0" presId="urn:microsoft.com/office/officeart/2005/8/layout/arrow2"/>
    <dgm:cxn modelId="{3F303854-4998-4468-B3CF-1BFD726092DE}" type="presParOf" srcId="{FFE6D6D9-A351-4679-8D8F-3EDE457FE116}" destId="{1AB4A28D-26E7-4477-91F5-53BA6C2A0DA0}" srcOrd="1" destOrd="0" presId="urn:microsoft.com/office/officeart/2005/8/layout/arrow2"/>
    <dgm:cxn modelId="{49D0A258-F0FA-46F7-AAD4-68915150D9B0}" type="presParOf" srcId="{1AB4A28D-26E7-4477-91F5-53BA6C2A0DA0}" destId="{B9793015-87C4-454F-BB33-F2A5FA809B90}" srcOrd="0" destOrd="0" presId="urn:microsoft.com/office/officeart/2005/8/layout/arrow2"/>
    <dgm:cxn modelId="{400B9641-20A9-4665-AA25-F695C2C12368}" type="presParOf" srcId="{1AB4A28D-26E7-4477-91F5-53BA6C2A0DA0}" destId="{7CDD5489-F764-4278-B1D9-64FDCBF1B47E}" srcOrd="1" destOrd="0" presId="urn:microsoft.com/office/officeart/2005/8/layout/arrow2"/>
    <dgm:cxn modelId="{40B47C7C-C28B-45F0-9EDF-2471A08E5681}" type="presParOf" srcId="{1AB4A28D-26E7-4477-91F5-53BA6C2A0DA0}" destId="{D001AF3E-9045-4FC3-81F6-56FA4749D3D8}" srcOrd="2" destOrd="0" presId="urn:microsoft.com/office/officeart/2005/8/layout/arrow2"/>
    <dgm:cxn modelId="{35E236A3-3472-48DD-9A89-9FFAE0EA79BC}" type="presParOf" srcId="{1AB4A28D-26E7-4477-91F5-53BA6C2A0DA0}" destId="{1826A0B5-5CDB-4A2E-9A46-ECBFA3AA7DFC}" srcOrd="3" destOrd="0" presId="urn:microsoft.com/office/officeart/2005/8/layout/arrow2"/>
    <dgm:cxn modelId="{D8968332-614A-4298-AC86-17C8A1AC48B8}" type="presParOf" srcId="{1AB4A28D-26E7-4477-91F5-53BA6C2A0DA0}" destId="{E1D1A0BE-1527-4087-B504-4C66FF673685}" srcOrd="4" destOrd="0" presId="urn:microsoft.com/office/officeart/2005/8/layout/arrow2"/>
    <dgm:cxn modelId="{2B590249-5958-4686-B7CA-E8A8B6950560}" type="presParOf" srcId="{1AB4A28D-26E7-4477-91F5-53BA6C2A0DA0}" destId="{F76199B7-2D04-4142-9351-09EF189AD11A}" srcOrd="5" destOrd="0" presId="urn:microsoft.com/office/officeart/2005/8/layout/arrow2"/>
    <dgm:cxn modelId="{1172817F-4045-4898-B28A-CC1F4EC6B2D6}" type="presParOf" srcId="{1AB4A28D-26E7-4477-91F5-53BA6C2A0DA0}" destId="{57473D1B-7AE5-499C-BF8B-C7AB015BA26F}" srcOrd="6" destOrd="0" presId="urn:microsoft.com/office/officeart/2005/8/layout/arrow2"/>
    <dgm:cxn modelId="{3E76971F-DA3E-483A-9111-B57234083087}" type="presParOf" srcId="{1AB4A28D-26E7-4477-91F5-53BA6C2A0DA0}" destId="{1BE59CD9-D1AE-4EDE-BEEA-AF2C06ABDA47}" srcOrd="7" destOrd="0" presId="urn:microsoft.com/office/officeart/2005/8/layout/arrow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F1CBA9-C9BC-4A1F-B121-713C1476B287}">
      <dsp:nvSpPr>
        <dsp:cNvPr id="0" name=""/>
        <dsp:cNvSpPr/>
      </dsp:nvSpPr>
      <dsp:spPr>
        <a:xfrm>
          <a:off x="6024" y="1277"/>
          <a:ext cx="10756149" cy="946993"/>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it-IT" sz="2400" kern="1200" dirty="0" smtClean="0">
              <a:latin typeface="+mj-lt"/>
            </a:rPr>
            <a:t>Statele membre </a:t>
          </a:r>
          <a:r>
            <a:rPr lang="it-IT" sz="2400" kern="1200" dirty="0" smtClean="0">
              <a:latin typeface="+mj-lt"/>
              <a:sym typeface="Wingdings" pitchFamily="2" charset="2"/>
            </a:rPr>
            <a:t> </a:t>
          </a:r>
          <a:r>
            <a:rPr lang="it-IT" sz="2400" kern="1200" dirty="0" smtClean="0">
              <a:latin typeface="+mj-lt"/>
            </a:rPr>
            <a:t>măsuri necesare pentru a interzice abandonarea, descărcarea sau </a:t>
          </a:r>
          <a:r>
            <a:rPr lang="vi-VN" sz="2400" kern="1200" dirty="0" smtClean="0">
              <a:latin typeface="+mj-lt"/>
            </a:rPr>
            <a:t>eliminarea necontrolată a deşeurilor</a:t>
          </a:r>
          <a:endParaRPr lang="en-GB" sz="2400" kern="1200" dirty="0" smtClean="0">
            <a:latin typeface="+mj-lt"/>
          </a:endParaRPr>
        </a:p>
      </dsp:txBody>
      <dsp:txXfrm>
        <a:off x="6024" y="1277"/>
        <a:ext cx="10756149" cy="946993"/>
      </dsp:txXfrm>
    </dsp:sp>
    <dsp:sp modelId="{77F22544-395B-46C1-92BA-B640DAD2D080}">
      <dsp:nvSpPr>
        <dsp:cNvPr id="0" name=""/>
        <dsp:cNvSpPr/>
      </dsp:nvSpPr>
      <dsp:spPr>
        <a:xfrm>
          <a:off x="0" y="1066248"/>
          <a:ext cx="10735152" cy="946993"/>
        </a:xfrm>
        <a:prstGeom prst="roundRect">
          <a:avLst>
            <a:gd name="adj" fmla="val 10000"/>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mj-lt"/>
            </a:rPr>
            <a:t>D</a:t>
          </a:r>
          <a:r>
            <a:rPr lang="vi-VN" sz="2300" kern="1200" dirty="0" smtClean="0">
              <a:latin typeface="+mj-lt"/>
            </a:rPr>
            <a:t>eşeurile se recuperează sau</a:t>
          </a:r>
          <a:r>
            <a:rPr lang="en-GB" sz="2300" kern="1200" dirty="0" smtClean="0">
              <a:latin typeface="+mj-lt"/>
            </a:rPr>
            <a:t> </a:t>
          </a:r>
          <a:r>
            <a:rPr lang="vi-VN" sz="2300" kern="1200" dirty="0" smtClean="0">
              <a:latin typeface="+mj-lt"/>
            </a:rPr>
            <a:t>se elimină fără a periclita sănătatea oamenilor</a:t>
          </a:r>
          <a:r>
            <a:rPr lang="en-GB" sz="2300" kern="1200" dirty="0" smtClean="0">
              <a:latin typeface="+mj-lt"/>
            </a:rPr>
            <a:t> </a:t>
          </a:r>
          <a:r>
            <a:rPr lang="en-GB" sz="2300" kern="1200" dirty="0" err="1" smtClean="0">
              <a:latin typeface="+mj-lt"/>
            </a:rPr>
            <a:t>si</a:t>
          </a:r>
          <a:r>
            <a:rPr lang="en-GB" sz="2300" kern="1200" dirty="0" smtClean="0">
              <a:latin typeface="+mj-lt"/>
            </a:rPr>
            <a:t> </a:t>
          </a:r>
          <a:r>
            <a:rPr lang="vi-VN" sz="2300" kern="1200" dirty="0" smtClean="0">
              <a:latin typeface="+mj-lt"/>
            </a:rPr>
            <a:t>fără a </a:t>
          </a:r>
          <a:r>
            <a:rPr lang="pt-BR" sz="2300" kern="1200" dirty="0" smtClean="0">
              <a:latin typeface="+mj-lt"/>
            </a:rPr>
            <a:t>utiliza procese sau metode care ar putea fi daunatoare pentru mediu</a:t>
          </a:r>
          <a:endParaRPr lang="en-GB" sz="2300" kern="1200" dirty="0" smtClean="0">
            <a:latin typeface="+mj-lt"/>
          </a:endParaRPr>
        </a:p>
      </dsp:txBody>
      <dsp:txXfrm>
        <a:off x="0" y="1066248"/>
        <a:ext cx="10735152" cy="946993"/>
      </dsp:txXfrm>
    </dsp:sp>
    <dsp:sp modelId="{977FC138-FEE7-48EC-98B2-E9945F0923F5}">
      <dsp:nvSpPr>
        <dsp:cNvPr id="0" name=""/>
        <dsp:cNvSpPr/>
      </dsp:nvSpPr>
      <dsp:spPr>
        <a:xfrm>
          <a:off x="117546" y="2189968"/>
          <a:ext cx="3174250" cy="946993"/>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bg1"/>
              </a:solidFill>
              <a:latin typeface="+mj-lt"/>
            </a:rPr>
            <a:t>F</a:t>
          </a:r>
          <a:r>
            <a:rPr lang="vi-VN" sz="1800" kern="1200" dirty="0" smtClean="0">
              <a:solidFill>
                <a:schemeClr val="bg1"/>
              </a:solidFill>
              <a:latin typeface="+mj-lt"/>
            </a:rPr>
            <a:t>ără riscuri pentru apă, aer sau sol, sau pentru animale ori plante</a:t>
          </a:r>
          <a:endParaRPr lang="en-GB" sz="1800" kern="1200" dirty="0">
            <a:solidFill>
              <a:schemeClr val="bg1"/>
            </a:solidFill>
            <a:latin typeface="+mj-lt"/>
          </a:endParaRPr>
        </a:p>
      </dsp:txBody>
      <dsp:txXfrm>
        <a:off x="117546" y="2189968"/>
        <a:ext cx="3174250" cy="946993"/>
      </dsp:txXfrm>
    </dsp:sp>
    <dsp:sp modelId="{7D210D3A-7B27-4751-963B-9E74C061DA45}">
      <dsp:nvSpPr>
        <dsp:cNvPr id="0" name=""/>
        <dsp:cNvSpPr/>
      </dsp:nvSpPr>
      <dsp:spPr>
        <a:xfrm>
          <a:off x="3754688" y="2189968"/>
          <a:ext cx="3556198" cy="946993"/>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mj-lt"/>
            </a:rPr>
            <a:t>F</a:t>
          </a:r>
          <a:r>
            <a:rPr lang="vi-VN" sz="1800" kern="1200" dirty="0" smtClean="0">
              <a:latin typeface="+mj-lt"/>
            </a:rPr>
            <a:t>ără a cauza neplăceri prin zgomot sau mirosuri</a:t>
          </a:r>
          <a:endParaRPr lang="en-GB" sz="1800" kern="1200" dirty="0">
            <a:latin typeface="+mj-lt"/>
          </a:endParaRPr>
        </a:p>
      </dsp:txBody>
      <dsp:txXfrm>
        <a:off x="3754688" y="2189968"/>
        <a:ext cx="3556198" cy="946993"/>
      </dsp:txXfrm>
    </dsp:sp>
    <dsp:sp modelId="{30B24D89-EE89-4538-80C3-E9258A3D3DFD}">
      <dsp:nvSpPr>
        <dsp:cNvPr id="0" name=""/>
        <dsp:cNvSpPr/>
      </dsp:nvSpPr>
      <dsp:spPr>
        <a:xfrm>
          <a:off x="7733285" y="2189968"/>
          <a:ext cx="3034912" cy="946993"/>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latin typeface="+mj-lt"/>
            </a:rPr>
            <a:t>F</a:t>
          </a:r>
          <a:r>
            <a:rPr lang="vi-VN" sz="1800" kern="1200" dirty="0" smtClean="0">
              <a:latin typeface="+mj-lt"/>
            </a:rPr>
            <a:t>ără a afecta în mod negativ regiunile rurale sau zonele de interes special</a:t>
          </a:r>
          <a:endParaRPr lang="en-GB" sz="1800" kern="1200" dirty="0">
            <a:latin typeface="+mj-lt"/>
          </a:endParaRPr>
        </a:p>
      </dsp:txBody>
      <dsp:txXfrm>
        <a:off x="7733285" y="2189968"/>
        <a:ext cx="3034912" cy="9469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1CB0BE2-C406-4BE9-B243-93412664D721}">
      <dsp:nvSpPr>
        <dsp:cNvPr id="0" name=""/>
        <dsp:cNvSpPr/>
      </dsp:nvSpPr>
      <dsp:spPr>
        <a:xfrm>
          <a:off x="0" y="0"/>
          <a:ext cx="4680487" cy="4680487"/>
        </a:xfrm>
        <a:prstGeom prst="pie">
          <a:avLst>
            <a:gd name="adj1" fmla="val 5400000"/>
            <a:gd name="adj2" fmla="val 1620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A1AC372-0BAD-49D4-B850-E5B2D04B4142}">
      <dsp:nvSpPr>
        <dsp:cNvPr id="0" name=""/>
        <dsp:cNvSpPr/>
      </dsp:nvSpPr>
      <dsp:spPr>
        <a:xfrm>
          <a:off x="2340243" y="0"/>
          <a:ext cx="8957382" cy="4680487"/>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latin typeface="+mn-lt"/>
            </a:rPr>
            <a:t>C1: </a:t>
          </a:r>
          <a:r>
            <a:rPr lang="en-US" sz="2400" b="1" kern="1200" dirty="0" err="1" smtClean="0">
              <a:solidFill>
                <a:schemeClr val="accent6"/>
              </a:solidFill>
              <a:latin typeface="+mn-lt"/>
            </a:rPr>
            <a:t>reducerea</a:t>
          </a:r>
          <a:r>
            <a:rPr lang="en-US" sz="2400" b="1" kern="1200" dirty="0" smtClean="0">
              <a:solidFill>
                <a:schemeClr val="accent6"/>
              </a:solidFill>
              <a:latin typeface="+mn-lt"/>
            </a:rPr>
            <a:t> </a:t>
          </a:r>
          <a:r>
            <a:rPr lang="en-US" sz="2400" b="1" kern="1200" dirty="0" err="1" smtClean="0">
              <a:solidFill>
                <a:schemeClr val="accent6"/>
              </a:solidFill>
              <a:latin typeface="+mn-lt"/>
            </a:rPr>
            <a:t>generarii</a:t>
          </a:r>
          <a:r>
            <a:rPr lang="en-US" sz="2400" b="1" kern="1200" dirty="0" smtClean="0">
              <a:solidFill>
                <a:schemeClr val="accent6"/>
              </a:solidFill>
              <a:latin typeface="+mn-lt"/>
            </a:rPr>
            <a:t> </a:t>
          </a:r>
          <a:r>
            <a:rPr lang="en-US" sz="2400" b="1" kern="1200" dirty="0" err="1" smtClean="0">
              <a:solidFill>
                <a:schemeClr val="accent6"/>
              </a:solidFill>
              <a:latin typeface="+mn-lt"/>
            </a:rPr>
            <a:t>deseurilor</a:t>
          </a:r>
          <a:r>
            <a:rPr lang="en-US" sz="2400" b="1" kern="1200" dirty="0" smtClean="0">
              <a:solidFill>
                <a:schemeClr val="accent6"/>
              </a:solidFill>
              <a:latin typeface="+mn-lt"/>
            </a:rPr>
            <a:t> </a:t>
          </a:r>
          <a:r>
            <a:rPr lang="en-US" sz="2400" b="1" kern="1200" dirty="0" err="1" smtClean="0">
              <a:solidFill>
                <a:schemeClr val="accent6"/>
              </a:solidFill>
              <a:latin typeface="+mn-lt"/>
            </a:rPr>
            <a:t>municipale</a:t>
          </a:r>
          <a:r>
            <a:rPr lang="en-US" sz="2400" b="1" kern="1200" dirty="0" smtClean="0">
              <a:solidFill>
                <a:schemeClr val="accent6"/>
              </a:solidFill>
              <a:latin typeface="+mn-lt"/>
            </a:rPr>
            <a:t> </a:t>
          </a:r>
          <a:r>
            <a:rPr lang="en-US" sz="2400" b="1" kern="1200" dirty="0" err="1" smtClean="0">
              <a:solidFill>
                <a:schemeClr val="accent6"/>
              </a:solidFill>
              <a:latin typeface="+mn-lt"/>
            </a:rPr>
            <a:t>si</a:t>
          </a:r>
          <a:r>
            <a:rPr lang="en-US" sz="2400" b="1" kern="1200" dirty="0" smtClean="0">
              <a:solidFill>
                <a:schemeClr val="accent6"/>
              </a:solidFill>
              <a:latin typeface="+mn-lt"/>
            </a:rPr>
            <a:t> </a:t>
          </a:r>
          <a:r>
            <a:rPr lang="en-US" sz="2400" b="1" kern="1200" dirty="0" err="1" smtClean="0">
              <a:solidFill>
                <a:schemeClr val="accent6"/>
              </a:solidFill>
              <a:latin typeface="+mn-lt"/>
            </a:rPr>
            <a:t>organizarea</a:t>
          </a:r>
          <a:r>
            <a:rPr lang="en-US" sz="2400" b="1" kern="1200" dirty="0" smtClean="0">
              <a:solidFill>
                <a:schemeClr val="accent6"/>
              </a:solidFill>
              <a:latin typeface="+mn-lt"/>
            </a:rPr>
            <a:t> </a:t>
          </a:r>
          <a:r>
            <a:rPr lang="en-US" sz="2400" b="1" kern="1200" dirty="0" err="1" smtClean="0">
              <a:solidFill>
                <a:schemeClr val="accent6"/>
              </a:solidFill>
              <a:latin typeface="+mn-lt"/>
            </a:rPr>
            <a:t>gestionarii</a:t>
          </a:r>
          <a:r>
            <a:rPr lang="en-US" sz="2400" b="1" kern="1200" dirty="0" smtClean="0">
              <a:solidFill>
                <a:schemeClr val="accent6"/>
              </a:solidFill>
              <a:latin typeface="+mn-lt"/>
            </a:rPr>
            <a:t> </a:t>
          </a:r>
          <a:r>
            <a:rPr lang="en-US" sz="2400" b="1" kern="1200" dirty="0" err="1" smtClean="0">
              <a:solidFill>
                <a:schemeClr val="accent6"/>
              </a:solidFill>
              <a:latin typeface="+mn-lt"/>
            </a:rPr>
            <a:t>deseurilor</a:t>
          </a:r>
          <a:r>
            <a:rPr lang="en-US" sz="2400" b="1" kern="1200" dirty="0" smtClean="0">
              <a:solidFill>
                <a:schemeClr val="accent6"/>
              </a:solidFill>
              <a:latin typeface="+mn-lt"/>
            </a:rPr>
            <a:t> </a:t>
          </a:r>
          <a:r>
            <a:rPr lang="en-US" sz="2400" b="1" kern="1200" dirty="0" err="1" smtClean="0">
              <a:solidFill>
                <a:schemeClr val="accent6"/>
              </a:solidFill>
              <a:latin typeface="+mn-lt"/>
            </a:rPr>
            <a:t>respectand</a:t>
          </a:r>
          <a:r>
            <a:rPr lang="en-US" sz="2400" b="1" kern="1200" dirty="0" smtClean="0">
              <a:solidFill>
                <a:schemeClr val="accent6"/>
              </a:solidFill>
              <a:latin typeface="+mn-lt"/>
            </a:rPr>
            <a:t> </a:t>
          </a:r>
          <a:r>
            <a:rPr lang="en-US" sz="2400" b="1" kern="1200" dirty="0" err="1" smtClean="0">
              <a:solidFill>
                <a:schemeClr val="tx2"/>
              </a:solidFill>
              <a:latin typeface="+mn-lt"/>
            </a:rPr>
            <a:t>principiul</a:t>
          </a:r>
          <a:r>
            <a:rPr lang="en-US" sz="2400" b="1" kern="1200" dirty="0" smtClean="0">
              <a:solidFill>
                <a:schemeClr val="tx2"/>
              </a:solidFill>
              <a:latin typeface="+mn-lt"/>
            </a:rPr>
            <a:t> </a:t>
          </a:r>
          <a:r>
            <a:rPr lang="en-US" sz="2400" b="1" kern="1200" dirty="0" err="1" smtClean="0">
              <a:solidFill>
                <a:schemeClr val="tx2"/>
              </a:solidFill>
              <a:latin typeface="+mn-lt"/>
            </a:rPr>
            <a:t>ierarhiei</a:t>
          </a:r>
          <a:r>
            <a:rPr lang="en-US" sz="2400" b="1" kern="1200" dirty="0" smtClean="0">
              <a:solidFill>
                <a:schemeClr val="accent6"/>
              </a:solidFill>
              <a:latin typeface="+mn-lt"/>
            </a:rPr>
            <a:t/>
          </a:r>
          <a:br>
            <a:rPr lang="en-US" sz="2400" b="1" kern="1200" dirty="0" smtClean="0">
              <a:solidFill>
                <a:schemeClr val="accent6"/>
              </a:solidFill>
              <a:latin typeface="+mn-lt"/>
            </a:rPr>
          </a:br>
          <a:r>
            <a:rPr lang="en-US" sz="2000" b="0" kern="1200" dirty="0" smtClean="0">
              <a:solidFill>
                <a:srgbClr val="98002E"/>
              </a:solidFill>
              <a:latin typeface="+mn-lt"/>
            </a:rPr>
            <a:t>(conform </a:t>
          </a:r>
          <a:r>
            <a:rPr lang="en-US" sz="2000" b="0" kern="1200" dirty="0" err="1" smtClean="0">
              <a:solidFill>
                <a:srgbClr val="98002E"/>
              </a:solidFill>
              <a:latin typeface="+mn-lt"/>
            </a:rPr>
            <a:t>Directivei</a:t>
          </a:r>
          <a:r>
            <a:rPr lang="en-US" sz="2000" b="0" kern="1200" dirty="0" smtClean="0">
              <a:solidFill>
                <a:srgbClr val="98002E"/>
              </a:solidFill>
              <a:latin typeface="+mn-lt"/>
            </a:rPr>
            <a:t> </a:t>
          </a:r>
          <a:r>
            <a:rPr lang="en-US" sz="2000" b="0" kern="1200" dirty="0" err="1" smtClean="0">
              <a:solidFill>
                <a:srgbClr val="98002E"/>
              </a:solidFill>
              <a:latin typeface="+mn-lt"/>
            </a:rPr>
            <a:t>cadru</a:t>
          </a:r>
          <a:r>
            <a:rPr lang="en-US" sz="2000" b="0" kern="1200" dirty="0" smtClean="0">
              <a:solidFill>
                <a:srgbClr val="98002E"/>
              </a:solidFill>
              <a:latin typeface="+mn-lt"/>
            </a:rPr>
            <a:t> </a:t>
          </a:r>
          <a:r>
            <a:rPr lang="en-US" sz="2000" b="0" kern="1200" dirty="0" err="1" smtClean="0">
              <a:solidFill>
                <a:srgbClr val="98002E"/>
              </a:solidFill>
              <a:latin typeface="+mn-lt"/>
            </a:rPr>
            <a:t>privind</a:t>
          </a:r>
          <a:r>
            <a:rPr lang="en-US" sz="2000" b="0" kern="1200" dirty="0" smtClean="0">
              <a:solidFill>
                <a:srgbClr val="98002E"/>
              </a:solidFill>
              <a:latin typeface="+mn-lt"/>
            </a:rPr>
            <a:t> </a:t>
          </a:r>
          <a:r>
            <a:rPr lang="en-US" sz="2000" b="0" kern="1200" dirty="0" err="1" smtClean="0">
              <a:solidFill>
                <a:srgbClr val="98002E"/>
              </a:solidFill>
              <a:latin typeface="+mn-lt"/>
            </a:rPr>
            <a:t>Deseurile</a:t>
          </a:r>
          <a:r>
            <a:rPr lang="en-US" sz="2000" b="0" kern="1200" dirty="0" smtClean="0">
              <a:solidFill>
                <a:srgbClr val="98002E"/>
              </a:solidFill>
              <a:latin typeface="+mn-lt"/>
            </a:rPr>
            <a:t>)</a:t>
          </a:r>
          <a:endParaRPr lang="en-GB" sz="2000" b="0" kern="1200" dirty="0">
            <a:solidFill>
              <a:srgbClr val="98002E"/>
            </a:solidFill>
            <a:latin typeface="+mn-lt"/>
          </a:endParaRPr>
        </a:p>
      </dsp:txBody>
      <dsp:txXfrm>
        <a:off x="2340243" y="0"/>
        <a:ext cx="8957382" cy="1404149"/>
      </dsp:txXfrm>
    </dsp:sp>
    <dsp:sp modelId="{529A3869-6318-48D4-8A94-C245655BF686}">
      <dsp:nvSpPr>
        <dsp:cNvPr id="0" name=""/>
        <dsp:cNvSpPr/>
      </dsp:nvSpPr>
      <dsp:spPr>
        <a:xfrm>
          <a:off x="819086" y="1404149"/>
          <a:ext cx="3042314" cy="3042314"/>
        </a:xfrm>
        <a:prstGeom prst="pie">
          <a:avLst>
            <a:gd name="adj1" fmla="val 5400000"/>
            <a:gd name="adj2" fmla="val 16200000"/>
          </a:avLst>
        </a:prstGeom>
        <a:solidFill>
          <a:srgbClr val="A5002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34FB0C-4335-4900-AA07-5E5980BF0D16}">
      <dsp:nvSpPr>
        <dsp:cNvPr id="0" name=""/>
        <dsp:cNvSpPr/>
      </dsp:nvSpPr>
      <dsp:spPr>
        <a:xfrm>
          <a:off x="2340243" y="1404149"/>
          <a:ext cx="8957382" cy="304231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latin typeface="+mn-lt"/>
            </a:rPr>
            <a:t>C2</a:t>
          </a:r>
          <a:r>
            <a:rPr lang="en-US" sz="2000" b="1" kern="1200" dirty="0" smtClean="0">
              <a:solidFill>
                <a:schemeClr val="accent6"/>
              </a:solidFill>
              <a:latin typeface="+mn-lt"/>
            </a:rPr>
            <a:t>: </a:t>
          </a:r>
          <a:r>
            <a:rPr lang="en-US" sz="2400" b="1" kern="1200" dirty="0" err="1" smtClean="0">
              <a:solidFill>
                <a:schemeClr val="accent6"/>
              </a:solidFill>
              <a:latin typeface="+mn-lt"/>
            </a:rPr>
            <a:t>reducerea</a:t>
          </a:r>
          <a:r>
            <a:rPr lang="en-US" sz="2400" b="1" kern="1200" dirty="0" smtClean="0">
              <a:solidFill>
                <a:schemeClr val="accent6"/>
              </a:solidFill>
              <a:latin typeface="+mn-lt"/>
            </a:rPr>
            <a:t> </a:t>
          </a:r>
          <a:r>
            <a:rPr lang="en-US" sz="2400" b="1" kern="1200" dirty="0" err="1" smtClean="0">
              <a:solidFill>
                <a:schemeClr val="accent6"/>
              </a:solidFill>
              <a:latin typeface="+mn-lt"/>
            </a:rPr>
            <a:t>cantitatii</a:t>
          </a:r>
          <a:r>
            <a:rPr lang="en-US" sz="2400" b="1" kern="1200" dirty="0" smtClean="0">
              <a:solidFill>
                <a:schemeClr val="accent6"/>
              </a:solidFill>
              <a:latin typeface="+mn-lt"/>
            </a:rPr>
            <a:t> de </a:t>
          </a:r>
          <a:r>
            <a:rPr lang="en-US" sz="2400" b="1" kern="1200" dirty="0" err="1" smtClean="0">
              <a:solidFill>
                <a:schemeClr val="tx2"/>
              </a:solidFill>
              <a:latin typeface="+mn-lt"/>
            </a:rPr>
            <a:t>deseuri</a:t>
          </a:r>
          <a:r>
            <a:rPr lang="en-US" sz="2400" b="1" kern="1200" dirty="0" smtClean="0">
              <a:solidFill>
                <a:schemeClr val="tx2"/>
              </a:solidFill>
              <a:latin typeface="+mn-lt"/>
            </a:rPr>
            <a:t> </a:t>
          </a:r>
          <a:r>
            <a:rPr lang="en-US" sz="2400" b="1" kern="1200" dirty="0" err="1" smtClean="0">
              <a:solidFill>
                <a:schemeClr val="tx2"/>
              </a:solidFill>
              <a:latin typeface="+mn-lt"/>
            </a:rPr>
            <a:t>biodegradabile</a:t>
          </a:r>
          <a:r>
            <a:rPr lang="en-US" sz="2400" b="1" kern="1200" dirty="0" smtClean="0">
              <a:solidFill>
                <a:schemeClr val="tx2"/>
              </a:solidFill>
              <a:latin typeface="+mn-lt"/>
            </a:rPr>
            <a:t> </a:t>
          </a:r>
          <a:r>
            <a:rPr lang="en-US" sz="2400" b="1" kern="1200" dirty="0" smtClean="0">
              <a:solidFill>
                <a:schemeClr val="accent6"/>
              </a:solidFill>
              <a:latin typeface="+mn-lt"/>
            </a:rPr>
            <a:t>in </a:t>
          </a:r>
          <a:r>
            <a:rPr lang="en-US" sz="2400" b="1" kern="1200" dirty="0" err="1" smtClean="0">
              <a:solidFill>
                <a:schemeClr val="accent6"/>
              </a:solidFill>
              <a:latin typeface="+mn-lt"/>
            </a:rPr>
            <a:t>depozitele</a:t>
          </a:r>
          <a:r>
            <a:rPr lang="en-US" sz="2400" b="1" kern="1200" dirty="0" smtClean="0">
              <a:solidFill>
                <a:schemeClr val="accent6"/>
              </a:solidFill>
              <a:latin typeface="+mn-lt"/>
            </a:rPr>
            <a:t> de </a:t>
          </a:r>
          <a:r>
            <a:rPr lang="en-US" sz="2400" b="1" kern="1200" dirty="0" err="1" smtClean="0">
              <a:solidFill>
                <a:schemeClr val="accent6"/>
              </a:solidFill>
              <a:latin typeface="+mn-lt"/>
            </a:rPr>
            <a:t>deseuri</a:t>
          </a:r>
          <a:endParaRPr lang="en-US" sz="2400" b="1" kern="1200" dirty="0" smtClean="0">
            <a:solidFill>
              <a:schemeClr val="accent6"/>
            </a:solidFill>
            <a:latin typeface="+mn-lt"/>
          </a:endParaRPr>
        </a:p>
        <a:p>
          <a:pPr lvl="0" algn="ctr" defTabSz="1066800">
            <a:lnSpc>
              <a:spcPct val="90000"/>
            </a:lnSpc>
            <a:spcBef>
              <a:spcPct val="0"/>
            </a:spcBef>
            <a:spcAft>
              <a:spcPct val="35000"/>
            </a:spcAft>
          </a:pPr>
          <a:r>
            <a:rPr lang="en-US" sz="2400" b="1" kern="1200" dirty="0" smtClean="0">
              <a:solidFill>
                <a:srgbClr val="98002E"/>
              </a:solidFill>
              <a:latin typeface="+mn-lt"/>
            </a:rPr>
            <a:t> </a:t>
          </a:r>
          <a:r>
            <a:rPr lang="en-US" sz="2000" b="0" kern="1200" dirty="0" smtClean="0">
              <a:solidFill>
                <a:srgbClr val="98002E"/>
              </a:solidFill>
              <a:latin typeface="+mn-lt"/>
            </a:rPr>
            <a:t>(conform </a:t>
          </a:r>
          <a:r>
            <a:rPr lang="en-US" sz="2000" b="0" kern="1200" dirty="0" err="1" smtClean="0">
              <a:solidFill>
                <a:srgbClr val="98002E"/>
              </a:solidFill>
              <a:latin typeface="+mn-lt"/>
            </a:rPr>
            <a:t>Directivei</a:t>
          </a:r>
          <a:r>
            <a:rPr lang="en-US" sz="2000" b="0" kern="1200" dirty="0" smtClean="0">
              <a:solidFill>
                <a:srgbClr val="98002E"/>
              </a:solidFill>
              <a:latin typeface="+mn-lt"/>
            </a:rPr>
            <a:t> </a:t>
          </a:r>
          <a:r>
            <a:rPr lang="en-US" sz="2000" b="0" kern="1200" dirty="0" err="1" smtClean="0">
              <a:solidFill>
                <a:srgbClr val="98002E"/>
              </a:solidFill>
              <a:latin typeface="+mn-lt"/>
            </a:rPr>
            <a:t>Depozitarii</a:t>
          </a:r>
          <a:r>
            <a:rPr lang="en-US" sz="2000" b="0" kern="1200" dirty="0" smtClean="0">
              <a:solidFill>
                <a:srgbClr val="98002E"/>
              </a:solidFill>
              <a:latin typeface="+mn-lt"/>
            </a:rPr>
            <a:t>) </a:t>
          </a:r>
          <a:endParaRPr lang="en-GB" sz="2000" b="1" kern="1200" dirty="0" smtClean="0">
            <a:solidFill>
              <a:srgbClr val="98002E"/>
            </a:solidFill>
            <a:latin typeface="+mn-lt"/>
          </a:endParaRPr>
        </a:p>
      </dsp:txBody>
      <dsp:txXfrm>
        <a:off x="2340243" y="1404149"/>
        <a:ext cx="8957382" cy="1404144"/>
      </dsp:txXfrm>
    </dsp:sp>
    <dsp:sp modelId="{3EB68558-1105-4350-9B79-EE2A109546D0}">
      <dsp:nvSpPr>
        <dsp:cNvPr id="0" name=""/>
        <dsp:cNvSpPr/>
      </dsp:nvSpPr>
      <dsp:spPr>
        <a:xfrm>
          <a:off x="1638171" y="2808294"/>
          <a:ext cx="1404144" cy="1404144"/>
        </a:xfrm>
        <a:prstGeom prst="pie">
          <a:avLst>
            <a:gd name="adj1" fmla="val 5400000"/>
            <a:gd name="adj2" fmla="val 16200000"/>
          </a:avLst>
        </a:prstGeom>
        <a:solidFill>
          <a:srgbClr val="FF99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C2F2038-3017-490F-A962-77155A55EC37}">
      <dsp:nvSpPr>
        <dsp:cNvPr id="0" name=""/>
        <dsp:cNvSpPr/>
      </dsp:nvSpPr>
      <dsp:spPr>
        <a:xfrm>
          <a:off x="2340243" y="2808294"/>
          <a:ext cx="8957382" cy="140414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latin typeface="+mn-lt"/>
            </a:rPr>
            <a:t>C3: </a:t>
          </a:r>
          <a:r>
            <a:rPr lang="en-US" sz="2400" b="1" kern="1200" dirty="0" err="1" smtClean="0">
              <a:solidFill>
                <a:schemeClr val="accent6"/>
              </a:solidFill>
              <a:latin typeface="+mn-lt"/>
            </a:rPr>
            <a:t>atingerea</a:t>
          </a:r>
          <a:r>
            <a:rPr lang="en-US" sz="2400" b="1" kern="1200" dirty="0" smtClean="0">
              <a:solidFill>
                <a:schemeClr val="accent6"/>
              </a:solidFill>
              <a:latin typeface="+mn-lt"/>
            </a:rPr>
            <a:t> </a:t>
          </a:r>
          <a:r>
            <a:rPr lang="en-US" sz="2400" b="1" kern="1200" dirty="0" err="1" smtClean="0">
              <a:solidFill>
                <a:schemeClr val="accent6"/>
              </a:solidFill>
              <a:latin typeface="+mn-lt"/>
            </a:rPr>
            <a:t>tintelor</a:t>
          </a:r>
          <a:r>
            <a:rPr lang="en-US" sz="2400" b="1" kern="1200" dirty="0" smtClean="0">
              <a:solidFill>
                <a:schemeClr val="accent6"/>
              </a:solidFill>
              <a:latin typeface="+mn-lt"/>
            </a:rPr>
            <a:t> </a:t>
          </a:r>
          <a:r>
            <a:rPr lang="en-US" sz="2400" b="1" kern="1200" dirty="0" err="1" smtClean="0">
              <a:solidFill>
                <a:schemeClr val="accent6"/>
              </a:solidFill>
              <a:latin typeface="+mn-lt"/>
            </a:rPr>
            <a:t>pentru</a:t>
          </a:r>
          <a:r>
            <a:rPr lang="en-US" sz="2400" b="1" kern="1200" dirty="0" smtClean="0">
              <a:solidFill>
                <a:schemeClr val="accent6"/>
              </a:solidFill>
              <a:latin typeface="+mn-lt"/>
            </a:rPr>
            <a:t> </a:t>
          </a:r>
          <a:r>
            <a:rPr lang="en-US" sz="2400" b="1" kern="1200" dirty="0" err="1" smtClean="0">
              <a:solidFill>
                <a:schemeClr val="accent6"/>
              </a:solidFill>
              <a:latin typeface="+mn-lt"/>
            </a:rPr>
            <a:t>recuperarea</a:t>
          </a:r>
          <a:r>
            <a:rPr lang="en-US" sz="2400" b="1" kern="1200" dirty="0" smtClean="0">
              <a:solidFill>
                <a:schemeClr val="accent6"/>
              </a:solidFill>
              <a:latin typeface="+mn-lt"/>
            </a:rPr>
            <a:t> </a:t>
          </a:r>
          <a:r>
            <a:rPr lang="en-US" sz="2400" b="1" kern="1200" dirty="0" err="1" smtClean="0">
              <a:solidFill>
                <a:schemeClr val="accent6"/>
              </a:solidFill>
              <a:latin typeface="+mn-lt"/>
            </a:rPr>
            <a:t>si</a:t>
          </a:r>
          <a:r>
            <a:rPr lang="en-US" sz="2400" b="1" kern="1200" dirty="0" smtClean="0">
              <a:solidFill>
                <a:schemeClr val="accent6"/>
              </a:solidFill>
              <a:latin typeface="+mn-lt"/>
            </a:rPr>
            <a:t> </a:t>
          </a:r>
          <a:r>
            <a:rPr lang="en-US" sz="2400" b="1" kern="1200" dirty="0" err="1" smtClean="0">
              <a:solidFill>
                <a:schemeClr val="accent6"/>
              </a:solidFill>
              <a:latin typeface="+mn-lt"/>
            </a:rPr>
            <a:t>reciclarea</a:t>
          </a:r>
          <a:r>
            <a:rPr lang="en-US" sz="2400" b="1" kern="1200" dirty="0" smtClean="0">
              <a:solidFill>
                <a:schemeClr val="accent6"/>
              </a:solidFill>
              <a:latin typeface="+mn-lt"/>
            </a:rPr>
            <a:t> </a:t>
          </a:r>
          <a:r>
            <a:rPr lang="en-US" sz="2400" b="1" kern="1200" dirty="0" err="1" smtClean="0">
              <a:solidFill>
                <a:schemeClr val="tx2"/>
              </a:solidFill>
              <a:latin typeface="+mn-lt"/>
            </a:rPr>
            <a:t>deseurilor</a:t>
          </a:r>
          <a:r>
            <a:rPr lang="en-US" sz="2400" b="1" kern="1200" dirty="0" smtClean="0">
              <a:solidFill>
                <a:schemeClr val="tx2"/>
              </a:solidFill>
              <a:latin typeface="+mn-lt"/>
            </a:rPr>
            <a:t> de </a:t>
          </a:r>
          <a:r>
            <a:rPr lang="en-US" sz="2400" b="1" kern="1200" dirty="0" err="1" smtClean="0">
              <a:solidFill>
                <a:schemeClr val="tx2"/>
              </a:solidFill>
              <a:latin typeface="+mn-lt"/>
            </a:rPr>
            <a:t>ambalaje</a:t>
          </a:r>
          <a:endParaRPr lang="en-US" sz="2400" b="1" kern="1200" dirty="0" smtClean="0">
            <a:solidFill>
              <a:schemeClr val="tx2"/>
            </a:solidFill>
            <a:latin typeface="+mn-lt"/>
          </a:endParaRPr>
        </a:p>
        <a:p>
          <a:pPr lvl="0" algn="ctr" defTabSz="1066800">
            <a:lnSpc>
              <a:spcPct val="90000"/>
            </a:lnSpc>
            <a:spcBef>
              <a:spcPct val="0"/>
            </a:spcBef>
            <a:spcAft>
              <a:spcPct val="35000"/>
            </a:spcAft>
          </a:pPr>
          <a:r>
            <a:rPr lang="en-US" sz="2000" b="0" kern="1200" dirty="0" smtClean="0">
              <a:solidFill>
                <a:srgbClr val="98002E"/>
              </a:solidFill>
              <a:latin typeface="+mn-lt"/>
            </a:rPr>
            <a:t>(conform </a:t>
          </a:r>
          <a:r>
            <a:rPr lang="en-US" sz="2000" b="0" kern="1200" dirty="0" err="1" smtClean="0">
              <a:solidFill>
                <a:srgbClr val="98002E"/>
              </a:solidFill>
              <a:latin typeface="+mn-lt"/>
            </a:rPr>
            <a:t>Directivei</a:t>
          </a:r>
          <a:r>
            <a:rPr lang="en-US" sz="2000" b="0" kern="1200" dirty="0" smtClean="0">
              <a:solidFill>
                <a:srgbClr val="98002E"/>
              </a:solidFill>
              <a:latin typeface="+mn-lt"/>
            </a:rPr>
            <a:t> </a:t>
          </a:r>
          <a:r>
            <a:rPr lang="en-US" sz="2000" b="0" kern="1200" dirty="0" err="1" smtClean="0">
              <a:solidFill>
                <a:srgbClr val="98002E"/>
              </a:solidFill>
              <a:latin typeface="+mn-lt"/>
            </a:rPr>
            <a:t>Deseurilor</a:t>
          </a:r>
          <a:r>
            <a:rPr lang="en-US" sz="2000" b="0" kern="1200" dirty="0" smtClean="0">
              <a:solidFill>
                <a:srgbClr val="98002E"/>
              </a:solidFill>
              <a:latin typeface="+mn-lt"/>
            </a:rPr>
            <a:t> </a:t>
          </a:r>
          <a:r>
            <a:rPr lang="en-US" sz="2000" b="0" kern="1200" dirty="0" err="1" smtClean="0">
              <a:solidFill>
                <a:srgbClr val="98002E"/>
              </a:solidFill>
              <a:latin typeface="+mn-lt"/>
            </a:rPr>
            <a:t>dn</a:t>
          </a:r>
          <a:r>
            <a:rPr lang="en-US" sz="2000" b="0" kern="1200" dirty="0" smtClean="0">
              <a:solidFill>
                <a:srgbClr val="98002E"/>
              </a:solidFill>
              <a:latin typeface="+mn-lt"/>
            </a:rPr>
            <a:t> </a:t>
          </a:r>
          <a:r>
            <a:rPr lang="en-US" sz="2000" b="0" kern="1200" dirty="0" err="1" smtClean="0">
              <a:solidFill>
                <a:srgbClr val="98002E"/>
              </a:solidFill>
              <a:latin typeface="+mn-lt"/>
            </a:rPr>
            <a:t>Ambalaje</a:t>
          </a:r>
          <a:r>
            <a:rPr lang="en-US" sz="2000" b="0" kern="1200" dirty="0" smtClean="0">
              <a:solidFill>
                <a:srgbClr val="98002E"/>
              </a:solidFill>
              <a:latin typeface="+mn-lt"/>
            </a:rPr>
            <a:t>)</a:t>
          </a:r>
          <a:endParaRPr lang="en-GB" sz="2000" b="0" kern="1200" dirty="0" smtClean="0">
            <a:solidFill>
              <a:srgbClr val="98002E"/>
            </a:solidFill>
            <a:latin typeface="+mn-lt"/>
          </a:endParaRPr>
        </a:p>
      </dsp:txBody>
      <dsp:txXfrm>
        <a:off x="2340243" y="2808294"/>
        <a:ext cx="8957382" cy="140414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A974B1-1964-4DE0-B570-1044E3C3CFCE}">
      <dsp:nvSpPr>
        <dsp:cNvPr id="0" name=""/>
        <dsp:cNvSpPr/>
      </dsp:nvSpPr>
      <dsp:spPr>
        <a:xfrm>
          <a:off x="3366307" y="2238"/>
          <a:ext cx="1649387" cy="824693"/>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REDUCERE</a:t>
          </a:r>
          <a:endParaRPr lang="en-GB" sz="2000" kern="1200" dirty="0">
            <a:solidFill>
              <a:schemeClr val="bg1"/>
            </a:solidFill>
            <a:latin typeface="Aharoni" pitchFamily="2" charset="-79"/>
            <a:cs typeface="Aharoni" pitchFamily="2" charset="-79"/>
          </a:endParaRPr>
        </a:p>
      </dsp:txBody>
      <dsp:txXfrm>
        <a:off x="3366307" y="2238"/>
        <a:ext cx="1649387" cy="824693"/>
      </dsp:txXfrm>
    </dsp:sp>
    <dsp:sp modelId="{FD009EF9-74E6-4857-ABFA-4D7AF28D870B}">
      <dsp:nvSpPr>
        <dsp:cNvPr id="0" name=""/>
        <dsp:cNvSpPr/>
      </dsp:nvSpPr>
      <dsp:spPr>
        <a:xfrm>
          <a:off x="3531246" y="826932"/>
          <a:ext cx="711849" cy="575834"/>
        </a:xfrm>
        <a:custGeom>
          <a:avLst/>
          <a:gdLst/>
          <a:ahLst/>
          <a:cxnLst/>
          <a:rect l="0" t="0" r="0" b="0"/>
          <a:pathLst>
            <a:path>
              <a:moveTo>
                <a:pt x="0" y="0"/>
              </a:moveTo>
              <a:lnTo>
                <a:pt x="0" y="575834"/>
              </a:lnTo>
              <a:lnTo>
                <a:pt x="711849" y="57583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0020FB9-14F4-4318-82D9-DAED9D9F97AB}">
      <dsp:nvSpPr>
        <dsp:cNvPr id="0" name=""/>
        <dsp:cNvSpPr/>
      </dsp:nvSpPr>
      <dsp:spPr>
        <a:xfrm>
          <a:off x="4243095" y="990420"/>
          <a:ext cx="2386307" cy="824693"/>
        </a:xfrm>
        <a:prstGeom prst="roundRect">
          <a:avLst>
            <a:gd name="adj" fmla="val 10000"/>
          </a:avLst>
        </a:prstGeom>
        <a:solidFill>
          <a:srgbClr val="0070C0">
            <a:alpha val="90000"/>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REUTILIZARE</a:t>
          </a:r>
          <a:endParaRPr lang="en-GB" sz="2000" kern="1200" dirty="0">
            <a:solidFill>
              <a:schemeClr val="bg1"/>
            </a:solidFill>
            <a:latin typeface="Aharoni" pitchFamily="2" charset="-79"/>
            <a:cs typeface="Aharoni" pitchFamily="2" charset="-79"/>
          </a:endParaRPr>
        </a:p>
      </dsp:txBody>
      <dsp:txXfrm>
        <a:off x="4243095" y="990420"/>
        <a:ext cx="2386307" cy="824693"/>
      </dsp:txXfrm>
    </dsp:sp>
    <dsp:sp modelId="{50E25D06-727F-47D2-800E-B92F2E92078D}">
      <dsp:nvSpPr>
        <dsp:cNvPr id="0" name=""/>
        <dsp:cNvSpPr/>
      </dsp:nvSpPr>
      <dsp:spPr>
        <a:xfrm>
          <a:off x="3531246" y="826932"/>
          <a:ext cx="1955157" cy="1642633"/>
        </a:xfrm>
        <a:custGeom>
          <a:avLst/>
          <a:gdLst/>
          <a:ahLst/>
          <a:cxnLst/>
          <a:rect l="0" t="0" r="0" b="0"/>
          <a:pathLst>
            <a:path>
              <a:moveTo>
                <a:pt x="0" y="0"/>
              </a:moveTo>
              <a:lnTo>
                <a:pt x="0" y="1642633"/>
              </a:lnTo>
              <a:lnTo>
                <a:pt x="1955157" y="1642633"/>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F108F4B-CEB1-462F-B063-410570016B49}">
      <dsp:nvSpPr>
        <dsp:cNvPr id="0" name=""/>
        <dsp:cNvSpPr/>
      </dsp:nvSpPr>
      <dsp:spPr>
        <a:xfrm>
          <a:off x="5486403" y="2057219"/>
          <a:ext cx="1728479" cy="824693"/>
        </a:xfrm>
        <a:prstGeom prst="roundRect">
          <a:avLst>
            <a:gd name="adj" fmla="val 10000"/>
          </a:avLst>
        </a:prstGeom>
        <a:solidFill>
          <a:srgbClr val="00B050">
            <a:alpha val="90000"/>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RECICLARE</a:t>
          </a:r>
          <a:endParaRPr lang="en-GB" sz="2000" kern="1200" dirty="0">
            <a:solidFill>
              <a:schemeClr val="bg1"/>
            </a:solidFill>
            <a:latin typeface="Aharoni" pitchFamily="2" charset="-79"/>
            <a:cs typeface="Aharoni" pitchFamily="2" charset="-79"/>
          </a:endParaRPr>
        </a:p>
      </dsp:txBody>
      <dsp:txXfrm>
        <a:off x="5486403" y="2057219"/>
        <a:ext cx="1728479" cy="824693"/>
      </dsp:txXfrm>
    </dsp:sp>
    <dsp:sp modelId="{A95E2069-1FA5-4CB7-9F1E-02BC911DA285}">
      <dsp:nvSpPr>
        <dsp:cNvPr id="0" name=""/>
        <dsp:cNvSpPr/>
      </dsp:nvSpPr>
      <dsp:spPr>
        <a:xfrm>
          <a:off x="3531246" y="826932"/>
          <a:ext cx="2717148" cy="2709432"/>
        </a:xfrm>
        <a:custGeom>
          <a:avLst/>
          <a:gdLst/>
          <a:ahLst/>
          <a:cxnLst/>
          <a:rect l="0" t="0" r="0" b="0"/>
          <a:pathLst>
            <a:path>
              <a:moveTo>
                <a:pt x="0" y="0"/>
              </a:moveTo>
              <a:lnTo>
                <a:pt x="0" y="2709432"/>
              </a:lnTo>
              <a:lnTo>
                <a:pt x="2717148" y="2709432"/>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EF5B5D-9191-427F-901D-BD5E672C97E1}">
      <dsp:nvSpPr>
        <dsp:cNvPr id="0" name=""/>
        <dsp:cNvSpPr/>
      </dsp:nvSpPr>
      <dsp:spPr>
        <a:xfrm>
          <a:off x="6248394" y="3124018"/>
          <a:ext cx="1880895" cy="824693"/>
        </a:xfrm>
        <a:prstGeom prst="roundRect">
          <a:avLst>
            <a:gd name="adj" fmla="val 10000"/>
          </a:avLst>
        </a:prstGeom>
        <a:solidFill>
          <a:srgbClr val="CCCC00">
            <a:alpha val="89804"/>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RECUPERARE</a:t>
          </a:r>
          <a:endParaRPr lang="en-GB" sz="2000" kern="1200" dirty="0">
            <a:solidFill>
              <a:schemeClr val="bg1"/>
            </a:solidFill>
            <a:latin typeface="Aharoni" pitchFamily="2" charset="-79"/>
            <a:cs typeface="Aharoni" pitchFamily="2" charset="-79"/>
          </a:endParaRPr>
        </a:p>
      </dsp:txBody>
      <dsp:txXfrm>
        <a:off x="6248394" y="3124018"/>
        <a:ext cx="1880895" cy="824693"/>
      </dsp:txXfrm>
    </dsp:sp>
    <dsp:sp modelId="{B6FBA90A-664D-4186-9C00-0E27B81D6829}">
      <dsp:nvSpPr>
        <dsp:cNvPr id="0" name=""/>
        <dsp:cNvSpPr/>
      </dsp:nvSpPr>
      <dsp:spPr>
        <a:xfrm>
          <a:off x="3531246" y="826932"/>
          <a:ext cx="3555354" cy="3700038"/>
        </a:xfrm>
        <a:custGeom>
          <a:avLst/>
          <a:gdLst/>
          <a:ahLst/>
          <a:cxnLst/>
          <a:rect l="0" t="0" r="0" b="0"/>
          <a:pathLst>
            <a:path>
              <a:moveTo>
                <a:pt x="0" y="0"/>
              </a:moveTo>
              <a:lnTo>
                <a:pt x="0" y="3700038"/>
              </a:lnTo>
              <a:lnTo>
                <a:pt x="3555354" y="3700038"/>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0AE4F6-61C4-4918-9ECC-D072E9C9B2A0}">
      <dsp:nvSpPr>
        <dsp:cNvPr id="0" name=""/>
        <dsp:cNvSpPr/>
      </dsp:nvSpPr>
      <dsp:spPr>
        <a:xfrm>
          <a:off x="7086600" y="4114624"/>
          <a:ext cx="2033285" cy="824693"/>
        </a:xfrm>
        <a:prstGeom prst="roundRect">
          <a:avLst>
            <a:gd name="adj" fmla="val 10000"/>
          </a:avLst>
        </a:prstGeom>
        <a:solidFill>
          <a:srgbClr val="FF9933">
            <a:alpha val="90000"/>
          </a:srgb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GB" sz="2000" kern="1200" dirty="0" smtClean="0">
              <a:solidFill>
                <a:schemeClr val="bg1"/>
              </a:solidFill>
              <a:latin typeface="Aharoni" pitchFamily="2" charset="-79"/>
              <a:cs typeface="Aharoni" pitchFamily="2" charset="-79"/>
            </a:rPr>
            <a:t>DEPOZITARE</a:t>
          </a:r>
          <a:endParaRPr lang="en-GB" sz="2000" kern="1200" dirty="0">
            <a:solidFill>
              <a:schemeClr val="bg1"/>
            </a:solidFill>
            <a:latin typeface="Aharoni" pitchFamily="2" charset="-79"/>
            <a:cs typeface="Aharoni" pitchFamily="2" charset="-79"/>
          </a:endParaRPr>
        </a:p>
      </dsp:txBody>
      <dsp:txXfrm>
        <a:off x="7086600" y="4114624"/>
        <a:ext cx="2033285" cy="82469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FA800B-D053-495F-ACAF-2B4BE3822B07}">
      <dsp:nvSpPr>
        <dsp:cNvPr id="0" name=""/>
        <dsp:cNvSpPr/>
      </dsp:nvSpPr>
      <dsp:spPr>
        <a:xfrm>
          <a:off x="2322884" y="0"/>
          <a:ext cx="1161442" cy="960738"/>
        </a:xfrm>
        <a:prstGeom prst="trapezoid">
          <a:avLst>
            <a:gd name="adj" fmla="val 60445"/>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GB" sz="1600" b="1" kern="1200" dirty="0" smtClean="0">
            <a:latin typeface="+mn-lt"/>
            <a:cs typeface="Andalus" pitchFamily="2" charset="-78"/>
          </a:endParaRPr>
        </a:p>
        <a:p>
          <a:pPr lvl="0" algn="ctr" defTabSz="711200">
            <a:lnSpc>
              <a:spcPct val="90000"/>
            </a:lnSpc>
            <a:spcBef>
              <a:spcPct val="0"/>
            </a:spcBef>
            <a:spcAft>
              <a:spcPct val="35000"/>
            </a:spcAft>
          </a:pPr>
          <a:r>
            <a:rPr lang="en-GB" sz="1600" b="1" kern="1200" dirty="0" err="1" smtClean="0">
              <a:latin typeface="+mn-lt"/>
              <a:cs typeface="Andalus" pitchFamily="2" charset="-78"/>
            </a:rPr>
            <a:t>Evitare</a:t>
          </a:r>
          <a:endParaRPr lang="en-GB" sz="1600" b="1" kern="1200" dirty="0">
            <a:latin typeface="+mn-lt"/>
            <a:cs typeface="Andalus" pitchFamily="2" charset="-78"/>
          </a:endParaRPr>
        </a:p>
      </dsp:txBody>
      <dsp:txXfrm>
        <a:off x="2322884" y="0"/>
        <a:ext cx="1161442" cy="960738"/>
      </dsp:txXfrm>
    </dsp:sp>
    <dsp:sp modelId="{CA2A59B7-0C73-44A1-ACFA-84C259D41AA9}">
      <dsp:nvSpPr>
        <dsp:cNvPr id="0" name=""/>
        <dsp:cNvSpPr/>
      </dsp:nvSpPr>
      <dsp:spPr>
        <a:xfrm>
          <a:off x="1742163" y="960738"/>
          <a:ext cx="2322884" cy="960738"/>
        </a:xfrm>
        <a:prstGeom prst="trapezoid">
          <a:avLst>
            <a:gd name="adj" fmla="val 60445"/>
          </a:avLst>
        </a:prstGeom>
        <a:gradFill rotWithShape="0">
          <a:gsLst>
            <a:gs pos="0">
              <a:schemeClr val="accent2">
                <a:hueOff val="-2623260"/>
                <a:satOff val="-14593"/>
                <a:lumOff val="14167"/>
                <a:alphaOff val="0"/>
                <a:shade val="51000"/>
                <a:satMod val="130000"/>
              </a:schemeClr>
            </a:gs>
            <a:gs pos="80000">
              <a:schemeClr val="accent2">
                <a:hueOff val="-2623260"/>
                <a:satOff val="-14593"/>
                <a:lumOff val="14167"/>
                <a:alphaOff val="0"/>
                <a:shade val="93000"/>
                <a:satMod val="130000"/>
              </a:schemeClr>
            </a:gs>
            <a:gs pos="100000">
              <a:schemeClr val="accent2">
                <a:hueOff val="-2623260"/>
                <a:satOff val="-14593"/>
                <a:lumOff val="141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Reutilizare</a:t>
          </a:r>
          <a:endParaRPr lang="en-GB" sz="1600" b="1" kern="1200" dirty="0">
            <a:latin typeface="+mn-lt"/>
            <a:cs typeface="Andalus" pitchFamily="2" charset="-78"/>
          </a:endParaRPr>
        </a:p>
      </dsp:txBody>
      <dsp:txXfrm>
        <a:off x="2148668" y="960738"/>
        <a:ext cx="1509875" cy="960738"/>
      </dsp:txXfrm>
    </dsp:sp>
    <dsp:sp modelId="{4ABC5A9E-C570-41C9-A020-704E9164ECC8}">
      <dsp:nvSpPr>
        <dsp:cNvPr id="0" name=""/>
        <dsp:cNvSpPr/>
      </dsp:nvSpPr>
      <dsp:spPr>
        <a:xfrm>
          <a:off x="1161442" y="1921476"/>
          <a:ext cx="3484327" cy="960738"/>
        </a:xfrm>
        <a:prstGeom prst="trapezoid">
          <a:avLst>
            <a:gd name="adj" fmla="val 60445"/>
          </a:avLst>
        </a:prstGeom>
        <a:gradFill rotWithShape="0">
          <a:gsLst>
            <a:gs pos="0">
              <a:schemeClr val="accent2">
                <a:hueOff val="-5246521"/>
                <a:satOff val="-29186"/>
                <a:lumOff val="28334"/>
                <a:alphaOff val="0"/>
                <a:shade val="51000"/>
                <a:satMod val="130000"/>
              </a:schemeClr>
            </a:gs>
            <a:gs pos="80000">
              <a:schemeClr val="accent2">
                <a:hueOff val="-5246521"/>
                <a:satOff val="-29186"/>
                <a:lumOff val="28334"/>
                <a:alphaOff val="0"/>
                <a:shade val="93000"/>
                <a:satMod val="130000"/>
              </a:schemeClr>
            </a:gs>
            <a:gs pos="100000">
              <a:schemeClr val="accent2">
                <a:hueOff val="-5246521"/>
                <a:satOff val="-29186"/>
                <a:lumOff val="283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Reciclare</a:t>
          </a:r>
          <a:r>
            <a:rPr lang="en-GB" sz="1600" b="1" kern="1200" dirty="0" smtClean="0">
              <a:latin typeface="+mn-lt"/>
              <a:cs typeface="Andalus" pitchFamily="2" charset="-78"/>
            </a:rPr>
            <a:t> </a:t>
          </a:r>
          <a:r>
            <a:rPr lang="en-GB" sz="1600" b="1" kern="1200" dirty="0" err="1" smtClean="0">
              <a:latin typeface="+mn-lt"/>
              <a:cs typeface="Andalus" pitchFamily="2" charset="-78"/>
            </a:rPr>
            <a:t>si</a:t>
          </a:r>
          <a:r>
            <a:rPr lang="en-GB" sz="1600" b="1" kern="1200" dirty="0" smtClean="0">
              <a:latin typeface="+mn-lt"/>
              <a:cs typeface="Andalus" pitchFamily="2" charset="-78"/>
            </a:rPr>
            <a:t> </a:t>
          </a:r>
          <a:r>
            <a:rPr lang="en-GB" sz="1600" b="1" kern="1200" dirty="0" err="1" smtClean="0">
              <a:latin typeface="+mn-lt"/>
              <a:cs typeface="Andalus" pitchFamily="2" charset="-78"/>
            </a:rPr>
            <a:t>Compostare</a:t>
          </a:r>
          <a:r>
            <a:rPr lang="en-GB" sz="1600" b="1" kern="1200" dirty="0" smtClean="0">
              <a:latin typeface="+mn-lt"/>
              <a:cs typeface="Andalus" pitchFamily="2" charset="-78"/>
            </a:rPr>
            <a:t> </a:t>
          </a:r>
          <a:endParaRPr lang="en-GB" sz="1600" b="1" kern="1200" dirty="0">
            <a:latin typeface="+mn-lt"/>
            <a:cs typeface="Andalus" pitchFamily="2" charset="-78"/>
          </a:endParaRPr>
        </a:p>
      </dsp:txBody>
      <dsp:txXfrm>
        <a:off x="1771199" y="1921476"/>
        <a:ext cx="2264812" cy="960738"/>
      </dsp:txXfrm>
    </dsp:sp>
    <dsp:sp modelId="{CFF86535-7812-4F89-8F74-69A967288120}">
      <dsp:nvSpPr>
        <dsp:cNvPr id="0" name=""/>
        <dsp:cNvSpPr/>
      </dsp:nvSpPr>
      <dsp:spPr>
        <a:xfrm>
          <a:off x="580721" y="2882215"/>
          <a:ext cx="4645769" cy="960738"/>
        </a:xfrm>
        <a:prstGeom prst="trapezoid">
          <a:avLst>
            <a:gd name="adj" fmla="val 60445"/>
          </a:avLst>
        </a:prstGeom>
        <a:gradFill rotWithShape="0">
          <a:gsLst>
            <a:gs pos="0">
              <a:schemeClr val="accent2">
                <a:hueOff val="-7869781"/>
                <a:satOff val="-43779"/>
                <a:lumOff val="42500"/>
                <a:alphaOff val="0"/>
                <a:shade val="51000"/>
                <a:satMod val="130000"/>
              </a:schemeClr>
            </a:gs>
            <a:gs pos="80000">
              <a:schemeClr val="accent2">
                <a:hueOff val="-7869781"/>
                <a:satOff val="-43779"/>
                <a:lumOff val="42500"/>
                <a:alphaOff val="0"/>
                <a:shade val="93000"/>
                <a:satMod val="130000"/>
              </a:schemeClr>
            </a:gs>
            <a:gs pos="100000">
              <a:schemeClr val="accent2">
                <a:hueOff val="-7869781"/>
                <a:satOff val="-43779"/>
                <a:lumOff val="425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Recuperare</a:t>
          </a:r>
          <a:r>
            <a:rPr lang="en-GB" sz="1600" b="1" kern="1200" dirty="0" smtClean="0">
              <a:latin typeface="+mn-lt"/>
              <a:cs typeface="Andalus" pitchFamily="2" charset="-78"/>
            </a:rPr>
            <a:t> </a:t>
          </a:r>
          <a:r>
            <a:rPr lang="en-GB" sz="1600" b="1" kern="1200" dirty="0" err="1" smtClean="0">
              <a:latin typeface="+mn-lt"/>
              <a:cs typeface="Andalus" pitchFamily="2" charset="-78"/>
            </a:rPr>
            <a:t>energie</a:t>
          </a:r>
          <a:endParaRPr lang="en-GB" sz="1600" b="1" kern="1200" dirty="0">
            <a:latin typeface="+mn-lt"/>
            <a:cs typeface="Andalus" pitchFamily="2" charset="-78"/>
          </a:endParaRPr>
        </a:p>
      </dsp:txBody>
      <dsp:txXfrm>
        <a:off x="1393730" y="2882215"/>
        <a:ext cx="3019750" cy="960738"/>
      </dsp:txXfrm>
    </dsp:sp>
    <dsp:sp modelId="{C4B0A8AE-6D63-4E22-A1DE-4DE6FD3830F8}">
      <dsp:nvSpPr>
        <dsp:cNvPr id="0" name=""/>
        <dsp:cNvSpPr/>
      </dsp:nvSpPr>
      <dsp:spPr>
        <a:xfrm>
          <a:off x="0" y="3842953"/>
          <a:ext cx="5807212" cy="960738"/>
        </a:xfrm>
        <a:prstGeom prst="trapezoid">
          <a:avLst>
            <a:gd name="adj" fmla="val 60445"/>
          </a:avLst>
        </a:prstGeom>
        <a:gradFill rotWithShape="0">
          <a:gsLst>
            <a:gs pos="0">
              <a:schemeClr val="accent2">
                <a:hueOff val="-10493041"/>
                <a:satOff val="-58372"/>
                <a:lumOff val="56667"/>
                <a:alphaOff val="0"/>
                <a:shade val="51000"/>
                <a:satMod val="130000"/>
              </a:schemeClr>
            </a:gs>
            <a:gs pos="80000">
              <a:schemeClr val="accent2">
                <a:hueOff val="-10493041"/>
                <a:satOff val="-58372"/>
                <a:lumOff val="56667"/>
                <a:alphaOff val="0"/>
                <a:shade val="93000"/>
                <a:satMod val="130000"/>
              </a:schemeClr>
            </a:gs>
            <a:gs pos="100000">
              <a:schemeClr val="accent2">
                <a:hueOff val="-10493041"/>
                <a:satOff val="-58372"/>
                <a:lumOff val="5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Depozitare</a:t>
          </a:r>
          <a:endParaRPr lang="en-GB" sz="1600" b="1" kern="1200" dirty="0">
            <a:latin typeface="+mn-lt"/>
            <a:cs typeface="Andalus" pitchFamily="2" charset="-78"/>
          </a:endParaRPr>
        </a:p>
      </dsp:txBody>
      <dsp:txXfrm>
        <a:off x="1016262" y="3842953"/>
        <a:ext cx="3774687" cy="96073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1BF2A0-F5F1-4568-B30C-428870038B7C}">
      <dsp:nvSpPr>
        <dsp:cNvPr id="0" name=""/>
        <dsp:cNvSpPr/>
      </dsp:nvSpPr>
      <dsp:spPr>
        <a:xfrm rot="10800000">
          <a:off x="0" y="0"/>
          <a:ext cx="5807212" cy="960738"/>
        </a:xfrm>
        <a:prstGeom prst="trapezoid">
          <a:avLst>
            <a:gd name="adj" fmla="val 60445"/>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GB" sz="1600" b="1" kern="1200" dirty="0" smtClean="0">
            <a:latin typeface="+mn-lt"/>
            <a:cs typeface="Andalus" pitchFamily="2" charset="-78"/>
          </a:endParaRPr>
        </a:p>
        <a:p>
          <a:pPr lvl="0" algn="ctr" defTabSz="711200">
            <a:lnSpc>
              <a:spcPct val="90000"/>
            </a:lnSpc>
            <a:spcBef>
              <a:spcPct val="0"/>
            </a:spcBef>
            <a:spcAft>
              <a:spcPct val="35000"/>
            </a:spcAft>
          </a:pPr>
          <a:r>
            <a:rPr lang="en-GB" sz="1600" b="1" kern="1200" dirty="0" err="1" smtClean="0">
              <a:latin typeface="+mn-lt"/>
              <a:cs typeface="Andalus" pitchFamily="2" charset="-78"/>
            </a:rPr>
            <a:t>Evitare</a:t>
          </a:r>
          <a:endParaRPr lang="en-GB" sz="1600" b="1" kern="1200" dirty="0">
            <a:latin typeface="+mn-lt"/>
            <a:cs typeface="Andalus" pitchFamily="2" charset="-78"/>
          </a:endParaRPr>
        </a:p>
      </dsp:txBody>
      <dsp:txXfrm>
        <a:off x="1016262" y="0"/>
        <a:ext cx="3774687" cy="960738"/>
      </dsp:txXfrm>
    </dsp:sp>
    <dsp:sp modelId="{155CB2D0-E838-4B16-A510-D31751DBD714}">
      <dsp:nvSpPr>
        <dsp:cNvPr id="0" name=""/>
        <dsp:cNvSpPr/>
      </dsp:nvSpPr>
      <dsp:spPr>
        <a:xfrm rot="10800000">
          <a:off x="576818" y="960738"/>
          <a:ext cx="4645769" cy="960738"/>
        </a:xfrm>
        <a:prstGeom prst="trapezoid">
          <a:avLst>
            <a:gd name="adj" fmla="val 60445"/>
          </a:avLst>
        </a:prstGeom>
        <a:gradFill rotWithShape="0">
          <a:gsLst>
            <a:gs pos="0">
              <a:schemeClr val="accent2">
                <a:hueOff val="-2623260"/>
                <a:satOff val="-14593"/>
                <a:lumOff val="14167"/>
                <a:alphaOff val="0"/>
                <a:shade val="51000"/>
                <a:satMod val="130000"/>
              </a:schemeClr>
            </a:gs>
            <a:gs pos="80000">
              <a:schemeClr val="accent2">
                <a:hueOff val="-2623260"/>
                <a:satOff val="-14593"/>
                <a:lumOff val="14167"/>
                <a:alphaOff val="0"/>
                <a:shade val="93000"/>
                <a:satMod val="130000"/>
              </a:schemeClr>
            </a:gs>
            <a:gs pos="100000">
              <a:schemeClr val="accent2">
                <a:hueOff val="-2623260"/>
                <a:satOff val="-14593"/>
                <a:lumOff val="141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Reutilizare</a:t>
          </a:r>
          <a:endParaRPr lang="en-GB" sz="1600" b="1" kern="1200" dirty="0">
            <a:latin typeface="+mn-lt"/>
            <a:cs typeface="Andalus" pitchFamily="2" charset="-78"/>
          </a:endParaRPr>
        </a:p>
      </dsp:txBody>
      <dsp:txXfrm>
        <a:off x="1389828" y="960738"/>
        <a:ext cx="3019750" cy="960738"/>
      </dsp:txXfrm>
    </dsp:sp>
    <dsp:sp modelId="{5772D251-BDB6-4DB7-8FC4-6232003B40BE}">
      <dsp:nvSpPr>
        <dsp:cNvPr id="0" name=""/>
        <dsp:cNvSpPr/>
      </dsp:nvSpPr>
      <dsp:spPr>
        <a:xfrm rot="10800000">
          <a:off x="1161442" y="1921476"/>
          <a:ext cx="3484327" cy="960738"/>
        </a:xfrm>
        <a:prstGeom prst="trapezoid">
          <a:avLst>
            <a:gd name="adj" fmla="val 60445"/>
          </a:avLst>
        </a:prstGeom>
        <a:gradFill rotWithShape="0">
          <a:gsLst>
            <a:gs pos="0">
              <a:schemeClr val="accent2">
                <a:hueOff val="-5246521"/>
                <a:satOff val="-29186"/>
                <a:lumOff val="28334"/>
                <a:alphaOff val="0"/>
                <a:shade val="51000"/>
                <a:satMod val="130000"/>
              </a:schemeClr>
            </a:gs>
            <a:gs pos="80000">
              <a:schemeClr val="accent2">
                <a:hueOff val="-5246521"/>
                <a:satOff val="-29186"/>
                <a:lumOff val="28334"/>
                <a:alphaOff val="0"/>
                <a:shade val="93000"/>
                <a:satMod val="130000"/>
              </a:schemeClr>
            </a:gs>
            <a:gs pos="100000">
              <a:schemeClr val="accent2">
                <a:hueOff val="-5246521"/>
                <a:satOff val="-29186"/>
                <a:lumOff val="283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Reciclare</a:t>
          </a:r>
          <a:r>
            <a:rPr lang="en-GB" sz="1600" b="1" kern="1200" dirty="0" smtClean="0">
              <a:latin typeface="+mn-lt"/>
              <a:cs typeface="Andalus" pitchFamily="2" charset="-78"/>
            </a:rPr>
            <a:t> </a:t>
          </a:r>
          <a:r>
            <a:rPr lang="en-GB" sz="1600" b="1" kern="1200" dirty="0" err="1" smtClean="0">
              <a:latin typeface="+mn-lt"/>
              <a:cs typeface="Andalus" pitchFamily="2" charset="-78"/>
            </a:rPr>
            <a:t>si</a:t>
          </a:r>
          <a:r>
            <a:rPr lang="en-GB" sz="1600" b="1" kern="1200" dirty="0" smtClean="0">
              <a:latin typeface="+mn-lt"/>
              <a:cs typeface="Andalus" pitchFamily="2" charset="-78"/>
            </a:rPr>
            <a:t> </a:t>
          </a:r>
          <a:r>
            <a:rPr lang="en-GB" sz="1600" b="1" kern="1200" dirty="0" err="1" smtClean="0">
              <a:latin typeface="+mn-lt"/>
              <a:cs typeface="Andalus" pitchFamily="2" charset="-78"/>
            </a:rPr>
            <a:t>Compostare</a:t>
          </a:r>
          <a:r>
            <a:rPr lang="en-GB" sz="1600" b="1" kern="1200" dirty="0" smtClean="0">
              <a:latin typeface="+mn-lt"/>
              <a:cs typeface="Andalus" pitchFamily="2" charset="-78"/>
            </a:rPr>
            <a:t> </a:t>
          </a:r>
          <a:endParaRPr lang="en-GB" sz="1600" b="1" kern="1200" dirty="0">
            <a:latin typeface="+mn-lt"/>
            <a:cs typeface="Andalus" pitchFamily="2" charset="-78"/>
          </a:endParaRPr>
        </a:p>
      </dsp:txBody>
      <dsp:txXfrm>
        <a:off x="1771199" y="1921476"/>
        <a:ext cx="2264812" cy="960738"/>
      </dsp:txXfrm>
    </dsp:sp>
    <dsp:sp modelId="{34300C91-02AF-4C7C-BE75-361B1BD0C3FE}">
      <dsp:nvSpPr>
        <dsp:cNvPr id="0" name=""/>
        <dsp:cNvSpPr/>
      </dsp:nvSpPr>
      <dsp:spPr>
        <a:xfrm rot="10800000">
          <a:off x="1742163" y="2882215"/>
          <a:ext cx="2322884" cy="960738"/>
        </a:xfrm>
        <a:prstGeom prst="trapezoid">
          <a:avLst>
            <a:gd name="adj" fmla="val 60445"/>
          </a:avLst>
        </a:prstGeom>
        <a:gradFill rotWithShape="0">
          <a:gsLst>
            <a:gs pos="0">
              <a:schemeClr val="accent2">
                <a:hueOff val="-7869781"/>
                <a:satOff val="-43779"/>
                <a:lumOff val="42500"/>
                <a:alphaOff val="0"/>
                <a:shade val="51000"/>
                <a:satMod val="130000"/>
              </a:schemeClr>
            </a:gs>
            <a:gs pos="80000">
              <a:schemeClr val="accent2">
                <a:hueOff val="-7869781"/>
                <a:satOff val="-43779"/>
                <a:lumOff val="42500"/>
                <a:alphaOff val="0"/>
                <a:shade val="93000"/>
                <a:satMod val="130000"/>
              </a:schemeClr>
            </a:gs>
            <a:gs pos="100000">
              <a:schemeClr val="accent2">
                <a:hueOff val="-7869781"/>
                <a:satOff val="-43779"/>
                <a:lumOff val="425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Recuperare</a:t>
          </a:r>
          <a:r>
            <a:rPr lang="en-GB" sz="1600" b="1" kern="1200" dirty="0" smtClean="0">
              <a:latin typeface="+mn-lt"/>
              <a:cs typeface="Andalus" pitchFamily="2" charset="-78"/>
            </a:rPr>
            <a:t> </a:t>
          </a:r>
          <a:r>
            <a:rPr lang="en-GB" sz="1600" b="1" kern="1200" dirty="0" err="1" smtClean="0">
              <a:latin typeface="+mn-lt"/>
              <a:cs typeface="Andalus" pitchFamily="2" charset="-78"/>
            </a:rPr>
            <a:t>energie</a:t>
          </a:r>
          <a:endParaRPr lang="en-GB" sz="1600" b="1" kern="1200" dirty="0">
            <a:latin typeface="+mn-lt"/>
            <a:cs typeface="Andalus" pitchFamily="2" charset="-78"/>
          </a:endParaRPr>
        </a:p>
      </dsp:txBody>
      <dsp:txXfrm>
        <a:off x="2148668" y="2882215"/>
        <a:ext cx="1509875" cy="960738"/>
      </dsp:txXfrm>
    </dsp:sp>
    <dsp:sp modelId="{9C898787-0CF5-43AC-996A-193F4921EA1A}">
      <dsp:nvSpPr>
        <dsp:cNvPr id="0" name=""/>
        <dsp:cNvSpPr/>
      </dsp:nvSpPr>
      <dsp:spPr>
        <a:xfrm rot="10800000">
          <a:off x="2322884" y="3842953"/>
          <a:ext cx="1161442" cy="960738"/>
        </a:xfrm>
        <a:prstGeom prst="trapezoid">
          <a:avLst>
            <a:gd name="adj" fmla="val 60445"/>
          </a:avLst>
        </a:prstGeom>
        <a:gradFill rotWithShape="0">
          <a:gsLst>
            <a:gs pos="0">
              <a:schemeClr val="accent2">
                <a:hueOff val="-10493041"/>
                <a:satOff val="-58372"/>
                <a:lumOff val="56667"/>
                <a:alphaOff val="0"/>
                <a:shade val="51000"/>
                <a:satMod val="130000"/>
              </a:schemeClr>
            </a:gs>
            <a:gs pos="80000">
              <a:schemeClr val="accent2">
                <a:hueOff val="-10493041"/>
                <a:satOff val="-58372"/>
                <a:lumOff val="56667"/>
                <a:alphaOff val="0"/>
                <a:shade val="93000"/>
                <a:satMod val="130000"/>
              </a:schemeClr>
            </a:gs>
            <a:gs pos="100000">
              <a:schemeClr val="accent2">
                <a:hueOff val="-10493041"/>
                <a:satOff val="-58372"/>
                <a:lumOff val="5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1" kern="1200" dirty="0" err="1" smtClean="0">
              <a:latin typeface="+mn-lt"/>
              <a:cs typeface="Andalus" pitchFamily="2" charset="-78"/>
            </a:rPr>
            <a:t>Depozitare</a:t>
          </a:r>
          <a:endParaRPr lang="en-GB" sz="1600" b="1" kern="1200" dirty="0" smtClean="0">
            <a:latin typeface="+mn-lt"/>
            <a:cs typeface="Andalus" pitchFamily="2" charset="-78"/>
          </a:endParaRPr>
        </a:p>
        <a:p>
          <a:pPr lvl="0" algn="ctr" defTabSz="711200">
            <a:lnSpc>
              <a:spcPct val="90000"/>
            </a:lnSpc>
            <a:spcBef>
              <a:spcPct val="0"/>
            </a:spcBef>
            <a:spcAft>
              <a:spcPct val="35000"/>
            </a:spcAft>
          </a:pPr>
          <a:endParaRPr lang="en-GB" sz="1600" b="1" kern="1200" dirty="0" smtClean="0">
            <a:latin typeface="+mn-lt"/>
            <a:cs typeface="Andalus" pitchFamily="2" charset="-78"/>
          </a:endParaRPr>
        </a:p>
        <a:p>
          <a:pPr lvl="0" algn="ctr" defTabSz="711200">
            <a:lnSpc>
              <a:spcPct val="90000"/>
            </a:lnSpc>
            <a:spcBef>
              <a:spcPct val="0"/>
            </a:spcBef>
            <a:spcAft>
              <a:spcPct val="35000"/>
            </a:spcAft>
          </a:pPr>
          <a:endParaRPr lang="en-GB" sz="1600" b="1" kern="1200" dirty="0">
            <a:latin typeface="+mn-lt"/>
            <a:cs typeface="Andalus" pitchFamily="2" charset="-78"/>
          </a:endParaRPr>
        </a:p>
      </dsp:txBody>
      <dsp:txXfrm>
        <a:off x="2322884" y="3842953"/>
        <a:ext cx="1161442" cy="96073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776902-6DFB-49CA-B67C-80820B93216C}">
      <dsp:nvSpPr>
        <dsp:cNvPr id="0" name=""/>
        <dsp:cNvSpPr/>
      </dsp:nvSpPr>
      <dsp:spPr>
        <a:xfrm>
          <a:off x="0" y="0"/>
          <a:ext cx="7047589" cy="3643338"/>
        </a:xfrm>
        <a:prstGeom prst="roundRect">
          <a:avLst>
            <a:gd name="adj" fmla="val 8500"/>
          </a:avLst>
        </a:prstGeom>
        <a:solidFill>
          <a:srgbClr val="C00000">
            <a:alpha val="69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2827635" numCol="1" spcCol="1270" anchor="t" anchorCtr="0">
          <a:noAutofit/>
        </a:bodyPr>
        <a:lstStyle/>
        <a:p>
          <a:pPr lvl="0" algn="l" defTabSz="800100">
            <a:lnSpc>
              <a:spcPct val="90000"/>
            </a:lnSpc>
            <a:spcBef>
              <a:spcPct val="0"/>
            </a:spcBef>
            <a:spcAft>
              <a:spcPct val="35000"/>
            </a:spcAft>
          </a:pPr>
          <a:r>
            <a:rPr lang="it-IT" altLang="ru-RU" sz="1800" b="1" kern="1200" dirty="0" smtClean="0"/>
            <a:t>Strategia de gestionare</a:t>
          </a:r>
          <a:r>
            <a:rPr lang="ro-RO" altLang="ru-RU" sz="1800" b="1" kern="1200" dirty="0" smtClean="0"/>
            <a:t> a</a:t>
          </a:r>
          <a:r>
            <a:rPr lang="it-IT" altLang="ru-RU" sz="1800" b="1" kern="1200" dirty="0" smtClean="0"/>
            <a:t> deşeurilor </a:t>
          </a:r>
        </a:p>
        <a:p>
          <a:pPr lvl="0" algn="l" defTabSz="800100">
            <a:lnSpc>
              <a:spcPct val="90000"/>
            </a:lnSpc>
            <a:spcBef>
              <a:spcPct val="0"/>
            </a:spcBef>
            <a:spcAft>
              <a:spcPct val="35000"/>
            </a:spcAft>
          </a:pPr>
          <a:r>
            <a:rPr lang="it-IT" altLang="ru-RU" sz="1800" b="1" kern="1200" dirty="0" smtClean="0"/>
            <a:t>în Republica Moldova pentru anii 2013-2027</a:t>
          </a:r>
          <a:endParaRPr lang="en-GB" sz="1800" b="1" kern="1200" dirty="0">
            <a:latin typeface="Bodoni MT" pitchFamily="18" charset="0"/>
          </a:endParaRPr>
        </a:p>
      </dsp:txBody>
      <dsp:txXfrm>
        <a:off x="0" y="0"/>
        <a:ext cx="7047589" cy="3643338"/>
      </dsp:txXfrm>
    </dsp:sp>
    <dsp:sp modelId="{336CBE2A-D15A-4985-85DC-C306BE4A1B3E}">
      <dsp:nvSpPr>
        <dsp:cNvPr id="0" name=""/>
        <dsp:cNvSpPr/>
      </dsp:nvSpPr>
      <dsp:spPr>
        <a:xfrm>
          <a:off x="5204859" y="193934"/>
          <a:ext cx="1526719" cy="638706"/>
        </a:xfrm>
        <a:prstGeom prst="roundRect">
          <a:avLst>
            <a:gd name="adj" fmla="val 10500"/>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HG  248/10.04.2013</a:t>
          </a:r>
          <a:endParaRPr lang="en-GB" sz="1200" b="1" kern="1200" dirty="0"/>
        </a:p>
      </dsp:txBody>
      <dsp:txXfrm>
        <a:off x="5204859" y="193934"/>
        <a:ext cx="1526719" cy="638706"/>
      </dsp:txXfrm>
    </dsp:sp>
    <dsp:sp modelId="{5E015F22-A091-4B85-8DDB-101F957B29A9}">
      <dsp:nvSpPr>
        <dsp:cNvPr id="0" name=""/>
        <dsp:cNvSpPr/>
      </dsp:nvSpPr>
      <dsp:spPr>
        <a:xfrm>
          <a:off x="130263" y="1016749"/>
          <a:ext cx="6739688" cy="2550336"/>
        </a:xfrm>
        <a:prstGeom prst="roundRect">
          <a:avLst>
            <a:gd name="adj" fmla="val 10500"/>
          </a:avLst>
        </a:prstGeom>
        <a:solidFill>
          <a:srgbClr val="92D050">
            <a:alpha val="65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1619464" numCol="1" spcCol="1270" anchor="t" anchorCtr="0">
          <a:noAutofit/>
        </a:bodyPr>
        <a:lstStyle/>
        <a:p>
          <a:pPr marL="95250" marR="0" lvl="0" indent="0" algn="l" defTabSz="914400" eaLnBrk="1" fontAlgn="auto" latinLnBrk="0" hangingPunct="1">
            <a:lnSpc>
              <a:spcPct val="100000"/>
            </a:lnSpc>
            <a:spcBef>
              <a:spcPct val="0"/>
            </a:spcBef>
            <a:spcAft>
              <a:spcPts val="0"/>
            </a:spcAft>
            <a:buClrTx/>
            <a:buSzTx/>
            <a:buFontTx/>
            <a:buNone/>
            <a:tabLst/>
            <a:defRPr/>
          </a:pPr>
          <a:r>
            <a:rPr lang="ro-RO" sz="1800" b="1" i="0" kern="1200" dirty="0" smtClean="0"/>
            <a:t>Program regional sectorial de management al deseurilor </a:t>
          </a:r>
          <a:endParaRPr lang="en-GB" sz="1800" b="1" i="0" kern="1200" dirty="0"/>
        </a:p>
      </dsp:txBody>
      <dsp:txXfrm>
        <a:off x="130263" y="1016749"/>
        <a:ext cx="6739688" cy="2550336"/>
      </dsp:txXfrm>
    </dsp:sp>
    <dsp:sp modelId="{948E5738-1A25-4D46-9B47-A6F9DA5A7C96}">
      <dsp:nvSpPr>
        <dsp:cNvPr id="0" name=""/>
        <dsp:cNvSpPr/>
      </dsp:nvSpPr>
      <dsp:spPr>
        <a:xfrm>
          <a:off x="4668223" y="1893174"/>
          <a:ext cx="1859038" cy="1464870"/>
        </a:xfrm>
        <a:prstGeom prst="roundRect">
          <a:avLst>
            <a:gd name="adj" fmla="val 10500"/>
          </a:avLst>
        </a:prstGeom>
        <a:solidFill>
          <a:schemeClr val="accent6">
            <a:lumMod val="20000"/>
            <a:lumOff val="80000"/>
            <a:alpha val="90000"/>
          </a:schemeClr>
        </a:solidFill>
        <a:ln w="9525" cap="flat" cmpd="sng" algn="ctr">
          <a:solidFill>
            <a:schemeClr val="accent2">
              <a:shade val="50000"/>
              <a:hueOff val="-161985"/>
              <a:satOff val="-30453"/>
              <a:lumOff val="4683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400050">
            <a:lnSpc>
              <a:spcPct val="100000"/>
            </a:lnSpc>
            <a:spcBef>
              <a:spcPct val="0"/>
            </a:spcBef>
            <a:spcAft>
              <a:spcPts val="0"/>
            </a:spcAft>
          </a:pPr>
          <a:r>
            <a:rPr lang="en-US" sz="1800" i="1" kern="1200" dirty="0" err="1" smtClean="0">
              <a:solidFill>
                <a:srgbClr val="786860"/>
              </a:solidFill>
            </a:rPr>
            <a:t>Strategie</a:t>
          </a:r>
          <a:r>
            <a:rPr lang="en-US" sz="1800" i="1" kern="1200" dirty="0" smtClean="0">
              <a:solidFill>
                <a:srgbClr val="786860"/>
              </a:solidFill>
            </a:rPr>
            <a:t> + </a:t>
          </a:r>
          <a:r>
            <a:rPr lang="ro-RO" sz="1800" i="1" kern="1200" dirty="0" smtClean="0">
              <a:solidFill>
                <a:srgbClr val="786860"/>
              </a:solidFill>
            </a:rPr>
            <a:t>Program naţional pentru gestionarea deşeurilor</a:t>
          </a:r>
          <a:endParaRPr lang="en-GB" sz="1600" b="1" i="1" kern="1200" dirty="0">
            <a:solidFill>
              <a:srgbClr val="786860"/>
            </a:solidFill>
          </a:endParaRPr>
        </a:p>
      </dsp:txBody>
      <dsp:txXfrm>
        <a:off x="4668223" y="1893174"/>
        <a:ext cx="1859038" cy="1464870"/>
      </dsp:txXfrm>
    </dsp:sp>
    <dsp:sp modelId="{5A316468-EE36-42BD-B3FE-F445FF0FA064}">
      <dsp:nvSpPr>
        <dsp:cNvPr id="0" name=""/>
        <dsp:cNvSpPr/>
      </dsp:nvSpPr>
      <dsp:spPr>
        <a:xfrm>
          <a:off x="617012" y="2106760"/>
          <a:ext cx="3387321" cy="1141370"/>
        </a:xfrm>
        <a:prstGeom prst="roundRect">
          <a:avLst>
            <a:gd name="adj" fmla="val 10500"/>
          </a:avLst>
        </a:prstGeom>
        <a:solidFill>
          <a:schemeClr val="accent2">
            <a:alpha val="44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170688" numCol="1" spcCol="1270" anchor="t" anchorCtr="0">
          <a:noAutofit/>
        </a:bodyPr>
        <a:lstStyle/>
        <a:p>
          <a:pPr lvl="0" algn="l" defTabSz="1066800">
            <a:lnSpc>
              <a:spcPct val="90000"/>
            </a:lnSpc>
            <a:spcBef>
              <a:spcPct val="0"/>
            </a:spcBef>
            <a:spcAft>
              <a:spcPct val="35000"/>
            </a:spcAft>
          </a:pPr>
          <a:r>
            <a:rPr lang="ro-RO" altLang="ru-RU" sz="2400" b="1" i="0" kern="1200" dirty="0" smtClean="0"/>
            <a:t>Legea deșeurilor </a:t>
          </a:r>
          <a:endParaRPr lang="en-US" altLang="ru-RU" sz="2400" b="1" i="0" kern="1200" dirty="0" smtClean="0"/>
        </a:p>
        <a:p>
          <a:pPr lvl="0" algn="l" defTabSz="1066800">
            <a:lnSpc>
              <a:spcPct val="90000"/>
            </a:lnSpc>
            <a:spcBef>
              <a:spcPct val="0"/>
            </a:spcBef>
            <a:spcAft>
              <a:spcPct val="35000"/>
            </a:spcAft>
          </a:pPr>
          <a:r>
            <a:rPr lang="ro-RO" altLang="ru-RU" sz="2000" kern="1200" dirty="0" smtClean="0"/>
            <a:t>(proiect în Parlament)</a:t>
          </a:r>
          <a:endParaRPr lang="en-GB" sz="2000" b="1" kern="1200" dirty="0"/>
        </a:p>
      </dsp:txBody>
      <dsp:txXfrm>
        <a:off x="617012" y="2106760"/>
        <a:ext cx="3387321" cy="114137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61759C-B26A-4CAC-BA06-F1B19B7BE7E4}">
      <dsp:nvSpPr>
        <dsp:cNvPr id="0" name=""/>
        <dsp:cNvSpPr/>
      </dsp:nvSpPr>
      <dsp:spPr>
        <a:xfrm>
          <a:off x="2336663" y="563"/>
          <a:ext cx="2668089" cy="1334044"/>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err="1" smtClean="0">
              <a:latin typeface="+mn-lt"/>
            </a:rPr>
            <a:t>Constientizare</a:t>
          </a:r>
          <a:r>
            <a:rPr lang="en-GB" sz="1800" b="1" kern="1200" dirty="0" smtClean="0">
              <a:latin typeface="+mn-lt"/>
            </a:rPr>
            <a:t>/</a:t>
          </a:r>
        </a:p>
        <a:p>
          <a:pPr lvl="0" algn="ctr" defTabSz="800100">
            <a:lnSpc>
              <a:spcPct val="90000"/>
            </a:lnSpc>
            <a:spcBef>
              <a:spcPct val="0"/>
            </a:spcBef>
            <a:spcAft>
              <a:spcPct val="35000"/>
            </a:spcAft>
          </a:pPr>
          <a:r>
            <a:rPr lang="en-GB" sz="1800" b="1" kern="1200" dirty="0" err="1" smtClean="0">
              <a:latin typeface="+mn-lt"/>
            </a:rPr>
            <a:t>Educatie</a:t>
          </a:r>
          <a:r>
            <a:rPr lang="en-GB" sz="1800" b="1" kern="1200" dirty="0" smtClean="0">
              <a:latin typeface="+mn-lt"/>
            </a:rPr>
            <a:t>/</a:t>
          </a:r>
        </a:p>
        <a:p>
          <a:pPr lvl="0" algn="ctr" defTabSz="800100">
            <a:lnSpc>
              <a:spcPct val="90000"/>
            </a:lnSpc>
            <a:spcBef>
              <a:spcPct val="0"/>
            </a:spcBef>
            <a:spcAft>
              <a:spcPct val="35000"/>
            </a:spcAft>
          </a:pPr>
          <a:r>
            <a:rPr lang="en-GB" sz="1800" b="1" kern="1200" dirty="0" err="1" smtClean="0">
              <a:latin typeface="+mn-lt"/>
            </a:rPr>
            <a:t>Promovarea</a:t>
          </a:r>
          <a:r>
            <a:rPr lang="en-GB" sz="1800" b="1" kern="1200" dirty="0" smtClean="0">
              <a:latin typeface="+mn-lt"/>
            </a:rPr>
            <a:t> </a:t>
          </a:r>
          <a:r>
            <a:rPr lang="en-GB" sz="1800" b="1" kern="1200" dirty="0" err="1" smtClean="0">
              <a:latin typeface="+mn-lt"/>
            </a:rPr>
            <a:t>celor</a:t>
          </a:r>
          <a:r>
            <a:rPr lang="en-GB" sz="1800" b="1" kern="1200" dirty="0" smtClean="0">
              <a:latin typeface="+mn-lt"/>
            </a:rPr>
            <a:t> </a:t>
          </a:r>
          <a:r>
            <a:rPr lang="en-GB" sz="1800" b="1" kern="1200" dirty="0" err="1" smtClean="0">
              <a:latin typeface="+mn-lt"/>
            </a:rPr>
            <a:t>mai</a:t>
          </a:r>
          <a:r>
            <a:rPr lang="en-GB" sz="1800" b="1" kern="1200" dirty="0" smtClean="0">
              <a:latin typeface="+mn-lt"/>
            </a:rPr>
            <a:t> </a:t>
          </a:r>
          <a:r>
            <a:rPr lang="en-GB" sz="1800" b="1" kern="1200" dirty="0" err="1" smtClean="0">
              <a:latin typeface="+mn-lt"/>
            </a:rPr>
            <a:t>bune</a:t>
          </a:r>
          <a:r>
            <a:rPr lang="en-GB" sz="1800" b="1" kern="1200" dirty="0" smtClean="0">
              <a:latin typeface="+mn-lt"/>
            </a:rPr>
            <a:t> </a:t>
          </a:r>
          <a:r>
            <a:rPr lang="en-GB" sz="1800" b="1" kern="1200" dirty="0" err="1" smtClean="0">
              <a:latin typeface="+mn-lt"/>
            </a:rPr>
            <a:t>practici</a:t>
          </a:r>
          <a:endParaRPr lang="en-GB" sz="1800" b="1" kern="1200" dirty="0">
            <a:latin typeface="+mn-lt"/>
          </a:endParaRPr>
        </a:p>
      </dsp:txBody>
      <dsp:txXfrm>
        <a:off x="2336663" y="563"/>
        <a:ext cx="2668089" cy="1334044"/>
      </dsp:txXfrm>
    </dsp:sp>
    <dsp:sp modelId="{E4AC7234-796C-4C83-AA76-9A1AEF205971}">
      <dsp:nvSpPr>
        <dsp:cNvPr id="0" name=""/>
        <dsp:cNvSpPr/>
      </dsp:nvSpPr>
      <dsp:spPr>
        <a:xfrm rot="14049239" flipV="1">
          <a:off x="4362198" y="2349863"/>
          <a:ext cx="2823796" cy="373962"/>
        </a:xfrm>
        <a:prstGeom prst="leftRightArrow">
          <a:avLst>
            <a:gd name="adj1" fmla="val 60000"/>
            <a:gd name="adj2" fmla="val 5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latin typeface="+mn-lt"/>
          </a:endParaRPr>
        </a:p>
      </dsp:txBody>
      <dsp:txXfrm rot="14049239" flipV="1">
        <a:off x="4362198" y="2349863"/>
        <a:ext cx="2823796" cy="373962"/>
      </dsp:txXfrm>
    </dsp:sp>
    <dsp:sp modelId="{F8F78228-EF57-4811-950C-E9477D53D88B}">
      <dsp:nvSpPr>
        <dsp:cNvPr id="0" name=""/>
        <dsp:cNvSpPr/>
      </dsp:nvSpPr>
      <dsp:spPr>
        <a:xfrm>
          <a:off x="4487780" y="3817447"/>
          <a:ext cx="2668089" cy="1334044"/>
        </a:xfrm>
        <a:prstGeom prst="roundRect">
          <a:avLst>
            <a:gd name="adj" fmla="val 10000"/>
          </a:avLst>
        </a:prstGeom>
        <a:solidFill>
          <a:srgbClr val="7868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err="1" smtClean="0">
              <a:latin typeface="+mn-lt"/>
            </a:rPr>
            <a:t>Masuri</a:t>
          </a:r>
          <a:r>
            <a:rPr lang="en-GB" sz="1800" b="1" kern="1200" dirty="0" smtClean="0">
              <a:latin typeface="+mn-lt"/>
            </a:rPr>
            <a:t> de </a:t>
          </a:r>
          <a:r>
            <a:rPr lang="en-GB" sz="1800" b="1" kern="1200" dirty="0" err="1" smtClean="0">
              <a:latin typeface="+mn-lt"/>
            </a:rPr>
            <a:t>intensificare</a:t>
          </a:r>
          <a:r>
            <a:rPr lang="en-GB" sz="1800" b="1" kern="1200" dirty="0" smtClean="0">
              <a:latin typeface="+mn-lt"/>
            </a:rPr>
            <a:t> a </a:t>
          </a:r>
          <a:r>
            <a:rPr lang="en-GB" sz="1800" b="1" kern="1200" dirty="0" err="1" smtClean="0">
              <a:latin typeface="+mn-lt"/>
            </a:rPr>
            <a:t>schimbarii</a:t>
          </a:r>
          <a:r>
            <a:rPr lang="en-GB" sz="1800" b="1" kern="1200" dirty="0" smtClean="0">
              <a:latin typeface="+mn-lt"/>
            </a:rPr>
            <a:t>  </a:t>
          </a:r>
          <a:r>
            <a:rPr lang="en-GB" sz="1800" b="1" kern="1200" dirty="0" err="1" smtClean="0">
              <a:latin typeface="+mn-lt"/>
            </a:rPr>
            <a:t>atitudinii</a:t>
          </a:r>
          <a:r>
            <a:rPr lang="en-GB" sz="1800" b="1" kern="1200" dirty="0" smtClean="0">
              <a:latin typeface="+mn-lt"/>
            </a:rPr>
            <a:t> </a:t>
          </a:r>
        </a:p>
        <a:p>
          <a:pPr lvl="0" algn="ctr" defTabSz="800100">
            <a:lnSpc>
              <a:spcPct val="90000"/>
            </a:lnSpc>
            <a:spcBef>
              <a:spcPct val="0"/>
            </a:spcBef>
            <a:spcAft>
              <a:spcPct val="35000"/>
            </a:spcAft>
          </a:pPr>
          <a:r>
            <a:rPr lang="en-GB" sz="1600" b="1" kern="1200" dirty="0" smtClean="0">
              <a:latin typeface="+mn-lt"/>
            </a:rPr>
            <a:t>(ex. </a:t>
          </a:r>
          <a:r>
            <a:rPr lang="en-GB" sz="1600" b="1" kern="1200" dirty="0" err="1" smtClean="0">
              <a:latin typeface="+mn-lt"/>
            </a:rPr>
            <a:t>parghii</a:t>
          </a:r>
          <a:r>
            <a:rPr lang="en-GB" sz="1600" b="1" kern="1200" dirty="0" smtClean="0">
              <a:latin typeface="+mn-lt"/>
            </a:rPr>
            <a:t> </a:t>
          </a:r>
          <a:r>
            <a:rPr lang="en-GB" sz="1600" b="1" kern="1200" dirty="0" err="1" smtClean="0">
              <a:latin typeface="+mn-lt"/>
            </a:rPr>
            <a:t>economice</a:t>
          </a:r>
          <a:r>
            <a:rPr lang="en-GB" sz="1600" b="1" kern="1200" dirty="0" smtClean="0">
              <a:latin typeface="+mn-lt"/>
            </a:rPr>
            <a:t>/ legislative</a:t>
          </a:r>
          <a:r>
            <a:rPr lang="en-GB" sz="1400" b="1" kern="1200" dirty="0" smtClean="0">
              <a:latin typeface="+mn-lt"/>
            </a:rPr>
            <a:t>)</a:t>
          </a:r>
          <a:endParaRPr lang="en-GB" sz="1400" b="1" kern="1200" dirty="0">
            <a:latin typeface="+mn-lt"/>
          </a:endParaRPr>
        </a:p>
      </dsp:txBody>
      <dsp:txXfrm>
        <a:off x="4487780" y="3817447"/>
        <a:ext cx="2668089" cy="1334044"/>
      </dsp:txXfrm>
    </dsp:sp>
    <dsp:sp modelId="{1AAF4BCD-DD74-4182-941D-ACE25ECE55D2}">
      <dsp:nvSpPr>
        <dsp:cNvPr id="0" name=""/>
        <dsp:cNvSpPr/>
      </dsp:nvSpPr>
      <dsp:spPr>
        <a:xfrm rot="10800000" flipV="1">
          <a:off x="2773702" y="4248478"/>
          <a:ext cx="1734811" cy="457572"/>
        </a:xfrm>
        <a:prstGeom prst="leftRightArrow">
          <a:avLst>
            <a:gd name="adj1" fmla="val 60000"/>
            <a:gd name="adj2" fmla="val 50000"/>
          </a:avLst>
        </a:prstGeom>
        <a:solidFill>
          <a:srgbClr val="7868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a:latin typeface="+mn-lt"/>
          </a:endParaRPr>
        </a:p>
      </dsp:txBody>
      <dsp:txXfrm rot="10800000" flipV="1">
        <a:off x="2773702" y="4248478"/>
        <a:ext cx="1734811" cy="457572"/>
      </dsp:txXfrm>
    </dsp:sp>
    <dsp:sp modelId="{7FFFF006-1C1B-4C1D-A295-D11D091CA57B}">
      <dsp:nvSpPr>
        <dsp:cNvPr id="0" name=""/>
        <dsp:cNvSpPr/>
      </dsp:nvSpPr>
      <dsp:spPr>
        <a:xfrm>
          <a:off x="81542" y="3817447"/>
          <a:ext cx="2668089" cy="1334044"/>
        </a:xfrm>
        <a:prstGeom prst="roundRect">
          <a:avLst>
            <a:gd name="adj" fmla="val 10000"/>
          </a:avLst>
        </a:prstGeom>
        <a:gradFill rotWithShape="0">
          <a:gsLst>
            <a:gs pos="0">
              <a:schemeClr val="accent5">
                <a:hueOff val="-10910385"/>
                <a:satOff val="-18045"/>
                <a:lumOff val="-42354"/>
                <a:alphaOff val="0"/>
                <a:shade val="51000"/>
                <a:satMod val="130000"/>
              </a:schemeClr>
            </a:gs>
            <a:gs pos="80000">
              <a:schemeClr val="accent5">
                <a:hueOff val="-10910385"/>
                <a:satOff val="-18045"/>
                <a:lumOff val="-42354"/>
                <a:alphaOff val="0"/>
                <a:shade val="93000"/>
                <a:satMod val="130000"/>
              </a:schemeClr>
            </a:gs>
            <a:gs pos="100000">
              <a:schemeClr val="accent5">
                <a:hueOff val="-10910385"/>
                <a:satOff val="-18045"/>
                <a:lumOff val="-423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err="1" smtClean="0">
              <a:latin typeface="+mn-lt"/>
            </a:rPr>
            <a:t>Asigurarea</a:t>
          </a:r>
          <a:r>
            <a:rPr lang="en-GB" sz="2400" b="1" kern="1200" dirty="0" smtClean="0">
              <a:latin typeface="+mn-lt"/>
            </a:rPr>
            <a:t> </a:t>
          </a:r>
        </a:p>
        <a:p>
          <a:pPr lvl="0" algn="ctr" defTabSz="1066800">
            <a:lnSpc>
              <a:spcPct val="90000"/>
            </a:lnSpc>
            <a:spcBef>
              <a:spcPct val="0"/>
            </a:spcBef>
            <a:spcAft>
              <a:spcPct val="35000"/>
            </a:spcAft>
          </a:pPr>
          <a:r>
            <a:rPr lang="en-GB" sz="2400" b="1" kern="1200" dirty="0" err="1" smtClean="0">
              <a:latin typeface="+mn-lt"/>
            </a:rPr>
            <a:t>infrastructurii</a:t>
          </a:r>
          <a:r>
            <a:rPr lang="en-GB" sz="2400" b="1" kern="1200" dirty="0" smtClean="0">
              <a:latin typeface="+mn-lt"/>
            </a:rPr>
            <a:t> </a:t>
          </a:r>
          <a:endParaRPr lang="en-GB" sz="2400" b="1" kern="1200" dirty="0">
            <a:latin typeface="+mn-lt"/>
          </a:endParaRPr>
        </a:p>
      </dsp:txBody>
      <dsp:txXfrm>
        <a:off x="81542" y="3817447"/>
        <a:ext cx="2668089" cy="1334044"/>
      </dsp:txXfrm>
    </dsp:sp>
    <dsp:sp modelId="{CDC415E1-A259-420E-89F8-70CCD32212E2}">
      <dsp:nvSpPr>
        <dsp:cNvPr id="0" name=""/>
        <dsp:cNvSpPr/>
      </dsp:nvSpPr>
      <dsp:spPr>
        <a:xfrm rot="7226712">
          <a:off x="1849" y="2341047"/>
          <a:ext cx="3040202" cy="405787"/>
        </a:xfrm>
        <a:prstGeom prst="leftRightArrow">
          <a:avLst>
            <a:gd name="adj1" fmla="val 60000"/>
            <a:gd name="adj2" fmla="val 50000"/>
          </a:avLst>
        </a:prstGeom>
        <a:solidFill>
          <a:schemeClr val="accent5">
            <a:hueOff val="-10910385"/>
            <a:satOff val="-18045"/>
            <a:lumOff val="-42354"/>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latin typeface="+mn-lt"/>
          </a:endParaRPr>
        </a:p>
      </dsp:txBody>
      <dsp:txXfrm rot="7226712">
        <a:off x="1849" y="2341047"/>
        <a:ext cx="3040202" cy="40578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70659" name="Rectangle 3"/>
          <p:cNvSpPr>
            <a:spLocks noGrp="1" noChangeArrowheads="1"/>
          </p:cNvSpPr>
          <p:nvPr>
            <p:ph type="dt" sz="quarter"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cs typeface="+mn-cs"/>
              </a:defRPr>
            </a:lvl1pPr>
          </a:lstStyle>
          <a:p>
            <a:pPr>
              <a:defRPr/>
            </a:pPr>
            <a:endParaRPr lang="en-US"/>
          </a:p>
        </p:txBody>
      </p:sp>
      <p:sp>
        <p:nvSpPr>
          <p:cNvPr id="70660" name="Rectangle 4"/>
          <p:cNvSpPr>
            <a:spLocks noGrp="1" noChangeArrowheads="1"/>
          </p:cNvSpPr>
          <p:nvPr>
            <p:ph type="ftr" sz="quarter" idx="2"/>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70661" name="Rectangle 5"/>
          <p:cNvSpPr>
            <a:spLocks noGrp="1" noChangeArrowheads="1"/>
          </p:cNvSpPr>
          <p:nvPr>
            <p:ph type="sldNum" sz="quarter" idx="3"/>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A1DBECAA-A528-4CE8-B3EA-3FF89E370DA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11267"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cs typeface="+mn-cs"/>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cs typeface="+mn-cs"/>
              </a:defRPr>
            </a:lvl1pPr>
          </a:lstStyle>
          <a:p>
            <a:pPr>
              <a:defRPr/>
            </a:pPr>
            <a:endParaRPr lang="en-US"/>
          </a:p>
        </p:txBody>
      </p:sp>
      <p:sp>
        <p:nvSpPr>
          <p:cNvPr id="11271"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cs typeface="+mn-cs"/>
              </a:defRPr>
            </a:lvl1pPr>
          </a:lstStyle>
          <a:p>
            <a:pPr>
              <a:defRPr/>
            </a:pPr>
            <a:fld id="{FF010FDE-5FC2-40AD-A8A0-689EC491801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0E4A3E3C-27C7-457F-AFB5-A23D5BAD7BF8}" type="slidenum">
              <a:rPr lang="en-US" smtClean="0"/>
              <a:pPr>
                <a:defRPr/>
              </a:pPr>
              <a:t>1</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ro-RO" sz="10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D7760824-43AF-4DD0-BB35-516ED3589DC8}" type="slidenum">
              <a:rPr lang="en-US" smtClean="0"/>
              <a:pPr>
                <a:defRPr/>
              </a:pPr>
              <a:t>5</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ro-RO" smtClean="0"/>
          </a:p>
        </p:txBody>
      </p:sp>
      <p:sp>
        <p:nvSpPr>
          <p:cNvPr id="113668" name="Slide Number Placeholder 3"/>
          <p:cNvSpPr>
            <a:spLocks noGrp="1"/>
          </p:cNvSpPr>
          <p:nvPr>
            <p:ph type="sldNum" sz="quarter" idx="5"/>
          </p:nvPr>
        </p:nvSpPr>
        <p:spPr/>
        <p:txBody>
          <a:bodyPr/>
          <a:lstStyle/>
          <a:p>
            <a:pPr>
              <a:defRPr/>
            </a:pPr>
            <a:fld id="{373911E1-BF3E-446A-85E7-4C0B617DEE3A}" type="slidenum">
              <a:rPr lang="en-US" smtClean="0"/>
              <a:pPr>
                <a:defRPr/>
              </a:pPr>
              <a:t>10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GB" smtClean="0"/>
          </a:p>
        </p:txBody>
      </p:sp>
      <p:sp>
        <p:nvSpPr>
          <p:cNvPr id="68612" name="Slide Number Placeholder 3"/>
          <p:cNvSpPr>
            <a:spLocks noGrp="1"/>
          </p:cNvSpPr>
          <p:nvPr>
            <p:ph type="sldNum" sz="quarter" idx="5"/>
          </p:nvPr>
        </p:nvSpPr>
        <p:spPr>
          <a:noFill/>
        </p:spPr>
        <p:txBody>
          <a:bodyPr/>
          <a:lstStyle/>
          <a:p>
            <a:fld id="{EA264C86-3171-4281-A814-EE2D97BF6559}" type="slidenum">
              <a:rPr lang="en-US" smtClean="0">
                <a:latin typeface="Arial" pitchFamily="34" charset="0"/>
                <a:cs typeface="Arial" pitchFamily="34" charset="0"/>
              </a:rPr>
              <a:pPr/>
              <a:t>11</a:t>
            </a:fld>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B243BF25-2E14-4308-AFEF-199DFAC620C8}" type="slidenum">
              <a:rPr lang="en-US" smtClean="0"/>
              <a:pPr>
                <a:defRPr/>
              </a:pPr>
              <a:t>67</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88900" y="746125"/>
            <a:ext cx="6616700" cy="3722688"/>
          </a:xfrm>
          <a:solidFill>
            <a:srgbClr val="FFFFFF"/>
          </a:solidFill>
          <a:ln/>
        </p:spPr>
      </p:sp>
      <p:sp>
        <p:nvSpPr>
          <p:cNvPr id="70659" name="Notes Placeholder 2"/>
          <p:cNvSpPr>
            <a:spLocks noGrp="1"/>
          </p:cNvSpPr>
          <p:nvPr>
            <p:ph type="body" idx="1"/>
          </p:nvPr>
        </p:nvSpPr>
        <p:spPr>
          <a:xfrm>
            <a:off x="679450" y="4716463"/>
            <a:ext cx="5435600" cy="4468812"/>
          </a:xfrm>
          <a:noFill/>
          <a:ln>
            <a:solidFill>
              <a:srgbClr val="000000"/>
            </a:solidFill>
          </a:ln>
        </p:spPr>
        <p:txBody>
          <a:bodyPr lIns="95571" tIns="47786" rIns="95571" bIns="47786"/>
          <a:lstStyle/>
          <a:p>
            <a:pPr eaLnBrk="1" hangingPunct="1">
              <a:spcBef>
                <a:spcPct val="0"/>
              </a:spcBef>
            </a:pPr>
            <a:endParaRPr lang="ro-RO" smtClean="0">
              <a:latin typeface="Calibri" pitchFamily="34" charset="0"/>
            </a:endParaRPr>
          </a:p>
        </p:txBody>
      </p:sp>
      <p:sp>
        <p:nvSpPr>
          <p:cNvPr id="70660" name="Slide Number Placeholder 3"/>
          <p:cNvSpPr txBox="1">
            <a:spLocks noGrp="1"/>
          </p:cNvSpPr>
          <p:nvPr/>
        </p:nvSpPr>
        <p:spPr bwMode="auto">
          <a:xfrm>
            <a:off x="3848100" y="9434513"/>
            <a:ext cx="2944813" cy="495300"/>
          </a:xfrm>
          <a:prstGeom prst="rect">
            <a:avLst/>
          </a:prstGeom>
          <a:noFill/>
          <a:ln w="9525">
            <a:noFill/>
            <a:miter lim="800000"/>
            <a:headEnd/>
            <a:tailEnd/>
          </a:ln>
        </p:spPr>
        <p:txBody>
          <a:bodyPr lIns="95571" tIns="47786" rIns="95571" bIns="47786" anchor="b"/>
          <a:lstStyle/>
          <a:p>
            <a:pPr algn="r" defTabSz="990600"/>
            <a:fld id="{9BFC578C-5E50-4944-9FE7-83A8B28CB3AC}" type="slidenum">
              <a:rPr lang="en-US" sz="1300">
                <a:solidFill>
                  <a:schemeClr val="tx1"/>
                </a:solidFill>
                <a:latin typeface="Arial" pitchFamily="34" charset="0"/>
                <a:ea typeface="MS PGothic" pitchFamily="34" charset="-128"/>
              </a:rPr>
              <a:pPr algn="r" defTabSz="990600"/>
              <a:t>70</a:t>
            </a:fld>
            <a:endParaRPr lang="en-US" sz="1300">
              <a:solidFill>
                <a:schemeClr val="tx1"/>
              </a:solidFill>
              <a:latin typeface="Arial" pitchFamily="34" charset="0"/>
              <a:ea typeface="MS PGothic"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solidFill>
            <a:srgbClr val="FFFFFF"/>
          </a:solidFill>
          <a:ln/>
        </p:spPr>
      </p:sp>
      <p:sp>
        <p:nvSpPr>
          <p:cNvPr id="71683" name="Notes Placeholder 2"/>
          <p:cNvSpPr>
            <a:spLocks noGrp="1"/>
          </p:cNvSpPr>
          <p:nvPr>
            <p:ph type="body" idx="1"/>
          </p:nvPr>
        </p:nvSpPr>
        <p:spPr>
          <a:noFill/>
          <a:ln>
            <a:solidFill>
              <a:srgbClr val="000000"/>
            </a:solidFill>
          </a:ln>
        </p:spPr>
        <p:txBody>
          <a:bodyPr lIns="91431" tIns="45716" rIns="91431" bIns="45716"/>
          <a:lstStyle/>
          <a:p>
            <a:pPr eaLnBrk="1" hangingPunct="1"/>
            <a:endParaRPr lang="ro-RO" smtClean="0">
              <a:latin typeface="Calibri" pitchFamily="34" charset="0"/>
            </a:endParaRPr>
          </a:p>
        </p:txBody>
      </p:sp>
      <p:sp>
        <p:nvSpPr>
          <p:cNvPr id="71684" name="Slide Number Placeholder 3"/>
          <p:cNvSpPr txBox="1">
            <a:spLocks noGrp="1"/>
          </p:cNvSpPr>
          <p:nvPr/>
        </p:nvSpPr>
        <p:spPr bwMode="auto">
          <a:xfrm>
            <a:off x="3848100" y="9432925"/>
            <a:ext cx="2944813" cy="496888"/>
          </a:xfrm>
          <a:prstGeom prst="rect">
            <a:avLst/>
          </a:prstGeom>
          <a:noFill/>
          <a:ln w="9525">
            <a:noFill/>
            <a:miter lim="800000"/>
            <a:headEnd/>
            <a:tailEnd/>
          </a:ln>
        </p:spPr>
        <p:txBody>
          <a:bodyPr lIns="91431" tIns="45716" rIns="91431" bIns="45716" anchor="b"/>
          <a:lstStyle/>
          <a:p>
            <a:pPr algn="r" defTabSz="990600"/>
            <a:fld id="{701EE9E8-A403-4D77-9E62-E79402339809}" type="slidenum">
              <a:rPr lang="en-US" sz="1200">
                <a:latin typeface="Arial" pitchFamily="34" charset="0"/>
                <a:ea typeface="MS PGothic" pitchFamily="34" charset="-128"/>
              </a:rPr>
              <a:pPr algn="r" defTabSz="990600"/>
              <a:t>72</a:t>
            </a:fld>
            <a:endParaRPr lang="en-US" sz="1200">
              <a:latin typeface="Arial"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8F4C76F-DBFF-42F7-BB2B-554C40C006FD}" type="slidenum">
              <a:rPr lang="en-GB" smtClean="0">
                <a:latin typeface="Arial" pitchFamily="34" charset="0"/>
                <a:cs typeface="Arial" pitchFamily="34" charset="0"/>
              </a:rPr>
              <a:pPr/>
              <a:t>74</a:t>
            </a:fld>
            <a:endParaRPr lang="en-GB" smtClean="0">
              <a:latin typeface="Arial" pitchFamily="34" charset="0"/>
              <a:cs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spcBef>
                <a:spcPct val="0"/>
              </a:spcBef>
            </a:pPr>
            <a:endParaRPr lang="ro-RO"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C950CC7-3178-45F7-A380-148514EA0F43}" type="slidenum">
              <a:rPr lang="en-US" smtClean="0"/>
              <a:pPr/>
              <a:t>87</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Rectangle 15"/>
          <p:cNvSpPr>
            <a:spLocks noChangeArrowheads="1"/>
          </p:cNvSpPr>
          <p:nvPr/>
        </p:nvSpPr>
        <p:spPr bwMode="gray">
          <a:xfrm>
            <a:off x="0" y="2074863"/>
            <a:ext cx="11906250" cy="4149725"/>
          </a:xfrm>
          <a:prstGeom prst="rect">
            <a:avLst/>
          </a:prstGeom>
          <a:solidFill>
            <a:srgbClr val="2EAFA4"/>
          </a:solidFill>
          <a:ln w="9525">
            <a:noFill/>
            <a:miter lim="800000"/>
            <a:headEnd/>
            <a:tailEnd/>
          </a:ln>
          <a:effectLst/>
        </p:spPr>
        <p:txBody>
          <a:bodyPr wrap="none" anchor="ctr"/>
          <a:lstStyle/>
          <a:p>
            <a:pPr algn="ctr">
              <a:defRPr/>
            </a:pPr>
            <a:endParaRPr lang="en-US">
              <a:cs typeface="+mn-cs"/>
            </a:endParaRPr>
          </a:p>
        </p:txBody>
      </p:sp>
      <p:sp>
        <p:nvSpPr>
          <p:cNvPr id="4" name="Freeform 32"/>
          <p:cNvSpPr>
            <a:spLocks noChangeAspect="1"/>
          </p:cNvSpPr>
          <p:nvPr userDrawn="1"/>
        </p:nvSpPr>
        <p:spPr bwMode="gray">
          <a:xfrm>
            <a:off x="382588" y="0"/>
            <a:ext cx="161925"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pPr algn="ctr">
              <a:defRPr/>
            </a:pPr>
            <a:endParaRPr lang="en-US">
              <a:cs typeface="+mn-cs"/>
            </a:endParaRPr>
          </a:p>
        </p:txBody>
      </p:sp>
      <p:sp>
        <p:nvSpPr>
          <p:cNvPr id="5" name="Freeform 33"/>
          <p:cNvSpPr>
            <a:spLocks noChangeAspect="1"/>
          </p:cNvSpPr>
          <p:nvPr userDrawn="1"/>
        </p:nvSpPr>
        <p:spPr bwMode="gray">
          <a:xfrm>
            <a:off x="381000" y="5027613"/>
            <a:ext cx="161925"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pPr algn="ctr">
              <a:defRPr/>
            </a:pPr>
            <a:endParaRPr lang="en-US">
              <a:cs typeface="+mn-cs"/>
            </a:endParaRPr>
          </a:p>
        </p:txBody>
      </p:sp>
      <p:pic>
        <p:nvPicPr>
          <p:cNvPr id="6" name="Picture 31" descr="BDO_Logo_RGB 100%"/>
          <p:cNvPicPr>
            <a:picLocks noChangeAspect="1" noChangeArrowheads="1"/>
          </p:cNvPicPr>
          <p:nvPr userDrawn="1"/>
        </p:nvPicPr>
        <p:blipFill>
          <a:blip r:embed="rId2" cstate="print"/>
          <a:srcRect/>
          <a:stretch>
            <a:fillRect/>
          </a:stretch>
        </p:blipFill>
        <p:spPr bwMode="auto">
          <a:xfrm>
            <a:off x="10596563" y="6281738"/>
            <a:ext cx="1133475" cy="434975"/>
          </a:xfrm>
          <a:prstGeom prst="rect">
            <a:avLst/>
          </a:prstGeom>
          <a:noFill/>
          <a:ln w="9525">
            <a:noFill/>
            <a:miter lim="800000"/>
            <a:headEnd/>
            <a:tailEnd/>
          </a:ln>
        </p:spPr>
      </p:pic>
      <p:pic>
        <p:nvPicPr>
          <p:cNvPr id="7" name="Picture 16"/>
          <p:cNvPicPr>
            <a:picLocks noChangeArrowheads="1"/>
          </p:cNvPicPr>
          <p:nvPr userDrawn="1"/>
        </p:nvPicPr>
        <p:blipFill>
          <a:blip r:embed="rId3" cstate="print"/>
          <a:srcRect/>
          <a:stretch>
            <a:fillRect/>
          </a:stretch>
        </p:blipFill>
        <p:spPr bwMode="auto">
          <a:xfrm>
            <a:off x="542925" y="0"/>
            <a:ext cx="11185525" cy="2074863"/>
          </a:xfrm>
          <a:prstGeom prst="rect">
            <a:avLst/>
          </a:prstGeom>
          <a:noFill/>
          <a:ln w="9525">
            <a:noFill/>
            <a:miter lim="800000"/>
            <a:headEnd/>
            <a:tailEnd/>
          </a:ln>
        </p:spPr>
      </p:pic>
      <p:sp>
        <p:nvSpPr>
          <p:cNvPr id="7171" name="Rectangle 3"/>
          <p:cNvSpPr>
            <a:spLocks noGrp="1" noChangeArrowheads="1"/>
          </p:cNvSpPr>
          <p:nvPr>
            <p:ph type="subTitle" idx="1"/>
          </p:nvPr>
        </p:nvSpPr>
        <p:spPr bwMode="gray">
          <a:xfrm>
            <a:off x="542925" y="2597921"/>
            <a:ext cx="11064875" cy="2785929"/>
          </a:xfrm>
        </p:spPr>
        <p:txBody>
          <a:bodyPr/>
          <a:lstStyle>
            <a:lvl1pPr algn="ctr">
              <a:defRPr>
                <a:solidFill>
                  <a:schemeClr val="bg1"/>
                </a:solidFill>
              </a:defRPr>
            </a:lvl1pPr>
          </a:lstStyle>
          <a:p>
            <a:r>
              <a:rPr lang="en-US" dirty="0" smtClean="0"/>
              <a:t>Click to edit Master subtitle style</a:t>
            </a:r>
            <a:endParaRPr lang="en-US" dirty="0"/>
          </a:p>
        </p:txBody>
      </p:sp>
      <p:pic>
        <p:nvPicPr>
          <p:cNvPr id="8" name="Picture 514" descr="C:\Users\iionita\Documents\USAID_2012\Communications\C2012\LGSP logos_vertical\Moldova LGSP USAID L#19E148_Ro-jpeg1.jpg"/>
          <p:cNvPicPr>
            <a:picLocks noChangeAspect="1" noChangeArrowheads="1"/>
          </p:cNvPicPr>
          <p:nvPr userDrawn="1"/>
        </p:nvPicPr>
        <p:blipFill>
          <a:blip r:embed="rId4" cstate="print"/>
          <a:srcRect/>
          <a:stretch>
            <a:fillRect/>
          </a:stretch>
        </p:blipFill>
        <p:spPr bwMode="auto">
          <a:xfrm>
            <a:off x="761683" y="5733257"/>
            <a:ext cx="1300162" cy="109696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0" y="6629400"/>
            <a:ext cx="2540000" cy="228600"/>
          </a:xfrm>
          <a:prstGeom prst="rect">
            <a:avLst/>
          </a:prstGeom>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a:xfrm>
            <a:off x="4165600" y="6629400"/>
            <a:ext cx="3859213" cy="228600"/>
          </a:xfrm>
          <a:prstGeom prst="rect">
            <a:avLst/>
          </a:prstGeom>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a:xfrm>
            <a:off x="9650413" y="6629400"/>
            <a:ext cx="2540000" cy="228600"/>
          </a:xfrm>
          <a:prstGeom prst="rect">
            <a:avLst/>
          </a:prstGeom>
        </p:spPr>
        <p:txBody>
          <a:bodyPr/>
          <a:lstStyle>
            <a:lvl1pPr>
              <a:defRPr>
                <a:cs typeface="+mn-cs"/>
              </a:defRPr>
            </a:lvl1pPr>
          </a:lstStyle>
          <a:p>
            <a:pPr>
              <a:defRPr/>
            </a:pPr>
            <a:fld id="{E965824E-1F69-4E78-B68F-C247398AD3EB}"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2"/>
            <a:r>
              <a:rPr lang="en-US" dirty="0" smtClean="0"/>
              <a:t>Third level</a:t>
            </a:r>
          </a:p>
          <a:p>
            <a:pPr lvl="3"/>
            <a:r>
              <a:rPr lang="en-US" dirty="0" smtClean="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2588" y="1820863"/>
            <a:ext cx="5635625" cy="3813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613" y="1820863"/>
            <a:ext cx="5637212" cy="3813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o-RO"/>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cs typeface="+mn-cs"/>
              </a:defRPr>
            </a:lvl1pPr>
          </a:lstStyle>
          <a:p>
            <a:pPr>
              <a:defRPr/>
            </a:pPr>
            <a:fld id="{2425F8D3-58CA-4BCF-BDB2-E303601788E8}" type="datetimeFigureOut">
              <a:rPr lang="ro-RO"/>
              <a:pPr>
                <a:defRPr/>
              </a:pPr>
              <a:t>10.11.2014</a:t>
            </a:fld>
            <a:endParaRPr lang="ro-RO"/>
          </a:p>
        </p:txBody>
      </p:sp>
      <p:sp>
        <p:nvSpPr>
          <p:cNvPr id="5" name="Footer Placeholder 4"/>
          <p:cNvSpPr>
            <a:spLocks noGrp="1"/>
          </p:cNvSpPr>
          <p:nvPr>
            <p:ph type="ftr" sz="quarter" idx="11"/>
          </p:nvPr>
        </p:nvSpPr>
        <p:spPr>
          <a:xfrm>
            <a:off x="4165600" y="6356350"/>
            <a:ext cx="3859213" cy="365125"/>
          </a:xfrm>
          <a:prstGeom prst="rect">
            <a:avLst/>
          </a:prstGeom>
        </p:spPr>
        <p:txBody>
          <a:bodyPr/>
          <a:lstStyle>
            <a:lvl1pPr>
              <a:defRPr>
                <a:cs typeface="+mn-cs"/>
              </a:defRPr>
            </a:lvl1pPr>
          </a:lstStyle>
          <a:p>
            <a:pPr>
              <a:defRPr/>
            </a:pPr>
            <a:endParaRPr lang="ro-RO"/>
          </a:p>
        </p:txBody>
      </p:sp>
      <p:sp>
        <p:nvSpPr>
          <p:cNvPr id="6" name="Slide Number Placeholder 5"/>
          <p:cNvSpPr>
            <a:spLocks noGrp="1"/>
          </p:cNvSpPr>
          <p:nvPr>
            <p:ph type="sldNum" sz="quarter" idx="12"/>
          </p:nvPr>
        </p:nvSpPr>
        <p:spPr>
          <a:xfrm>
            <a:off x="8736013" y="6356350"/>
            <a:ext cx="2844800" cy="365125"/>
          </a:xfrm>
          <a:prstGeom prst="rect">
            <a:avLst/>
          </a:prstGeom>
        </p:spPr>
        <p:txBody>
          <a:bodyPr/>
          <a:lstStyle>
            <a:lvl1pPr>
              <a:defRPr>
                <a:cs typeface="+mn-cs"/>
              </a:defRPr>
            </a:lvl1pPr>
          </a:lstStyle>
          <a:p>
            <a:pPr>
              <a:defRPr/>
            </a:pPr>
            <a:fld id="{961943EC-ACD8-4FBD-B29F-EE7ABA33BB46}" type="slidenum">
              <a:rPr lang="ro-RO"/>
              <a:pPr>
                <a:defRPr/>
              </a:pPr>
              <a:t>‹#›</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521" y="1600201"/>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6793" y="1600200"/>
            <a:ext cx="5384099"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6793" y="3938589"/>
            <a:ext cx="5384099"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609600" y="6245225"/>
            <a:ext cx="2844800" cy="476250"/>
          </a:xfrm>
          <a:prstGeom prst="rect">
            <a:avLst/>
          </a:prstGeom>
        </p:spPr>
        <p:txBody>
          <a:bodyPr/>
          <a:lstStyle>
            <a:lvl1pPr>
              <a:defRPr>
                <a:cs typeface="+mn-cs"/>
              </a:defRPr>
            </a:lvl1pPr>
          </a:lstStyle>
          <a:p>
            <a:pPr>
              <a:defRPr/>
            </a:pPr>
            <a:endParaRPr lang="de-DE"/>
          </a:p>
        </p:txBody>
      </p:sp>
      <p:sp>
        <p:nvSpPr>
          <p:cNvPr id="7" name="Rectangle 5"/>
          <p:cNvSpPr>
            <a:spLocks noGrp="1" noChangeArrowheads="1"/>
          </p:cNvSpPr>
          <p:nvPr>
            <p:ph type="ftr" sz="quarter" idx="11"/>
          </p:nvPr>
        </p:nvSpPr>
        <p:spPr>
          <a:xfrm>
            <a:off x="4165600" y="6245225"/>
            <a:ext cx="3859213" cy="476250"/>
          </a:xfrm>
          <a:prstGeom prst="rect">
            <a:avLst/>
          </a:prstGeom>
        </p:spPr>
        <p:txBody>
          <a:bodyPr/>
          <a:lstStyle>
            <a:lvl1pPr>
              <a:defRPr>
                <a:cs typeface="+mn-cs"/>
              </a:defRPr>
            </a:lvl1pPr>
          </a:lstStyle>
          <a:p>
            <a:pPr>
              <a:defRPr/>
            </a:pPr>
            <a:endParaRPr lang="de-DE"/>
          </a:p>
        </p:txBody>
      </p:sp>
      <p:sp>
        <p:nvSpPr>
          <p:cNvPr id="8" name="Rectangle 6"/>
          <p:cNvSpPr>
            <a:spLocks noGrp="1" noChangeArrowheads="1"/>
          </p:cNvSpPr>
          <p:nvPr>
            <p:ph type="sldNum" sz="quarter" idx="12"/>
          </p:nvPr>
        </p:nvSpPr>
        <p:spPr>
          <a:xfrm>
            <a:off x="8736013" y="6245225"/>
            <a:ext cx="2844800" cy="476250"/>
          </a:xfrm>
          <a:prstGeom prst="rect">
            <a:avLst/>
          </a:prstGeom>
        </p:spPr>
        <p:txBody>
          <a:bodyPr/>
          <a:lstStyle>
            <a:lvl1pPr>
              <a:defRPr>
                <a:cs typeface="+mn-cs"/>
              </a:defRPr>
            </a:lvl1pPr>
          </a:lstStyle>
          <a:p>
            <a:pPr>
              <a:defRPr/>
            </a:pPr>
            <a:fld id="{9B322466-9F52-4194-A8E1-7942661D5951}"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521" y="1600201"/>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6793" y="1600201"/>
            <a:ext cx="5384099"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a:defRPr>
                <a:cs typeface="+mn-cs"/>
              </a:defRPr>
            </a:lvl1pPr>
          </a:lstStyle>
          <a:p>
            <a:pPr>
              <a:defRPr/>
            </a:pPr>
            <a:endParaRPr lang="de-DE"/>
          </a:p>
        </p:txBody>
      </p:sp>
      <p:sp>
        <p:nvSpPr>
          <p:cNvPr id="6" name="Footer Placeholder 5"/>
          <p:cNvSpPr>
            <a:spLocks noGrp="1" noChangeArrowheads="1"/>
          </p:cNvSpPr>
          <p:nvPr>
            <p:ph type="ftr" sz="quarter" idx="11"/>
          </p:nvPr>
        </p:nvSpPr>
        <p:spPr>
          <a:xfrm>
            <a:off x="4165600" y="6245225"/>
            <a:ext cx="3859213" cy="476250"/>
          </a:xfrm>
          <a:prstGeom prst="rect">
            <a:avLst/>
          </a:prstGeom>
        </p:spPr>
        <p:txBody>
          <a:bodyPr/>
          <a:lstStyle>
            <a:lvl1pPr>
              <a:defRPr>
                <a:cs typeface="+mn-cs"/>
              </a:defRPr>
            </a:lvl1pPr>
          </a:lstStyle>
          <a:p>
            <a:pPr>
              <a:defRPr/>
            </a:pPr>
            <a:endParaRPr lang="de-DE"/>
          </a:p>
        </p:txBody>
      </p:sp>
      <p:sp>
        <p:nvSpPr>
          <p:cNvPr id="7" name="Slide Number Placeholder 6"/>
          <p:cNvSpPr>
            <a:spLocks noGrp="1" noChangeArrowheads="1"/>
          </p:cNvSpPr>
          <p:nvPr>
            <p:ph type="sldNum" sz="quarter" idx="12"/>
          </p:nvPr>
        </p:nvSpPr>
        <p:spPr>
          <a:xfrm>
            <a:off x="8736013" y="6245225"/>
            <a:ext cx="2844800" cy="476250"/>
          </a:xfrm>
          <a:prstGeom prst="rect">
            <a:avLst/>
          </a:prstGeom>
        </p:spPr>
        <p:txBody>
          <a:bodyPr/>
          <a:lstStyle>
            <a:lvl1pPr>
              <a:defRPr>
                <a:cs typeface="+mn-cs"/>
              </a:defRPr>
            </a:lvl1pPr>
          </a:lstStyle>
          <a:p>
            <a:pPr>
              <a:defRPr/>
            </a:pPr>
            <a:fld id="{70839470-C335-4F8E-8629-1F7777FA1441}"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685800"/>
            <a:ext cx="10768198" cy="9144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09521" y="1905000"/>
            <a:ext cx="5282512" cy="4495800"/>
          </a:xfrm>
        </p:spPr>
        <p:txBody>
          <a:bodyPr>
            <a:normAutofit/>
          </a:bodyPr>
          <a:lstStyle/>
          <a:p>
            <a:pPr lvl="0"/>
            <a:endParaRPr lang="en-GB" noProof="0"/>
          </a:p>
        </p:txBody>
      </p:sp>
      <p:sp>
        <p:nvSpPr>
          <p:cNvPr id="4" name="Text Placeholder 3"/>
          <p:cNvSpPr>
            <a:spLocks noGrp="1"/>
          </p:cNvSpPr>
          <p:nvPr>
            <p:ph type="body" sz="half" idx="2"/>
          </p:nvPr>
        </p:nvSpPr>
        <p:spPr>
          <a:xfrm>
            <a:off x="6095207" y="1905000"/>
            <a:ext cx="5282512"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0" y="6629400"/>
            <a:ext cx="2540000" cy="228600"/>
          </a:xfrm>
          <a:prstGeom prst="rect">
            <a:avLst/>
          </a:prstGeom>
        </p:spPr>
        <p:txBody>
          <a:bodyPr/>
          <a:lstStyle>
            <a:lvl1pPr>
              <a:defRPr>
                <a:cs typeface="+mn-cs"/>
              </a:defRPr>
            </a:lvl1pPr>
          </a:lstStyle>
          <a:p>
            <a:pPr>
              <a:defRPr/>
            </a:pPr>
            <a:endParaRPr lang="en-US"/>
          </a:p>
        </p:txBody>
      </p:sp>
      <p:sp>
        <p:nvSpPr>
          <p:cNvPr id="6" name="Footer Placeholder 5"/>
          <p:cNvSpPr>
            <a:spLocks noGrp="1" noChangeArrowheads="1"/>
          </p:cNvSpPr>
          <p:nvPr>
            <p:ph type="ftr" sz="quarter" idx="11"/>
          </p:nvPr>
        </p:nvSpPr>
        <p:spPr>
          <a:xfrm>
            <a:off x="4165600" y="6629400"/>
            <a:ext cx="3859213" cy="228600"/>
          </a:xfrm>
          <a:prstGeom prst="rect">
            <a:avLst/>
          </a:prstGeom>
        </p:spPr>
        <p:txBody>
          <a:bodyPr/>
          <a:lstStyle>
            <a:lvl1pPr>
              <a:defRPr>
                <a:cs typeface="+mn-cs"/>
              </a:defRPr>
            </a:lvl1pPr>
          </a:lstStyle>
          <a:p>
            <a:pPr>
              <a:defRPr/>
            </a:pPr>
            <a:endParaRPr lang="en-US"/>
          </a:p>
        </p:txBody>
      </p:sp>
      <p:sp>
        <p:nvSpPr>
          <p:cNvPr id="7" name="Slide Number Placeholder 6"/>
          <p:cNvSpPr>
            <a:spLocks noGrp="1" noChangeArrowheads="1"/>
          </p:cNvSpPr>
          <p:nvPr>
            <p:ph type="sldNum" sz="quarter" idx="12"/>
          </p:nvPr>
        </p:nvSpPr>
        <p:spPr>
          <a:xfrm>
            <a:off x="9650413" y="6629400"/>
            <a:ext cx="2540000" cy="228600"/>
          </a:xfrm>
          <a:prstGeom prst="rect">
            <a:avLst/>
          </a:prstGeom>
        </p:spPr>
        <p:txBody>
          <a:bodyPr/>
          <a:lstStyle>
            <a:lvl1pPr>
              <a:defRPr>
                <a:cs typeface="+mn-cs"/>
              </a:defRPr>
            </a:lvl1pPr>
          </a:lstStyle>
          <a:p>
            <a:pPr>
              <a:defRPr/>
            </a:pPr>
            <a:fld id="{713C4FF5-9CCE-46A5-9468-3A8606A2A5C5}"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2588" y="673100"/>
            <a:ext cx="11523662" cy="971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82588" y="1820863"/>
            <a:ext cx="11425237" cy="3813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2"/>
            <a:r>
              <a:rPr lang="en-US" smtClean="0"/>
              <a:t>Third level</a:t>
            </a:r>
          </a:p>
          <a:p>
            <a:pPr lvl="3"/>
            <a:r>
              <a:rPr lang="en-US" smtClean="0"/>
              <a:t>Fourth level</a:t>
            </a:r>
          </a:p>
        </p:txBody>
      </p:sp>
      <p:sp>
        <p:nvSpPr>
          <p:cNvPr id="1037" name="Freeform 13"/>
          <p:cNvSpPr>
            <a:spLocks noChangeAspect="1"/>
          </p:cNvSpPr>
          <p:nvPr/>
        </p:nvSpPr>
        <p:spPr bwMode="gray">
          <a:xfrm>
            <a:off x="382588" y="0"/>
            <a:ext cx="161925" cy="554038"/>
          </a:xfrm>
          <a:custGeom>
            <a:avLst/>
            <a:gdLst/>
            <a:ahLst/>
            <a:cxnLst>
              <a:cxn ang="0">
                <a:pos x="120" y="328"/>
              </a:cxn>
              <a:cxn ang="0">
                <a:pos x="120" y="0"/>
              </a:cxn>
              <a:cxn ang="0">
                <a:pos x="0" y="0"/>
              </a:cxn>
              <a:cxn ang="0">
                <a:pos x="0" y="411"/>
              </a:cxn>
              <a:cxn ang="0">
                <a:pos x="120" y="328"/>
              </a:cxn>
            </a:cxnLst>
            <a:rect l="0" t="0" r="r" b="b"/>
            <a:pathLst>
              <a:path w="120" h="411">
                <a:moveTo>
                  <a:pt x="120" y="328"/>
                </a:moveTo>
                <a:lnTo>
                  <a:pt x="120" y="0"/>
                </a:lnTo>
                <a:lnTo>
                  <a:pt x="0" y="0"/>
                </a:lnTo>
                <a:lnTo>
                  <a:pt x="0" y="411"/>
                </a:lnTo>
                <a:lnTo>
                  <a:pt x="120" y="328"/>
                </a:lnTo>
                <a:close/>
              </a:path>
            </a:pathLst>
          </a:custGeom>
          <a:solidFill>
            <a:srgbClr val="ED1A3B"/>
          </a:solidFill>
          <a:ln w="9525">
            <a:noFill/>
            <a:round/>
            <a:headEnd/>
            <a:tailEnd/>
          </a:ln>
        </p:spPr>
        <p:txBody>
          <a:bodyPr/>
          <a:lstStyle/>
          <a:p>
            <a:pPr algn="ctr">
              <a:defRPr/>
            </a:pPr>
            <a:endParaRPr lang="en-US">
              <a:cs typeface="+mn-cs"/>
            </a:endParaRPr>
          </a:p>
        </p:txBody>
      </p:sp>
      <p:sp>
        <p:nvSpPr>
          <p:cNvPr id="1038" name="Freeform 14"/>
          <p:cNvSpPr>
            <a:spLocks noChangeAspect="1"/>
          </p:cNvSpPr>
          <p:nvPr/>
        </p:nvSpPr>
        <p:spPr bwMode="gray">
          <a:xfrm>
            <a:off x="382588" y="6238875"/>
            <a:ext cx="161925" cy="615950"/>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a:lstStyle/>
          <a:p>
            <a:pPr algn="ctr">
              <a:defRPr/>
            </a:pPr>
            <a:endParaRPr lang="en-US">
              <a:cs typeface="+mn-cs"/>
            </a:endParaRPr>
          </a:p>
        </p:txBody>
      </p:sp>
      <p:pic>
        <p:nvPicPr>
          <p:cNvPr id="2054" name="Picture 15" descr="BDO_Logo_RGB 100%"/>
          <p:cNvPicPr>
            <a:picLocks noChangeAspect="1" noChangeArrowheads="1"/>
          </p:cNvPicPr>
          <p:nvPr/>
        </p:nvPicPr>
        <p:blipFill>
          <a:blip r:embed="rId12" cstate="print"/>
          <a:srcRect/>
          <a:stretch>
            <a:fillRect/>
          </a:stretch>
        </p:blipFill>
        <p:spPr bwMode="auto">
          <a:xfrm>
            <a:off x="10925175" y="6238875"/>
            <a:ext cx="974725" cy="374650"/>
          </a:xfrm>
          <a:prstGeom prst="rect">
            <a:avLst/>
          </a:prstGeom>
          <a:noFill/>
          <a:ln w="9525">
            <a:noFill/>
            <a:miter lim="800000"/>
            <a:headEnd/>
            <a:tailEnd/>
          </a:ln>
        </p:spPr>
      </p:pic>
      <p:pic>
        <p:nvPicPr>
          <p:cNvPr id="7" name="Picture 514" descr="C:\Users\iionita\Documents\USAID_2012\Communications\C2012\LGSP logos_vertical\Moldova LGSP USAID L#19E148_Ro-jpeg1.jpg"/>
          <p:cNvPicPr>
            <a:picLocks noChangeAspect="1" noChangeArrowheads="1"/>
          </p:cNvPicPr>
          <p:nvPr userDrawn="1"/>
        </p:nvPicPr>
        <p:blipFill>
          <a:blip r:embed="rId13" cstate="print"/>
          <a:srcRect/>
          <a:stretch>
            <a:fillRect/>
          </a:stretch>
        </p:blipFill>
        <p:spPr bwMode="auto">
          <a:xfrm>
            <a:off x="0" y="6121642"/>
            <a:ext cx="868997" cy="73318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46" r:id="rId1"/>
    <p:sldLayoutId id="2147484242" r:id="rId2"/>
    <p:sldLayoutId id="2147484243" r:id="rId3"/>
    <p:sldLayoutId id="2147484244" r:id="rId4"/>
    <p:sldLayoutId id="2147484245" r:id="rId5"/>
    <p:sldLayoutId id="2147484247" r:id="rId6"/>
    <p:sldLayoutId id="2147484248" r:id="rId7"/>
    <p:sldLayoutId id="2147484249" r:id="rId8"/>
    <p:sldLayoutId id="2147484250" r:id="rId9"/>
    <p:sldLayoutId id="2147484251" r:id="rId10"/>
  </p:sldLayoutIdLst>
  <p:hf hdr="0" dt="0"/>
  <p:txStyles>
    <p:titleStyle>
      <a:lvl1pPr algn="l" rtl="0" eaLnBrk="0" fontAlgn="base" hangingPunct="0">
        <a:lnSpc>
          <a:spcPct val="105000"/>
        </a:lnSpc>
        <a:spcBef>
          <a:spcPct val="0"/>
        </a:spcBef>
        <a:spcAft>
          <a:spcPct val="0"/>
        </a:spcAft>
        <a:defRPr sz="2800" b="1">
          <a:solidFill>
            <a:srgbClr val="ED1A3B"/>
          </a:solidFill>
          <a:latin typeface="+mj-lt"/>
          <a:ea typeface="+mj-ea"/>
          <a:cs typeface="+mj-cs"/>
        </a:defRPr>
      </a:lvl1pPr>
      <a:lvl2pPr algn="l" rtl="0" eaLnBrk="0" fontAlgn="base" hangingPunct="0">
        <a:lnSpc>
          <a:spcPct val="105000"/>
        </a:lnSpc>
        <a:spcBef>
          <a:spcPct val="0"/>
        </a:spcBef>
        <a:spcAft>
          <a:spcPct val="0"/>
        </a:spcAft>
        <a:defRPr sz="2800" b="1">
          <a:solidFill>
            <a:srgbClr val="ED1A3B"/>
          </a:solidFill>
          <a:latin typeface="Trebuchet MS" pitchFamily="34" charset="0"/>
        </a:defRPr>
      </a:lvl2pPr>
      <a:lvl3pPr algn="l" rtl="0" eaLnBrk="0" fontAlgn="base" hangingPunct="0">
        <a:lnSpc>
          <a:spcPct val="105000"/>
        </a:lnSpc>
        <a:spcBef>
          <a:spcPct val="0"/>
        </a:spcBef>
        <a:spcAft>
          <a:spcPct val="0"/>
        </a:spcAft>
        <a:defRPr sz="2800" b="1">
          <a:solidFill>
            <a:srgbClr val="ED1A3B"/>
          </a:solidFill>
          <a:latin typeface="Trebuchet MS" pitchFamily="34" charset="0"/>
        </a:defRPr>
      </a:lvl3pPr>
      <a:lvl4pPr algn="l" rtl="0" eaLnBrk="0" fontAlgn="base" hangingPunct="0">
        <a:lnSpc>
          <a:spcPct val="105000"/>
        </a:lnSpc>
        <a:spcBef>
          <a:spcPct val="0"/>
        </a:spcBef>
        <a:spcAft>
          <a:spcPct val="0"/>
        </a:spcAft>
        <a:defRPr sz="2800" b="1">
          <a:solidFill>
            <a:srgbClr val="ED1A3B"/>
          </a:solidFill>
          <a:latin typeface="Trebuchet MS" pitchFamily="34" charset="0"/>
        </a:defRPr>
      </a:lvl4pPr>
      <a:lvl5pPr algn="l" rtl="0" eaLnBrk="0" fontAlgn="base" hangingPunct="0">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rgbClr val="786860"/>
          </a:solidFill>
          <a:latin typeface="+mn-lt"/>
          <a:ea typeface="+mn-ea"/>
          <a:cs typeface="+mn-cs"/>
        </a:defRPr>
      </a:lvl1pPr>
      <a:lvl2pPr marL="336550" indent="-334963" algn="l" rtl="0" eaLnBrk="0" fontAlgn="base" hangingPunct="0">
        <a:spcBef>
          <a:spcPct val="20000"/>
        </a:spcBef>
        <a:spcAft>
          <a:spcPct val="0"/>
        </a:spcAft>
        <a:buChar char="•"/>
        <a:defRPr sz="2800">
          <a:solidFill>
            <a:srgbClr val="786860"/>
          </a:solidFill>
          <a:latin typeface="+mn-lt"/>
        </a:defRPr>
      </a:lvl2pPr>
      <a:lvl3pPr marL="641350" indent="-303213" algn="l" rtl="0" eaLnBrk="0" fontAlgn="base" hangingPunct="0">
        <a:spcBef>
          <a:spcPct val="20000"/>
        </a:spcBef>
        <a:spcAft>
          <a:spcPct val="0"/>
        </a:spcAft>
        <a:buFont typeface="Courier New" pitchFamily="49" charset="0"/>
        <a:buChar char="o"/>
        <a:defRPr sz="2400">
          <a:solidFill>
            <a:srgbClr val="786860"/>
          </a:solidFill>
          <a:latin typeface="+mn-lt"/>
        </a:defRPr>
      </a:lvl3pPr>
      <a:lvl4pPr marL="971550" indent="-328613" algn="l" rtl="0" eaLnBrk="0" fontAlgn="base" hangingPunct="0">
        <a:spcBef>
          <a:spcPct val="20000"/>
        </a:spcBef>
        <a:spcAft>
          <a:spcPct val="0"/>
        </a:spcAft>
        <a:buFont typeface="Univers HSBCPB Con 520"/>
        <a:buChar char="-"/>
        <a:defRPr sz="2000">
          <a:solidFill>
            <a:srgbClr val="786860"/>
          </a:solidFill>
          <a:latin typeface="+mn-lt"/>
        </a:defRPr>
      </a:lvl4pPr>
      <a:lvl5pPr marL="1301750" indent="-328613" algn="l" rtl="0" eaLnBrk="0" fontAlgn="base" hangingPunct="0">
        <a:spcBef>
          <a:spcPct val="20000"/>
        </a:spcBef>
        <a:spcAft>
          <a:spcPct val="0"/>
        </a:spcAft>
        <a:buFont typeface="Univers HSBCPB Con 520"/>
        <a:defRPr sz="1400">
          <a:solidFill>
            <a:srgbClr val="786860"/>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3.wm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gif"/><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8.gif"/><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8.gif"/><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gif"/><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emf"/><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image" Target="../media/image10.emf"/><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hyperlink" Target="http://www.google.ro/url?sa=i&amp;rct=j&amp;q=recycling+plants&amp;source=images&amp;cd=&amp;docid=1aoGbVWMOgS9TM&amp;tbnid=_BtgE91XZv8moM:&amp;ved=0CAUQjRw&amp;url=http://www.phoenixindustries.com/Tire%20Recycling%20Plants.html&amp;ei=BvkMUda7HozXsgbex4GIDA&amp;bvm=bv.41867550,d.ZG4&amp;psig=AFQjCNGFxZSqOM-ZtPeTy26M4cAVssnzEw&amp;ust=135989097956801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0.jpe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Microsoft_Office_Word_97_-_2003_Document2.doc"/><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3.gif"/></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21.png"/><Relationship Id="rId1" Type="http://schemas.openxmlformats.org/officeDocument/2006/relationships/slideLayout" Target="../slideLayouts/slideLayout5.xml"/><Relationship Id="rId4" Type="http://schemas.openxmlformats.org/officeDocument/2006/relationships/image" Target="../media/image122.jpe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8.jpeg"/><Relationship Id="rId2" Type="http://schemas.openxmlformats.org/officeDocument/2006/relationships/hyperlink" Target="http://www.google.ro/url?sa=i&amp;rct=j&amp;q=process+icon&amp;source=images&amp;cd=&amp;cad=rja&amp;docid=ZyvuX1lrYEixVM&amp;tbnid=5fcre2C8C1OkYM:&amp;ved=0CAUQjRw&amp;url=http://www.masterfile.com/stock-photography/image/400-04862741/five-Blank-numbered-cycle-process-business-diagram-illustration&amp;ei=OG8PUYryMcK80QXp24GwDQ&amp;bvm=bv.41867550,d.ZG4&amp;psig=AFQjCNElHTNB7BQGSyKTMg9hWskTudsYGA&amp;ust=1360052179446679" TargetMode="External"/><Relationship Id="rId1" Type="http://schemas.openxmlformats.org/officeDocument/2006/relationships/slideLayout" Target="../slideLayouts/slideLayout5.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hyperlink" Target="http://www.google.ro/url?sa=i&amp;rct=j&amp;q=+budget++icon&amp;source=images&amp;cd=&amp;cad=rja&amp;docid=L7fPI-lbM4A7TM&amp;tbnid=rAjW0HW-TCxCSM:&amp;ved=0CAUQjRw&amp;url=http://www.pmac.co.nz/about-us/mpi-budget&amp;ei=FnAPUbT6D4ia0QXv5oGwCg&amp;bvm=bv.41867550,d.ZG4&amp;psig=AFQjCNEs3-S1KqnyjIJTzeie9jydxbWzOg&amp;ust=1360052533568463" TargetMode="External"/></Relationships>
</file>

<file path=ppt/slides/_rels/slide8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129.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subTitle" idx="1"/>
          </p:nvPr>
        </p:nvSpPr>
        <p:spPr>
          <a:xfrm>
            <a:off x="4964113" y="5334000"/>
            <a:ext cx="2692400" cy="715963"/>
          </a:xfrm>
        </p:spPr>
        <p:txBody>
          <a:bodyPr/>
          <a:lstStyle/>
          <a:p>
            <a:pPr marL="0" indent="0" eaLnBrk="1" hangingPunct="1">
              <a:buFontTx/>
              <a:buNone/>
            </a:pPr>
            <a:r>
              <a:rPr lang="en-GB" sz="1400" dirty="0" smtClean="0"/>
              <a:t>11 </a:t>
            </a:r>
            <a:r>
              <a:rPr lang="en-GB" sz="1400" dirty="0" err="1" smtClean="0"/>
              <a:t>Noiembrie</a:t>
            </a:r>
            <a:r>
              <a:rPr lang="en-GB" sz="1400" dirty="0" smtClean="0"/>
              <a:t> 2014</a:t>
            </a:r>
          </a:p>
        </p:txBody>
      </p:sp>
      <p:sp>
        <p:nvSpPr>
          <p:cNvPr id="9219" name="Rectangle 3"/>
          <p:cNvSpPr txBox="1">
            <a:spLocks noChangeArrowheads="1"/>
          </p:cNvSpPr>
          <p:nvPr/>
        </p:nvSpPr>
        <p:spPr bwMode="gray">
          <a:xfrm>
            <a:off x="2795588" y="2471738"/>
            <a:ext cx="7208837" cy="2195512"/>
          </a:xfrm>
          <a:prstGeom prst="rect">
            <a:avLst/>
          </a:prstGeom>
          <a:noFill/>
          <a:ln w="9525">
            <a:noFill/>
            <a:miter lim="800000"/>
            <a:headEnd/>
            <a:tailEnd/>
          </a:ln>
        </p:spPr>
        <p:txBody>
          <a:bodyPr lIns="0" tIns="0" rIns="0" bIns="0"/>
          <a:lstStyle/>
          <a:p>
            <a:pPr algn="ctr">
              <a:spcBef>
                <a:spcPct val="20000"/>
              </a:spcBef>
            </a:pPr>
            <a:endParaRPr lang="en-GB" sz="2800" dirty="0"/>
          </a:p>
          <a:p>
            <a:pPr algn="ctr"/>
            <a:r>
              <a:rPr lang="ro-RO" sz="2800" dirty="0"/>
              <a:t>ANALIZA DIAGNOSTIC</a:t>
            </a:r>
          </a:p>
          <a:p>
            <a:pPr algn="ctr"/>
            <a:r>
              <a:rPr lang="ro-RO" sz="2800" dirty="0" smtClean="0"/>
              <a:t>INTREPRINDERE MUNICIPALA „GOSPODARIE COMUNAL LOCATIVA” CANTEMIR</a:t>
            </a:r>
            <a:endParaRPr lang="en-GB"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669925" y="39688"/>
            <a:ext cx="8866188" cy="6826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80000"/>
              </a:lnSpc>
              <a:defRPr/>
            </a:pPr>
            <a:r>
              <a:rPr lang="en-US" sz="2400" dirty="0">
                <a:solidFill>
                  <a:srgbClr val="C00000"/>
                </a:solidFill>
                <a:latin typeface="+mj-lt"/>
              </a:rPr>
              <a:t>C1: </a:t>
            </a:r>
            <a:r>
              <a:rPr lang="en-US" sz="2400" dirty="0" err="1">
                <a:solidFill>
                  <a:srgbClr val="C00000"/>
                </a:solidFill>
                <a:latin typeface="+mj-lt"/>
              </a:rPr>
              <a:t>reducerea</a:t>
            </a:r>
            <a:r>
              <a:rPr lang="en-US" sz="2400" dirty="0">
                <a:solidFill>
                  <a:srgbClr val="C00000"/>
                </a:solidFill>
                <a:latin typeface="+mj-lt"/>
              </a:rPr>
              <a:t> </a:t>
            </a:r>
            <a:r>
              <a:rPr lang="en-US" sz="2400" dirty="0" err="1">
                <a:solidFill>
                  <a:srgbClr val="C00000"/>
                </a:solidFill>
                <a:latin typeface="+mj-lt"/>
              </a:rPr>
              <a:t>generarii</a:t>
            </a:r>
            <a:r>
              <a:rPr lang="en-US" sz="2400" dirty="0">
                <a:solidFill>
                  <a:srgbClr val="C00000"/>
                </a:solidFill>
                <a:latin typeface="+mj-lt"/>
              </a:rPr>
              <a:t> </a:t>
            </a:r>
            <a:r>
              <a:rPr lang="en-US" sz="2400" dirty="0" err="1">
                <a:solidFill>
                  <a:srgbClr val="C00000"/>
                </a:solidFill>
                <a:latin typeface="+mj-lt"/>
              </a:rPr>
              <a:t>deseurilor</a:t>
            </a:r>
            <a:r>
              <a:rPr lang="en-US" sz="2400" dirty="0">
                <a:solidFill>
                  <a:srgbClr val="C00000"/>
                </a:solidFill>
                <a:latin typeface="+mj-lt"/>
              </a:rPr>
              <a:t> </a:t>
            </a:r>
            <a:r>
              <a:rPr lang="en-US" sz="2400" dirty="0" err="1">
                <a:solidFill>
                  <a:srgbClr val="C00000"/>
                </a:solidFill>
                <a:latin typeface="+mj-lt"/>
              </a:rPr>
              <a:t>municipale</a:t>
            </a:r>
            <a:r>
              <a:rPr lang="en-US" sz="2400" dirty="0">
                <a:solidFill>
                  <a:srgbClr val="C00000"/>
                </a:solidFill>
                <a:latin typeface="+mj-lt"/>
              </a:rPr>
              <a:t> </a:t>
            </a:r>
            <a:r>
              <a:rPr lang="en-US" sz="2400" dirty="0" err="1">
                <a:solidFill>
                  <a:srgbClr val="C00000"/>
                </a:solidFill>
                <a:latin typeface="+mj-lt"/>
              </a:rPr>
              <a:t>si</a:t>
            </a:r>
            <a:r>
              <a:rPr lang="en-US" sz="2400" dirty="0">
                <a:solidFill>
                  <a:srgbClr val="C00000"/>
                </a:solidFill>
                <a:latin typeface="+mj-lt"/>
              </a:rPr>
              <a:t> </a:t>
            </a:r>
            <a:r>
              <a:rPr lang="en-US" sz="2400" dirty="0" err="1">
                <a:solidFill>
                  <a:srgbClr val="C00000"/>
                </a:solidFill>
                <a:latin typeface="+mj-lt"/>
              </a:rPr>
              <a:t>organizarea</a:t>
            </a:r>
            <a:r>
              <a:rPr lang="en-US" sz="2400" dirty="0">
                <a:solidFill>
                  <a:srgbClr val="C00000"/>
                </a:solidFill>
                <a:latin typeface="+mj-lt"/>
              </a:rPr>
              <a:t> </a:t>
            </a:r>
            <a:r>
              <a:rPr lang="en-US" sz="2400" dirty="0" err="1">
                <a:solidFill>
                  <a:srgbClr val="C00000"/>
                </a:solidFill>
                <a:latin typeface="+mj-lt"/>
              </a:rPr>
              <a:t>gestionarii</a:t>
            </a:r>
            <a:r>
              <a:rPr lang="en-US" sz="2400" dirty="0">
                <a:solidFill>
                  <a:srgbClr val="C00000"/>
                </a:solidFill>
                <a:latin typeface="+mj-lt"/>
              </a:rPr>
              <a:t> </a:t>
            </a:r>
            <a:r>
              <a:rPr lang="en-US" sz="2400" dirty="0" err="1">
                <a:solidFill>
                  <a:srgbClr val="C00000"/>
                </a:solidFill>
                <a:latin typeface="+mj-lt"/>
              </a:rPr>
              <a:t>deseurilor</a:t>
            </a:r>
            <a:r>
              <a:rPr lang="en-US" sz="2400" dirty="0">
                <a:solidFill>
                  <a:srgbClr val="C00000"/>
                </a:solidFill>
                <a:latin typeface="+mj-lt"/>
              </a:rPr>
              <a:t> </a:t>
            </a:r>
            <a:r>
              <a:rPr lang="en-US" sz="2400" dirty="0" err="1">
                <a:solidFill>
                  <a:srgbClr val="C00000"/>
                </a:solidFill>
                <a:latin typeface="+mj-lt"/>
              </a:rPr>
              <a:t>respectand</a:t>
            </a:r>
            <a:r>
              <a:rPr lang="en-US" sz="2400" dirty="0">
                <a:solidFill>
                  <a:srgbClr val="C00000"/>
                </a:solidFill>
                <a:latin typeface="+mj-lt"/>
              </a:rPr>
              <a:t> </a:t>
            </a:r>
            <a:r>
              <a:rPr lang="en-US" sz="2400" dirty="0" err="1">
                <a:solidFill>
                  <a:srgbClr val="C00000"/>
                </a:solidFill>
                <a:latin typeface="+mj-lt"/>
              </a:rPr>
              <a:t>principiul</a:t>
            </a:r>
            <a:r>
              <a:rPr lang="en-US" sz="2400" dirty="0">
                <a:solidFill>
                  <a:srgbClr val="C00000"/>
                </a:solidFill>
                <a:latin typeface="+mj-lt"/>
              </a:rPr>
              <a:t> </a:t>
            </a:r>
            <a:r>
              <a:rPr lang="en-US" sz="2400" dirty="0" err="1">
                <a:solidFill>
                  <a:srgbClr val="C00000"/>
                </a:solidFill>
                <a:latin typeface="+mj-lt"/>
              </a:rPr>
              <a:t>ierarhiei</a:t>
            </a:r>
            <a:r>
              <a:rPr lang="en-US" sz="2400" dirty="0">
                <a:solidFill>
                  <a:srgbClr val="C00000"/>
                </a:solidFill>
                <a:latin typeface="+mj-lt"/>
              </a:rPr>
              <a:t> </a:t>
            </a:r>
            <a:r>
              <a:rPr lang="de-DE" sz="2400" dirty="0">
                <a:solidFill>
                  <a:srgbClr val="C00000"/>
                </a:solidFill>
                <a:latin typeface="+mj-lt"/>
                <a:ea typeface="+mj-ea"/>
                <a:cs typeface="+mj-cs"/>
              </a:rPr>
              <a:t> !</a:t>
            </a:r>
          </a:p>
        </p:txBody>
      </p:sp>
      <p:pic>
        <p:nvPicPr>
          <p:cNvPr id="15" name="Picture 14"/>
          <p:cNvPicPr>
            <a:picLocks noChangeAspect="1" noChangeArrowheads="1"/>
          </p:cNvPicPr>
          <p:nvPr/>
        </p:nvPicPr>
        <p:blipFill>
          <a:blip r:embed="rId3" cstate="email"/>
          <a:srcRect/>
          <a:stretch>
            <a:fillRect/>
          </a:stretch>
        </p:blipFill>
        <p:spPr bwMode="auto">
          <a:xfrm>
            <a:off x="9628778" y="381000"/>
            <a:ext cx="2561636" cy="18722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172" name="Rectangle 6"/>
          <p:cNvSpPr>
            <a:spLocks noChangeArrowheads="1"/>
          </p:cNvSpPr>
          <p:nvPr/>
        </p:nvSpPr>
        <p:spPr bwMode="auto">
          <a:xfrm>
            <a:off x="530225" y="946150"/>
            <a:ext cx="10380663" cy="5216525"/>
          </a:xfrm>
          <a:prstGeom prst="rect">
            <a:avLst/>
          </a:prstGeom>
          <a:noFill/>
          <a:ln w="9525">
            <a:noFill/>
            <a:miter lim="800000"/>
            <a:headEnd/>
            <a:tailEnd/>
          </a:ln>
        </p:spPr>
        <p:txBody>
          <a:bodyPr>
            <a:spAutoFit/>
          </a:bodyPr>
          <a:lstStyle/>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Armonizarea</a:t>
            </a:r>
            <a:r>
              <a:rPr lang="en-US" sz="2400" b="0" dirty="0">
                <a:solidFill>
                  <a:schemeClr val="accent6"/>
                </a:solidFill>
                <a:latin typeface="+mj-lt"/>
                <a:cs typeface="+mn-cs"/>
              </a:rPr>
              <a:t> </a:t>
            </a:r>
            <a:r>
              <a:rPr lang="en-US" sz="2400" b="0" dirty="0" err="1">
                <a:solidFill>
                  <a:schemeClr val="accent6"/>
                </a:solidFill>
                <a:latin typeface="+mj-lt"/>
                <a:cs typeface="+mn-cs"/>
              </a:rPr>
              <a:t>legislatiei</a:t>
            </a:r>
            <a:r>
              <a:rPr lang="en-US" sz="2400" b="0" dirty="0">
                <a:solidFill>
                  <a:schemeClr val="accent6"/>
                </a:solidFill>
                <a:latin typeface="+mj-lt"/>
                <a:cs typeface="+mn-cs"/>
              </a:rPr>
              <a:t> </a:t>
            </a:r>
            <a:r>
              <a:rPr lang="en-US" sz="2400" b="0" dirty="0" err="1">
                <a:solidFill>
                  <a:schemeClr val="accent6"/>
                </a:solidFill>
                <a:latin typeface="+mj-lt"/>
                <a:cs typeface="+mn-cs"/>
              </a:rPr>
              <a:t>nationale</a:t>
            </a:r>
            <a:r>
              <a:rPr lang="en-US" sz="2400" b="0" dirty="0">
                <a:solidFill>
                  <a:schemeClr val="accent6"/>
                </a:solidFill>
                <a:latin typeface="+mj-lt"/>
                <a:cs typeface="+mn-cs"/>
              </a:rPr>
              <a:t> cu </a:t>
            </a:r>
            <a:r>
              <a:rPr lang="en-US" sz="2400" b="0" dirty="0" err="1">
                <a:solidFill>
                  <a:srgbClr val="C00000"/>
                </a:solidFill>
                <a:latin typeface="+mj-lt"/>
                <a:cs typeface="+mn-cs"/>
              </a:rPr>
              <a:t>acquis</a:t>
            </a:r>
            <a:r>
              <a:rPr lang="en-US" sz="2400" b="0" dirty="0">
                <a:solidFill>
                  <a:srgbClr val="C00000"/>
                </a:solidFill>
                <a:latin typeface="+mj-lt"/>
                <a:cs typeface="+mn-cs"/>
              </a:rPr>
              <a:t> </a:t>
            </a:r>
            <a:r>
              <a:rPr lang="en-US" sz="2400" b="0" dirty="0" err="1">
                <a:solidFill>
                  <a:srgbClr val="C00000"/>
                </a:solidFill>
                <a:latin typeface="+mj-lt"/>
                <a:cs typeface="+mn-cs"/>
              </a:rPr>
              <a:t>comnunitar</a:t>
            </a:r>
            <a:r>
              <a:rPr lang="en-US" sz="2400" b="0" dirty="0">
                <a:solidFill>
                  <a:srgbClr val="C00000"/>
                </a:solidFill>
                <a:latin typeface="+mj-lt"/>
                <a:cs typeface="+mn-cs"/>
              </a:rPr>
              <a:t> </a:t>
            </a: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Respectarea</a:t>
            </a:r>
            <a:r>
              <a:rPr lang="en-US" sz="2400" b="0" dirty="0">
                <a:solidFill>
                  <a:schemeClr val="accent6"/>
                </a:solidFill>
                <a:latin typeface="+mj-lt"/>
                <a:cs typeface="+mn-cs"/>
              </a:rPr>
              <a:t> </a:t>
            </a:r>
            <a:r>
              <a:rPr lang="en-US" sz="2400" b="0" dirty="0">
                <a:solidFill>
                  <a:srgbClr val="C00000"/>
                </a:solidFill>
                <a:latin typeface="+mj-lt"/>
                <a:cs typeface="+mn-cs"/>
              </a:rPr>
              <a:t>“</a:t>
            </a:r>
            <a:r>
              <a:rPr lang="ro-RO" sz="2400" b="0" dirty="0">
                <a:solidFill>
                  <a:srgbClr val="C00000"/>
                </a:solidFill>
                <a:latin typeface="+mj-lt"/>
                <a:cs typeface="+mn-cs"/>
              </a:rPr>
              <a:t>ierarhiei deșeurilor</a:t>
            </a:r>
            <a:r>
              <a:rPr lang="en-US" sz="2400" b="0" dirty="0">
                <a:solidFill>
                  <a:srgbClr val="C00000"/>
                </a:solidFill>
                <a:latin typeface="+mj-lt"/>
                <a:cs typeface="+mn-cs"/>
              </a:rPr>
              <a:t>”</a:t>
            </a: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Pregatirea</a:t>
            </a:r>
            <a:r>
              <a:rPr lang="en-US" sz="2400" b="0" dirty="0">
                <a:solidFill>
                  <a:schemeClr val="accent6"/>
                </a:solidFill>
                <a:latin typeface="+mj-lt"/>
                <a:cs typeface="+mn-cs"/>
              </a:rPr>
              <a:t> </a:t>
            </a:r>
            <a:r>
              <a:rPr lang="en-US" sz="2400" b="0" dirty="0" err="1">
                <a:solidFill>
                  <a:schemeClr val="accent6"/>
                </a:solidFill>
                <a:latin typeface="+mj-lt"/>
                <a:cs typeface="+mn-cs"/>
              </a:rPr>
              <a:t>si</a:t>
            </a:r>
            <a:r>
              <a:rPr lang="en-US" sz="2400" b="0" dirty="0">
                <a:solidFill>
                  <a:schemeClr val="accent6"/>
                </a:solidFill>
                <a:latin typeface="+mj-lt"/>
                <a:cs typeface="+mn-cs"/>
              </a:rPr>
              <a:t> </a:t>
            </a:r>
            <a:r>
              <a:rPr lang="en-US" sz="2400" b="0" dirty="0" err="1">
                <a:solidFill>
                  <a:schemeClr val="accent6"/>
                </a:solidFill>
                <a:latin typeface="+mj-lt"/>
                <a:cs typeface="+mn-cs"/>
              </a:rPr>
              <a:t>implementarea</a:t>
            </a:r>
            <a:r>
              <a:rPr lang="ro-RO" sz="2400" b="0" dirty="0">
                <a:solidFill>
                  <a:schemeClr val="accent6"/>
                </a:solidFill>
                <a:latin typeface="+mj-lt"/>
                <a:cs typeface="+mn-cs"/>
              </a:rPr>
              <a:t> </a:t>
            </a:r>
            <a:r>
              <a:rPr lang="en-US" sz="2400" b="0" dirty="0">
                <a:solidFill>
                  <a:srgbClr val="C00000"/>
                </a:solidFill>
                <a:latin typeface="+mj-lt"/>
                <a:cs typeface="+mn-cs"/>
              </a:rPr>
              <a:t>P</a:t>
            </a:r>
            <a:r>
              <a:rPr lang="ro-RO" sz="2400" b="0" dirty="0">
                <a:solidFill>
                  <a:srgbClr val="C00000"/>
                </a:solidFill>
                <a:latin typeface="+mj-lt"/>
                <a:cs typeface="+mn-cs"/>
              </a:rPr>
              <a:t>lanuri de </a:t>
            </a:r>
            <a:r>
              <a:rPr lang="en-US" sz="2400" b="0" dirty="0">
                <a:solidFill>
                  <a:srgbClr val="C00000"/>
                </a:solidFill>
                <a:latin typeface="+mj-lt"/>
                <a:cs typeface="+mn-cs"/>
              </a:rPr>
              <a:t>G</a:t>
            </a:r>
            <a:r>
              <a:rPr lang="ro-RO" sz="2400" b="0" dirty="0">
                <a:solidFill>
                  <a:srgbClr val="C00000"/>
                </a:solidFill>
                <a:latin typeface="+mj-lt"/>
                <a:cs typeface="+mn-cs"/>
              </a:rPr>
              <a:t>estionarea </a:t>
            </a:r>
            <a:r>
              <a:rPr lang="en-US" sz="2400" b="0" dirty="0">
                <a:solidFill>
                  <a:srgbClr val="C00000"/>
                </a:solidFill>
                <a:latin typeface="+mj-lt"/>
                <a:cs typeface="+mn-cs"/>
              </a:rPr>
              <a:t>D</a:t>
            </a:r>
            <a:r>
              <a:rPr lang="ro-RO" sz="2400" b="0" dirty="0">
                <a:solidFill>
                  <a:srgbClr val="C00000"/>
                </a:solidFill>
                <a:latin typeface="+mj-lt"/>
                <a:cs typeface="+mn-cs"/>
              </a:rPr>
              <a:t>eșeurilor</a:t>
            </a:r>
            <a:endParaRPr lang="en-US" sz="2400" b="0" dirty="0">
              <a:solidFill>
                <a:srgbClr val="C00000"/>
              </a:solidFill>
              <a:latin typeface="+mj-lt"/>
              <a:cs typeface="+mn-cs"/>
            </a:endParaRP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Dezvoltarea</a:t>
            </a:r>
            <a:r>
              <a:rPr lang="en-US" sz="2400" b="0" dirty="0">
                <a:solidFill>
                  <a:schemeClr val="accent6"/>
                </a:solidFill>
                <a:latin typeface="+mj-lt"/>
                <a:cs typeface="+mn-cs"/>
              </a:rPr>
              <a:t> de </a:t>
            </a:r>
            <a:r>
              <a:rPr lang="en-US" sz="2400" b="0" dirty="0">
                <a:solidFill>
                  <a:srgbClr val="C00000"/>
                </a:solidFill>
                <a:latin typeface="+mj-lt"/>
                <a:cs typeface="+mn-cs"/>
              </a:rPr>
              <a:t>P</a:t>
            </a:r>
            <a:r>
              <a:rPr lang="ro-RO" sz="2400" b="0" dirty="0">
                <a:solidFill>
                  <a:srgbClr val="C00000"/>
                </a:solidFill>
                <a:latin typeface="+mj-lt"/>
                <a:cs typeface="+mn-cs"/>
              </a:rPr>
              <a:t>rograme de </a:t>
            </a:r>
            <a:r>
              <a:rPr lang="en-US" sz="2400" b="0" dirty="0">
                <a:solidFill>
                  <a:srgbClr val="C00000"/>
                </a:solidFill>
                <a:latin typeface="+mj-lt"/>
                <a:cs typeface="+mn-cs"/>
              </a:rPr>
              <a:t>P</a:t>
            </a:r>
            <a:r>
              <a:rPr lang="ro-RO" sz="2400" b="0" dirty="0">
                <a:solidFill>
                  <a:srgbClr val="C00000"/>
                </a:solidFill>
                <a:latin typeface="+mj-lt"/>
                <a:cs typeface="+mn-cs"/>
              </a:rPr>
              <a:t>revenire a </a:t>
            </a:r>
            <a:r>
              <a:rPr lang="en-US" sz="2400" b="0" dirty="0">
                <a:solidFill>
                  <a:srgbClr val="C00000"/>
                </a:solidFill>
                <a:latin typeface="+mj-lt"/>
                <a:cs typeface="+mn-cs"/>
              </a:rPr>
              <a:t>G</a:t>
            </a:r>
            <a:r>
              <a:rPr lang="ro-RO" sz="2400" b="0" dirty="0">
                <a:solidFill>
                  <a:srgbClr val="C00000"/>
                </a:solidFill>
                <a:latin typeface="+mj-lt"/>
                <a:cs typeface="+mn-cs"/>
              </a:rPr>
              <a:t>enerării </a:t>
            </a:r>
            <a:r>
              <a:rPr lang="en-US" sz="2400" b="0" dirty="0">
                <a:solidFill>
                  <a:srgbClr val="C00000"/>
                </a:solidFill>
                <a:latin typeface="+mj-lt"/>
                <a:cs typeface="+mn-cs"/>
              </a:rPr>
              <a:t>D</a:t>
            </a:r>
            <a:r>
              <a:rPr lang="ro-RO" sz="2400" b="0" dirty="0">
                <a:solidFill>
                  <a:srgbClr val="C00000"/>
                </a:solidFill>
                <a:latin typeface="+mj-lt"/>
                <a:cs typeface="+mn-cs"/>
              </a:rPr>
              <a:t>eșeurilor</a:t>
            </a:r>
            <a:r>
              <a:rPr lang="ro-RO" sz="2400" b="0" dirty="0">
                <a:solidFill>
                  <a:schemeClr val="accent6"/>
                </a:solidFill>
                <a:latin typeface="+mj-lt"/>
                <a:cs typeface="+mn-cs"/>
              </a:rPr>
              <a:t> </a:t>
            </a:r>
            <a:r>
              <a:rPr lang="ro-RO" sz="2400" b="0" i="1" dirty="0">
                <a:solidFill>
                  <a:srgbClr val="786860"/>
                </a:solidFill>
                <a:latin typeface="+mj-lt"/>
                <a:cs typeface="+mn-cs"/>
              </a:rPr>
              <a:t>(până la 12 decembrie 2013, pentru statele membre)</a:t>
            </a:r>
            <a:endParaRPr lang="en-US" sz="2400" b="0" i="1" dirty="0">
              <a:solidFill>
                <a:srgbClr val="786860"/>
              </a:solidFill>
              <a:latin typeface="+mj-lt"/>
              <a:cs typeface="+mn-cs"/>
            </a:endParaRPr>
          </a:p>
          <a:p>
            <a:pPr marL="182563" indent="-182563">
              <a:spcBef>
                <a:spcPts val="600"/>
              </a:spcBef>
              <a:spcAft>
                <a:spcPts val="300"/>
              </a:spcAft>
              <a:buFont typeface="Arial" pitchFamily="34" charset="0"/>
              <a:buChar char="•"/>
              <a:defRPr/>
            </a:pPr>
            <a:r>
              <a:rPr lang="ro-RO" sz="2400" b="0" dirty="0">
                <a:solidFill>
                  <a:schemeClr val="accent6"/>
                </a:solidFill>
                <a:latin typeface="+mj-lt"/>
                <a:cs typeface="+mn-cs"/>
              </a:rPr>
              <a:t>Obligația de a </a:t>
            </a:r>
            <a:r>
              <a:rPr lang="en-US" sz="2400" b="0" dirty="0" err="1">
                <a:solidFill>
                  <a:schemeClr val="accent6"/>
                </a:solidFill>
                <a:latin typeface="+mj-lt"/>
                <a:cs typeface="+mn-cs"/>
              </a:rPr>
              <a:t>implementa</a:t>
            </a:r>
            <a:r>
              <a:rPr lang="en-US" sz="2400" b="0" dirty="0">
                <a:solidFill>
                  <a:schemeClr val="accent6"/>
                </a:solidFill>
                <a:latin typeface="+mj-lt"/>
                <a:cs typeface="+mn-cs"/>
              </a:rPr>
              <a:t> </a:t>
            </a:r>
            <a:r>
              <a:rPr lang="ro-RO" sz="2400" b="0" dirty="0">
                <a:solidFill>
                  <a:srgbClr val="C00000"/>
                </a:solidFill>
                <a:latin typeface="+mj-lt"/>
                <a:cs typeface="+mn-cs"/>
              </a:rPr>
              <a:t>colectarea selectivă a deșeurilor</a:t>
            </a:r>
            <a:r>
              <a:rPr lang="ro-RO" sz="2400" b="0" dirty="0">
                <a:solidFill>
                  <a:schemeClr val="accent6"/>
                </a:solidFill>
                <a:latin typeface="+mj-lt"/>
                <a:cs typeface="+mn-cs"/>
              </a:rPr>
              <a:t> </a:t>
            </a:r>
            <a:r>
              <a:rPr lang="ro-RO" sz="2400" b="0" dirty="0">
                <a:solidFill>
                  <a:srgbClr val="786860"/>
                </a:solidFill>
                <a:latin typeface="+mj-lt"/>
                <a:cs typeface="+mn-cs"/>
              </a:rPr>
              <a:t>(</a:t>
            </a:r>
            <a:r>
              <a:rPr lang="en-US" sz="2400" b="0" dirty="0" err="1">
                <a:solidFill>
                  <a:srgbClr val="786860"/>
                </a:solidFill>
                <a:latin typeface="+mj-lt"/>
                <a:cs typeface="+mn-cs"/>
              </a:rPr>
              <a:t>cel</a:t>
            </a:r>
            <a:r>
              <a:rPr lang="en-US" sz="2400" b="0" dirty="0">
                <a:solidFill>
                  <a:srgbClr val="786860"/>
                </a:solidFill>
                <a:latin typeface="+mj-lt"/>
                <a:cs typeface="+mn-cs"/>
              </a:rPr>
              <a:t> </a:t>
            </a:r>
            <a:r>
              <a:rPr lang="en-US" sz="2400" b="0" dirty="0" err="1">
                <a:solidFill>
                  <a:srgbClr val="786860"/>
                </a:solidFill>
                <a:latin typeface="+mj-lt"/>
                <a:cs typeface="+mn-cs"/>
              </a:rPr>
              <a:t>putin</a:t>
            </a:r>
            <a:r>
              <a:rPr lang="en-US" sz="2400" b="0" dirty="0">
                <a:solidFill>
                  <a:srgbClr val="786860"/>
                </a:solidFill>
                <a:latin typeface="+mj-lt"/>
                <a:cs typeface="+mn-cs"/>
              </a:rPr>
              <a:t> </a:t>
            </a:r>
            <a:r>
              <a:rPr lang="ro-RO" sz="2400" b="0" i="1" dirty="0">
                <a:solidFill>
                  <a:srgbClr val="786860"/>
                </a:solidFill>
                <a:latin typeface="+mj-lt"/>
                <a:cs typeface="+mn-cs"/>
              </a:rPr>
              <a:t>hârtie</a:t>
            </a:r>
            <a:r>
              <a:rPr lang="en-US" sz="2400" b="0" i="1" dirty="0">
                <a:solidFill>
                  <a:srgbClr val="786860"/>
                </a:solidFill>
                <a:latin typeface="+mj-lt"/>
                <a:cs typeface="+mn-cs"/>
              </a:rPr>
              <a:t>, </a:t>
            </a:r>
            <a:r>
              <a:rPr lang="ro-RO" sz="2400" b="0" i="1" dirty="0">
                <a:solidFill>
                  <a:srgbClr val="786860"/>
                </a:solidFill>
                <a:latin typeface="+mj-lt"/>
                <a:cs typeface="+mn-cs"/>
              </a:rPr>
              <a:t>metal, plastic și sticlă până în 2015 pentru statele membre</a:t>
            </a:r>
            <a:r>
              <a:rPr lang="ro-RO" sz="2400" b="0" dirty="0">
                <a:solidFill>
                  <a:srgbClr val="786860"/>
                </a:solidFill>
                <a:latin typeface="+mj-lt"/>
                <a:cs typeface="+mn-cs"/>
              </a:rPr>
              <a:t>)</a:t>
            </a:r>
            <a:endParaRPr lang="en-US" sz="2400" b="0" dirty="0">
              <a:solidFill>
                <a:srgbClr val="786860"/>
              </a:solidFill>
              <a:latin typeface="+mj-lt"/>
              <a:cs typeface="+mn-cs"/>
            </a:endParaRPr>
          </a:p>
          <a:p>
            <a:pPr marL="182563" indent="-182563">
              <a:spcBef>
                <a:spcPts val="600"/>
              </a:spcBef>
              <a:spcAft>
                <a:spcPts val="300"/>
              </a:spcAft>
              <a:buFont typeface="Arial" pitchFamily="34" charset="0"/>
              <a:buChar char="•"/>
              <a:defRPr/>
            </a:pPr>
            <a:r>
              <a:rPr lang="en-US" sz="2400" b="0" dirty="0" err="1">
                <a:solidFill>
                  <a:schemeClr val="accent6"/>
                </a:solidFill>
                <a:latin typeface="+mj-lt"/>
                <a:cs typeface="+mn-cs"/>
              </a:rPr>
              <a:t>Atingerea</a:t>
            </a:r>
            <a:r>
              <a:rPr lang="en-US" sz="2400" b="0" dirty="0">
                <a:solidFill>
                  <a:schemeClr val="accent6"/>
                </a:solidFill>
                <a:latin typeface="+mj-lt"/>
                <a:cs typeface="+mn-cs"/>
              </a:rPr>
              <a:t> </a:t>
            </a:r>
            <a:r>
              <a:rPr lang="en-US" sz="2400" b="0" dirty="0" err="1">
                <a:solidFill>
                  <a:srgbClr val="C00000"/>
                </a:solidFill>
                <a:latin typeface="+mj-lt"/>
                <a:cs typeface="+mn-cs"/>
              </a:rPr>
              <a:t>tintelor</a:t>
            </a:r>
            <a:r>
              <a:rPr lang="en-US" sz="2400" b="0" dirty="0">
                <a:solidFill>
                  <a:srgbClr val="C00000"/>
                </a:solidFill>
                <a:latin typeface="+mj-lt"/>
                <a:cs typeface="+mn-cs"/>
              </a:rPr>
              <a:t> </a:t>
            </a:r>
            <a:r>
              <a:rPr lang="en-US" sz="2400" b="0" dirty="0" err="1">
                <a:solidFill>
                  <a:srgbClr val="C00000"/>
                </a:solidFill>
                <a:latin typeface="+mj-lt"/>
                <a:cs typeface="+mn-cs"/>
              </a:rPr>
              <a:t>pentru</a:t>
            </a:r>
            <a:r>
              <a:rPr lang="en-US" sz="2400" b="0" dirty="0">
                <a:solidFill>
                  <a:srgbClr val="C00000"/>
                </a:solidFill>
                <a:latin typeface="+mj-lt"/>
                <a:cs typeface="+mn-cs"/>
              </a:rPr>
              <a:t> </a:t>
            </a:r>
            <a:r>
              <a:rPr lang="ro-RO" sz="2400" b="0" dirty="0">
                <a:solidFill>
                  <a:srgbClr val="C00000"/>
                </a:solidFill>
                <a:latin typeface="+mj-lt"/>
                <a:cs typeface="+mn-cs"/>
              </a:rPr>
              <a:t>Reciclare și </a:t>
            </a:r>
            <a:r>
              <a:rPr lang="en-US" sz="2400" b="0" dirty="0">
                <a:solidFill>
                  <a:srgbClr val="C00000"/>
                </a:solidFill>
                <a:latin typeface="+mj-lt"/>
                <a:cs typeface="+mn-cs"/>
              </a:rPr>
              <a:t>R</a:t>
            </a:r>
            <a:r>
              <a:rPr lang="ro-RO" sz="2400" b="0" dirty="0">
                <a:solidFill>
                  <a:srgbClr val="C00000"/>
                </a:solidFill>
                <a:latin typeface="+mj-lt"/>
                <a:cs typeface="+mn-cs"/>
              </a:rPr>
              <a:t>ecuperare </a:t>
            </a:r>
            <a:r>
              <a:rPr lang="ro-RO" sz="2400" b="0" dirty="0">
                <a:solidFill>
                  <a:schemeClr val="accent6"/>
                </a:solidFill>
                <a:latin typeface="+mj-lt"/>
                <a:cs typeface="+mn-cs"/>
              </a:rPr>
              <a:t>pentru:</a:t>
            </a:r>
            <a:br>
              <a:rPr lang="ro-RO" sz="2400" b="0" dirty="0">
                <a:solidFill>
                  <a:schemeClr val="accent6"/>
                </a:solidFill>
                <a:latin typeface="+mj-lt"/>
                <a:cs typeface="+mn-cs"/>
              </a:rPr>
            </a:br>
            <a:r>
              <a:rPr lang="en-US" sz="2400" b="0" dirty="0">
                <a:solidFill>
                  <a:schemeClr val="accent6"/>
                </a:solidFill>
                <a:latin typeface="+mj-lt"/>
                <a:cs typeface="+mn-cs"/>
              </a:rPr>
              <a:t>	</a:t>
            </a:r>
            <a:r>
              <a:rPr lang="en-US" sz="2400" b="0" dirty="0">
                <a:solidFill>
                  <a:srgbClr val="786860"/>
                </a:solidFill>
                <a:latin typeface="+mj-lt"/>
                <a:cs typeface="+mn-cs"/>
              </a:rPr>
              <a:t>- </a:t>
            </a:r>
            <a:r>
              <a:rPr lang="ro-RO" sz="2400" b="0" i="1" dirty="0">
                <a:solidFill>
                  <a:srgbClr val="C00000"/>
                </a:solidFill>
                <a:latin typeface="+mj-lt"/>
                <a:cs typeface="+mn-cs"/>
              </a:rPr>
              <a:t>deșeuri</a:t>
            </a:r>
            <a:r>
              <a:rPr lang="en-US" sz="2400" b="0" i="1" dirty="0">
                <a:solidFill>
                  <a:srgbClr val="C00000"/>
                </a:solidFill>
                <a:latin typeface="+mj-lt"/>
                <a:cs typeface="+mn-cs"/>
              </a:rPr>
              <a:t>le</a:t>
            </a:r>
            <a:r>
              <a:rPr lang="ro-RO" sz="2400" b="0" i="1" dirty="0">
                <a:solidFill>
                  <a:srgbClr val="C00000"/>
                </a:solidFill>
                <a:latin typeface="+mj-lt"/>
                <a:cs typeface="+mn-cs"/>
              </a:rPr>
              <a:t> din construcții și demolări</a:t>
            </a:r>
            <a:br>
              <a:rPr lang="ro-RO" sz="2400" b="0" i="1" dirty="0">
                <a:solidFill>
                  <a:srgbClr val="C00000"/>
                </a:solidFill>
                <a:latin typeface="+mj-lt"/>
                <a:cs typeface="+mn-cs"/>
              </a:rPr>
            </a:br>
            <a:r>
              <a:rPr lang="en-US" sz="2400" b="0" i="1" dirty="0">
                <a:solidFill>
                  <a:srgbClr val="C00000"/>
                </a:solidFill>
                <a:latin typeface="+mj-lt"/>
                <a:cs typeface="+mn-cs"/>
              </a:rPr>
              <a:t>	- </a:t>
            </a:r>
            <a:r>
              <a:rPr lang="ro-RO" sz="2400" b="0" i="1" dirty="0">
                <a:solidFill>
                  <a:srgbClr val="C00000"/>
                </a:solidFill>
                <a:latin typeface="+mj-lt"/>
                <a:cs typeface="+mn-cs"/>
              </a:rPr>
              <a:t>deșeuril</a:t>
            </a:r>
            <a:r>
              <a:rPr lang="en-US" sz="2400" b="0" i="1" dirty="0">
                <a:solidFill>
                  <a:srgbClr val="C00000"/>
                </a:solidFill>
                <a:latin typeface="+mj-lt"/>
                <a:cs typeface="+mn-cs"/>
              </a:rPr>
              <a:t>e</a:t>
            </a:r>
            <a:r>
              <a:rPr lang="ro-RO" sz="2400" b="0" i="1" dirty="0">
                <a:solidFill>
                  <a:srgbClr val="C00000"/>
                </a:solidFill>
                <a:latin typeface="+mj-lt"/>
                <a:cs typeface="+mn-cs"/>
              </a:rPr>
              <a:t> de ambalaje</a:t>
            </a:r>
            <a:endParaRPr lang="en-US" sz="2400" b="0" dirty="0">
              <a:solidFill>
                <a:srgbClr val="C00000"/>
              </a:solidFill>
              <a:latin typeface="+mj-lt"/>
              <a:cs typeface="+mn-cs"/>
            </a:endParaRPr>
          </a:p>
          <a:p>
            <a:pPr marL="182563" indent="-182563">
              <a:spcBef>
                <a:spcPts val="600"/>
              </a:spcBef>
              <a:spcAft>
                <a:spcPts val="300"/>
              </a:spcAft>
              <a:buFont typeface="Arial" pitchFamily="34" charset="0"/>
              <a:buChar char="•"/>
              <a:defRPr/>
            </a:pPr>
            <a:r>
              <a:rPr lang="ro-RO" sz="2400" b="0" dirty="0">
                <a:solidFill>
                  <a:schemeClr val="accent6"/>
                </a:solidFill>
                <a:latin typeface="+mj-lt"/>
                <a:cs typeface="+mn-cs"/>
              </a:rPr>
              <a:t>Cerința de a </a:t>
            </a:r>
            <a:r>
              <a:rPr lang="ro-RO" sz="2400" b="0" dirty="0">
                <a:solidFill>
                  <a:srgbClr val="C00000"/>
                </a:solidFill>
                <a:latin typeface="+mj-lt"/>
                <a:cs typeface="+mn-cs"/>
              </a:rPr>
              <a:t>reduce cantitatea de deșeuri biodegradabile municipale </a:t>
            </a:r>
            <a:r>
              <a:rPr lang="en-US" sz="2400" b="0" dirty="0">
                <a:solidFill>
                  <a:srgbClr val="C00000"/>
                </a:solidFill>
                <a:latin typeface="+mj-lt"/>
                <a:cs typeface="+mn-cs"/>
              </a:rPr>
              <a:t>evacuate </a:t>
            </a:r>
            <a:r>
              <a:rPr lang="ro-RO" sz="2400" b="0" dirty="0">
                <a:solidFill>
                  <a:srgbClr val="C00000"/>
                </a:solidFill>
                <a:latin typeface="+mj-lt"/>
                <a:cs typeface="+mn-cs"/>
              </a:rPr>
              <a:t>în depozitele de deșeuri</a:t>
            </a:r>
            <a:endParaRPr lang="en-US" sz="2400" b="0" dirty="0">
              <a:solidFill>
                <a:srgbClr val="C00000"/>
              </a:solidFill>
              <a:latin typeface="+mj-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2"/>
          <p:cNvSpPr txBox="1">
            <a:spLocks noChangeArrowheads="1"/>
          </p:cNvSpPr>
          <p:nvPr/>
        </p:nvSpPr>
        <p:spPr>
          <a:xfrm>
            <a:off x="666750" y="0"/>
            <a:ext cx="9796463" cy="762000"/>
          </a:xfrm>
          <a:prstGeom prst="rect">
            <a:avLst/>
          </a:prstGeom>
        </p:spPr>
        <p:txBody>
          <a:bodyPr/>
          <a:lstStyle/>
          <a:p>
            <a:pPr>
              <a:defRPr/>
            </a:pPr>
            <a:r>
              <a:rPr lang="de-DE" sz="2800" kern="0" dirty="0">
                <a:solidFill>
                  <a:srgbClr val="ED1A3B"/>
                </a:solidFill>
                <a:latin typeface="+mn-lt"/>
                <a:ea typeface="+mj-ea"/>
                <a:cs typeface="+mj-cs"/>
              </a:rPr>
              <a:t>IERARHIA IN MANAGEMETUL DESEURILOR</a:t>
            </a:r>
          </a:p>
        </p:txBody>
      </p:sp>
      <p:grpSp>
        <p:nvGrpSpPr>
          <p:cNvPr id="19459" name="Group 38"/>
          <p:cNvGrpSpPr>
            <a:grpSpLocks/>
          </p:cNvGrpSpPr>
          <p:nvPr/>
        </p:nvGrpSpPr>
        <p:grpSpPr bwMode="auto">
          <a:xfrm>
            <a:off x="-495300" y="750888"/>
            <a:ext cx="11049000" cy="5737225"/>
            <a:chOff x="-1905000" y="620713"/>
            <a:chExt cx="11049000" cy="5737641"/>
          </a:xfrm>
        </p:grpSpPr>
        <p:graphicFrame>
          <p:nvGraphicFramePr>
            <p:cNvPr id="40" name="Diagram 39"/>
            <p:cNvGraphicFramePr/>
            <p:nvPr/>
          </p:nvGraphicFramePr>
          <p:xfrm>
            <a:off x="-1905000" y="1066800"/>
            <a:ext cx="9448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TextBox 38"/>
            <p:cNvSpPr txBox="1">
              <a:spLocks noChangeArrowheads="1"/>
            </p:cNvSpPr>
            <p:nvPr/>
          </p:nvSpPr>
          <p:spPr bwMode="auto">
            <a:xfrm>
              <a:off x="1066800" y="620713"/>
              <a:ext cx="3124200" cy="338162"/>
            </a:xfrm>
            <a:prstGeom prst="rect">
              <a:avLst/>
            </a:prstGeom>
            <a:noFill/>
            <a:ln w="9525">
              <a:noFill/>
              <a:miter lim="800000"/>
              <a:headEnd/>
              <a:tailEnd/>
            </a:ln>
          </p:spPr>
          <p:txBody>
            <a:bodyPr>
              <a:spAutoFit/>
            </a:bodyPr>
            <a:lstStyle/>
            <a:p>
              <a:pPr>
                <a:defRPr/>
              </a:pPr>
              <a:r>
                <a:rPr lang="en-GB" sz="1600" dirty="0" err="1">
                  <a:solidFill>
                    <a:srgbClr val="2EAFA4"/>
                  </a:solidFill>
                  <a:latin typeface="+mj-lt"/>
                  <a:cs typeface="+mn-cs"/>
                </a:rPr>
                <a:t>Cea</a:t>
              </a:r>
              <a:r>
                <a:rPr lang="en-GB" sz="1600" dirty="0">
                  <a:solidFill>
                    <a:srgbClr val="2EAFA4"/>
                  </a:solidFill>
                  <a:latin typeface="+mj-lt"/>
                  <a:cs typeface="+mn-cs"/>
                </a:rPr>
                <a:t> </a:t>
              </a:r>
              <a:r>
                <a:rPr lang="en-GB" sz="1600" dirty="0" err="1">
                  <a:solidFill>
                    <a:srgbClr val="2EAFA4"/>
                  </a:solidFill>
                  <a:latin typeface="+mj-lt"/>
                  <a:cs typeface="+mn-cs"/>
                </a:rPr>
                <a:t>mai</a:t>
              </a:r>
              <a:r>
                <a:rPr lang="en-GB" sz="1600" dirty="0">
                  <a:solidFill>
                    <a:srgbClr val="2EAFA4"/>
                  </a:solidFill>
                  <a:latin typeface="+mj-lt"/>
                  <a:cs typeface="+mn-cs"/>
                </a:rPr>
                <a:t> optima </a:t>
              </a:r>
              <a:r>
                <a:rPr lang="en-GB" sz="1600" dirty="0" err="1">
                  <a:solidFill>
                    <a:srgbClr val="2EAFA4"/>
                  </a:solidFill>
                  <a:latin typeface="+mj-lt"/>
                  <a:cs typeface="+mn-cs"/>
                </a:rPr>
                <a:t>alternativa</a:t>
              </a:r>
              <a:endParaRPr lang="en-GB" sz="1600" dirty="0">
                <a:solidFill>
                  <a:srgbClr val="2EAFA4"/>
                </a:solidFill>
                <a:latin typeface="+mj-lt"/>
                <a:cs typeface="+mn-cs"/>
              </a:endParaRPr>
            </a:p>
          </p:txBody>
        </p:sp>
        <p:grpSp>
          <p:nvGrpSpPr>
            <p:cNvPr id="19462" name="Group 17"/>
            <p:cNvGrpSpPr>
              <a:grpSpLocks/>
            </p:cNvGrpSpPr>
            <p:nvPr/>
          </p:nvGrpSpPr>
          <p:grpSpPr bwMode="auto">
            <a:xfrm>
              <a:off x="974725" y="1143000"/>
              <a:ext cx="8169275" cy="5215354"/>
              <a:chOff x="974725" y="1143000"/>
              <a:chExt cx="8169275" cy="5215354"/>
            </a:xfrm>
          </p:grpSpPr>
          <p:cxnSp>
            <p:nvCxnSpPr>
              <p:cNvPr id="43" name="Elbow Connector 42"/>
              <p:cNvCxnSpPr/>
              <p:nvPr/>
            </p:nvCxnSpPr>
            <p:spPr bwMode="auto">
              <a:xfrm>
                <a:off x="1600200" y="1905093"/>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4" name="Elbow Connector 43"/>
              <p:cNvCxnSpPr/>
              <p:nvPr/>
            </p:nvCxnSpPr>
            <p:spPr bwMode="auto">
              <a:xfrm>
                <a:off x="2895600" y="2971971"/>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5" name="Elbow Connector 44"/>
              <p:cNvCxnSpPr/>
              <p:nvPr/>
            </p:nvCxnSpPr>
            <p:spPr bwMode="auto">
              <a:xfrm>
                <a:off x="3657600" y="4038848"/>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47" name="Elbow Connector 46"/>
              <p:cNvCxnSpPr/>
              <p:nvPr/>
            </p:nvCxnSpPr>
            <p:spPr bwMode="auto">
              <a:xfrm>
                <a:off x="4495800" y="5029520"/>
                <a:ext cx="685800" cy="533439"/>
              </a:xfrm>
              <a:prstGeom prst="bentConnector3">
                <a:avLst>
                  <a:gd name="adj1" fmla="val 3846"/>
                </a:avLst>
              </a:prstGeom>
              <a:ln w="57150">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48" name="TextBox 39"/>
              <p:cNvSpPr txBox="1">
                <a:spLocks noChangeArrowheads="1"/>
              </p:cNvSpPr>
              <p:nvPr/>
            </p:nvSpPr>
            <p:spPr bwMode="auto">
              <a:xfrm>
                <a:off x="4876800" y="6020191"/>
                <a:ext cx="2743200" cy="338163"/>
              </a:xfrm>
              <a:prstGeom prst="rect">
                <a:avLst/>
              </a:prstGeom>
              <a:noFill/>
              <a:ln w="9525">
                <a:noFill/>
                <a:miter lim="800000"/>
                <a:headEnd/>
                <a:tailEnd/>
              </a:ln>
            </p:spPr>
            <p:txBody>
              <a:bodyPr>
                <a:spAutoFit/>
              </a:bodyPr>
              <a:lstStyle/>
              <a:p>
                <a:pPr>
                  <a:defRPr/>
                </a:pPr>
                <a:r>
                  <a:rPr lang="en-GB" sz="1600" dirty="0" err="1">
                    <a:solidFill>
                      <a:srgbClr val="786860"/>
                    </a:solidFill>
                    <a:latin typeface="+mj-lt"/>
                    <a:cs typeface="+mn-cs"/>
                  </a:rPr>
                  <a:t>Ultima</a:t>
                </a:r>
                <a:r>
                  <a:rPr lang="en-GB" sz="1600" dirty="0">
                    <a:solidFill>
                      <a:srgbClr val="786860"/>
                    </a:solidFill>
                    <a:latin typeface="+mj-lt"/>
                    <a:cs typeface="+mn-cs"/>
                  </a:rPr>
                  <a:t> </a:t>
                </a:r>
                <a:r>
                  <a:rPr lang="en-GB" sz="1600" dirty="0" err="1">
                    <a:solidFill>
                      <a:srgbClr val="786860"/>
                    </a:solidFill>
                    <a:latin typeface="+mj-lt"/>
                    <a:cs typeface="+mn-cs"/>
                  </a:rPr>
                  <a:t>varianta</a:t>
                </a:r>
                <a:r>
                  <a:rPr lang="en-GB" sz="1600" dirty="0">
                    <a:solidFill>
                      <a:srgbClr val="786860"/>
                    </a:solidFill>
                    <a:latin typeface="+mj-lt"/>
                    <a:cs typeface="+mn-cs"/>
                  </a:rPr>
                  <a:t> </a:t>
                </a:r>
                <a:r>
                  <a:rPr lang="en-GB" sz="1600" dirty="0" err="1">
                    <a:solidFill>
                      <a:srgbClr val="786860"/>
                    </a:solidFill>
                    <a:latin typeface="+mj-lt"/>
                    <a:cs typeface="+mn-cs"/>
                  </a:rPr>
                  <a:t>acceptata</a:t>
                </a:r>
                <a:endParaRPr lang="en-GB" sz="1600" dirty="0">
                  <a:solidFill>
                    <a:srgbClr val="786860"/>
                  </a:solidFill>
                  <a:latin typeface="+mj-lt"/>
                  <a:cs typeface="+mn-cs"/>
                </a:endParaRPr>
              </a:p>
            </p:txBody>
          </p:sp>
          <p:sp>
            <p:nvSpPr>
              <p:cNvPr id="49" name="TextBox 40"/>
              <p:cNvSpPr txBox="1">
                <a:spLocks noChangeArrowheads="1"/>
              </p:cNvSpPr>
              <p:nvPr/>
            </p:nvSpPr>
            <p:spPr bwMode="auto">
              <a:xfrm>
                <a:off x="3429000" y="1143038"/>
                <a:ext cx="3429000" cy="338163"/>
              </a:xfrm>
              <a:prstGeom prst="rect">
                <a:avLst/>
              </a:prstGeom>
              <a:noFill/>
              <a:ln w="9525">
                <a:noFill/>
                <a:miter lim="800000"/>
                <a:headEnd/>
                <a:tailEnd/>
              </a:ln>
            </p:spPr>
            <p:txBody>
              <a:bodyPr>
                <a:spAutoFit/>
              </a:bodyPr>
              <a:lstStyle/>
              <a:p>
                <a:pPr>
                  <a:defRPr/>
                </a:pPr>
                <a:r>
                  <a:rPr lang="en-GB" sz="1600">
                    <a:latin typeface="+mj-lt"/>
                    <a:cs typeface="+mn-cs"/>
                  </a:rPr>
                  <a:t>Minimizarea producerii deseurilor</a:t>
                </a:r>
              </a:p>
            </p:txBody>
          </p:sp>
          <p:sp>
            <p:nvSpPr>
              <p:cNvPr id="50" name="TextBox 41"/>
              <p:cNvSpPr txBox="1">
                <a:spLocks noChangeArrowheads="1"/>
              </p:cNvSpPr>
              <p:nvPr/>
            </p:nvSpPr>
            <p:spPr bwMode="auto">
              <a:xfrm>
                <a:off x="4876800" y="2100370"/>
                <a:ext cx="3124200" cy="338162"/>
              </a:xfrm>
              <a:prstGeom prst="rect">
                <a:avLst/>
              </a:prstGeom>
              <a:noFill/>
              <a:ln w="9525">
                <a:noFill/>
                <a:miter lim="800000"/>
                <a:headEnd/>
                <a:tailEnd/>
              </a:ln>
            </p:spPr>
            <p:txBody>
              <a:bodyPr>
                <a:spAutoFit/>
              </a:bodyPr>
              <a:lstStyle/>
              <a:p>
                <a:pPr>
                  <a:defRPr/>
                </a:pPr>
                <a:r>
                  <a:rPr lang="en-GB" sz="1600" dirty="0" err="1">
                    <a:solidFill>
                      <a:srgbClr val="2EAFA4"/>
                    </a:solidFill>
                    <a:latin typeface="+mj-lt"/>
                    <a:cs typeface="+mn-cs"/>
                  </a:rPr>
                  <a:t>Reutilizarea</a:t>
                </a:r>
                <a:r>
                  <a:rPr lang="en-GB" sz="1600" dirty="0">
                    <a:solidFill>
                      <a:srgbClr val="2EAFA4"/>
                    </a:solidFill>
                    <a:latin typeface="+mj-lt"/>
                    <a:cs typeface="+mn-cs"/>
                  </a:rPr>
                  <a:t> de </a:t>
                </a:r>
                <a:r>
                  <a:rPr lang="en-GB" sz="1600" dirty="0" err="1">
                    <a:solidFill>
                      <a:srgbClr val="2EAFA4"/>
                    </a:solidFill>
                    <a:latin typeface="+mj-lt"/>
                    <a:cs typeface="+mn-cs"/>
                  </a:rPr>
                  <a:t>mai</a:t>
                </a:r>
                <a:r>
                  <a:rPr lang="en-GB" sz="1600" dirty="0">
                    <a:solidFill>
                      <a:srgbClr val="2EAFA4"/>
                    </a:solidFill>
                    <a:latin typeface="+mj-lt"/>
                    <a:cs typeface="+mn-cs"/>
                  </a:rPr>
                  <a:t> </a:t>
                </a:r>
                <a:r>
                  <a:rPr lang="en-GB" sz="1600" dirty="0" err="1">
                    <a:solidFill>
                      <a:srgbClr val="2EAFA4"/>
                    </a:solidFill>
                    <a:latin typeface="+mj-lt"/>
                    <a:cs typeface="+mn-cs"/>
                  </a:rPr>
                  <a:t>multe</a:t>
                </a:r>
                <a:r>
                  <a:rPr lang="en-GB" sz="1600" dirty="0">
                    <a:solidFill>
                      <a:srgbClr val="2EAFA4"/>
                    </a:solidFill>
                    <a:latin typeface="+mj-lt"/>
                    <a:cs typeface="+mn-cs"/>
                  </a:rPr>
                  <a:t> </a:t>
                </a:r>
                <a:r>
                  <a:rPr lang="en-GB" sz="1600" dirty="0" err="1">
                    <a:solidFill>
                      <a:srgbClr val="2EAFA4"/>
                    </a:solidFill>
                    <a:latin typeface="+mj-lt"/>
                    <a:cs typeface="+mn-cs"/>
                  </a:rPr>
                  <a:t>ori</a:t>
                </a:r>
                <a:r>
                  <a:rPr lang="en-GB" sz="1600" dirty="0">
                    <a:solidFill>
                      <a:srgbClr val="2EAFA4"/>
                    </a:solidFill>
                    <a:latin typeface="+mj-lt"/>
                    <a:cs typeface="+mn-cs"/>
                  </a:rPr>
                  <a:t> </a:t>
                </a:r>
              </a:p>
            </p:txBody>
          </p:sp>
          <p:sp>
            <p:nvSpPr>
              <p:cNvPr id="51" name="TextBox 42"/>
              <p:cNvSpPr txBox="1">
                <a:spLocks noChangeArrowheads="1"/>
              </p:cNvSpPr>
              <p:nvPr/>
            </p:nvSpPr>
            <p:spPr bwMode="auto">
              <a:xfrm>
                <a:off x="5410200" y="3048176"/>
                <a:ext cx="2438400" cy="830323"/>
              </a:xfrm>
              <a:prstGeom prst="rect">
                <a:avLst/>
              </a:prstGeom>
              <a:noFill/>
              <a:ln w="9525">
                <a:noFill/>
                <a:miter lim="800000"/>
                <a:headEnd/>
                <a:tailEnd/>
              </a:ln>
            </p:spPr>
            <p:txBody>
              <a:bodyPr>
                <a:spAutoFit/>
              </a:bodyPr>
              <a:lstStyle/>
              <a:p>
                <a:pPr>
                  <a:defRPr/>
                </a:pPr>
                <a:r>
                  <a:rPr lang="en-GB" sz="1600">
                    <a:latin typeface="+mj-lt"/>
                    <a:cs typeface="+mn-cs"/>
                  </a:rPr>
                  <a:t>Utilizarea deseurilor ca resursa pentru noi produse</a:t>
                </a:r>
              </a:p>
            </p:txBody>
          </p:sp>
          <p:sp>
            <p:nvSpPr>
              <p:cNvPr id="52" name="TextBox 43"/>
              <p:cNvSpPr txBox="1">
                <a:spLocks noChangeArrowheads="1"/>
              </p:cNvSpPr>
              <p:nvPr/>
            </p:nvSpPr>
            <p:spPr bwMode="auto">
              <a:xfrm>
                <a:off x="6324600" y="4115053"/>
                <a:ext cx="1981200" cy="830323"/>
              </a:xfrm>
              <a:prstGeom prst="rect">
                <a:avLst/>
              </a:prstGeom>
              <a:noFill/>
              <a:ln w="9525">
                <a:noFill/>
                <a:miter lim="800000"/>
                <a:headEnd/>
                <a:tailEnd/>
              </a:ln>
            </p:spPr>
            <p:txBody>
              <a:bodyPr>
                <a:spAutoFit/>
              </a:bodyPr>
              <a:lstStyle/>
              <a:p>
                <a:pPr>
                  <a:defRPr/>
                </a:pPr>
                <a:r>
                  <a:rPr lang="en-GB" sz="1600">
                    <a:latin typeface="+mj-lt"/>
                    <a:cs typeface="+mn-cs"/>
                  </a:rPr>
                  <a:t>Recuperarea energiei din deseuri</a:t>
                </a:r>
              </a:p>
            </p:txBody>
          </p:sp>
          <p:sp>
            <p:nvSpPr>
              <p:cNvPr id="53" name="TextBox 44"/>
              <p:cNvSpPr txBox="1">
                <a:spLocks noChangeArrowheads="1"/>
              </p:cNvSpPr>
              <p:nvPr/>
            </p:nvSpPr>
            <p:spPr bwMode="auto">
              <a:xfrm>
                <a:off x="7315200" y="5258136"/>
                <a:ext cx="1600200" cy="584242"/>
              </a:xfrm>
              <a:prstGeom prst="rect">
                <a:avLst/>
              </a:prstGeom>
              <a:noFill/>
              <a:ln w="9525">
                <a:noFill/>
                <a:miter lim="800000"/>
                <a:headEnd/>
                <a:tailEnd/>
              </a:ln>
            </p:spPr>
            <p:txBody>
              <a:bodyPr>
                <a:spAutoFit/>
              </a:bodyPr>
              <a:lstStyle/>
              <a:p>
                <a:pPr>
                  <a:defRPr/>
                </a:pPr>
                <a:r>
                  <a:rPr lang="en-GB" sz="1600">
                    <a:latin typeface="+mj-lt"/>
                    <a:cs typeface="+mn-cs"/>
                  </a:rPr>
                  <a:t>Depozitare controlata</a:t>
                </a:r>
              </a:p>
            </p:txBody>
          </p:sp>
          <p:pic>
            <p:nvPicPr>
              <p:cNvPr id="19473" name="Picture 3"/>
              <p:cNvPicPr>
                <a:picLocks noChangeAspect="1" noChangeArrowheads="1"/>
              </p:cNvPicPr>
              <p:nvPr/>
            </p:nvPicPr>
            <p:blipFill>
              <a:blip r:embed="rId8" cstate="print"/>
              <a:srcRect b="-1489"/>
              <a:stretch>
                <a:fillRect/>
              </a:stretch>
            </p:blipFill>
            <p:spPr bwMode="auto">
              <a:xfrm rot="-1484796">
                <a:off x="974725" y="4297363"/>
                <a:ext cx="2678113" cy="1601787"/>
              </a:xfrm>
              <a:prstGeom prst="rect">
                <a:avLst/>
              </a:prstGeom>
              <a:noFill/>
              <a:ln w="9525">
                <a:noFill/>
                <a:miter lim="800000"/>
                <a:headEnd/>
                <a:tailEnd/>
              </a:ln>
            </p:spPr>
          </p:pic>
          <p:pic>
            <p:nvPicPr>
              <p:cNvPr id="55" name="Picture 4"/>
              <p:cNvPicPr>
                <a:picLocks noChangeAspect="1" noChangeArrowheads="1"/>
              </p:cNvPicPr>
              <p:nvPr/>
            </p:nvPicPr>
            <p:blipFill>
              <a:blip r:embed="rId9" cstate="email"/>
              <a:srcRect t="-15211"/>
              <a:stretch>
                <a:fillRect/>
              </a:stretch>
            </p:blipFill>
            <p:spPr bwMode="auto">
              <a:xfrm>
                <a:off x="7821397" y="3276600"/>
                <a:ext cx="1322603"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1320116"/>
          <a:ext cx="5807212" cy="4803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6383201" y="1320116"/>
          <a:ext cx="5807212" cy="4803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ight Arrow 3"/>
          <p:cNvSpPr/>
          <p:nvPr/>
        </p:nvSpPr>
        <p:spPr>
          <a:xfrm>
            <a:off x="4899025" y="3713163"/>
            <a:ext cx="2465388" cy="76835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ro-RO"/>
          </a:p>
        </p:txBody>
      </p:sp>
      <p:sp>
        <p:nvSpPr>
          <p:cNvPr id="20485" name="Rectangle 17"/>
          <p:cNvSpPr>
            <a:spLocks noChangeArrowheads="1"/>
          </p:cNvSpPr>
          <p:nvPr/>
        </p:nvSpPr>
        <p:spPr bwMode="auto">
          <a:xfrm>
            <a:off x="762000" y="-12700"/>
            <a:ext cx="10567988" cy="525463"/>
          </a:xfrm>
          <a:prstGeom prst="rect">
            <a:avLst/>
          </a:prstGeom>
          <a:noFill/>
          <a:ln w="25400">
            <a:noFill/>
            <a:miter lim="800000"/>
            <a:headEnd/>
            <a:tailEnd/>
          </a:ln>
        </p:spPr>
        <p:txBody>
          <a:bodyPr lIns="90000" tIns="46800" rIns="90000" bIns="46800">
            <a:spAutoFit/>
          </a:bodyPr>
          <a:lstStyle/>
          <a:p>
            <a:pPr>
              <a:spcBef>
                <a:spcPct val="15000"/>
              </a:spcBef>
              <a:spcAft>
                <a:spcPct val="15000"/>
              </a:spcAft>
              <a:buFont typeface="Wingdings" pitchFamily="2" charset="2"/>
              <a:buNone/>
            </a:pPr>
            <a:r>
              <a:rPr lang="en-US" sz="2800">
                <a:solidFill>
                  <a:srgbClr val="ED1A3B"/>
                </a:solidFill>
              </a:rPr>
              <a:t>Povara nu trebuie lasata generatiilor viitoare! </a:t>
            </a:r>
          </a:p>
        </p:txBody>
      </p:sp>
      <p:sp>
        <p:nvSpPr>
          <p:cNvPr id="20486" name="Text Box 52"/>
          <p:cNvSpPr txBox="1">
            <a:spLocks noChangeArrowheads="1"/>
          </p:cNvSpPr>
          <p:nvPr/>
        </p:nvSpPr>
        <p:spPr bwMode="auto">
          <a:xfrm>
            <a:off x="3082925" y="623888"/>
            <a:ext cx="9493250" cy="461962"/>
          </a:xfrm>
          <a:prstGeom prst="rect">
            <a:avLst/>
          </a:prstGeom>
          <a:noFill/>
          <a:ln w="9525" algn="ctr">
            <a:noFill/>
            <a:miter lim="800000"/>
            <a:headEnd/>
            <a:tailEnd/>
          </a:ln>
        </p:spPr>
        <p:txBody>
          <a:bodyPr>
            <a:spAutoFit/>
          </a:bodyPr>
          <a:lstStyle/>
          <a:p>
            <a:pPr>
              <a:buFont typeface="Wingdings" pitchFamily="2" charset="2"/>
              <a:buNone/>
            </a:pPr>
            <a:r>
              <a:rPr lang="en-US" sz="2400">
                <a:solidFill>
                  <a:srgbClr val="ED1A3B"/>
                </a:solidFill>
              </a:rPr>
              <a:t>Trebuie gasite solutii ecologice de gestionare a deseurilor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98488" y="0"/>
            <a:ext cx="9320212" cy="6905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80000"/>
              </a:lnSpc>
              <a:defRPr/>
            </a:pPr>
            <a:r>
              <a:rPr lang="de-DE" sz="2400" dirty="0">
                <a:solidFill>
                  <a:srgbClr val="ED1A3B"/>
                </a:solidFill>
                <a:latin typeface="+mj-lt"/>
                <a:ea typeface="+mj-ea"/>
                <a:cs typeface="+mj-cs"/>
              </a:rPr>
              <a:t>C2: </a:t>
            </a:r>
            <a:r>
              <a:rPr lang="ro-RO" sz="2400" dirty="0">
                <a:solidFill>
                  <a:srgbClr val="ED1A3B"/>
                </a:solidFill>
                <a:latin typeface="+mj-lt"/>
                <a:ea typeface="+mj-ea"/>
                <a:cs typeface="+mj-cs"/>
              </a:rPr>
              <a:t>reduce</a:t>
            </a:r>
            <a:r>
              <a:rPr lang="en-US" sz="2400" dirty="0" err="1">
                <a:solidFill>
                  <a:srgbClr val="ED1A3B"/>
                </a:solidFill>
                <a:latin typeface="+mj-lt"/>
                <a:ea typeface="+mj-ea"/>
                <a:cs typeface="+mj-cs"/>
              </a:rPr>
              <a:t>rea</a:t>
            </a:r>
            <a:r>
              <a:rPr lang="ro-RO" sz="2400" dirty="0">
                <a:solidFill>
                  <a:srgbClr val="ED1A3B"/>
                </a:solidFill>
                <a:latin typeface="+mj-lt"/>
                <a:ea typeface="+mj-ea"/>
                <a:cs typeface="+mj-cs"/>
              </a:rPr>
              <a:t> cantitat</a:t>
            </a:r>
            <a:r>
              <a:rPr lang="en-US" sz="2400" dirty="0">
                <a:solidFill>
                  <a:srgbClr val="ED1A3B"/>
                </a:solidFill>
                <a:latin typeface="+mj-lt"/>
                <a:ea typeface="+mj-ea"/>
                <a:cs typeface="+mj-cs"/>
              </a:rPr>
              <a:t>ii</a:t>
            </a:r>
            <a:r>
              <a:rPr lang="ro-RO" sz="2400" dirty="0">
                <a:solidFill>
                  <a:srgbClr val="ED1A3B"/>
                </a:solidFill>
                <a:latin typeface="+mj-lt"/>
                <a:ea typeface="+mj-ea"/>
                <a:cs typeface="+mj-cs"/>
              </a:rPr>
              <a:t> de deșeuri biodegradabile municipale </a:t>
            </a:r>
            <a:endParaRPr lang="en-US" sz="2400" dirty="0">
              <a:solidFill>
                <a:srgbClr val="ED1A3B"/>
              </a:solidFill>
              <a:latin typeface="+mj-lt"/>
              <a:ea typeface="+mj-ea"/>
              <a:cs typeface="+mj-cs"/>
            </a:endParaRPr>
          </a:p>
          <a:p>
            <a:pPr algn="ctr">
              <a:lnSpc>
                <a:spcPct val="80000"/>
              </a:lnSpc>
              <a:defRPr/>
            </a:pPr>
            <a:r>
              <a:rPr lang="en-US" sz="2400" dirty="0">
                <a:solidFill>
                  <a:srgbClr val="ED1A3B"/>
                </a:solidFill>
                <a:latin typeface="+mj-lt"/>
                <a:ea typeface="+mj-ea"/>
                <a:cs typeface="+mj-cs"/>
              </a:rPr>
              <a:t>evacuate </a:t>
            </a:r>
            <a:r>
              <a:rPr lang="ro-RO" sz="2400" dirty="0">
                <a:solidFill>
                  <a:srgbClr val="ED1A3B"/>
                </a:solidFill>
                <a:latin typeface="+mj-lt"/>
                <a:ea typeface="+mj-ea"/>
                <a:cs typeface="+mj-cs"/>
              </a:rPr>
              <a:t>în depozitele de deșeuri</a:t>
            </a:r>
            <a:endParaRPr lang="de-DE" sz="2400" dirty="0">
              <a:solidFill>
                <a:srgbClr val="ED1A3B"/>
              </a:solidFill>
              <a:latin typeface="+mj-lt"/>
              <a:ea typeface="+mj-ea"/>
              <a:cs typeface="+mj-cs"/>
            </a:endParaRPr>
          </a:p>
        </p:txBody>
      </p:sp>
      <p:pic>
        <p:nvPicPr>
          <p:cNvPr id="6" name="Picture 3"/>
          <p:cNvPicPr>
            <a:picLocks noChangeAspect="1" noChangeArrowheads="1"/>
          </p:cNvPicPr>
          <p:nvPr/>
        </p:nvPicPr>
        <p:blipFill>
          <a:blip r:embed="rId2" cstate="email">
            <a:duotone>
              <a:prstClr val="black"/>
              <a:srgbClr val="009900">
                <a:tint val="45000"/>
                <a:satMod val="400000"/>
              </a:srgbClr>
            </a:duotone>
          </a:blip>
          <a:srcRect/>
          <a:stretch>
            <a:fillRect/>
          </a:stretch>
        </p:blipFill>
        <p:spPr bwMode="auto">
          <a:xfrm>
            <a:off x="5326957" y="1059308"/>
            <a:ext cx="2351826" cy="2153670"/>
          </a:xfrm>
          <a:prstGeom prst="rect">
            <a:avLst/>
          </a:prstGeom>
          <a:ln>
            <a:noFill/>
          </a:ln>
          <a:effectLst>
            <a:softEdge rad="112500"/>
          </a:effectLst>
        </p:spPr>
      </p:pic>
      <p:pic>
        <p:nvPicPr>
          <p:cNvPr id="7" name="Picture 6" descr="256100012_250x195_200403261012.JPG"/>
          <p:cNvPicPr>
            <a:picLocks noChangeAspect="1"/>
          </p:cNvPicPr>
          <p:nvPr/>
        </p:nvPicPr>
        <p:blipFill>
          <a:blip r:embed="rId3" cstate="email"/>
          <a:stretch>
            <a:fillRect/>
          </a:stretch>
        </p:blipFill>
        <p:spPr>
          <a:xfrm>
            <a:off x="722748" y="768053"/>
            <a:ext cx="4178814" cy="2444925"/>
          </a:xfrm>
          <a:prstGeom prst="ellipse">
            <a:avLst/>
          </a:prstGeom>
          <a:ln>
            <a:noFill/>
          </a:ln>
          <a:effectLst>
            <a:softEdge rad="112500"/>
          </a:effectLst>
        </p:spPr>
      </p:pic>
      <p:sp>
        <p:nvSpPr>
          <p:cNvPr id="8" name="Striped Right Arrow 7"/>
          <p:cNvSpPr/>
          <p:nvPr/>
        </p:nvSpPr>
        <p:spPr bwMode="auto">
          <a:xfrm rot="10800000">
            <a:off x="4630738" y="1628775"/>
            <a:ext cx="914400" cy="381000"/>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wrap="none"/>
          <a:lstStyle/>
          <a:p>
            <a:pPr>
              <a:defRPr/>
            </a:pPr>
            <a:endParaRPr lang="en-GB">
              <a:latin typeface="Arial" charset="0"/>
              <a:cs typeface="+mn-cs"/>
            </a:endParaRPr>
          </a:p>
        </p:txBody>
      </p:sp>
      <p:cxnSp>
        <p:nvCxnSpPr>
          <p:cNvPr id="9" name="Straight Connector 18"/>
          <p:cNvCxnSpPr>
            <a:cxnSpLocks noChangeShapeType="1"/>
          </p:cNvCxnSpPr>
          <p:nvPr/>
        </p:nvCxnSpPr>
        <p:spPr bwMode="auto">
          <a:xfrm rot="16200000" flipH="1">
            <a:off x="4889500" y="1641475"/>
            <a:ext cx="533400" cy="508000"/>
          </a:xfrm>
          <a:prstGeom prst="line">
            <a:avLst/>
          </a:prstGeom>
          <a:noFill/>
          <a:ln w="38100" algn="ctr">
            <a:solidFill>
              <a:srgbClr val="FF0000"/>
            </a:solidFill>
            <a:round/>
            <a:headEnd/>
            <a:tailEnd/>
          </a:ln>
        </p:spPr>
      </p:cxnSp>
      <p:sp>
        <p:nvSpPr>
          <p:cNvPr id="10" name="Rectangle 9"/>
          <p:cNvSpPr/>
          <p:nvPr/>
        </p:nvSpPr>
        <p:spPr>
          <a:xfrm>
            <a:off x="722313" y="3213100"/>
            <a:ext cx="6143625" cy="3370263"/>
          </a:xfrm>
          <a:prstGeom prst="rect">
            <a:avLst/>
          </a:prstGeom>
        </p:spPr>
        <p:txBody>
          <a:bodyPr>
            <a:spAutoFit/>
          </a:bodyPr>
          <a:lstStyle/>
          <a:p>
            <a:pPr>
              <a:spcBef>
                <a:spcPts val="400"/>
              </a:spcBef>
              <a:spcAft>
                <a:spcPts val="300"/>
              </a:spcAft>
              <a:defRPr/>
            </a:pPr>
            <a:r>
              <a:rPr lang="en-US" sz="1800" dirty="0" err="1">
                <a:solidFill>
                  <a:schemeClr val="accent6"/>
                </a:solidFill>
                <a:latin typeface="+mn-lt"/>
                <a:cs typeface="+mn-cs"/>
              </a:rPr>
              <a:t>Statele</a:t>
            </a:r>
            <a:r>
              <a:rPr lang="en-US" sz="1800" dirty="0">
                <a:solidFill>
                  <a:schemeClr val="accent6"/>
                </a:solidFill>
                <a:latin typeface="+mn-lt"/>
                <a:cs typeface="+mn-cs"/>
              </a:rPr>
              <a:t> m</a:t>
            </a:r>
            <a:r>
              <a:rPr lang="ro-RO" sz="1800" dirty="0">
                <a:solidFill>
                  <a:schemeClr val="accent6"/>
                </a:solidFill>
                <a:latin typeface="+mn-lt"/>
                <a:cs typeface="+mn-cs"/>
              </a:rPr>
              <a:t>embr</a:t>
            </a:r>
            <a:r>
              <a:rPr lang="en-US" sz="1800" dirty="0">
                <a:solidFill>
                  <a:schemeClr val="accent6"/>
                </a:solidFill>
                <a:latin typeface="+mn-lt"/>
                <a:cs typeface="+mn-cs"/>
              </a:rPr>
              <a:t>e au </a:t>
            </a:r>
            <a:r>
              <a:rPr lang="en-US" sz="1800" dirty="0" err="1">
                <a:solidFill>
                  <a:schemeClr val="accent6"/>
                </a:solidFill>
                <a:latin typeface="+mn-lt"/>
                <a:cs typeface="+mn-cs"/>
              </a:rPr>
              <a:t>obligatia</a:t>
            </a:r>
            <a:r>
              <a:rPr lang="en-US" sz="1800" dirty="0">
                <a:solidFill>
                  <a:schemeClr val="accent6"/>
                </a:solidFill>
                <a:latin typeface="+mn-lt"/>
                <a:cs typeface="+mn-cs"/>
              </a:rPr>
              <a:t> de a reduce </a:t>
            </a:r>
            <a:r>
              <a:rPr lang="en-US" sz="1800" dirty="0" err="1">
                <a:solidFill>
                  <a:schemeClr val="accent6"/>
                </a:solidFill>
                <a:latin typeface="+mn-lt"/>
                <a:cs typeface="+mn-cs"/>
              </a:rPr>
              <a:t>cantitatea</a:t>
            </a:r>
            <a:r>
              <a:rPr lang="en-US" sz="1800" dirty="0">
                <a:solidFill>
                  <a:schemeClr val="accent6"/>
                </a:solidFill>
                <a:latin typeface="+mn-lt"/>
                <a:cs typeface="+mn-cs"/>
              </a:rPr>
              <a:t> de </a:t>
            </a:r>
            <a:r>
              <a:rPr lang="en-US" sz="1800" dirty="0" err="1">
                <a:solidFill>
                  <a:schemeClr val="accent6"/>
                </a:solidFill>
                <a:latin typeface="+mn-lt"/>
                <a:cs typeface="+mn-cs"/>
              </a:rPr>
              <a:t>deseuri</a:t>
            </a:r>
            <a:r>
              <a:rPr lang="en-US" sz="1800" dirty="0">
                <a:solidFill>
                  <a:schemeClr val="accent6"/>
                </a:solidFill>
                <a:latin typeface="+mn-lt"/>
                <a:cs typeface="+mn-cs"/>
              </a:rPr>
              <a:t> </a:t>
            </a:r>
            <a:r>
              <a:rPr lang="en-US" sz="1800" dirty="0" err="1">
                <a:solidFill>
                  <a:schemeClr val="accent6"/>
                </a:solidFill>
                <a:latin typeface="+mn-lt"/>
                <a:cs typeface="+mn-cs"/>
              </a:rPr>
              <a:t>biodegradabile</a:t>
            </a:r>
            <a:r>
              <a:rPr lang="en-US" sz="1800" dirty="0">
                <a:solidFill>
                  <a:schemeClr val="accent6"/>
                </a:solidFill>
                <a:latin typeface="+mn-lt"/>
                <a:cs typeface="+mn-cs"/>
              </a:rPr>
              <a:t> evacuate in </a:t>
            </a:r>
            <a:r>
              <a:rPr lang="en-US" sz="1800" dirty="0" err="1">
                <a:solidFill>
                  <a:schemeClr val="accent6"/>
                </a:solidFill>
                <a:latin typeface="+mn-lt"/>
                <a:cs typeface="+mn-cs"/>
              </a:rPr>
              <a:t>depozitele</a:t>
            </a:r>
            <a:r>
              <a:rPr lang="en-US" sz="1800" dirty="0">
                <a:solidFill>
                  <a:schemeClr val="accent6"/>
                </a:solidFill>
                <a:latin typeface="+mn-lt"/>
                <a:cs typeface="+mn-cs"/>
              </a:rPr>
              <a:t> de </a:t>
            </a:r>
            <a:r>
              <a:rPr lang="en-US" sz="1800" dirty="0" err="1">
                <a:solidFill>
                  <a:schemeClr val="accent6"/>
                </a:solidFill>
                <a:latin typeface="+mn-lt"/>
                <a:cs typeface="+mn-cs"/>
              </a:rPr>
              <a:t>deseuri</a:t>
            </a:r>
            <a:r>
              <a:rPr lang="en-US" sz="1800" dirty="0">
                <a:solidFill>
                  <a:schemeClr val="accent6"/>
                </a:solidFill>
                <a:latin typeface="+mn-lt"/>
                <a:cs typeface="+mn-cs"/>
              </a:rPr>
              <a:t>, </a:t>
            </a:r>
            <a:r>
              <a:rPr lang="en-US" sz="1800" dirty="0" err="1">
                <a:solidFill>
                  <a:schemeClr val="accent6"/>
                </a:solidFill>
                <a:latin typeface="+mn-lt"/>
                <a:cs typeface="+mn-cs"/>
              </a:rPr>
              <a:t>astfel</a:t>
            </a:r>
            <a:r>
              <a:rPr lang="en-US" sz="1800" dirty="0">
                <a:solidFill>
                  <a:schemeClr val="accent6"/>
                </a:solidFill>
                <a:latin typeface="+mn-lt"/>
                <a:cs typeface="+mn-cs"/>
              </a:rPr>
              <a:t>:</a:t>
            </a:r>
          </a:p>
          <a:p>
            <a:pPr>
              <a:spcBef>
                <a:spcPts val="400"/>
              </a:spcBef>
              <a:spcAft>
                <a:spcPts val="300"/>
              </a:spcAft>
              <a:buFont typeface="Arial" pitchFamily="34" charset="0"/>
              <a:buChar char="•"/>
              <a:defRPr/>
            </a:pPr>
            <a:r>
              <a:rPr lang="en-US" sz="1800" dirty="0">
                <a:solidFill>
                  <a:srgbClr val="C00000"/>
                </a:solidFill>
                <a:latin typeface="+mn-lt"/>
                <a:cs typeface="+mn-cs"/>
              </a:rPr>
              <a:t>75% </a:t>
            </a:r>
            <a:r>
              <a:rPr lang="en-US" sz="1800" dirty="0" err="1">
                <a:solidFill>
                  <a:srgbClr val="C00000"/>
                </a:solidFill>
                <a:latin typeface="+mn-lt"/>
                <a:cs typeface="+mn-cs"/>
              </a:rPr>
              <a:t>pana</a:t>
            </a:r>
            <a:r>
              <a:rPr lang="en-US" sz="1800" dirty="0">
                <a:solidFill>
                  <a:srgbClr val="C00000"/>
                </a:solidFill>
                <a:latin typeface="+mn-lt"/>
                <a:cs typeface="+mn-cs"/>
              </a:rPr>
              <a:t> la 16 </a:t>
            </a:r>
            <a:r>
              <a:rPr lang="en-US" sz="1800" dirty="0" err="1">
                <a:solidFill>
                  <a:srgbClr val="C00000"/>
                </a:solidFill>
                <a:latin typeface="+mn-lt"/>
                <a:cs typeface="+mn-cs"/>
              </a:rPr>
              <a:t>Iulie</a:t>
            </a:r>
            <a:r>
              <a:rPr lang="en-US" sz="1800" dirty="0">
                <a:solidFill>
                  <a:srgbClr val="C00000"/>
                </a:solidFill>
                <a:latin typeface="+mn-lt"/>
                <a:cs typeface="+mn-cs"/>
              </a:rPr>
              <a:t> 2006,</a:t>
            </a:r>
          </a:p>
          <a:p>
            <a:pPr>
              <a:spcBef>
                <a:spcPts val="400"/>
              </a:spcBef>
              <a:spcAft>
                <a:spcPts val="300"/>
              </a:spcAft>
              <a:buFont typeface="Arial" pitchFamily="34" charset="0"/>
              <a:buChar char="•"/>
              <a:defRPr/>
            </a:pPr>
            <a:r>
              <a:rPr lang="en-US" sz="1800" dirty="0">
                <a:solidFill>
                  <a:srgbClr val="C00000"/>
                </a:solidFill>
                <a:latin typeface="+mn-lt"/>
                <a:cs typeface="+mn-cs"/>
              </a:rPr>
              <a:t>50% </a:t>
            </a:r>
            <a:r>
              <a:rPr lang="en-US" sz="1800" dirty="0" err="1">
                <a:solidFill>
                  <a:srgbClr val="C00000"/>
                </a:solidFill>
                <a:latin typeface="+mn-lt"/>
                <a:cs typeface="+mn-cs"/>
              </a:rPr>
              <a:t>pana</a:t>
            </a:r>
            <a:r>
              <a:rPr lang="en-US" sz="1800" dirty="0">
                <a:solidFill>
                  <a:srgbClr val="C00000"/>
                </a:solidFill>
                <a:latin typeface="+mn-lt"/>
                <a:cs typeface="+mn-cs"/>
              </a:rPr>
              <a:t> la 16 </a:t>
            </a:r>
            <a:r>
              <a:rPr lang="en-US" sz="1800" dirty="0" err="1">
                <a:solidFill>
                  <a:srgbClr val="C00000"/>
                </a:solidFill>
                <a:latin typeface="+mn-lt"/>
                <a:cs typeface="+mn-cs"/>
              </a:rPr>
              <a:t>Iulie</a:t>
            </a:r>
            <a:r>
              <a:rPr lang="en-US" sz="1800" dirty="0">
                <a:solidFill>
                  <a:srgbClr val="C00000"/>
                </a:solidFill>
                <a:latin typeface="+mn-lt"/>
                <a:cs typeface="+mn-cs"/>
              </a:rPr>
              <a:t> 2009,</a:t>
            </a:r>
          </a:p>
          <a:p>
            <a:pPr>
              <a:spcBef>
                <a:spcPts val="400"/>
              </a:spcBef>
              <a:spcAft>
                <a:spcPts val="300"/>
              </a:spcAft>
              <a:buFont typeface="Arial" pitchFamily="34" charset="0"/>
              <a:buChar char="•"/>
              <a:defRPr/>
            </a:pPr>
            <a:r>
              <a:rPr lang="en-US" sz="1800" dirty="0">
                <a:solidFill>
                  <a:srgbClr val="C00000"/>
                </a:solidFill>
                <a:latin typeface="+mn-lt"/>
                <a:cs typeface="+mn-cs"/>
              </a:rPr>
              <a:t>35% </a:t>
            </a:r>
            <a:r>
              <a:rPr lang="en-US" sz="1800" dirty="0" err="1">
                <a:solidFill>
                  <a:srgbClr val="C00000"/>
                </a:solidFill>
                <a:latin typeface="+mn-lt"/>
                <a:cs typeface="+mn-cs"/>
              </a:rPr>
              <a:t>pana</a:t>
            </a:r>
            <a:r>
              <a:rPr lang="en-US" sz="1800" dirty="0">
                <a:solidFill>
                  <a:srgbClr val="C00000"/>
                </a:solidFill>
                <a:latin typeface="+mn-lt"/>
                <a:cs typeface="+mn-cs"/>
              </a:rPr>
              <a:t> la 16 Iulie2016,</a:t>
            </a:r>
          </a:p>
          <a:p>
            <a:pPr>
              <a:spcBef>
                <a:spcPts val="400"/>
              </a:spcBef>
              <a:spcAft>
                <a:spcPts val="300"/>
              </a:spcAft>
              <a:defRPr/>
            </a:pPr>
            <a:r>
              <a:rPr lang="en-US" sz="1800" dirty="0" err="1">
                <a:solidFill>
                  <a:schemeClr val="accent6"/>
                </a:solidFill>
                <a:latin typeface="+mn-lt"/>
                <a:cs typeface="+mn-cs"/>
              </a:rPr>
              <a:t>fata</a:t>
            </a:r>
            <a:r>
              <a:rPr lang="en-US" sz="1800" dirty="0">
                <a:solidFill>
                  <a:schemeClr val="accent6"/>
                </a:solidFill>
                <a:latin typeface="+mn-lt"/>
                <a:cs typeface="+mn-cs"/>
              </a:rPr>
              <a:t> de </a:t>
            </a:r>
            <a:r>
              <a:rPr lang="en-US" sz="1800" dirty="0" err="1">
                <a:solidFill>
                  <a:schemeClr val="accent6"/>
                </a:solidFill>
                <a:latin typeface="+mn-lt"/>
                <a:cs typeface="+mn-cs"/>
              </a:rPr>
              <a:t>cantitatea</a:t>
            </a:r>
            <a:r>
              <a:rPr lang="en-US" sz="1800" dirty="0">
                <a:solidFill>
                  <a:schemeClr val="accent6"/>
                </a:solidFill>
                <a:latin typeface="+mn-lt"/>
                <a:cs typeface="+mn-cs"/>
              </a:rPr>
              <a:t> </a:t>
            </a:r>
            <a:r>
              <a:rPr lang="en-US" sz="1800" dirty="0" err="1">
                <a:solidFill>
                  <a:schemeClr val="accent6"/>
                </a:solidFill>
                <a:latin typeface="+mn-lt"/>
                <a:cs typeface="+mn-cs"/>
              </a:rPr>
              <a:t>totala</a:t>
            </a:r>
            <a:r>
              <a:rPr lang="en-US" sz="1800" dirty="0">
                <a:solidFill>
                  <a:schemeClr val="accent6"/>
                </a:solidFill>
                <a:latin typeface="+mn-lt"/>
                <a:cs typeface="+mn-cs"/>
              </a:rPr>
              <a:t> a </a:t>
            </a:r>
            <a:r>
              <a:rPr lang="en-US" sz="1800" dirty="0" err="1">
                <a:solidFill>
                  <a:schemeClr val="accent6"/>
                </a:solidFill>
                <a:latin typeface="+mn-lt"/>
                <a:cs typeface="+mn-cs"/>
              </a:rPr>
              <a:t>deseurilor</a:t>
            </a:r>
            <a:r>
              <a:rPr lang="en-US" sz="1800" dirty="0">
                <a:solidFill>
                  <a:schemeClr val="accent6"/>
                </a:solidFill>
                <a:latin typeface="+mn-lt"/>
                <a:cs typeface="+mn-cs"/>
              </a:rPr>
              <a:t> </a:t>
            </a:r>
            <a:r>
              <a:rPr lang="en-US" sz="1800" dirty="0" err="1">
                <a:solidFill>
                  <a:schemeClr val="accent6"/>
                </a:solidFill>
                <a:latin typeface="+mn-lt"/>
                <a:cs typeface="+mn-cs"/>
              </a:rPr>
              <a:t>produsa</a:t>
            </a:r>
            <a:r>
              <a:rPr lang="en-US" sz="1800" dirty="0">
                <a:solidFill>
                  <a:schemeClr val="accent6"/>
                </a:solidFill>
                <a:latin typeface="+mn-lt"/>
                <a:cs typeface="+mn-cs"/>
              </a:rPr>
              <a:t> in 1995</a:t>
            </a:r>
          </a:p>
          <a:p>
            <a:pPr>
              <a:spcBef>
                <a:spcPts val="400"/>
              </a:spcBef>
              <a:spcAft>
                <a:spcPts val="300"/>
              </a:spcAft>
              <a:defRPr/>
            </a:pPr>
            <a:endParaRPr lang="en-US" sz="1600" dirty="0">
              <a:solidFill>
                <a:srgbClr val="0070C0"/>
              </a:solidFill>
              <a:latin typeface="+mn-lt"/>
              <a:cs typeface="+mn-cs"/>
            </a:endParaRPr>
          </a:p>
          <a:p>
            <a:pPr algn="just">
              <a:spcBef>
                <a:spcPts val="400"/>
              </a:spcBef>
              <a:spcAft>
                <a:spcPts val="300"/>
              </a:spcAft>
              <a:defRPr/>
            </a:pPr>
            <a:r>
              <a:rPr lang="en-US" sz="1800" b="0" dirty="0" err="1">
                <a:solidFill>
                  <a:srgbClr val="786860"/>
                </a:solidFill>
                <a:latin typeface="+mn-lt"/>
                <a:cs typeface="+mn-cs"/>
              </a:rPr>
              <a:t>Statele</a:t>
            </a:r>
            <a:r>
              <a:rPr lang="en-US" sz="1800" b="0" dirty="0">
                <a:solidFill>
                  <a:srgbClr val="786860"/>
                </a:solidFill>
                <a:latin typeface="+mn-lt"/>
                <a:cs typeface="+mn-cs"/>
              </a:rPr>
              <a:t> </a:t>
            </a:r>
            <a:r>
              <a:rPr lang="en-US" sz="1800" b="0" dirty="0" err="1">
                <a:solidFill>
                  <a:srgbClr val="786860"/>
                </a:solidFill>
                <a:latin typeface="+mn-lt"/>
                <a:cs typeface="+mn-cs"/>
              </a:rPr>
              <a:t>membre</a:t>
            </a:r>
            <a:r>
              <a:rPr lang="en-US" sz="1800" b="0" dirty="0">
                <a:solidFill>
                  <a:srgbClr val="786860"/>
                </a:solidFill>
                <a:latin typeface="+mn-lt"/>
                <a:cs typeface="+mn-cs"/>
              </a:rPr>
              <a:t> pot </a:t>
            </a:r>
            <a:r>
              <a:rPr lang="en-US" sz="1800" b="0" dirty="0" err="1">
                <a:solidFill>
                  <a:srgbClr val="786860"/>
                </a:solidFill>
                <a:latin typeface="+mn-lt"/>
                <a:cs typeface="+mn-cs"/>
              </a:rPr>
              <a:t>obtine</a:t>
            </a:r>
            <a:r>
              <a:rPr lang="en-US" sz="1800" b="0" dirty="0">
                <a:solidFill>
                  <a:srgbClr val="786860"/>
                </a:solidFill>
                <a:latin typeface="+mn-lt"/>
                <a:cs typeface="+mn-cs"/>
              </a:rPr>
              <a:t> o </a:t>
            </a:r>
            <a:r>
              <a:rPr lang="en-US" sz="1800" b="0" dirty="0" err="1">
                <a:solidFill>
                  <a:srgbClr val="786860"/>
                </a:solidFill>
                <a:latin typeface="+mn-lt"/>
                <a:cs typeface="+mn-cs"/>
              </a:rPr>
              <a:t>perioada</a:t>
            </a:r>
            <a:r>
              <a:rPr lang="en-US" sz="1800" b="0" dirty="0">
                <a:solidFill>
                  <a:srgbClr val="786860"/>
                </a:solidFill>
                <a:latin typeface="+mn-lt"/>
                <a:cs typeface="+mn-cs"/>
              </a:rPr>
              <a:t> de </a:t>
            </a:r>
            <a:r>
              <a:rPr lang="en-US" sz="1800" b="0" dirty="0" err="1">
                <a:solidFill>
                  <a:srgbClr val="786860"/>
                </a:solidFill>
                <a:latin typeface="+mn-lt"/>
                <a:cs typeface="+mn-cs"/>
              </a:rPr>
              <a:t>tranzitie</a:t>
            </a:r>
            <a:r>
              <a:rPr lang="en-US" sz="1800" b="0" dirty="0">
                <a:solidFill>
                  <a:srgbClr val="786860"/>
                </a:solidFill>
                <a:latin typeface="+mn-lt"/>
                <a:cs typeface="+mn-cs"/>
              </a:rPr>
              <a:t> de 4 </a:t>
            </a:r>
            <a:r>
              <a:rPr lang="en-US" sz="1800" b="0" dirty="0" err="1">
                <a:solidFill>
                  <a:srgbClr val="786860"/>
                </a:solidFill>
                <a:latin typeface="+mn-lt"/>
                <a:cs typeface="+mn-cs"/>
              </a:rPr>
              <a:t>ani</a:t>
            </a:r>
            <a:r>
              <a:rPr lang="en-US" sz="1800" b="0" dirty="0">
                <a:solidFill>
                  <a:srgbClr val="786860"/>
                </a:solidFill>
                <a:latin typeface="+mn-lt"/>
                <a:cs typeface="+mn-cs"/>
              </a:rPr>
              <a:t> (</a:t>
            </a:r>
            <a:r>
              <a:rPr lang="en-US" sz="1800" b="0" dirty="0" err="1">
                <a:solidFill>
                  <a:srgbClr val="786860"/>
                </a:solidFill>
                <a:latin typeface="+mn-lt"/>
                <a:cs typeface="+mn-cs"/>
              </a:rPr>
              <a:t>pana</a:t>
            </a:r>
            <a:r>
              <a:rPr lang="en-US" sz="1800" b="0" dirty="0">
                <a:solidFill>
                  <a:srgbClr val="786860"/>
                </a:solidFill>
                <a:latin typeface="+mn-lt"/>
                <a:cs typeface="+mn-cs"/>
              </a:rPr>
              <a:t> in 2010, 2013 </a:t>
            </a:r>
            <a:r>
              <a:rPr lang="en-US" sz="1800" b="0" dirty="0" err="1">
                <a:solidFill>
                  <a:srgbClr val="786860"/>
                </a:solidFill>
                <a:latin typeface="+mn-lt"/>
                <a:cs typeface="+mn-cs"/>
              </a:rPr>
              <a:t>si</a:t>
            </a:r>
            <a:r>
              <a:rPr lang="en-US" sz="1800" b="0" dirty="0">
                <a:solidFill>
                  <a:srgbClr val="786860"/>
                </a:solidFill>
                <a:latin typeface="+mn-lt"/>
                <a:cs typeface="+mn-cs"/>
              </a:rPr>
              <a:t> 2020). </a:t>
            </a:r>
            <a:endParaRPr lang="ro-RO" sz="2000" b="0" dirty="0">
              <a:solidFill>
                <a:srgbClr val="786860"/>
              </a:solidFill>
              <a:latin typeface="+mn-lt"/>
              <a:cs typeface="+mn-cs"/>
            </a:endParaRPr>
          </a:p>
        </p:txBody>
      </p:sp>
      <p:cxnSp>
        <p:nvCxnSpPr>
          <p:cNvPr id="11" name="Straight Connector 16"/>
          <p:cNvCxnSpPr>
            <a:cxnSpLocks noChangeShapeType="1"/>
          </p:cNvCxnSpPr>
          <p:nvPr/>
        </p:nvCxnSpPr>
        <p:spPr bwMode="auto">
          <a:xfrm rot="5400000">
            <a:off x="4806950" y="1641475"/>
            <a:ext cx="533400" cy="508000"/>
          </a:xfrm>
          <a:prstGeom prst="line">
            <a:avLst/>
          </a:prstGeom>
          <a:noFill/>
          <a:ln w="28575" algn="ctr">
            <a:solidFill>
              <a:srgbClr val="FF0000"/>
            </a:solidFill>
            <a:round/>
            <a:headEnd/>
            <a:tailEnd/>
          </a:ln>
        </p:spPr>
      </p:cxnSp>
      <p:pic>
        <p:nvPicPr>
          <p:cNvPr id="21513" name="Picture 2"/>
          <p:cNvPicPr>
            <a:picLocks noChangeAspect="1" noChangeArrowheads="1"/>
          </p:cNvPicPr>
          <p:nvPr/>
        </p:nvPicPr>
        <p:blipFill>
          <a:blip r:embed="rId4" cstate="print"/>
          <a:srcRect/>
          <a:stretch>
            <a:fillRect/>
          </a:stretch>
        </p:blipFill>
        <p:spPr bwMode="auto">
          <a:xfrm>
            <a:off x="7534275" y="2635250"/>
            <a:ext cx="4656138" cy="345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1000"/>
                                        <p:tgtEl>
                                          <p:spTgt spid="6"/>
                                        </p:tgtEl>
                                      </p:cBhvr>
                                    </p:animEffect>
                                  </p:childTnLst>
                                </p:cTn>
                              </p:par>
                            </p:childTnLst>
                          </p:cTn>
                        </p:par>
                        <p:par>
                          <p:cTn id="12" fill="hold">
                            <p:stCondLst>
                              <p:cond delay="1500"/>
                            </p:stCondLst>
                            <p:childTnLst>
                              <p:par>
                                <p:cTn id="13" presetID="18" presetClass="entr" presetSubtype="1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1000"/>
                                        <p:tgtEl>
                                          <p:spTgt spid="8"/>
                                        </p:tgtEl>
                                      </p:cBhvr>
                                    </p:animEffect>
                                  </p:childTnLst>
                                </p:cTn>
                              </p:par>
                            </p:childTnLst>
                          </p:cTn>
                        </p:par>
                        <p:par>
                          <p:cTn id="16" fill="hold">
                            <p:stCondLst>
                              <p:cond delay="2500"/>
                            </p:stCondLst>
                            <p:childTnLst>
                              <p:par>
                                <p:cTn id="17" presetID="18" presetClass="entr" presetSubtype="1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1000"/>
                                        <p:tgtEl>
                                          <p:spTgt spid="7"/>
                                        </p:tgtEl>
                                      </p:cBhvr>
                                    </p:animEffect>
                                  </p:childTnLst>
                                </p:cTn>
                              </p:par>
                              <p:par>
                                <p:cTn id="20" presetID="5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3500"/>
                            </p:stCondLst>
                            <p:childTnLst>
                              <p:par>
                                <p:cTn id="26" presetID="5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Scale>
                                      <p:cBhvr>
                                        <p:cTn id="2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1"/>
                                        </p:tgtEl>
                                        <p:attrNameLst>
                                          <p:attrName>ppt_x</p:attrName>
                                          <p:attrName>ppt_y</p:attrName>
                                        </p:attrNameLst>
                                      </p:cBhvr>
                                    </p:animMotion>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http://t0.gstatic.com/images?q=tbn:ANd9GcTC2l_DidqVrvgSIHD1W_VyaYblSjWHaXUokZMuNtyXdgSUA0tl"/>
          <p:cNvPicPr>
            <a:picLocks noChangeAspect="1" noChangeArrowheads="1"/>
          </p:cNvPicPr>
          <p:nvPr/>
        </p:nvPicPr>
        <p:blipFill>
          <a:blip r:embed="rId2" cstate="email"/>
          <a:srcRect/>
          <a:stretch>
            <a:fillRect/>
          </a:stretch>
        </p:blipFill>
        <p:spPr bwMode="auto">
          <a:xfrm>
            <a:off x="8559936" y="0"/>
            <a:ext cx="3508678" cy="2631851"/>
          </a:xfrm>
          <a:prstGeom prst="ellipse">
            <a:avLst/>
          </a:prstGeom>
          <a:ln>
            <a:noFill/>
          </a:ln>
          <a:effectLst>
            <a:softEdge rad="112500"/>
          </a:effectLst>
        </p:spPr>
      </p:pic>
      <p:sp>
        <p:nvSpPr>
          <p:cNvPr id="5" name="Rectangle 4"/>
          <p:cNvSpPr>
            <a:spLocks noChangeArrowheads="1"/>
          </p:cNvSpPr>
          <p:nvPr/>
        </p:nvSpPr>
        <p:spPr bwMode="auto">
          <a:xfrm>
            <a:off x="682625" y="0"/>
            <a:ext cx="8167688" cy="6905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80000"/>
              </a:lnSpc>
              <a:defRPr/>
            </a:pPr>
            <a:r>
              <a:rPr lang="de-DE" sz="2400" dirty="0">
                <a:solidFill>
                  <a:srgbClr val="C00000"/>
                </a:solidFill>
                <a:latin typeface="+mj-lt"/>
                <a:ea typeface="+mj-ea"/>
                <a:cs typeface="+mj-cs"/>
              </a:rPr>
              <a:t>C3: </a:t>
            </a:r>
            <a:r>
              <a:rPr lang="en-US" sz="2400" dirty="0" err="1">
                <a:solidFill>
                  <a:srgbClr val="C00000"/>
                </a:solidFill>
                <a:latin typeface="+mj-lt"/>
                <a:ea typeface="+mj-ea"/>
                <a:cs typeface="+mj-cs"/>
              </a:rPr>
              <a:t>atingerea</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tintelor</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pentru</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valorificare</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si</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reciclarea</a:t>
            </a:r>
            <a:r>
              <a:rPr lang="en-US" sz="2400" dirty="0">
                <a:solidFill>
                  <a:srgbClr val="C00000"/>
                </a:solidFill>
                <a:latin typeface="+mj-lt"/>
                <a:ea typeface="+mj-ea"/>
                <a:cs typeface="+mj-cs"/>
              </a:rPr>
              <a:t> </a:t>
            </a:r>
            <a:r>
              <a:rPr lang="en-US" sz="2400" dirty="0" err="1">
                <a:solidFill>
                  <a:srgbClr val="C00000"/>
                </a:solidFill>
                <a:latin typeface="+mj-lt"/>
                <a:ea typeface="+mj-ea"/>
                <a:cs typeface="+mj-cs"/>
              </a:rPr>
              <a:t>deseurilor</a:t>
            </a:r>
            <a:r>
              <a:rPr lang="en-US" sz="2400" dirty="0">
                <a:solidFill>
                  <a:srgbClr val="C00000"/>
                </a:solidFill>
                <a:latin typeface="+mj-lt"/>
                <a:ea typeface="+mj-ea"/>
                <a:cs typeface="+mj-cs"/>
              </a:rPr>
              <a:t> din </a:t>
            </a:r>
            <a:r>
              <a:rPr lang="en-US" sz="2400" dirty="0" err="1">
                <a:solidFill>
                  <a:srgbClr val="C00000"/>
                </a:solidFill>
                <a:latin typeface="+mj-lt"/>
                <a:ea typeface="+mj-ea"/>
                <a:cs typeface="+mj-cs"/>
              </a:rPr>
              <a:t>ambalaje</a:t>
            </a:r>
            <a:r>
              <a:rPr lang="en-US" sz="2400" dirty="0">
                <a:solidFill>
                  <a:srgbClr val="C00000"/>
                </a:solidFill>
                <a:latin typeface="+mj-lt"/>
                <a:ea typeface="+mj-ea"/>
                <a:cs typeface="+mj-cs"/>
              </a:rPr>
              <a:t>  </a:t>
            </a:r>
            <a:endParaRPr lang="de-DE" sz="2400" dirty="0">
              <a:solidFill>
                <a:srgbClr val="C00000"/>
              </a:solidFill>
              <a:latin typeface="+mj-lt"/>
              <a:ea typeface="+mj-ea"/>
              <a:cs typeface="+mj-cs"/>
            </a:endParaRPr>
          </a:p>
        </p:txBody>
      </p:sp>
      <p:sp>
        <p:nvSpPr>
          <p:cNvPr id="45060" name="Rectangle 9"/>
          <p:cNvSpPr>
            <a:spLocks noChangeArrowheads="1"/>
          </p:cNvSpPr>
          <p:nvPr/>
        </p:nvSpPr>
        <p:spPr bwMode="auto">
          <a:xfrm>
            <a:off x="223838" y="1143000"/>
            <a:ext cx="6440487" cy="5016500"/>
          </a:xfrm>
          <a:prstGeom prst="rect">
            <a:avLst/>
          </a:prstGeom>
          <a:noFill/>
          <a:ln w="9525">
            <a:noFill/>
            <a:miter lim="800000"/>
            <a:headEnd/>
            <a:tailEnd/>
          </a:ln>
        </p:spPr>
        <p:txBody>
          <a:bodyPr>
            <a:spAutoFit/>
          </a:bodyPr>
          <a:lstStyle/>
          <a:p>
            <a:pPr>
              <a:defRPr/>
            </a:pPr>
            <a:r>
              <a:rPr lang="en-US" sz="2000" dirty="0" err="1">
                <a:solidFill>
                  <a:schemeClr val="accent6"/>
                </a:solidFill>
                <a:latin typeface="+mj-lt"/>
                <a:cs typeface="+mn-cs"/>
              </a:rPr>
              <a:t>Incepand</a:t>
            </a:r>
            <a:r>
              <a:rPr lang="en-US" sz="2000" dirty="0">
                <a:solidFill>
                  <a:schemeClr val="accent6"/>
                </a:solidFill>
                <a:latin typeface="+mj-lt"/>
                <a:cs typeface="+mn-cs"/>
              </a:rPr>
              <a:t> cu 2008 </a:t>
            </a:r>
            <a:r>
              <a:rPr lang="en-US" sz="2000" b="0" dirty="0">
                <a:solidFill>
                  <a:srgbClr val="786860"/>
                </a:solidFill>
                <a:latin typeface="+mj-lt"/>
                <a:cs typeface="+mn-cs"/>
              </a:rPr>
              <a:t>(</a:t>
            </a:r>
            <a:r>
              <a:rPr lang="en-US" sz="2000" b="0" dirty="0" err="1">
                <a:solidFill>
                  <a:srgbClr val="786860"/>
                </a:solidFill>
                <a:latin typeface="+mj-lt"/>
                <a:cs typeface="+mn-cs"/>
              </a:rPr>
              <a:t>sau</a:t>
            </a:r>
            <a:r>
              <a:rPr lang="en-US" sz="2000" b="0" dirty="0">
                <a:solidFill>
                  <a:srgbClr val="786860"/>
                </a:solidFill>
                <a:latin typeface="+mj-lt"/>
                <a:cs typeface="+mn-cs"/>
              </a:rPr>
              <a:t> </a:t>
            </a:r>
            <a:r>
              <a:rPr lang="en-US" sz="2000" b="0" dirty="0" err="1">
                <a:solidFill>
                  <a:srgbClr val="786860"/>
                </a:solidFill>
                <a:latin typeface="+mj-lt"/>
                <a:cs typeface="+mn-cs"/>
              </a:rPr>
              <a:t>mai</a:t>
            </a:r>
            <a:r>
              <a:rPr lang="en-US" sz="2000" b="0" dirty="0">
                <a:solidFill>
                  <a:srgbClr val="786860"/>
                </a:solidFill>
                <a:latin typeface="+mj-lt"/>
                <a:cs typeface="+mn-cs"/>
              </a:rPr>
              <a:t> </a:t>
            </a:r>
            <a:r>
              <a:rPr lang="en-US" sz="2000" b="0" dirty="0" err="1">
                <a:solidFill>
                  <a:srgbClr val="786860"/>
                </a:solidFill>
                <a:latin typeface="+mj-lt"/>
                <a:cs typeface="+mn-cs"/>
              </a:rPr>
              <a:t>tarziu</a:t>
            </a:r>
            <a:r>
              <a:rPr lang="en-US" sz="2000" b="0" dirty="0">
                <a:solidFill>
                  <a:srgbClr val="786860"/>
                </a:solidFill>
                <a:latin typeface="+mj-lt"/>
                <a:cs typeface="+mn-cs"/>
              </a:rPr>
              <a:t> </a:t>
            </a:r>
            <a:r>
              <a:rPr lang="en-US" sz="2000" b="0" dirty="0" err="1">
                <a:solidFill>
                  <a:srgbClr val="786860"/>
                </a:solidFill>
                <a:latin typeface="+mj-lt"/>
                <a:cs typeface="+mn-cs"/>
              </a:rPr>
              <a:t>daca</a:t>
            </a:r>
            <a:r>
              <a:rPr lang="en-US" sz="2000" b="0" dirty="0">
                <a:solidFill>
                  <a:srgbClr val="786860"/>
                </a:solidFill>
                <a:latin typeface="+mj-lt"/>
                <a:cs typeface="+mn-cs"/>
              </a:rPr>
              <a:t> </a:t>
            </a:r>
            <a:r>
              <a:rPr lang="en-US" sz="2000" b="0" dirty="0" err="1">
                <a:solidFill>
                  <a:srgbClr val="786860"/>
                </a:solidFill>
                <a:latin typeface="+mj-lt"/>
                <a:cs typeface="+mn-cs"/>
              </a:rPr>
              <a:t>este</a:t>
            </a:r>
            <a:r>
              <a:rPr lang="en-US" sz="2000" b="0" dirty="0">
                <a:solidFill>
                  <a:srgbClr val="786860"/>
                </a:solidFill>
                <a:latin typeface="+mj-lt"/>
                <a:cs typeface="+mn-cs"/>
              </a:rPr>
              <a:t> </a:t>
            </a:r>
            <a:r>
              <a:rPr lang="en-US" sz="2000" b="0" dirty="0" err="1">
                <a:solidFill>
                  <a:srgbClr val="786860"/>
                </a:solidFill>
                <a:latin typeface="+mj-lt"/>
                <a:cs typeface="+mn-cs"/>
              </a:rPr>
              <a:t>obtinuta</a:t>
            </a:r>
            <a:r>
              <a:rPr lang="en-US" sz="2000" b="0" dirty="0">
                <a:solidFill>
                  <a:srgbClr val="786860"/>
                </a:solidFill>
                <a:latin typeface="+mj-lt"/>
                <a:cs typeface="+mn-cs"/>
              </a:rPr>
              <a:t> o </a:t>
            </a:r>
            <a:r>
              <a:rPr lang="en-US" sz="2000" b="0" dirty="0" err="1">
                <a:solidFill>
                  <a:srgbClr val="786860"/>
                </a:solidFill>
                <a:latin typeface="+mj-lt"/>
                <a:cs typeface="+mn-cs"/>
              </a:rPr>
              <a:t>derogare</a:t>
            </a:r>
            <a:r>
              <a:rPr lang="en-US" sz="2000" b="0" dirty="0">
                <a:solidFill>
                  <a:srgbClr val="786860"/>
                </a:solidFill>
                <a:latin typeface="+mj-lt"/>
                <a:cs typeface="+mn-cs"/>
              </a:rPr>
              <a:t>)</a:t>
            </a:r>
            <a:r>
              <a:rPr lang="en-US" sz="2000" dirty="0">
                <a:solidFill>
                  <a:srgbClr val="786860"/>
                </a:solidFill>
                <a:latin typeface="+mj-lt"/>
                <a:cs typeface="+mn-cs"/>
              </a:rPr>
              <a:t> </a:t>
            </a:r>
            <a:r>
              <a:rPr lang="en-US" sz="2000" dirty="0" err="1">
                <a:solidFill>
                  <a:schemeClr val="accent6"/>
                </a:solidFill>
                <a:latin typeface="+mj-lt"/>
                <a:cs typeface="+mn-cs"/>
              </a:rPr>
              <a:t>Statele</a:t>
            </a:r>
            <a:r>
              <a:rPr lang="en-US" sz="2000" dirty="0">
                <a:solidFill>
                  <a:schemeClr val="accent6"/>
                </a:solidFill>
                <a:latin typeface="+mj-lt"/>
                <a:cs typeface="+mn-cs"/>
              </a:rPr>
              <a:t> </a:t>
            </a:r>
            <a:r>
              <a:rPr lang="en-US" sz="2000" dirty="0" err="1">
                <a:solidFill>
                  <a:schemeClr val="accent6"/>
                </a:solidFill>
                <a:latin typeface="+mj-lt"/>
                <a:cs typeface="+mn-cs"/>
              </a:rPr>
              <a:t>membre</a:t>
            </a:r>
            <a:r>
              <a:rPr lang="en-US" sz="2000" dirty="0">
                <a:solidFill>
                  <a:schemeClr val="accent6"/>
                </a:solidFill>
                <a:latin typeface="+mj-lt"/>
                <a:cs typeface="+mn-cs"/>
              </a:rPr>
              <a:t> au </a:t>
            </a:r>
            <a:r>
              <a:rPr lang="en-US" sz="2000" dirty="0" err="1">
                <a:solidFill>
                  <a:schemeClr val="accent6"/>
                </a:solidFill>
                <a:latin typeface="+mj-lt"/>
                <a:cs typeface="+mn-cs"/>
              </a:rPr>
              <a:t>obligatia</a:t>
            </a:r>
            <a:r>
              <a:rPr lang="en-US" sz="2000" dirty="0">
                <a:solidFill>
                  <a:schemeClr val="accent6"/>
                </a:solidFill>
                <a:latin typeface="+mj-lt"/>
                <a:cs typeface="+mn-cs"/>
              </a:rPr>
              <a:t> </a:t>
            </a:r>
            <a:r>
              <a:rPr lang="en-US" sz="2000" dirty="0" err="1">
                <a:solidFill>
                  <a:schemeClr val="accent6"/>
                </a:solidFill>
                <a:latin typeface="+mj-lt"/>
                <a:cs typeface="+mn-cs"/>
              </a:rPr>
              <a:t>sa</a:t>
            </a:r>
            <a:r>
              <a:rPr lang="en-US" sz="2000" dirty="0">
                <a:solidFill>
                  <a:schemeClr val="accent6"/>
                </a:solidFill>
                <a:latin typeface="+mj-lt"/>
                <a:cs typeface="+mn-cs"/>
              </a:rPr>
              <a:t>:</a:t>
            </a:r>
          </a:p>
          <a:p>
            <a:pPr>
              <a:defRPr/>
            </a:pPr>
            <a:endParaRPr lang="ro-RO" sz="2000" dirty="0">
              <a:solidFill>
                <a:srgbClr val="0070C0"/>
              </a:solidFill>
              <a:latin typeface="+mj-lt"/>
              <a:cs typeface="+mn-cs"/>
            </a:endParaRPr>
          </a:p>
          <a:p>
            <a:pPr>
              <a:buFont typeface="Arial" pitchFamily="34" charset="0"/>
              <a:buChar char="•"/>
              <a:defRPr/>
            </a:pPr>
            <a:r>
              <a:rPr lang="en-US" sz="2000" dirty="0" err="1">
                <a:solidFill>
                  <a:srgbClr val="C00000"/>
                </a:solidFill>
                <a:latin typeface="+mj-lt"/>
                <a:cs typeface="+mn-cs"/>
              </a:rPr>
              <a:t>Valorifice</a:t>
            </a:r>
            <a:r>
              <a:rPr lang="en-US" sz="2000" dirty="0">
                <a:solidFill>
                  <a:srgbClr val="C00000"/>
                </a:solidFill>
                <a:latin typeface="+mj-lt"/>
                <a:cs typeface="+mn-cs"/>
              </a:rPr>
              <a:t> minimum 60% din </a:t>
            </a:r>
            <a:r>
              <a:rPr lang="en-US" sz="2000" dirty="0" err="1">
                <a:solidFill>
                  <a:srgbClr val="C00000"/>
                </a:solidFill>
                <a:latin typeface="+mj-lt"/>
                <a:cs typeface="+mn-cs"/>
              </a:rPr>
              <a:t>deseurile</a:t>
            </a:r>
            <a:r>
              <a:rPr lang="en-US" sz="2000" dirty="0">
                <a:solidFill>
                  <a:srgbClr val="C00000"/>
                </a:solidFill>
                <a:latin typeface="+mj-lt"/>
                <a:cs typeface="+mn-cs"/>
              </a:rPr>
              <a:t> de </a:t>
            </a:r>
            <a:r>
              <a:rPr lang="en-US" sz="2000" dirty="0" err="1">
                <a:solidFill>
                  <a:srgbClr val="C00000"/>
                </a:solidFill>
                <a:latin typeface="+mj-lt"/>
                <a:cs typeface="+mn-cs"/>
              </a:rPr>
              <a:t>ambalaje</a:t>
            </a:r>
            <a:r>
              <a:rPr lang="ro-RO" sz="2000" dirty="0">
                <a:solidFill>
                  <a:srgbClr val="0070C0"/>
                </a:solidFill>
                <a:latin typeface="+mj-lt"/>
                <a:cs typeface="+mn-cs"/>
              </a:rPr>
              <a:t>,</a:t>
            </a:r>
            <a:endParaRPr lang="en-US" sz="2000" dirty="0">
              <a:solidFill>
                <a:srgbClr val="0070C0"/>
              </a:solidFill>
              <a:latin typeface="+mj-lt"/>
              <a:cs typeface="+mn-cs"/>
            </a:endParaRPr>
          </a:p>
          <a:p>
            <a:pPr>
              <a:defRPr/>
            </a:pPr>
            <a:endParaRPr lang="en-US" sz="2000" dirty="0">
              <a:solidFill>
                <a:srgbClr val="0070C0"/>
              </a:solidFill>
              <a:latin typeface="+mj-lt"/>
              <a:cs typeface="+mn-cs"/>
            </a:endParaRPr>
          </a:p>
          <a:p>
            <a:pPr>
              <a:buFont typeface="Arial" pitchFamily="34" charset="0"/>
              <a:buChar char="•"/>
              <a:defRPr/>
            </a:pPr>
            <a:r>
              <a:rPr lang="en-US" sz="2000" dirty="0" err="1">
                <a:solidFill>
                  <a:srgbClr val="C00000"/>
                </a:solidFill>
                <a:latin typeface="+mj-lt"/>
                <a:cs typeface="+mn-cs"/>
              </a:rPr>
              <a:t>Recicleze</a:t>
            </a:r>
            <a:r>
              <a:rPr lang="en-US" sz="2000" dirty="0">
                <a:solidFill>
                  <a:srgbClr val="C00000"/>
                </a:solidFill>
                <a:latin typeface="+mj-lt"/>
                <a:cs typeface="+mn-cs"/>
              </a:rPr>
              <a:t> </a:t>
            </a:r>
            <a:r>
              <a:rPr lang="en-US" sz="2000" dirty="0" err="1">
                <a:solidFill>
                  <a:schemeClr val="accent6"/>
                </a:solidFill>
                <a:latin typeface="+mj-lt"/>
                <a:cs typeface="+mn-cs"/>
              </a:rPr>
              <a:t>intre</a:t>
            </a:r>
            <a:r>
              <a:rPr lang="en-US" sz="2000" dirty="0">
                <a:solidFill>
                  <a:srgbClr val="C00000"/>
                </a:solidFill>
                <a:latin typeface="+mj-lt"/>
                <a:cs typeface="+mn-cs"/>
              </a:rPr>
              <a:t> </a:t>
            </a:r>
            <a:r>
              <a:rPr lang="en-US" sz="2000" dirty="0">
                <a:solidFill>
                  <a:srgbClr val="0070C0"/>
                </a:solidFill>
                <a:latin typeface="+mj-lt"/>
                <a:cs typeface="+mn-cs"/>
              </a:rPr>
              <a:t> </a:t>
            </a:r>
            <a:r>
              <a:rPr lang="en-US" sz="2000" dirty="0">
                <a:solidFill>
                  <a:srgbClr val="C00000"/>
                </a:solidFill>
                <a:latin typeface="+mj-lt"/>
                <a:cs typeface="+mn-cs"/>
              </a:rPr>
              <a:t>55% </a:t>
            </a:r>
            <a:r>
              <a:rPr lang="en-US" sz="2000" dirty="0" err="1">
                <a:solidFill>
                  <a:srgbClr val="C00000"/>
                </a:solidFill>
                <a:latin typeface="+mj-lt"/>
                <a:cs typeface="+mn-cs"/>
              </a:rPr>
              <a:t>si</a:t>
            </a:r>
            <a:r>
              <a:rPr lang="en-US" sz="2000" dirty="0">
                <a:solidFill>
                  <a:srgbClr val="C00000"/>
                </a:solidFill>
                <a:latin typeface="+mj-lt"/>
                <a:cs typeface="+mn-cs"/>
              </a:rPr>
              <a:t> 80% din </a:t>
            </a:r>
            <a:r>
              <a:rPr lang="en-US" sz="2000" dirty="0" err="1">
                <a:solidFill>
                  <a:srgbClr val="C00000"/>
                </a:solidFill>
                <a:latin typeface="+mj-lt"/>
                <a:cs typeface="+mn-cs"/>
              </a:rPr>
              <a:t>deseurile</a:t>
            </a:r>
            <a:r>
              <a:rPr lang="en-US" sz="2000" dirty="0">
                <a:solidFill>
                  <a:srgbClr val="C00000"/>
                </a:solidFill>
                <a:latin typeface="+mj-lt"/>
                <a:cs typeface="+mn-cs"/>
              </a:rPr>
              <a:t> de </a:t>
            </a:r>
            <a:r>
              <a:rPr lang="en-US" sz="2000" dirty="0" err="1">
                <a:solidFill>
                  <a:srgbClr val="C00000"/>
                </a:solidFill>
                <a:latin typeface="+mj-lt"/>
                <a:cs typeface="+mn-cs"/>
              </a:rPr>
              <a:t>ambalaje</a:t>
            </a:r>
            <a:r>
              <a:rPr lang="en-US" sz="2000" dirty="0">
                <a:solidFill>
                  <a:srgbClr val="0070C0"/>
                </a:solidFill>
                <a:latin typeface="+mj-lt"/>
                <a:cs typeface="+mn-cs"/>
              </a:rPr>
              <a:t>.</a:t>
            </a:r>
            <a:endParaRPr lang="ro-RO" sz="2000" dirty="0">
              <a:solidFill>
                <a:srgbClr val="0070C0"/>
              </a:solidFill>
              <a:latin typeface="+mj-lt"/>
              <a:cs typeface="+mn-cs"/>
            </a:endParaRPr>
          </a:p>
          <a:p>
            <a:pPr>
              <a:defRPr/>
            </a:pPr>
            <a:endParaRPr lang="en-US" sz="2000" dirty="0">
              <a:solidFill>
                <a:srgbClr val="0070C0"/>
              </a:solidFill>
              <a:latin typeface="+mj-lt"/>
              <a:cs typeface="+mn-cs"/>
            </a:endParaRPr>
          </a:p>
          <a:p>
            <a:pPr>
              <a:defRPr/>
            </a:pPr>
            <a:r>
              <a:rPr lang="en-US" sz="2000" dirty="0" err="1">
                <a:solidFill>
                  <a:schemeClr val="accent6"/>
                </a:solidFill>
                <a:latin typeface="+mj-lt"/>
                <a:cs typeface="+mn-cs"/>
              </a:rPr>
              <a:t>Pentru</a:t>
            </a:r>
            <a:r>
              <a:rPr lang="en-US" sz="2000" dirty="0">
                <a:solidFill>
                  <a:schemeClr val="accent6"/>
                </a:solidFill>
                <a:latin typeface="+mj-lt"/>
                <a:cs typeface="+mn-cs"/>
              </a:rPr>
              <a:t> </a:t>
            </a:r>
            <a:r>
              <a:rPr lang="en-US" sz="2000" dirty="0" err="1">
                <a:solidFill>
                  <a:schemeClr val="accent6"/>
                </a:solidFill>
                <a:latin typeface="+mj-lt"/>
                <a:cs typeface="+mn-cs"/>
              </a:rPr>
              <a:t>diferitele</a:t>
            </a:r>
            <a:r>
              <a:rPr lang="en-US" sz="2000" dirty="0">
                <a:solidFill>
                  <a:schemeClr val="accent6"/>
                </a:solidFill>
                <a:latin typeface="+mj-lt"/>
                <a:cs typeface="+mn-cs"/>
              </a:rPr>
              <a:t> </a:t>
            </a:r>
            <a:r>
              <a:rPr lang="en-US" sz="2000" dirty="0" err="1">
                <a:solidFill>
                  <a:schemeClr val="accent6"/>
                </a:solidFill>
                <a:latin typeface="+mj-lt"/>
                <a:cs typeface="+mn-cs"/>
              </a:rPr>
              <a:t>tipuri</a:t>
            </a:r>
            <a:r>
              <a:rPr lang="en-US" sz="2000" dirty="0">
                <a:solidFill>
                  <a:schemeClr val="accent6"/>
                </a:solidFill>
                <a:latin typeface="+mj-lt"/>
                <a:cs typeface="+mn-cs"/>
              </a:rPr>
              <a:t> de deseuri de </a:t>
            </a:r>
            <a:r>
              <a:rPr lang="en-US" sz="2000" dirty="0" err="1">
                <a:solidFill>
                  <a:schemeClr val="accent6"/>
                </a:solidFill>
                <a:latin typeface="+mj-lt"/>
                <a:cs typeface="+mn-cs"/>
              </a:rPr>
              <a:t>ambalaje</a:t>
            </a:r>
            <a:r>
              <a:rPr lang="en-US" sz="2000" dirty="0">
                <a:solidFill>
                  <a:schemeClr val="accent6"/>
                </a:solidFill>
                <a:latin typeface="+mj-lt"/>
                <a:cs typeface="+mn-cs"/>
              </a:rPr>
              <a:t>, </a:t>
            </a:r>
            <a:r>
              <a:rPr lang="en-US" sz="2000" dirty="0" err="1">
                <a:solidFill>
                  <a:schemeClr val="accent6"/>
                </a:solidFill>
                <a:latin typeface="+mj-lt"/>
                <a:cs typeface="+mn-cs"/>
              </a:rPr>
              <a:t>tintele</a:t>
            </a:r>
            <a:r>
              <a:rPr lang="en-US" sz="2000" dirty="0">
                <a:solidFill>
                  <a:schemeClr val="accent6"/>
                </a:solidFill>
                <a:latin typeface="+mj-lt"/>
                <a:cs typeface="+mn-cs"/>
              </a:rPr>
              <a:t> </a:t>
            </a:r>
            <a:r>
              <a:rPr lang="en-US" sz="2000" dirty="0" err="1">
                <a:solidFill>
                  <a:schemeClr val="accent6"/>
                </a:solidFill>
                <a:latin typeface="+mj-lt"/>
                <a:cs typeface="+mn-cs"/>
              </a:rPr>
              <a:t>sunt</a:t>
            </a:r>
            <a:r>
              <a:rPr lang="en-US" sz="2000" dirty="0">
                <a:solidFill>
                  <a:schemeClr val="accent6"/>
                </a:solidFill>
                <a:latin typeface="+mj-lt"/>
                <a:cs typeface="+mn-cs"/>
              </a:rPr>
              <a:t> </a:t>
            </a:r>
            <a:r>
              <a:rPr lang="en-US" sz="2000" dirty="0" err="1">
                <a:solidFill>
                  <a:schemeClr val="accent6"/>
                </a:solidFill>
                <a:latin typeface="+mj-lt"/>
                <a:cs typeface="+mn-cs"/>
              </a:rPr>
              <a:t>urmatoarele</a:t>
            </a:r>
            <a:r>
              <a:rPr lang="ro-RO" sz="2000" dirty="0">
                <a:solidFill>
                  <a:schemeClr val="accent6"/>
                </a:solidFill>
                <a:latin typeface="+mj-lt"/>
                <a:cs typeface="+mn-cs"/>
              </a:rPr>
              <a:t>:</a:t>
            </a:r>
            <a:endParaRPr lang="en-US" sz="2000" dirty="0">
              <a:solidFill>
                <a:schemeClr val="accent6"/>
              </a:solidFill>
              <a:latin typeface="+mj-lt"/>
              <a:cs typeface="+mn-cs"/>
            </a:endParaRPr>
          </a:p>
          <a:p>
            <a:pPr>
              <a:defRPr/>
            </a:pPr>
            <a:endParaRPr lang="ro-RO" sz="2000" dirty="0">
              <a:solidFill>
                <a:schemeClr val="accent6"/>
              </a:solidFill>
              <a:latin typeface="+mj-lt"/>
              <a:cs typeface="+mn-cs"/>
            </a:endParaRPr>
          </a:p>
          <a:p>
            <a:pPr>
              <a:defRPr/>
            </a:pPr>
            <a:r>
              <a:rPr lang="ro-RO" sz="2000" dirty="0">
                <a:solidFill>
                  <a:srgbClr val="C00000"/>
                </a:solidFill>
                <a:latin typeface="+mj-lt"/>
                <a:cs typeface="+mn-cs"/>
              </a:rPr>
              <a:t>► </a:t>
            </a:r>
            <a:r>
              <a:rPr lang="en-US" sz="2000" dirty="0" err="1">
                <a:solidFill>
                  <a:srgbClr val="C00000"/>
                </a:solidFill>
                <a:latin typeface="+mj-lt"/>
                <a:cs typeface="+mn-cs"/>
              </a:rPr>
              <a:t>sticla</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60%</a:t>
            </a:r>
          </a:p>
          <a:p>
            <a:pPr>
              <a:defRPr/>
            </a:pPr>
            <a:r>
              <a:rPr lang="ro-RO" sz="2000" dirty="0">
                <a:solidFill>
                  <a:srgbClr val="C00000"/>
                </a:solidFill>
                <a:latin typeface="+mj-lt"/>
                <a:cs typeface="+mn-cs"/>
              </a:rPr>
              <a:t>► </a:t>
            </a:r>
            <a:r>
              <a:rPr lang="en-US" sz="2000" dirty="0" err="1">
                <a:solidFill>
                  <a:srgbClr val="C00000"/>
                </a:solidFill>
                <a:latin typeface="+mj-lt"/>
                <a:cs typeface="+mn-cs"/>
              </a:rPr>
              <a:t>hartie</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60%</a:t>
            </a:r>
          </a:p>
          <a:p>
            <a:pPr>
              <a:defRPr/>
            </a:pPr>
            <a:r>
              <a:rPr lang="ro-RO" sz="2000" dirty="0">
                <a:solidFill>
                  <a:srgbClr val="C00000"/>
                </a:solidFill>
                <a:latin typeface="+mj-lt"/>
                <a:cs typeface="+mn-cs"/>
              </a:rPr>
              <a:t>► metal </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50%</a:t>
            </a:r>
          </a:p>
          <a:p>
            <a:pPr>
              <a:defRPr/>
            </a:pPr>
            <a:r>
              <a:rPr lang="ro-RO" sz="2000" dirty="0">
                <a:solidFill>
                  <a:srgbClr val="C00000"/>
                </a:solidFill>
                <a:latin typeface="+mj-lt"/>
                <a:cs typeface="+mn-cs"/>
              </a:rPr>
              <a:t>► plastic </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a:t>
            </a:r>
            <a:r>
              <a:rPr lang="ro-RO" sz="2000" dirty="0">
                <a:solidFill>
                  <a:srgbClr val="C00000"/>
                </a:solidFill>
                <a:latin typeface="+mj-lt"/>
                <a:cs typeface="+mn-cs"/>
              </a:rPr>
              <a:t>22.5%</a:t>
            </a:r>
            <a:endParaRPr lang="en-US" sz="2000" dirty="0">
              <a:solidFill>
                <a:srgbClr val="C00000"/>
              </a:solidFill>
              <a:latin typeface="+mj-lt"/>
              <a:cs typeface="+mn-cs"/>
            </a:endParaRPr>
          </a:p>
          <a:p>
            <a:pPr>
              <a:defRPr/>
            </a:pPr>
            <a:r>
              <a:rPr lang="ro-RO" sz="2000" dirty="0">
                <a:solidFill>
                  <a:srgbClr val="C00000"/>
                </a:solidFill>
                <a:latin typeface="+mj-lt"/>
                <a:cs typeface="+mn-cs"/>
              </a:rPr>
              <a:t>► </a:t>
            </a:r>
            <a:r>
              <a:rPr lang="en-US" sz="2000" dirty="0" err="1">
                <a:solidFill>
                  <a:srgbClr val="C00000"/>
                </a:solidFill>
                <a:latin typeface="+mj-lt"/>
                <a:cs typeface="+mn-cs"/>
              </a:rPr>
              <a:t>lemn</a:t>
            </a:r>
            <a:r>
              <a:rPr lang="en-US" sz="2000" dirty="0">
                <a:solidFill>
                  <a:srgbClr val="C00000"/>
                </a:solidFill>
                <a:latin typeface="+mj-lt"/>
                <a:cs typeface="+mn-cs"/>
              </a:rPr>
              <a:t>     </a:t>
            </a:r>
            <a:r>
              <a:rPr lang="en-US" sz="2000" dirty="0">
                <a:solidFill>
                  <a:srgbClr val="C00000"/>
                </a:solidFill>
                <a:latin typeface="+mj-lt"/>
                <a:cs typeface="+mn-cs"/>
                <a:sym typeface="Wingdings" pitchFamily="2" charset="2"/>
              </a:rPr>
              <a:t> 1</a:t>
            </a:r>
            <a:r>
              <a:rPr lang="ro-RO" sz="2000" dirty="0">
                <a:solidFill>
                  <a:srgbClr val="C00000"/>
                </a:solidFill>
                <a:latin typeface="+mj-lt"/>
                <a:cs typeface="+mn-cs"/>
              </a:rPr>
              <a:t>5%.</a:t>
            </a:r>
            <a:endParaRPr lang="en-US" sz="2000" dirty="0">
              <a:solidFill>
                <a:srgbClr val="C00000"/>
              </a:solidFill>
              <a:latin typeface="+mj-lt"/>
              <a:cs typeface="+mn-cs"/>
            </a:endParaRPr>
          </a:p>
        </p:txBody>
      </p:sp>
      <p:pic>
        <p:nvPicPr>
          <p:cNvPr id="22533" name="Picture 4"/>
          <p:cNvPicPr>
            <a:picLocks noChangeAspect="1" noChangeArrowheads="1"/>
          </p:cNvPicPr>
          <p:nvPr/>
        </p:nvPicPr>
        <p:blipFill>
          <a:blip r:embed="rId3" cstate="print"/>
          <a:srcRect/>
          <a:stretch>
            <a:fillRect/>
          </a:stretch>
        </p:blipFill>
        <p:spPr bwMode="auto">
          <a:xfrm>
            <a:off x="6367463" y="2632075"/>
            <a:ext cx="5700712" cy="352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email"/>
          <a:srcRect/>
          <a:stretch>
            <a:fillRect/>
          </a:stretch>
        </p:blipFill>
        <p:spPr bwMode="auto">
          <a:xfrm>
            <a:off x="609521" y="944880"/>
            <a:ext cx="11428530" cy="4894899"/>
          </a:xfrm>
          <a:prstGeom prst="rect">
            <a:avLst/>
          </a:prstGeom>
          <a:noFill/>
          <a:ln w="9525">
            <a:noFill/>
            <a:miter lim="800000"/>
            <a:headEnd/>
            <a:tailEnd/>
          </a:ln>
        </p:spPr>
      </p:pic>
      <p:sp>
        <p:nvSpPr>
          <p:cNvPr id="3" name="TextBox 2"/>
          <p:cNvSpPr txBox="1"/>
          <p:nvPr/>
        </p:nvSpPr>
        <p:spPr>
          <a:xfrm>
            <a:off x="8975616" y="2792414"/>
            <a:ext cx="768249" cy="2619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1100" dirty="0">
                <a:solidFill>
                  <a:srgbClr val="990033"/>
                </a:solidFill>
              </a:rPr>
              <a:t>2016</a:t>
            </a:r>
            <a:endParaRPr lang="ro-RO" sz="1100" dirty="0">
              <a:solidFill>
                <a:srgbClr val="990033"/>
              </a:solidFill>
            </a:endParaRPr>
          </a:p>
        </p:txBody>
      </p:sp>
      <p:sp>
        <p:nvSpPr>
          <p:cNvPr id="4" name="Title 1"/>
          <p:cNvSpPr>
            <a:spLocks noGrp="1"/>
          </p:cNvSpPr>
          <p:nvPr>
            <p:ph type="title"/>
          </p:nvPr>
        </p:nvSpPr>
        <p:spPr>
          <a:xfrm>
            <a:off x="609521" y="274638"/>
            <a:ext cx="10971372" cy="1143000"/>
          </a:xfrm>
        </p:spPr>
        <p:txBody>
          <a:bodyPr/>
          <a:lstStyle/>
          <a:p>
            <a:r>
              <a:rPr lang="en-US" sz="2400" dirty="0" err="1" smtClean="0"/>
              <a:t>Informatii</a:t>
            </a:r>
            <a:r>
              <a:rPr lang="en-US" sz="2400" dirty="0" smtClean="0"/>
              <a:t> </a:t>
            </a:r>
            <a:r>
              <a:rPr lang="en-US" sz="2400" dirty="0" err="1" smtClean="0"/>
              <a:t>privind</a:t>
            </a:r>
            <a:r>
              <a:rPr lang="en-US" sz="2400" dirty="0" smtClean="0"/>
              <a:t> </a:t>
            </a:r>
            <a:r>
              <a:rPr lang="en-US" sz="2400" dirty="0" err="1" smtClean="0"/>
              <a:t>solicitarile</a:t>
            </a:r>
            <a:r>
              <a:rPr lang="en-US" sz="2400" dirty="0" smtClean="0"/>
              <a:t> de </a:t>
            </a:r>
            <a:r>
              <a:rPr lang="en-US" sz="2400" dirty="0" err="1" smtClean="0"/>
              <a:t>derogare</a:t>
            </a:r>
            <a:r>
              <a:rPr lang="en-US" sz="2400" dirty="0" smtClean="0"/>
              <a:t> in </a:t>
            </a:r>
            <a:r>
              <a:rPr lang="en-US" sz="2400" dirty="0" err="1" smtClean="0"/>
              <a:t>domeniul</a:t>
            </a:r>
            <a:r>
              <a:rPr lang="en-US" sz="2400" dirty="0" smtClean="0"/>
              <a:t> GDS (EU-11)</a:t>
            </a:r>
            <a:endParaRPr lang="ro-RO"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685800"/>
            <a:ext cx="9625013" cy="2243138"/>
          </a:xfrm>
        </p:spPr>
        <p:txBody>
          <a:bodyPr/>
          <a:lstStyle/>
          <a:p>
            <a:pPr marL="0" lvl="1" indent="0" algn="just">
              <a:spcBef>
                <a:spcPct val="0"/>
              </a:spcBef>
              <a:buFontTx/>
              <a:buNone/>
              <a:defRPr/>
            </a:pPr>
            <a:r>
              <a:rPr lang="en-US" sz="2200" i="1" kern="1200" dirty="0" smtClean="0">
                <a:latin typeface="+mj-lt"/>
                <a:ea typeface="+mn-ea"/>
                <a:cs typeface="+mn-cs"/>
              </a:rPr>
              <a:t>In </a:t>
            </a:r>
            <a:r>
              <a:rPr lang="en-US" sz="2200" i="1" kern="1200" dirty="0" err="1" smtClean="0">
                <a:latin typeface="+mj-lt"/>
                <a:ea typeface="+mn-ea"/>
                <a:cs typeface="+mn-cs"/>
              </a:rPr>
              <a:t>conformitate</a:t>
            </a:r>
            <a:r>
              <a:rPr lang="en-US" sz="2200" i="1" kern="1200" dirty="0" smtClean="0">
                <a:latin typeface="+mj-lt"/>
                <a:ea typeface="+mn-ea"/>
                <a:cs typeface="+mn-cs"/>
              </a:rPr>
              <a:t> cu </a:t>
            </a:r>
            <a:r>
              <a:rPr lang="en-US" sz="2200" i="1" kern="1200" dirty="0" err="1" smtClean="0">
                <a:latin typeface="+mj-lt"/>
                <a:ea typeface="+mn-ea"/>
                <a:cs typeface="+mn-cs"/>
              </a:rPr>
              <a:t>articolul</a:t>
            </a:r>
            <a:r>
              <a:rPr lang="en-US" sz="2200" i="1" kern="1200" dirty="0" smtClean="0">
                <a:latin typeface="+mj-lt"/>
                <a:ea typeface="+mn-ea"/>
                <a:cs typeface="+mn-cs"/>
              </a:rPr>
              <a:t> 7 din </a:t>
            </a:r>
            <a:r>
              <a:rPr lang="en-US" sz="2200" i="1" kern="1200" dirty="0" err="1" smtClean="0">
                <a:latin typeface="+mj-lt"/>
                <a:ea typeface="+mn-ea"/>
                <a:cs typeface="+mn-cs"/>
              </a:rPr>
              <a:t>Directiva</a:t>
            </a:r>
            <a:r>
              <a:rPr lang="en-US" sz="2200" i="1" kern="1200" dirty="0" smtClean="0">
                <a:latin typeface="+mj-lt"/>
                <a:ea typeface="+mn-ea"/>
                <a:cs typeface="+mn-cs"/>
              </a:rPr>
              <a:t> </a:t>
            </a:r>
            <a:r>
              <a:rPr lang="en-US" sz="2200" i="1" kern="1200" dirty="0" err="1" smtClean="0">
                <a:latin typeface="+mj-lt"/>
                <a:ea typeface="+mn-ea"/>
                <a:cs typeface="+mn-cs"/>
              </a:rPr>
              <a:t>Cadru</a:t>
            </a:r>
            <a:r>
              <a:rPr lang="en-US" sz="2200" i="1" kern="1200" dirty="0" smtClean="0">
                <a:latin typeface="+mj-lt"/>
                <a:ea typeface="+mn-ea"/>
                <a:cs typeface="+mn-cs"/>
              </a:rPr>
              <a:t> a UE (nr. </a:t>
            </a:r>
            <a:r>
              <a:rPr lang="en-US" sz="2200" i="1" dirty="0" smtClean="0">
                <a:latin typeface="+mj-lt"/>
              </a:rPr>
              <a:t>2008/98/EC</a:t>
            </a:r>
            <a:r>
              <a:rPr lang="en-US" sz="2200" i="1" kern="1200" dirty="0" smtClean="0">
                <a:latin typeface="+mj-lt"/>
                <a:ea typeface="+mn-ea"/>
                <a:cs typeface="+mn-cs"/>
              </a:rPr>
              <a:t>) </a:t>
            </a:r>
            <a:r>
              <a:rPr lang="en-US" sz="2200" i="1" kern="1200" dirty="0" err="1" smtClean="0">
                <a:latin typeface="+mj-lt"/>
                <a:ea typeface="+mn-ea"/>
                <a:cs typeface="+mn-cs"/>
              </a:rPr>
              <a:t>privind</a:t>
            </a:r>
            <a:r>
              <a:rPr lang="en-US" sz="2200" i="1" kern="1200" dirty="0" smtClean="0">
                <a:latin typeface="+mj-lt"/>
                <a:ea typeface="+mn-ea"/>
                <a:cs typeface="+mn-cs"/>
              </a:rPr>
              <a:t> </a:t>
            </a:r>
            <a:r>
              <a:rPr lang="en-US" sz="2200" i="1" kern="1200" dirty="0" err="1" smtClean="0">
                <a:latin typeface="+mj-lt"/>
                <a:ea typeface="+mn-ea"/>
                <a:cs typeface="+mn-cs"/>
              </a:rPr>
              <a:t>deseurile</a:t>
            </a:r>
            <a:r>
              <a:rPr lang="ro-RO" sz="2200" i="1" kern="1200" dirty="0" smtClean="0">
                <a:latin typeface="+mj-lt"/>
                <a:ea typeface="+mn-ea"/>
                <a:cs typeface="+mn-cs"/>
              </a:rPr>
              <a:t> </a:t>
            </a:r>
            <a:r>
              <a:rPr lang="en-US" sz="2200" i="1" kern="1200" dirty="0" err="1" smtClean="0">
                <a:latin typeface="+mj-lt"/>
                <a:ea typeface="+mn-ea"/>
                <a:cs typeface="+mn-cs"/>
              </a:rPr>
              <a:t>este</a:t>
            </a:r>
            <a:r>
              <a:rPr lang="en-US" sz="2200" i="1" kern="1200" dirty="0" smtClean="0">
                <a:latin typeface="+mj-lt"/>
                <a:ea typeface="+mn-ea"/>
                <a:cs typeface="+mn-cs"/>
              </a:rPr>
              <a:t> </a:t>
            </a:r>
            <a:r>
              <a:rPr lang="en-US" sz="2200" b="1" i="1" u="sng" kern="1200" dirty="0" err="1" smtClean="0">
                <a:solidFill>
                  <a:srgbClr val="ED1A3B"/>
                </a:solidFill>
                <a:latin typeface="+mj-lt"/>
                <a:ea typeface="+mn-ea"/>
                <a:cs typeface="+mn-cs"/>
              </a:rPr>
              <a:t>obligatorie</a:t>
            </a:r>
            <a:r>
              <a:rPr lang="en-US" sz="2200" i="1" kern="1200" dirty="0" smtClean="0">
                <a:solidFill>
                  <a:srgbClr val="ED1A3B"/>
                </a:solidFill>
                <a:latin typeface="+mj-lt"/>
                <a:ea typeface="+mn-ea"/>
                <a:cs typeface="+mn-cs"/>
              </a:rPr>
              <a:t> </a:t>
            </a:r>
            <a:r>
              <a:rPr lang="en-US" sz="2200" b="1" i="1" u="sng" kern="1200" dirty="0" err="1" smtClean="0">
                <a:solidFill>
                  <a:srgbClr val="ED1A3B"/>
                </a:solidFill>
                <a:latin typeface="+mj-lt"/>
                <a:ea typeface="+mn-ea"/>
                <a:cs typeface="+mn-cs"/>
              </a:rPr>
              <a:t>elaborarea</a:t>
            </a:r>
            <a:r>
              <a:rPr lang="en-US" sz="2200" b="1" i="1" u="sng" kern="1200" dirty="0" smtClean="0">
                <a:solidFill>
                  <a:srgbClr val="ED1A3B"/>
                </a:solidFill>
                <a:latin typeface="+mj-lt"/>
                <a:ea typeface="+mn-ea"/>
                <a:cs typeface="+mn-cs"/>
              </a:rPr>
              <a:t> </a:t>
            </a:r>
            <a:r>
              <a:rPr lang="en-US" sz="2200" b="1" i="1" u="sng" kern="1200" dirty="0" err="1" smtClean="0">
                <a:solidFill>
                  <a:srgbClr val="ED1A3B"/>
                </a:solidFill>
                <a:latin typeface="+mj-lt"/>
                <a:ea typeface="+mn-ea"/>
                <a:cs typeface="+mn-cs"/>
              </a:rPr>
              <a:t>planurilor</a:t>
            </a:r>
            <a:r>
              <a:rPr lang="en-US" sz="2200" b="1" i="1" u="sng" kern="1200" dirty="0" smtClean="0">
                <a:solidFill>
                  <a:srgbClr val="ED1A3B"/>
                </a:solidFill>
                <a:latin typeface="+mj-lt"/>
                <a:ea typeface="+mn-ea"/>
                <a:cs typeface="+mn-cs"/>
              </a:rPr>
              <a:t> de management a </a:t>
            </a:r>
            <a:r>
              <a:rPr lang="en-US" sz="2200" b="1" i="1" u="sng" kern="1200" dirty="0" err="1" smtClean="0">
                <a:solidFill>
                  <a:srgbClr val="ED1A3B"/>
                </a:solidFill>
                <a:latin typeface="+mj-lt"/>
                <a:ea typeface="+mn-ea"/>
                <a:cs typeface="+mn-cs"/>
              </a:rPr>
              <a:t>deseurilor</a:t>
            </a:r>
            <a:r>
              <a:rPr lang="en-US" sz="2200" b="1" i="1" u="sng" kern="1200" dirty="0" smtClean="0">
                <a:solidFill>
                  <a:srgbClr val="ED1A3B"/>
                </a:solidFill>
                <a:latin typeface="+mj-lt"/>
                <a:ea typeface="+mn-ea"/>
                <a:cs typeface="+mn-cs"/>
              </a:rPr>
              <a:t> la </a:t>
            </a:r>
            <a:r>
              <a:rPr lang="en-US" sz="2200" b="1" i="1" u="sng" kern="1200" dirty="0" err="1" smtClean="0">
                <a:solidFill>
                  <a:srgbClr val="ED1A3B"/>
                </a:solidFill>
                <a:latin typeface="+mj-lt"/>
                <a:ea typeface="+mn-ea"/>
                <a:cs typeface="+mn-cs"/>
              </a:rPr>
              <a:t>nivel</a:t>
            </a:r>
            <a:r>
              <a:rPr lang="en-US" sz="2200" b="1" i="1" u="sng" kern="1200" dirty="0" smtClean="0">
                <a:solidFill>
                  <a:srgbClr val="ED1A3B"/>
                </a:solidFill>
                <a:latin typeface="+mj-lt"/>
                <a:ea typeface="+mn-ea"/>
                <a:cs typeface="+mn-cs"/>
              </a:rPr>
              <a:t> local, regional </a:t>
            </a:r>
            <a:r>
              <a:rPr lang="en-US" sz="2200" b="1" i="1" u="sng" kern="1200" dirty="0" err="1" smtClean="0">
                <a:solidFill>
                  <a:srgbClr val="ED1A3B"/>
                </a:solidFill>
                <a:latin typeface="+mj-lt"/>
                <a:ea typeface="+mn-ea"/>
                <a:cs typeface="+mn-cs"/>
              </a:rPr>
              <a:t>si</a:t>
            </a:r>
            <a:r>
              <a:rPr lang="en-US" sz="2200" b="1" i="1" u="sng" kern="1200" dirty="0" smtClean="0">
                <a:solidFill>
                  <a:srgbClr val="ED1A3B"/>
                </a:solidFill>
                <a:latin typeface="+mj-lt"/>
                <a:ea typeface="+mn-ea"/>
                <a:cs typeface="+mn-cs"/>
              </a:rPr>
              <a:t> national.</a:t>
            </a:r>
          </a:p>
          <a:p>
            <a:pPr marL="0" lvl="1" indent="0" algn="just">
              <a:spcBef>
                <a:spcPct val="0"/>
              </a:spcBef>
              <a:buFontTx/>
              <a:buNone/>
              <a:defRPr/>
            </a:pPr>
            <a:endParaRPr lang="en-US" sz="2200" b="1" i="1" kern="1200" dirty="0" smtClean="0">
              <a:solidFill>
                <a:srgbClr val="C00000"/>
              </a:solidFill>
              <a:latin typeface="+mj-lt"/>
              <a:ea typeface="+mn-ea"/>
              <a:cs typeface="+mn-cs"/>
            </a:endParaRPr>
          </a:p>
          <a:p>
            <a:pPr marL="0" lvl="1" indent="0" algn="just">
              <a:spcBef>
                <a:spcPct val="0"/>
              </a:spcBef>
              <a:buFontTx/>
              <a:buNone/>
              <a:defRPr/>
            </a:pPr>
            <a:r>
              <a:rPr lang="en-US" sz="2200" b="1" i="1" dirty="0" err="1" smtClean="0"/>
              <a:t>Planurile</a:t>
            </a:r>
            <a:r>
              <a:rPr lang="en-US" sz="2200" b="1" i="1" dirty="0" smtClean="0"/>
              <a:t> de management a </a:t>
            </a:r>
            <a:r>
              <a:rPr lang="en-US" sz="2200" b="1" i="1" dirty="0" err="1" smtClean="0"/>
              <a:t>deseurilor</a:t>
            </a:r>
            <a:r>
              <a:rPr lang="en-US" sz="2200" b="1" i="1" dirty="0" smtClean="0"/>
              <a:t> </a:t>
            </a:r>
            <a:r>
              <a:rPr lang="en-US" sz="2200" b="1" i="1" dirty="0" err="1" smtClean="0"/>
              <a:t>trebuie</a:t>
            </a:r>
            <a:r>
              <a:rPr lang="en-US" sz="2200" b="1" i="1" dirty="0" smtClean="0"/>
              <a:t> </a:t>
            </a:r>
            <a:r>
              <a:rPr lang="en-US" sz="2200" b="1" i="1" dirty="0" err="1" smtClean="0"/>
              <a:t>sa</a:t>
            </a:r>
            <a:r>
              <a:rPr lang="en-US" sz="2200" b="1" i="1" dirty="0" smtClean="0"/>
              <a:t> fie </a:t>
            </a:r>
            <a:r>
              <a:rPr lang="en-US" sz="2200" b="1" i="1" u="sng" dirty="0" err="1" smtClean="0"/>
              <a:t>instrumente</a:t>
            </a:r>
            <a:r>
              <a:rPr lang="en-US" sz="2200" b="1" i="1" u="sng" dirty="0" smtClean="0"/>
              <a:t> </a:t>
            </a:r>
            <a:r>
              <a:rPr lang="en-US" sz="2200" b="1" i="1" u="sng" dirty="0" err="1" smtClean="0"/>
              <a:t>cheie</a:t>
            </a:r>
            <a:r>
              <a:rPr lang="en-US" sz="2200" b="1" i="1" u="sng" dirty="0" smtClean="0"/>
              <a:t> in </a:t>
            </a:r>
            <a:r>
              <a:rPr lang="en-US" sz="2200" b="1" i="1" u="sng" dirty="0" err="1" smtClean="0"/>
              <a:t>dezvoltarea</a:t>
            </a:r>
            <a:r>
              <a:rPr lang="en-US" sz="2200" b="1" i="1" u="sng" dirty="0" smtClean="0"/>
              <a:t> </a:t>
            </a:r>
            <a:r>
              <a:rPr lang="en-US" sz="2200" b="1" i="1" u="sng" dirty="0" err="1" smtClean="0"/>
              <a:t>durabila</a:t>
            </a:r>
            <a:r>
              <a:rPr lang="en-US" sz="2200" b="1" i="1" u="sng" dirty="0" smtClean="0"/>
              <a:t> a </a:t>
            </a:r>
            <a:r>
              <a:rPr lang="en-US" sz="2200" b="1" i="1" u="sng" dirty="0" err="1" smtClean="0"/>
              <a:t>gestionarii</a:t>
            </a:r>
            <a:r>
              <a:rPr lang="en-US" sz="2200" b="1" i="1" u="sng" dirty="0" smtClean="0"/>
              <a:t> </a:t>
            </a:r>
            <a:r>
              <a:rPr lang="en-US" sz="2200" b="1" i="1" u="sng" dirty="0" err="1" smtClean="0"/>
              <a:t>deseurilor</a:t>
            </a:r>
            <a:r>
              <a:rPr lang="en-US" sz="2200" b="1" i="1" u="sng" dirty="0" smtClean="0"/>
              <a:t>.</a:t>
            </a:r>
            <a:endParaRPr lang="ro-RO" sz="2200" b="1" i="1" u="sng" dirty="0" smtClean="0"/>
          </a:p>
          <a:p>
            <a:pPr marL="0" lvl="1" indent="0" algn="just">
              <a:spcBef>
                <a:spcPct val="0"/>
              </a:spcBef>
              <a:buFontTx/>
              <a:buNone/>
              <a:defRPr/>
            </a:pPr>
            <a:endParaRPr lang="ro-RO" sz="2200" b="1" i="1" kern="1200" dirty="0" smtClean="0">
              <a:solidFill>
                <a:srgbClr val="C00000"/>
              </a:solidFill>
              <a:latin typeface="+mj-lt"/>
              <a:ea typeface="+mn-ea"/>
              <a:cs typeface="+mn-cs"/>
            </a:endParaRPr>
          </a:p>
          <a:p>
            <a:pPr marL="0" indent="0" algn="just">
              <a:buFont typeface="Arial" charset="0"/>
              <a:buNone/>
              <a:defRPr/>
            </a:pPr>
            <a:endParaRPr lang="en-US" sz="2200" b="1" i="1" u="sng" dirty="0" smtClean="0">
              <a:solidFill>
                <a:srgbClr val="C00000"/>
              </a:solidFill>
              <a:latin typeface="+mj-lt"/>
            </a:endParaRPr>
          </a:p>
        </p:txBody>
      </p:sp>
      <p:pic>
        <p:nvPicPr>
          <p:cNvPr id="23555" name="Picture 9" descr="MC900280542[1]"/>
          <p:cNvPicPr>
            <a:picLocks noChangeAspect="1" noChangeArrowheads="1"/>
          </p:cNvPicPr>
          <p:nvPr/>
        </p:nvPicPr>
        <p:blipFill>
          <a:blip r:embed="rId2" cstate="print"/>
          <a:srcRect/>
          <a:stretch>
            <a:fillRect/>
          </a:stretch>
        </p:blipFill>
        <p:spPr bwMode="auto">
          <a:xfrm>
            <a:off x="9917113" y="855663"/>
            <a:ext cx="2649537" cy="1303337"/>
          </a:xfrm>
          <a:prstGeom prst="rect">
            <a:avLst/>
          </a:prstGeom>
          <a:noFill/>
          <a:ln w="9525">
            <a:noFill/>
            <a:miter lim="800000"/>
            <a:headEnd/>
            <a:tailEnd/>
          </a:ln>
        </p:spPr>
      </p:pic>
      <p:graphicFrame>
        <p:nvGraphicFramePr>
          <p:cNvPr id="11" name="Diagram 10"/>
          <p:cNvGraphicFramePr/>
          <p:nvPr/>
        </p:nvGraphicFramePr>
        <p:xfrm>
          <a:off x="2189401" y="3214662"/>
          <a:ext cx="7047589" cy="3643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bwMode="auto">
          <a:xfrm>
            <a:off x="6183313" y="5548313"/>
            <a:ext cx="682625" cy="449262"/>
          </a:xfrm>
          <a:prstGeom prst="rightArrow">
            <a:avLst/>
          </a:prstGeom>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3558" name="Title 1"/>
          <p:cNvSpPr>
            <a:spLocks noGrp="1"/>
          </p:cNvSpPr>
          <p:nvPr>
            <p:ph type="title"/>
          </p:nvPr>
        </p:nvSpPr>
        <p:spPr>
          <a:xfrm>
            <a:off x="738188" y="0"/>
            <a:ext cx="10271125" cy="884238"/>
          </a:xfrm>
        </p:spPr>
        <p:txBody>
          <a:bodyPr/>
          <a:lstStyle/>
          <a:p>
            <a:r>
              <a:rPr lang="ro-RO" smtClean="0"/>
              <a:t>Cadrul </a:t>
            </a:r>
            <a:r>
              <a:rPr lang="en-US" smtClean="0"/>
              <a:t>legal – Republica Moldova</a:t>
            </a:r>
            <a:endParaRPr lang="ru-RU"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u 1"/>
          <p:cNvSpPr>
            <a:spLocks noGrp="1"/>
          </p:cNvSpPr>
          <p:nvPr>
            <p:ph type="title"/>
          </p:nvPr>
        </p:nvSpPr>
        <p:spPr>
          <a:xfrm>
            <a:off x="695325" y="52388"/>
            <a:ext cx="11149013" cy="811212"/>
          </a:xfrm>
        </p:spPr>
        <p:txBody>
          <a:bodyPr/>
          <a:lstStyle/>
          <a:p>
            <a:r>
              <a:rPr lang="ro-RO" sz="2400" smtClean="0"/>
              <a:t>VIZIUNEA STRATEGICĂ PRIVIND MANAGEMENTUL DEȘEURILOR</a:t>
            </a:r>
          </a:p>
        </p:txBody>
      </p:sp>
      <p:sp>
        <p:nvSpPr>
          <p:cNvPr id="4" name="Dreptunghi 3"/>
          <p:cNvSpPr/>
          <p:nvPr/>
        </p:nvSpPr>
        <p:spPr>
          <a:xfrm>
            <a:off x="431800" y="1470025"/>
            <a:ext cx="5757863" cy="677863"/>
          </a:xfrm>
          <a:prstGeom prst="rect">
            <a:avLst/>
          </a:prstGeom>
        </p:spPr>
        <p:txBody>
          <a:bodyPr>
            <a:spAutoFit/>
          </a:bodyPr>
          <a:lstStyle/>
          <a:p>
            <a:pPr algn="ctr" fontAlgn="auto">
              <a:spcBef>
                <a:spcPts val="0"/>
              </a:spcBef>
              <a:spcAft>
                <a:spcPts val="0"/>
              </a:spcAft>
              <a:defRPr/>
            </a:pPr>
            <a:r>
              <a:rPr lang="ro-RO" sz="2400" dirty="0">
                <a:latin typeface="+mn-lt"/>
                <a:cs typeface="+mn-cs"/>
              </a:rPr>
              <a:t>O</a:t>
            </a:r>
            <a:r>
              <a:rPr lang="en-US" sz="2400" dirty="0">
                <a:latin typeface="+mn-lt"/>
                <a:cs typeface="+mn-cs"/>
              </a:rPr>
              <a:t>BIECTIVE GENERALE </a:t>
            </a:r>
            <a:r>
              <a:rPr lang="ro-RO" sz="2400" dirty="0">
                <a:solidFill>
                  <a:srgbClr val="00B050"/>
                </a:solidFill>
                <a:effectLst>
                  <a:outerShdw blurRad="38100" dist="38100" dir="2700000" algn="tl">
                    <a:srgbClr val="C0C0C0"/>
                  </a:outerShdw>
                </a:effectLst>
                <a:latin typeface="+mn-lt"/>
                <a:cs typeface="+mn-cs"/>
              </a:rPr>
              <a:t/>
            </a:r>
            <a:br>
              <a:rPr lang="ro-RO" sz="2400" dirty="0">
                <a:solidFill>
                  <a:srgbClr val="00B050"/>
                </a:solidFill>
                <a:effectLst>
                  <a:outerShdw blurRad="38100" dist="38100" dir="2700000" algn="tl">
                    <a:srgbClr val="C0C0C0"/>
                  </a:outerShdw>
                </a:effectLst>
                <a:latin typeface="+mn-lt"/>
                <a:cs typeface="+mn-cs"/>
              </a:rPr>
            </a:br>
            <a:r>
              <a:rPr lang="ro-RO" dirty="0">
                <a:solidFill>
                  <a:srgbClr val="00B050"/>
                </a:solidFill>
                <a:effectLst>
                  <a:outerShdw blurRad="38100" dist="38100" dir="2700000" algn="tl">
                    <a:srgbClr val="C0C0C0"/>
                  </a:outerShdw>
                </a:effectLst>
                <a:latin typeface="+mn-lt"/>
                <a:cs typeface="+mn-cs"/>
              </a:rPr>
              <a:t>          </a:t>
            </a:r>
            <a:endParaRPr lang="ro-RO" dirty="0">
              <a:latin typeface="+mn-lt"/>
              <a:cs typeface="+mn-cs"/>
            </a:endParaRPr>
          </a:p>
        </p:txBody>
      </p:sp>
      <p:sp>
        <p:nvSpPr>
          <p:cNvPr id="19460" name="Dreptunghi 4"/>
          <p:cNvSpPr>
            <a:spLocks noChangeArrowheads="1"/>
          </p:cNvSpPr>
          <p:nvPr/>
        </p:nvSpPr>
        <p:spPr bwMode="auto">
          <a:xfrm>
            <a:off x="555625" y="588963"/>
            <a:ext cx="6713538" cy="7156450"/>
          </a:xfrm>
          <a:prstGeom prst="rect">
            <a:avLst/>
          </a:prstGeom>
          <a:noFill/>
          <a:ln w="9525">
            <a:noFill/>
            <a:miter lim="800000"/>
            <a:headEnd/>
            <a:tailEnd/>
          </a:ln>
        </p:spPr>
        <p:txBody>
          <a:bodyPr>
            <a:spAutoFit/>
          </a:bodyPr>
          <a:lstStyle/>
          <a:p>
            <a:pPr algn="just">
              <a:spcBef>
                <a:spcPts val="600"/>
              </a:spcBef>
              <a:spcAft>
                <a:spcPts val="600"/>
              </a:spcAft>
              <a:buFont typeface="Wingdings" pitchFamily="2" charset="2"/>
              <a:buChar char="§"/>
              <a:defRPr/>
            </a:pPr>
            <a:r>
              <a:rPr lang="ro-RO" altLang="ro-RO" sz="2100" b="0" dirty="0">
                <a:solidFill>
                  <a:schemeClr val="accent6"/>
                </a:solidFill>
                <a:latin typeface="+mj-lt"/>
                <a:cs typeface="+mn-cs"/>
              </a:rPr>
              <a:t>D</a:t>
            </a:r>
            <a:r>
              <a:rPr lang="en-US" altLang="ro-RO" sz="2100" b="0" dirty="0" err="1">
                <a:solidFill>
                  <a:schemeClr val="accent6"/>
                </a:solidFill>
                <a:latin typeface="+mj-lt"/>
                <a:cs typeface="+mn-cs"/>
              </a:rPr>
              <a:t>ezvoltarea</a:t>
            </a:r>
            <a:r>
              <a:rPr lang="en-US" altLang="ro-RO" sz="2100" b="0" dirty="0">
                <a:solidFill>
                  <a:schemeClr val="accent6"/>
                </a:solidFill>
                <a:latin typeface="+mj-lt"/>
                <a:cs typeface="+mn-cs"/>
              </a:rPr>
              <a:t> </a:t>
            </a:r>
            <a:r>
              <a:rPr lang="en-US" altLang="ro-RO" sz="2100" dirty="0" err="1">
                <a:solidFill>
                  <a:srgbClr val="786860"/>
                </a:solidFill>
                <a:latin typeface="+mj-lt"/>
                <a:cs typeface="+mn-cs"/>
              </a:rPr>
              <a:t>sistemelor</a:t>
            </a:r>
            <a:r>
              <a:rPr lang="en-US" altLang="ro-RO" sz="2100" dirty="0">
                <a:solidFill>
                  <a:srgbClr val="786860"/>
                </a:solidFill>
                <a:latin typeface="+mj-lt"/>
                <a:cs typeface="+mn-cs"/>
              </a:rPr>
              <a:t> integrate de management al </a:t>
            </a:r>
            <a:r>
              <a:rPr lang="en-US" altLang="ro-RO" sz="2100" dirty="0" err="1">
                <a:solidFill>
                  <a:srgbClr val="786860"/>
                </a:solidFill>
                <a:latin typeface="+mj-lt"/>
                <a:cs typeface="+mn-cs"/>
              </a:rPr>
              <a:t>deşeurilor</a:t>
            </a:r>
            <a:r>
              <a:rPr lang="en-US" altLang="ro-RO" sz="2100" dirty="0">
                <a:solidFill>
                  <a:srgbClr val="786860"/>
                </a:solidFill>
                <a:latin typeface="+mj-lt"/>
                <a:cs typeface="+mn-cs"/>
              </a:rPr>
              <a:t> </a:t>
            </a:r>
            <a:r>
              <a:rPr lang="en-US" altLang="ro-RO" sz="2100" dirty="0" err="1">
                <a:solidFill>
                  <a:srgbClr val="786860"/>
                </a:solidFill>
                <a:latin typeface="+mj-lt"/>
                <a:cs typeface="+mn-cs"/>
              </a:rPr>
              <a:t>menajere</a:t>
            </a:r>
            <a:r>
              <a:rPr lang="en-US" altLang="ro-RO" sz="2100" dirty="0">
                <a:solidFill>
                  <a:srgbClr val="786860"/>
                </a:solidFill>
                <a:latin typeface="+mj-lt"/>
                <a:cs typeface="+mn-cs"/>
              </a:rPr>
              <a:t> </a:t>
            </a:r>
            <a:r>
              <a:rPr lang="ro-RO" altLang="ro-RO" sz="2100" b="0" dirty="0">
                <a:solidFill>
                  <a:schemeClr val="accent6"/>
                </a:solidFill>
                <a:latin typeface="+mj-lt"/>
                <a:cs typeface="+mn-cs"/>
              </a:rPr>
              <a:t>conform </a:t>
            </a:r>
            <a:r>
              <a:rPr lang="en-US" altLang="ro-RO" sz="2100" b="0" dirty="0" err="1">
                <a:solidFill>
                  <a:srgbClr val="ED1A3B"/>
                </a:solidFill>
                <a:latin typeface="+mj-lt"/>
                <a:cs typeface="+mn-cs"/>
              </a:rPr>
              <a:t>standardel</a:t>
            </a:r>
            <a:r>
              <a:rPr lang="ro-RO" altLang="ro-RO" sz="2100" b="0" dirty="0">
                <a:solidFill>
                  <a:srgbClr val="ED1A3B"/>
                </a:solidFill>
                <a:latin typeface="+mj-lt"/>
                <a:cs typeface="+mn-cs"/>
              </a:rPr>
              <a:t>or</a:t>
            </a:r>
            <a:r>
              <a:rPr lang="en-US" altLang="ro-RO" sz="2100" b="0" dirty="0">
                <a:solidFill>
                  <a:srgbClr val="ED1A3B"/>
                </a:solidFill>
                <a:latin typeface="+mj-lt"/>
                <a:cs typeface="+mn-cs"/>
              </a:rPr>
              <a:t> UE</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bazate</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pe</a:t>
            </a:r>
            <a:r>
              <a:rPr lang="en-US" altLang="ro-RO" sz="2100" b="0" dirty="0">
                <a:solidFill>
                  <a:schemeClr val="accent6"/>
                </a:solidFill>
                <a:latin typeface="+mj-lt"/>
                <a:cs typeface="+mn-cs"/>
              </a:rPr>
              <a:t> </a:t>
            </a:r>
            <a:r>
              <a:rPr lang="en-US" altLang="ro-RO" sz="2100" b="0" dirty="0" err="1">
                <a:solidFill>
                  <a:srgbClr val="ED1A3B"/>
                </a:solidFill>
                <a:latin typeface="+mj-lt"/>
                <a:cs typeface="+mn-cs"/>
              </a:rPr>
              <a:t>abordare</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regională</a:t>
            </a:r>
            <a:r>
              <a:rPr lang="en-US" altLang="ro-RO" sz="2100" b="0" dirty="0">
                <a:solidFill>
                  <a:srgbClr val="ED1A3B"/>
                </a:solidFill>
                <a:latin typeface="+mj-lt"/>
                <a:cs typeface="+mn-cs"/>
              </a:rPr>
              <a:t> </a:t>
            </a:r>
            <a:r>
              <a:rPr lang="en-US" altLang="ro-RO" sz="2100" b="0" dirty="0" err="1">
                <a:solidFill>
                  <a:schemeClr val="accent6"/>
                </a:solidFill>
                <a:latin typeface="+mj-lt"/>
                <a:cs typeface="+mn-cs"/>
              </a:rPr>
              <a:t>şi</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divizarea</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teritorială</a:t>
            </a:r>
            <a:r>
              <a:rPr lang="en-US" altLang="ro-RO" sz="2100" b="0" dirty="0">
                <a:solidFill>
                  <a:schemeClr val="accent6"/>
                </a:solidFill>
                <a:latin typeface="+mj-lt"/>
                <a:cs typeface="+mn-cs"/>
              </a:rPr>
              <a:t> a </a:t>
            </a:r>
            <a:r>
              <a:rPr lang="en-US" altLang="ro-RO" sz="2100" b="0" dirty="0" err="1">
                <a:solidFill>
                  <a:schemeClr val="accent6"/>
                </a:solidFill>
                <a:latin typeface="+mj-lt"/>
                <a:cs typeface="+mn-cs"/>
              </a:rPr>
              <a:t>ţării</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în</a:t>
            </a:r>
            <a:r>
              <a:rPr lang="en-US" altLang="ro-RO" sz="2100" b="0" dirty="0">
                <a:solidFill>
                  <a:schemeClr val="accent6"/>
                </a:solidFill>
                <a:latin typeface="+mj-lt"/>
                <a:cs typeface="+mn-cs"/>
              </a:rPr>
              <a:t> </a:t>
            </a:r>
            <a:r>
              <a:rPr lang="en-US" altLang="ro-RO" sz="2100" b="0" dirty="0">
                <a:solidFill>
                  <a:srgbClr val="ED1A3B"/>
                </a:solidFill>
                <a:latin typeface="+mj-lt"/>
                <a:cs typeface="+mn-cs"/>
              </a:rPr>
              <a:t>8 </a:t>
            </a:r>
            <a:r>
              <a:rPr lang="en-US" altLang="ro-RO" sz="2100" b="0" dirty="0" err="1">
                <a:solidFill>
                  <a:srgbClr val="ED1A3B"/>
                </a:solidFill>
                <a:latin typeface="+mj-lt"/>
                <a:cs typeface="+mn-cs"/>
              </a:rPr>
              <a:t>regiuni</a:t>
            </a:r>
            <a:r>
              <a:rPr lang="en-US" altLang="ro-RO" sz="2100" b="0" dirty="0">
                <a:solidFill>
                  <a:srgbClr val="ED1A3B"/>
                </a:solidFill>
                <a:latin typeface="+mj-lt"/>
                <a:cs typeface="+mn-cs"/>
              </a:rPr>
              <a:t> de management al </a:t>
            </a:r>
            <a:r>
              <a:rPr lang="en-US" altLang="ro-RO" sz="2100" b="0" dirty="0" err="1">
                <a:solidFill>
                  <a:srgbClr val="ED1A3B"/>
                </a:solidFill>
                <a:latin typeface="+mj-lt"/>
                <a:cs typeface="+mn-cs"/>
              </a:rPr>
              <a:t>deşeurilor</a:t>
            </a:r>
            <a:r>
              <a:rPr lang="en-US" altLang="ro-RO" sz="2100" b="0" dirty="0">
                <a:solidFill>
                  <a:srgbClr val="ED1A3B"/>
                </a:solidFill>
                <a:latin typeface="+mj-lt"/>
                <a:cs typeface="+mn-cs"/>
              </a:rPr>
              <a:t>;</a:t>
            </a:r>
            <a:endParaRPr lang="ro-RO" altLang="ro-RO" sz="2100" b="0" dirty="0">
              <a:solidFill>
                <a:srgbClr val="ED1A3B"/>
              </a:solidFill>
              <a:latin typeface="+mj-lt"/>
              <a:cs typeface="+mn-cs"/>
            </a:endParaRPr>
          </a:p>
          <a:p>
            <a:pPr algn="just">
              <a:spcBef>
                <a:spcPts val="600"/>
              </a:spcBef>
              <a:spcAft>
                <a:spcPts val="600"/>
              </a:spcAft>
              <a:buFont typeface="Wingdings" pitchFamily="2" charset="2"/>
              <a:buChar char="§"/>
              <a:defRPr/>
            </a:pPr>
            <a:r>
              <a:rPr lang="ro-RO" altLang="ro-RO" sz="2100" b="0" dirty="0">
                <a:solidFill>
                  <a:schemeClr val="accent6"/>
                </a:solidFill>
                <a:latin typeface="+mj-lt"/>
                <a:cs typeface="+mn-cs"/>
              </a:rPr>
              <a:t>  Creșterea cantității de </a:t>
            </a:r>
            <a:r>
              <a:rPr lang="ro-RO" altLang="ro-RO" sz="2100" b="0" dirty="0">
                <a:solidFill>
                  <a:srgbClr val="ED1A3B"/>
                </a:solidFill>
                <a:latin typeface="+mj-lt"/>
                <a:cs typeface="+mn-cs"/>
              </a:rPr>
              <a:t>deșeuri reciclate și valorificate cu 20-30% </a:t>
            </a:r>
            <a:r>
              <a:rPr lang="ro-RO" altLang="ro-RO" sz="2100" b="0" dirty="0">
                <a:solidFill>
                  <a:schemeClr val="accent6"/>
                </a:solidFill>
                <a:latin typeface="+mj-lt"/>
                <a:cs typeface="+mn-cs"/>
              </a:rPr>
              <a:t>către anul </a:t>
            </a:r>
            <a:r>
              <a:rPr lang="ro-RO" altLang="ro-RO" sz="2100" b="0" dirty="0">
                <a:solidFill>
                  <a:srgbClr val="ED1A3B"/>
                </a:solidFill>
                <a:latin typeface="+mj-lt"/>
                <a:cs typeface="+mn-cs"/>
              </a:rPr>
              <a:t>2027</a:t>
            </a:r>
            <a:r>
              <a:rPr lang="ro-RO" altLang="ro-RO" sz="2100" b="0" dirty="0">
                <a:solidFill>
                  <a:schemeClr val="accent6"/>
                </a:solidFill>
                <a:latin typeface="+mj-lt"/>
                <a:cs typeface="+mn-cs"/>
              </a:rPr>
              <a:t> prin promovarea colectării separate </a:t>
            </a:r>
            <a:r>
              <a:rPr lang="en-US" altLang="ro-RO" sz="2100" b="0" dirty="0">
                <a:solidFill>
                  <a:schemeClr val="accent6"/>
                </a:solidFill>
                <a:latin typeface="+mj-lt"/>
                <a:cs typeface="+mn-cs"/>
              </a:rPr>
              <a:t>a</a:t>
            </a:r>
            <a:r>
              <a:rPr lang="ro-RO" altLang="ro-RO" sz="2100" b="0" dirty="0">
                <a:solidFill>
                  <a:schemeClr val="accent6"/>
                </a:solidFill>
                <a:latin typeface="+mj-lt"/>
                <a:cs typeface="+mn-cs"/>
              </a:rPr>
              <a:t> DMS și creșterea capacităților de valorificare energetică,</a:t>
            </a:r>
          </a:p>
          <a:p>
            <a:pPr algn="just">
              <a:spcBef>
                <a:spcPts val="600"/>
              </a:spcBef>
              <a:spcAft>
                <a:spcPts val="600"/>
              </a:spcAft>
              <a:buFont typeface="Wingdings" pitchFamily="2" charset="2"/>
              <a:buChar char="§"/>
              <a:defRPr/>
            </a:pPr>
            <a:r>
              <a:rPr lang="ro-RO" altLang="ro-RO" sz="2100" b="0" dirty="0">
                <a:solidFill>
                  <a:schemeClr val="accent6"/>
                </a:solidFill>
                <a:latin typeface="+mj-lt"/>
                <a:cs typeface="+mn-cs"/>
              </a:rPr>
              <a:t> </a:t>
            </a:r>
            <a:r>
              <a:rPr lang="ro-RO" altLang="ro-RO" sz="2100" b="0" dirty="0">
                <a:solidFill>
                  <a:srgbClr val="ED1A3B"/>
                </a:solidFill>
                <a:latin typeface="+mj-lt"/>
                <a:cs typeface="+mn-cs"/>
              </a:rPr>
              <a:t>D</a:t>
            </a:r>
            <a:r>
              <a:rPr lang="en-US" altLang="ro-RO" sz="2100" b="0" dirty="0" err="1">
                <a:solidFill>
                  <a:srgbClr val="ED1A3B"/>
                </a:solidFill>
                <a:latin typeface="+mj-lt"/>
                <a:cs typeface="+mn-cs"/>
              </a:rPr>
              <a:t>ezvoltarea</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infrastructurii</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regionale</a:t>
            </a:r>
            <a:r>
              <a:rPr lang="en-US" altLang="ro-RO" sz="2100" b="0" dirty="0">
                <a:solidFill>
                  <a:srgbClr val="ED1A3B"/>
                </a:solidFill>
                <a:latin typeface="+mj-lt"/>
                <a:cs typeface="+mn-cs"/>
              </a:rPr>
              <a:t> de </a:t>
            </a:r>
            <a:r>
              <a:rPr lang="en-US" altLang="ro-RO" sz="2100" b="0" dirty="0" err="1">
                <a:solidFill>
                  <a:srgbClr val="ED1A3B"/>
                </a:solidFill>
                <a:latin typeface="+mj-lt"/>
                <a:cs typeface="+mn-cs"/>
              </a:rPr>
              <a:t>eliminare</a:t>
            </a:r>
            <a:r>
              <a:rPr lang="en-US" altLang="ro-RO" sz="2100" b="0" dirty="0">
                <a:solidFill>
                  <a:srgbClr val="ED1A3B"/>
                </a:solidFill>
                <a:latin typeface="+mj-lt"/>
                <a:cs typeface="+mn-cs"/>
              </a:rPr>
              <a:t> a </a:t>
            </a:r>
            <a:r>
              <a:rPr lang="en-US" altLang="ro-RO" sz="2100" b="0" dirty="0" err="1">
                <a:solidFill>
                  <a:srgbClr val="ED1A3B"/>
                </a:solidFill>
                <a:latin typeface="+mj-lt"/>
                <a:cs typeface="+mn-cs"/>
              </a:rPr>
              <a:t>deşeurilor</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menajere</a:t>
            </a:r>
            <a:r>
              <a:rPr lang="en-US" altLang="ro-RO" sz="2100" b="0" dirty="0">
                <a:solidFill>
                  <a:srgbClr val="ED1A3B"/>
                </a:solidFill>
                <a:latin typeface="+mj-lt"/>
                <a:cs typeface="+mn-cs"/>
              </a:rPr>
              <a:t> </a:t>
            </a:r>
            <a:r>
              <a:rPr lang="en-US" altLang="ro-RO" sz="2100" b="0" dirty="0" err="1">
                <a:solidFill>
                  <a:srgbClr val="ED1A3B"/>
                </a:solidFill>
                <a:latin typeface="+mj-lt"/>
                <a:cs typeface="+mn-cs"/>
              </a:rPr>
              <a:t>solide</a:t>
            </a:r>
            <a:r>
              <a:rPr lang="en-US" altLang="ro-RO" sz="2100" b="0" dirty="0">
                <a:solidFill>
                  <a:srgbClr val="ED1A3B"/>
                </a:solidFill>
                <a:latin typeface="+mj-lt"/>
                <a:cs typeface="+mn-cs"/>
              </a:rPr>
              <a:t> </a:t>
            </a:r>
            <a:r>
              <a:rPr lang="en-US" altLang="ro-RO" sz="2100" b="0" dirty="0" err="1">
                <a:solidFill>
                  <a:schemeClr val="accent6"/>
                </a:solidFill>
                <a:latin typeface="+mj-lt"/>
                <a:cs typeface="+mn-cs"/>
              </a:rPr>
              <a:t>şi</a:t>
            </a:r>
            <a:r>
              <a:rPr lang="en-US" altLang="ro-RO" sz="2100" b="0" dirty="0">
                <a:solidFill>
                  <a:schemeClr val="accent6"/>
                </a:solidFill>
                <a:latin typeface="+mj-lt"/>
                <a:cs typeface="+mn-cs"/>
              </a:rPr>
              <a:t> a </a:t>
            </a:r>
            <a:r>
              <a:rPr lang="en-US" altLang="ro-RO" sz="2100" b="0" dirty="0" err="1">
                <a:solidFill>
                  <a:srgbClr val="ED1A3B"/>
                </a:solidFill>
                <a:latin typeface="+mj-lt"/>
                <a:cs typeface="+mn-cs"/>
              </a:rPr>
              <a:t>staţiilor</a:t>
            </a:r>
            <a:r>
              <a:rPr lang="en-US" altLang="ro-RO" sz="2100" b="0" dirty="0">
                <a:solidFill>
                  <a:srgbClr val="ED1A3B"/>
                </a:solidFill>
                <a:latin typeface="+mj-lt"/>
                <a:cs typeface="+mn-cs"/>
              </a:rPr>
              <a:t> de transfer</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în</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conformitate</a:t>
            </a:r>
            <a:r>
              <a:rPr lang="en-US" altLang="ro-RO" sz="2100" b="0" dirty="0">
                <a:solidFill>
                  <a:schemeClr val="accent6"/>
                </a:solidFill>
                <a:latin typeface="+mj-lt"/>
                <a:cs typeface="+mn-cs"/>
              </a:rPr>
              <a:t> cu </a:t>
            </a:r>
            <a:r>
              <a:rPr lang="en-US" altLang="ro-RO" sz="2100" b="0" dirty="0" err="1">
                <a:solidFill>
                  <a:schemeClr val="accent6"/>
                </a:solidFill>
                <a:latin typeface="+mj-lt"/>
                <a:cs typeface="+mn-cs"/>
              </a:rPr>
              <a:t>practicile</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statelor</a:t>
            </a:r>
            <a:r>
              <a:rPr lang="en-US" altLang="ro-RO" sz="2100" b="0" dirty="0">
                <a:solidFill>
                  <a:schemeClr val="accent6"/>
                </a:solidFill>
                <a:latin typeface="+mj-lt"/>
                <a:cs typeface="+mn-cs"/>
              </a:rPr>
              <a:t> </a:t>
            </a:r>
            <a:r>
              <a:rPr lang="en-US" altLang="ro-RO" sz="2100" b="0" dirty="0" err="1">
                <a:solidFill>
                  <a:schemeClr val="accent6"/>
                </a:solidFill>
                <a:latin typeface="+mj-lt"/>
                <a:cs typeface="+mn-cs"/>
              </a:rPr>
              <a:t>membre</a:t>
            </a:r>
            <a:r>
              <a:rPr lang="en-US" altLang="ro-RO" sz="2100" b="0" dirty="0">
                <a:solidFill>
                  <a:schemeClr val="accent6"/>
                </a:solidFill>
                <a:latin typeface="+mj-lt"/>
                <a:cs typeface="+mn-cs"/>
              </a:rPr>
              <a:t> ale UE;</a:t>
            </a:r>
          </a:p>
          <a:p>
            <a:pPr algn="just">
              <a:spcBef>
                <a:spcPts val="600"/>
              </a:spcBef>
              <a:spcAft>
                <a:spcPts val="600"/>
              </a:spcAft>
              <a:buFont typeface="Wingdings" pitchFamily="2" charset="2"/>
              <a:buChar char="§"/>
              <a:defRPr/>
            </a:pPr>
            <a:r>
              <a:rPr lang="en-US" altLang="ro-RO" sz="2100" b="0" dirty="0">
                <a:solidFill>
                  <a:schemeClr val="bg1">
                    <a:lumMod val="50000"/>
                  </a:schemeClr>
                </a:solidFill>
                <a:latin typeface="+mj-lt"/>
                <a:cs typeface="+mn-cs"/>
              </a:rPr>
              <a:t> </a:t>
            </a:r>
            <a:r>
              <a:rPr lang="ro-RO" altLang="ro-RO" sz="2100" b="0" dirty="0">
                <a:solidFill>
                  <a:srgbClr val="ED1A3B"/>
                </a:solidFill>
                <a:latin typeface="+mj-lt"/>
                <a:cs typeface="+mn-cs"/>
              </a:rPr>
              <a:t>Reducerea cantității de deșeuri biodegradabile depozitate</a:t>
            </a:r>
            <a:r>
              <a:rPr lang="ro-RO" altLang="ro-RO" sz="2100" b="0" dirty="0">
                <a:solidFill>
                  <a:schemeClr val="accent2"/>
                </a:solidFill>
                <a:latin typeface="+mj-lt"/>
                <a:cs typeface="+mn-cs"/>
              </a:rPr>
              <a:t>, prin crearea capacităților de </a:t>
            </a:r>
            <a:r>
              <a:rPr lang="ro-RO" altLang="ro-RO" sz="2100" b="0" dirty="0">
                <a:solidFill>
                  <a:srgbClr val="ED1A3B"/>
                </a:solidFill>
                <a:latin typeface="+mj-lt"/>
                <a:cs typeface="+mn-cs"/>
              </a:rPr>
              <a:t>compostare</a:t>
            </a:r>
            <a:r>
              <a:rPr lang="ro-RO" altLang="ro-RO" sz="2100" b="0" dirty="0">
                <a:solidFill>
                  <a:schemeClr val="accent2"/>
                </a:solidFill>
                <a:latin typeface="+mj-lt"/>
                <a:cs typeface="+mn-cs"/>
              </a:rPr>
              <a:t> a acestora în cadrul stațiilor de transfer sau centrelor de prelucrare a deșeurilor</a:t>
            </a:r>
            <a:r>
              <a:rPr lang="en-US" altLang="ro-RO" sz="2100" b="0" dirty="0">
                <a:solidFill>
                  <a:schemeClr val="accent2"/>
                </a:solidFill>
                <a:latin typeface="+mj-lt"/>
                <a:cs typeface="+mn-cs"/>
              </a:rPr>
              <a:t>;</a:t>
            </a:r>
          </a:p>
          <a:p>
            <a:pPr algn="just">
              <a:spcBef>
                <a:spcPts val="600"/>
              </a:spcBef>
              <a:spcAft>
                <a:spcPts val="600"/>
              </a:spcAft>
              <a:buFont typeface="Wingdings" pitchFamily="2" charset="2"/>
              <a:buChar char="§"/>
              <a:defRPr/>
            </a:pPr>
            <a:r>
              <a:rPr lang="en-US" altLang="ru-RU" sz="2100" b="0" dirty="0">
                <a:solidFill>
                  <a:schemeClr val="accent2"/>
                </a:solidFill>
                <a:latin typeface="+mj-lt"/>
                <a:cs typeface="+mn-cs"/>
              </a:rPr>
              <a:t> </a:t>
            </a:r>
            <a:r>
              <a:rPr lang="en-US" altLang="ru-RU" sz="2100" b="0" dirty="0" err="1">
                <a:solidFill>
                  <a:srgbClr val="ED1A3B"/>
                </a:solidFill>
                <a:latin typeface="+mj-lt"/>
                <a:cs typeface="+mn-cs"/>
              </a:rPr>
              <a:t>Inchiderea</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gunoistelor</a:t>
            </a:r>
            <a:r>
              <a:rPr lang="en-US" altLang="ru-RU" sz="2100" b="0" dirty="0">
                <a:solidFill>
                  <a:srgbClr val="ED1A3B"/>
                </a:solidFill>
                <a:latin typeface="+mj-lt"/>
                <a:cs typeface="+mn-cs"/>
              </a:rPr>
              <a:t> </a:t>
            </a:r>
            <a:r>
              <a:rPr lang="en-US" altLang="ru-RU" sz="2100" b="0" dirty="0" err="1">
                <a:solidFill>
                  <a:schemeClr val="accent2"/>
                </a:solidFill>
                <a:latin typeface="+mj-lt"/>
                <a:cs typeface="+mn-cs"/>
              </a:rPr>
              <a:t>si</a:t>
            </a:r>
            <a:r>
              <a:rPr lang="en-US" altLang="ru-RU" sz="2100" b="0" dirty="0">
                <a:solidFill>
                  <a:schemeClr val="accent2"/>
                </a:solidFill>
                <a:latin typeface="+mj-lt"/>
                <a:cs typeface="+mn-cs"/>
              </a:rPr>
              <a:t> </a:t>
            </a:r>
            <a:r>
              <a:rPr lang="en-US" altLang="ru-RU" sz="2100" b="0" dirty="0" err="1">
                <a:solidFill>
                  <a:srgbClr val="ED1A3B"/>
                </a:solidFill>
                <a:latin typeface="+mj-lt"/>
                <a:cs typeface="+mn-cs"/>
              </a:rPr>
              <a:t>amenajarea</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depozitelor</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regionale</a:t>
            </a:r>
            <a:r>
              <a:rPr lang="en-US" altLang="ru-RU" sz="2100" b="0" dirty="0">
                <a:solidFill>
                  <a:srgbClr val="ED1A3B"/>
                </a:solidFill>
                <a:latin typeface="+mj-lt"/>
                <a:cs typeface="+mn-cs"/>
              </a:rPr>
              <a:t> </a:t>
            </a:r>
            <a:r>
              <a:rPr lang="en-US" altLang="ru-RU" sz="2100" b="0" dirty="0" err="1">
                <a:solidFill>
                  <a:srgbClr val="ED1A3B"/>
                </a:solidFill>
                <a:latin typeface="+mj-lt"/>
                <a:cs typeface="+mn-cs"/>
              </a:rPr>
              <a:t>conforme</a:t>
            </a:r>
            <a:r>
              <a:rPr lang="en-US" altLang="ru-RU" sz="2100" b="0" dirty="0">
                <a:solidFill>
                  <a:srgbClr val="ED1A3B"/>
                </a:solidFill>
                <a:latin typeface="+mj-lt"/>
                <a:cs typeface="+mn-cs"/>
              </a:rPr>
              <a:t>.</a:t>
            </a:r>
            <a:endParaRPr lang="ro-RO" altLang="ru-RU" sz="2100" b="0" dirty="0">
              <a:solidFill>
                <a:srgbClr val="ED1A3B"/>
              </a:solidFill>
              <a:latin typeface="+mj-lt"/>
              <a:cs typeface="+mn-cs"/>
            </a:endParaRPr>
          </a:p>
          <a:p>
            <a:pPr algn="just">
              <a:spcBef>
                <a:spcPts val="600"/>
              </a:spcBef>
              <a:spcAft>
                <a:spcPts val="600"/>
              </a:spcAft>
              <a:buFont typeface="Wingdings" pitchFamily="2" charset="2"/>
              <a:buChar char="§"/>
              <a:defRPr/>
            </a:pPr>
            <a:endParaRPr lang="ro-RO" altLang="ro-RO" sz="2100" b="0" dirty="0">
              <a:solidFill>
                <a:schemeClr val="accent2"/>
              </a:solidFill>
              <a:latin typeface="+mj-lt"/>
              <a:cs typeface="+mn-cs"/>
            </a:endParaRPr>
          </a:p>
          <a:p>
            <a:pPr algn="just">
              <a:spcBef>
                <a:spcPts val="600"/>
              </a:spcBef>
              <a:spcAft>
                <a:spcPts val="600"/>
              </a:spcAft>
              <a:buFont typeface="Wingdings" pitchFamily="2" charset="2"/>
              <a:buChar char="§"/>
              <a:defRPr/>
            </a:pPr>
            <a:endParaRPr lang="ro-RO" altLang="ro-RO" sz="2100" b="0" dirty="0">
              <a:solidFill>
                <a:schemeClr val="accent6"/>
              </a:solidFill>
              <a:latin typeface="+mj-lt"/>
              <a:cs typeface="+mn-cs"/>
            </a:endParaRPr>
          </a:p>
        </p:txBody>
      </p:sp>
      <p:pic>
        <p:nvPicPr>
          <p:cNvPr id="24581" name="Picture 2" descr="H:\Disk E\Waste governance\inception phase\Strategia man des\HARTI regiuni MDS\Regions final.TIF"/>
          <p:cNvPicPr>
            <a:picLocks noChangeAspect="1"/>
          </p:cNvPicPr>
          <p:nvPr/>
        </p:nvPicPr>
        <p:blipFill>
          <a:blip r:embed="rId2" cstate="print"/>
          <a:srcRect/>
          <a:stretch>
            <a:fillRect/>
          </a:stretch>
        </p:blipFill>
        <p:spPr bwMode="auto">
          <a:xfrm>
            <a:off x="7346950" y="650875"/>
            <a:ext cx="4843463" cy="531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u 1"/>
          <p:cNvSpPr>
            <a:spLocks noGrp="1"/>
          </p:cNvSpPr>
          <p:nvPr>
            <p:ph type="title"/>
          </p:nvPr>
        </p:nvSpPr>
        <p:spPr>
          <a:xfrm>
            <a:off x="688975" y="0"/>
            <a:ext cx="10896600" cy="609600"/>
          </a:xfrm>
        </p:spPr>
        <p:txBody>
          <a:bodyPr/>
          <a:lstStyle/>
          <a:p>
            <a:r>
              <a:rPr lang="ro-RO" altLang="ru-RU" sz="2400" smtClean="0"/>
              <a:t>Ținte c</a:t>
            </a:r>
            <a:r>
              <a:rPr lang="en-US" altLang="ru-RU" sz="2400" smtClean="0"/>
              <a:t>olectare selectiv</a:t>
            </a:r>
            <a:r>
              <a:rPr lang="ro-RO" altLang="ru-RU" sz="2400" smtClean="0"/>
              <a:t>ă</a:t>
            </a:r>
            <a:r>
              <a:rPr lang="en-US" altLang="ru-RU" sz="2400" smtClean="0"/>
              <a:t> </a:t>
            </a:r>
            <a:r>
              <a:rPr lang="ro-RO" altLang="ru-RU" sz="2400" smtClean="0"/>
              <a:t>ș</a:t>
            </a:r>
            <a:r>
              <a:rPr lang="en-US" altLang="ru-RU" sz="2400" smtClean="0"/>
              <a:t>i reciclare (Strategia Nationala)</a:t>
            </a:r>
            <a:endParaRPr lang="ru-RU" altLang="ru-RU" sz="2400" smtClean="0"/>
          </a:p>
        </p:txBody>
      </p:sp>
      <p:sp>
        <p:nvSpPr>
          <p:cNvPr id="25603" name="Substituent conținut 2"/>
          <p:cNvSpPr>
            <a:spLocks noGrp="1"/>
          </p:cNvSpPr>
          <p:nvPr>
            <p:ph idx="1"/>
          </p:nvPr>
        </p:nvSpPr>
        <p:spPr>
          <a:xfrm>
            <a:off x="533400" y="671513"/>
            <a:ext cx="9105900" cy="4500562"/>
          </a:xfrm>
        </p:spPr>
        <p:txBody>
          <a:bodyPr/>
          <a:lstStyle/>
          <a:p>
            <a:pPr>
              <a:spcBef>
                <a:spcPts val="600"/>
              </a:spcBef>
              <a:spcAft>
                <a:spcPts val="600"/>
              </a:spcAft>
              <a:buFontTx/>
              <a:buNone/>
            </a:pPr>
            <a:r>
              <a:rPr lang="ro-RO" altLang="ru-RU" sz="2200" b="1" smtClean="0">
                <a:ea typeface="Calibri" pitchFamily="34" charset="0"/>
                <a:cs typeface="Calibri" pitchFamily="34" charset="0"/>
              </a:rPr>
              <a:t>Zone urbane</a:t>
            </a:r>
          </a:p>
          <a:p>
            <a:pPr>
              <a:spcBef>
                <a:spcPts val="600"/>
              </a:spcBef>
              <a:spcAft>
                <a:spcPts val="600"/>
              </a:spcAft>
            </a:pPr>
            <a:r>
              <a:rPr lang="ro-RO" altLang="ru-RU" sz="2200" smtClean="0">
                <a:solidFill>
                  <a:srgbClr val="299E94"/>
                </a:solidFill>
                <a:ea typeface="Calibri" pitchFamily="34" charset="0"/>
                <a:cs typeface="Calibri" pitchFamily="34" charset="0"/>
              </a:rPr>
              <a:t>Colectare selectiva pe baza de platforme special amenajate, aproximativ 700 de puncte amenajate</a:t>
            </a:r>
            <a:r>
              <a:rPr lang="en-US" altLang="ru-RU" sz="2200" smtClean="0">
                <a:solidFill>
                  <a:srgbClr val="299E94"/>
                </a:solidFill>
                <a:ea typeface="Calibri" pitchFamily="34" charset="0"/>
                <a:cs typeface="Calibri" pitchFamily="34" charset="0"/>
              </a:rPr>
              <a:t>.</a:t>
            </a:r>
            <a:endParaRPr lang="ro-RO" altLang="ru-RU" sz="2200" smtClean="0">
              <a:solidFill>
                <a:srgbClr val="299E94"/>
              </a:solidFill>
              <a:ea typeface="Calibri" pitchFamily="34" charset="0"/>
              <a:cs typeface="Calibri" pitchFamily="34" charset="0"/>
            </a:endParaRPr>
          </a:p>
          <a:p>
            <a:pPr>
              <a:spcBef>
                <a:spcPts val="600"/>
              </a:spcBef>
              <a:spcAft>
                <a:spcPts val="600"/>
              </a:spcAft>
            </a:pPr>
            <a:r>
              <a:rPr lang="ro-RO" altLang="ru-RU" sz="2200" smtClean="0">
                <a:solidFill>
                  <a:srgbClr val="299E94"/>
                </a:solidFill>
                <a:ea typeface="Calibri" pitchFamily="34" charset="0"/>
                <a:cs typeface="Calibri" pitchFamily="34" charset="0"/>
              </a:rPr>
              <a:t>Dotările includ recipiente pentru 4 fracții, hârtie, plastic, sticla, altele</a:t>
            </a:r>
          </a:p>
          <a:p>
            <a:pPr>
              <a:spcBef>
                <a:spcPts val="600"/>
              </a:spcBef>
              <a:spcAft>
                <a:spcPts val="600"/>
              </a:spcAft>
              <a:buFontTx/>
              <a:buNone/>
            </a:pPr>
            <a:r>
              <a:rPr lang="ro-RO" altLang="ru-RU" sz="2200" b="1" smtClean="0">
                <a:ea typeface="Calibri" pitchFamily="34" charset="0"/>
                <a:cs typeface="Calibri" pitchFamily="34" charset="0"/>
              </a:rPr>
              <a:t>Zone rurale</a:t>
            </a:r>
          </a:p>
          <a:p>
            <a:pPr>
              <a:spcBef>
                <a:spcPts val="600"/>
              </a:spcBef>
              <a:spcAft>
                <a:spcPts val="600"/>
              </a:spcAft>
            </a:pPr>
            <a:r>
              <a:rPr lang="ro-RO" altLang="ru-RU" sz="2200" smtClean="0">
                <a:solidFill>
                  <a:srgbClr val="299E94"/>
                </a:solidFill>
                <a:ea typeface="Calibri" pitchFamily="34" charset="0"/>
                <a:cs typeface="Calibri" pitchFamily="34" charset="0"/>
              </a:rPr>
              <a:t>Colectare selectiva pe baza de puncte de colectare amenajate la stații de transfer, aproximativ 20 </a:t>
            </a:r>
          </a:p>
          <a:p>
            <a:pPr>
              <a:spcBef>
                <a:spcPts val="600"/>
              </a:spcBef>
              <a:spcAft>
                <a:spcPts val="600"/>
              </a:spcAft>
              <a:buFontTx/>
              <a:buNone/>
            </a:pPr>
            <a:r>
              <a:rPr lang="ro-RO" altLang="ru-RU" sz="2200" b="1" smtClean="0">
                <a:ea typeface="Calibri" pitchFamily="34" charset="0"/>
                <a:cs typeface="Calibri" pitchFamily="34" charset="0"/>
              </a:rPr>
              <a:t>Reciclare</a:t>
            </a:r>
          </a:p>
          <a:p>
            <a:pPr>
              <a:spcBef>
                <a:spcPts val="600"/>
              </a:spcBef>
              <a:spcAft>
                <a:spcPts val="600"/>
              </a:spcAft>
            </a:pPr>
            <a:r>
              <a:rPr lang="ro-RO" altLang="ru-RU" sz="2200" smtClean="0">
                <a:solidFill>
                  <a:srgbClr val="299E94"/>
                </a:solidFill>
                <a:ea typeface="Calibri" pitchFamily="34" charset="0"/>
                <a:cs typeface="Calibri" pitchFamily="34" charset="0"/>
              </a:rPr>
              <a:t>La stații de transfer si la depozite subregionale</a:t>
            </a:r>
          </a:p>
        </p:txBody>
      </p:sp>
      <p:sp>
        <p:nvSpPr>
          <p:cNvPr id="4" name="Titlu 1"/>
          <p:cNvSpPr txBox="1">
            <a:spLocks/>
          </p:cNvSpPr>
          <p:nvPr/>
        </p:nvSpPr>
        <p:spPr bwMode="auto">
          <a:xfrm>
            <a:off x="595313" y="5172075"/>
            <a:ext cx="10271125" cy="450850"/>
          </a:xfrm>
          <a:prstGeom prst="rect">
            <a:avLst/>
          </a:prstGeom>
          <a:noFill/>
          <a:ln w="9525">
            <a:noFill/>
            <a:miter lim="800000"/>
            <a:headEnd/>
            <a:tailEnd/>
          </a:ln>
        </p:spPr>
        <p:txBody>
          <a:bodyPr lIns="0" tIns="0" rIns="0" bIns="0">
            <a:normAutofit/>
          </a:bodyPr>
          <a:lstStyle/>
          <a:p>
            <a:pPr eaLnBrk="0" fontAlgn="auto" hangingPunct="0">
              <a:lnSpc>
                <a:spcPct val="105000"/>
              </a:lnSpc>
              <a:spcAft>
                <a:spcPts val="0"/>
              </a:spcAft>
              <a:defRPr/>
            </a:pPr>
            <a:r>
              <a:rPr lang="en-US" altLang="ro-RO" sz="2400" kern="0" dirty="0" err="1">
                <a:solidFill>
                  <a:srgbClr val="ED1A3B"/>
                </a:solidFill>
                <a:latin typeface="+mj-lt"/>
                <a:ea typeface="+mj-ea"/>
                <a:cs typeface="+mj-cs"/>
              </a:rPr>
              <a:t>Obiective</a:t>
            </a:r>
            <a:r>
              <a:rPr lang="ro-RO" altLang="ro-RO" sz="2400" kern="0" dirty="0">
                <a:solidFill>
                  <a:srgbClr val="ED1A3B"/>
                </a:solidFill>
                <a:latin typeface="+mj-lt"/>
                <a:ea typeface="+mj-ea"/>
                <a:cs typeface="+mj-cs"/>
              </a:rPr>
              <a:t>:</a:t>
            </a:r>
            <a:endParaRPr lang="ro-RO" sz="2400" kern="0" dirty="0">
              <a:solidFill>
                <a:srgbClr val="ED1A3B"/>
              </a:solidFill>
              <a:latin typeface="+mj-lt"/>
              <a:ea typeface="+mj-ea"/>
              <a:cs typeface="+mj-cs"/>
            </a:endParaRPr>
          </a:p>
        </p:txBody>
      </p:sp>
      <p:sp>
        <p:nvSpPr>
          <p:cNvPr id="5" name="Dreptunghi 2"/>
          <p:cNvSpPr>
            <a:spLocks noChangeArrowheads="1"/>
          </p:cNvSpPr>
          <p:nvPr/>
        </p:nvSpPr>
        <p:spPr bwMode="auto">
          <a:xfrm>
            <a:off x="533400" y="5580063"/>
            <a:ext cx="11657013" cy="1401762"/>
          </a:xfrm>
          <a:prstGeom prst="rect">
            <a:avLst/>
          </a:prstGeom>
          <a:noFill/>
          <a:ln w="9525">
            <a:noFill/>
            <a:miter lim="800000"/>
            <a:headEnd/>
            <a:tailEnd/>
          </a:ln>
        </p:spPr>
        <p:txBody>
          <a:bodyPr>
            <a:spAutoFit/>
          </a:bodyPr>
          <a:lstStyle/>
          <a:p>
            <a:pPr marL="342900" indent="-342900" hangingPunct="0">
              <a:spcBef>
                <a:spcPts val="500"/>
              </a:spcBef>
              <a:buSzPct val="100000"/>
              <a:buFont typeface="Wingdings" pitchFamily="2" charset="2"/>
              <a:buChar char="§"/>
              <a:defRPr/>
            </a:pPr>
            <a:r>
              <a:rPr lang="ro-RO" altLang="ro-RO" sz="2000" b="0" dirty="0">
                <a:solidFill>
                  <a:schemeClr val="accent6"/>
                </a:solidFill>
                <a:latin typeface="+mn-lt"/>
                <a:ea typeface="Arial Unicode MS" pitchFamily="34" charset="-128"/>
                <a:cs typeface="+mn-cs"/>
              </a:rPr>
              <a:t>Strategia </a:t>
            </a:r>
            <a:r>
              <a:rPr lang="vi-VN" altLang="ro-RO" sz="2000" b="0" dirty="0">
                <a:solidFill>
                  <a:schemeClr val="accent6"/>
                </a:solidFill>
                <a:latin typeface="+mn-lt"/>
                <a:ea typeface="Arial Unicode MS" pitchFamily="34" charset="-128"/>
                <a:cs typeface="+mn-cs"/>
              </a:rPr>
              <a:t>prevede construcția a </a:t>
            </a:r>
            <a:r>
              <a:rPr lang="vi-VN" altLang="ro-RO" sz="2000" dirty="0">
                <a:solidFill>
                  <a:srgbClr val="ED1A3B"/>
                </a:solidFill>
                <a:latin typeface="+mn-lt"/>
                <a:ea typeface="Arial Unicode MS" pitchFamily="34" charset="-128"/>
                <a:cs typeface="+mn-cs"/>
              </a:rPr>
              <a:t>două stații de tratare mecan</a:t>
            </a:r>
            <a:r>
              <a:rPr lang="ro-RO" altLang="ro-RO" sz="2000" dirty="0">
                <a:solidFill>
                  <a:srgbClr val="ED1A3B"/>
                </a:solidFill>
                <a:latin typeface="+mn-lt"/>
                <a:ea typeface="Arial Unicode MS" pitchFamily="34" charset="-128"/>
                <a:cs typeface="+mn-cs"/>
              </a:rPr>
              <a:t>ic</a:t>
            </a:r>
            <a:r>
              <a:rPr lang="vi-VN" altLang="ro-RO" sz="2000" dirty="0">
                <a:solidFill>
                  <a:srgbClr val="ED1A3B"/>
                </a:solidFill>
                <a:latin typeface="+mn-lt"/>
                <a:ea typeface="Arial Unicode MS" pitchFamily="34" charset="-128"/>
                <a:cs typeface="+mn-cs"/>
              </a:rPr>
              <a:t>o-biologică a deșeurilor </a:t>
            </a:r>
            <a:r>
              <a:rPr lang="vi-VN" altLang="ro-RO" sz="2000" b="0" dirty="0">
                <a:solidFill>
                  <a:srgbClr val="786860"/>
                </a:solidFill>
                <a:latin typeface="+mn-lt"/>
                <a:ea typeface="Arial Unicode MS" pitchFamily="34" charset="-128"/>
                <a:cs typeface="+mn-cs"/>
              </a:rPr>
              <a:t>în regiunea Bălți și Chișinău</a:t>
            </a:r>
            <a:r>
              <a:rPr lang="vi-VN" altLang="ro-RO" sz="2000" b="0" dirty="0">
                <a:solidFill>
                  <a:schemeClr val="accent6"/>
                </a:solidFill>
                <a:latin typeface="+mn-lt"/>
                <a:ea typeface="Arial Unicode MS" pitchFamily="34" charset="-128"/>
                <a:cs typeface="+mn-cs"/>
              </a:rPr>
              <a:t> și </a:t>
            </a:r>
            <a:r>
              <a:rPr lang="vi-VN" altLang="ro-RO" sz="2000" dirty="0">
                <a:solidFill>
                  <a:srgbClr val="ED1A3B"/>
                </a:solidFill>
                <a:latin typeface="+mn-lt"/>
                <a:ea typeface="Arial Unicode MS" pitchFamily="34" charset="-128"/>
                <a:cs typeface="+mn-cs"/>
              </a:rPr>
              <a:t>7 depozite</a:t>
            </a:r>
            <a:r>
              <a:rPr lang="vi-VN" altLang="ro-RO" sz="2000" dirty="0">
                <a:solidFill>
                  <a:schemeClr val="accent6"/>
                </a:solidFill>
                <a:latin typeface="+mn-lt"/>
                <a:ea typeface="Arial Unicode MS" pitchFamily="34" charset="-128"/>
                <a:cs typeface="+mn-cs"/>
              </a:rPr>
              <a:t> </a:t>
            </a:r>
            <a:r>
              <a:rPr lang="vi-VN" altLang="ro-RO" sz="2000" b="0" dirty="0">
                <a:solidFill>
                  <a:schemeClr val="accent6"/>
                </a:solidFill>
                <a:latin typeface="+mn-lt"/>
                <a:ea typeface="Arial Unicode MS" pitchFamily="34" charset="-128"/>
                <a:cs typeface="+mn-cs"/>
              </a:rPr>
              <a:t>pentru </a:t>
            </a:r>
            <a:r>
              <a:rPr lang="vi-VN" altLang="ro-RO" sz="2000" b="0" dirty="0">
                <a:solidFill>
                  <a:srgbClr val="786860"/>
                </a:solidFill>
                <a:latin typeface="+mn-lt"/>
                <a:ea typeface="Arial Unicode MS" pitchFamily="34" charset="-128"/>
                <a:cs typeface="+mn-cs"/>
              </a:rPr>
              <a:t>celelalte regiuni</a:t>
            </a:r>
            <a:r>
              <a:rPr lang="vi-VN" altLang="ro-RO" sz="2000" b="0" dirty="0">
                <a:solidFill>
                  <a:schemeClr val="accent6"/>
                </a:solidFill>
                <a:latin typeface="+mn-lt"/>
                <a:ea typeface="Arial Unicode MS" pitchFamily="34" charset="-128"/>
                <a:cs typeface="+mn-cs"/>
              </a:rPr>
              <a:t>.</a:t>
            </a:r>
            <a:endParaRPr lang="ro-RO" altLang="ro-RO" sz="2000" b="0" dirty="0">
              <a:solidFill>
                <a:schemeClr val="accent6"/>
              </a:solidFill>
              <a:latin typeface="+mn-lt"/>
              <a:ea typeface="Arial Unicode MS" pitchFamily="34" charset="-128"/>
              <a:cs typeface="+mn-cs"/>
            </a:endParaRPr>
          </a:p>
          <a:p>
            <a:pPr marL="342900" indent="-342900" hangingPunct="0">
              <a:spcBef>
                <a:spcPts val="500"/>
              </a:spcBef>
              <a:buSzPct val="100000"/>
              <a:buFont typeface="Wingdings" pitchFamily="2" charset="2"/>
              <a:buChar char="§"/>
              <a:defRPr/>
            </a:pPr>
            <a:r>
              <a:rPr lang="vi-VN" altLang="ro-RO" sz="2000" b="0" dirty="0">
                <a:solidFill>
                  <a:schemeClr val="accent6"/>
                </a:solidFill>
                <a:latin typeface="+mn-lt"/>
                <a:ea typeface="Arial Unicode MS" pitchFamily="34" charset="-128"/>
                <a:cs typeface="+mn-cs"/>
              </a:rPr>
              <a:t>Cost</a:t>
            </a:r>
            <a:r>
              <a:rPr lang="ro-RO" altLang="ro-RO" sz="2000" b="0" dirty="0">
                <a:solidFill>
                  <a:schemeClr val="accent6"/>
                </a:solidFill>
                <a:latin typeface="+mn-lt"/>
                <a:ea typeface="Arial Unicode MS" pitchFamily="34" charset="-128"/>
                <a:cs typeface="+mn-cs"/>
              </a:rPr>
              <a:t>ul</a:t>
            </a:r>
            <a:r>
              <a:rPr lang="vi-VN" altLang="ro-RO" sz="2000" b="0" dirty="0">
                <a:solidFill>
                  <a:schemeClr val="accent6"/>
                </a:solidFill>
                <a:latin typeface="+mn-lt"/>
                <a:ea typeface="Arial Unicode MS" pitchFamily="34" charset="-128"/>
                <a:cs typeface="+mn-cs"/>
              </a:rPr>
              <a:t> de implementare este de aproximativ </a:t>
            </a:r>
            <a:r>
              <a:rPr lang="vi-VN" altLang="ro-RO" sz="2000" dirty="0">
                <a:solidFill>
                  <a:schemeClr val="accent6"/>
                </a:solidFill>
                <a:latin typeface="+mn-lt"/>
                <a:ea typeface="Arial Unicode MS" pitchFamily="34" charset="-128"/>
                <a:cs typeface="+mn-cs"/>
              </a:rPr>
              <a:t>370 milioane. Euro.</a:t>
            </a:r>
            <a:endParaRPr lang="ro-RO" altLang="ro-RO" sz="2000" dirty="0">
              <a:solidFill>
                <a:schemeClr val="accent6"/>
              </a:solidFill>
              <a:latin typeface="+mn-lt"/>
              <a:ea typeface="Arial Unicode MS" pitchFamily="34" charset="-128"/>
              <a:cs typeface="+mn-cs"/>
            </a:endParaRPr>
          </a:p>
          <a:p>
            <a:pPr marL="342900" indent="-342900" hangingPunct="0">
              <a:spcBef>
                <a:spcPts val="600"/>
              </a:spcBef>
              <a:defRPr/>
            </a:pPr>
            <a:endParaRPr lang="en-US" altLang="ro-RO" b="0" dirty="0">
              <a:solidFill>
                <a:schemeClr val="accent6"/>
              </a:solidFill>
              <a:latin typeface="+mn-lt"/>
              <a:cs typeface="+mn-cs"/>
            </a:endParaRPr>
          </a:p>
        </p:txBody>
      </p:sp>
      <p:pic>
        <p:nvPicPr>
          <p:cNvPr id="6" name="Picture 9" descr="masina"/>
          <p:cNvPicPr>
            <a:picLocks noChangeAspect="1" noChangeArrowheads="1"/>
          </p:cNvPicPr>
          <p:nvPr/>
        </p:nvPicPr>
        <p:blipFill>
          <a:blip r:embed="rId2" cstate="email"/>
          <a:srcRect/>
          <a:stretch>
            <a:fillRect/>
          </a:stretch>
        </p:blipFill>
        <p:spPr bwMode="auto">
          <a:xfrm>
            <a:off x="9874254" y="3755903"/>
            <a:ext cx="1948798" cy="14163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5" descr="660 LT Wheelie Bin"/>
          <p:cNvPicPr>
            <a:picLocks noChangeAspect="1" noChangeArrowheads="1"/>
          </p:cNvPicPr>
          <p:nvPr/>
        </p:nvPicPr>
        <p:blipFill>
          <a:blip r:embed="rId3" cstate="email"/>
          <a:srcRect/>
          <a:stretch>
            <a:fillRect/>
          </a:stretch>
        </p:blipFill>
        <p:spPr bwMode="auto">
          <a:xfrm>
            <a:off x="10133716" y="325464"/>
            <a:ext cx="1689336" cy="13398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noChangeArrowheads="1"/>
          </p:cNvPicPr>
          <p:nvPr/>
        </p:nvPicPr>
        <p:blipFill>
          <a:blip r:embed="rId4" cstate="email"/>
          <a:srcRect/>
          <a:stretch>
            <a:fillRect/>
          </a:stretch>
        </p:blipFill>
        <p:spPr bwMode="auto">
          <a:xfrm>
            <a:off x="10367012" y="1665282"/>
            <a:ext cx="1273601" cy="17539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763" y="0"/>
            <a:ext cx="11024461" cy="1015663"/>
          </a:xfrm>
          <a:prstGeom prst="rect">
            <a:avLst/>
          </a:prstGeom>
        </p:spPr>
        <p:txBody>
          <a:bodyPr wrap="square">
            <a:spAutoFit/>
          </a:bodyPr>
          <a:lstStyle/>
          <a:p>
            <a:r>
              <a:rPr lang="ro-RO" sz="2400" dirty="0" smtClean="0">
                <a:solidFill>
                  <a:srgbClr val="ED1A3B"/>
                </a:solidFill>
              </a:rPr>
              <a:t>Necolerările de obiective şi ţinte</a:t>
            </a:r>
            <a:endParaRPr lang="en-US" sz="2400" dirty="0" smtClean="0">
              <a:solidFill>
                <a:srgbClr val="ED1A3B"/>
              </a:solidFill>
            </a:endParaRPr>
          </a:p>
          <a:p>
            <a:r>
              <a:rPr lang="ro-RO" sz="1800" dirty="0" smtClean="0">
                <a:solidFill>
                  <a:srgbClr val="ED1A3B"/>
                </a:solidFill>
              </a:rPr>
              <a:t>între </a:t>
            </a:r>
            <a:r>
              <a:rPr lang="ro-RO" sz="1800" i="1" dirty="0" smtClean="0">
                <a:solidFill>
                  <a:srgbClr val="ED1A3B"/>
                </a:solidFill>
              </a:rPr>
              <a:t>Strategia de gestionare integrată a deşeurilor solide în Regiunea de Dezvoltare Sud </a:t>
            </a:r>
            <a:endParaRPr lang="en-US" sz="1800" i="1" dirty="0" smtClean="0">
              <a:solidFill>
                <a:srgbClr val="ED1A3B"/>
              </a:solidFill>
            </a:endParaRPr>
          </a:p>
          <a:p>
            <a:r>
              <a:rPr lang="ro-RO" sz="1800" dirty="0" smtClean="0">
                <a:solidFill>
                  <a:srgbClr val="ED1A3B"/>
                </a:solidFill>
              </a:rPr>
              <a:t>cu cele din </a:t>
            </a:r>
            <a:r>
              <a:rPr lang="ro-RO" sz="1800" i="1" dirty="0" smtClean="0">
                <a:solidFill>
                  <a:srgbClr val="ED1A3B"/>
                </a:solidFill>
              </a:rPr>
              <a:t>Strategia Naţională</a:t>
            </a:r>
            <a:endParaRPr lang="ro-RO" sz="1800" i="1" dirty="0">
              <a:solidFill>
                <a:srgbClr val="ED1A3B"/>
              </a:solidFill>
            </a:endParaRPr>
          </a:p>
        </p:txBody>
      </p:sp>
      <p:sp>
        <p:nvSpPr>
          <p:cNvPr id="95233" name="Rectangle 1"/>
          <p:cNvSpPr>
            <a:spLocks noChangeArrowheads="1"/>
          </p:cNvSpPr>
          <p:nvPr/>
        </p:nvSpPr>
        <p:spPr bwMode="auto">
          <a:xfrm>
            <a:off x="645763" y="701256"/>
            <a:ext cx="8841648"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ts val="1200"/>
              </a:spcBef>
              <a:spcAft>
                <a:spcPts val="1200"/>
              </a:spcAft>
              <a:buClrTx/>
              <a:buSzTx/>
              <a:buFontTx/>
              <a:buChar char="•"/>
              <a:tabLst/>
            </a:pPr>
            <a:endParaRPr kumimoji="0" lang="en-US" sz="1600" i="0" u="none" strike="noStrike" cap="none" normalizeH="0" baseline="0" dirty="0" smtClean="0">
              <a:ln>
                <a:noFill/>
              </a:ln>
              <a:solidFill>
                <a:srgbClr val="ED1A3B"/>
              </a:solidFill>
              <a:effectLst/>
              <a:latin typeface="+mj-lt"/>
              <a:ea typeface="Times New Roman" pitchFamily="18" charset="0"/>
              <a:cs typeface="Times New Roman" pitchFamily="18" charset="0"/>
            </a:endParaRPr>
          </a:p>
          <a:p>
            <a:pPr lvl="0" algn="just">
              <a:spcBef>
                <a:spcPts val="1200"/>
              </a:spcBef>
              <a:spcAft>
                <a:spcPts val="1200"/>
              </a:spcAft>
              <a:buBlip>
                <a:blip r:embed="rId2"/>
              </a:buBlip>
            </a:pPr>
            <a:r>
              <a:rPr lang="en-US" sz="1600" u="sng" dirty="0" smtClean="0">
                <a:solidFill>
                  <a:srgbClr val="ED1A3B"/>
                </a:solidFill>
                <a:latin typeface="+mj-lt"/>
                <a:ea typeface="Times New Roman" pitchFamily="18" charset="0"/>
                <a:cs typeface="Times New Roman" pitchFamily="18" charset="0"/>
              </a:rPr>
              <a:t> Ex</a:t>
            </a:r>
            <a:r>
              <a:rPr lang="ro-RO" sz="1600" u="sng" dirty="0" smtClean="0">
                <a:solidFill>
                  <a:srgbClr val="ED1A3B"/>
                </a:solidFill>
                <a:latin typeface="+mj-lt"/>
                <a:ea typeface="Times New Roman" pitchFamily="18" charset="0"/>
                <a:cs typeface="Times New Roman" pitchFamily="18" charset="0"/>
              </a:rPr>
              <a:t>tinderea sistemului de colectare şi implementarea colectarii separate </a:t>
            </a:r>
            <a:endParaRPr lang="en-US" sz="1600" dirty="0" smtClean="0">
              <a:solidFill>
                <a:srgbClr val="ED1A3B"/>
              </a:solidFill>
              <a:latin typeface="+mj-lt"/>
              <a:ea typeface="Times New Roman" pitchFamily="18" charset="0"/>
              <a:cs typeface="Times New Roman" pitchFamily="18" charset="0"/>
            </a:endParaRPr>
          </a:p>
          <a:p>
            <a:pPr marL="0" marR="0" lvl="0" indent="0" algn="just" defTabSz="914400" rtl="0" eaLnBrk="1" fontAlgn="base" latinLnBrk="0" hangingPunct="1">
              <a:lnSpc>
                <a:spcPct val="100000"/>
              </a:lnSpc>
              <a:spcBef>
                <a:spcPts val="1200"/>
              </a:spcBef>
              <a:spcAft>
                <a:spcPts val="1200"/>
              </a:spcAft>
              <a:buClrTx/>
              <a:buSzTx/>
              <a:buFontTx/>
              <a:buChar char="•"/>
              <a:tabLst/>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Naţională </a:t>
            </a:r>
            <a:r>
              <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p</a:t>
            </a:r>
            <a:r>
              <a:rPr kumimoji="0" lang="ro-RO" sz="1600" i="0" u="sng"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nă în anul 2016</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 </a:t>
            </a:r>
            <a:endPar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endParaRPr>
          </a:p>
          <a:p>
            <a:pPr marL="0" marR="0" lvl="0" indent="0" algn="just" defTabSz="914400" rtl="0" eaLnBrk="1" fontAlgn="base" latinLnBrk="0" hangingPunct="1">
              <a:lnSpc>
                <a:spcPct val="100000"/>
              </a:lnSpc>
              <a:spcBef>
                <a:spcPts val="1200"/>
              </a:spcBef>
              <a:spcAft>
                <a:spcPts val="1200"/>
              </a:spcAft>
              <a:buClrTx/>
              <a:buSzTx/>
              <a:buFontTx/>
              <a:buChar char="•"/>
              <a:tabLst/>
            </a:pP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Regională </a:t>
            </a: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10% at</a:t>
            </a:r>
            <a:r>
              <a:rPr kumimoji="0" lang="ro-RO" sz="1600" i="0" u="sng"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t în mediul urban, cat şi în mediul rural abia pe termen lung, incep</a:t>
            </a:r>
            <a:r>
              <a:rPr kumimoji="0" lang="ro-RO" sz="1600" i="0" u="sng"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i="0" u="sng" strike="noStrike" cap="none" normalizeH="0" baseline="0" dirty="0" smtClean="0">
                <a:ln>
                  <a:noFill/>
                </a:ln>
                <a:solidFill>
                  <a:srgbClr val="786860"/>
                </a:solidFill>
                <a:effectLst/>
                <a:latin typeface="+mj-lt"/>
                <a:ea typeface="Times New Roman" pitchFamily="18" charset="0"/>
                <a:cs typeface="Times New Roman" pitchFamily="18" charset="0"/>
              </a:rPr>
              <a:t>nd cu anul 2025;</a:t>
            </a:r>
            <a:endParaRPr kumimoji="0" lang="ro-RO" sz="1600" i="0" u="sng" strike="noStrike" cap="none" normalizeH="0" baseline="0" dirty="0" smtClean="0">
              <a:ln>
                <a:noFill/>
              </a:ln>
              <a:solidFill>
                <a:srgbClr val="786860"/>
              </a:solidFill>
              <a:effectLst/>
              <a:latin typeface="+mj-lt"/>
              <a:cs typeface="Arial" pitchFamily="34" charset="0"/>
            </a:endParaRPr>
          </a:p>
          <a:p>
            <a:pPr algn="just" eaLnBrk="0" hangingPunct="0">
              <a:spcBef>
                <a:spcPts val="1200"/>
              </a:spcBef>
              <a:spcAft>
                <a:spcPts val="1200"/>
              </a:spcAft>
              <a:buBlip>
                <a:blip r:embed="rId2"/>
              </a:buBlip>
            </a:pPr>
            <a:r>
              <a:rPr lang="en-US" sz="1600" u="sng" dirty="0" smtClean="0">
                <a:solidFill>
                  <a:srgbClr val="ED1A3B"/>
                </a:solidFill>
                <a:latin typeface="+mj-lt"/>
                <a:ea typeface="Times New Roman" pitchFamily="18" charset="0"/>
                <a:cs typeface="Times New Roman" pitchFamily="18" charset="0"/>
              </a:rPr>
              <a:t>C</a:t>
            </a:r>
            <a:r>
              <a:rPr lang="ro-RO" sz="1600" u="sng" dirty="0" smtClean="0">
                <a:solidFill>
                  <a:srgbClr val="ED1A3B"/>
                </a:solidFill>
                <a:latin typeface="+mj-lt"/>
                <a:ea typeface="Times New Roman" pitchFamily="18" charset="0"/>
                <a:cs typeface="Times New Roman" pitchFamily="18" charset="0"/>
              </a:rPr>
              <a:t>onstrucţia depozitelor regionale şi a staţiilor de tra</a:t>
            </a:r>
            <a:r>
              <a:rPr lang="en-US" sz="1600" u="sng" dirty="0" err="1" smtClean="0">
                <a:solidFill>
                  <a:srgbClr val="ED1A3B"/>
                </a:solidFill>
                <a:latin typeface="+mj-lt"/>
                <a:ea typeface="Times New Roman" pitchFamily="18" charset="0"/>
                <a:cs typeface="Times New Roman" pitchFamily="18" charset="0"/>
              </a:rPr>
              <a:t>nsfer</a:t>
            </a:r>
            <a:endParaRPr lang="en-US" sz="1600" u="sng" dirty="0" smtClean="0">
              <a:solidFill>
                <a:srgbClr val="ED1A3B"/>
              </a:solidFill>
              <a:latin typeface="+mj-lt"/>
              <a:ea typeface="Times New Roman" pitchFamily="18" charset="0"/>
              <a:cs typeface="Times New Roman" pitchFamily="18" charset="0"/>
            </a:endParaRPr>
          </a:p>
          <a:p>
            <a:pPr lvl="0" algn="just" eaLnBrk="0" hangingPunct="0">
              <a:spcBef>
                <a:spcPts val="1200"/>
              </a:spcBef>
              <a:spcAft>
                <a:spcPts val="1200"/>
              </a:spcAft>
              <a:buFontTx/>
              <a:buChar char="•"/>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Naţională </a:t>
            </a:r>
            <a:r>
              <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2014 – 2017 </a:t>
            </a:r>
            <a:endPar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endParaRPr>
          </a:p>
          <a:p>
            <a:pPr lvl="0" algn="just" eaLnBrk="0" hangingPunct="0">
              <a:spcBef>
                <a:spcPts val="1200"/>
              </a:spcBef>
              <a:spcAft>
                <a:spcPts val="1200"/>
              </a:spcAft>
              <a:buFontTx/>
              <a:buChar char="•"/>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Regională </a:t>
            </a:r>
            <a:r>
              <a:rPr kumimoji="0" lang="en-US" sz="160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 </a:t>
            </a: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depozitele regionale vor fi funcţionale incepand cu 2025;</a:t>
            </a:r>
            <a:endParaRPr kumimoji="0" lang="ro-RO" sz="1600" i="0" u="none" strike="noStrike" cap="none" normalizeH="0" baseline="0" dirty="0" smtClean="0">
              <a:ln>
                <a:noFill/>
              </a:ln>
              <a:solidFill>
                <a:srgbClr val="786860"/>
              </a:solidFill>
              <a:effectLst/>
              <a:latin typeface="+mj-lt"/>
              <a:cs typeface="Arial" pitchFamily="34" charset="0"/>
            </a:endParaRPr>
          </a:p>
          <a:p>
            <a:pPr lvl="0" algn="just" eaLnBrk="0" hangingPunct="0">
              <a:spcBef>
                <a:spcPts val="1200"/>
              </a:spcBef>
              <a:spcAft>
                <a:spcPts val="1200"/>
              </a:spcAft>
              <a:buBlip>
                <a:blip r:embed="rId2"/>
              </a:buBlip>
            </a:pPr>
            <a:r>
              <a:rPr lang="en-US" sz="1600" u="sng" dirty="0" smtClean="0">
                <a:solidFill>
                  <a:srgbClr val="ED1A3B"/>
                </a:solidFill>
                <a:latin typeface="+mj-lt"/>
                <a:ea typeface="Times New Roman" pitchFamily="18" charset="0"/>
                <a:cs typeface="Times New Roman" pitchFamily="18" charset="0"/>
              </a:rPr>
              <a:t>R</a:t>
            </a:r>
            <a:r>
              <a:rPr lang="ro-RO" sz="1600" u="sng" dirty="0" smtClean="0">
                <a:solidFill>
                  <a:srgbClr val="ED1A3B"/>
                </a:solidFill>
                <a:latin typeface="+mj-lt"/>
                <a:ea typeface="Times New Roman" pitchFamily="18" charset="0"/>
                <a:cs typeface="Times New Roman" pitchFamily="18" charset="0"/>
              </a:rPr>
              <a:t>eciclare şi tratare a deşeurilor</a:t>
            </a:r>
            <a:endParaRPr lang="en-US" sz="1600" u="sng" dirty="0" smtClean="0">
              <a:solidFill>
                <a:srgbClr val="ED1A3B"/>
              </a:solidFill>
              <a:latin typeface="+mj-lt"/>
              <a:ea typeface="Times New Roman" pitchFamily="18" charset="0"/>
              <a:cs typeface="Times New Roman" pitchFamily="18" charset="0"/>
            </a:endParaRPr>
          </a:p>
          <a:p>
            <a:pPr lvl="0" algn="just" eaLnBrk="0" hangingPunct="0">
              <a:spcBef>
                <a:spcPts val="1200"/>
              </a:spcBef>
              <a:spcAft>
                <a:spcPts val="1200"/>
              </a:spcAft>
              <a:buFontTx/>
              <a:buChar char="•"/>
            </a:pPr>
            <a:r>
              <a:rPr kumimoji="0" lang="ro-RO" sz="1600" i="0" u="none" strike="noStrike" cap="none" normalizeH="0" baseline="0" dirty="0" smtClean="0">
                <a:ln>
                  <a:noFill/>
                </a:ln>
                <a:solidFill>
                  <a:srgbClr val="786860"/>
                </a:solidFill>
                <a:effectLst/>
                <a:latin typeface="+mj-lt"/>
                <a:ea typeface="Times New Roman" pitchFamily="18" charset="0"/>
                <a:cs typeface="Times New Roman" pitchFamily="18" charset="0"/>
              </a:rPr>
              <a:t>Strategia Naţională </a:t>
            </a: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sym typeface="Wingdings" pitchFamily="2" charset="2"/>
              </a:rPr>
              <a:t></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ţinte ambiţiose</a:t>
            </a:r>
            <a:r>
              <a:rPr kumimoji="0" lang="en-US" sz="16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 at</a:t>
            </a:r>
            <a:r>
              <a:rPr kumimoji="0" lang="ro-RO" sz="1600" b="0" i="0" u="none"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t pe termen scurt, c</a:t>
            </a:r>
            <a:r>
              <a:rPr kumimoji="0" lang="ro-RO" sz="1600" b="0" i="0" u="none" strike="noStrike" cap="none" normalizeH="0" baseline="0" dirty="0" smtClean="0">
                <a:ln>
                  <a:noFill/>
                </a:ln>
                <a:solidFill>
                  <a:srgbClr val="786860"/>
                </a:solidFill>
                <a:effectLst/>
                <a:latin typeface="+mj-lt"/>
                <a:ea typeface="Calibri" pitchFamily="34" charset="0"/>
                <a:cs typeface="Times New Roman" pitchFamily="18" charset="0"/>
              </a:rPr>
              <a:t>â</a:t>
            </a:r>
            <a:r>
              <a:rPr kumimoji="0" lang="ro-RO" sz="1600" b="0" i="0" u="none" strike="noStrike" cap="none" normalizeH="0" baseline="0" dirty="0" smtClean="0">
                <a:ln>
                  <a:noFill/>
                </a:ln>
                <a:solidFill>
                  <a:srgbClr val="786860"/>
                </a:solidFill>
                <a:effectLst/>
                <a:latin typeface="+mj-lt"/>
                <a:ea typeface="Times New Roman" pitchFamily="18" charset="0"/>
                <a:cs typeface="Times New Roman" pitchFamily="18" charset="0"/>
              </a:rPr>
              <a:t>t şi mediu şi lung, ţinte care nu sunt corelate cu obiectivele şi ţintele privind colectarea şi depozitarea controlată a deşeurilor.</a:t>
            </a:r>
            <a:endParaRPr kumimoji="0" lang="ro-RO" sz="1600" b="0" i="0" u="none" strike="noStrike" cap="none" normalizeH="0" baseline="0" dirty="0" smtClean="0">
              <a:ln>
                <a:noFill/>
              </a:ln>
              <a:solidFill>
                <a:srgbClr val="786860"/>
              </a:solidFill>
              <a:effectLst/>
              <a:latin typeface="+mj-lt"/>
              <a:cs typeface="Arial" pitchFamily="34" charset="0"/>
            </a:endParaRPr>
          </a:p>
        </p:txBody>
      </p:sp>
      <p:pic>
        <p:nvPicPr>
          <p:cNvPr id="4" name="Picture 5" descr="C:\Users\DIANA\Pictures\imagesCAEOXPJ5.jpg"/>
          <p:cNvPicPr>
            <a:picLocks noChangeAspect="1" noChangeArrowheads="1"/>
          </p:cNvPicPr>
          <p:nvPr/>
        </p:nvPicPr>
        <p:blipFill>
          <a:blip r:embed="rId3" cstate="email"/>
          <a:srcRect/>
          <a:stretch>
            <a:fillRect/>
          </a:stretch>
        </p:blipFill>
        <p:spPr bwMode="auto">
          <a:xfrm>
            <a:off x="9487411" y="1614381"/>
            <a:ext cx="2718101" cy="21982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7" descr="D:\00_1 Moldova\Harta Moldova_v1.jpg"/>
          <p:cNvPicPr>
            <a:picLocks noChangeAspect="1" noChangeArrowheads="1"/>
          </p:cNvPicPr>
          <p:nvPr/>
        </p:nvPicPr>
        <p:blipFill>
          <a:blip r:embed="rId2" cstate="print"/>
          <a:srcRect/>
          <a:stretch>
            <a:fillRect/>
          </a:stretch>
        </p:blipFill>
        <p:spPr bwMode="auto">
          <a:xfrm>
            <a:off x="7515225" y="312738"/>
            <a:ext cx="4675188" cy="5810250"/>
          </a:xfrm>
          <a:prstGeom prst="rect">
            <a:avLst/>
          </a:prstGeom>
          <a:noFill/>
          <a:ln w="9525">
            <a:noFill/>
            <a:miter lim="800000"/>
            <a:headEnd/>
            <a:tailEnd/>
          </a:ln>
        </p:spPr>
      </p:pic>
      <p:sp>
        <p:nvSpPr>
          <p:cNvPr id="10243" name="Titel 1"/>
          <p:cNvSpPr>
            <a:spLocks noGrp="1"/>
          </p:cNvSpPr>
          <p:nvPr>
            <p:ph type="title"/>
          </p:nvPr>
        </p:nvSpPr>
        <p:spPr>
          <a:xfrm>
            <a:off x="666750" y="339725"/>
            <a:ext cx="11523663" cy="666750"/>
          </a:xfrm>
        </p:spPr>
        <p:txBody>
          <a:bodyPr/>
          <a:lstStyle/>
          <a:p>
            <a:r>
              <a:rPr lang="en-US" sz="3200" smtClean="0"/>
              <a:t>Etape in cadrul asistentei tehnice </a:t>
            </a:r>
          </a:p>
        </p:txBody>
      </p:sp>
      <p:sp>
        <p:nvSpPr>
          <p:cNvPr id="3" name="Tijdelijke aanduiding voor inhoud 2"/>
          <p:cNvSpPr>
            <a:spLocks noGrp="1"/>
          </p:cNvSpPr>
          <p:nvPr>
            <p:ph idx="1"/>
          </p:nvPr>
        </p:nvSpPr>
        <p:spPr>
          <a:xfrm>
            <a:off x="382588" y="1133475"/>
            <a:ext cx="7766050" cy="1554163"/>
          </a:xfrm>
        </p:spPr>
        <p:txBody>
          <a:bodyPr/>
          <a:lstStyle/>
          <a:p>
            <a:pPr marL="342900" lvl="1" indent="-342900">
              <a:defRPr/>
            </a:pPr>
            <a:r>
              <a:rPr lang="en-US" sz="2400" b="1" dirty="0" err="1" smtClean="0">
                <a:ea typeface="+mn-ea"/>
                <a:cs typeface="+mn-cs"/>
              </a:rPr>
              <a:t>Etapa</a:t>
            </a:r>
            <a:r>
              <a:rPr lang="en-US" sz="2400" b="1" dirty="0" smtClean="0">
                <a:ea typeface="+mn-ea"/>
                <a:cs typeface="+mn-cs"/>
              </a:rPr>
              <a:t> 1: </a:t>
            </a:r>
            <a:r>
              <a:rPr lang="en-US" sz="2400" b="1" dirty="0" smtClean="0">
                <a:solidFill>
                  <a:srgbClr val="2EAFA4"/>
                </a:solidFill>
              </a:rPr>
              <a:t>A</a:t>
            </a:r>
            <a:r>
              <a:rPr lang="ro-RO" sz="2400" b="1" dirty="0" smtClean="0">
                <a:solidFill>
                  <a:srgbClr val="2EAFA4"/>
                </a:solidFill>
              </a:rPr>
              <a:t>naliza diagnostic a prestatorilor de servicii de salubritate din 8 localitati din Republica Moldova</a:t>
            </a:r>
            <a:endParaRPr lang="nl-NL" sz="2400" b="1" dirty="0" smtClean="0">
              <a:solidFill>
                <a:srgbClr val="2EAFA4"/>
              </a:solidFill>
            </a:endParaRPr>
          </a:p>
        </p:txBody>
      </p:sp>
      <p:sp>
        <p:nvSpPr>
          <p:cNvPr id="6" name="Rectangle 5"/>
          <p:cNvSpPr/>
          <p:nvPr/>
        </p:nvSpPr>
        <p:spPr>
          <a:xfrm>
            <a:off x="666750" y="2465388"/>
            <a:ext cx="7967663" cy="1476375"/>
          </a:xfrm>
          <a:prstGeom prst="rect">
            <a:avLst/>
          </a:prstGeom>
        </p:spPr>
        <p:txBody>
          <a:bodyPr>
            <a:spAutoFit/>
          </a:bodyPr>
          <a:lstStyle/>
          <a:p>
            <a:pPr>
              <a:defRPr/>
            </a:pPr>
            <a:r>
              <a:rPr lang="ro-RO" sz="1800" b="0" dirty="0">
                <a:solidFill>
                  <a:schemeClr val="bg1">
                    <a:lumMod val="50000"/>
                  </a:schemeClr>
                </a:solidFill>
                <a:cs typeface="+mn-cs"/>
              </a:rPr>
              <a:t>Raportul isi propune sa ofere un </a:t>
            </a:r>
            <a:r>
              <a:rPr lang="ro-RO" sz="1800" b="0" u="sng" dirty="0">
                <a:solidFill>
                  <a:schemeClr val="bg1">
                    <a:lumMod val="50000"/>
                  </a:schemeClr>
                </a:solidFill>
                <a:cs typeface="+mn-cs"/>
              </a:rPr>
              <a:t>concept de cooperare in domeniul gestiunii deseurilor menajere,</a:t>
            </a:r>
            <a:r>
              <a:rPr lang="ro-RO" sz="1800" b="0" dirty="0">
                <a:solidFill>
                  <a:schemeClr val="bg1">
                    <a:lumMod val="50000"/>
                  </a:schemeClr>
                </a:solidFill>
                <a:cs typeface="+mn-cs"/>
              </a:rPr>
              <a:t> care sa </a:t>
            </a:r>
            <a:r>
              <a:rPr lang="ro-RO" sz="1800" dirty="0">
                <a:solidFill>
                  <a:schemeClr val="bg1">
                    <a:lumMod val="50000"/>
                  </a:schemeClr>
                </a:solidFill>
                <a:cs typeface="+mn-cs"/>
              </a:rPr>
              <a:t>respecta reglementarile legislatiei din</a:t>
            </a:r>
            <a:r>
              <a:rPr lang="en-US" sz="1800" dirty="0">
                <a:solidFill>
                  <a:schemeClr val="bg1">
                    <a:lumMod val="50000"/>
                  </a:schemeClr>
                </a:solidFill>
                <a:cs typeface="+mn-cs"/>
              </a:rPr>
              <a:t> </a:t>
            </a:r>
            <a:r>
              <a:rPr lang="ro-RO" sz="1800" dirty="0">
                <a:solidFill>
                  <a:schemeClr val="bg1">
                    <a:lumMod val="50000"/>
                  </a:schemeClr>
                </a:solidFill>
                <a:cs typeface="+mn-cs"/>
              </a:rPr>
              <a:t>Republica Moldova si Uniunea Europeana, </a:t>
            </a:r>
            <a:r>
              <a:rPr lang="ro-RO" sz="1800" b="0" dirty="0">
                <a:solidFill>
                  <a:schemeClr val="bg1">
                    <a:lumMod val="50000"/>
                  </a:schemeClr>
                </a:solidFill>
                <a:cs typeface="+mn-cs"/>
              </a:rPr>
              <a:t>pe</a:t>
            </a:r>
            <a:r>
              <a:rPr lang="ro-RO" sz="1800" dirty="0">
                <a:solidFill>
                  <a:schemeClr val="bg1">
                    <a:lumMod val="50000"/>
                  </a:schemeClr>
                </a:solidFill>
                <a:cs typeface="+mn-cs"/>
              </a:rPr>
              <a:t> </a:t>
            </a:r>
            <a:r>
              <a:rPr lang="ro-RO" sz="1800" b="0" dirty="0">
                <a:solidFill>
                  <a:schemeClr val="bg1">
                    <a:lumMod val="50000"/>
                  </a:schemeClr>
                </a:solidFill>
                <a:cs typeface="+mn-cs"/>
              </a:rPr>
              <a:t>baza </a:t>
            </a:r>
            <a:r>
              <a:rPr lang="ro-RO" sz="1800" b="0" u="sng" dirty="0">
                <a:solidFill>
                  <a:schemeClr val="bg1">
                    <a:lumMod val="50000"/>
                  </a:schemeClr>
                </a:solidFill>
                <a:cs typeface="+mn-cs"/>
              </a:rPr>
              <a:t>principiilor existente in</a:t>
            </a:r>
            <a:r>
              <a:rPr lang="en-US" sz="1800" b="0" u="sng" dirty="0">
                <a:solidFill>
                  <a:schemeClr val="bg1">
                    <a:lumMod val="50000"/>
                  </a:schemeClr>
                </a:solidFill>
                <a:cs typeface="+mn-cs"/>
              </a:rPr>
              <a:t> </a:t>
            </a:r>
            <a:r>
              <a:rPr lang="ro-RO" sz="1800" b="0" i="1" u="sng" dirty="0">
                <a:solidFill>
                  <a:schemeClr val="bg1">
                    <a:lumMod val="50000"/>
                  </a:schemeClr>
                </a:solidFill>
                <a:cs typeface="+mn-cs"/>
              </a:rPr>
              <a:t>Strategia Nationala de Gestionare a Deseurilor</a:t>
            </a:r>
            <a:r>
              <a:rPr lang="ro-RO" sz="1800" b="0" u="sng" dirty="0">
                <a:solidFill>
                  <a:schemeClr val="bg1">
                    <a:lumMod val="50000"/>
                  </a:schemeClr>
                </a:solidFill>
                <a:cs typeface="+mn-cs"/>
              </a:rPr>
              <a:t> si in </a:t>
            </a:r>
            <a:r>
              <a:rPr lang="ro-RO" sz="1800" b="0" i="1" u="sng" dirty="0">
                <a:solidFill>
                  <a:schemeClr val="bg1">
                    <a:lumMod val="50000"/>
                  </a:schemeClr>
                </a:solidFill>
                <a:cs typeface="+mn-cs"/>
              </a:rPr>
              <a:t>Planurile Regionale de Gestionare a Deseurilor.</a:t>
            </a:r>
            <a:r>
              <a:rPr lang="ro-RO" sz="1800" b="0" u="sng" dirty="0">
                <a:solidFill>
                  <a:schemeClr val="bg1">
                    <a:lumMod val="50000"/>
                  </a:schemeClr>
                </a:solidFill>
                <a:cs typeface="+mn-cs"/>
              </a:rPr>
              <a:t> </a:t>
            </a:r>
          </a:p>
        </p:txBody>
      </p:sp>
      <p:sp>
        <p:nvSpPr>
          <p:cNvPr id="7" name="Curved Left Arrow 6"/>
          <p:cNvSpPr/>
          <p:nvPr/>
        </p:nvSpPr>
        <p:spPr bwMode="auto">
          <a:xfrm rot="20728270">
            <a:off x="7862888" y="1852613"/>
            <a:ext cx="571500" cy="774700"/>
          </a:xfrm>
          <a:prstGeom prst="curvedLeftArrow">
            <a:avLst/>
          </a:prstGeom>
          <a:ln>
            <a:headEnd type="none" w="med" len="med"/>
            <a:tailEnd type="triangle" w="lg" len="med"/>
          </a:ln>
        </p:spPr>
        <p:style>
          <a:lnRef idx="3">
            <a:schemeClr val="lt1"/>
          </a:lnRef>
          <a:fillRef idx="1">
            <a:schemeClr val="accent2"/>
          </a:fillRef>
          <a:effectRef idx="1">
            <a:schemeClr val="accent2"/>
          </a:effectRef>
          <a:fontRef idx="minor">
            <a:schemeClr val="lt1"/>
          </a:fontRef>
        </p:style>
        <p:txBody>
          <a:bodyPr lIns="0" tIns="0" rIns="0" bIns="0" anchor="ctr"/>
          <a:lstStyle/>
          <a:p>
            <a:pPr algn="ctr">
              <a:defRPr/>
            </a:pPr>
            <a:endParaRPr lang="ro-RO">
              <a:solidFill>
                <a:schemeClr val="bg1"/>
              </a:solidFill>
            </a:endParaRPr>
          </a:p>
        </p:txBody>
      </p:sp>
      <p:sp>
        <p:nvSpPr>
          <p:cNvPr id="68609" name="Rectangle 1"/>
          <p:cNvSpPr>
            <a:spLocks noChangeArrowheads="1"/>
          </p:cNvSpPr>
          <p:nvPr/>
        </p:nvSpPr>
        <p:spPr bwMode="auto">
          <a:xfrm>
            <a:off x="3281363" y="4676775"/>
            <a:ext cx="6013450" cy="1908175"/>
          </a:xfrm>
          <a:prstGeom prst="rect">
            <a:avLst/>
          </a:prstGeom>
          <a:noFill/>
          <a:ln w="9525">
            <a:noFill/>
            <a:miter lim="800000"/>
            <a:headEnd/>
            <a:tailEnd/>
          </a:ln>
          <a:effectLst/>
        </p:spPr>
        <p:txBody>
          <a:bodyPr anchor="ctr">
            <a:spAutoFit/>
          </a:bodyPr>
          <a:lstStyle/>
          <a:p>
            <a:pPr algn="just" eaLnBrk="0" hangingPunct="0">
              <a:spcBef>
                <a:spcPts val="600"/>
              </a:spcBef>
              <a:buFontTx/>
              <a:buChar char="•"/>
              <a:defRPr/>
            </a:pPr>
            <a:r>
              <a:rPr lang="ro-RO" sz="1800" dirty="0">
                <a:solidFill>
                  <a:srgbClr val="2EAFA4"/>
                </a:solidFill>
                <a:latin typeface="+mj-lt"/>
                <a:ea typeface="Times New Roman" pitchFamily="18" charset="0"/>
                <a:cs typeface="Times New Roman" pitchFamily="18" charset="0"/>
              </a:rPr>
              <a:t>Parteneriatul cu Cetatenii</a:t>
            </a:r>
            <a:r>
              <a:rPr lang="en-US" sz="1800" dirty="0">
                <a:solidFill>
                  <a:srgbClr val="2EAFA4"/>
                </a:solidFill>
                <a:latin typeface="+mj-lt"/>
                <a:ea typeface="Times New Roman" pitchFamily="18" charset="0"/>
                <a:cs typeface="Times New Roman" pitchFamily="18" charset="0"/>
              </a:rPr>
              <a:t> </a:t>
            </a:r>
            <a:r>
              <a:rPr lang="ro-RO" sz="1800" b="0" dirty="0">
                <a:solidFill>
                  <a:srgbClr val="2EAFA4"/>
                </a:solidFill>
                <a:latin typeface="+mj-lt"/>
                <a:ea typeface="Times New Roman" pitchFamily="18" charset="0"/>
                <a:cs typeface="Times New Roman" pitchFamily="18" charset="0"/>
                <a:sym typeface="Wingdings" pitchFamily="2" charset="2"/>
              </a:rPr>
              <a:t></a:t>
            </a:r>
            <a:r>
              <a:rPr lang="en-US" sz="1800" b="0" dirty="0">
                <a:solidFill>
                  <a:srgbClr val="2EAFA4"/>
                </a:solidFill>
                <a:latin typeface="+mj-lt"/>
                <a:ea typeface="Times New Roman" pitchFamily="18" charset="0"/>
                <a:cs typeface="Times New Roman" pitchFamily="18" charset="0"/>
                <a:sym typeface="Wingdings" pitchFamily="2" charset="2"/>
              </a:rPr>
              <a:t> </a:t>
            </a:r>
            <a:r>
              <a:rPr lang="ro-RO" sz="1800" i="1" dirty="0">
                <a:solidFill>
                  <a:srgbClr val="C00000"/>
                </a:solidFill>
                <a:latin typeface="+mj-lt"/>
                <a:ea typeface="Times New Roman" pitchFamily="18" charset="0"/>
                <a:cs typeface="Times New Roman" pitchFamily="18" charset="0"/>
              </a:rPr>
              <a:t>Constientizare</a:t>
            </a:r>
            <a:r>
              <a:rPr lang="ro-RO" sz="1800" b="0" i="1" dirty="0">
                <a:solidFill>
                  <a:srgbClr val="C00000"/>
                </a:solidFill>
                <a:latin typeface="+mj-lt"/>
                <a:ea typeface="Times New Roman" pitchFamily="18" charset="0"/>
                <a:cs typeface="Times New Roman" pitchFamily="18" charset="0"/>
              </a:rPr>
              <a:t> in domeniul protectiei mediului </a:t>
            </a:r>
            <a:r>
              <a:rPr lang="en-US" sz="1800" b="0" i="1" dirty="0">
                <a:solidFill>
                  <a:srgbClr val="C00000"/>
                </a:solidFill>
                <a:latin typeface="+mj-lt"/>
                <a:ea typeface="Times New Roman" pitchFamily="18" charset="0"/>
                <a:cs typeface="Times New Roman" pitchFamily="18" charset="0"/>
              </a:rPr>
              <a:t>s</a:t>
            </a:r>
            <a:r>
              <a:rPr lang="ro-RO" sz="1800" b="0" i="1" dirty="0">
                <a:solidFill>
                  <a:srgbClr val="C00000"/>
                </a:solidFill>
                <a:latin typeface="+mj-lt"/>
                <a:ea typeface="Times New Roman" pitchFamily="18" charset="0"/>
                <a:cs typeface="Times New Roman" pitchFamily="18" charset="0"/>
              </a:rPr>
              <a:t>i consultare</a:t>
            </a:r>
            <a:r>
              <a:rPr lang="ro-RO" sz="1800" b="0" dirty="0">
                <a:solidFill>
                  <a:srgbClr val="C00000"/>
                </a:solidFill>
                <a:latin typeface="+mj-lt"/>
                <a:ea typeface="Times New Roman" pitchFamily="18" charset="0"/>
                <a:cs typeface="Times New Roman" pitchFamily="18" charset="0"/>
                <a:sym typeface="Wingdings" pitchFamily="2" charset="2"/>
              </a:rPr>
              <a:t>;</a:t>
            </a:r>
            <a:endParaRPr lang="ro-RO" sz="1800" b="0" dirty="0">
              <a:solidFill>
                <a:srgbClr val="C00000"/>
              </a:solidFill>
              <a:latin typeface="+mj-lt"/>
              <a:sym typeface="Wingdings" pitchFamily="2" charset="2"/>
            </a:endParaRPr>
          </a:p>
          <a:p>
            <a:pPr algn="just" eaLnBrk="0" hangingPunct="0">
              <a:spcBef>
                <a:spcPts val="600"/>
              </a:spcBef>
              <a:buFontTx/>
              <a:buChar char="•"/>
              <a:defRPr/>
            </a:pPr>
            <a:r>
              <a:rPr lang="ro-RO" sz="1800" dirty="0">
                <a:solidFill>
                  <a:srgbClr val="2EAFA4"/>
                </a:solidFill>
                <a:latin typeface="+mj-lt"/>
                <a:ea typeface="Times New Roman" pitchFamily="18" charset="0"/>
                <a:cs typeface="Times New Roman" pitchFamily="18" charset="0"/>
                <a:sym typeface="Wingdings" pitchFamily="2" charset="2"/>
              </a:rPr>
              <a:t>Parteneriatul cu Mediul de Afaceri </a:t>
            </a:r>
            <a:r>
              <a:rPr lang="ro-RO" sz="1800" b="0" dirty="0">
                <a:solidFill>
                  <a:srgbClr val="2EAFA4"/>
                </a:solidFill>
                <a:latin typeface="+mj-lt"/>
                <a:ea typeface="Times New Roman" pitchFamily="18" charset="0"/>
                <a:cs typeface="Times New Roman" pitchFamily="18" charset="0"/>
                <a:sym typeface="Wingdings" pitchFamily="2" charset="2"/>
              </a:rPr>
              <a:t></a:t>
            </a:r>
            <a:r>
              <a:rPr lang="en-US" sz="1800" b="0" dirty="0">
                <a:solidFill>
                  <a:srgbClr val="2EAFA4"/>
                </a:solidFill>
                <a:latin typeface="+mj-lt"/>
                <a:ea typeface="Times New Roman" pitchFamily="18" charset="0"/>
                <a:cs typeface="Times New Roman" pitchFamily="18" charset="0"/>
                <a:sym typeface="Wingdings" pitchFamily="2" charset="2"/>
              </a:rPr>
              <a:t> </a:t>
            </a:r>
            <a:r>
              <a:rPr lang="ro-RO" sz="1800" i="1" dirty="0">
                <a:solidFill>
                  <a:srgbClr val="C00000"/>
                </a:solidFill>
                <a:latin typeface="+mj-lt"/>
                <a:ea typeface="Times New Roman" pitchFamily="18" charset="0"/>
                <a:cs typeface="Times New Roman" pitchFamily="18" charset="0"/>
                <a:sym typeface="Wingdings" pitchFamily="2" charset="2"/>
              </a:rPr>
              <a:t>Dezvoltare</a:t>
            </a:r>
            <a:r>
              <a:rPr lang="ro-RO" sz="1800" b="0" i="1" dirty="0">
                <a:solidFill>
                  <a:srgbClr val="C00000"/>
                </a:solidFill>
                <a:latin typeface="+mj-lt"/>
                <a:ea typeface="Times New Roman" pitchFamily="18" charset="0"/>
                <a:cs typeface="Times New Roman" pitchFamily="18" charset="0"/>
                <a:sym typeface="Wingdings" pitchFamily="2" charset="2"/>
              </a:rPr>
              <a:t> economica si administrare</a:t>
            </a:r>
            <a:r>
              <a:rPr lang="ro-RO" sz="1800" b="0" dirty="0">
                <a:solidFill>
                  <a:srgbClr val="2EAFA4"/>
                </a:solidFill>
                <a:latin typeface="+mj-lt"/>
                <a:ea typeface="Times New Roman" pitchFamily="18" charset="0"/>
                <a:cs typeface="Times New Roman" pitchFamily="18" charset="0"/>
                <a:sym typeface="Wingdings" pitchFamily="2" charset="2"/>
              </a:rPr>
              <a:t>;</a:t>
            </a:r>
            <a:endParaRPr lang="ro-RO" sz="1800" b="0" dirty="0">
              <a:solidFill>
                <a:srgbClr val="2EAFA4"/>
              </a:solidFill>
              <a:latin typeface="+mj-lt"/>
              <a:sym typeface="Wingdings" pitchFamily="2" charset="2"/>
            </a:endParaRPr>
          </a:p>
          <a:p>
            <a:pPr algn="just" eaLnBrk="0" hangingPunct="0">
              <a:spcBef>
                <a:spcPts val="600"/>
              </a:spcBef>
              <a:buFontTx/>
              <a:buChar char="•"/>
              <a:defRPr/>
            </a:pPr>
            <a:r>
              <a:rPr lang="ro-RO" sz="1800" dirty="0">
                <a:solidFill>
                  <a:srgbClr val="2EAFA4"/>
                </a:solidFill>
                <a:latin typeface="+mj-lt"/>
                <a:ea typeface="Times New Roman" pitchFamily="18" charset="0"/>
                <a:cs typeface="Times New Roman" pitchFamily="18" charset="0"/>
                <a:sym typeface="Wingdings" pitchFamily="2" charset="2"/>
              </a:rPr>
              <a:t>Parteneriatul cu Institutiile Publice </a:t>
            </a:r>
            <a:r>
              <a:rPr lang="ro-RO" sz="1800" b="0" dirty="0">
                <a:solidFill>
                  <a:srgbClr val="2EAFA4"/>
                </a:solidFill>
                <a:latin typeface="+mj-lt"/>
                <a:ea typeface="Times New Roman" pitchFamily="18" charset="0"/>
                <a:cs typeface="Times New Roman" pitchFamily="18" charset="0"/>
                <a:sym typeface="Wingdings" pitchFamily="2" charset="2"/>
              </a:rPr>
              <a:t></a:t>
            </a:r>
            <a:r>
              <a:rPr lang="ro-RO" sz="1800" b="0" dirty="0">
                <a:solidFill>
                  <a:srgbClr val="2EAFA4"/>
                </a:solidFill>
                <a:latin typeface="+mj-lt"/>
                <a:ea typeface="Times New Roman" pitchFamily="18" charset="0"/>
                <a:cs typeface="Times New Roman" pitchFamily="18" charset="0"/>
              </a:rPr>
              <a:t> </a:t>
            </a:r>
            <a:r>
              <a:rPr lang="ro-RO" sz="1800" i="1" dirty="0">
                <a:solidFill>
                  <a:srgbClr val="C00000"/>
                </a:solidFill>
                <a:latin typeface="+mj-lt"/>
                <a:ea typeface="Times New Roman" pitchFamily="18" charset="0"/>
                <a:cs typeface="Times New Roman" pitchFamily="18" charset="0"/>
                <a:sym typeface="Wingdings" pitchFamily="2" charset="2"/>
              </a:rPr>
              <a:t>Planificare</a:t>
            </a:r>
            <a:r>
              <a:rPr lang="ro-RO" sz="1800" b="0" i="1" dirty="0">
                <a:solidFill>
                  <a:srgbClr val="C00000"/>
                </a:solidFill>
                <a:latin typeface="+mj-lt"/>
                <a:ea typeface="Times New Roman" pitchFamily="18" charset="0"/>
                <a:cs typeface="Times New Roman" pitchFamily="18" charset="0"/>
                <a:sym typeface="Wingdings" pitchFamily="2" charset="2"/>
              </a:rPr>
              <a:t> si dezvoltare</a:t>
            </a:r>
            <a:r>
              <a:rPr lang="ro-RO" sz="1800" b="0" dirty="0">
                <a:solidFill>
                  <a:srgbClr val="2EAFA4"/>
                </a:solidFill>
                <a:latin typeface="+mj-lt"/>
                <a:ea typeface="Times New Roman" pitchFamily="18" charset="0"/>
                <a:cs typeface="Times New Roman" pitchFamily="18" charset="0"/>
                <a:sym typeface="Wingdings" pitchFamily="2" charset="2"/>
              </a:rPr>
              <a:t>.</a:t>
            </a:r>
          </a:p>
        </p:txBody>
      </p:sp>
      <p:sp>
        <p:nvSpPr>
          <p:cNvPr id="9" name="Curved Left Arrow 8"/>
          <p:cNvSpPr/>
          <p:nvPr/>
        </p:nvSpPr>
        <p:spPr bwMode="auto">
          <a:xfrm rot="20728270">
            <a:off x="6251575" y="3640138"/>
            <a:ext cx="571500" cy="1063625"/>
          </a:xfrm>
          <a:prstGeom prst="curvedLeftArrow">
            <a:avLst/>
          </a:prstGeom>
          <a:ln>
            <a:headEnd type="none" w="med" len="med"/>
            <a:tailEnd type="triangle" w="lg" len="med"/>
          </a:ln>
        </p:spPr>
        <p:style>
          <a:lnRef idx="3">
            <a:schemeClr val="lt1"/>
          </a:lnRef>
          <a:fillRef idx="1">
            <a:schemeClr val="accent1"/>
          </a:fillRef>
          <a:effectRef idx="1">
            <a:schemeClr val="accent1"/>
          </a:effectRef>
          <a:fontRef idx="minor">
            <a:schemeClr val="lt1"/>
          </a:fontRef>
        </p:style>
        <p:txBody>
          <a:bodyPr lIns="0" tIns="0" rIns="0" bIns="0" anchor="ctr"/>
          <a:lstStyle/>
          <a:p>
            <a:pPr algn="ctr">
              <a:defRPr/>
            </a:pPr>
            <a:endParaRPr lang="ro-RO">
              <a:solidFill>
                <a:schemeClr val="bg1"/>
              </a:solidFill>
            </a:endParaRPr>
          </a:p>
        </p:txBody>
      </p:sp>
      <p:pic>
        <p:nvPicPr>
          <p:cNvPr id="10249" name="Picture 6"/>
          <p:cNvPicPr>
            <a:picLocks noChangeAspect="1" noChangeArrowheads="1"/>
          </p:cNvPicPr>
          <p:nvPr/>
        </p:nvPicPr>
        <p:blipFill>
          <a:blip r:embed="rId3" cstate="print"/>
          <a:srcRect/>
          <a:stretch>
            <a:fillRect/>
          </a:stretch>
        </p:blipFill>
        <p:spPr bwMode="auto">
          <a:xfrm>
            <a:off x="0" y="5046663"/>
            <a:ext cx="3281363"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670560" y="626138"/>
            <a:ext cx="6569710" cy="61709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800" dirty="0" smtClean="0">
                <a:solidFill>
                  <a:schemeClr val="accent6"/>
                </a:solidFill>
              </a:rPr>
              <a:t>R</a:t>
            </a:r>
            <a:r>
              <a:rPr lang="ro-RO" sz="2000" dirty="0" smtClean="0">
                <a:solidFill>
                  <a:schemeClr val="accent6"/>
                </a:solidFill>
                <a:latin typeface="+mn-lt"/>
              </a:rPr>
              <a:t>aionul </a:t>
            </a:r>
            <a:r>
              <a:rPr lang="en-US" sz="2000" dirty="0" err="1" smtClean="0">
                <a:solidFill>
                  <a:schemeClr val="accent6"/>
                </a:solidFill>
                <a:latin typeface="+mn-lt"/>
              </a:rPr>
              <a:t>Cantemir</a:t>
            </a:r>
            <a:r>
              <a:rPr lang="en-US" sz="2000" dirty="0" smtClean="0">
                <a:solidFill>
                  <a:schemeClr val="accent6"/>
                </a:solidFill>
                <a:latin typeface="+mn-lt"/>
              </a:rPr>
              <a:t> </a:t>
            </a:r>
            <a:r>
              <a:rPr lang="ro-RO" sz="2000" b="0" dirty="0" smtClean="0">
                <a:solidFill>
                  <a:schemeClr val="accent6"/>
                </a:solidFill>
                <a:latin typeface="+mn-lt"/>
              </a:rPr>
              <a:t>face parte împreună cu raioanele </a:t>
            </a:r>
            <a:r>
              <a:rPr lang="en-US" sz="2000" b="0" dirty="0" err="1" smtClean="0">
                <a:solidFill>
                  <a:schemeClr val="accent6"/>
                </a:solidFill>
                <a:latin typeface="+mn-lt"/>
              </a:rPr>
              <a:t>Cahul</a:t>
            </a:r>
            <a:r>
              <a:rPr lang="en-US" sz="2000" b="0" dirty="0" smtClean="0">
                <a:solidFill>
                  <a:schemeClr val="accent6"/>
                </a:solidFill>
                <a:latin typeface="+mn-lt"/>
              </a:rPr>
              <a:t> </a:t>
            </a:r>
            <a:r>
              <a:rPr lang="ro-RO" sz="2000" b="0" dirty="0" smtClean="0">
                <a:solidFill>
                  <a:schemeClr val="accent6"/>
                </a:solidFill>
                <a:latin typeface="+mn-lt"/>
              </a:rPr>
              <a:t>şi Taraclia din Subregiunea 3 (</a:t>
            </a:r>
            <a:r>
              <a:rPr lang="ro-RO" sz="2000" dirty="0" smtClean="0">
                <a:solidFill>
                  <a:schemeClr val="accent6"/>
                </a:solidFill>
                <a:latin typeface="+mn-lt"/>
              </a:rPr>
              <a:t>Zona 1 Sud </a:t>
            </a:r>
            <a:r>
              <a:rPr lang="ro-RO" sz="2000" b="0" dirty="0" smtClean="0">
                <a:solidFill>
                  <a:schemeClr val="accent6"/>
                </a:solidFill>
                <a:latin typeface="+mn-lt"/>
              </a:rPr>
              <a:t>din Strategia Naţională). </a:t>
            </a:r>
            <a:endParaRPr lang="en-US" sz="2000" b="0" dirty="0" smtClean="0">
              <a:solidFill>
                <a:schemeClr val="accent6"/>
              </a:solidFill>
              <a:latin typeface="+mn-lt"/>
            </a:endParaRPr>
          </a:p>
          <a:p>
            <a:pPr algn="just"/>
            <a:endParaRPr lang="en-US" sz="2000" b="0" dirty="0" smtClean="0">
              <a:solidFill>
                <a:schemeClr val="accent6"/>
              </a:solidFill>
              <a:latin typeface="+mn-lt"/>
            </a:endParaRPr>
          </a:p>
          <a:p>
            <a:pPr algn="just"/>
            <a:r>
              <a:rPr lang="ro-RO" sz="2000" b="0" dirty="0" smtClean="0">
                <a:solidFill>
                  <a:schemeClr val="accent6"/>
                </a:solidFill>
                <a:latin typeface="+mn-lt"/>
              </a:rPr>
              <a:t>În </a:t>
            </a:r>
            <a:r>
              <a:rPr lang="ro-RO" sz="2000" dirty="0" smtClean="0">
                <a:solidFill>
                  <a:schemeClr val="accent6"/>
                </a:solidFill>
                <a:latin typeface="+mn-lt"/>
              </a:rPr>
              <a:t>Strategia Regională </a:t>
            </a:r>
            <a:r>
              <a:rPr lang="ro-RO" sz="2000" b="0" dirty="0" smtClean="0">
                <a:solidFill>
                  <a:schemeClr val="accent6"/>
                </a:solidFill>
                <a:latin typeface="+mn-lt"/>
              </a:rPr>
              <a:t>pentru această zonă sunt propuse următoarele investiţii:</a:t>
            </a:r>
          </a:p>
          <a:p>
            <a:pPr marL="274638" lvl="0" indent="-274638" algn="just">
              <a:spcBef>
                <a:spcPts val="600"/>
              </a:spcBef>
              <a:spcAft>
                <a:spcPts val="600"/>
              </a:spcAft>
              <a:buFont typeface="Wingdings" pitchFamily="2" charset="2"/>
              <a:buChar char="q"/>
            </a:pPr>
            <a:r>
              <a:rPr lang="ro-RO" sz="2000" b="0" dirty="0" smtClean="0">
                <a:solidFill>
                  <a:schemeClr val="accent6"/>
                </a:solidFill>
                <a:latin typeface="+mn-lt"/>
              </a:rPr>
              <a:t>1 depozit regional de deşeuri amplasat în Tărtaul de Salcie (la circa 30 km de oraşul Cahul);</a:t>
            </a:r>
          </a:p>
          <a:p>
            <a:pPr marL="274638" lvl="0" indent="-274638" algn="just">
              <a:spcBef>
                <a:spcPts val="600"/>
              </a:spcBef>
              <a:spcAft>
                <a:spcPts val="600"/>
              </a:spcAft>
              <a:buFont typeface="Wingdings" pitchFamily="2" charset="2"/>
              <a:buChar char="q"/>
            </a:pPr>
            <a:r>
              <a:rPr lang="ro-RO" sz="2000" b="0" dirty="0" smtClean="0">
                <a:solidFill>
                  <a:schemeClr val="accent6"/>
                </a:solidFill>
                <a:latin typeface="+mn-lt"/>
              </a:rPr>
              <a:t>3 staţii medii de transfer amplasate în Baimaclia, Cahul şi Balabanu;</a:t>
            </a:r>
          </a:p>
          <a:p>
            <a:pPr marL="274638" lvl="0" indent="-274638" algn="just">
              <a:spcBef>
                <a:spcPts val="600"/>
              </a:spcBef>
              <a:spcAft>
                <a:spcPts val="600"/>
              </a:spcAft>
              <a:buFont typeface="Wingdings" pitchFamily="2" charset="2"/>
              <a:buChar char="q"/>
            </a:pPr>
            <a:r>
              <a:rPr lang="ro-RO" sz="2000" b="0" dirty="0" smtClean="0">
                <a:solidFill>
                  <a:srgbClr val="ED1A3B"/>
                </a:solidFill>
                <a:latin typeface="+mn-lt"/>
              </a:rPr>
              <a:t>7 staţii mici de transfer </a:t>
            </a:r>
            <a:r>
              <a:rPr lang="ro-RO" sz="2000" b="0" dirty="0" smtClean="0">
                <a:solidFill>
                  <a:schemeClr val="accent6"/>
                </a:solidFill>
                <a:latin typeface="+mn-lt"/>
              </a:rPr>
              <a:t>(Vişniovca, </a:t>
            </a:r>
            <a:r>
              <a:rPr lang="ro-RO" sz="2000" b="0" dirty="0" smtClean="0">
                <a:solidFill>
                  <a:srgbClr val="ED1A3B"/>
                </a:solidFill>
                <a:latin typeface="+mn-lt"/>
              </a:rPr>
              <a:t>Cantemir</a:t>
            </a:r>
            <a:r>
              <a:rPr lang="ro-RO" sz="2000" b="0" dirty="0" smtClean="0">
                <a:solidFill>
                  <a:schemeClr val="accent6"/>
                </a:solidFill>
                <a:latin typeface="+mn-lt"/>
              </a:rPr>
              <a:t>, Ciietu, Chircani, Musaitu, Pelinei, Colibaşi).</a:t>
            </a:r>
          </a:p>
          <a:p>
            <a:pPr marR="0" lvl="0" algn="just" defTabSz="914400" rtl="0" eaLnBrk="0" fontAlgn="base" latinLnBrk="0" hangingPunct="0">
              <a:lnSpc>
                <a:spcPct val="100000"/>
              </a:lnSpc>
              <a:spcBef>
                <a:spcPts val="600"/>
              </a:spcBef>
              <a:spcAft>
                <a:spcPts val="600"/>
              </a:spcAft>
              <a:buClrTx/>
              <a:buSzTx/>
              <a:tabLst/>
            </a:pPr>
            <a:r>
              <a:rPr kumimoji="0" lang="ro-RO" sz="2000" i="1" u="none" strike="noStrike" cap="none" normalizeH="0" baseline="0" dirty="0" smtClean="0">
                <a:ln>
                  <a:noFill/>
                </a:ln>
                <a:solidFill>
                  <a:srgbClr val="786860"/>
                </a:solidFill>
                <a:effectLst/>
                <a:latin typeface="+mn-lt"/>
                <a:ea typeface="Times New Roman" pitchFamily="18" charset="0"/>
                <a:cs typeface="Times New Roman" pitchFamily="18" charset="0"/>
              </a:rPr>
              <a:t>Strategia de gestionare integrată a deşeurilor solide în Regiunea de Dezvoltare Sud</a:t>
            </a:r>
            <a:r>
              <a:rPr kumimoji="0" lang="ro-RO" sz="2000" b="0" i="0" u="none" strike="noStrike" cap="none" normalizeH="0" baseline="0" dirty="0" smtClean="0">
                <a:ln>
                  <a:noFill/>
                </a:ln>
                <a:solidFill>
                  <a:srgbClr val="786860"/>
                </a:solidFill>
                <a:effectLst/>
                <a:latin typeface="+mn-lt"/>
                <a:ea typeface="Times New Roman" pitchFamily="18" charset="0"/>
                <a:cs typeface="Times New Roman" pitchFamily="18" charset="0"/>
              </a:rPr>
              <a:t> pe l</a:t>
            </a:r>
            <a:r>
              <a:rPr kumimoji="0" lang="ro-RO" sz="2000" b="0" i="0" u="none" strike="noStrike" cap="none" normalizeH="0" baseline="0" dirty="0" smtClean="0">
                <a:ln>
                  <a:noFill/>
                </a:ln>
                <a:solidFill>
                  <a:srgbClr val="786860"/>
                </a:solidFill>
                <a:effectLst/>
                <a:latin typeface="+mn-lt"/>
                <a:ea typeface="Calibri" pitchFamily="34" charset="0"/>
                <a:cs typeface="Times New Roman" pitchFamily="18" charset="0"/>
              </a:rPr>
              <a:t>â</a:t>
            </a:r>
            <a:r>
              <a:rPr kumimoji="0" lang="ro-RO" sz="2000" b="0" i="0" u="none" strike="noStrike" cap="none" normalizeH="0" baseline="0" dirty="0" smtClean="0">
                <a:ln>
                  <a:noFill/>
                </a:ln>
                <a:solidFill>
                  <a:srgbClr val="786860"/>
                </a:solidFill>
                <a:effectLst/>
                <a:latin typeface="+mn-lt"/>
                <a:ea typeface="Times New Roman" pitchFamily="18" charset="0"/>
                <a:cs typeface="Times New Roman" pitchFamily="18" charset="0"/>
              </a:rPr>
              <a:t>nga elementele de strategie </a:t>
            </a:r>
            <a:r>
              <a:rPr kumimoji="0" lang="ro-RO" sz="2000" i="0" u="sng" strike="noStrike" cap="none" normalizeH="0" baseline="0" dirty="0" smtClean="0">
                <a:ln>
                  <a:noFill/>
                </a:ln>
                <a:solidFill>
                  <a:srgbClr val="786860"/>
                </a:solidFill>
                <a:effectLst/>
                <a:latin typeface="+mn-lt"/>
                <a:ea typeface="Times New Roman" pitchFamily="18" charset="0"/>
                <a:cs typeface="Times New Roman" pitchFamily="18" charset="0"/>
              </a:rPr>
              <a:t>cuprinde şi elemente concrete de planificare</a:t>
            </a:r>
            <a:r>
              <a:rPr kumimoji="0" lang="ro-RO" sz="2000" b="0" i="0" u="sng" strike="noStrike" cap="none" normalizeH="0" baseline="0" dirty="0" smtClean="0">
                <a:ln>
                  <a:noFill/>
                </a:ln>
                <a:solidFill>
                  <a:srgbClr val="786860"/>
                </a:solidFill>
                <a:effectLst/>
                <a:latin typeface="+mn-lt"/>
                <a:ea typeface="Times New Roman" pitchFamily="18" charset="0"/>
                <a:cs typeface="Times New Roman" pitchFamily="18" charset="0"/>
              </a:rPr>
              <a:t>, prin </a:t>
            </a:r>
            <a:r>
              <a:rPr kumimoji="0" lang="ro-RO" sz="2000" i="0" u="sng" strike="noStrike" cap="none" normalizeH="0" baseline="0" dirty="0" smtClean="0">
                <a:ln>
                  <a:noFill/>
                </a:ln>
                <a:solidFill>
                  <a:srgbClr val="786860"/>
                </a:solidFill>
                <a:effectLst/>
                <a:latin typeface="+mn-lt"/>
                <a:ea typeface="Times New Roman" pitchFamily="18" charset="0"/>
                <a:cs typeface="Times New Roman" pitchFamily="18" charset="0"/>
              </a:rPr>
              <a:t>indicarea exactă a investiţiilor </a:t>
            </a:r>
            <a:r>
              <a:rPr kumimoji="0" lang="ro-RO" sz="2000" b="0" i="0" u="sng" strike="noStrike" cap="none" normalizeH="0" baseline="0" dirty="0" smtClean="0">
                <a:ln>
                  <a:noFill/>
                </a:ln>
                <a:solidFill>
                  <a:srgbClr val="786860"/>
                </a:solidFill>
                <a:effectLst/>
                <a:latin typeface="+mn-lt"/>
                <a:ea typeface="Times New Roman" pitchFamily="18" charset="0"/>
                <a:cs typeface="Times New Roman" pitchFamily="18" charset="0"/>
              </a:rPr>
              <a:t>care urmează a se realiza, investiţii care în mod normal se identifică în urma unor studii de fezabilitate.</a:t>
            </a:r>
            <a:endParaRPr kumimoji="0" lang="ro-RO" sz="3200" b="0" i="0" u="sng" strike="noStrike" cap="none" normalizeH="0" baseline="0" dirty="0" smtClean="0">
              <a:ln>
                <a:noFill/>
              </a:ln>
              <a:solidFill>
                <a:srgbClr val="786860"/>
              </a:solidFill>
              <a:effectLst/>
              <a:latin typeface="+mn-lt"/>
              <a:cs typeface="Arial" pitchFamily="34" charset="0"/>
            </a:endParaRPr>
          </a:p>
        </p:txBody>
      </p:sp>
      <p:pic>
        <p:nvPicPr>
          <p:cNvPr id="3" name="Picture 2" descr="H:\Disk E\Waste governance\inception phase\Strategia man des\HARTI regiuni MDS\Regions final.TIF"/>
          <p:cNvPicPr>
            <a:picLocks noChangeAspect="1"/>
          </p:cNvPicPr>
          <p:nvPr/>
        </p:nvPicPr>
        <p:blipFill>
          <a:blip r:embed="rId2" cstate="email"/>
          <a:srcRect/>
          <a:stretch>
            <a:fillRect/>
          </a:stretch>
        </p:blipFill>
        <p:spPr bwMode="auto">
          <a:xfrm>
            <a:off x="7346950" y="650875"/>
            <a:ext cx="4843463" cy="5310188"/>
          </a:xfrm>
          <a:prstGeom prst="rect">
            <a:avLst/>
          </a:prstGeom>
          <a:noFill/>
          <a:ln w="9525">
            <a:noFill/>
            <a:miter lim="800000"/>
            <a:headEnd/>
            <a:tailEnd/>
          </a:ln>
        </p:spPr>
      </p:pic>
      <p:sp>
        <p:nvSpPr>
          <p:cNvPr id="109570" name="Oval 2"/>
          <p:cNvSpPr>
            <a:spLocks noChangeArrowheads="1"/>
          </p:cNvSpPr>
          <p:nvPr/>
        </p:nvSpPr>
        <p:spPr bwMode="auto">
          <a:xfrm>
            <a:off x="9223692" y="4165600"/>
            <a:ext cx="1779587" cy="1341119"/>
          </a:xfrm>
          <a:prstGeom prst="ellipse">
            <a:avLst/>
          </a:prstGeom>
          <a:noFill/>
          <a:ln w="44450">
            <a:solidFill>
              <a:srgbClr val="4579B8"/>
            </a:solidFill>
            <a:round/>
            <a:headEnd/>
            <a:tailEnd/>
          </a:ln>
          <a:effectLst>
            <a:outerShdw dist="23000" dir="5400000" rotWithShape="0">
              <a:srgbClr val="808080">
                <a:alpha val="34999"/>
              </a:srgbClr>
            </a:outerShdw>
          </a:effectLst>
        </p:spPr>
        <p:txBody>
          <a:bodyPr vert="horz" wrap="square" lIns="91440" tIns="45720" rIns="91440" bIns="45720" numCol="1" anchor="ctr" anchorCtr="0" compatLnSpc="1">
            <a:prstTxWarp prst="textNoShape">
              <a:avLst/>
            </a:prstTxWarp>
          </a:bodyPr>
          <a:lstStyle/>
          <a:p>
            <a:endParaRPr lang="ro-RO"/>
          </a:p>
        </p:txBody>
      </p:sp>
      <p:sp>
        <p:nvSpPr>
          <p:cNvPr id="5" name="Rectangle 4"/>
          <p:cNvSpPr/>
          <p:nvPr/>
        </p:nvSpPr>
        <p:spPr>
          <a:xfrm>
            <a:off x="777240" y="127655"/>
            <a:ext cx="11413173" cy="369332"/>
          </a:xfrm>
          <a:prstGeom prst="rect">
            <a:avLst/>
          </a:prstGeom>
        </p:spPr>
        <p:txBody>
          <a:bodyPr wrap="square">
            <a:spAutoFit/>
          </a:bodyPr>
          <a:lstStyle/>
          <a:p>
            <a:r>
              <a:rPr lang="ro-RO" sz="1800" dirty="0" smtClean="0">
                <a:solidFill>
                  <a:srgbClr val="ED1A3B"/>
                </a:solidFill>
                <a:ea typeface="Times New Roman" pitchFamily="18" charset="0"/>
                <a:cs typeface="Times New Roman" pitchFamily="18" charset="0"/>
              </a:rPr>
              <a:t>STRATEGIA DE GESTIONARE INTEGRATĂ A DEŞEURILOR SOLIDE ÎN REGIUNEA DE DEZVOLTARE SUD</a:t>
            </a:r>
            <a:r>
              <a:rPr lang="ro-RO" sz="1800" b="0" dirty="0" smtClean="0">
                <a:solidFill>
                  <a:srgbClr val="ED1A3B"/>
                </a:solidFill>
                <a:ea typeface="Times New Roman" pitchFamily="18" charset="0"/>
                <a:cs typeface="Times New Roman" pitchFamily="18" charset="0"/>
              </a:rPr>
              <a:t> </a:t>
            </a:r>
            <a:endParaRPr lang="ro-RO"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j0282747"/>
          <p:cNvPicPr>
            <a:picLocks noGrp="1" noChangeAspect="1" noChangeArrowheads="1" noCrop="1"/>
          </p:cNvPicPr>
          <p:nvPr>
            <p:ph sz="half" idx="1"/>
          </p:nvPr>
        </p:nvPicPr>
        <p:blipFill>
          <a:blip r:embed="rId2" cstate="print"/>
          <a:srcRect/>
          <a:stretch>
            <a:fillRect/>
          </a:stretch>
        </p:blipFill>
        <p:spPr>
          <a:xfrm>
            <a:off x="5446713" y="3154363"/>
            <a:ext cx="2017712" cy="1512887"/>
          </a:xfrm>
        </p:spPr>
      </p:pic>
      <p:pic>
        <p:nvPicPr>
          <p:cNvPr id="7" name="Picture 15" descr="D:\00_1 Moldova\0_Site visit_colectare inf\3_Poze\6_Cahul\20140807_113329.jpg"/>
          <p:cNvPicPr>
            <a:picLocks noChangeAspect="1" noChangeArrowheads="1"/>
          </p:cNvPicPr>
          <p:nvPr/>
        </p:nvPicPr>
        <p:blipFill>
          <a:blip r:embed="rId3" cstate="email"/>
          <a:srcRect/>
          <a:stretch>
            <a:fillRect/>
          </a:stretch>
        </p:blipFill>
        <p:spPr bwMode="auto">
          <a:xfrm rot="21342233">
            <a:off x="2954389" y="416809"/>
            <a:ext cx="3241675" cy="2430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628" name="Picture 5" descr="C:\Users\DIANA\Pictures\cerinte PRGD.png"/>
          <p:cNvPicPr>
            <a:picLocks noChangeAspect="1" noChangeArrowheads="1"/>
          </p:cNvPicPr>
          <p:nvPr/>
        </p:nvPicPr>
        <p:blipFill>
          <a:blip r:embed="rId4" cstate="print"/>
          <a:srcRect/>
          <a:stretch>
            <a:fillRect/>
          </a:stretch>
        </p:blipFill>
        <p:spPr bwMode="auto">
          <a:xfrm>
            <a:off x="658813" y="4770438"/>
            <a:ext cx="10220325" cy="2087562"/>
          </a:xfrm>
          <a:prstGeom prst="rect">
            <a:avLst/>
          </a:prstGeom>
          <a:noFill/>
          <a:ln w="9525">
            <a:noFill/>
            <a:miter lim="800000"/>
            <a:headEnd/>
            <a:tailEnd/>
          </a:ln>
        </p:spPr>
      </p:pic>
      <p:pic>
        <p:nvPicPr>
          <p:cNvPr id="8" name="Picture 15"/>
          <p:cNvPicPr>
            <a:picLocks noChangeAspect="1" noChangeArrowheads="1"/>
          </p:cNvPicPr>
          <p:nvPr/>
        </p:nvPicPr>
        <p:blipFill>
          <a:blip r:embed="rId5" cstate="email"/>
          <a:srcRect/>
          <a:stretch>
            <a:fillRect/>
          </a:stretch>
        </p:blipFill>
        <p:spPr bwMode="auto">
          <a:xfrm rot="20425814">
            <a:off x="317881" y="2663845"/>
            <a:ext cx="3286875" cy="2464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18"/>
          <p:cNvPicPr>
            <a:picLocks noChangeAspect="1" noChangeArrowheads="1"/>
          </p:cNvPicPr>
          <p:nvPr/>
        </p:nvPicPr>
        <p:blipFill>
          <a:blip r:embed="rId6" cstate="email"/>
          <a:srcRect/>
          <a:stretch>
            <a:fillRect/>
          </a:stretch>
        </p:blipFill>
        <p:spPr bwMode="auto">
          <a:xfrm rot="1385909">
            <a:off x="8618443" y="2652159"/>
            <a:ext cx="3226614" cy="24199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AutoShape 4"/>
          <p:cNvSpPr>
            <a:spLocks noChangeArrowheads="1"/>
          </p:cNvSpPr>
          <p:nvPr/>
        </p:nvSpPr>
        <p:spPr bwMode="auto">
          <a:xfrm>
            <a:off x="6219825" y="0"/>
            <a:ext cx="4906963" cy="2633663"/>
          </a:xfrm>
          <a:prstGeom prst="cloudCallout">
            <a:avLst>
              <a:gd name="adj1" fmla="val -27025"/>
              <a:gd name="adj2" fmla="val 72619"/>
            </a:avLst>
          </a:prstGeom>
          <a:gradFill rotWithShape="1">
            <a:gsLst>
              <a:gs pos="0">
                <a:srgbClr val="CCFFCC"/>
              </a:gs>
              <a:gs pos="100000">
                <a:schemeClr val="bg1"/>
              </a:gs>
            </a:gsLst>
            <a:lin ang="5400000" scaled="1"/>
          </a:gradFill>
          <a:ln w="47625" cap="rnd">
            <a:solidFill>
              <a:srgbClr val="008000"/>
            </a:solidFill>
            <a:prstDash val="sysDot"/>
            <a:round/>
            <a:headEnd/>
            <a:tailEnd/>
          </a:ln>
          <a:effectLst/>
        </p:spPr>
        <p:txBody>
          <a:bodyPr/>
          <a:lstStyle/>
          <a:p>
            <a:pPr algn="ctr">
              <a:defRPr/>
            </a:pPr>
            <a:r>
              <a:rPr lang="en-GB" sz="2400" i="1" dirty="0">
                <a:solidFill>
                  <a:schemeClr val="accent6">
                    <a:lumMod val="50000"/>
                  </a:schemeClr>
                </a:solidFill>
                <a:latin typeface="Comic Sans MS" pitchFamily="66" charset="0"/>
                <a:cs typeface="+mn-cs"/>
              </a:rPr>
              <a:t>Care </a:t>
            </a:r>
            <a:r>
              <a:rPr lang="en-GB" sz="2400" i="1" dirty="0" err="1">
                <a:solidFill>
                  <a:schemeClr val="accent6">
                    <a:lumMod val="50000"/>
                  </a:schemeClr>
                </a:solidFill>
                <a:latin typeface="Comic Sans MS" pitchFamily="66" charset="0"/>
                <a:cs typeface="+mn-cs"/>
              </a:rPr>
              <a:t>sunt</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problemele</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si</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realitatile</a:t>
            </a:r>
            <a:r>
              <a:rPr lang="en-GB" sz="2400" i="1" dirty="0">
                <a:solidFill>
                  <a:schemeClr val="accent6">
                    <a:lumMod val="50000"/>
                  </a:schemeClr>
                </a:solidFill>
                <a:latin typeface="Comic Sans MS" pitchFamily="66" charset="0"/>
                <a:cs typeface="+mn-cs"/>
              </a:rPr>
              <a:t> </a:t>
            </a:r>
            <a:r>
              <a:rPr lang="en-GB" sz="2400" i="1" dirty="0" err="1">
                <a:solidFill>
                  <a:schemeClr val="accent6">
                    <a:lumMod val="50000"/>
                  </a:schemeClr>
                </a:solidFill>
                <a:latin typeface="Comic Sans MS" pitchFamily="66" charset="0"/>
                <a:cs typeface="+mn-cs"/>
              </a:rPr>
              <a:t>sistemului</a:t>
            </a:r>
            <a:r>
              <a:rPr lang="en-GB" sz="2400" i="1" dirty="0">
                <a:solidFill>
                  <a:schemeClr val="accent6">
                    <a:lumMod val="50000"/>
                  </a:schemeClr>
                </a:solidFill>
                <a:latin typeface="Comic Sans MS" pitchFamily="66" charset="0"/>
                <a:cs typeface="+mn-cs"/>
              </a:rPr>
              <a:t> de </a:t>
            </a:r>
            <a:r>
              <a:rPr lang="en-GB" sz="2400" i="1" dirty="0" err="1">
                <a:solidFill>
                  <a:schemeClr val="accent6">
                    <a:lumMod val="50000"/>
                  </a:schemeClr>
                </a:solidFill>
                <a:latin typeface="Comic Sans MS" pitchFamily="66" charset="0"/>
                <a:cs typeface="+mn-cs"/>
              </a:rPr>
              <a:t>gestionare</a:t>
            </a:r>
            <a:r>
              <a:rPr lang="en-GB" sz="2400" i="1" dirty="0">
                <a:solidFill>
                  <a:schemeClr val="accent6">
                    <a:lumMod val="50000"/>
                  </a:schemeClr>
                </a:solidFill>
                <a:latin typeface="Comic Sans MS" pitchFamily="66" charset="0"/>
                <a:cs typeface="+mn-cs"/>
              </a:rPr>
              <a:t> a </a:t>
            </a:r>
            <a:r>
              <a:rPr lang="en-GB" sz="2400" i="1" dirty="0" err="1">
                <a:solidFill>
                  <a:schemeClr val="accent6">
                    <a:lumMod val="50000"/>
                  </a:schemeClr>
                </a:solidFill>
                <a:latin typeface="Comic Sans MS" pitchFamily="66" charset="0"/>
                <a:cs typeface="+mn-cs"/>
              </a:rPr>
              <a:t>deseurilor</a:t>
            </a:r>
            <a:r>
              <a:rPr lang="ro-RO" sz="2400" i="1" dirty="0">
                <a:solidFill>
                  <a:schemeClr val="accent6">
                    <a:lumMod val="50000"/>
                  </a:schemeClr>
                </a:solidFill>
                <a:latin typeface="Comic Sans MS" pitchFamily="66" charset="0"/>
                <a:cs typeface="+mn-cs"/>
              </a:rPr>
              <a:t>? </a:t>
            </a:r>
            <a:endParaRPr lang="de-DE" sz="2400" dirty="0">
              <a:solidFill>
                <a:schemeClr val="accent6">
                  <a:lumMod val="50000"/>
                </a:schemeClr>
              </a:solidFill>
              <a:effectLst>
                <a:outerShdw blurRad="38100" dist="38100" dir="2700000" algn="tl">
                  <a:srgbClr val="000000"/>
                </a:outerShdw>
              </a:effectLst>
              <a:latin typeface="Comic Sans MS" pitchFamily="66" charset="0"/>
              <a:cs typeface="+mn-cs"/>
            </a:endParaRPr>
          </a:p>
          <a:p>
            <a:pPr algn="ctr">
              <a:defRPr/>
            </a:pPr>
            <a:endParaRPr lang="de-DE" sz="2400" dirty="0">
              <a:solidFill>
                <a:schemeClr val="accent6">
                  <a:lumMod val="50000"/>
                </a:schemeClr>
              </a:solidFill>
              <a:effectLst>
                <a:outerShdw blurRad="38100" dist="38100" dir="2700000" algn="tl">
                  <a:srgbClr val="000000"/>
                </a:outerShdw>
              </a:effectLst>
              <a:latin typeface="Comic Sans MS" pitchFamily="66"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44513" y="774700"/>
            <a:ext cx="8351837" cy="5989638"/>
          </a:xfrm>
        </p:spPr>
        <p:txBody>
          <a:bodyPr/>
          <a:lstStyle/>
          <a:p>
            <a:pPr marL="185738" indent="-185738">
              <a:spcBef>
                <a:spcPts val="600"/>
              </a:spcBef>
              <a:spcAft>
                <a:spcPts val="600"/>
              </a:spcAft>
              <a:buFontTx/>
              <a:buBlip>
                <a:blip r:embed="rId2"/>
              </a:buBlip>
              <a:defRPr/>
            </a:pPr>
            <a:r>
              <a:rPr lang="ro-RO" sz="2200" dirty="0" smtClean="0">
                <a:solidFill>
                  <a:srgbClr val="2EAFA4"/>
                </a:solidFill>
              </a:rPr>
              <a:t>Legislatie incompleta</a:t>
            </a:r>
          </a:p>
          <a:p>
            <a:pPr marL="185738" indent="-185738">
              <a:spcBef>
                <a:spcPts val="600"/>
              </a:spcBef>
              <a:spcAft>
                <a:spcPts val="600"/>
              </a:spcAft>
              <a:buFontTx/>
              <a:buBlip>
                <a:blip r:embed="rId2"/>
              </a:buBlip>
              <a:defRPr/>
            </a:pPr>
            <a:r>
              <a:rPr lang="ro-RO" sz="2200" dirty="0" smtClean="0">
                <a:solidFill>
                  <a:srgbClr val="2EAFA4"/>
                </a:solidFill>
              </a:rPr>
              <a:t>Date insuficiente privind generarea si compozitia deseurilor</a:t>
            </a:r>
          </a:p>
          <a:p>
            <a:pPr marL="185738" indent="-185738">
              <a:spcBef>
                <a:spcPts val="600"/>
              </a:spcBef>
              <a:spcAft>
                <a:spcPts val="600"/>
              </a:spcAft>
              <a:buFontTx/>
              <a:buBlip>
                <a:blip r:embed="rId2"/>
              </a:buBlip>
              <a:defRPr/>
            </a:pPr>
            <a:r>
              <a:rPr lang="ro-RO" sz="2200" dirty="0" smtClean="0">
                <a:solidFill>
                  <a:srgbClr val="2EAFA4"/>
                </a:solidFill>
              </a:rPr>
              <a:t>Infrastructura precara pentru colectarea si transportul deseurilor</a:t>
            </a:r>
          </a:p>
          <a:p>
            <a:pPr marL="185738" indent="-185738">
              <a:spcBef>
                <a:spcPts val="600"/>
              </a:spcBef>
              <a:spcAft>
                <a:spcPts val="600"/>
              </a:spcAft>
              <a:buFontTx/>
              <a:buBlip>
                <a:blip r:embed="rId2"/>
              </a:buBlip>
              <a:defRPr/>
            </a:pPr>
            <a:r>
              <a:rPr lang="ro-RO" sz="2200" dirty="0" smtClean="0">
                <a:solidFill>
                  <a:srgbClr val="2EAFA4"/>
                </a:solidFill>
              </a:rPr>
              <a:t>Lipsa instalatii</a:t>
            </a:r>
            <a:r>
              <a:rPr lang="en-US" sz="2200" dirty="0" err="1" smtClean="0">
                <a:solidFill>
                  <a:srgbClr val="2EAFA4"/>
                </a:solidFill>
              </a:rPr>
              <a:t>lor</a:t>
            </a:r>
            <a:r>
              <a:rPr lang="ro-RO" sz="2200" dirty="0" smtClean="0">
                <a:solidFill>
                  <a:srgbClr val="2EAFA4"/>
                </a:solidFill>
              </a:rPr>
              <a:t> pentru tratarea deseurilor</a:t>
            </a:r>
          </a:p>
          <a:p>
            <a:pPr marL="185738" indent="-185738">
              <a:spcBef>
                <a:spcPts val="600"/>
              </a:spcBef>
              <a:spcAft>
                <a:spcPts val="600"/>
              </a:spcAft>
              <a:buFontTx/>
              <a:buBlip>
                <a:blip r:embed="rId2"/>
              </a:buBlip>
              <a:defRPr/>
            </a:pPr>
            <a:r>
              <a:rPr lang="ro-RO" sz="2200" dirty="0" smtClean="0">
                <a:solidFill>
                  <a:srgbClr val="2EAFA4"/>
                </a:solidFill>
              </a:rPr>
              <a:t>Gestionarea necorespunzatoare a depozitelor de deseuri</a:t>
            </a:r>
          </a:p>
          <a:p>
            <a:pPr marL="185738" indent="-185738">
              <a:spcBef>
                <a:spcPts val="600"/>
              </a:spcBef>
              <a:spcAft>
                <a:spcPts val="600"/>
              </a:spcAft>
              <a:buFontTx/>
              <a:buBlip>
                <a:blip r:embed="rId2"/>
              </a:buBlip>
              <a:defRPr/>
            </a:pPr>
            <a:r>
              <a:rPr lang="ro-RO" sz="2200" dirty="0" smtClean="0">
                <a:solidFill>
                  <a:srgbClr val="2EAFA4"/>
                </a:solidFill>
              </a:rPr>
              <a:t>Nivel scazut de constientizare civica privind activitatile de salubrizare si a importantei lor</a:t>
            </a:r>
          </a:p>
          <a:p>
            <a:pPr marL="185738" indent="-185738">
              <a:spcBef>
                <a:spcPts val="600"/>
              </a:spcBef>
              <a:spcAft>
                <a:spcPts val="600"/>
              </a:spcAft>
              <a:buFontTx/>
              <a:buBlip>
                <a:blip r:embed="rId2"/>
              </a:buBlip>
              <a:defRPr/>
            </a:pPr>
            <a:r>
              <a:rPr lang="ro-RO" sz="2200" dirty="0" smtClean="0">
                <a:solidFill>
                  <a:srgbClr val="2EAFA4"/>
                </a:solidFill>
              </a:rPr>
              <a:t>Experienta insuficienta in domeniul gestionarii deseurilor la nivelul autoritatilor publice si companiilor de salubritate</a:t>
            </a:r>
          </a:p>
          <a:p>
            <a:pPr marL="185738" indent="-185738">
              <a:spcBef>
                <a:spcPts val="600"/>
              </a:spcBef>
              <a:spcAft>
                <a:spcPts val="600"/>
              </a:spcAft>
              <a:buFontTx/>
              <a:buBlip>
                <a:blip r:embed="rId2"/>
              </a:buBlip>
              <a:defRPr/>
            </a:pPr>
            <a:r>
              <a:rPr lang="ro-RO" sz="2200" dirty="0" smtClean="0">
                <a:solidFill>
                  <a:srgbClr val="2EAFA4"/>
                </a:solidFill>
              </a:rPr>
              <a:t>Bugete locale limitate. Finantare insuficienta a domeniului managementului deseurilor</a:t>
            </a:r>
          </a:p>
          <a:p>
            <a:pPr marL="185738" indent="-185738">
              <a:spcBef>
                <a:spcPts val="600"/>
              </a:spcBef>
              <a:spcAft>
                <a:spcPts val="600"/>
              </a:spcAft>
              <a:buFontTx/>
              <a:buBlip>
                <a:blip r:embed="rId2"/>
              </a:buBlip>
              <a:defRPr/>
            </a:pPr>
            <a:r>
              <a:rPr lang="ro-RO" sz="2200" dirty="0" smtClean="0">
                <a:solidFill>
                  <a:srgbClr val="2EAFA4"/>
                </a:solidFill>
              </a:rPr>
              <a:t>Grad redus de recuperare a costurilor</a:t>
            </a:r>
            <a:endParaRPr lang="ro-RO" sz="2200" dirty="0" smtClean="0"/>
          </a:p>
          <a:p>
            <a:pPr>
              <a:spcBef>
                <a:spcPts val="600"/>
              </a:spcBef>
              <a:spcAft>
                <a:spcPts val="600"/>
              </a:spcAft>
              <a:buFontTx/>
              <a:buBlip>
                <a:blip r:embed="rId2"/>
              </a:buBlip>
              <a:defRPr/>
            </a:pPr>
            <a:endParaRPr lang="en-GB" dirty="0"/>
          </a:p>
        </p:txBody>
      </p:sp>
      <p:sp>
        <p:nvSpPr>
          <p:cNvPr id="5" name="Rectangle 4"/>
          <p:cNvSpPr/>
          <p:nvPr/>
        </p:nvSpPr>
        <p:spPr>
          <a:xfrm>
            <a:off x="574675" y="-12700"/>
            <a:ext cx="11999913" cy="522288"/>
          </a:xfrm>
          <a:prstGeom prst="rect">
            <a:avLst/>
          </a:prstGeom>
        </p:spPr>
        <p:txBody>
          <a:bodyPr>
            <a:spAutoFit/>
          </a:bodyPr>
          <a:lstStyle/>
          <a:p>
            <a:pPr>
              <a:defRPr/>
            </a:pPr>
            <a:r>
              <a:rPr lang="en-US" sz="2800" dirty="0">
                <a:solidFill>
                  <a:srgbClr val="ED1A3B"/>
                </a:solidFill>
                <a:latin typeface="+mj-lt"/>
                <a:cs typeface="+mn-cs"/>
              </a:rPr>
              <a:t>PROBLEMELE SI REALITATILE SISTEMULUI DE GESTIUNE A DESEURILOR</a:t>
            </a:r>
            <a:endParaRPr lang="en-GB" sz="2800" dirty="0">
              <a:solidFill>
                <a:srgbClr val="ED1A3B"/>
              </a:solidFill>
              <a:latin typeface="+mj-lt"/>
              <a:cs typeface="+mn-cs"/>
            </a:endParaRPr>
          </a:p>
        </p:txBody>
      </p:sp>
      <p:pic>
        <p:nvPicPr>
          <p:cNvPr id="27652" name="Picture 2"/>
          <p:cNvPicPr>
            <a:picLocks noChangeAspect="1" noChangeArrowheads="1"/>
          </p:cNvPicPr>
          <p:nvPr/>
        </p:nvPicPr>
        <p:blipFill>
          <a:blip r:embed="rId3" cstate="print"/>
          <a:srcRect t="3906" r="3670"/>
          <a:stretch>
            <a:fillRect/>
          </a:stretch>
        </p:blipFill>
        <p:spPr bwMode="auto">
          <a:xfrm>
            <a:off x="8574088" y="514350"/>
            <a:ext cx="3427412" cy="2259013"/>
          </a:xfrm>
          <a:prstGeom prst="rect">
            <a:avLst/>
          </a:prstGeom>
          <a:noFill/>
          <a:ln w="9525" algn="ctr">
            <a:noFill/>
            <a:miter lim="800000"/>
            <a:headEnd/>
            <a:tailEnd/>
          </a:ln>
        </p:spPr>
      </p:pic>
      <p:pic>
        <p:nvPicPr>
          <p:cNvPr id="27653" name="Picture 2"/>
          <p:cNvPicPr>
            <a:picLocks noChangeAspect="1" noChangeArrowheads="1"/>
          </p:cNvPicPr>
          <p:nvPr/>
        </p:nvPicPr>
        <p:blipFill>
          <a:blip r:embed="rId4" cstate="print"/>
          <a:srcRect/>
          <a:stretch>
            <a:fillRect/>
          </a:stretch>
        </p:blipFill>
        <p:spPr bwMode="auto">
          <a:xfrm>
            <a:off x="8896350" y="2747963"/>
            <a:ext cx="2913063" cy="3429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785813" y="0"/>
            <a:ext cx="3657600"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400">
                <a:solidFill>
                  <a:srgbClr val="ED1A3B"/>
                </a:solidFill>
              </a:rPr>
              <a:t>LEGISLATIE INCOMPLETA</a:t>
            </a:r>
          </a:p>
        </p:txBody>
      </p:sp>
      <p:pic>
        <p:nvPicPr>
          <p:cNvPr id="28675" name="Picture 2" descr="C:\Users\DIANA\Pictures\waste_legal working group.jpg"/>
          <p:cNvPicPr>
            <a:picLocks noChangeAspect="1" noChangeArrowheads="1"/>
          </p:cNvPicPr>
          <p:nvPr/>
        </p:nvPicPr>
        <p:blipFill>
          <a:blip r:embed="rId2" cstate="print"/>
          <a:srcRect/>
          <a:stretch>
            <a:fillRect/>
          </a:stretch>
        </p:blipFill>
        <p:spPr bwMode="auto">
          <a:xfrm>
            <a:off x="8616950" y="-33338"/>
            <a:ext cx="3546475" cy="2103438"/>
          </a:xfrm>
          <a:prstGeom prst="rect">
            <a:avLst/>
          </a:prstGeom>
          <a:noFill/>
          <a:ln w="9525">
            <a:noFill/>
            <a:miter lim="800000"/>
            <a:headEnd/>
            <a:tailEnd/>
          </a:ln>
        </p:spPr>
      </p:pic>
      <p:sp>
        <p:nvSpPr>
          <p:cNvPr id="6" name="Rectangle 1"/>
          <p:cNvSpPr>
            <a:spLocks noChangeArrowheads="1"/>
          </p:cNvSpPr>
          <p:nvPr/>
        </p:nvSpPr>
        <p:spPr bwMode="auto">
          <a:xfrm>
            <a:off x="511175" y="508000"/>
            <a:ext cx="8105775" cy="1355725"/>
          </a:xfrm>
          <a:prstGeom prst="rect">
            <a:avLst/>
          </a:prstGeom>
          <a:noFill/>
          <a:ln w="9525">
            <a:noFill/>
            <a:miter lim="800000"/>
            <a:headEnd/>
            <a:tailEnd/>
          </a:ln>
          <a:effectLst/>
        </p:spPr>
        <p:txBody>
          <a:bodyPr anchor="ctr">
            <a:spAutoFit/>
          </a:bodyPr>
          <a:lstStyle/>
          <a:p>
            <a:pPr algn="just">
              <a:spcBef>
                <a:spcPts val="600"/>
              </a:spcBef>
              <a:spcAft>
                <a:spcPts val="600"/>
              </a:spcAft>
              <a:defRPr/>
            </a:pPr>
            <a:r>
              <a:rPr lang="ro-RO" sz="1800" b="0" dirty="0">
                <a:solidFill>
                  <a:srgbClr val="786860"/>
                </a:solidFill>
                <a:latin typeface="+mn-lt"/>
                <a:ea typeface="Perpetua" pitchFamily="18" charset="0"/>
                <a:cs typeface="Times New Roman" pitchFamily="18" charset="0"/>
              </a:rPr>
              <a:t>Legislatia specifica din sectorul de </a:t>
            </a:r>
            <a:r>
              <a:rPr lang="en-US" sz="1800" b="0" dirty="0">
                <a:solidFill>
                  <a:srgbClr val="786860"/>
                </a:solidFill>
                <a:latin typeface="+mn-lt"/>
                <a:ea typeface="Perpetua" pitchFamily="18" charset="0"/>
                <a:cs typeface="Times New Roman" pitchFamily="18" charset="0"/>
              </a:rPr>
              <a:t>GDS </a:t>
            </a:r>
            <a:r>
              <a:rPr lang="ro-RO" sz="1800" b="0" dirty="0">
                <a:solidFill>
                  <a:srgbClr val="786860"/>
                </a:solidFill>
                <a:latin typeface="+mn-lt"/>
                <a:ea typeface="Perpetua" pitchFamily="18" charset="0"/>
                <a:cs typeface="Times New Roman" pitchFamily="18" charset="0"/>
              </a:rPr>
              <a:t>este </a:t>
            </a:r>
            <a:r>
              <a:rPr lang="ro-RO" sz="1800" dirty="0">
                <a:solidFill>
                  <a:srgbClr val="786860"/>
                </a:solidFill>
                <a:latin typeface="+mn-lt"/>
                <a:ea typeface="Perpetua" pitchFamily="18" charset="0"/>
                <a:cs typeface="Times New Roman" pitchFamily="18" charset="0"/>
              </a:rPr>
              <a:t>in proces de elaborare si armonizare cu directivele UE.</a:t>
            </a:r>
            <a:endParaRPr lang="ro-RO" sz="1800" dirty="0">
              <a:solidFill>
                <a:srgbClr val="786860"/>
              </a:solidFill>
              <a:latin typeface="+mn-lt"/>
            </a:endParaRPr>
          </a:p>
          <a:p>
            <a:pPr algn="just" eaLnBrk="0" hangingPunct="0">
              <a:spcBef>
                <a:spcPts val="600"/>
              </a:spcBef>
              <a:spcAft>
                <a:spcPts val="600"/>
              </a:spcAft>
              <a:defRPr/>
            </a:pPr>
            <a:r>
              <a:rPr lang="ro-RO" sz="1800" b="0" dirty="0">
                <a:solidFill>
                  <a:srgbClr val="786860"/>
                </a:solidFill>
                <a:latin typeface="+mn-lt"/>
                <a:ea typeface="Times New Roman" pitchFamily="18" charset="0"/>
                <a:cs typeface="Times New Roman" pitchFamily="18" charset="0"/>
              </a:rPr>
              <a:t>Procesul de implementare a Directivelor </a:t>
            </a:r>
            <a:r>
              <a:rPr lang="en-US" sz="1800" b="0" dirty="0">
                <a:solidFill>
                  <a:srgbClr val="786860"/>
                </a:solidFill>
                <a:latin typeface="+mn-lt"/>
                <a:ea typeface="Times New Roman" pitchFamily="18" charset="0"/>
                <a:cs typeface="Times New Roman" pitchFamily="18" charset="0"/>
              </a:rPr>
              <a:t>UE </a:t>
            </a:r>
            <a:r>
              <a:rPr lang="ro-RO" sz="1800" dirty="0">
                <a:solidFill>
                  <a:srgbClr val="786860"/>
                </a:solidFill>
                <a:latin typeface="+mn-lt"/>
                <a:ea typeface="Times New Roman" pitchFamily="18" charset="0"/>
                <a:cs typeface="Times New Roman" pitchFamily="18" charset="0"/>
              </a:rPr>
              <a:t>necesita timp si este dificil din punct de vedere tehnic.</a:t>
            </a:r>
            <a:endParaRPr lang="ro-RO" sz="1800" dirty="0">
              <a:solidFill>
                <a:srgbClr val="786860"/>
              </a:solidFill>
              <a:latin typeface="+mn-lt"/>
            </a:endParaRPr>
          </a:p>
        </p:txBody>
      </p:sp>
      <p:sp>
        <p:nvSpPr>
          <p:cNvPr id="7" name="Rectangle 1"/>
          <p:cNvSpPr>
            <a:spLocks noChangeArrowheads="1"/>
          </p:cNvSpPr>
          <p:nvPr/>
        </p:nvSpPr>
        <p:spPr bwMode="auto">
          <a:xfrm>
            <a:off x="523875" y="1849438"/>
            <a:ext cx="7043738" cy="5770562"/>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Limitari privind prestarea propriu-zisă a serviciului </a:t>
            </a:r>
            <a:r>
              <a:rPr lang="en-US" sz="1800" dirty="0">
                <a:solidFill>
                  <a:srgbClr val="2EAFA4"/>
                </a:solidFill>
                <a:cs typeface="Times New Roman" pitchFamily="18" charset="0"/>
                <a:sym typeface="Wingdings" pitchFamily="2" charset="2"/>
              </a:rPr>
              <a:t> </a:t>
            </a:r>
            <a:r>
              <a:rPr lang="ro-RO" sz="1800" dirty="0">
                <a:solidFill>
                  <a:srgbClr val="2EAFA4"/>
                </a:solidFill>
                <a:cs typeface="Times New Roman" pitchFamily="18" charset="0"/>
              </a:rPr>
              <a:t>lipsa unui cadru juridic general aplicabil tuturor operatorilor de salubritate</a:t>
            </a:r>
            <a:endParaRPr lang="en-US" sz="180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Limitări privind rolul și responsabilitățile factorilor implicați</a:t>
            </a:r>
            <a:r>
              <a:rPr lang="en-US" sz="1800" dirty="0">
                <a:solidFill>
                  <a:srgbClr val="2EAFA4"/>
                </a:solidFill>
                <a:cs typeface="Times New Roman" pitchFamily="18" charset="0"/>
              </a:rPr>
              <a:t>:</a:t>
            </a:r>
            <a:endParaRPr lang="ro-RO" sz="180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r>
              <a:rPr lang="ro-RO" sz="1800" b="0" dirty="0">
                <a:solidFill>
                  <a:srgbClr val="2EAFA4"/>
                </a:solidFill>
                <a:cs typeface="Times New Roman" pitchFamily="18" charset="0"/>
              </a:rPr>
              <a:t>Necorelarea responsabilităților dintre autoritățile locale de nivel unu și doi</a:t>
            </a:r>
            <a:endParaRPr lang="en-US" sz="1800" b="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r>
              <a:rPr lang="ro-RO" sz="1800" b="0" dirty="0">
                <a:solidFill>
                  <a:srgbClr val="2EAFA4"/>
                </a:solidFill>
                <a:cs typeface="Times New Roman" pitchFamily="18" charset="0"/>
              </a:rPr>
              <a:t>Inexistența unui cadru legal coerent care sa reglementeze limitele de delegare a competențelor autorităților locale către enitități care asigură cooperarea/asocierea dintre autoritățile locale</a:t>
            </a:r>
            <a:endParaRPr lang="en-US" sz="1800" b="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r>
              <a:rPr lang="ro-RO" sz="1800" b="0" dirty="0">
                <a:solidFill>
                  <a:srgbClr val="2EAFA4"/>
                </a:solidFill>
                <a:cs typeface="Times New Roman" pitchFamily="18" charset="0"/>
              </a:rPr>
              <a:t>Inconsitența cadrului legal privind delegarea serviciilor catre operatori publici sau privați</a:t>
            </a:r>
            <a:endParaRPr lang="en-US" sz="1800" b="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Inexistența unui cadru legal care să oblige beneficiarul serviciului să încheie contracte cu operatorul serviciului</a:t>
            </a:r>
            <a:endParaRPr lang="en-US" sz="180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ro-RO" sz="1800" dirty="0">
                <a:solidFill>
                  <a:srgbClr val="2EAFA4"/>
                </a:solidFill>
                <a:cs typeface="Times New Roman" pitchFamily="18" charset="0"/>
              </a:rPr>
              <a:t>Limitari privind stabilirea tarifelor</a:t>
            </a:r>
            <a:endParaRPr lang="en-US" sz="1800" dirty="0">
              <a:solidFill>
                <a:srgbClr val="2EAFA4"/>
              </a:solidFill>
              <a:cs typeface="Times New Roman" pitchFamily="18" charset="0"/>
            </a:endParaRPr>
          </a:p>
          <a:p>
            <a:pPr marL="263525" indent="-263525" eaLnBrk="0" hangingPunct="0">
              <a:spcBef>
                <a:spcPts val="600"/>
              </a:spcBef>
              <a:buFont typeface="Wingdings" pitchFamily="2" charset="2"/>
              <a:buChar char="q"/>
              <a:defRPr/>
            </a:pPr>
            <a:r>
              <a:rPr lang="en-US" sz="1800" dirty="0">
                <a:solidFill>
                  <a:srgbClr val="2EAFA4"/>
                </a:solidFill>
                <a:cs typeface="Times New Roman" pitchFamily="18" charset="0"/>
              </a:rPr>
              <a:t> </a:t>
            </a:r>
            <a:r>
              <a:rPr lang="ro-RO" sz="1800" dirty="0">
                <a:solidFill>
                  <a:srgbClr val="2EAFA4"/>
                </a:solidFill>
                <a:cs typeface="Times New Roman" pitchFamily="18" charset="0"/>
              </a:rPr>
              <a:t>Limitari privind investitiile </a:t>
            </a:r>
          </a:p>
          <a:p>
            <a:pPr marL="720725" lvl="1" indent="-263525" eaLnBrk="0" hangingPunct="0">
              <a:spcBef>
                <a:spcPts val="600"/>
              </a:spcBef>
              <a:buFont typeface="Wingdings" pitchFamily="2" charset="2"/>
              <a:buChar char="q"/>
              <a:defRPr/>
            </a:pPr>
            <a:endParaRPr lang="ro-RO" sz="1800" dirty="0">
              <a:solidFill>
                <a:srgbClr val="2EAFA4"/>
              </a:solidFill>
              <a:cs typeface="Times New Roman" pitchFamily="18" charset="0"/>
            </a:endParaRPr>
          </a:p>
          <a:p>
            <a:pPr marL="720725" lvl="1" indent="-263525" eaLnBrk="0" hangingPunct="0">
              <a:spcBef>
                <a:spcPts val="600"/>
              </a:spcBef>
              <a:buFont typeface="Wingdings" pitchFamily="2" charset="2"/>
              <a:buChar char="§"/>
              <a:defRPr/>
            </a:pPr>
            <a:endParaRPr lang="ro-RO" sz="1800" b="0" dirty="0">
              <a:solidFill>
                <a:srgbClr val="2EAFA4"/>
              </a:solidFill>
              <a:cs typeface="Times New Roman" pitchFamily="18" charset="0"/>
            </a:endParaRPr>
          </a:p>
        </p:txBody>
      </p:sp>
      <p:pic>
        <p:nvPicPr>
          <p:cNvPr id="10" name="Picture 7"/>
          <p:cNvPicPr>
            <a:picLocks noChangeAspect="1" noChangeArrowheads="1"/>
          </p:cNvPicPr>
          <p:nvPr/>
        </p:nvPicPr>
        <p:blipFill>
          <a:blip r:embed="rId3" cstate="print"/>
          <a:srcRect l="8656" b="11855"/>
          <a:stretch>
            <a:fillRect/>
          </a:stretch>
        </p:blipFill>
        <p:spPr bwMode="auto">
          <a:xfrm>
            <a:off x="7567613" y="2532063"/>
            <a:ext cx="4595812" cy="33416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email"/>
          <a:srcRect/>
          <a:stretch>
            <a:fillRect/>
          </a:stretch>
        </p:blipFill>
        <p:spPr bwMode="auto">
          <a:xfrm>
            <a:off x="8660203" y="782665"/>
            <a:ext cx="3449369" cy="32567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9699" name="Rectangle 2"/>
          <p:cNvSpPr>
            <a:spLocks noChangeArrowheads="1"/>
          </p:cNvSpPr>
          <p:nvPr/>
        </p:nvSpPr>
        <p:spPr bwMode="auto">
          <a:xfrm>
            <a:off x="682625" y="85725"/>
            <a:ext cx="9821863"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400">
                <a:solidFill>
                  <a:srgbClr val="ED1A3B"/>
                </a:solidFill>
              </a:rPr>
              <a:t>DATE INSUFICIENTE PRIVIND GENERAREA SI COMPOZITIA DESEU</a:t>
            </a:r>
            <a:r>
              <a:rPr lang="ro-RO" sz="2000">
                <a:solidFill>
                  <a:srgbClr val="ED1A3B"/>
                </a:solidFill>
              </a:rPr>
              <a:t>RILOR</a:t>
            </a:r>
          </a:p>
        </p:txBody>
      </p:sp>
      <p:sp>
        <p:nvSpPr>
          <p:cNvPr id="158721" name="Rectangle 1"/>
          <p:cNvSpPr>
            <a:spLocks noChangeArrowheads="1"/>
          </p:cNvSpPr>
          <p:nvPr/>
        </p:nvSpPr>
        <p:spPr bwMode="auto">
          <a:xfrm>
            <a:off x="201613" y="1012825"/>
            <a:ext cx="8458200" cy="4248150"/>
          </a:xfrm>
          <a:prstGeom prst="rect">
            <a:avLst/>
          </a:prstGeom>
          <a:noFill/>
          <a:ln w="9525">
            <a:noFill/>
            <a:miter lim="800000"/>
            <a:headEnd/>
            <a:tailEnd/>
          </a:ln>
          <a:effectLst/>
        </p:spPr>
        <p:txBody>
          <a:bodyPr anchor="ctr">
            <a:spAutoFit/>
          </a:bodyPr>
          <a:lstStyle/>
          <a:p>
            <a:pPr algn="just">
              <a:spcBef>
                <a:spcPts val="600"/>
              </a:spcBef>
              <a:spcAft>
                <a:spcPts val="600"/>
              </a:spcAft>
              <a:defRPr/>
            </a:pPr>
            <a:r>
              <a:rPr lang="en-US" sz="2000" u="sng" dirty="0">
                <a:solidFill>
                  <a:schemeClr val="accent2"/>
                </a:solidFill>
                <a:latin typeface="+mn-lt"/>
                <a:ea typeface="Perpetua" pitchFamily="18" charset="0"/>
                <a:cs typeface="Times New Roman" pitchFamily="18" charset="0"/>
              </a:rPr>
              <a:t>B</a:t>
            </a:r>
            <a:r>
              <a:rPr lang="ro-RO" sz="2000" u="sng" dirty="0">
                <a:solidFill>
                  <a:schemeClr val="accent2"/>
                </a:solidFill>
                <a:latin typeface="+mn-lt"/>
                <a:ea typeface="Perpetua" pitchFamily="18" charset="0"/>
                <a:cs typeface="Times New Roman" pitchFamily="18" charset="0"/>
              </a:rPr>
              <a:t>aza de date </a:t>
            </a:r>
            <a:r>
              <a:rPr lang="ro-RO" sz="2000" b="0" dirty="0">
                <a:solidFill>
                  <a:schemeClr val="accent2"/>
                </a:solidFill>
                <a:latin typeface="+mn-lt"/>
                <a:ea typeface="Perpetua" pitchFamily="18" charset="0"/>
                <a:cs typeface="Times New Roman" pitchFamily="18" charset="0"/>
              </a:rPr>
              <a:t>pentru deseurile menajere cuprinde </a:t>
            </a:r>
            <a:r>
              <a:rPr lang="ro-RO" sz="2000" u="sng" dirty="0">
                <a:solidFill>
                  <a:schemeClr val="accent2"/>
                </a:solidFill>
                <a:latin typeface="+mn-lt"/>
                <a:ea typeface="Perpetua" pitchFamily="18" charset="0"/>
                <a:cs typeface="Times New Roman" pitchFamily="18" charset="0"/>
              </a:rPr>
              <a:t>date incomplete</a:t>
            </a:r>
            <a:r>
              <a:rPr lang="ro-RO" sz="2000" b="0" dirty="0">
                <a:solidFill>
                  <a:schemeClr val="accent2"/>
                </a:solidFill>
                <a:latin typeface="+mn-lt"/>
                <a:ea typeface="Perpetua" pitchFamily="18" charset="0"/>
                <a:cs typeface="Times New Roman" pitchFamily="18" charset="0"/>
              </a:rPr>
              <a:t>, atat despre </a:t>
            </a:r>
            <a:r>
              <a:rPr lang="ro-RO" sz="2000" i="1" dirty="0">
                <a:solidFill>
                  <a:srgbClr val="786860"/>
                </a:solidFill>
                <a:latin typeface="+mn-lt"/>
                <a:ea typeface="Perpetua" pitchFamily="18" charset="0"/>
                <a:cs typeface="Times New Roman" pitchFamily="18" charset="0"/>
              </a:rPr>
              <a:t>cantitatea</a:t>
            </a:r>
            <a:r>
              <a:rPr lang="ro-RO" sz="2000" b="0" dirty="0">
                <a:solidFill>
                  <a:schemeClr val="accent2"/>
                </a:solidFill>
                <a:latin typeface="+mn-lt"/>
                <a:ea typeface="Perpetua" pitchFamily="18" charset="0"/>
                <a:cs typeface="Times New Roman" pitchFamily="18" charset="0"/>
              </a:rPr>
              <a:t>, cat si despre </a:t>
            </a:r>
            <a:r>
              <a:rPr lang="ro-RO" sz="2000" dirty="0">
                <a:solidFill>
                  <a:srgbClr val="786860"/>
                </a:solidFill>
                <a:latin typeface="+mn-lt"/>
                <a:ea typeface="Perpetua" pitchFamily="18" charset="0"/>
                <a:cs typeface="Times New Roman" pitchFamily="18" charset="0"/>
              </a:rPr>
              <a:t>compozitia si originea acestora</a:t>
            </a:r>
            <a:r>
              <a:rPr lang="en-US" sz="2000" dirty="0">
                <a:solidFill>
                  <a:srgbClr val="786860"/>
                </a:solidFill>
                <a:latin typeface="+mn-lt"/>
                <a:ea typeface="Perpetua" pitchFamily="18" charset="0"/>
                <a:cs typeface="Times New Roman" pitchFamily="18" charset="0"/>
              </a:rPr>
              <a:t>.</a:t>
            </a:r>
            <a:endParaRPr lang="ro-RO" sz="2000" dirty="0">
              <a:solidFill>
                <a:srgbClr val="786860"/>
              </a:solidFill>
              <a:latin typeface="+mn-lt"/>
              <a:ea typeface="Perpetua" pitchFamily="18" charset="0"/>
              <a:cs typeface="Times New Roman" pitchFamily="18" charset="0"/>
            </a:endParaRPr>
          </a:p>
          <a:p>
            <a:pPr algn="just" eaLnBrk="0" hangingPunct="0">
              <a:spcBef>
                <a:spcPts val="600"/>
              </a:spcBef>
              <a:spcAft>
                <a:spcPts val="600"/>
              </a:spcAft>
              <a:defRPr/>
            </a:pPr>
            <a:r>
              <a:rPr lang="en-US" sz="2000" dirty="0" err="1">
                <a:solidFill>
                  <a:srgbClr val="786860"/>
                </a:solidFill>
                <a:latin typeface="+mn-lt"/>
                <a:ea typeface="Perpetua" pitchFamily="18" charset="0"/>
                <a:cs typeface="Times New Roman" pitchFamily="18" charset="0"/>
              </a:rPr>
              <a:t>Cauze</a:t>
            </a:r>
            <a:r>
              <a:rPr lang="en-US" sz="1800" b="0" dirty="0">
                <a:solidFill>
                  <a:srgbClr val="786860"/>
                </a:solidFill>
                <a:latin typeface="+mn-lt"/>
                <a:ea typeface="Perpetua" pitchFamily="18" charset="0"/>
                <a:cs typeface="Times New Roman" pitchFamily="18" charset="0"/>
              </a:rPr>
              <a:t>:</a:t>
            </a:r>
          </a:p>
          <a:p>
            <a:pPr marL="263525" indent="-263525" algn="just" eaLnBrk="0" hangingPunct="0">
              <a:spcBef>
                <a:spcPts val="600"/>
              </a:spcBef>
              <a:spcAft>
                <a:spcPts val="600"/>
              </a:spcAft>
              <a:buFont typeface="Wingdings" pitchFamily="2" charset="2"/>
              <a:buChar char="q"/>
              <a:defRPr/>
            </a:pPr>
            <a:r>
              <a:rPr lang="ro-RO" sz="2000" b="0" dirty="0">
                <a:solidFill>
                  <a:srgbClr val="2EAFA4"/>
                </a:solidFill>
                <a:latin typeface="+mn-lt"/>
                <a:ea typeface="Perpetua" pitchFamily="18" charset="0"/>
                <a:cs typeface="Times New Roman" pitchFamily="18" charset="0"/>
              </a:rPr>
              <a:t>definitii neunitare ale tipurilor de deseur</a:t>
            </a:r>
            <a:r>
              <a:rPr lang="en-US" sz="2000" b="0" dirty="0" err="1">
                <a:solidFill>
                  <a:srgbClr val="2EAFA4"/>
                </a:solidFill>
                <a:latin typeface="+mn-lt"/>
                <a:ea typeface="Perpetua" pitchFamily="18" charset="0"/>
                <a:cs typeface="Times New Roman" pitchFamily="18" charset="0"/>
              </a:rPr>
              <a:t>i</a:t>
            </a:r>
            <a:r>
              <a:rPr lang="en-US" sz="2000" b="0" dirty="0">
                <a:solidFill>
                  <a:srgbClr val="2EAFA4"/>
                </a:solidFill>
                <a:latin typeface="+mn-lt"/>
                <a:ea typeface="Perpetua" pitchFamily="18" charset="0"/>
                <a:cs typeface="Times New Roman" pitchFamily="18" charset="0"/>
              </a:rPr>
              <a:t>;</a:t>
            </a:r>
          </a:p>
          <a:p>
            <a:pPr marL="263525" indent="-263525" algn="just" eaLnBrk="0" hangingPunct="0">
              <a:spcBef>
                <a:spcPts val="600"/>
              </a:spcBef>
              <a:spcAft>
                <a:spcPts val="600"/>
              </a:spcAft>
              <a:buFont typeface="Wingdings" pitchFamily="2" charset="2"/>
              <a:buChar char="q"/>
              <a:defRPr/>
            </a:pPr>
            <a:r>
              <a:rPr lang="ro-RO" sz="2000" b="0" dirty="0">
                <a:solidFill>
                  <a:srgbClr val="2EAFA4"/>
                </a:solidFill>
                <a:latin typeface="+mn-lt"/>
                <a:ea typeface="Perpetua" pitchFamily="18" charset="0"/>
                <a:cs typeface="Times New Roman" pitchFamily="18" charset="0"/>
              </a:rPr>
              <a:t>colectar</a:t>
            </a:r>
            <a:r>
              <a:rPr lang="en-US" sz="2000" b="0" dirty="0">
                <a:solidFill>
                  <a:srgbClr val="2EAFA4"/>
                </a:solidFill>
                <a:latin typeface="+mn-lt"/>
                <a:ea typeface="Perpetua" pitchFamily="18" charset="0"/>
                <a:cs typeface="Times New Roman" pitchFamily="18" charset="0"/>
              </a:rPr>
              <a:t>e</a:t>
            </a:r>
            <a:r>
              <a:rPr lang="ro-RO" sz="2000" b="0" dirty="0">
                <a:solidFill>
                  <a:srgbClr val="2EAFA4"/>
                </a:solidFill>
                <a:latin typeface="+mn-lt"/>
                <a:ea typeface="Perpetua" pitchFamily="18" charset="0"/>
                <a:cs typeface="Times New Roman" pitchFamily="18" charset="0"/>
              </a:rPr>
              <a:t> insuficient</a:t>
            </a:r>
            <a:r>
              <a:rPr lang="en-US" sz="2000" b="0" dirty="0">
                <a:solidFill>
                  <a:srgbClr val="2EAFA4"/>
                </a:solidFill>
                <a:latin typeface="+mn-lt"/>
                <a:ea typeface="Perpetua" pitchFamily="18" charset="0"/>
                <a:cs typeface="Times New Roman" pitchFamily="18" charset="0"/>
              </a:rPr>
              <a:t>a</a:t>
            </a:r>
            <a:r>
              <a:rPr lang="ro-RO" sz="2000" b="0" dirty="0">
                <a:solidFill>
                  <a:srgbClr val="2EAFA4"/>
                </a:solidFill>
                <a:latin typeface="+mn-lt"/>
                <a:ea typeface="Perpetua" pitchFamily="18" charset="0"/>
                <a:cs typeface="Times New Roman" pitchFamily="18" charset="0"/>
              </a:rPr>
              <a:t> si inexact</a:t>
            </a:r>
            <a:r>
              <a:rPr lang="en-US" sz="2000" b="0" dirty="0">
                <a:solidFill>
                  <a:srgbClr val="2EAFA4"/>
                </a:solidFill>
                <a:latin typeface="+mn-lt"/>
                <a:ea typeface="Perpetua" pitchFamily="18" charset="0"/>
                <a:cs typeface="Times New Roman" pitchFamily="18" charset="0"/>
              </a:rPr>
              <a:t>a</a:t>
            </a:r>
            <a:r>
              <a:rPr lang="ro-RO" sz="2000" b="0" dirty="0">
                <a:solidFill>
                  <a:srgbClr val="2EAFA4"/>
                </a:solidFill>
                <a:latin typeface="+mn-lt"/>
                <a:ea typeface="Perpetua" pitchFamily="18" charset="0"/>
                <a:cs typeface="Times New Roman" pitchFamily="18" charset="0"/>
              </a:rPr>
              <a:t> a datelor despre cantitatile generate (analiza deseurilor se efectueaza ocazional</a:t>
            </a:r>
            <a:r>
              <a:rPr lang="en-US" sz="2000" b="0" dirty="0">
                <a:solidFill>
                  <a:srgbClr val="2EAFA4"/>
                </a:solidFill>
                <a:latin typeface="+mn-lt"/>
                <a:ea typeface="Perpetua" pitchFamily="18" charset="0"/>
                <a:cs typeface="Times New Roman" pitchFamily="18" charset="0"/>
              </a:rPr>
              <a:t>);</a:t>
            </a:r>
            <a:endParaRPr lang="ro-RO" sz="2000" b="0" dirty="0">
              <a:solidFill>
                <a:srgbClr val="2EAFA4"/>
              </a:solidFill>
              <a:latin typeface="+mn-lt"/>
            </a:endParaRPr>
          </a:p>
          <a:p>
            <a:pPr marL="263525" indent="-263525" algn="just" eaLnBrk="0" hangingPunct="0">
              <a:spcBef>
                <a:spcPts val="600"/>
              </a:spcBef>
              <a:spcAft>
                <a:spcPts val="600"/>
              </a:spcAft>
              <a:buFont typeface="Wingdings" pitchFamily="2" charset="2"/>
              <a:buChar char="q"/>
              <a:defRPr/>
            </a:pPr>
            <a:r>
              <a:rPr lang="en-US" sz="2000" b="0" dirty="0">
                <a:solidFill>
                  <a:srgbClr val="2EAFA4"/>
                </a:solidFill>
                <a:latin typeface="+mn-lt"/>
                <a:ea typeface="Times New Roman" pitchFamily="18" charset="0"/>
              </a:rPr>
              <a:t>l</a:t>
            </a:r>
            <a:r>
              <a:rPr lang="ro-RO" sz="2000" b="0" dirty="0">
                <a:solidFill>
                  <a:srgbClr val="2EAFA4"/>
                </a:solidFill>
                <a:latin typeface="+mn-lt"/>
                <a:ea typeface="Times New Roman" pitchFamily="18" charset="0"/>
              </a:rPr>
              <a:t>ipsa infrastructurii la statiile de salubrizare face ca datele despre cantitati sa fie bazate cel mai adesea, nu pe cantariri, ci pe aproximari</a:t>
            </a:r>
            <a:r>
              <a:rPr lang="en-US" sz="2000" b="0" dirty="0">
                <a:solidFill>
                  <a:srgbClr val="2EAFA4"/>
                </a:solidFill>
                <a:latin typeface="+mn-lt"/>
                <a:ea typeface="Times New Roman" pitchFamily="18" charset="0"/>
              </a:rPr>
              <a:t>;</a:t>
            </a:r>
          </a:p>
          <a:p>
            <a:pPr marL="263525" indent="-263525" algn="just" eaLnBrk="0" hangingPunct="0">
              <a:spcBef>
                <a:spcPts val="600"/>
              </a:spcBef>
              <a:spcAft>
                <a:spcPts val="600"/>
              </a:spcAft>
              <a:buFont typeface="Wingdings" pitchFamily="2" charset="2"/>
              <a:buChar char="q"/>
              <a:defRPr/>
            </a:pPr>
            <a:r>
              <a:rPr lang="ro-RO" sz="2000" b="0" dirty="0">
                <a:solidFill>
                  <a:srgbClr val="2EAFA4"/>
                </a:solidFill>
                <a:latin typeface="+mn-lt"/>
                <a:ea typeface="Times New Roman" pitchFamily="18" charset="0"/>
              </a:rPr>
              <a:t>lips</a:t>
            </a:r>
            <a:r>
              <a:rPr lang="en-US" sz="2000" b="0" dirty="0">
                <a:solidFill>
                  <a:srgbClr val="2EAFA4"/>
                </a:solidFill>
                <a:latin typeface="+mn-lt"/>
                <a:ea typeface="Times New Roman" pitchFamily="18" charset="0"/>
              </a:rPr>
              <a:t>a</a:t>
            </a:r>
            <a:r>
              <a:rPr lang="ro-RO" sz="2000" b="0" dirty="0">
                <a:solidFill>
                  <a:srgbClr val="2EAFA4"/>
                </a:solidFill>
                <a:latin typeface="+mn-lt"/>
                <a:ea typeface="Times New Roman" pitchFamily="18" charset="0"/>
              </a:rPr>
              <a:t> </a:t>
            </a:r>
            <a:r>
              <a:rPr lang="en-US" sz="2000" b="0" dirty="0" err="1">
                <a:solidFill>
                  <a:srgbClr val="2EAFA4"/>
                </a:solidFill>
                <a:latin typeface="+mn-lt"/>
                <a:ea typeface="Times New Roman" pitchFamily="18" charset="0"/>
              </a:rPr>
              <a:t>orcarei</a:t>
            </a:r>
            <a:r>
              <a:rPr lang="en-US" sz="2000" b="0" dirty="0">
                <a:solidFill>
                  <a:srgbClr val="2EAFA4"/>
                </a:solidFill>
                <a:latin typeface="+mn-lt"/>
                <a:ea typeface="Times New Roman" pitchFamily="18" charset="0"/>
              </a:rPr>
              <a:t> </a:t>
            </a:r>
            <a:r>
              <a:rPr lang="ro-RO" sz="2000" b="0" dirty="0">
                <a:solidFill>
                  <a:srgbClr val="2EAFA4"/>
                </a:solidFill>
                <a:latin typeface="+mn-lt"/>
                <a:ea typeface="Times New Roman" pitchFamily="18" charset="0"/>
              </a:rPr>
              <a:t>form</a:t>
            </a:r>
            <a:r>
              <a:rPr lang="en-US" sz="2000" b="0" dirty="0">
                <a:solidFill>
                  <a:srgbClr val="2EAFA4"/>
                </a:solidFill>
                <a:latin typeface="+mn-lt"/>
                <a:ea typeface="Times New Roman" pitchFamily="18" charset="0"/>
              </a:rPr>
              <a:t>e </a:t>
            </a:r>
            <a:r>
              <a:rPr lang="ro-RO" sz="2000" b="0" dirty="0">
                <a:solidFill>
                  <a:srgbClr val="2EAFA4"/>
                </a:solidFill>
                <a:latin typeface="+mn-lt"/>
                <a:ea typeface="Times New Roman" pitchFamily="18" charset="0"/>
              </a:rPr>
              <a:t>de control la intrarea in depozitele de deseuri (gunoiste). </a:t>
            </a:r>
            <a:endParaRPr lang="en-US" sz="2000" b="0" dirty="0">
              <a:solidFill>
                <a:srgbClr val="2EAFA4"/>
              </a:solidFill>
              <a:latin typeface="+mn-lt"/>
              <a:ea typeface="Times New Roman" pitchFamily="18" charset="0"/>
            </a:endParaRPr>
          </a:p>
        </p:txBody>
      </p:sp>
      <p:sp>
        <p:nvSpPr>
          <p:cNvPr id="29701" name="Rectangle 4"/>
          <p:cNvSpPr>
            <a:spLocks noChangeArrowheads="1"/>
          </p:cNvSpPr>
          <p:nvPr/>
        </p:nvSpPr>
        <p:spPr bwMode="auto">
          <a:xfrm>
            <a:off x="201613" y="5524500"/>
            <a:ext cx="10539412" cy="1168400"/>
          </a:xfrm>
          <a:prstGeom prst="rect">
            <a:avLst/>
          </a:prstGeom>
          <a:noFill/>
          <a:ln w="9525">
            <a:noFill/>
            <a:miter lim="800000"/>
            <a:headEnd/>
            <a:tailEnd/>
          </a:ln>
        </p:spPr>
        <p:txBody>
          <a:bodyPr>
            <a:spAutoFit/>
          </a:bodyPr>
          <a:lstStyle/>
          <a:p>
            <a:pPr algn="just" eaLnBrk="0" hangingPunct="0">
              <a:spcBef>
                <a:spcPts val="600"/>
              </a:spcBef>
              <a:spcAft>
                <a:spcPts val="600"/>
              </a:spcAft>
            </a:pPr>
            <a:r>
              <a:rPr lang="en-US" sz="2000">
                <a:solidFill>
                  <a:srgbClr val="786860"/>
                </a:solidFill>
                <a:cs typeface="Times New Roman" pitchFamily="18" charset="0"/>
              </a:rPr>
              <a:t>Efecte</a:t>
            </a:r>
            <a:r>
              <a:rPr lang="en-US" sz="2000" b="0">
                <a:solidFill>
                  <a:srgbClr val="786860"/>
                </a:solidFill>
                <a:cs typeface="Times New Roman" pitchFamily="18" charset="0"/>
              </a:rPr>
              <a:t>: </a:t>
            </a:r>
          </a:p>
          <a:p>
            <a:pPr lvl="1" algn="just" eaLnBrk="0" hangingPunct="0">
              <a:spcBef>
                <a:spcPts val="600"/>
              </a:spcBef>
              <a:spcAft>
                <a:spcPts val="600"/>
              </a:spcAft>
            </a:pPr>
            <a:r>
              <a:rPr lang="en-US" sz="2000" b="0">
                <a:solidFill>
                  <a:srgbClr val="ED1A3B"/>
                </a:solidFill>
                <a:cs typeface="Times New Roman" pitchFamily="18" charset="0"/>
              </a:rPr>
              <a:t>Fa</a:t>
            </a:r>
            <a:r>
              <a:rPr lang="ro-RO" sz="2000" b="0">
                <a:solidFill>
                  <a:srgbClr val="ED1A3B"/>
                </a:solidFill>
                <a:cs typeface="Times New Roman" pitchFamily="18" charset="0"/>
              </a:rPr>
              <a:t>ra informatii de baza conforme cu realitatea este apropape imposibil de a realiza o planificare durabila a investitiilor viitoare in domeniul gestionarii deseurilor.</a:t>
            </a:r>
            <a:endParaRPr lang="ro-RO" sz="2000" b="0">
              <a:solidFill>
                <a:srgbClr val="ED1A3B"/>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3"/>
          <p:cNvGrpSpPr>
            <a:grpSpLocks/>
          </p:cNvGrpSpPr>
          <p:nvPr/>
        </p:nvGrpSpPr>
        <p:grpSpPr bwMode="auto">
          <a:xfrm>
            <a:off x="909638" y="746125"/>
            <a:ext cx="10869612" cy="5484813"/>
            <a:chOff x="1229188" y="579119"/>
            <a:chExt cx="10869785" cy="5484010"/>
          </a:xfrm>
        </p:grpSpPr>
        <p:pic>
          <p:nvPicPr>
            <p:cNvPr id="30725" name="Picture 2"/>
            <p:cNvPicPr>
              <a:picLocks noChangeAspect="1" noChangeArrowheads="1"/>
            </p:cNvPicPr>
            <p:nvPr/>
          </p:nvPicPr>
          <p:blipFill>
            <a:blip r:embed="rId2" cstate="print"/>
            <a:srcRect/>
            <a:stretch>
              <a:fillRect/>
            </a:stretch>
          </p:blipFill>
          <p:spPr bwMode="auto">
            <a:xfrm>
              <a:off x="1229188" y="579119"/>
              <a:ext cx="10869785" cy="5484010"/>
            </a:xfrm>
            <a:prstGeom prst="rect">
              <a:avLst/>
            </a:prstGeom>
            <a:noFill/>
            <a:ln w="9525">
              <a:noFill/>
              <a:miter lim="800000"/>
              <a:headEnd/>
              <a:tailEnd/>
            </a:ln>
          </p:spPr>
        </p:pic>
        <p:cxnSp>
          <p:nvCxnSpPr>
            <p:cNvPr id="7" name="Straight Connector 6"/>
            <p:cNvCxnSpPr/>
            <p:nvPr/>
          </p:nvCxnSpPr>
          <p:spPr>
            <a:xfrm>
              <a:off x="1919761" y="3079066"/>
              <a:ext cx="9340999" cy="30158"/>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51511" y="3566357"/>
              <a:ext cx="9339412" cy="30159"/>
            </a:xfrm>
            <a:prstGeom prst="line">
              <a:avLst/>
            </a:prstGeom>
          </p:spPr>
          <p:style>
            <a:lnRef idx="3">
              <a:schemeClr val="accent2"/>
            </a:lnRef>
            <a:fillRef idx="0">
              <a:schemeClr val="accent2"/>
            </a:fillRef>
            <a:effectRef idx="2">
              <a:schemeClr val="accent2"/>
            </a:effectRef>
            <a:fontRef idx="minor">
              <a:schemeClr val="tx1"/>
            </a:fontRef>
          </p:style>
        </p:cxnSp>
        <p:sp>
          <p:nvSpPr>
            <p:cNvPr id="10" name="Rounded Rectangle 9"/>
            <p:cNvSpPr/>
            <p:nvPr/>
          </p:nvSpPr>
          <p:spPr>
            <a:xfrm>
              <a:off x="11082957" y="3829843"/>
              <a:ext cx="936640" cy="671415"/>
            </a:xfrm>
            <a:prstGeom prst="roundRect">
              <a:avLst>
                <a:gd name="adj" fmla="val 691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050" dirty="0" err="1"/>
                <a:t>Republica</a:t>
              </a:r>
              <a:r>
                <a:rPr lang="en-US" sz="1050" dirty="0"/>
                <a:t>  Moldova </a:t>
              </a:r>
            </a:p>
            <a:p>
              <a:pPr algn="ctr">
                <a:defRPr/>
              </a:pPr>
              <a:r>
                <a:rPr lang="en-US" sz="1050" dirty="0"/>
                <a:t>(2010)</a:t>
              </a:r>
              <a:endParaRPr lang="ro-RO" sz="1050" dirty="0"/>
            </a:p>
          </p:txBody>
        </p:sp>
        <p:cxnSp>
          <p:nvCxnSpPr>
            <p:cNvPr id="12" name="Straight Connector 11"/>
            <p:cNvCxnSpPr/>
            <p:nvPr/>
          </p:nvCxnSpPr>
          <p:spPr>
            <a:xfrm>
              <a:off x="11290923" y="3596515"/>
              <a:ext cx="290517" cy="233328"/>
            </a:xfrm>
            <a:prstGeom prst="line">
              <a:avLst/>
            </a:prstGeom>
          </p:spPr>
          <p:style>
            <a:lnRef idx="2">
              <a:schemeClr val="accent2"/>
            </a:lnRef>
            <a:fillRef idx="0">
              <a:schemeClr val="accent2"/>
            </a:fillRef>
            <a:effectRef idx="1">
              <a:schemeClr val="accent2"/>
            </a:effectRef>
            <a:fontRef idx="minor">
              <a:schemeClr val="tx1"/>
            </a:fontRef>
          </p:style>
        </p:cxnSp>
        <p:sp>
          <p:nvSpPr>
            <p:cNvPr id="13" name="Rounded Rectangle 12"/>
            <p:cNvSpPr/>
            <p:nvPr/>
          </p:nvSpPr>
          <p:spPr>
            <a:xfrm>
              <a:off x="11082957" y="2133054"/>
              <a:ext cx="936640" cy="671414"/>
            </a:xfrm>
            <a:prstGeom prst="roundRect">
              <a:avLst>
                <a:gd name="adj" fmla="val 691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050" dirty="0" err="1"/>
                <a:t>Republica</a:t>
              </a:r>
              <a:r>
                <a:rPr lang="en-US" sz="1050" dirty="0"/>
                <a:t>  Moldova </a:t>
              </a:r>
            </a:p>
            <a:p>
              <a:pPr algn="ctr">
                <a:defRPr/>
              </a:pPr>
              <a:r>
                <a:rPr lang="en-US" sz="1050" dirty="0"/>
                <a:t>(2014)</a:t>
              </a:r>
              <a:endParaRPr lang="ro-RO" sz="1050" dirty="0"/>
            </a:p>
          </p:txBody>
        </p:sp>
        <p:cxnSp>
          <p:nvCxnSpPr>
            <p:cNvPr id="15" name="Straight Connector 14"/>
            <p:cNvCxnSpPr/>
            <p:nvPr/>
          </p:nvCxnSpPr>
          <p:spPr>
            <a:xfrm flipH="1">
              <a:off x="11251235" y="2825103"/>
              <a:ext cx="290518" cy="273010"/>
            </a:xfrm>
            <a:prstGeom prst="line">
              <a:avLst/>
            </a:prstGeom>
          </p:spPr>
          <p:style>
            <a:lnRef idx="3">
              <a:schemeClr val="accent1"/>
            </a:lnRef>
            <a:fillRef idx="0">
              <a:schemeClr val="accent1"/>
            </a:fillRef>
            <a:effectRef idx="2">
              <a:schemeClr val="accent1"/>
            </a:effectRef>
            <a:fontRef idx="minor">
              <a:schemeClr val="tx1"/>
            </a:fontRef>
          </p:style>
        </p:cxnSp>
      </p:grpSp>
      <p:sp>
        <p:nvSpPr>
          <p:cNvPr id="30723" name="Slide Number Placeholder 1"/>
          <p:cNvSpPr>
            <a:spLocks noGrp="1"/>
          </p:cNvSpPr>
          <p:nvPr>
            <p:ph type="sldNum" sz="quarter" idx="4294967295"/>
          </p:nvPr>
        </p:nvSpPr>
        <p:spPr bwMode="auto">
          <a:xfrm>
            <a:off x="8736013" y="6356350"/>
            <a:ext cx="2844800" cy="365125"/>
          </a:xfrm>
          <a:prstGeom prst="rect">
            <a:avLst/>
          </a:prstGeom>
          <a:noFill/>
          <a:ln>
            <a:miter lim="800000"/>
            <a:headEnd/>
            <a:tailEnd/>
          </a:ln>
        </p:spPr>
        <p:txBody>
          <a:bodyPr/>
          <a:lstStyle/>
          <a:p>
            <a:fld id="{4CBDA361-6E97-4B38-9F1C-56BC9452FCAC}" type="slidenum">
              <a:rPr lang="de-DE"/>
              <a:pPr/>
              <a:t>25</a:t>
            </a:fld>
            <a:endParaRPr lang="de-DE"/>
          </a:p>
        </p:txBody>
      </p:sp>
      <p:sp>
        <p:nvSpPr>
          <p:cNvPr id="30724" name="Rectangle 13"/>
          <p:cNvSpPr>
            <a:spLocks noChangeArrowheads="1"/>
          </p:cNvSpPr>
          <p:nvPr/>
        </p:nvSpPr>
        <p:spPr bwMode="auto">
          <a:xfrm>
            <a:off x="682625" y="85725"/>
            <a:ext cx="8350250" cy="400050"/>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000">
                <a:solidFill>
                  <a:srgbClr val="ED1A3B"/>
                </a:solidFill>
              </a:rPr>
              <a:t>DATE INSUFICIENTE PRIVIND GENERAREA SI COMPOZITIA DESEURILOR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graphicFrame>
        <p:nvGraphicFramePr>
          <p:cNvPr id="110593" name="Диаграмма 18"/>
          <p:cNvGraphicFramePr>
            <a:graphicFrameLocks/>
          </p:cNvGraphicFramePr>
          <p:nvPr/>
        </p:nvGraphicFramePr>
        <p:xfrm>
          <a:off x="-640080" y="213043"/>
          <a:ext cx="6873240" cy="4206240"/>
        </p:xfrm>
        <a:graphic>
          <a:graphicData uri="http://schemas.openxmlformats.org/presentationml/2006/ole">
            <p:oleObj spid="_x0000_s95234" name="Chart" r:id="rId3" imgW="5730305" imgH="2316462" progId="Excel.Sheet.8">
              <p:embed/>
            </p:oleObj>
          </a:graphicData>
        </a:graphic>
      </p:graphicFrame>
      <p:sp>
        <p:nvSpPr>
          <p:cNvPr id="110595" name="Rectangle 3"/>
          <p:cNvSpPr>
            <a:spLocks noChangeArrowheads="1"/>
          </p:cNvSpPr>
          <p:nvPr/>
        </p:nvSpPr>
        <p:spPr bwMode="auto">
          <a:xfrm>
            <a:off x="0" y="2316163"/>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sp>
        <p:nvSpPr>
          <p:cNvPr id="5" name="TextBox 4"/>
          <p:cNvSpPr txBox="1"/>
          <p:nvPr/>
        </p:nvSpPr>
        <p:spPr>
          <a:xfrm>
            <a:off x="502920" y="3896063"/>
            <a:ext cx="5120640" cy="523220"/>
          </a:xfrm>
          <a:prstGeom prst="rect">
            <a:avLst/>
          </a:prstGeom>
          <a:noFill/>
        </p:spPr>
        <p:txBody>
          <a:bodyPr wrap="square" rtlCol="0">
            <a:spAutoFit/>
          </a:bodyPr>
          <a:lstStyle/>
          <a:p>
            <a:r>
              <a:rPr lang="ro-RO" i="1" dirty="0" smtClean="0">
                <a:solidFill>
                  <a:srgbClr val="786860"/>
                </a:solidFill>
              </a:rPr>
              <a:t>Compoziţia morfologică a deşeurilor menajere solide</a:t>
            </a:r>
            <a:r>
              <a:rPr lang="en-US" i="1" dirty="0" smtClean="0">
                <a:solidFill>
                  <a:srgbClr val="786860"/>
                </a:solidFill>
              </a:rPr>
              <a:t> – </a:t>
            </a:r>
            <a:r>
              <a:rPr lang="en-US" i="1" dirty="0" err="1" smtClean="0">
                <a:solidFill>
                  <a:srgbClr val="786860"/>
                </a:solidFill>
              </a:rPr>
              <a:t>sursa</a:t>
            </a:r>
            <a:r>
              <a:rPr lang="en-US" i="1" dirty="0" smtClean="0">
                <a:solidFill>
                  <a:srgbClr val="786860"/>
                </a:solidFill>
              </a:rPr>
              <a:t>: </a:t>
            </a:r>
            <a:r>
              <a:rPr lang="en-US" i="1" dirty="0" err="1" smtClean="0">
                <a:solidFill>
                  <a:srgbClr val="786860"/>
                </a:solidFill>
              </a:rPr>
              <a:t>Strategia</a:t>
            </a:r>
            <a:r>
              <a:rPr lang="en-US" i="1" dirty="0" smtClean="0">
                <a:solidFill>
                  <a:srgbClr val="786860"/>
                </a:solidFill>
              </a:rPr>
              <a:t> </a:t>
            </a:r>
            <a:r>
              <a:rPr lang="en-US" i="1" dirty="0" err="1" smtClean="0">
                <a:solidFill>
                  <a:srgbClr val="786860"/>
                </a:solidFill>
              </a:rPr>
              <a:t>Nationala</a:t>
            </a:r>
            <a:r>
              <a:rPr lang="en-US" i="1" dirty="0" smtClean="0">
                <a:solidFill>
                  <a:srgbClr val="786860"/>
                </a:solidFill>
              </a:rPr>
              <a:t> de Deseuri</a:t>
            </a:r>
            <a:endParaRPr lang="ro-RO" dirty="0">
              <a:solidFill>
                <a:srgbClr val="786860"/>
              </a:solidFill>
            </a:endParaRPr>
          </a:p>
        </p:txBody>
      </p:sp>
      <p:graphicFrame>
        <p:nvGraphicFramePr>
          <p:cNvPr id="12" name="Table 11"/>
          <p:cNvGraphicFramePr>
            <a:graphicFrameLocks noGrp="1"/>
          </p:cNvGraphicFramePr>
          <p:nvPr/>
        </p:nvGraphicFramePr>
        <p:xfrm>
          <a:off x="6553200" y="-317"/>
          <a:ext cx="5410200" cy="6399911"/>
        </p:xfrm>
        <a:graphic>
          <a:graphicData uri="http://schemas.openxmlformats.org/drawingml/2006/table">
            <a:tbl>
              <a:tblPr/>
              <a:tblGrid>
                <a:gridCol w="2045321"/>
                <a:gridCol w="3364879"/>
              </a:tblGrid>
              <a:tr h="250825">
                <a:tc>
                  <a:txBody>
                    <a:bodyPr/>
                    <a:lstStyle/>
                    <a:p>
                      <a:pPr>
                        <a:lnSpc>
                          <a:spcPct val="115000"/>
                        </a:lnSpc>
                        <a:spcAft>
                          <a:spcPts val="800"/>
                        </a:spcAft>
                      </a:pPr>
                      <a:r>
                        <a:rPr lang="en-US" sz="1800" b="1" dirty="0" err="1" smtClean="0">
                          <a:solidFill>
                            <a:srgbClr val="FFFFFF"/>
                          </a:solidFill>
                          <a:latin typeface="+mn-lt"/>
                          <a:ea typeface="Times New Roman"/>
                          <a:cs typeface="Perpetua"/>
                        </a:rPr>
                        <a:t>Categorie</a:t>
                      </a:r>
                      <a:r>
                        <a:rPr lang="en-US" sz="1800" b="1" baseline="0" dirty="0" smtClean="0">
                          <a:solidFill>
                            <a:srgbClr val="FFFFFF"/>
                          </a:solidFill>
                          <a:latin typeface="+mn-lt"/>
                          <a:ea typeface="Times New Roman"/>
                          <a:cs typeface="Perpetua"/>
                        </a:rPr>
                        <a:t> </a:t>
                      </a:r>
                      <a:r>
                        <a:rPr lang="en-US" sz="1800" b="1" baseline="0" dirty="0" err="1" smtClean="0">
                          <a:solidFill>
                            <a:srgbClr val="FFFFFF"/>
                          </a:solidFill>
                          <a:latin typeface="+mn-lt"/>
                          <a:ea typeface="Times New Roman"/>
                          <a:cs typeface="Perpetua"/>
                        </a:rPr>
                        <a:t>principala</a:t>
                      </a:r>
                      <a:endParaRPr lang="ro-RO" sz="20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9BBB59"/>
                    </a:solidFill>
                  </a:tcPr>
                </a:tc>
                <a:tc>
                  <a:txBody>
                    <a:bodyPr/>
                    <a:lstStyle/>
                    <a:p>
                      <a:pPr>
                        <a:lnSpc>
                          <a:spcPct val="115000"/>
                        </a:lnSpc>
                        <a:spcAft>
                          <a:spcPts val="0"/>
                        </a:spcAft>
                      </a:pPr>
                      <a:r>
                        <a:rPr lang="en-US" sz="1800" b="1" dirty="0" err="1" smtClean="0">
                          <a:solidFill>
                            <a:srgbClr val="FFFFFF"/>
                          </a:solidFill>
                          <a:latin typeface="+mn-lt"/>
                          <a:ea typeface="Times New Roman"/>
                          <a:cs typeface="Times New Roman"/>
                        </a:rPr>
                        <a:t>Categorie</a:t>
                      </a:r>
                      <a:r>
                        <a:rPr lang="en-US" sz="1800" b="1" dirty="0" smtClean="0">
                          <a:solidFill>
                            <a:srgbClr val="FFFFFF"/>
                          </a:solidFill>
                          <a:latin typeface="+mn-lt"/>
                          <a:ea typeface="Times New Roman"/>
                          <a:cs typeface="Times New Roman"/>
                        </a:rPr>
                        <a:t> </a:t>
                      </a:r>
                      <a:r>
                        <a:rPr lang="en-US" sz="1800" b="1" dirty="0" err="1" smtClean="0">
                          <a:solidFill>
                            <a:srgbClr val="FFFFFF"/>
                          </a:solidFill>
                          <a:latin typeface="+mn-lt"/>
                          <a:ea typeface="Times New Roman"/>
                          <a:cs typeface="Times New Roman"/>
                        </a:rPr>
                        <a:t>secundara</a:t>
                      </a:r>
                      <a:endParaRPr lang="ro-RO" sz="20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9BBB59"/>
                    </a:solidFill>
                  </a:tcPr>
                </a:tc>
              </a:tr>
              <a:tr h="250825">
                <a:tc rowSpan="2">
                  <a:txBody>
                    <a:bodyPr/>
                    <a:lstStyle/>
                    <a:p>
                      <a:pPr>
                        <a:lnSpc>
                          <a:spcPct val="115000"/>
                        </a:lnSpc>
                        <a:spcAft>
                          <a:spcPts val="800"/>
                        </a:spcAft>
                      </a:pPr>
                      <a:r>
                        <a:rPr lang="en-US" sz="1200" b="1" dirty="0" err="1" smtClean="0">
                          <a:solidFill>
                            <a:srgbClr val="000000"/>
                          </a:solidFill>
                          <a:latin typeface="+mn-lt"/>
                          <a:ea typeface="Times New Roman"/>
                          <a:cs typeface="Perpetua"/>
                        </a:rPr>
                        <a:t>Deseu</a:t>
                      </a:r>
                      <a:r>
                        <a:rPr lang="en-US" sz="1200" b="1" baseline="0" dirty="0" smtClean="0">
                          <a:solidFill>
                            <a:srgbClr val="000000"/>
                          </a:solidFill>
                          <a:latin typeface="+mn-lt"/>
                          <a:ea typeface="Times New Roman"/>
                          <a:cs typeface="Perpetua"/>
                        </a:rPr>
                        <a:t> </a:t>
                      </a:r>
                      <a:r>
                        <a:rPr lang="en-US" sz="1200" b="1" dirty="0" smtClean="0">
                          <a:solidFill>
                            <a:srgbClr val="000000"/>
                          </a:solidFill>
                          <a:latin typeface="+mn-lt"/>
                          <a:ea typeface="Times New Roman"/>
                          <a:cs typeface="Perpetua"/>
                        </a:rPr>
                        <a:t>Organic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Biodegradabile</a:t>
                      </a:r>
                      <a:r>
                        <a:rPr lang="en-US" sz="1200" dirty="0" smtClean="0">
                          <a:solidFill>
                            <a:srgbClr val="000000"/>
                          </a:solidFill>
                          <a:latin typeface="+mn-lt"/>
                          <a:ea typeface="Times New Roman"/>
                          <a:cs typeface="Times New Roman"/>
                        </a:rPr>
                        <a:t> din </a:t>
                      </a:r>
                      <a:r>
                        <a:rPr lang="en-US" sz="1200" dirty="0" err="1" smtClean="0">
                          <a:solidFill>
                            <a:srgbClr val="000000"/>
                          </a:solidFill>
                          <a:latin typeface="+mn-lt"/>
                          <a:ea typeface="Times New Roman"/>
                          <a:cs typeface="Times New Roman"/>
                        </a:rPr>
                        <a:t>bucatarie</a:t>
                      </a:r>
                      <a:r>
                        <a:rPr lang="en-US" sz="1200" dirty="0" smtClean="0">
                          <a:solidFill>
                            <a:srgbClr val="000000"/>
                          </a:solidFill>
                          <a:latin typeface="+mn-lt"/>
                          <a:ea typeface="Times New Roman"/>
                          <a:cs typeface="Times New Roman"/>
                        </a:rPr>
                        <a:t>/cantina</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FFF"/>
                    </a:solidFill>
                  </a:tcPr>
                </a:tc>
              </a:tr>
              <a:tr h="250825">
                <a:tc vMerge="1">
                  <a:txBody>
                    <a:bodyPr/>
                    <a:lstStyle/>
                    <a:p>
                      <a:endParaRPr lang="ro-RO"/>
                    </a:p>
                  </a:txBody>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Biodegradabile</a:t>
                      </a:r>
                      <a:r>
                        <a:rPr lang="en-US" sz="1200" dirty="0" smtClean="0">
                          <a:solidFill>
                            <a:srgbClr val="000000"/>
                          </a:solidFill>
                          <a:latin typeface="+mn-lt"/>
                          <a:ea typeface="Times New Roman"/>
                          <a:cs typeface="Times New Roman"/>
                        </a:rPr>
                        <a:t> din </a:t>
                      </a:r>
                      <a:r>
                        <a:rPr lang="en-US" sz="1200" dirty="0" err="1" smtClean="0">
                          <a:solidFill>
                            <a:srgbClr val="000000"/>
                          </a:solidFill>
                          <a:latin typeface="+mn-lt"/>
                          <a:ea typeface="Times New Roman"/>
                          <a:cs typeface="Times New Roman"/>
                        </a:rPr>
                        <a:t>parcuri</a:t>
                      </a:r>
                      <a:r>
                        <a:rPr lang="en-US" sz="1200" dirty="0" smtClean="0">
                          <a:solidFill>
                            <a:srgbClr val="000000"/>
                          </a:solidFill>
                          <a:latin typeface="+mn-lt"/>
                          <a:ea typeface="Times New Roman"/>
                          <a:cs typeface="Times New Roman"/>
                        </a:rPr>
                        <a:t>/</a:t>
                      </a:r>
                      <a:r>
                        <a:rPr lang="en-US" sz="1200" dirty="0" err="1" smtClean="0">
                          <a:solidFill>
                            <a:srgbClr val="000000"/>
                          </a:solidFill>
                          <a:latin typeface="+mn-lt"/>
                          <a:ea typeface="Times New Roman"/>
                          <a:cs typeface="Times New Roman"/>
                        </a:rPr>
                        <a:t>gradini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a:txBody>
                    <a:bodyPr/>
                    <a:lstStyle/>
                    <a:p>
                      <a:pPr>
                        <a:lnSpc>
                          <a:spcPct val="115000"/>
                        </a:lnSpc>
                        <a:spcAft>
                          <a:spcPts val="800"/>
                        </a:spcAft>
                      </a:pPr>
                      <a:r>
                        <a:rPr lang="en-US" sz="1200" b="1" dirty="0" err="1" smtClean="0">
                          <a:solidFill>
                            <a:srgbClr val="000000"/>
                          </a:solidFill>
                          <a:latin typeface="+mn-lt"/>
                          <a:ea typeface="Times New Roman"/>
                          <a:cs typeface="Perpetua"/>
                        </a:rPr>
                        <a:t>Lemn</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Lemn</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rowSpan="2">
                  <a:txBody>
                    <a:bodyPr/>
                    <a:lstStyle/>
                    <a:p>
                      <a:pPr>
                        <a:lnSpc>
                          <a:spcPct val="115000"/>
                        </a:lnSpc>
                        <a:spcAft>
                          <a:spcPts val="800"/>
                        </a:spcAft>
                      </a:pPr>
                      <a:r>
                        <a:rPr lang="en-US" sz="1200" b="1" dirty="0" err="1" smtClean="0">
                          <a:solidFill>
                            <a:srgbClr val="000000"/>
                          </a:solidFill>
                          <a:latin typeface="+mn-lt"/>
                          <a:ea typeface="Times New Roman"/>
                          <a:cs typeface="Perpetua"/>
                        </a:rPr>
                        <a:t>Hartie</a:t>
                      </a:r>
                      <a:r>
                        <a:rPr lang="en-US" sz="1200" b="1" dirty="0" smtClean="0">
                          <a:solidFill>
                            <a:srgbClr val="000000"/>
                          </a:solidFill>
                          <a:latin typeface="+mn-lt"/>
                          <a:ea typeface="Times New Roman"/>
                          <a:cs typeface="Perpetua"/>
                        </a:rPr>
                        <a:t> </a:t>
                      </a:r>
                      <a:r>
                        <a:rPr lang="en-US" sz="1200" b="1" dirty="0" err="1" smtClean="0">
                          <a:solidFill>
                            <a:srgbClr val="000000"/>
                          </a:solidFill>
                          <a:latin typeface="+mn-lt"/>
                          <a:ea typeface="Times New Roman"/>
                          <a:cs typeface="Perpetua"/>
                        </a:rPr>
                        <a:t>si</a:t>
                      </a:r>
                      <a:r>
                        <a:rPr lang="en-US" sz="1200" b="1" baseline="0" dirty="0" smtClean="0">
                          <a:solidFill>
                            <a:srgbClr val="000000"/>
                          </a:solidFill>
                          <a:latin typeface="+mn-lt"/>
                          <a:ea typeface="Times New Roman"/>
                          <a:cs typeface="Perpetua"/>
                        </a:rPr>
                        <a:t> carton</a:t>
                      </a: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800"/>
                        </a:spcAft>
                      </a:pPr>
                      <a:r>
                        <a:rPr lang="en-US" sz="1200" dirty="0" err="1" smtClean="0">
                          <a:solidFill>
                            <a:srgbClr val="000000"/>
                          </a:solidFill>
                          <a:latin typeface="+mn-lt"/>
                          <a:ea typeface="Times New Roman"/>
                          <a:cs typeface="Perpetua"/>
                        </a:rPr>
                        <a:t>Ambalaje</a:t>
                      </a:r>
                      <a:r>
                        <a:rPr lang="en-US" sz="1200" dirty="0" smtClean="0">
                          <a:solidFill>
                            <a:srgbClr val="000000"/>
                          </a:solidFill>
                          <a:latin typeface="+mn-lt"/>
                          <a:ea typeface="Times New Roman"/>
                          <a:cs typeface="Perpetua"/>
                        </a:rPr>
                        <a:t> din </a:t>
                      </a:r>
                      <a:r>
                        <a:rPr lang="en-US" sz="1200" dirty="0" err="1" smtClean="0">
                          <a:solidFill>
                            <a:srgbClr val="000000"/>
                          </a:solidFill>
                          <a:latin typeface="+mn-lt"/>
                          <a:ea typeface="Times New Roman"/>
                          <a:cs typeface="Perpetua"/>
                        </a:rPr>
                        <a:t>hartie</a:t>
                      </a:r>
                      <a:r>
                        <a:rPr lang="en-US" sz="1200" dirty="0" smtClean="0">
                          <a:solidFill>
                            <a:srgbClr val="000000"/>
                          </a:solidFill>
                          <a:latin typeface="+mn-lt"/>
                          <a:ea typeface="Times New Roman"/>
                          <a:cs typeface="Perpetua"/>
                        </a:rPr>
                        <a:t>/carton</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vMerge="1">
                  <a:txBody>
                    <a:bodyPr/>
                    <a:lstStyle/>
                    <a:p>
                      <a:endParaRPr lang="ro-RO"/>
                    </a:p>
                  </a:txBody>
                  <a:tcPr/>
                </a:tc>
                <a:tc>
                  <a:txBody>
                    <a:bodyPr/>
                    <a:lstStyle/>
                    <a:p>
                      <a:pPr>
                        <a:lnSpc>
                          <a:spcPct val="115000"/>
                        </a:lnSpc>
                        <a:spcAft>
                          <a:spcPts val="800"/>
                        </a:spcAft>
                      </a:pPr>
                      <a:r>
                        <a:rPr lang="en-US" sz="1200" dirty="0" err="1" smtClean="0">
                          <a:solidFill>
                            <a:srgbClr val="000000"/>
                          </a:solidFill>
                          <a:latin typeface="+mn-lt"/>
                          <a:ea typeface="Times New Roman"/>
                          <a:cs typeface="Perpetua"/>
                        </a:rPr>
                        <a:t>Hartie</a:t>
                      </a:r>
                      <a:r>
                        <a:rPr lang="en-US" sz="1200" dirty="0" smtClean="0">
                          <a:solidFill>
                            <a:srgbClr val="000000"/>
                          </a:solidFill>
                          <a:latin typeface="+mn-lt"/>
                          <a:ea typeface="Times New Roman"/>
                          <a:cs typeface="Perpetua"/>
                        </a:rPr>
                        <a:t> </a:t>
                      </a:r>
                      <a:r>
                        <a:rPr lang="en-US" sz="1200" dirty="0" err="1" smtClean="0">
                          <a:solidFill>
                            <a:srgbClr val="000000"/>
                          </a:solidFill>
                          <a:latin typeface="+mn-lt"/>
                          <a:ea typeface="Times New Roman"/>
                          <a:cs typeface="Perpetua"/>
                        </a:rPr>
                        <a:t>si</a:t>
                      </a:r>
                      <a:r>
                        <a:rPr lang="en-US" sz="1200" dirty="0" smtClean="0">
                          <a:solidFill>
                            <a:srgbClr val="000000"/>
                          </a:solidFill>
                          <a:latin typeface="+mn-lt"/>
                          <a:ea typeface="Times New Roman"/>
                          <a:cs typeface="Perpetua"/>
                        </a:rPr>
                        <a:t> carton - </a:t>
                      </a:r>
                      <a:r>
                        <a:rPr lang="en-US" sz="1200" dirty="0" err="1" smtClean="0">
                          <a:solidFill>
                            <a:srgbClr val="000000"/>
                          </a:solidFill>
                          <a:latin typeface="+mn-lt"/>
                          <a:ea typeface="Times New Roman"/>
                          <a:cs typeface="Perpetua"/>
                        </a:rPr>
                        <a:t>neambalaje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rowSpan="3">
                  <a:txBody>
                    <a:bodyPr/>
                    <a:lstStyle/>
                    <a:p>
                      <a:pPr>
                        <a:lnSpc>
                          <a:spcPct val="115000"/>
                        </a:lnSpc>
                        <a:spcAft>
                          <a:spcPts val="800"/>
                        </a:spcAft>
                      </a:pPr>
                      <a:r>
                        <a:rPr lang="en-US" sz="1200" b="1" dirty="0" smtClean="0">
                          <a:solidFill>
                            <a:srgbClr val="000000"/>
                          </a:solidFill>
                          <a:latin typeface="+mn-lt"/>
                          <a:ea typeface="Times New Roman"/>
                          <a:cs typeface="Perpetua"/>
                        </a:rPr>
                        <a:t>Plastic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vMerge="1">
                  <a:txBody>
                    <a:bodyPr/>
                    <a:lstStyle/>
                    <a:p>
                      <a:endParaRPr lang="ro-RO"/>
                    </a:p>
                  </a:txBody>
                  <a:tcPr/>
                </a:tc>
                <a:tc>
                  <a:txBody>
                    <a:bodyPr/>
                    <a:lstStyle/>
                    <a:p>
                      <a:pPr>
                        <a:lnSpc>
                          <a:spcPct val="115000"/>
                        </a:lnSpc>
                        <a:spcAft>
                          <a:spcPts val="800"/>
                        </a:spcAft>
                      </a:pPr>
                      <a:r>
                        <a:rPr lang="en-US" sz="1200" dirty="0" smtClean="0">
                          <a:solidFill>
                            <a:srgbClr val="000000"/>
                          </a:solidFill>
                          <a:latin typeface="+mn-lt"/>
                          <a:ea typeface="Times New Roman"/>
                          <a:cs typeface="Times New Roman"/>
                        </a:rPr>
                        <a:t>Non-</a:t>
                      </a:r>
                      <a:r>
                        <a:rPr lang="en-US" sz="1200" dirty="0" err="1" smtClean="0">
                          <a:solidFill>
                            <a:srgbClr val="000000"/>
                          </a:solidFill>
                          <a:latin typeface="+mn-lt"/>
                          <a:ea typeface="Times New Roman"/>
                          <a:cs typeface="Times New Roman"/>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800"/>
                        </a:spcAft>
                      </a:pPr>
                      <a:r>
                        <a:rPr lang="en-US" sz="1200" dirty="0" smtClean="0">
                          <a:solidFill>
                            <a:srgbClr val="000000"/>
                          </a:solidFill>
                          <a:latin typeface="+mn-lt"/>
                          <a:ea typeface="Times New Roman"/>
                          <a:cs typeface="Perpetua"/>
                        </a:rPr>
                        <a:t>PET-</a:t>
                      </a:r>
                      <a:r>
                        <a:rPr lang="en-US" sz="1200" dirty="0" err="1" smtClean="0">
                          <a:solidFill>
                            <a:srgbClr val="000000"/>
                          </a:solidFill>
                          <a:latin typeface="+mn-lt"/>
                          <a:ea typeface="Times New Roman"/>
                          <a:cs typeface="Perpetua"/>
                        </a:rPr>
                        <a:t>uri</a:t>
                      </a:r>
                      <a:r>
                        <a:rPr lang="en-US" sz="1200" dirty="0" smtClean="0">
                          <a:solidFill>
                            <a:srgbClr val="000000"/>
                          </a:solidFill>
                          <a:latin typeface="+mn-lt"/>
                          <a:ea typeface="Times New Roman"/>
                          <a:cs typeface="Perpetua"/>
                        </a:rPr>
                        <a:t> </a:t>
                      </a:r>
                      <a:r>
                        <a:rPr lang="en-US" sz="1200" dirty="0" err="1" smtClean="0">
                          <a:solidFill>
                            <a:srgbClr val="000000"/>
                          </a:solidFill>
                          <a:latin typeface="+mn-lt"/>
                          <a:ea typeface="Times New Roman"/>
                          <a:cs typeface="Perpetua"/>
                        </a:rPr>
                        <a:t>alti</a:t>
                      </a:r>
                      <a:r>
                        <a:rPr lang="en-US" sz="1200" baseline="0" dirty="0" smtClean="0">
                          <a:solidFill>
                            <a:srgbClr val="000000"/>
                          </a:solidFill>
                          <a:latin typeface="+mn-lt"/>
                          <a:ea typeface="Times New Roman"/>
                          <a:cs typeface="Perpetua"/>
                        </a:rPr>
                        <a:t> </a:t>
                      </a:r>
                      <a:r>
                        <a:rPr lang="en-US" sz="1200" baseline="0" dirty="0" err="1" smtClean="0">
                          <a:solidFill>
                            <a:srgbClr val="000000"/>
                          </a:solidFill>
                          <a:latin typeface="+mn-lt"/>
                          <a:ea typeface="Times New Roman"/>
                          <a:cs typeface="Perpetua"/>
                        </a:rPr>
                        <a:t>ecipienti</a:t>
                      </a:r>
                      <a:r>
                        <a:rPr lang="en-US" sz="1200" baseline="0" dirty="0" smtClean="0">
                          <a:solidFill>
                            <a:srgbClr val="000000"/>
                          </a:solidFill>
                          <a:latin typeface="+mn-lt"/>
                          <a:ea typeface="Times New Roman"/>
                          <a:cs typeface="Perpetua"/>
                        </a:rPr>
                        <a:t> </a:t>
                      </a:r>
                      <a:r>
                        <a:rPr lang="en-US" sz="1200" baseline="0" dirty="0" err="1" smtClean="0">
                          <a:solidFill>
                            <a:srgbClr val="000000"/>
                          </a:solidFill>
                          <a:latin typeface="+mn-lt"/>
                          <a:ea typeface="Times New Roman"/>
                          <a:cs typeface="Perpetua"/>
                        </a:rPr>
                        <a:t>dn</a:t>
                      </a:r>
                      <a:r>
                        <a:rPr lang="en-US" sz="1200" baseline="0" dirty="0" smtClean="0">
                          <a:solidFill>
                            <a:srgbClr val="000000"/>
                          </a:solidFill>
                          <a:latin typeface="+mn-lt"/>
                          <a:ea typeface="Times New Roman"/>
                          <a:cs typeface="Perpetua"/>
                        </a:rPr>
                        <a:t> plastic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rowSpan="4">
                  <a:txBody>
                    <a:bodyPr/>
                    <a:lstStyle/>
                    <a:p>
                      <a:pPr>
                        <a:lnSpc>
                          <a:spcPct val="115000"/>
                        </a:lnSpc>
                        <a:spcAft>
                          <a:spcPts val="800"/>
                        </a:spcAft>
                      </a:pPr>
                      <a:r>
                        <a:rPr lang="en-US" sz="1200" b="1" dirty="0" err="1" smtClean="0">
                          <a:solidFill>
                            <a:srgbClr val="000000"/>
                          </a:solidFill>
                          <a:latin typeface="+mn-lt"/>
                          <a:ea typeface="Times New Roman"/>
                          <a:cs typeface="Times New Roman"/>
                        </a:rPr>
                        <a:t>Sticla</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Sticla</a:t>
                      </a:r>
                      <a:r>
                        <a:rPr lang="en-US" sz="1200" dirty="0" smtClean="0">
                          <a:solidFill>
                            <a:srgbClr val="000000"/>
                          </a:solidFill>
                          <a:latin typeface="+mn-lt"/>
                          <a:ea typeface="Times New Roman"/>
                          <a:cs typeface="Times New Roman"/>
                        </a:rPr>
                        <a:t> alba -</a:t>
                      </a:r>
                      <a:r>
                        <a:rPr lang="en-US" sz="1200" dirty="0" err="1" smtClean="0">
                          <a:solidFill>
                            <a:srgbClr val="000000"/>
                          </a:solidFill>
                          <a:latin typeface="+mn-lt"/>
                          <a:ea typeface="Times New Roman"/>
                          <a:cs typeface="Times New Roman"/>
                        </a:rPr>
                        <a:t>ambalaj</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Sticla</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maro-ambalaj</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Recipienti</a:t>
                      </a:r>
                      <a:r>
                        <a:rPr lang="en-US" sz="1200" dirty="0" smtClean="0">
                          <a:solidFill>
                            <a:srgbClr val="000000"/>
                          </a:solidFill>
                          <a:latin typeface="+mn-lt"/>
                          <a:ea typeface="Times New Roman"/>
                          <a:cs typeface="Times New Roman"/>
                        </a:rPr>
                        <a:t> din </a:t>
                      </a:r>
                      <a:r>
                        <a:rPr lang="en-US" sz="1200" dirty="0" err="1" smtClean="0">
                          <a:solidFill>
                            <a:srgbClr val="000000"/>
                          </a:solidFill>
                          <a:latin typeface="+mn-lt"/>
                          <a:ea typeface="Times New Roman"/>
                          <a:cs typeface="Times New Roman"/>
                        </a:rPr>
                        <a:t>sticla</a:t>
                      </a:r>
                      <a:r>
                        <a:rPr lang="en-US" sz="1200" dirty="0" smtClean="0">
                          <a:solidFill>
                            <a:srgbClr val="000000"/>
                          </a:solidFill>
                          <a:latin typeface="+mn-lt"/>
                          <a:ea typeface="Times New Roman"/>
                          <a:cs typeface="Times New Roman"/>
                        </a:rPr>
                        <a:t> - </a:t>
                      </a:r>
                      <a:r>
                        <a:rPr lang="en-US" sz="1200" dirty="0" err="1" smtClean="0">
                          <a:solidFill>
                            <a:srgbClr val="000000"/>
                          </a:solidFill>
                          <a:latin typeface="+mn-lt"/>
                          <a:ea typeface="Times New Roman"/>
                          <a:cs typeface="Times New Roman"/>
                        </a:rPr>
                        <a:t>ambalaj</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altele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Perpetua"/>
                          <a:cs typeface="Times New Roman"/>
                        </a:rPr>
                        <a:t>Produse</a:t>
                      </a:r>
                      <a:r>
                        <a:rPr lang="en-US" sz="1200" baseline="0" dirty="0" smtClean="0">
                          <a:solidFill>
                            <a:srgbClr val="000000"/>
                          </a:solidFill>
                          <a:latin typeface="+mn-lt"/>
                          <a:ea typeface="Perpetua"/>
                          <a:cs typeface="Times New Roman"/>
                        </a:rPr>
                        <a:t> fabricate din </a:t>
                      </a:r>
                      <a:r>
                        <a:rPr lang="en-US" sz="1200" baseline="0" dirty="0" err="1" smtClean="0">
                          <a:solidFill>
                            <a:srgbClr val="000000"/>
                          </a:solidFill>
                          <a:latin typeface="+mn-lt"/>
                          <a:ea typeface="Perpetua"/>
                          <a:cs typeface="Times New Roman"/>
                        </a:rPr>
                        <a:t>sticla</a:t>
                      </a:r>
                      <a:r>
                        <a:rPr lang="en-US" sz="1200" baseline="0" dirty="0" smtClean="0">
                          <a:solidFill>
                            <a:srgbClr val="000000"/>
                          </a:solidFill>
                          <a:latin typeface="+mn-lt"/>
                          <a:ea typeface="Perpetua"/>
                          <a:cs typeface="Times New Roman"/>
                        </a:rPr>
                        <a:t> (ex </a:t>
                      </a:r>
                      <a:r>
                        <a:rPr lang="en-US" sz="1200" baseline="0" dirty="0" err="1" smtClean="0">
                          <a:solidFill>
                            <a:srgbClr val="000000"/>
                          </a:solidFill>
                          <a:latin typeface="+mn-lt"/>
                          <a:ea typeface="Perpetua"/>
                          <a:cs typeface="Times New Roman"/>
                        </a:rPr>
                        <a:t>geamuri</a:t>
                      </a:r>
                      <a:r>
                        <a:rPr lang="en-US" sz="1200" baseline="0" dirty="0" smtClean="0">
                          <a:solidFill>
                            <a:srgbClr val="000000"/>
                          </a:solidFill>
                          <a:latin typeface="+mn-lt"/>
                          <a:ea typeface="Perpetua"/>
                          <a:cs typeface="Times New Roman"/>
                        </a:rPr>
                        <a:t>, etc)</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a:txBody>
                    <a:bodyPr/>
                    <a:lstStyle/>
                    <a:p>
                      <a:pPr>
                        <a:lnSpc>
                          <a:spcPct val="115000"/>
                        </a:lnSpc>
                        <a:spcAft>
                          <a:spcPts val="800"/>
                        </a:spcAft>
                      </a:pPr>
                      <a:r>
                        <a:rPr lang="en-US" sz="1200" b="1" dirty="0" smtClean="0">
                          <a:solidFill>
                            <a:srgbClr val="000000"/>
                          </a:solidFill>
                          <a:latin typeface="+mn-lt"/>
                          <a:ea typeface="Times New Roman"/>
                          <a:cs typeface="Times New Roman"/>
                        </a:rPr>
                        <a:t>Textile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smtClean="0">
                          <a:solidFill>
                            <a:srgbClr val="000000"/>
                          </a:solidFill>
                          <a:latin typeface="+mn-lt"/>
                          <a:ea typeface="Times New Roman"/>
                          <a:cs typeface="Times New Roman"/>
                        </a:rPr>
                        <a:t>Textile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rowSpan="2">
                  <a:txBody>
                    <a:bodyPr/>
                    <a:lstStyle/>
                    <a:p>
                      <a:pPr>
                        <a:lnSpc>
                          <a:spcPct val="115000"/>
                        </a:lnSpc>
                        <a:spcAft>
                          <a:spcPts val="800"/>
                        </a:spcAft>
                      </a:pPr>
                      <a:r>
                        <a:rPr lang="en-US" sz="1200" b="1" dirty="0" smtClean="0">
                          <a:solidFill>
                            <a:srgbClr val="000000"/>
                          </a:solidFill>
                          <a:latin typeface="+mn-lt"/>
                          <a:ea typeface="Times New Roman"/>
                          <a:cs typeface="Times New Roman"/>
                        </a:rPr>
                        <a:t>Metal</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800"/>
                        </a:spcAft>
                      </a:pPr>
                      <a:r>
                        <a:rPr lang="en-US" sz="1200" dirty="0" err="1" smtClean="0">
                          <a:solidFill>
                            <a:srgbClr val="000000"/>
                          </a:solidFill>
                          <a:latin typeface="+mn-lt"/>
                          <a:ea typeface="Times New Roman"/>
                          <a:cs typeface="Perpetua"/>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800"/>
                        </a:spcAft>
                      </a:pPr>
                      <a:r>
                        <a:rPr lang="en-US" sz="1200" dirty="0" smtClean="0">
                          <a:solidFill>
                            <a:srgbClr val="000000"/>
                          </a:solidFill>
                          <a:latin typeface="+mn-lt"/>
                          <a:ea typeface="Times New Roman"/>
                          <a:cs typeface="Perpetua"/>
                        </a:rPr>
                        <a:t>Non-</a:t>
                      </a:r>
                      <a:r>
                        <a:rPr lang="en-US" sz="1200" dirty="0" err="1" smtClean="0">
                          <a:solidFill>
                            <a:srgbClr val="000000"/>
                          </a:solidFill>
                          <a:latin typeface="+mn-lt"/>
                          <a:ea typeface="Times New Roman"/>
                          <a:cs typeface="Perpetua"/>
                        </a:rPr>
                        <a:t>ambalaje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rowSpan="2">
                  <a:txBody>
                    <a:bodyPr/>
                    <a:lstStyle/>
                    <a:p>
                      <a:pPr>
                        <a:lnSpc>
                          <a:spcPct val="115000"/>
                        </a:lnSpc>
                        <a:spcAft>
                          <a:spcPts val="0"/>
                        </a:spcAft>
                      </a:pPr>
                      <a:r>
                        <a:rPr lang="en-US" sz="1200" b="1" dirty="0" err="1" smtClean="0">
                          <a:solidFill>
                            <a:srgbClr val="000000"/>
                          </a:solidFill>
                          <a:latin typeface="+mn-lt"/>
                          <a:ea typeface="Times New Roman"/>
                          <a:cs typeface="Times New Roman"/>
                        </a:rPr>
                        <a:t>Deseuri</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periculoase</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menajere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Batterii</a:t>
                      </a:r>
                      <a:r>
                        <a:rPr lang="en-US" sz="1200" dirty="0" smtClean="0">
                          <a:solidFill>
                            <a:srgbClr val="000000"/>
                          </a:solidFill>
                          <a:latin typeface="+mn-lt"/>
                          <a:ea typeface="Times New Roman"/>
                          <a:cs typeface="Times New Roman"/>
                        </a:rPr>
                        <a:t>/</a:t>
                      </a:r>
                      <a:r>
                        <a:rPr lang="en-US" sz="1200" dirty="0" err="1" smtClean="0">
                          <a:solidFill>
                            <a:srgbClr val="000000"/>
                          </a:solidFill>
                          <a:latin typeface="+mn-lt"/>
                          <a:ea typeface="Times New Roman"/>
                          <a:cs typeface="Times New Roman"/>
                        </a:rPr>
                        <a:t>acumulatori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Alte</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periculoase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rowSpan="3">
                  <a:txBody>
                    <a:bodyPr/>
                    <a:lstStyle/>
                    <a:p>
                      <a:pPr>
                        <a:lnSpc>
                          <a:spcPct val="115000"/>
                        </a:lnSpc>
                        <a:spcAft>
                          <a:spcPts val="0"/>
                        </a:spcAft>
                      </a:pPr>
                      <a:r>
                        <a:rPr lang="en-US" sz="1200" b="1" dirty="0" err="1" smtClean="0">
                          <a:solidFill>
                            <a:srgbClr val="000000"/>
                          </a:solidFill>
                          <a:latin typeface="+mn-lt"/>
                          <a:ea typeface="Times New Roman"/>
                          <a:cs typeface="Times New Roman"/>
                        </a:rPr>
                        <a:t>Produse</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complexe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0"/>
                        </a:spcAft>
                      </a:pPr>
                      <a:r>
                        <a:rPr lang="en-US" sz="1200" dirty="0" err="1" smtClean="0">
                          <a:solidFill>
                            <a:srgbClr val="000000"/>
                          </a:solidFill>
                          <a:latin typeface="+mn-lt"/>
                          <a:ea typeface="Times New Roman"/>
                          <a:cs typeface="Times New Roman"/>
                        </a:rPr>
                        <a:t>Ambalaje</a:t>
                      </a:r>
                      <a:r>
                        <a:rPr lang="en-US" sz="1200" dirty="0" smtClean="0">
                          <a:solidFill>
                            <a:srgbClr val="000000"/>
                          </a:solidFill>
                          <a:latin typeface="+mn-lt"/>
                          <a:ea typeface="Times New Roman"/>
                          <a:cs typeface="Times New Roman"/>
                        </a:rPr>
                        <a:t> Composite/</a:t>
                      </a:r>
                      <a:r>
                        <a:rPr lang="en-US" sz="1200" dirty="0" err="1" smtClean="0">
                          <a:solidFill>
                            <a:srgbClr val="000000"/>
                          </a:solidFill>
                          <a:latin typeface="+mn-lt"/>
                          <a:ea typeface="Times New Roman"/>
                          <a:cs typeface="Times New Roman"/>
                        </a:rPr>
                        <a:t>complexe</a:t>
                      </a:r>
                      <a:r>
                        <a:rPr lang="en-US" sz="1200" dirty="0" smtClean="0">
                          <a:solidFill>
                            <a:srgbClr val="000000"/>
                          </a:solidFill>
                          <a:latin typeface="+mn-lt"/>
                          <a:ea typeface="Times New Roman"/>
                          <a:cs typeface="Times New Roman"/>
                        </a:rPr>
                        <a:t> </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vMerge="1">
                  <a:txBody>
                    <a:bodyPr/>
                    <a:lstStyle/>
                    <a:p>
                      <a:endParaRPr lang="ro-RO"/>
                    </a:p>
                  </a:txBody>
                  <a:tcPr/>
                </a:tc>
                <a:tc>
                  <a:txBody>
                    <a:bodyPr/>
                    <a:lstStyle/>
                    <a:p>
                      <a:pPr>
                        <a:lnSpc>
                          <a:spcPct val="115000"/>
                        </a:lnSpc>
                        <a:spcAft>
                          <a:spcPts val="0"/>
                        </a:spcAft>
                      </a:pPr>
                      <a:r>
                        <a:rPr lang="en-US" sz="1200" dirty="0" smtClean="0">
                          <a:solidFill>
                            <a:srgbClr val="000000"/>
                          </a:solidFill>
                          <a:latin typeface="+mn-lt"/>
                          <a:ea typeface="Times New Roman"/>
                          <a:cs typeface="Times New Roman"/>
                        </a:rPr>
                        <a:t>Non-</a:t>
                      </a:r>
                      <a:r>
                        <a:rPr lang="en-US" sz="1200" dirty="0" err="1" smtClean="0">
                          <a:solidFill>
                            <a:srgbClr val="000000"/>
                          </a:solidFill>
                          <a:latin typeface="+mn-lt"/>
                          <a:ea typeface="Times New Roman"/>
                          <a:cs typeface="Times New Roman"/>
                        </a:rPr>
                        <a:t>ambalaje</a:t>
                      </a:r>
                      <a:r>
                        <a:rPr lang="en-US" sz="1200" dirty="0" smtClean="0">
                          <a:solidFill>
                            <a:srgbClr val="000000"/>
                          </a:solidFill>
                          <a:latin typeface="+mn-lt"/>
                          <a:ea typeface="Times New Roman"/>
                          <a:cs typeface="Times New Roman"/>
                        </a:rPr>
                        <a:t> Composite/complex</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825">
                <a:tc vMerge="1">
                  <a:txBody>
                    <a:bodyPr/>
                    <a:lstStyle/>
                    <a:p>
                      <a:endParaRPr lang="ro-RO"/>
                    </a:p>
                  </a:txBody>
                  <a:tcPr/>
                </a:tc>
                <a:tc>
                  <a:txBody>
                    <a:bodyPr/>
                    <a:lstStyle/>
                    <a:p>
                      <a:pPr>
                        <a:lnSpc>
                          <a:spcPct val="115000"/>
                        </a:lnSpc>
                        <a:spcAft>
                          <a:spcPts val="0"/>
                        </a:spcAft>
                      </a:pPr>
                      <a:r>
                        <a:rPr lang="en-US" sz="1200" dirty="0" smtClean="0">
                          <a:solidFill>
                            <a:srgbClr val="000000"/>
                          </a:solidFill>
                          <a:latin typeface="+mn-lt"/>
                          <a:ea typeface="Times New Roman"/>
                          <a:cs typeface="Times New Roman"/>
                        </a:rPr>
                        <a:t>DEE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a:txBody>
                    <a:bodyPr/>
                    <a:lstStyle/>
                    <a:p>
                      <a:pPr>
                        <a:lnSpc>
                          <a:spcPct val="115000"/>
                        </a:lnSpc>
                        <a:spcAft>
                          <a:spcPts val="800"/>
                        </a:spcAft>
                      </a:pPr>
                      <a:r>
                        <a:rPr lang="en-US" sz="1200" b="1" dirty="0" err="1" smtClean="0">
                          <a:solidFill>
                            <a:srgbClr val="000000"/>
                          </a:solidFill>
                          <a:latin typeface="+mn-lt"/>
                          <a:ea typeface="Times New Roman"/>
                          <a:cs typeface="Times New Roman"/>
                        </a:rPr>
                        <a:t>Deseuri</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inerte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Deseuri</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Inerte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825">
                <a:tc>
                  <a:txBody>
                    <a:bodyPr/>
                    <a:lstStyle/>
                    <a:p>
                      <a:pPr>
                        <a:lnSpc>
                          <a:spcPct val="115000"/>
                        </a:lnSpc>
                        <a:spcAft>
                          <a:spcPts val="800"/>
                        </a:spcAft>
                      </a:pPr>
                      <a:r>
                        <a:rPr lang="en-US" sz="1200" b="1" dirty="0" err="1" smtClean="0">
                          <a:solidFill>
                            <a:srgbClr val="000000"/>
                          </a:solidFill>
                          <a:latin typeface="+mn-lt"/>
                          <a:ea typeface="Times New Roman"/>
                          <a:cs typeface="Times New Roman"/>
                        </a:rPr>
                        <a:t>Alte</a:t>
                      </a:r>
                      <a:r>
                        <a:rPr lang="en-US" sz="1200" b="1" dirty="0" smtClean="0">
                          <a:solidFill>
                            <a:srgbClr val="000000"/>
                          </a:solidFill>
                          <a:latin typeface="+mn-lt"/>
                          <a:ea typeface="Times New Roman"/>
                          <a:cs typeface="Times New Roman"/>
                        </a:rPr>
                        <a:t> </a:t>
                      </a:r>
                      <a:r>
                        <a:rPr lang="en-US" sz="1200" b="1" dirty="0" err="1" smtClean="0">
                          <a:solidFill>
                            <a:srgbClr val="000000"/>
                          </a:solidFill>
                          <a:latin typeface="+mn-lt"/>
                          <a:ea typeface="Times New Roman"/>
                          <a:cs typeface="Times New Roman"/>
                        </a:rPr>
                        <a:t>categorii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Alte</a:t>
                      </a:r>
                      <a:r>
                        <a:rPr lang="en-US" sz="1200" dirty="0" smtClean="0">
                          <a:solidFill>
                            <a:srgbClr val="000000"/>
                          </a:solidFill>
                          <a:latin typeface="+mn-lt"/>
                          <a:ea typeface="Times New Roman"/>
                          <a:cs typeface="Times New Roman"/>
                        </a:rPr>
                        <a:t> </a:t>
                      </a:r>
                      <a:r>
                        <a:rPr lang="en-US" sz="1200" dirty="0" err="1" smtClean="0">
                          <a:solidFill>
                            <a:srgbClr val="000000"/>
                          </a:solidFill>
                          <a:latin typeface="+mn-lt"/>
                          <a:ea typeface="Times New Roman"/>
                          <a:cs typeface="Times New Roman"/>
                        </a:rPr>
                        <a:t>categorii</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250825">
                <a:tc>
                  <a:txBody>
                    <a:bodyPr/>
                    <a:lstStyle/>
                    <a:p>
                      <a:pPr>
                        <a:lnSpc>
                          <a:spcPct val="115000"/>
                        </a:lnSpc>
                        <a:spcAft>
                          <a:spcPts val="0"/>
                        </a:spcAft>
                      </a:pPr>
                      <a:r>
                        <a:rPr lang="en-US" sz="1200" b="1" dirty="0" err="1" smtClean="0">
                          <a:solidFill>
                            <a:srgbClr val="000000"/>
                          </a:solidFill>
                          <a:latin typeface="+mn-lt"/>
                          <a:ea typeface="Times New Roman"/>
                          <a:cs typeface="Times New Roman"/>
                        </a:rPr>
                        <a:t>Deseuri</a:t>
                      </a:r>
                      <a:r>
                        <a:rPr lang="en-US" sz="1200" b="1" dirty="0" smtClean="0">
                          <a:solidFill>
                            <a:srgbClr val="000000"/>
                          </a:solidFill>
                          <a:latin typeface="+mn-lt"/>
                          <a:ea typeface="Times New Roman"/>
                          <a:cs typeface="Times New Roman"/>
                        </a:rPr>
                        <a:t> fine</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nSpc>
                          <a:spcPct val="115000"/>
                        </a:lnSpc>
                        <a:spcAft>
                          <a:spcPts val="800"/>
                        </a:spcAft>
                      </a:pPr>
                      <a:r>
                        <a:rPr lang="en-US" sz="1200" dirty="0" err="1" smtClean="0">
                          <a:solidFill>
                            <a:srgbClr val="000000"/>
                          </a:solidFill>
                          <a:latin typeface="+mn-lt"/>
                          <a:ea typeface="Times New Roman"/>
                          <a:cs typeface="Times New Roman"/>
                        </a:rPr>
                        <a:t>Fractia</a:t>
                      </a:r>
                      <a:r>
                        <a:rPr lang="en-US" sz="1200" baseline="0" dirty="0" smtClean="0">
                          <a:solidFill>
                            <a:srgbClr val="000000"/>
                          </a:solidFill>
                          <a:latin typeface="+mn-lt"/>
                          <a:ea typeface="Times New Roman"/>
                          <a:cs typeface="Times New Roman"/>
                        </a:rPr>
                        <a:t> </a:t>
                      </a:r>
                      <a:r>
                        <a:rPr lang="en-US" sz="1200" baseline="0" dirty="0" err="1" smtClean="0">
                          <a:solidFill>
                            <a:srgbClr val="000000"/>
                          </a:solidFill>
                          <a:latin typeface="+mn-lt"/>
                          <a:ea typeface="Times New Roman"/>
                          <a:cs typeface="Times New Roman"/>
                        </a:rPr>
                        <a:t>cernuta</a:t>
                      </a:r>
                      <a:r>
                        <a:rPr lang="en-US" sz="1200" baseline="0" dirty="0" smtClean="0">
                          <a:solidFill>
                            <a:srgbClr val="000000"/>
                          </a:solidFill>
                          <a:latin typeface="+mn-lt"/>
                          <a:ea typeface="Times New Roman"/>
                          <a:cs typeface="Times New Roman"/>
                        </a:rPr>
                        <a:t> &lt; </a:t>
                      </a:r>
                      <a:r>
                        <a:rPr lang="en-US" sz="1200" dirty="0" smtClean="0">
                          <a:solidFill>
                            <a:srgbClr val="000000"/>
                          </a:solidFill>
                          <a:latin typeface="+mn-lt"/>
                          <a:ea typeface="Times New Roman"/>
                          <a:cs typeface="Times New Roman"/>
                        </a:rPr>
                        <a:t>10 mm</a:t>
                      </a:r>
                      <a:endParaRPr lang="ro-RO" sz="1400" dirty="0">
                        <a:solidFill>
                          <a:srgbClr val="000000"/>
                        </a:solidFill>
                        <a:latin typeface="+mn-lt"/>
                        <a:ea typeface="Perpetua"/>
                        <a:cs typeface="Times New Roman"/>
                      </a:endParaRPr>
                    </a:p>
                  </a:txBody>
                  <a:tcPr marL="62425" marR="62425"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13" name="TextBox 12"/>
          <p:cNvSpPr txBox="1"/>
          <p:nvPr/>
        </p:nvSpPr>
        <p:spPr>
          <a:xfrm>
            <a:off x="1722120" y="5364480"/>
            <a:ext cx="3672840"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1800" b="1" i="1" dirty="0" err="1" smtClean="0">
                <a:latin typeface="Calibri" pitchFamily="34" charset="0"/>
                <a:cs typeface="Calibri" pitchFamily="34" charset="0"/>
              </a:rPr>
              <a:t>Metodologia</a:t>
            </a:r>
            <a:r>
              <a:rPr lang="en-US" sz="1800" b="1" i="1" dirty="0" smtClean="0">
                <a:latin typeface="Calibri" pitchFamily="34" charset="0"/>
                <a:cs typeface="Calibri" pitchFamily="34" charset="0"/>
              </a:rPr>
              <a:t> UE </a:t>
            </a:r>
            <a:r>
              <a:rPr lang="en-US" sz="1800" i="1" dirty="0" err="1" smtClean="0">
                <a:latin typeface="Calibri" pitchFamily="34" charset="0"/>
                <a:cs typeface="Calibri" pitchFamily="34" charset="0"/>
              </a:rPr>
              <a:t>recomanda</a:t>
            </a:r>
            <a:r>
              <a:rPr lang="en-US" sz="1800" i="1" dirty="0" smtClean="0">
                <a:latin typeface="Calibri" pitchFamily="34" charset="0"/>
                <a:cs typeface="Calibri" pitchFamily="34" charset="0"/>
              </a:rPr>
              <a:t> </a:t>
            </a:r>
            <a:r>
              <a:rPr lang="en-US" sz="1800" i="1" dirty="0" err="1">
                <a:latin typeface="Calibri" pitchFamily="34" charset="0"/>
                <a:cs typeface="Calibri" pitchFamily="34" charset="0"/>
              </a:rPr>
              <a:t>sortarea</a:t>
            </a:r>
            <a:r>
              <a:rPr lang="en-US" sz="1800" i="1" dirty="0">
                <a:latin typeface="Calibri" pitchFamily="34" charset="0"/>
                <a:cs typeface="Calibri" pitchFamily="34" charset="0"/>
              </a:rPr>
              <a:t> a</a:t>
            </a:r>
            <a:endParaRPr lang="ro-RO" sz="1800" i="1" dirty="0">
              <a:latin typeface="Calibri" pitchFamily="34" charset="0"/>
              <a:cs typeface="Calibri" pitchFamily="34" charset="0"/>
            </a:endParaRPr>
          </a:p>
          <a:p>
            <a:pPr algn="ctr">
              <a:defRPr/>
            </a:pPr>
            <a:r>
              <a:rPr lang="ro-RO" sz="1800" b="1" i="1" dirty="0">
                <a:latin typeface="Calibri" pitchFamily="34" charset="0"/>
                <a:cs typeface="Calibri" pitchFamily="34" charset="0"/>
              </a:rPr>
              <a:t>13 </a:t>
            </a:r>
            <a:r>
              <a:rPr lang="en-US" sz="1800" b="1" i="1" dirty="0" err="1">
                <a:latin typeface="Calibri" pitchFamily="34" charset="0"/>
                <a:cs typeface="Calibri" pitchFamily="34" charset="0"/>
              </a:rPr>
              <a:t>categorii</a:t>
            </a:r>
            <a:r>
              <a:rPr lang="en-US" sz="1800" b="1" i="1" dirty="0">
                <a:latin typeface="Calibri" pitchFamily="34" charset="0"/>
                <a:cs typeface="Calibri" pitchFamily="34" charset="0"/>
              </a:rPr>
              <a:t> </a:t>
            </a:r>
            <a:r>
              <a:rPr lang="en-US" sz="1800" b="1" i="1" dirty="0" err="1">
                <a:latin typeface="Calibri" pitchFamily="34" charset="0"/>
                <a:cs typeface="Calibri" pitchFamily="34" charset="0"/>
              </a:rPr>
              <a:t>principale</a:t>
            </a:r>
            <a:r>
              <a:rPr lang="en-US" sz="1800" b="1" i="1" dirty="0">
                <a:latin typeface="Calibri" pitchFamily="34" charset="0"/>
                <a:cs typeface="Calibri" pitchFamily="34" charset="0"/>
              </a:rPr>
              <a:t> de </a:t>
            </a:r>
            <a:r>
              <a:rPr lang="en-US" sz="1800" b="1" i="1" dirty="0" err="1">
                <a:latin typeface="Calibri" pitchFamily="34" charset="0"/>
                <a:cs typeface="Calibri" pitchFamily="34" charset="0"/>
              </a:rPr>
              <a:t>deseuri</a:t>
            </a:r>
            <a:r>
              <a:rPr lang="en-US" sz="1800" b="1" i="1" dirty="0">
                <a:latin typeface="Calibri" pitchFamily="34" charset="0"/>
                <a:cs typeface="Calibri" pitchFamily="34" charset="0"/>
              </a:rPr>
              <a:t> </a:t>
            </a:r>
          </a:p>
          <a:p>
            <a:pPr algn="ctr">
              <a:defRPr/>
            </a:pPr>
            <a:r>
              <a:rPr lang="en-US" sz="1800" b="1" i="1" dirty="0" err="1">
                <a:latin typeface="Calibri" pitchFamily="34" charset="0"/>
                <a:cs typeface="Calibri" pitchFamily="34" charset="0"/>
              </a:rPr>
              <a:t>si</a:t>
            </a:r>
            <a:r>
              <a:rPr lang="en-US" sz="1800" b="1" i="1" dirty="0">
                <a:latin typeface="Calibri" pitchFamily="34" charset="0"/>
                <a:cs typeface="Calibri" pitchFamily="34" charset="0"/>
              </a:rPr>
              <a:t>  </a:t>
            </a:r>
          </a:p>
          <a:p>
            <a:pPr algn="ctr">
              <a:defRPr/>
            </a:pPr>
            <a:r>
              <a:rPr lang="en-US" sz="1800" b="1" i="1" dirty="0">
                <a:latin typeface="Calibri" pitchFamily="34" charset="0"/>
                <a:cs typeface="Calibri" pitchFamily="34" charset="0"/>
              </a:rPr>
              <a:t>35 </a:t>
            </a:r>
            <a:r>
              <a:rPr lang="en-US" sz="1800" b="1" i="1" dirty="0" err="1">
                <a:latin typeface="Calibri" pitchFamily="34" charset="0"/>
                <a:cs typeface="Calibri" pitchFamily="34" charset="0"/>
              </a:rPr>
              <a:t>categorii</a:t>
            </a:r>
            <a:r>
              <a:rPr lang="en-US" sz="1800" b="1" i="1" dirty="0">
                <a:latin typeface="Calibri" pitchFamily="34" charset="0"/>
                <a:cs typeface="Calibri" pitchFamily="34" charset="0"/>
              </a:rPr>
              <a:t> </a:t>
            </a:r>
            <a:r>
              <a:rPr lang="en-US" sz="1800" b="1" i="1" dirty="0" err="1">
                <a:latin typeface="Calibri" pitchFamily="34" charset="0"/>
                <a:cs typeface="Calibri" pitchFamily="34" charset="0"/>
              </a:rPr>
              <a:t>secundare</a:t>
            </a:r>
            <a:r>
              <a:rPr lang="ro-RO" sz="1800" i="1" dirty="0">
                <a:latin typeface="Calibri" pitchFamily="34" charset="0"/>
                <a:cs typeface="Calibri" pitchFamily="34" charset="0"/>
              </a:rPr>
              <a:t> </a:t>
            </a:r>
            <a:r>
              <a:rPr lang="en-US" sz="1800" i="1" dirty="0">
                <a:latin typeface="Calibri" pitchFamily="34" charset="0"/>
                <a:cs typeface="Calibri" pitchFamily="34" charset="0"/>
              </a:rPr>
              <a:t> de </a:t>
            </a:r>
            <a:r>
              <a:rPr lang="en-US" sz="1800" b="1" i="1" dirty="0" err="1">
                <a:latin typeface="Calibri" pitchFamily="34" charset="0"/>
                <a:cs typeface="Calibri" pitchFamily="34" charset="0"/>
              </a:rPr>
              <a:t>deseuri</a:t>
            </a:r>
            <a:endParaRPr lang="ro-RO" sz="1800" b="1" i="1" dirty="0">
              <a:latin typeface="Calibri" pitchFamily="34" charset="0"/>
              <a:cs typeface="Calibri" pitchFamily="34" charset="0"/>
            </a:endParaRPr>
          </a:p>
        </p:txBody>
      </p:sp>
      <p:sp>
        <p:nvSpPr>
          <p:cNvPr id="14" name="Right Arrow 13"/>
          <p:cNvSpPr/>
          <p:nvPr/>
        </p:nvSpPr>
        <p:spPr bwMode="auto">
          <a:xfrm>
            <a:off x="5394960" y="5791200"/>
            <a:ext cx="1158240" cy="521843"/>
          </a:xfrm>
          <a:prstGeom prst="rightArrow">
            <a:avLst/>
          </a:prstGeom>
          <a:solidFill>
            <a:schemeClr val="accent1"/>
          </a:solidFill>
          <a:ln w="25400" cap="flat" cmpd="sng" algn="ctr">
            <a:solidFill>
              <a:srgbClr val="9D8D85"/>
            </a:solidFill>
            <a:prstDash val="solid"/>
            <a:round/>
            <a:headEnd type="none" w="med" len="med"/>
            <a:tailEnd type="triangle" w="lg"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o-RO" sz="1400" b="1" i="0" u="none" strike="noStrike" cap="none" normalizeH="0" baseline="0" smtClean="0">
              <a:ln>
                <a:noFill/>
              </a:ln>
              <a:solidFill>
                <a:schemeClr val="bg1"/>
              </a:solidFill>
              <a:effectLst/>
              <a:latin typeface="Trebuchet MS" pitchFamily="34" charset="0"/>
            </a:endParaRPr>
          </a:p>
        </p:txBody>
      </p:sp>
      <p:sp>
        <p:nvSpPr>
          <p:cNvPr id="15" name="Rectangle 13"/>
          <p:cNvSpPr>
            <a:spLocks noChangeArrowheads="1"/>
          </p:cNvSpPr>
          <p:nvPr/>
        </p:nvSpPr>
        <p:spPr bwMode="auto">
          <a:xfrm>
            <a:off x="682625" y="85725"/>
            <a:ext cx="4255135" cy="707886"/>
          </a:xfrm>
          <a:prstGeom prst="rect">
            <a:avLst/>
          </a:prstGeom>
          <a:noFill/>
          <a:ln w="9525">
            <a:noFill/>
            <a:miter lim="800000"/>
            <a:headEnd/>
            <a:tailEnd/>
          </a:ln>
        </p:spPr>
        <p:txBody>
          <a:bodyPr wrap="square">
            <a:spAutoFit/>
          </a:bodyPr>
          <a:lstStyle/>
          <a:p>
            <a:pPr marL="185738" indent="-185738">
              <a:spcBef>
                <a:spcPts val="600"/>
              </a:spcBef>
              <a:spcAft>
                <a:spcPts val="600"/>
              </a:spcAft>
            </a:pPr>
            <a:r>
              <a:rPr lang="ro-RO" sz="2000" dirty="0">
                <a:solidFill>
                  <a:srgbClr val="ED1A3B"/>
                </a:solidFill>
              </a:rPr>
              <a:t>DATE INSUFICIENTE PRIVIND </a:t>
            </a:r>
            <a:r>
              <a:rPr lang="ro-RO" sz="2000" dirty="0" smtClean="0">
                <a:solidFill>
                  <a:srgbClr val="ED1A3B"/>
                </a:solidFill>
              </a:rPr>
              <a:t>COMPOZITIA </a:t>
            </a:r>
            <a:r>
              <a:rPr lang="ro-RO" sz="2000" dirty="0">
                <a:solidFill>
                  <a:srgbClr val="ED1A3B"/>
                </a:solidFill>
              </a:rPr>
              <a:t>DESEURILOR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3638" y="839788"/>
            <a:ext cx="8453437" cy="5940425"/>
          </a:xfrm>
          <a:prstGeom prst="rect">
            <a:avLst/>
          </a:prstGeom>
          <a:noFill/>
        </p:spPr>
        <p:style>
          <a:lnRef idx="2">
            <a:schemeClr val="accent3"/>
          </a:lnRef>
          <a:fillRef idx="1">
            <a:schemeClr val="lt1"/>
          </a:fillRef>
          <a:effectRef idx="0">
            <a:schemeClr val="accent3"/>
          </a:effectRef>
          <a:fontRef idx="minor">
            <a:schemeClr val="dk1"/>
          </a:fontRef>
        </p:style>
        <p:txBody>
          <a:bodyPr>
            <a:spAutoFit/>
          </a:bodyPr>
          <a:lstStyle/>
          <a:p>
            <a:pPr>
              <a:spcBef>
                <a:spcPts val="600"/>
              </a:spcBef>
              <a:spcAft>
                <a:spcPts val="600"/>
              </a:spcAft>
              <a:defRPr/>
            </a:pPr>
            <a:r>
              <a:rPr lang="en-US" sz="1800" b="0" dirty="0">
                <a:solidFill>
                  <a:srgbClr val="786860"/>
                </a:solidFill>
              </a:rPr>
              <a:t>A</a:t>
            </a:r>
            <a:r>
              <a:rPr lang="ro-RO" sz="1800" b="0" dirty="0">
                <a:solidFill>
                  <a:srgbClr val="786860"/>
                </a:solidFill>
              </a:rPr>
              <a:t>utoritatile locale nu dispun de infrastructura pentru colectarea si transportul deseurilor</a:t>
            </a:r>
            <a:r>
              <a:rPr lang="en-US" sz="1800" b="0" dirty="0">
                <a:solidFill>
                  <a:srgbClr val="786860"/>
                </a:solidFill>
              </a:rPr>
              <a:t> conform </a:t>
            </a:r>
            <a:r>
              <a:rPr lang="en-US" sz="1800" b="0" dirty="0" err="1">
                <a:solidFill>
                  <a:srgbClr val="786860"/>
                </a:solidFill>
              </a:rPr>
              <a:t>cerintelor</a:t>
            </a:r>
            <a:r>
              <a:rPr lang="en-US" sz="1800" b="0" dirty="0">
                <a:solidFill>
                  <a:srgbClr val="786860"/>
                </a:solidFill>
              </a:rPr>
              <a:t>  </a:t>
            </a:r>
            <a:r>
              <a:rPr lang="en-US" sz="1800" b="0" dirty="0">
                <a:solidFill>
                  <a:srgbClr val="786860"/>
                </a:solidFill>
                <a:sym typeface="Wingdings" pitchFamily="2" charset="2"/>
              </a:rPr>
              <a:t> </a:t>
            </a:r>
            <a:r>
              <a:rPr lang="ro-RO" sz="1800" dirty="0">
                <a:solidFill>
                  <a:srgbClr val="786860"/>
                </a:solidFill>
              </a:rPr>
              <a:t>grad de salubrizare redus. </a:t>
            </a:r>
            <a:endParaRPr lang="en-US" sz="1800" dirty="0">
              <a:solidFill>
                <a:srgbClr val="786860"/>
              </a:solidFill>
            </a:endParaRPr>
          </a:p>
          <a:p>
            <a:pPr>
              <a:spcBef>
                <a:spcPts val="600"/>
              </a:spcBef>
              <a:spcAft>
                <a:spcPts val="600"/>
              </a:spcAft>
              <a:defRPr/>
            </a:pPr>
            <a:r>
              <a:rPr lang="en-US" sz="1800" dirty="0" err="1">
                <a:solidFill>
                  <a:srgbClr val="786860"/>
                </a:solidFill>
              </a:rPr>
              <a:t>Cauze</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numar insuficient de recipienti de colectare</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infrastructura pentru transportul deseurilor</a:t>
            </a:r>
            <a:r>
              <a:rPr lang="en-US" sz="1800" b="0" dirty="0">
                <a:solidFill>
                  <a:schemeClr val="accent6"/>
                </a:solidFill>
              </a:rPr>
              <a:t> </a:t>
            </a:r>
            <a:r>
              <a:rPr lang="ro-RO" sz="1800" b="0" dirty="0">
                <a:solidFill>
                  <a:schemeClr val="accent6"/>
                </a:solidFill>
              </a:rPr>
              <a:t>invechita, prezentand un grad mare de uzura si defectiuni</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recipienti incompatibili cu sistemul de transport</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en-US" sz="1800" b="0" dirty="0" err="1">
                <a:solidFill>
                  <a:schemeClr val="accent6"/>
                </a:solidFill>
              </a:rPr>
              <a:t>numar</a:t>
            </a:r>
            <a:r>
              <a:rPr lang="en-US" sz="1800" b="0" dirty="0">
                <a:solidFill>
                  <a:schemeClr val="accent6"/>
                </a:solidFill>
              </a:rPr>
              <a:t> </a:t>
            </a:r>
            <a:r>
              <a:rPr lang="en-US" sz="1800" b="0" dirty="0" err="1">
                <a:solidFill>
                  <a:schemeClr val="accent6"/>
                </a:solidFill>
              </a:rPr>
              <a:t>insuficient</a:t>
            </a:r>
            <a:r>
              <a:rPr lang="en-US" sz="1800" b="0" dirty="0">
                <a:solidFill>
                  <a:schemeClr val="accent6"/>
                </a:solidFill>
              </a:rPr>
              <a:t> de </a:t>
            </a:r>
            <a:r>
              <a:rPr lang="en-US" sz="1800" b="0" dirty="0" err="1">
                <a:solidFill>
                  <a:schemeClr val="accent6"/>
                </a:solidFill>
              </a:rPr>
              <a:t>platforme</a:t>
            </a:r>
            <a:r>
              <a:rPr lang="en-US" sz="1800" b="0" dirty="0">
                <a:solidFill>
                  <a:schemeClr val="accent6"/>
                </a:solidFill>
              </a:rPr>
              <a:t> de </a:t>
            </a:r>
            <a:r>
              <a:rPr lang="en-US" sz="1800" b="0" dirty="0" err="1">
                <a:solidFill>
                  <a:schemeClr val="accent6"/>
                </a:solidFill>
              </a:rPr>
              <a:t>precolectare</a:t>
            </a:r>
            <a:r>
              <a:rPr lang="en-US" sz="1800" b="0" dirty="0">
                <a:solidFill>
                  <a:schemeClr val="accent6"/>
                </a:solidFill>
              </a:rPr>
              <a:t> deseuri;</a:t>
            </a:r>
          </a:p>
          <a:p>
            <a:pPr marL="263525" indent="-263525">
              <a:spcBef>
                <a:spcPts val="600"/>
              </a:spcBef>
              <a:spcAft>
                <a:spcPts val="600"/>
              </a:spcAft>
              <a:buFont typeface="Wingdings" pitchFamily="2" charset="2"/>
              <a:buChar char="q"/>
              <a:defRPr/>
            </a:pPr>
            <a:r>
              <a:rPr lang="ro-RO" sz="1800" b="0" dirty="0">
                <a:solidFill>
                  <a:schemeClr val="accent6"/>
                </a:solidFill>
              </a:rPr>
              <a:t>numar mare de locuinte individuale</a:t>
            </a:r>
            <a:r>
              <a:rPr lang="en-US" sz="1800" b="0" dirty="0">
                <a:solidFill>
                  <a:schemeClr val="accent6"/>
                </a:solidFill>
              </a:rPr>
              <a:t>;</a:t>
            </a:r>
          </a:p>
          <a:p>
            <a:pPr marL="263525" indent="-263525">
              <a:spcBef>
                <a:spcPts val="600"/>
              </a:spcBef>
              <a:spcAft>
                <a:spcPts val="600"/>
              </a:spcAft>
              <a:buFont typeface="Wingdings" pitchFamily="2" charset="2"/>
              <a:buChar char="q"/>
              <a:defRPr/>
            </a:pPr>
            <a:r>
              <a:rPr lang="ro-RO" sz="1800" b="0" dirty="0">
                <a:solidFill>
                  <a:schemeClr val="accent6"/>
                </a:solidFill>
              </a:rPr>
              <a:t> distante mari de transport catre depozitele de deseuri. </a:t>
            </a:r>
            <a:endParaRPr lang="en-US" sz="1800" b="0" dirty="0">
              <a:solidFill>
                <a:schemeClr val="accent6"/>
              </a:solidFill>
            </a:endParaRPr>
          </a:p>
          <a:p>
            <a:pPr>
              <a:spcBef>
                <a:spcPts val="600"/>
              </a:spcBef>
              <a:spcAft>
                <a:spcPts val="600"/>
              </a:spcAft>
              <a:defRPr/>
            </a:pPr>
            <a:r>
              <a:rPr lang="en-US" sz="1800" dirty="0" err="1">
                <a:solidFill>
                  <a:srgbClr val="786860"/>
                </a:solidFill>
              </a:rPr>
              <a:t>Efecte</a:t>
            </a:r>
            <a:r>
              <a:rPr lang="en-US" sz="1800" b="0" dirty="0">
                <a:solidFill>
                  <a:schemeClr val="accent6"/>
                </a:solidFill>
              </a:rPr>
              <a:t>:</a:t>
            </a:r>
          </a:p>
          <a:p>
            <a:pPr marL="185738" indent="-185738">
              <a:spcBef>
                <a:spcPts val="600"/>
              </a:spcBef>
              <a:spcAft>
                <a:spcPts val="600"/>
              </a:spcAft>
              <a:buFontTx/>
              <a:buBlip>
                <a:blip r:embed="rId2"/>
              </a:buBlip>
              <a:defRPr/>
            </a:pPr>
            <a:r>
              <a:rPr lang="ro-RO" sz="1800" b="0" dirty="0">
                <a:solidFill>
                  <a:srgbClr val="ED1A3B"/>
                </a:solidFill>
              </a:rPr>
              <a:t>timpi mari de colectare</a:t>
            </a:r>
            <a:endParaRPr lang="en-US" sz="1800" b="0" dirty="0">
              <a:solidFill>
                <a:srgbClr val="ED1A3B"/>
              </a:solidFill>
            </a:endParaRPr>
          </a:p>
          <a:p>
            <a:pPr marL="185738" indent="-185738">
              <a:spcBef>
                <a:spcPts val="600"/>
              </a:spcBef>
              <a:spcAft>
                <a:spcPts val="600"/>
              </a:spcAft>
              <a:buFontTx/>
              <a:buBlip>
                <a:blip r:embed="rId2"/>
              </a:buBlip>
              <a:defRPr/>
            </a:pPr>
            <a:r>
              <a:rPr lang="ro-RO" sz="1800" b="0" dirty="0">
                <a:solidFill>
                  <a:srgbClr val="ED1A3B"/>
                </a:solidFill>
              </a:rPr>
              <a:t>impact negativ asupra mediului</a:t>
            </a:r>
            <a:r>
              <a:rPr lang="en-US" sz="1800" b="0" dirty="0">
                <a:solidFill>
                  <a:srgbClr val="ED1A3B"/>
                </a:solidFill>
              </a:rPr>
              <a:t> </a:t>
            </a:r>
            <a:r>
              <a:rPr lang="ro-RO" sz="1800" b="0" dirty="0">
                <a:solidFill>
                  <a:srgbClr val="ED1A3B"/>
                </a:solidFill>
              </a:rPr>
              <a:t>si sanatatii</a:t>
            </a:r>
            <a:r>
              <a:rPr lang="en-US" sz="1800" b="0" dirty="0">
                <a:solidFill>
                  <a:srgbClr val="ED1A3B"/>
                </a:solidFill>
              </a:rPr>
              <a:t> </a:t>
            </a:r>
            <a:r>
              <a:rPr lang="en-US" sz="1800" b="0" dirty="0" err="1">
                <a:solidFill>
                  <a:srgbClr val="ED1A3B"/>
                </a:solidFill>
              </a:rPr>
              <a:t>populatiei</a:t>
            </a:r>
            <a:r>
              <a:rPr lang="ro-RO" sz="1800" b="0" dirty="0">
                <a:solidFill>
                  <a:srgbClr val="ED1A3B"/>
                </a:solidFill>
              </a:rPr>
              <a:t> si sigurantei lucratorilor operatoruluilor de salubritate</a:t>
            </a:r>
            <a:endParaRPr lang="en-US" sz="1800" b="0" dirty="0">
              <a:solidFill>
                <a:srgbClr val="ED1A3B"/>
              </a:solidFill>
            </a:endParaRPr>
          </a:p>
          <a:p>
            <a:pPr marL="185738" indent="-185738">
              <a:spcBef>
                <a:spcPts val="600"/>
              </a:spcBef>
              <a:spcAft>
                <a:spcPts val="600"/>
              </a:spcAft>
              <a:defRPr/>
            </a:pPr>
            <a:endParaRPr lang="en-US" sz="1800" b="0" dirty="0">
              <a:solidFill>
                <a:srgbClr val="ED1A3B"/>
              </a:solidFill>
            </a:endParaRPr>
          </a:p>
        </p:txBody>
      </p:sp>
      <p:sp>
        <p:nvSpPr>
          <p:cNvPr id="31747" name="Rectangle 1"/>
          <p:cNvSpPr>
            <a:spLocks noChangeArrowheads="1"/>
          </p:cNvSpPr>
          <p:nvPr/>
        </p:nvSpPr>
        <p:spPr bwMode="auto">
          <a:xfrm>
            <a:off x="547688" y="0"/>
            <a:ext cx="11609387"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ro-RO" sz="2400">
                <a:solidFill>
                  <a:srgbClr val="ED1A3B"/>
                </a:solidFill>
              </a:rPr>
              <a:t>INFRASTRUCTURA PRECARA PENTRU COLECTAREA SI TRANSPORTUL DESEURILOR</a:t>
            </a:r>
          </a:p>
        </p:txBody>
      </p:sp>
      <p:pic>
        <p:nvPicPr>
          <p:cNvPr id="34820" name="Picture 4"/>
          <p:cNvPicPr>
            <a:picLocks noChangeAspect="1" noChangeArrowheads="1"/>
          </p:cNvPicPr>
          <p:nvPr/>
        </p:nvPicPr>
        <p:blipFill>
          <a:blip r:embed="rId3" cstate="email"/>
          <a:srcRect r="52518"/>
          <a:stretch>
            <a:fillRect/>
          </a:stretch>
        </p:blipFill>
        <p:spPr bwMode="auto">
          <a:xfrm>
            <a:off x="600867" y="2670224"/>
            <a:ext cx="2832326" cy="1824288"/>
          </a:xfrm>
          <a:prstGeom prst="rect">
            <a:avLst/>
          </a:prstGeom>
          <a:ln>
            <a:noFill/>
          </a:ln>
          <a:effectLst>
            <a:softEdge rad="112500"/>
          </a:effectLst>
        </p:spPr>
      </p:pic>
      <p:pic>
        <p:nvPicPr>
          <p:cNvPr id="5" name="Picture 6" descr="D:\00_1 Moldova\0_Site visit_colectare inf\3_Poze\1_Leova\DSC09816.JPG"/>
          <p:cNvPicPr>
            <a:picLocks noChangeAspect="1" noChangeArrowheads="1"/>
          </p:cNvPicPr>
          <p:nvPr/>
        </p:nvPicPr>
        <p:blipFill>
          <a:blip r:embed="rId4" cstate="email"/>
          <a:srcRect/>
          <a:stretch>
            <a:fillRect/>
          </a:stretch>
        </p:blipFill>
        <p:spPr bwMode="auto">
          <a:xfrm>
            <a:off x="647361" y="461963"/>
            <a:ext cx="2825296" cy="2118972"/>
          </a:xfrm>
          <a:prstGeom prst="rect">
            <a:avLst/>
          </a:prstGeom>
          <a:ln>
            <a:noFill/>
          </a:ln>
          <a:effectLst>
            <a:softEdge rad="112500"/>
          </a:effectLst>
        </p:spPr>
      </p:pic>
      <p:pic>
        <p:nvPicPr>
          <p:cNvPr id="7" name="Picture 15" descr="D:\00_1 Moldova\0_Site visit_colectare inf\3_Poze\6_Cahul\20140807_113329.jpg"/>
          <p:cNvPicPr>
            <a:picLocks noChangeAspect="1" noChangeArrowheads="1"/>
          </p:cNvPicPr>
          <p:nvPr/>
        </p:nvPicPr>
        <p:blipFill>
          <a:blip r:embed="rId5" cstate="email"/>
          <a:srcRect/>
          <a:stretch>
            <a:fillRect/>
          </a:stretch>
        </p:blipFill>
        <p:spPr bwMode="auto">
          <a:xfrm>
            <a:off x="547688" y="4572002"/>
            <a:ext cx="2924969" cy="219301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47688" y="0"/>
            <a:ext cx="11642725" cy="400110"/>
          </a:xfrm>
          <a:prstGeom prst="rect">
            <a:avLst/>
          </a:prstGeom>
          <a:noFill/>
          <a:ln w="9525">
            <a:noFill/>
            <a:miter lim="800000"/>
            <a:headEnd/>
            <a:tailEnd/>
          </a:ln>
        </p:spPr>
        <p:txBody>
          <a:bodyPr wrap="square">
            <a:spAutoFit/>
          </a:bodyPr>
          <a:lstStyle/>
          <a:p>
            <a:pPr marL="185738" indent="-185738">
              <a:spcBef>
                <a:spcPts val="600"/>
              </a:spcBef>
              <a:spcAft>
                <a:spcPts val="600"/>
              </a:spcAft>
            </a:pPr>
            <a:r>
              <a:rPr lang="ro-RO" sz="2000" dirty="0" smtClean="0">
                <a:solidFill>
                  <a:srgbClr val="ED1A3B"/>
                </a:solidFill>
              </a:rPr>
              <a:t>INFRASTRUCTURA PENTRU COLECTAREA SI TRANSPORTUL DESEURILOR</a:t>
            </a:r>
            <a:r>
              <a:rPr lang="en-US" sz="2000" dirty="0" smtClean="0">
                <a:solidFill>
                  <a:srgbClr val="ED1A3B"/>
                </a:solidFill>
              </a:rPr>
              <a:t> - CANTEMIR</a:t>
            </a:r>
            <a:endParaRPr lang="ro-RO" sz="2000" dirty="0">
              <a:solidFill>
                <a:srgbClr val="ED1A3B"/>
              </a:solidFill>
            </a:endParaRPr>
          </a:p>
        </p:txBody>
      </p:sp>
      <p:sp>
        <p:nvSpPr>
          <p:cNvPr id="115715" name="Rectangle 3"/>
          <p:cNvSpPr>
            <a:spLocks noChangeArrowheads="1"/>
          </p:cNvSpPr>
          <p:nvPr/>
        </p:nvSpPr>
        <p:spPr bwMode="auto">
          <a:xfrm>
            <a:off x="4754880" y="1079124"/>
            <a:ext cx="6934201"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dirty="0" smtClean="0">
                <a:solidFill>
                  <a:srgbClr val="786860"/>
                </a:solidFill>
                <a:latin typeface="+mn-lt"/>
              </a:rPr>
              <a:t>33</a:t>
            </a:r>
            <a:r>
              <a:rPr lang="ro-RO" sz="2000" dirty="0" smtClean="0">
                <a:solidFill>
                  <a:srgbClr val="786860"/>
                </a:solidFill>
                <a:latin typeface="+mn-lt"/>
              </a:rPr>
              <a:t> de platforme amenajate </a:t>
            </a:r>
            <a:br>
              <a:rPr lang="ro-RO" sz="2000" dirty="0" smtClean="0">
                <a:solidFill>
                  <a:srgbClr val="786860"/>
                </a:solidFill>
                <a:latin typeface="+mn-lt"/>
              </a:rPr>
            </a:br>
            <a:endParaRPr lang="ro-RO" sz="2000" b="0" dirty="0" smtClean="0">
              <a:solidFill>
                <a:srgbClr val="786860"/>
              </a:solidFill>
              <a:latin typeface="+mn-lt"/>
            </a:endParaRPr>
          </a:p>
          <a:p>
            <a:r>
              <a:rPr lang="ro-RO" sz="2000" b="0" dirty="0" smtClean="0">
                <a:solidFill>
                  <a:srgbClr val="786860"/>
                </a:solidFill>
                <a:latin typeface="+mn-lt"/>
              </a:rPr>
              <a:t>Platforme betonate dotate cu euro- containere pentru colectarea deseurilor menajere si cu recipienti din plasa metalica pentru colectarea deseurilor de plastic.</a:t>
            </a:r>
            <a:endParaRPr kumimoji="0" lang="ro-RO" sz="2000" b="0" i="0" u="none" strike="noStrike" cap="none" normalizeH="0" baseline="0" dirty="0" smtClean="0">
              <a:ln>
                <a:noFill/>
              </a:ln>
              <a:solidFill>
                <a:srgbClr val="786860"/>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sz="2400" b="0" i="0" u="none" strike="noStrike" cap="none" normalizeH="0" baseline="0" dirty="0" smtClean="0">
                <a:ln>
                  <a:noFill/>
                </a:ln>
                <a:solidFill>
                  <a:srgbClr val="786860"/>
                </a:solidFill>
                <a:effectLst/>
                <a:latin typeface="+mn-lt"/>
                <a:ea typeface="Times New Roman" pitchFamily="18" charset="0"/>
                <a:cs typeface="Times New Roman" pitchFamily="18" charset="0"/>
              </a:rPr>
              <a:t> </a:t>
            </a:r>
            <a:endParaRPr kumimoji="0" lang="ro-RO" sz="3600" b="0" i="0" u="none" strike="noStrike" cap="none" normalizeH="0" baseline="0" dirty="0" smtClean="0">
              <a:ln>
                <a:noFill/>
              </a:ln>
              <a:solidFill>
                <a:srgbClr val="786860"/>
              </a:solidFill>
              <a:effectLst/>
              <a:latin typeface="+mn-lt"/>
              <a:cs typeface="Arial" pitchFamily="34" charset="0"/>
            </a:endParaRPr>
          </a:p>
        </p:txBody>
      </p:sp>
      <p:sp>
        <p:nvSpPr>
          <p:cNvPr id="115717" name="Rectangle 5"/>
          <p:cNvSpPr>
            <a:spLocks noChangeArrowheads="1"/>
          </p:cNvSpPr>
          <p:nvPr/>
        </p:nvSpPr>
        <p:spPr bwMode="auto">
          <a:xfrm>
            <a:off x="0" y="4389438"/>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115718" name="Rectangle 6"/>
          <p:cNvSpPr>
            <a:spLocks noChangeArrowheads="1"/>
          </p:cNvSpPr>
          <p:nvPr/>
        </p:nvSpPr>
        <p:spPr bwMode="auto">
          <a:xfrm>
            <a:off x="5090160" y="3402838"/>
            <a:ext cx="6598921"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tabLst/>
            </a:pPr>
            <a:r>
              <a:rPr kumimoji="0" lang="en-US" sz="2000" b="0" i="0" u="none" strike="noStrike" cap="none" normalizeH="0" baseline="0" dirty="0" err="1" smtClean="0">
                <a:ln>
                  <a:noFill/>
                </a:ln>
                <a:solidFill>
                  <a:srgbClr val="786860"/>
                </a:solidFill>
                <a:effectLst/>
                <a:latin typeface="+mj-lt"/>
                <a:ea typeface="Times New Roman" pitchFamily="18" charset="0"/>
                <a:cs typeface="Times New Roman" pitchFamily="18" charset="0"/>
              </a:rPr>
              <a:t>Grafic</a:t>
            </a:r>
            <a:r>
              <a:rPr kumimoji="0" lang="en-US" sz="2000" b="0" i="0" u="none" strike="noStrike" cap="none" normalizeH="0" dirty="0" smtClean="0">
                <a:ln>
                  <a:noFill/>
                </a:ln>
                <a:solidFill>
                  <a:srgbClr val="786860"/>
                </a:solidFill>
                <a:effectLst/>
                <a:latin typeface="+mj-lt"/>
                <a:ea typeface="Times New Roman" pitchFamily="18" charset="0"/>
                <a:cs typeface="Times New Roman" pitchFamily="18" charset="0"/>
              </a:rPr>
              <a:t> de </a:t>
            </a:r>
            <a:r>
              <a:rPr kumimoji="0" lang="en-US" sz="2000" b="0" i="0" u="none" strike="noStrike" cap="none" normalizeH="0" dirty="0" err="1" smtClean="0">
                <a:ln>
                  <a:noFill/>
                </a:ln>
                <a:solidFill>
                  <a:srgbClr val="786860"/>
                </a:solidFill>
                <a:effectLst/>
                <a:latin typeface="+mj-lt"/>
                <a:ea typeface="Times New Roman" pitchFamily="18" charset="0"/>
                <a:cs typeface="Times New Roman" pitchFamily="18" charset="0"/>
              </a:rPr>
              <a:t>colectare</a:t>
            </a:r>
            <a:r>
              <a:rPr kumimoji="0" lang="en-US" sz="2000" b="0" i="0" u="none" strike="noStrike" cap="none" normalizeH="0" dirty="0" smtClean="0">
                <a:ln>
                  <a:noFill/>
                </a:ln>
                <a:solidFill>
                  <a:srgbClr val="786860"/>
                </a:solidFill>
                <a:effectLst/>
                <a:latin typeface="+mj-lt"/>
                <a:ea typeface="Times New Roman" pitchFamily="18" charset="0"/>
                <a:cs typeface="Times New Roman" pitchFamily="18" charset="0"/>
              </a:rPr>
              <a:t> </a:t>
            </a:r>
            <a:r>
              <a:rPr kumimoji="0" lang="en-US" sz="2000" b="0" i="0" u="none" strike="noStrike" cap="none" normalizeH="0" dirty="0" err="1" smtClean="0">
                <a:ln>
                  <a:noFill/>
                </a:ln>
                <a:solidFill>
                  <a:srgbClr val="786860"/>
                </a:solidFill>
                <a:effectLst/>
                <a:latin typeface="+mj-lt"/>
                <a:ea typeface="Times New Roman" pitchFamily="18" charset="0"/>
                <a:cs typeface="Times New Roman" pitchFamily="18" charset="0"/>
              </a:rPr>
              <a:t>si</a:t>
            </a:r>
            <a:r>
              <a:rPr kumimoji="0" lang="en-US" sz="2000" b="0" i="0" u="none" strike="noStrike" cap="none" normalizeH="0" dirty="0" smtClean="0">
                <a:ln>
                  <a:noFill/>
                </a:ln>
                <a:solidFill>
                  <a:srgbClr val="786860"/>
                </a:solidFill>
                <a:effectLst/>
                <a:latin typeface="+mj-lt"/>
                <a:ea typeface="Times New Roman" pitchFamily="18" charset="0"/>
                <a:cs typeface="Times New Roman" pitchFamily="18" charset="0"/>
              </a:rPr>
              <a:t> transport: </a:t>
            </a:r>
            <a:endParaRPr kumimoji="0" lang="en-US" sz="2000" b="0" i="0" u="none" strike="noStrike" cap="none" normalizeH="0" baseline="0" dirty="0" smtClean="0">
              <a:ln>
                <a:noFill/>
              </a:ln>
              <a:solidFill>
                <a:srgbClr val="786860"/>
              </a:solidFill>
              <a:effectLst/>
              <a:latin typeface="+mj-lt"/>
              <a:ea typeface="Times New Roman" pitchFamily="18" charset="0"/>
              <a:cs typeface="Times New Roman" pitchFamily="18" charset="0"/>
            </a:endParaRPr>
          </a:p>
          <a:p>
            <a:pPr marL="182563" marR="0" lvl="0" indent="-182563" algn="l" defTabSz="914400" rtl="0" eaLnBrk="1" fontAlgn="base" latinLnBrk="0" hangingPunct="1">
              <a:lnSpc>
                <a:spcPct val="100000"/>
              </a:lnSpc>
              <a:spcBef>
                <a:spcPts val="600"/>
              </a:spcBef>
              <a:spcAft>
                <a:spcPct val="0"/>
              </a:spcAft>
              <a:buClrTx/>
              <a:buSzTx/>
              <a:buFont typeface="Wingdings" pitchFamily="2" charset="2"/>
              <a:buChar char="q"/>
              <a:tabLst/>
            </a:pPr>
            <a:r>
              <a:rPr kumimoji="0" lang="en-US" sz="20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lang="en-US" sz="2000" b="0" dirty="0" smtClean="0">
                <a:solidFill>
                  <a:srgbClr val="786860"/>
                </a:solidFill>
                <a:latin typeface="+mj-lt"/>
                <a:ea typeface="Times New Roman" pitchFamily="18" charset="0"/>
                <a:cs typeface="Times New Roman" pitchFamily="18" charset="0"/>
              </a:rPr>
              <a:t>de 3 </a:t>
            </a:r>
            <a:r>
              <a:rPr lang="en-US" sz="2000" b="0" dirty="0" err="1" smtClean="0">
                <a:solidFill>
                  <a:srgbClr val="786860"/>
                </a:solidFill>
                <a:latin typeface="+mj-lt"/>
                <a:ea typeface="Times New Roman" pitchFamily="18" charset="0"/>
                <a:cs typeface="Times New Roman" pitchFamily="18" charset="0"/>
              </a:rPr>
              <a:t>ori</a:t>
            </a:r>
            <a:r>
              <a:rPr lang="en-US" sz="2000" b="0" dirty="0" smtClean="0">
                <a:solidFill>
                  <a:srgbClr val="786860"/>
                </a:solidFill>
                <a:latin typeface="+mj-lt"/>
                <a:ea typeface="Times New Roman" pitchFamily="18" charset="0"/>
                <a:cs typeface="Times New Roman" pitchFamily="18" charset="0"/>
              </a:rPr>
              <a:t> </a:t>
            </a:r>
            <a:r>
              <a:rPr kumimoji="0" lang="ro-RO" sz="2000" b="0" i="0" u="none" strike="noStrike" cap="none" normalizeH="0" baseline="0" dirty="0" smtClean="0">
                <a:ln>
                  <a:noFill/>
                </a:ln>
                <a:solidFill>
                  <a:srgbClr val="786860"/>
                </a:solidFill>
                <a:effectLst/>
                <a:latin typeface="+mj-lt"/>
                <a:ea typeface="Times New Roman" pitchFamily="18" charset="0"/>
                <a:cs typeface="Times New Roman" pitchFamily="18" charset="0"/>
              </a:rPr>
              <a:t>de la plaforme</a:t>
            </a:r>
            <a:r>
              <a:rPr kumimoji="0" lang="en-US" sz="2000" b="0" i="0" u="none" strike="noStrike" cap="none" normalizeH="0" baseline="0" dirty="0" smtClean="0">
                <a:ln>
                  <a:noFill/>
                </a:ln>
                <a:solidFill>
                  <a:srgbClr val="786860"/>
                </a:solidFill>
                <a:effectLst/>
                <a:latin typeface="+mj-lt"/>
                <a:ea typeface="Times New Roman" pitchFamily="18" charset="0"/>
                <a:cs typeface="Times New Roman" pitchFamily="18" charset="0"/>
              </a:rPr>
              <a:t>le </a:t>
            </a:r>
            <a:r>
              <a:rPr kumimoji="0" lang="en-US" sz="2000" b="0" i="0" u="none" strike="noStrike" cap="none" normalizeH="0" baseline="0" dirty="0" err="1" smtClean="0">
                <a:ln>
                  <a:noFill/>
                </a:ln>
                <a:solidFill>
                  <a:srgbClr val="786860"/>
                </a:solidFill>
                <a:effectLst/>
                <a:latin typeface="+mj-lt"/>
                <a:ea typeface="Times New Roman" pitchFamily="18" charset="0"/>
                <a:cs typeface="Times New Roman" pitchFamily="18" charset="0"/>
              </a:rPr>
              <a:t>amenajate</a:t>
            </a:r>
            <a:r>
              <a:rPr kumimoji="0" lang="ro-RO" sz="2000" b="0" i="0" u="none" strike="noStrike" cap="none" normalizeH="0" baseline="0" dirty="0" smtClean="0">
                <a:ln>
                  <a:noFill/>
                </a:ln>
                <a:solidFill>
                  <a:srgbClr val="786860"/>
                </a:solidFill>
                <a:effectLst/>
                <a:latin typeface="+mj-lt"/>
                <a:ea typeface="Times New Roman" pitchFamily="18" charset="0"/>
                <a:cs typeface="Times New Roman" pitchFamily="18" charset="0"/>
              </a:rPr>
              <a:t>;</a:t>
            </a:r>
            <a:endParaRPr kumimoji="0" lang="ro-RO" sz="2000" b="0" i="0" u="none" strike="noStrike" cap="none" normalizeH="0" baseline="0" dirty="0" smtClean="0">
              <a:ln>
                <a:noFill/>
              </a:ln>
              <a:solidFill>
                <a:srgbClr val="786860"/>
              </a:solidFill>
              <a:effectLst/>
              <a:latin typeface="+mj-lt"/>
              <a:cs typeface="Arial" pitchFamily="34" charset="0"/>
            </a:endParaRPr>
          </a:p>
          <a:p>
            <a:pPr marL="182563" marR="0" lvl="0" indent="-182563" algn="l" defTabSz="914400" rtl="0" eaLnBrk="0" fontAlgn="base" latinLnBrk="0" hangingPunct="0">
              <a:lnSpc>
                <a:spcPct val="100000"/>
              </a:lnSpc>
              <a:spcBef>
                <a:spcPts val="600"/>
              </a:spcBef>
              <a:spcAft>
                <a:spcPct val="0"/>
              </a:spcAft>
              <a:buClrTx/>
              <a:buSzTx/>
              <a:buFont typeface="Wingdings" pitchFamily="2" charset="2"/>
              <a:buChar char="q"/>
              <a:tabLst/>
            </a:pPr>
            <a:r>
              <a:rPr kumimoji="0" lang="en-US" sz="20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2000" b="0" i="0" u="none" strike="noStrike" cap="none" normalizeH="0" baseline="0" dirty="0" smtClean="0">
                <a:ln>
                  <a:noFill/>
                </a:ln>
                <a:solidFill>
                  <a:srgbClr val="786860"/>
                </a:solidFill>
                <a:effectLst/>
                <a:latin typeface="+mj-lt"/>
                <a:ea typeface="Times New Roman" pitchFamily="18" charset="0"/>
                <a:cs typeface="Times New Roman" pitchFamily="18" charset="0"/>
              </a:rPr>
              <a:t>de doua ori pe </a:t>
            </a:r>
            <a:r>
              <a:rPr kumimoji="0" lang="en-US" sz="2000" b="0" i="0" u="none" strike="noStrike" cap="none" normalizeH="0" baseline="0" dirty="0" err="1" smtClean="0">
                <a:ln>
                  <a:noFill/>
                </a:ln>
                <a:solidFill>
                  <a:srgbClr val="786860"/>
                </a:solidFill>
                <a:effectLst/>
                <a:latin typeface="+mj-lt"/>
                <a:ea typeface="Times New Roman" pitchFamily="18" charset="0"/>
                <a:cs typeface="Times New Roman" pitchFamily="18" charset="0"/>
              </a:rPr>
              <a:t>saptamana</a:t>
            </a:r>
            <a:r>
              <a:rPr kumimoji="0" lang="en-US" sz="2000" b="0" i="0" u="none" strike="noStrike" cap="none" normalizeH="0" dirty="0" smtClean="0">
                <a:ln>
                  <a:noFill/>
                </a:ln>
                <a:solidFill>
                  <a:srgbClr val="786860"/>
                </a:solidFill>
                <a:effectLst/>
                <a:latin typeface="+mj-lt"/>
                <a:ea typeface="Times New Roman" pitchFamily="18" charset="0"/>
                <a:cs typeface="Times New Roman" pitchFamily="18" charset="0"/>
              </a:rPr>
              <a:t> </a:t>
            </a:r>
            <a:r>
              <a:rPr kumimoji="0" lang="ro-RO" sz="2000" b="0" i="0" u="none" strike="noStrike" cap="none" normalizeH="0" baseline="0" dirty="0" smtClean="0">
                <a:ln>
                  <a:noFill/>
                </a:ln>
                <a:solidFill>
                  <a:srgbClr val="786860"/>
                </a:solidFill>
                <a:effectLst/>
                <a:latin typeface="+mj-lt"/>
                <a:ea typeface="Times New Roman" pitchFamily="18" charset="0"/>
                <a:cs typeface="Times New Roman" pitchFamily="18" charset="0"/>
              </a:rPr>
              <a:t>de la casele individuale;</a:t>
            </a:r>
            <a:endParaRPr kumimoji="0" lang="ro-RO" sz="2000" b="0" i="0" u="none" strike="noStrike" cap="none" normalizeH="0" baseline="0" dirty="0" smtClean="0">
              <a:ln>
                <a:noFill/>
              </a:ln>
              <a:solidFill>
                <a:srgbClr val="786860"/>
              </a:solidFill>
              <a:effectLst/>
              <a:latin typeface="+mj-lt"/>
              <a:cs typeface="Arial" pitchFamily="34" charset="0"/>
            </a:endParaRPr>
          </a:p>
          <a:p>
            <a:pPr marL="182563" marR="0" lvl="0" indent="-182563" algn="l" defTabSz="914400" rtl="0" eaLnBrk="0" fontAlgn="base" latinLnBrk="0" hangingPunct="0">
              <a:lnSpc>
                <a:spcPct val="100000"/>
              </a:lnSpc>
              <a:spcBef>
                <a:spcPts val="600"/>
              </a:spcBef>
              <a:spcAft>
                <a:spcPct val="0"/>
              </a:spcAft>
              <a:buClrTx/>
              <a:buSzTx/>
              <a:buFont typeface="Wingdings" pitchFamily="2" charset="2"/>
              <a:buChar char="q"/>
              <a:tabLst/>
            </a:pPr>
            <a:r>
              <a:rPr kumimoji="0" lang="en-US" sz="2000" b="0" i="0" u="none" strike="noStrike" cap="none" normalizeH="0" baseline="0" dirty="0" smtClean="0">
                <a:ln>
                  <a:noFill/>
                </a:ln>
                <a:solidFill>
                  <a:srgbClr val="786860"/>
                </a:solidFill>
                <a:effectLst/>
                <a:latin typeface="+mj-lt"/>
                <a:ea typeface="Times New Roman" pitchFamily="18" charset="0"/>
                <a:cs typeface="Times New Roman" pitchFamily="18" charset="0"/>
              </a:rPr>
              <a:t> </a:t>
            </a:r>
            <a:r>
              <a:rPr kumimoji="0" lang="ro-RO" sz="2000" b="0" i="0" u="none" strike="noStrike" cap="none" normalizeH="0" baseline="0" dirty="0" smtClean="0">
                <a:ln>
                  <a:noFill/>
                </a:ln>
                <a:solidFill>
                  <a:srgbClr val="786860"/>
                </a:solidFill>
                <a:effectLst/>
                <a:latin typeface="+mj-lt"/>
                <a:ea typeface="Times New Roman" pitchFamily="18" charset="0"/>
                <a:cs typeface="Times New Roman" pitchFamily="18" charset="0"/>
              </a:rPr>
              <a:t>conform graficului sau la solicitare in cazul agentilor economici;</a:t>
            </a:r>
            <a:endParaRPr kumimoji="0" lang="ro-RO" sz="2000" b="0" i="0" u="none" strike="noStrike" cap="none" normalizeH="0" baseline="0" dirty="0" smtClean="0">
              <a:ln>
                <a:noFill/>
              </a:ln>
              <a:solidFill>
                <a:srgbClr val="786860"/>
              </a:solidFill>
              <a:effectLst/>
              <a:latin typeface="+mj-lt"/>
              <a:ea typeface="Times New Roman" pitchFamily="18" charset="0"/>
              <a:cs typeface="Arial" pitchFamily="34" charset="0"/>
            </a:endParaRPr>
          </a:p>
          <a:p>
            <a:pPr marL="182563" marR="0" lvl="0" indent="-182563" algn="l" defTabSz="914400" rtl="0" eaLnBrk="0" fontAlgn="base" latinLnBrk="0" hangingPunct="0">
              <a:lnSpc>
                <a:spcPct val="100000"/>
              </a:lnSpc>
              <a:spcBef>
                <a:spcPts val="600"/>
              </a:spcBef>
              <a:spcAft>
                <a:spcPct val="0"/>
              </a:spcAft>
              <a:buClrTx/>
              <a:buSzTx/>
              <a:buFont typeface="Wingdings" pitchFamily="2" charset="2"/>
              <a:buChar char="q"/>
              <a:tabLst/>
            </a:pPr>
            <a:r>
              <a:rPr kumimoji="0" lang="en-US" sz="2000" b="0" i="0" u="none" strike="noStrike" cap="none" normalizeH="0" baseline="0" dirty="0" smtClean="0">
                <a:ln>
                  <a:noFill/>
                </a:ln>
                <a:solidFill>
                  <a:srgbClr val="786860"/>
                </a:solidFill>
                <a:effectLst/>
                <a:latin typeface="+mj-lt"/>
                <a:ea typeface="Times New Roman" pitchFamily="18" charset="0"/>
                <a:cs typeface="Arial" pitchFamily="34" charset="0"/>
              </a:rPr>
              <a:t> de 3 </a:t>
            </a:r>
            <a:r>
              <a:rPr kumimoji="0" lang="en-US" sz="2000" b="0" i="0" u="none" strike="noStrike" cap="none" normalizeH="0" baseline="0" dirty="0" err="1" smtClean="0">
                <a:ln>
                  <a:noFill/>
                </a:ln>
                <a:solidFill>
                  <a:srgbClr val="786860"/>
                </a:solidFill>
                <a:effectLst/>
                <a:latin typeface="+mj-lt"/>
                <a:ea typeface="Times New Roman" pitchFamily="18" charset="0"/>
                <a:cs typeface="Arial" pitchFamily="34" charset="0"/>
              </a:rPr>
              <a:t>ori</a:t>
            </a:r>
            <a:r>
              <a:rPr kumimoji="0" lang="en-US" sz="2000" b="0" i="0" u="none" strike="noStrike" cap="none" normalizeH="0" baseline="0" dirty="0" smtClean="0">
                <a:ln>
                  <a:noFill/>
                </a:ln>
                <a:solidFill>
                  <a:srgbClr val="786860"/>
                </a:solidFill>
                <a:effectLst/>
                <a:latin typeface="+mj-lt"/>
                <a:ea typeface="Times New Roman" pitchFamily="18" charset="0"/>
                <a:cs typeface="Arial" pitchFamily="34" charset="0"/>
              </a:rPr>
              <a:t> </a:t>
            </a:r>
            <a:r>
              <a:rPr kumimoji="0" lang="en-US" sz="2000" b="0" i="0" u="none" strike="noStrike" cap="none" normalizeH="0" baseline="0" dirty="0" err="1" smtClean="0">
                <a:ln>
                  <a:noFill/>
                </a:ln>
                <a:solidFill>
                  <a:srgbClr val="786860"/>
                </a:solidFill>
                <a:effectLst/>
                <a:latin typeface="+mj-lt"/>
                <a:ea typeface="Times New Roman" pitchFamily="18" charset="0"/>
                <a:cs typeface="Arial" pitchFamily="34" charset="0"/>
              </a:rPr>
              <a:t>pe</a:t>
            </a:r>
            <a:r>
              <a:rPr kumimoji="0" lang="en-US" sz="2000" b="0" i="0" u="none" strike="noStrike" cap="none" normalizeH="0" baseline="0" dirty="0" smtClean="0">
                <a:ln>
                  <a:noFill/>
                </a:ln>
                <a:solidFill>
                  <a:srgbClr val="786860"/>
                </a:solidFill>
                <a:effectLst/>
                <a:latin typeface="+mj-lt"/>
                <a:ea typeface="Times New Roman" pitchFamily="18" charset="0"/>
                <a:cs typeface="Arial" pitchFamily="34" charset="0"/>
              </a:rPr>
              <a:t> </a:t>
            </a:r>
            <a:r>
              <a:rPr kumimoji="0" lang="en-US" sz="2000" b="0" i="0" u="none" strike="noStrike" cap="none" normalizeH="0" baseline="0" dirty="0" err="1" smtClean="0">
                <a:ln>
                  <a:noFill/>
                </a:ln>
                <a:solidFill>
                  <a:srgbClr val="786860"/>
                </a:solidFill>
                <a:effectLst/>
                <a:latin typeface="+mj-lt"/>
                <a:ea typeface="Times New Roman" pitchFamily="18" charset="0"/>
                <a:cs typeface="Arial" pitchFamily="34" charset="0"/>
              </a:rPr>
              <a:t>saptamana</a:t>
            </a:r>
            <a:r>
              <a:rPr kumimoji="0" lang="en-US" sz="2000" b="0" i="0" u="none" strike="noStrike" cap="none" normalizeH="0" baseline="0" dirty="0" smtClean="0">
                <a:ln>
                  <a:noFill/>
                </a:ln>
                <a:solidFill>
                  <a:srgbClr val="786860"/>
                </a:solidFill>
                <a:effectLst/>
                <a:latin typeface="+mj-lt"/>
                <a:ea typeface="Times New Roman" pitchFamily="18" charset="0"/>
                <a:cs typeface="Arial" pitchFamily="34" charset="0"/>
              </a:rPr>
              <a:t> de la </a:t>
            </a:r>
            <a:r>
              <a:rPr kumimoji="0" lang="ro-RO" sz="2000" b="0" i="0" u="none" strike="noStrike" cap="none" normalizeH="0" baseline="0" dirty="0" smtClean="0">
                <a:ln>
                  <a:noFill/>
                </a:ln>
                <a:solidFill>
                  <a:srgbClr val="786860"/>
                </a:solidFill>
                <a:effectLst/>
                <a:latin typeface="+mj-lt"/>
                <a:ea typeface="Times New Roman" pitchFamily="18" charset="0"/>
                <a:cs typeface="Arial" pitchFamily="34" charset="0"/>
              </a:rPr>
              <a:t>unitatilor de invatamant si al institutiilor publice</a:t>
            </a:r>
            <a:r>
              <a:rPr kumimoji="0" lang="ro-RO" sz="2000" b="0" i="0" u="none" strike="noStrike" cap="none" normalizeH="0" baseline="0" dirty="0" smtClean="0">
                <a:ln>
                  <a:noFill/>
                </a:ln>
                <a:solidFill>
                  <a:srgbClr val="786860"/>
                </a:solidFill>
                <a:effectLst/>
                <a:latin typeface="+mj-lt"/>
                <a:cs typeface="Arial" pitchFamily="34" charset="0"/>
              </a:rPr>
              <a:t> </a:t>
            </a:r>
          </a:p>
        </p:txBody>
      </p:sp>
      <p:sp>
        <p:nvSpPr>
          <p:cNvPr id="191490" name="Rectangle 2"/>
          <p:cNvSpPr>
            <a:spLocks noChangeArrowheads="1"/>
          </p:cNvSpPr>
          <p:nvPr/>
        </p:nvSpPr>
        <p:spPr bwMode="auto">
          <a:xfrm>
            <a:off x="0" y="0"/>
            <a:ext cx="12190413"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pic>
        <p:nvPicPr>
          <p:cNvPr id="191489" name="Picture 1" descr="Slide3"/>
          <p:cNvPicPr>
            <a:picLocks noChangeAspect="1" noChangeArrowheads="1"/>
          </p:cNvPicPr>
          <p:nvPr/>
        </p:nvPicPr>
        <p:blipFill>
          <a:blip r:embed="rId2" cstate="print"/>
          <a:srcRect t="17137" r="60034" b="43280"/>
          <a:stretch>
            <a:fillRect/>
          </a:stretch>
        </p:blipFill>
        <p:spPr bwMode="auto">
          <a:xfrm>
            <a:off x="547688" y="457200"/>
            <a:ext cx="4069080" cy="3027503"/>
          </a:xfrm>
          <a:prstGeom prst="rect">
            <a:avLst/>
          </a:prstGeom>
          <a:noFill/>
        </p:spPr>
      </p:pic>
      <p:sp>
        <p:nvSpPr>
          <p:cNvPr id="191491" name="Rectangle 3"/>
          <p:cNvSpPr>
            <a:spLocks noChangeArrowheads="1"/>
          </p:cNvSpPr>
          <p:nvPr/>
        </p:nvSpPr>
        <p:spPr bwMode="auto">
          <a:xfrm>
            <a:off x="228600" y="2468563"/>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icture 1" descr="Slide3"/>
          <p:cNvPicPr>
            <a:picLocks noChangeAspect="1" noChangeArrowheads="1"/>
          </p:cNvPicPr>
          <p:nvPr/>
        </p:nvPicPr>
        <p:blipFill>
          <a:blip r:embed="rId2" cstate="print"/>
          <a:srcRect l="43470" t="17137" r="16525" b="43280"/>
          <a:stretch>
            <a:fillRect/>
          </a:stretch>
        </p:blipFill>
        <p:spPr bwMode="auto">
          <a:xfrm>
            <a:off x="547688" y="3652334"/>
            <a:ext cx="4069080" cy="302459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5"/>
          <p:cNvSpPr>
            <a:spLocks noChangeArrowheads="1"/>
          </p:cNvSpPr>
          <p:nvPr/>
        </p:nvSpPr>
        <p:spPr bwMode="auto">
          <a:xfrm>
            <a:off x="0" y="1889125"/>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nvGraphicFramePr>
        <p:xfrm>
          <a:off x="7694613" y="2164080"/>
          <a:ext cx="4343400" cy="3087361"/>
        </p:xfrm>
        <a:graphic>
          <a:graphicData uri="http://schemas.openxmlformats.org/drawingml/2006/table">
            <a:tbl>
              <a:tblPr/>
              <a:tblGrid>
                <a:gridCol w="1441696"/>
                <a:gridCol w="2901704"/>
              </a:tblGrid>
              <a:tr h="365759">
                <a:tc gridSpan="2">
                  <a:txBody>
                    <a:bodyPr/>
                    <a:lstStyle/>
                    <a:p>
                      <a:pPr marL="0" algn="just" defTabSz="914400" rtl="0" eaLnBrk="1" latinLnBrk="0" hangingPunct="1">
                        <a:lnSpc>
                          <a:spcPts val="1500"/>
                        </a:lnSpc>
                        <a:spcBef>
                          <a:spcPts val="600"/>
                        </a:spcBef>
                        <a:spcAft>
                          <a:spcPts val="0"/>
                        </a:spcAft>
                      </a:pPr>
                      <a:r>
                        <a:rPr lang="ro-RO" sz="1400" kern="1200" dirty="0" smtClean="0">
                          <a:solidFill>
                            <a:schemeClr val="bg1"/>
                          </a:solidFill>
                          <a:latin typeface="+mj-lt"/>
                          <a:ea typeface="Calibri"/>
                          <a:cs typeface="Times New Roman"/>
                        </a:rPr>
                        <a:t>Mijlo</a:t>
                      </a:r>
                      <a:r>
                        <a:rPr lang="en-US" sz="1400" kern="1200" dirty="0" smtClean="0">
                          <a:solidFill>
                            <a:schemeClr val="bg1"/>
                          </a:solidFill>
                          <a:latin typeface="+mj-lt"/>
                          <a:ea typeface="Calibri"/>
                          <a:cs typeface="Times New Roman"/>
                        </a:rPr>
                        <a:t>a</a:t>
                      </a:r>
                      <a:r>
                        <a:rPr lang="ro-RO" sz="1400" kern="1200" dirty="0" smtClean="0">
                          <a:solidFill>
                            <a:schemeClr val="bg1"/>
                          </a:solidFill>
                          <a:latin typeface="+mj-lt"/>
                          <a:ea typeface="Calibri"/>
                          <a:cs typeface="Times New Roman"/>
                        </a:rPr>
                        <a:t>c</a:t>
                      </a:r>
                      <a:r>
                        <a:rPr lang="en-US" sz="1400" kern="1200" dirty="0" smtClean="0">
                          <a:solidFill>
                            <a:schemeClr val="bg1"/>
                          </a:solidFill>
                          <a:latin typeface="+mj-lt"/>
                          <a:ea typeface="Calibri"/>
                          <a:cs typeface="Times New Roman"/>
                        </a:rPr>
                        <a:t>e</a:t>
                      </a:r>
                      <a:r>
                        <a:rPr lang="ro-RO" sz="1400" kern="1200" dirty="0" smtClean="0">
                          <a:solidFill>
                            <a:schemeClr val="bg1"/>
                          </a:solidFill>
                          <a:latin typeface="+mj-lt"/>
                          <a:ea typeface="Calibri"/>
                          <a:cs typeface="Times New Roman"/>
                        </a:rPr>
                        <a:t> </a:t>
                      </a:r>
                      <a:r>
                        <a:rPr lang="ro-RO" sz="1400" kern="1200" dirty="0">
                          <a:solidFill>
                            <a:schemeClr val="bg1"/>
                          </a:solidFill>
                          <a:latin typeface="+mj-lt"/>
                          <a:ea typeface="Calibri"/>
                          <a:cs typeface="Times New Roman"/>
                        </a:rPr>
                        <a:t>de transport</a:t>
                      </a: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pPr algn="just">
                        <a:lnSpc>
                          <a:spcPts val="1500"/>
                        </a:lnSpc>
                        <a:spcBef>
                          <a:spcPts val="600"/>
                        </a:spcBef>
                        <a:spcAft>
                          <a:spcPts val="600"/>
                        </a:spcAft>
                      </a:pPr>
                      <a:endParaRPr lang="ro-RO" sz="1200" dirty="0">
                        <a:latin typeface="+mj-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1094762">
                <a:tc>
                  <a:txBody>
                    <a:bodyPr/>
                    <a:lstStyle/>
                    <a:p>
                      <a:pPr>
                        <a:lnSpc>
                          <a:spcPts val="1500"/>
                        </a:lnSpc>
                        <a:spcBef>
                          <a:spcPts val="600"/>
                        </a:spcBef>
                        <a:spcAft>
                          <a:spcPts val="600"/>
                        </a:spcAft>
                      </a:pPr>
                      <a:r>
                        <a:rPr lang="ro-RO" sz="1400" b="1" dirty="0">
                          <a:solidFill>
                            <a:srgbClr val="786860"/>
                          </a:solidFill>
                          <a:latin typeface="+mj-lt"/>
                          <a:ea typeface="Calibri"/>
                          <a:cs typeface="Times New Roman"/>
                        </a:rPr>
                        <a:t>1 autospeciala IVECO</a:t>
                      </a:r>
                      <a:endParaRPr lang="ro-RO" sz="1400" dirty="0">
                        <a:solidFill>
                          <a:srgbClr val="786860"/>
                        </a:solidFill>
                        <a:latin typeface="+mj-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algn="just" defTabSz="914400" rtl="0" eaLnBrk="1" latinLnBrk="0" hangingPunct="1">
                        <a:lnSpc>
                          <a:spcPts val="1500"/>
                        </a:lnSpc>
                        <a:spcBef>
                          <a:spcPts val="600"/>
                        </a:spcBef>
                        <a:spcAft>
                          <a:spcPts val="0"/>
                        </a:spcAft>
                      </a:pPr>
                      <a:r>
                        <a:rPr lang="ro-RO" sz="1400" kern="1200" dirty="0" smtClean="0">
                          <a:solidFill>
                            <a:srgbClr val="ED1A3B"/>
                          </a:solidFill>
                          <a:latin typeface="+mj-lt"/>
                          <a:ea typeface="Calibri"/>
                          <a:cs typeface="Times New Roman"/>
                        </a:rPr>
                        <a:t>Autospeciala a fost utilizata circa 1,5 ani. In prezent un mai este folosita pentru ca nu este compatibila cu sistemul de pre-colectare (sunt necesare pubele de 120 litri si/sau 240 litri) si are defect sistemul de automatizare</a:t>
                      </a:r>
                      <a:endParaRPr lang="ro-RO" sz="1400" kern="1200" dirty="0">
                        <a:solidFill>
                          <a:srgbClr val="ED1A3B"/>
                        </a:solidFill>
                        <a:latin typeface="+mj-lt"/>
                        <a:ea typeface="Calibri"/>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26102">
                <a:tc>
                  <a:txBody>
                    <a:bodyPr/>
                    <a:lstStyle/>
                    <a:p>
                      <a:pPr marL="36830">
                        <a:lnSpc>
                          <a:spcPts val="1300"/>
                        </a:lnSpc>
                        <a:spcBef>
                          <a:spcPts val="600"/>
                        </a:spcBef>
                        <a:spcAft>
                          <a:spcPts val="600"/>
                        </a:spcAft>
                      </a:pPr>
                      <a:r>
                        <a:rPr lang="ro-RO" sz="1400" b="1" dirty="0">
                          <a:solidFill>
                            <a:srgbClr val="786860"/>
                          </a:solidFill>
                          <a:latin typeface="+mj-lt"/>
                          <a:ea typeface="Calibri"/>
                        </a:rPr>
                        <a:t>1 autospeciala GAZ 5309 </a:t>
                      </a:r>
                      <a:endParaRPr lang="ro-RO" sz="1400" dirty="0">
                        <a:solidFill>
                          <a:srgbClr val="786860"/>
                        </a:solidFill>
                        <a:latin typeface="+mj-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ts val="1500"/>
                        </a:lnSpc>
                        <a:spcBef>
                          <a:spcPts val="600"/>
                        </a:spcBef>
                        <a:spcAft>
                          <a:spcPts val="0"/>
                        </a:spcAft>
                      </a:pPr>
                      <a:r>
                        <a:rPr lang="ro-RO" sz="1400" kern="1200" dirty="0" smtClean="0">
                          <a:solidFill>
                            <a:srgbClr val="ED1A3B"/>
                          </a:solidFill>
                          <a:latin typeface="+mj-lt"/>
                          <a:ea typeface="Calibri"/>
                          <a:cs typeface="Times New Roman"/>
                        </a:rPr>
                        <a:t>Este </a:t>
                      </a:r>
                      <a:r>
                        <a:rPr lang="en-US" sz="1400" kern="1200" dirty="0" err="1" smtClean="0">
                          <a:solidFill>
                            <a:srgbClr val="ED1A3B"/>
                          </a:solidFill>
                          <a:latin typeface="+mj-lt"/>
                          <a:ea typeface="Calibri"/>
                          <a:cs typeface="Times New Roman"/>
                        </a:rPr>
                        <a:t>singura</a:t>
                      </a:r>
                      <a:r>
                        <a:rPr lang="en-US" sz="1400" kern="1200" dirty="0" smtClean="0">
                          <a:solidFill>
                            <a:srgbClr val="ED1A3B"/>
                          </a:solidFill>
                          <a:latin typeface="+mj-lt"/>
                          <a:ea typeface="Calibri"/>
                          <a:cs typeface="Times New Roman"/>
                        </a:rPr>
                        <a:t> </a:t>
                      </a:r>
                      <a:r>
                        <a:rPr lang="ro-RO" sz="1400" kern="1200" dirty="0" smtClean="0">
                          <a:solidFill>
                            <a:srgbClr val="ED1A3B"/>
                          </a:solidFill>
                          <a:latin typeface="+mj-lt"/>
                          <a:ea typeface="Calibri"/>
                          <a:cs typeface="Times New Roman"/>
                        </a:rPr>
                        <a:t>autospeciala utilizata</a:t>
                      </a:r>
                      <a:r>
                        <a:rPr lang="en-US" sz="1400" kern="1200" dirty="0" smtClean="0">
                          <a:solidFill>
                            <a:srgbClr val="ED1A3B"/>
                          </a:solidFill>
                          <a:latin typeface="+mj-lt"/>
                          <a:ea typeface="Calibri"/>
                          <a:cs typeface="Times New Roman"/>
                        </a:rPr>
                        <a:t> </a:t>
                      </a:r>
                      <a:r>
                        <a:rPr lang="en-US" sz="1400" kern="1200" dirty="0" err="1" smtClean="0">
                          <a:solidFill>
                            <a:srgbClr val="ED1A3B"/>
                          </a:solidFill>
                          <a:latin typeface="+mj-lt"/>
                          <a:ea typeface="Calibri"/>
                          <a:cs typeface="Times New Roman"/>
                        </a:rPr>
                        <a:t>pentru</a:t>
                      </a:r>
                      <a:r>
                        <a:rPr lang="en-US" sz="1400" kern="1200" dirty="0" smtClean="0">
                          <a:solidFill>
                            <a:srgbClr val="ED1A3B"/>
                          </a:solidFill>
                          <a:latin typeface="+mj-lt"/>
                          <a:ea typeface="Calibri"/>
                          <a:cs typeface="Times New Roman"/>
                        </a:rPr>
                        <a:t> </a:t>
                      </a:r>
                      <a:r>
                        <a:rPr lang="en-US" sz="1400" kern="1200" dirty="0" err="1" smtClean="0">
                          <a:solidFill>
                            <a:srgbClr val="ED1A3B"/>
                          </a:solidFill>
                          <a:latin typeface="+mj-lt"/>
                          <a:ea typeface="Calibri"/>
                          <a:cs typeface="Times New Roman"/>
                        </a:rPr>
                        <a:t>transportul</a:t>
                      </a:r>
                      <a:r>
                        <a:rPr lang="en-US" sz="1400" kern="1200" dirty="0" smtClean="0">
                          <a:solidFill>
                            <a:srgbClr val="ED1A3B"/>
                          </a:solidFill>
                          <a:latin typeface="+mj-lt"/>
                          <a:ea typeface="Calibri"/>
                          <a:cs typeface="Times New Roman"/>
                        </a:rPr>
                        <a:t> </a:t>
                      </a:r>
                      <a:r>
                        <a:rPr lang="en-US" sz="1400" kern="1200" dirty="0" err="1" smtClean="0">
                          <a:solidFill>
                            <a:srgbClr val="ED1A3B"/>
                          </a:solidFill>
                          <a:latin typeface="+mj-lt"/>
                          <a:ea typeface="Calibri"/>
                          <a:cs typeface="Times New Roman"/>
                        </a:rPr>
                        <a:t>deseuriloe</a:t>
                      </a:r>
                      <a:r>
                        <a:rPr lang="en-US" sz="1400" kern="1200" dirty="0" smtClean="0">
                          <a:solidFill>
                            <a:srgbClr val="ED1A3B"/>
                          </a:solidFill>
                          <a:latin typeface="+mj-lt"/>
                          <a:ea typeface="Calibri"/>
                          <a:cs typeface="Times New Roman"/>
                        </a:rPr>
                        <a:t>.</a:t>
                      </a:r>
                      <a:endParaRPr lang="ro-RO" sz="1400" kern="1200" dirty="0">
                        <a:solidFill>
                          <a:srgbClr val="ED1A3B"/>
                        </a:solidFill>
                        <a:latin typeface="+mj-lt"/>
                        <a:ea typeface="Calibri"/>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21242">
                <a:tc>
                  <a:txBody>
                    <a:bodyPr/>
                    <a:lstStyle/>
                    <a:p>
                      <a:pPr marL="36830">
                        <a:lnSpc>
                          <a:spcPts val="1300"/>
                        </a:lnSpc>
                        <a:spcBef>
                          <a:spcPts val="600"/>
                        </a:spcBef>
                        <a:spcAft>
                          <a:spcPts val="600"/>
                        </a:spcAft>
                      </a:pPr>
                      <a:r>
                        <a:rPr lang="ro-RO" sz="1400" b="1" dirty="0">
                          <a:solidFill>
                            <a:srgbClr val="786860"/>
                          </a:solidFill>
                          <a:latin typeface="+mj-lt"/>
                          <a:ea typeface="Calibri"/>
                        </a:rPr>
                        <a:t>1 </a:t>
                      </a:r>
                      <a:r>
                        <a:rPr lang="en-US" sz="1400" b="1" dirty="0" err="1" smtClean="0">
                          <a:solidFill>
                            <a:srgbClr val="786860"/>
                          </a:solidFill>
                          <a:latin typeface="+mj-lt"/>
                          <a:ea typeface="Calibri"/>
                        </a:rPr>
                        <a:t>autobasculanta</a:t>
                      </a:r>
                      <a:endParaRPr lang="ro-RO" sz="1400" dirty="0">
                        <a:solidFill>
                          <a:srgbClr val="786860"/>
                        </a:solidFill>
                        <a:latin typeface="+mj-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ts val="1500"/>
                        </a:lnSpc>
                        <a:spcBef>
                          <a:spcPts val="600"/>
                        </a:spcBef>
                        <a:spcAft>
                          <a:spcPts val="0"/>
                        </a:spcAft>
                      </a:pPr>
                      <a:r>
                        <a:rPr lang="en-US" sz="1400" kern="1200" dirty="0" smtClean="0">
                          <a:solidFill>
                            <a:srgbClr val="ED1A3B"/>
                          </a:solidFill>
                          <a:latin typeface="+mj-lt"/>
                          <a:ea typeface="Calibri"/>
                          <a:cs typeface="Times New Roman"/>
                        </a:rPr>
                        <a:t>I</a:t>
                      </a:r>
                      <a:r>
                        <a:rPr lang="ro-RO" sz="1400" kern="1200" dirty="0" smtClean="0">
                          <a:solidFill>
                            <a:srgbClr val="ED1A3B"/>
                          </a:solidFill>
                          <a:latin typeface="+mj-lt"/>
                          <a:ea typeface="Calibri"/>
                          <a:cs typeface="Times New Roman"/>
                        </a:rPr>
                        <a:t>nchiriata pentru colectarea deseurilor din sectorul case individuale si transportul deseurilor stradale..</a:t>
                      </a:r>
                      <a:endParaRPr lang="ro-RO" sz="1400" kern="1200" dirty="0">
                        <a:solidFill>
                          <a:srgbClr val="ED1A3B"/>
                        </a:solidFill>
                        <a:latin typeface="+mj-lt"/>
                        <a:ea typeface="Calibri"/>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10" name="Rectangle 9"/>
          <p:cNvSpPr>
            <a:spLocks noChangeArrowheads="1"/>
          </p:cNvSpPr>
          <p:nvPr/>
        </p:nvSpPr>
        <p:spPr bwMode="auto">
          <a:xfrm>
            <a:off x="547688" y="0"/>
            <a:ext cx="11642725" cy="400110"/>
          </a:xfrm>
          <a:prstGeom prst="rect">
            <a:avLst/>
          </a:prstGeom>
          <a:noFill/>
          <a:ln w="9525">
            <a:noFill/>
            <a:miter lim="800000"/>
            <a:headEnd/>
            <a:tailEnd/>
          </a:ln>
        </p:spPr>
        <p:txBody>
          <a:bodyPr wrap="square">
            <a:spAutoFit/>
          </a:bodyPr>
          <a:lstStyle/>
          <a:p>
            <a:pPr marL="185738" indent="-185738">
              <a:spcBef>
                <a:spcPts val="600"/>
              </a:spcBef>
              <a:spcAft>
                <a:spcPts val="600"/>
              </a:spcAft>
            </a:pPr>
            <a:r>
              <a:rPr lang="ro-RO" sz="2000" dirty="0" smtClean="0">
                <a:solidFill>
                  <a:srgbClr val="ED1A3B"/>
                </a:solidFill>
              </a:rPr>
              <a:t>INFRASTRUCTURA PENTRU COLECTAREA SI TRANSPORTUL DESEURILOR</a:t>
            </a:r>
            <a:r>
              <a:rPr lang="en-US" sz="2000" dirty="0" smtClean="0">
                <a:solidFill>
                  <a:srgbClr val="ED1A3B"/>
                </a:solidFill>
              </a:rPr>
              <a:t> – CANTEMIR</a:t>
            </a:r>
            <a:endParaRPr lang="ro-RO" sz="2000" dirty="0">
              <a:solidFill>
                <a:srgbClr val="ED1A3B"/>
              </a:solidFill>
            </a:endParaRPr>
          </a:p>
        </p:txBody>
      </p:sp>
      <p:sp>
        <p:nvSpPr>
          <p:cNvPr id="11" name="Rectangle 10"/>
          <p:cNvSpPr/>
          <p:nvPr/>
        </p:nvSpPr>
        <p:spPr>
          <a:xfrm>
            <a:off x="594043" y="407908"/>
            <a:ext cx="3428311" cy="369332"/>
          </a:xfrm>
          <a:prstGeom prst="rect">
            <a:avLst/>
          </a:prstGeom>
        </p:spPr>
        <p:txBody>
          <a:bodyPr wrap="none">
            <a:spAutoFit/>
          </a:bodyPr>
          <a:lstStyle/>
          <a:p>
            <a:r>
              <a:rPr lang="en-US" sz="1800" dirty="0" err="1" smtClean="0">
                <a:solidFill>
                  <a:srgbClr val="ED1A3B"/>
                </a:solidFill>
                <a:sym typeface="Wingdings" pitchFamily="2" charset="2"/>
              </a:rPr>
              <a:t>Mijloace</a:t>
            </a:r>
            <a:r>
              <a:rPr lang="en-US" sz="1800" dirty="0" smtClean="0">
                <a:solidFill>
                  <a:srgbClr val="ED1A3B"/>
                </a:solidFill>
                <a:sym typeface="Wingdings" pitchFamily="2" charset="2"/>
              </a:rPr>
              <a:t> de transport deseuri </a:t>
            </a:r>
            <a:endParaRPr lang="ro-RO" sz="1800" dirty="0">
              <a:solidFill>
                <a:srgbClr val="ED1A3B"/>
              </a:solidFill>
            </a:endParaRPr>
          </a:p>
        </p:txBody>
      </p:sp>
      <p:pic>
        <p:nvPicPr>
          <p:cNvPr id="190465" name="Picture 1" descr="Slide4"/>
          <p:cNvPicPr>
            <a:picLocks noChangeAspect="1" noChangeArrowheads="1"/>
          </p:cNvPicPr>
          <p:nvPr/>
        </p:nvPicPr>
        <p:blipFill>
          <a:blip r:embed="rId2" cstate="print"/>
          <a:srcRect t="7899" r="10878" b="48532"/>
          <a:stretch>
            <a:fillRect/>
          </a:stretch>
        </p:blipFill>
        <p:spPr bwMode="auto">
          <a:xfrm>
            <a:off x="547688" y="777240"/>
            <a:ext cx="6870085" cy="2515243"/>
          </a:xfrm>
          <a:prstGeom prst="rect">
            <a:avLst/>
          </a:prstGeom>
          <a:noFill/>
          <a:ln w="9525">
            <a:noFill/>
            <a:miter lim="800000"/>
            <a:headEnd/>
            <a:tailEnd/>
          </a:ln>
        </p:spPr>
      </p:pic>
      <p:pic>
        <p:nvPicPr>
          <p:cNvPr id="210946" name="Picture 2" descr="Slide9"/>
          <p:cNvPicPr>
            <a:picLocks noChangeAspect="1" noChangeArrowheads="1"/>
          </p:cNvPicPr>
          <p:nvPr/>
        </p:nvPicPr>
        <p:blipFill>
          <a:blip r:embed="rId3" cstate="print"/>
          <a:srcRect/>
          <a:stretch>
            <a:fillRect/>
          </a:stretch>
        </p:blipFill>
        <p:spPr bwMode="auto">
          <a:xfrm>
            <a:off x="1774454" y="3292483"/>
            <a:ext cx="4495800" cy="337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666750" y="6350"/>
            <a:ext cx="11523663" cy="666750"/>
          </a:xfrm>
        </p:spPr>
        <p:txBody>
          <a:bodyPr/>
          <a:lstStyle/>
          <a:p>
            <a:r>
              <a:rPr lang="en-US" sz="3200" smtClean="0"/>
              <a:t>Etape in cadrul asistentei tehnice </a:t>
            </a:r>
          </a:p>
        </p:txBody>
      </p:sp>
      <p:sp>
        <p:nvSpPr>
          <p:cNvPr id="3" name="Tijdelijke aanduiding voor inhoud 2"/>
          <p:cNvSpPr>
            <a:spLocks noGrp="1"/>
          </p:cNvSpPr>
          <p:nvPr>
            <p:ph idx="1"/>
          </p:nvPr>
        </p:nvSpPr>
        <p:spPr>
          <a:xfrm>
            <a:off x="382588" y="1006475"/>
            <a:ext cx="11001375" cy="1441450"/>
          </a:xfrm>
        </p:spPr>
        <p:txBody>
          <a:bodyPr/>
          <a:lstStyle/>
          <a:p>
            <a:pPr marL="342900" lvl="1" indent="-342900">
              <a:defRPr/>
            </a:pPr>
            <a:r>
              <a:rPr lang="en-US" sz="2400" b="1" dirty="0" err="1" smtClean="0">
                <a:ea typeface="+mn-ea"/>
                <a:cs typeface="+mn-cs"/>
              </a:rPr>
              <a:t>Etapa</a:t>
            </a:r>
            <a:r>
              <a:rPr lang="en-US" sz="2400" b="1" dirty="0" smtClean="0">
                <a:ea typeface="+mn-ea"/>
                <a:cs typeface="+mn-cs"/>
              </a:rPr>
              <a:t> 2: </a:t>
            </a:r>
            <a:r>
              <a:rPr lang="en-US" sz="2400" b="1" dirty="0" smtClean="0">
                <a:solidFill>
                  <a:srgbClr val="2EAFA4"/>
                </a:solidFill>
              </a:rPr>
              <a:t>P</a:t>
            </a:r>
            <a:r>
              <a:rPr lang="ro-RO" sz="2400" b="1" dirty="0" smtClean="0">
                <a:solidFill>
                  <a:srgbClr val="2EAFA4"/>
                </a:solidFill>
              </a:rPr>
              <a:t>lan detaliat de îmbunătățire serviciului</a:t>
            </a:r>
            <a:r>
              <a:rPr lang="en-US" sz="2400" b="1" dirty="0" smtClean="0">
                <a:solidFill>
                  <a:srgbClr val="2EAFA4"/>
                </a:solidFill>
              </a:rPr>
              <a:t> de </a:t>
            </a:r>
            <a:r>
              <a:rPr lang="en-US" sz="2400" b="1" dirty="0" err="1" smtClean="0">
                <a:solidFill>
                  <a:srgbClr val="2EAFA4"/>
                </a:solidFill>
              </a:rPr>
              <a:t>salubritate</a:t>
            </a:r>
            <a:r>
              <a:rPr lang="ro-RO" sz="2400" b="1" dirty="0" smtClean="0">
                <a:solidFill>
                  <a:srgbClr val="2EAFA4"/>
                </a:solidFill>
              </a:rPr>
              <a:t> </a:t>
            </a:r>
            <a:r>
              <a:rPr lang="ro-RO" sz="2400" u="sng" dirty="0" smtClean="0">
                <a:solidFill>
                  <a:srgbClr val="2EAFA4"/>
                </a:solidFill>
              </a:rPr>
              <a:t>bazat</a:t>
            </a:r>
            <a:r>
              <a:rPr lang="ro-RO" sz="2400" dirty="0" smtClean="0">
                <a:solidFill>
                  <a:srgbClr val="2EAFA4"/>
                </a:solidFill>
              </a:rPr>
              <a:t> </a:t>
            </a:r>
            <a:r>
              <a:rPr lang="ro-RO" sz="2400" u="sng" dirty="0" smtClean="0">
                <a:solidFill>
                  <a:srgbClr val="2EAFA4"/>
                </a:solidFill>
              </a:rPr>
              <a:t>pe principiile unui managem</a:t>
            </a:r>
            <a:r>
              <a:rPr lang="en-US" sz="2400" u="sng" dirty="0" smtClean="0">
                <a:solidFill>
                  <a:srgbClr val="2EAFA4"/>
                </a:solidFill>
              </a:rPr>
              <a:t>e</a:t>
            </a:r>
            <a:r>
              <a:rPr lang="ro-RO" sz="2400" u="sng" dirty="0" smtClean="0">
                <a:solidFill>
                  <a:srgbClr val="2EAFA4"/>
                </a:solidFill>
              </a:rPr>
              <a:t>nt de viabil</a:t>
            </a:r>
            <a:r>
              <a:rPr lang="en-US" sz="2400" u="sng" dirty="0" smtClean="0">
                <a:solidFill>
                  <a:srgbClr val="2EAFA4"/>
                </a:solidFill>
              </a:rPr>
              <a:t> de </a:t>
            </a:r>
            <a:r>
              <a:rPr lang="ro-RO" sz="2400" u="sng" dirty="0" smtClean="0">
                <a:solidFill>
                  <a:srgbClr val="2EAFA4"/>
                </a:solidFill>
              </a:rPr>
              <a:t>gestionare a deseurilor</a:t>
            </a:r>
            <a:r>
              <a:rPr lang="en-US" sz="2400" u="sng" dirty="0" smtClean="0">
                <a:solidFill>
                  <a:srgbClr val="2EAFA4"/>
                </a:solidFill>
              </a:rPr>
              <a:t> </a:t>
            </a:r>
            <a:r>
              <a:rPr lang="en-US" sz="2400" u="sng" dirty="0" err="1" smtClean="0">
                <a:solidFill>
                  <a:srgbClr val="2EAFA4"/>
                </a:solidFill>
              </a:rPr>
              <a:t>menajere</a:t>
            </a:r>
            <a:r>
              <a:rPr lang="en-US" sz="2400" dirty="0" smtClean="0">
                <a:solidFill>
                  <a:srgbClr val="2EAFA4"/>
                </a:solidFill>
              </a:rPr>
              <a:t>.</a:t>
            </a:r>
          </a:p>
          <a:p>
            <a:pPr>
              <a:defRPr/>
            </a:pPr>
            <a:endParaRPr lang="nl-NL" sz="3600" dirty="0"/>
          </a:p>
        </p:txBody>
      </p:sp>
      <p:sp>
        <p:nvSpPr>
          <p:cNvPr id="47105" name="Rectangle 1"/>
          <p:cNvSpPr>
            <a:spLocks noChangeArrowheads="1"/>
          </p:cNvSpPr>
          <p:nvPr/>
        </p:nvSpPr>
        <p:spPr bwMode="auto">
          <a:xfrm>
            <a:off x="2182813" y="2241550"/>
            <a:ext cx="8751887" cy="4616450"/>
          </a:xfrm>
          <a:prstGeom prst="rect">
            <a:avLst/>
          </a:prstGeom>
          <a:noFill/>
          <a:ln w="9525">
            <a:noFill/>
            <a:miter lim="800000"/>
            <a:headEnd/>
            <a:tailEnd/>
          </a:ln>
          <a:effectLst/>
        </p:spPr>
        <p:txBody>
          <a:bodyPr anchor="ctr">
            <a:spAutoFit/>
          </a:bodyPr>
          <a:lstStyle/>
          <a:p>
            <a:pPr>
              <a:spcBef>
                <a:spcPts val="600"/>
              </a:spcBef>
              <a:spcAft>
                <a:spcPts val="600"/>
              </a:spcAft>
              <a:tabLst>
                <a:tab pos="228600" algn="l"/>
              </a:tabLst>
              <a:defRPr/>
            </a:pPr>
            <a:r>
              <a:rPr lang="ro-RO" sz="2400" dirty="0">
                <a:solidFill>
                  <a:srgbClr val="ED1A3B"/>
                </a:solidFill>
                <a:cs typeface="Times New Roman" pitchFamily="18" charset="0"/>
              </a:rPr>
              <a:t>Benefici</a:t>
            </a:r>
            <a:r>
              <a:rPr lang="en-US" sz="2400" dirty="0" err="1">
                <a:solidFill>
                  <a:srgbClr val="ED1A3B"/>
                </a:solidFill>
                <a:cs typeface="Times New Roman" pitchFamily="18" charset="0"/>
              </a:rPr>
              <a:t>i</a:t>
            </a:r>
            <a:r>
              <a:rPr lang="en-US" sz="2400" dirty="0">
                <a:solidFill>
                  <a:srgbClr val="ED1A3B"/>
                </a:solidFill>
                <a:cs typeface="Times New Roman" pitchFamily="18" charset="0"/>
              </a:rPr>
              <a:t>:</a:t>
            </a:r>
            <a:endParaRPr lang="ro-RO" sz="2000" dirty="0">
              <a:solidFill>
                <a:srgbClr val="ED1A3B"/>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Poate identifica deficiențele structurale din companie;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Creează o platformă pentru înțelegere și concentrare comună a eforturilor;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Creează o legătură între politicile și planurile pentru implementare;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Îmbunătățește responsabilitatea și transparența;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Creează încredere în rândul părților interesate interne și externe; </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Oferă un punct de reper pentru organizație prin monitorizarea și evaluarea performanțelor;</a:t>
            </a:r>
            <a:endParaRPr lang="ro-RO" sz="2000" b="0" dirty="0">
              <a:solidFill>
                <a:srgbClr val="7F7F7F"/>
              </a:solidFill>
            </a:endParaRPr>
          </a:p>
          <a:p>
            <a:pPr marL="263525" indent="-263525" algn="just" eaLnBrk="0" hangingPunct="0">
              <a:spcBef>
                <a:spcPts val="600"/>
              </a:spcBef>
              <a:spcAft>
                <a:spcPts val="600"/>
              </a:spcAft>
              <a:buFont typeface="Wingdings" pitchFamily="2" charset="2"/>
              <a:buChar char="q"/>
              <a:tabLst>
                <a:tab pos="228600" algn="l"/>
              </a:tabLst>
              <a:defRPr/>
            </a:pPr>
            <a:r>
              <a:rPr lang="ro-RO" sz="2000" b="0" dirty="0">
                <a:solidFill>
                  <a:srgbClr val="7F7F7F"/>
                </a:solidFill>
                <a:cs typeface="Times New Roman" pitchFamily="18" charset="0"/>
              </a:rPr>
              <a:t>Este un instrument de implementare a îmbunătățirilor și modificărilor semnificative ale procesului</a:t>
            </a:r>
            <a:r>
              <a:rPr lang="ro-RO" sz="1800" b="0" dirty="0">
                <a:solidFill>
                  <a:srgbClr val="7F7F7F"/>
                </a:solidFill>
                <a:cs typeface="Times New Roman" pitchFamily="18" charset="0"/>
              </a:rPr>
              <a:t>.</a:t>
            </a:r>
            <a:endParaRPr lang="ro-RO" sz="1800" b="0" dirty="0">
              <a:solidFill>
                <a:srgbClr val="7F7F7F"/>
              </a:solidFill>
            </a:endParaRPr>
          </a:p>
        </p:txBody>
      </p:sp>
      <p:pic>
        <p:nvPicPr>
          <p:cNvPr id="11269" name="Picture 5" descr="C:\Users\DIANA\Pictures\imagesCAEOXPJ5.jpg"/>
          <p:cNvPicPr>
            <a:picLocks noChangeAspect="1" noChangeArrowheads="1"/>
          </p:cNvPicPr>
          <p:nvPr/>
        </p:nvPicPr>
        <p:blipFill>
          <a:blip r:embed="rId2" cstate="print"/>
          <a:srcRect/>
          <a:stretch>
            <a:fillRect/>
          </a:stretch>
        </p:blipFill>
        <p:spPr bwMode="auto">
          <a:xfrm>
            <a:off x="0" y="2916238"/>
            <a:ext cx="2182813" cy="1765300"/>
          </a:xfrm>
          <a:prstGeom prst="rect">
            <a:avLst/>
          </a:prstGeom>
          <a:noFill/>
          <a:ln w="9525">
            <a:noFill/>
            <a:miter lim="800000"/>
            <a:headEnd/>
            <a:tailEnd/>
          </a:ln>
        </p:spPr>
      </p:pic>
      <p:sp>
        <p:nvSpPr>
          <p:cNvPr id="9" name="Curved Left Arrow 8"/>
          <p:cNvSpPr/>
          <p:nvPr/>
        </p:nvSpPr>
        <p:spPr bwMode="auto">
          <a:xfrm>
            <a:off x="9371013" y="1800225"/>
            <a:ext cx="762000" cy="1295400"/>
          </a:xfrm>
          <a:prstGeom prst="curvedLeftArrow">
            <a:avLst/>
          </a:prstGeom>
          <a:ln>
            <a:headEnd type="none" w="med" len="med"/>
            <a:tailEnd type="triangle" w="lg" len="med"/>
          </a:ln>
        </p:spPr>
        <p:style>
          <a:lnRef idx="3">
            <a:schemeClr val="lt1"/>
          </a:lnRef>
          <a:fillRef idx="1">
            <a:schemeClr val="accent2"/>
          </a:fillRef>
          <a:effectRef idx="1">
            <a:schemeClr val="accent2"/>
          </a:effectRef>
          <a:fontRef idx="minor">
            <a:schemeClr val="lt1"/>
          </a:fontRef>
        </p:style>
        <p:txBody>
          <a:bodyPr lIns="0" tIns="0" rIns="0" bIns="0" anchor="ctr"/>
          <a:lstStyle/>
          <a:p>
            <a:pPr algn="ctr">
              <a:defRPr/>
            </a:pPr>
            <a:endParaRPr lang="ro-RO">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763" y="495300"/>
            <a:ext cx="8742362" cy="1200150"/>
          </a:xfrm>
          <a:prstGeom prst="rect">
            <a:avLst/>
          </a:prstGeom>
          <a:noFill/>
        </p:spPr>
        <p:txBody>
          <a:bodyPr>
            <a:spAutoFit/>
          </a:bodyPr>
          <a:lstStyle/>
          <a:p>
            <a:pPr algn="just">
              <a:defRPr/>
            </a:pPr>
            <a:r>
              <a:rPr lang="ro-RO" sz="1800" b="0" dirty="0">
                <a:solidFill>
                  <a:srgbClr val="786860"/>
                </a:solidFill>
                <a:cs typeface="+mn-cs"/>
              </a:rPr>
              <a:t>Colectarea deseurilor menajere de la populatie se efectueaza in cea mai mare parte neselectiv</a:t>
            </a:r>
            <a:r>
              <a:rPr lang="en-US" sz="1800" b="0" dirty="0">
                <a:solidFill>
                  <a:srgbClr val="786860"/>
                </a:solidFill>
                <a:cs typeface="+mn-cs"/>
              </a:rPr>
              <a:t>. </a:t>
            </a:r>
            <a:r>
              <a:rPr lang="ro-RO" sz="1800" b="0" dirty="0">
                <a:solidFill>
                  <a:srgbClr val="786860"/>
                </a:solidFill>
                <a:cs typeface="+mn-cs"/>
              </a:rPr>
              <a:t>Chiar daca in anumite localitati a fost introdusa colectarea selectiva a unor fractii (Plastic si/sau Hartie), autoritatile se confrunta cu probleme</a:t>
            </a:r>
            <a:r>
              <a:rPr lang="en-US" sz="1800" b="0" dirty="0">
                <a:solidFill>
                  <a:srgbClr val="786860"/>
                </a:solidFill>
                <a:cs typeface="+mn-cs"/>
              </a:rPr>
              <a:t>.</a:t>
            </a:r>
          </a:p>
        </p:txBody>
      </p:sp>
      <p:sp>
        <p:nvSpPr>
          <p:cNvPr id="32771" name="Rectangle 2"/>
          <p:cNvSpPr txBox="1">
            <a:spLocks noChangeArrowheads="1"/>
          </p:cNvSpPr>
          <p:nvPr/>
        </p:nvSpPr>
        <p:spPr bwMode="auto">
          <a:xfrm>
            <a:off x="522288" y="0"/>
            <a:ext cx="11466512" cy="971550"/>
          </a:xfrm>
          <a:prstGeom prst="rect">
            <a:avLst/>
          </a:prstGeom>
          <a:noFill/>
          <a:ln w="9525">
            <a:noFill/>
            <a:miter lim="800000"/>
            <a:headEnd/>
            <a:tailEnd/>
          </a:ln>
        </p:spPr>
        <p:txBody>
          <a:bodyPr/>
          <a:lstStyle/>
          <a:p>
            <a:pPr>
              <a:lnSpc>
                <a:spcPct val="105000"/>
              </a:lnSpc>
              <a:spcBef>
                <a:spcPts val="600"/>
              </a:spcBef>
              <a:spcAft>
                <a:spcPts val="600"/>
              </a:spcAft>
            </a:pPr>
            <a:r>
              <a:rPr lang="ro-RO" sz="2200">
                <a:solidFill>
                  <a:srgbClr val="ED1A3B"/>
                </a:solidFill>
              </a:rPr>
              <a:t>COLECTAREA SELECTIVA: INTRE NECESITATE SI POSIBILITATEA REALA DE APLICARE</a:t>
            </a:r>
            <a:endParaRPr lang="en-US" sz="2200">
              <a:solidFill>
                <a:srgbClr val="ED1A3B"/>
              </a:solidFill>
            </a:endParaRPr>
          </a:p>
        </p:txBody>
      </p:sp>
      <p:sp>
        <p:nvSpPr>
          <p:cNvPr id="5" name="Rectangle 3"/>
          <p:cNvSpPr txBox="1">
            <a:spLocks noChangeArrowheads="1"/>
          </p:cNvSpPr>
          <p:nvPr/>
        </p:nvSpPr>
        <p:spPr>
          <a:xfrm>
            <a:off x="385763" y="1423988"/>
            <a:ext cx="9213850" cy="5438775"/>
          </a:xfrm>
          <a:prstGeom prst="rect">
            <a:avLst/>
          </a:prstGeom>
        </p:spPr>
        <p:txBody>
          <a:bodyPr/>
          <a:lstStyle/>
          <a:p>
            <a:pPr marL="457200" indent="-457200">
              <a:lnSpc>
                <a:spcPct val="80000"/>
              </a:lnSpc>
              <a:defRPr/>
            </a:pPr>
            <a:endParaRPr lang="en-US" sz="2000" dirty="0">
              <a:solidFill>
                <a:srgbClr val="786860"/>
              </a:solidFill>
            </a:endParaRPr>
          </a:p>
          <a:p>
            <a:pPr marL="457200" indent="-457200">
              <a:lnSpc>
                <a:spcPct val="80000"/>
              </a:lnSpc>
              <a:defRPr/>
            </a:pPr>
            <a:r>
              <a:rPr lang="en-US" sz="2000" dirty="0" err="1">
                <a:solidFill>
                  <a:srgbClr val="786860"/>
                </a:solidFill>
              </a:rPr>
              <a:t>Cauze</a:t>
            </a:r>
            <a:r>
              <a:rPr lang="en-US" sz="2000" dirty="0">
                <a:solidFill>
                  <a:srgbClr val="786860"/>
                </a:solidFill>
              </a:rPr>
              <a:t>:</a:t>
            </a:r>
            <a:endParaRPr lang="en-US" sz="2000" b="0" dirty="0">
              <a:solidFill>
                <a:schemeClr val="accent6"/>
              </a:solidFill>
              <a:cs typeface="+mn-cs"/>
            </a:endParaRPr>
          </a:p>
          <a:p>
            <a:pPr marL="263525" indent="-263525">
              <a:lnSpc>
                <a:spcPct val="80000"/>
              </a:lnSpc>
              <a:spcBef>
                <a:spcPts val="600"/>
              </a:spcBef>
              <a:spcAft>
                <a:spcPts val="600"/>
              </a:spcAft>
              <a:buFont typeface="Wingdings" pitchFamily="2" charset="2"/>
              <a:buChar char="q"/>
              <a:defRPr/>
            </a:pPr>
            <a:r>
              <a:rPr lang="en-US" sz="2000" b="0" dirty="0" err="1">
                <a:solidFill>
                  <a:schemeClr val="accent6"/>
                </a:solidFill>
                <a:latin typeface="+mn-lt"/>
                <a:cs typeface="+mn-cs"/>
              </a:rPr>
              <a:t>Infrastructura</a:t>
            </a:r>
            <a:r>
              <a:rPr lang="en-US" sz="2000" b="0" dirty="0">
                <a:solidFill>
                  <a:schemeClr val="accent6"/>
                </a:solidFill>
                <a:latin typeface="+mn-lt"/>
                <a:cs typeface="+mn-cs"/>
              </a:rPr>
              <a:t> </a:t>
            </a:r>
            <a:r>
              <a:rPr lang="en-US" sz="2000" b="0" dirty="0" err="1">
                <a:solidFill>
                  <a:schemeClr val="accent6"/>
                </a:solidFill>
                <a:latin typeface="+mn-lt"/>
                <a:cs typeface="+mn-cs"/>
              </a:rPr>
              <a:t>insuficienta</a:t>
            </a:r>
            <a:r>
              <a:rPr lang="en-US" sz="2000" b="0" dirty="0">
                <a:solidFill>
                  <a:schemeClr val="accent6"/>
                </a:solidFill>
                <a:latin typeface="+mn-lt"/>
                <a:cs typeface="+mn-cs"/>
              </a:rPr>
              <a:t> </a:t>
            </a:r>
            <a:r>
              <a:rPr lang="en-US" sz="2000" b="0" dirty="0" err="1">
                <a:solidFill>
                  <a:schemeClr val="accent6"/>
                </a:solidFill>
                <a:latin typeface="+mn-lt"/>
                <a:cs typeface="+mn-cs"/>
              </a:rPr>
              <a:t>pentru</a:t>
            </a:r>
            <a:r>
              <a:rPr lang="en-US" sz="2000" b="0" dirty="0">
                <a:solidFill>
                  <a:schemeClr val="accent6"/>
                </a:solidFill>
                <a:latin typeface="+mn-lt"/>
                <a:cs typeface="+mn-cs"/>
              </a:rPr>
              <a:t> </a:t>
            </a:r>
            <a:r>
              <a:rPr lang="en-US" sz="2000" b="0" dirty="0" err="1">
                <a:solidFill>
                  <a:schemeClr val="accent6"/>
                </a:solidFill>
                <a:latin typeface="+mn-lt"/>
                <a:cs typeface="+mn-cs"/>
              </a:rPr>
              <a:t>implementarea</a:t>
            </a:r>
            <a:r>
              <a:rPr lang="en-US" sz="2000" b="0" dirty="0">
                <a:solidFill>
                  <a:schemeClr val="accent6"/>
                </a:solidFill>
                <a:latin typeface="+mn-lt"/>
                <a:cs typeface="+mn-cs"/>
              </a:rPr>
              <a:t> </a:t>
            </a:r>
            <a:r>
              <a:rPr lang="en-US" sz="2000" b="0" dirty="0" err="1">
                <a:solidFill>
                  <a:schemeClr val="accent6"/>
                </a:solidFill>
                <a:latin typeface="+mn-lt"/>
                <a:cs typeface="+mn-cs"/>
              </a:rPr>
              <a:t>colectarii</a:t>
            </a:r>
            <a:r>
              <a:rPr lang="en-US" sz="2000" b="0" dirty="0">
                <a:solidFill>
                  <a:schemeClr val="accent6"/>
                </a:solidFill>
                <a:latin typeface="+mn-lt"/>
                <a:cs typeface="+mn-cs"/>
              </a:rPr>
              <a:t> selective</a:t>
            </a:r>
          </a:p>
          <a:p>
            <a:pPr marL="263525" indent="-263525">
              <a:lnSpc>
                <a:spcPct val="80000"/>
              </a:lnSpc>
              <a:spcBef>
                <a:spcPts val="600"/>
              </a:spcBef>
              <a:spcAft>
                <a:spcPts val="600"/>
              </a:spcAft>
              <a:buFont typeface="Wingdings" pitchFamily="2" charset="2"/>
              <a:buChar char="q"/>
              <a:defRPr/>
            </a:pPr>
            <a:r>
              <a:rPr lang="ro-RO" sz="2000" b="0" dirty="0">
                <a:solidFill>
                  <a:schemeClr val="accent6"/>
                </a:solidFill>
                <a:latin typeface="+mn-lt"/>
                <a:cs typeface="+mn-cs"/>
              </a:rPr>
              <a:t>Costurile mari pe care le implică activitatea de colectare selectivă, costuri greu de suportat numai de </a:t>
            </a:r>
            <a:r>
              <a:rPr lang="en-US" sz="2000" b="0" dirty="0" err="1">
                <a:solidFill>
                  <a:schemeClr val="accent6"/>
                </a:solidFill>
                <a:latin typeface="+mn-lt"/>
                <a:cs typeface="+mn-cs"/>
              </a:rPr>
              <a:t>catre</a:t>
            </a:r>
            <a:r>
              <a:rPr lang="en-US" sz="2000" b="0" dirty="0">
                <a:solidFill>
                  <a:schemeClr val="accent6"/>
                </a:solidFill>
                <a:latin typeface="+mn-lt"/>
                <a:cs typeface="+mn-cs"/>
              </a:rPr>
              <a:t> p</a:t>
            </a:r>
            <a:r>
              <a:rPr lang="ro-RO" sz="2000" b="0" dirty="0">
                <a:solidFill>
                  <a:schemeClr val="accent6"/>
                </a:solidFill>
                <a:latin typeface="+mn-lt"/>
                <a:cs typeface="+mn-cs"/>
              </a:rPr>
              <a:t>restator</a:t>
            </a:r>
            <a:r>
              <a:rPr lang="en-US" sz="2000" b="0" dirty="0" err="1">
                <a:solidFill>
                  <a:schemeClr val="accent6"/>
                </a:solidFill>
                <a:latin typeface="+mn-lt"/>
                <a:cs typeface="+mn-cs"/>
              </a:rPr>
              <a:t>i</a:t>
            </a:r>
            <a:r>
              <a:rPr lang="ro-RO" sz="2000" b="0" dirty="0">
                <a:solidFill>
                  <a:schemeClr val="accent6"/>
                </a:solidFill>
                <a:latin typeface="+mn-lt"/>
                <a:cs typeface="+mn-cs"/>
              </a:rPr>
              <a:t>i de servicii de salubrizare</a:t>
            </a:r>
            <a:endParaRPr lang="en-US" sz="20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2000" b="0" dirty="0">
                <a:solidFill>
                  <a:schemeClr val="accent6"/>
                </a:solidFill>
                <a:latin typeface="+mn-lt"/>
                <a:cs typeface="+mn-cs"/>
              </a:rPr>
              <a:t>Insuficienta cooperare a populaţiei în realizarea acestui obiectiv:</a:t>
            </a:r>
            <a:r>
              <a:rPr lang="en-US" sz="2000" b="0" dirty="0">
                <a:solidFill>
                  <a:schemeClr val="accent6"/>
                </a:solidFill>
                <a:latin typeface="+mn-lt"/>
                <a:cs typeface="+mn-cs"/>
              </a:rPr>
              <a:t> </a:t>
            </a:r>
            <a:r>
              <a:rPr lang="ro-RO" sz="2000" b="0" dirty="0">
                <a:solidFill>
                  <a:schemeClr val="accent6"/>
                </a:solidFill>
                <a:latin typeface="+mn-lt"/>
                <a:cs typeface="+mn-cs"/>
              </a:rPr>
              <a:t>lipsa unei educaţii îndreptate către economie şi </a:t>
            </a:r>
            <a:r>
              <a:rPr lang="en-US" sz="2000" b="0" dirty="0">
                <a:solidFill>
                  <a:schemeClr val="accent6"/>
                </a:solidFill>
                <a:latin typeface="+mn-lt"/>
                <a:cs typeface="+mn-cs"/>
              </a:rPr>
              <a:t>r</a:t>
            </a:r>
            <a:r>
              <a:rPr lang="ro-RO" sz="2000" b="0" dirty="0">
                <a:solidFill>
                  <a:schemeClr val="accent6"/>
                </a:solidFill>
                <a:latin typeface="+mn-lt"/>
                <a:cs typeface="+mn-cs"/>
              </a:rPr>
              <a:t>ecuperare;</a:t>
            </a:r>
            <a:r>
              <a:rPr lang="en-US" sz="2000" b="0" dirty="0">
                <a:solidFill>
                  <a:schemeClr val="accent6"/>
                </a:solidFill>
                <a:latin typeface="+mn-lt"/>
                <a:cs typeface="+mn-cs"/>
              </a:rPr>
              <a:t> </a:t>
            </a:r>
            <a:r>
              <a:rPr lang="ro-RO" sz="2000" b="0" dirty="0">
                <a:solidFill>
                  <a:schemeClr val="accent6"/>
                </a:solidFill>
                <a:latin typeface="+mn-lt"/>
                <a:cs typeface="+mn-cs"/>
              </a:rPr>
              <a:t>neînţelegerea avantajelor care decurg din colectarea separată</a:t>
            </a:r>
            <a:r>
              <a:rPr lang="en-US" sz="2000" b="0" dirty="0">
                <a:solidFill>
                  <a:schemeClr val="accent6"/>
                </a:solidFill>
                <a:latin typeface="+mn-lt"/>
                <a:cs typeface="+mn-cs"/>
              </a:rPr>
              <a:t> </a:t>
            </a:r>
            <a:r>
              <a:rPr lang="ro-RO" sz="2000" b="0" dirty="0">
                <a:solidFill>
                  <a:schemeClr val="accent6"/>
                </a:solidFill>
                <a:latin typeface="+mn-lt"/>
                <a:cs typeface="+mn-cs"/>
              </a:rPr>
              <a:t>a deşeurilor reciclabile, </a:t>
            </a:r>
            <a:endParaRPr lang="en-US" sz="20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2000" b="0" dirty="0">
                <a:solidFill>
                  <a:schemeClr val="accent6"/>
                </a:solidFill>
                <a:latin typeface="+mn-lt"/>
                <a:cs typeface="+mn-cs"/>
              </a:rPr>
              <a:t>P</a:t>
            </a:r>
            <a:r>
              <a:rPr lang="ro-RO" sz="2000" b="0" dirty="0">
                <a:solidFill>
                  <a:schemeClr val="accent6"/>
                </a:solidFill>
                <a:latin typeface="+mn-lt"/>
                <a:cs typeface="+mn-cs"/>
              </a:rPr>
              <a:t>iata deseurilor reciclabile/valorificabile este insuficient dezvoltata.</a:t>
            </a:r>
          </a:p>
          <a:p>
            <a:pPr marL="457200" indent="-457200">
              <a:lnSpc>
                <a:spcPct val="80000"/>
              </a:lnSpc>
              <a:buFont typeface="+mj-lt"/>
              <a:buAutoNum type="arabicPeriod"/>
              <a:defRPr/>
            </a:pPr>
            <a:endParaRPr lang="en-US" sz="2000" b="0" dirty="0">
              <a:solidFill>
                <a:schemeClr val="accent6"/>
              </a:solidFill>
              <a:cs typeface="+mn-cs"/>
            </a:endParaRPr>
          </a:p>
          <a:p>
            <a:pPr>
              <a:spcBef>
                <a:spcPts val="600"/>
              </a:spcBef>
              <a:spcAft>
                <a:spcPts val="600"/>
              </a:spcAft>
              <a:defRPr/>
            </a:pPr>
            <a:r>
              <a:rPr lang="en-US" sz="2000" dirty="0" err="1">
                <a:solidFill>
                  <a:srgbClr val="786860"/>
                </a:solidFill>
              </a:rPr>
              <a:t>Efecte</a:t>
            </a:r>
            <a:r>
              <a:rPr lang="en-US" sz="2000" b="0" dirty="0">
                <a:solidFill>
                  <a:schemeClr val="accent6"/>
                </a:solidFill>
              </a:rPr>
              <a:t>:</a:t>
            </a:r>
          </a:p>
          <a:p>
            <a:pPr marL="185738" indent="-185738">
              <a:lnSpc>
                <a:spcPct val="80000"/>
              </a:lnSpc>
              <a:spcBef>
                <a:spcPts val="600"/>
              </a:spcBef>
              <a:spcAft>
                <a:spcPts val="600"/>
              </a:spcAft>
              <a:buFontTx/>
              <a:buBlip>
                <a:blip r:embed="rId2"/>
              </a:buBlip>
              <a:defRPr/>
            </a:pPr>
            <a:r>
              <a:rPr lang="ro-RO" sz="2000" b="0" dirty="0">
                <a:solidFill>
                  <a:srgbClr val="ED1A3B"/>
                </a:solidFill>
                <a:latin typeface="+mn-lt"/>
                <a:cs typeface="+mn-cs"/>
              </a:rPr>
              <a:t>Amestecarea deşeurilor recuperabile (plastic, hârtie, carton, etc.) şi implicit deteriorarea calităţii acestora</a:t>
            </a:r>
            <a:r>
              <a:rPr lang="en-US" sz="2000" b="0" dirty="0">
                <a:solidFill>
                  <a:srgbClr val="ED1A3B"/>
                </a:solidFill>
                <a:latin typeface="+mn-lt"/>
                <a:cs typeface="+mn-cs"/>
              </a:rPr>
              <a:t> </a:t>
            </a:r>
            <a:r>
              <a:rPr lang="en-US" sz="2000" b="0" dirty="0">
                <a:solidFill>
                  <a:srgbClr val="ED1A3B"/>
                </a:solidFill>
                <a:latin typeface="+mn-lt"/>
                <a:cs typeface="+mn-cs"/>
                <a:sym typeface="Wingdings" pitchFamily="2" charset="2"/>
              </a:rPr>
              <a:t> </a:t>
            </a:r>
            <a:r>
              <a:rPr lang="en-US" sz="2000" b="0" dirty="0" err="1">
                <a:solidFill>
                  <a:srgbClr val="ED1A3B"/>
                </a:solidFill>
                <a:latin typeface="+mn-lt"/>
                <a:cs typeface="+mn-cs"/>
              </a:rPr>
              <a:t>ingreunarea</a:t>
            </a:r>
            <a:r>
              <a:rPr lang="en-US" sz="2000" b="0" dirty="0">
                <a:solidFill>
                  <a:srgbClr val="ED1A3B"/>
                </a:solidFill>
                <a:latin typeface="+mn-lt"/>
                <a:cs typeface="+mn-cs"/>
              </a:rPr>
              <a:t> </a:t>
            </a:r>
            <a:r>
              <a:rPr lang="ro-RO" sz="2000" b="0" dirty="0">
                <a:solidFill>
                  <a:srgbClr val="ED1A3B"/>
                </a:solidFill>
                <a:latin typeface="+mn-lt"/>
                <a:cs typeface="+mn-cs"/>
              </a:rPr>
              <a:t>operaţiun</a:t>
            </a:r>
            <a:r>
              <a:rPr lang="en-US" sz="2000" b="0" dirty="0">
                <a:solidFill>
                  <a:srgbClr val="ED1A3B"/>
                </a:solidFill>
                <a:latin typeface="+mn-lt"/>
                <a:cs typeface="+mn-cs"/>
              </a:rPr>
              <a:t>ii</a:t>
            </a:r>
            <a:r>
              <a:rPr lang="ro-RO" sz="2000" b="0" dirty="0">
                <a:solidFill>
                  <a:srgbClr val="ED1A3B"/>
                </a:solidFill>
                <a:latin typeface="+mn-lt"/>
                <a:cs typeface="+mn-cs"/>
              </a:rPr>
              <a:t> de selectare şi recuperare</a:t>
            </a:r>
            <a:r>
              <a:rPr lang="en-US" sz="2000" b="0" dirty="0">
                <a:solidFill>
                  <a:srgbClr val="ED1A3B"/>
                </a:solidFill>
                <a:latin typeface="+mn-lt"/>
                <a:cs typeface="+mn-cs"/>
              </a:rPr>
              <a:t> a</a:t>
            </a:r>
            <a:r>
              <a:rPr lang="ro-RO" sz="2000" b="0" dirty="0">
                <a:solidFill>
                  <a:srgbClr val="ED1A3B"/>
                </a:solidFill>
                <a:latin typeface="+mn-lt"/>
                <a:cs typeface="+mn-cs"/>
              </a:rPr>
              <a:t> </a:t>
            </a:r>
            <a:r>
              <a:rPr lang="en-US" sz="2000" b="0" dirty="0" err="1">
                <a:solidFill>
                  <a:srgbClr val="ED1A3B"/>
                </a:solidFill>
                <a:latin typeface="+mn-lt"/>
                <a:cs typeface="+mn-cs"/>
              </a:rPr>
              <a:t>deseurilor</a:t>
            </a:r>
            <a:r>
              <a:rPr lang="en-US" sz="2000" b="0" dirty="0">
                <a:solidFill>
                  <a:srgbClr val="ED1A3B"/>
                </a:solidFill>
                <a:latin typeface="+mn-lt"/>
                <a:cs typeface="+mn-cs"/>
              </a:rPr>
              <a:t> </a:t>
            </a:r>
            <a:r>
              <a:rPr lang="ro-RO" sz="2000" b="0" dirty="0">
                <a:solidFill>
                  <a:srgbClr val="ED1A3B"/>
                </a:solidFill>
                <a:latin typeface="+mn-lt"/>
                <a:cs typeface="+mn-cs"/>
              </a:rPr>
              <a:t>recicla</a:t>
            </a:r>
            <a:r>
              <a:rPr lang="en-US" sz="2000" b="0" dirty="0">
                <a:solidFill>
                  <a:srgbClr val="ED1A3B"/>
                </a:solidFill>
                <a:latin typeface="+mn-lt"/>
                <a:cs typeface="+mn-cs"/>
              </a:rPr>
              <a:t>bile</a:t>
            </a:r>
          </a:p>
          <a:p>
            <a:pPr marL="185738" indent="-185738">
              <a:lnSpc>
                <a:spcPct val="80000"/>
              </a:lnSpc>
              <a:spcBef>
                <a:spcPts val="600"/>
              </a:spcBef>
              <a:spcAft>
                <a:spcPts val="600"/>
              </a:spcAft>
              <a:buFontTx/>
              <a:buBlip>
                <a:blip r:embed="rId2"/>
              </a:buBlip>
              <a:defRPr/>
            </a:pPr>
            <a:r>
              <a:rPr lang="ro-RO" sz="2000" b="0" dirty="0">
                <a:solidFill>
                  <a:srgbClr val="ED1A3B"/>
                </a:solidFill>
                <a:latin typeface="+mn-lt"/>
                <a:cs typeface="+mn-cs"/>
              </a:rPr>
              <a:t>Imposibilitatea valorificării integrale a tuturor deşeurilor care se pretează la colectarea selectivă</a:t>
            </a:r>
            <a:r>
              <a:rPr lang="en-US" sz="2000" b="0" dirty="0">
                <a:solidFill>
                  <a:srgbClr val="ED1A3B"/>
                </a:solidFill>
                <a:latin typeface="+mn-lt"/>
                <a:cs typeface="+mn-cs"/>
              </a:rPr>
              <a:t> </a:t>
            </a:r>
            <a:r>
              <a:rPr lang="ro-RO" sz="2000" b="0" dirty="0">
                <a:solidFill>
                  <a:srgbClr val="ED1A3B"/>
                </a:solidFill>
                <a:latin typeface="+mn-lt"/>
                <a:cs typeface="+mn-cs"/>
              </a:rPr>
              <a:t>prin inexistenţa reciclatorului final pentru anumite tipuri de deşeuri recuperabile sau prin preturile mici oferite, mult sub costurile aferente colectării-selectării</a:t>
            </a:r>
            <a:endParaRPr lang="en-US" sz="2000" b="0" dirty="0">
              <a:solidFill>
                <a:srgbClr val="ED1A3B"/>
              </a:solidFill>
              <a:latin typeface="+mn-lt"/>
              <a:cs typeface="+mn-cs"/>
            </a:endParaRPr>
          </a:p>
          <a:p>
            <a:pPr marL="185738" indent="-185738">
              <a:lnSpc>
                <a:spcPct val="80000"/>
              </a:lnSpc>
              <a:spcBef>
                <a:spcPts val="600"/>
              </a:spcBef>
              <a:spcAft>
                <a:spcPts val="600"/>
              </a:spcAft>
              <a:buFontTx/>
              <a:buBlip>
                <a:blip r:embed="rId2"/>
              </a:buBlip>
              <a:defRPr/>
            </a:pPr>
            <a:endParaRPr lang="en-US" sz="1800" b="0" dirty="0">
              <a:solidFill>
                <a:srgbClr val="ED1A3B"/>
              </a:solidFill>
              <a:latin typeface="+mn-lt"/>
              <a:cs typeface="+mn-cs"/>
            </a:endParaRPr>
          </a:p>
          <a:p>
            <a:pPr marL="342900" indent="-342900" algn="just">
              <a:lnSpc>
                <a:spcPct val="80000"/>
              </a:lnSpc>
              <a:spcBef>
                <a:spcPct val="20000"/>
              </a:spcBef>
              <a:buFont typeface="Wingdings" pitchFamily="2" charset="2"/>
              <a:buNone/>
              <a:defRPr/>
            </a:pPr>
            <a:endParaRPr lang="en-US" sz="2000" kern="0" dirty="0">
              <a:solidFill>
                <a:srgbClr val="786860"/>
              </a:solidFill>
              <a:latin typeface="+mn-lt"/>
              <a:cs typeface="+mn-cs"/>
            </a:endParaRPr>
          </a:p>
        </p:txBody>
      </p:sp>
      <p:pic>
        <p:nvPicPr>
          <p:cNvPr id="35845" name="Picture 8" descr="D:\00_1 Moldova\0_Site visit_colectare inf\3_Poze\1_Leova\DSC09805.JPG"/>
          <p:cNvPicPr>
            <a:picLocks noChangeAspect="1" noChangeArrowheads="1"/>
          </p:cNvPicPr>
          <p:nvPr/>
        </p:nvPicPr>
        <p:blipFill>
          <a:blip r:embed="rId3" cstate="email"/>
          <a:srcRect/>
          <a:stretch>
            <a:fillRect/>
          </a:stretch>
        </p:blipFill>
        <p:spPr bwMode="auto">
          <a:xfrm>
            <a:off x="9721814" y="495300"/>
            <a:ext cx="2432400" cy="1824907"/>
          </a:xfrm>
          <a:prstGeom prst="rect">
            <a:avLst/>
          </a:prstGeom>
          <a:ln>
            <a:noFill/>
          </a:ln>
          <a:effectLst>
            <a:softEdge rad="112500"/>
          </a:effectLst>
        </p:spPr>
      </p:pic>
      <p:pic>
        <p:nvPicPr>
          <p:cNvPr id="8" name="Picture 8" descr="D:\00_1 Moldova\0_Site visit_colectare inf\3_Poze\2_Cantemir\20140729_143832.jpg"/>
          <p:cNvPicPr>
            <a:picLocks noChangeAspect="1" noChangeArrowheads="1"/>
          </p:cNvPicPr>
          <p:nvPr/>
        </p:nvPicPr>
        <p:blipFill>
          <a:blip r:embed="rId4" cstate="email"/>
          <a:srcRect/>
          <a:stretch>
            <a:fillRect/>
          </a:stretch>
        </p:blipFill>
        <p:spPr bwMode="auto">
          <a:xfrm>
            <a:off x="9599483" y="2254424"/>
            <a:ext cx="2621788" cy="1966078"/>
          </a:xfrm>
          <a:prstGeom prst="rect">
            <a:avLst/>
          </a:prstGeom>
          <a:ln>
            <a:noFill/>
          </a:ln>
          <a:effectLst>
            <a:softEdge rad="112500"/>
          </a:effectLst>
        </p:spPr>
      </p:pic>
      <p:pic>
        <p:nvPicPr>
          <p:cNvPr id="9" name="Picture 7" descr="D:\00_1 Moldova\0_Site visit_colectare inf\3_Poze\6_Cahul\DSC00094.JPG"/>
          <p:cNvPicPr>
            <a:picLocks noChangeAspect="1" noChangeArrowheads="1"/>
          </p:cNvPicPr>
          <p:nvPr/>
        </p:nvPicPr>
        <p:blipFill>
          <a:blip r:embed="rId5" cstate="email"/>
          <a:srcRect/>
          <a:stretch>
            <a:fillRect/>
          </a:stretch>
        </p:blipFill>
        <p:spPr bwMode="auto">
          <a:xfrm>
            <a:off x="9599482" y="4220502"/>
            <a:ext cx="2554731" cy="19485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746759" y="-13275"/>
            <a:ext cx="11186161"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COLECTAREA </a:t>
            </a:r>
            <a:r>
              <a:rPr kumimoji="0" lang="ro-RO"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DESEURILOR RECICLABILE IN VEDEREA VALORIFICARII (</a:t>
            </a:r>
            <a:r>
              <a:rPr kumimoji="0" lang="en-US"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CANTEMIR</a:t>
            </a:r>
            <a:r>
              <a:rPr kumimoji="0" lang="ro-RO" sz="2200" b="1" i="0" u="none" strike="noStrike" cap="none" normalizeH="0" baseline="0" dirty="0" smtClean="0" bmk="_Toc401506851">
                <a:ln>
                  <a:noFill/>
                </a:ln>
                <a:solidFill>
                  <a:srgbClr val="ED1A3B"/>
                </a:solidFill>
                <a:effectLst/>
                <a:latin typeface="+mj-lt"/>
                <a:ea typeface="Times New Roman" pitchFamily="18" charset="0"/>
                <a:cs typeface="Times New Roman" pitchFamily="18" charset="0"/>
              </a:rPr>
              <a:t>)</a:t>
            </a:r>
            <a:endParaRPr kumimoji="0" lang="ro-RO" sz="2200" b="0" i="0" u="none" strike="noStrike" cap="none" normalizeH="0" baseline="0" dirty="0" smtClean="0">
              <a:ln>
                <a:noFill/>
              </a:ln>
              <a:solidFill>
                <a:srgbClr val="ED1A3B"/>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sz="4400" b="0" i="0" u="none" strike="noStrike" cap="none" normalizeH="0" baseline="0" dirty="0" smtClean="0">
              <a:ln>
                <a:noFill/>
              </a:ln>
              <a:solidFill>
                <a:srgbClr val="ED1A3B"/>
              </a:solidFill>
              <a:effectLst/>
              <a:latin typeface="+mj-lt"/>
              <a:cs typeface="Arial" pitchFamily="34" charset="0"/>
            </a:endParaRPr>
          </a:p>
        </p:txBody>
      </p:sp>
      <p:sp>
        <p:nvSpPr>
          <p:cNvPr id="117763" name="Rectangle 3"/>
          <p:cNvSpPr>
            <a:spLocks noChangeArrowheads="1"/>
          </p:cNvSpPr>
          <p:nvPr/>
        </p:nvSpPr>
        <p:spPr bwMode="auto">
          <a:xfrm>
            <a:off x="0" y="251460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117764" name="Rectangle 4"/>
          <p:cNvSpPr>
            <a:spLocks noChangeArrowheads="1"/>
          </p:cNvSpPr>
          <p:nvPr/>
        </p:nvSpPr>
        <p:spPr bwMode="auto">
          <a:xfrm>
            <a:off x="624839" y="3158505"/>
            <a:ext cx="8427721" cy="33393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dirty="0" smtClean="0">
                <a:solidFill>
                  <a:srgbClr val="786860"/>
                </a:solidFill>
                <a:latin typeface="+mn-lt"/>
                <a:ea typeface="Times New Roman" pitchFamily="18" charset="0"/>
                <a:cs typeface="Times New Roman" pitchFamily="18" charset="0"/>
              </a:rPr>
              <a:t>C</a:t>
            </a:r>
            <a:r>
              <a:rPr kumimoji="0" lang="ro-RO" sz="1600" i="0" u="none" strike="noStrike" cap="none" normalizeH="0" baseline="0" dirty="0" smtClean="0">
                <a:ln>
                  <a:noFill/>
                </a:ln>
                <a:solidFill>
                  <a:srgbClr val="786860"/>
                </a:solidFill>
                <a:effectLst/>
                <a:latin typeface="+mn-lt"/>
                <a:ea typeface="Times New Roman" pitchFamily="18" charset="0"/>
                <a:cs typeface="Times New Roman" pitchFamily="18" charset="0"/>
              </a:rPr>
              <a:t>olectarea selectiva pentru Plastic </a:t>
            </a:r>
            <a:r>
              <a:rPr kumimoji="0" lang="en-US" sz="1600" i="0" u="none" strike="noStrike" cap="none" normalizeH="0" baseline="0" dirty="0" smtClean="0">
                <a:ln>
                  <a:noFill/>
                </a:ln>
                <a:solidFill>
                  <a:srgbClr val="786860"/>
                </a:solidFill>
                <a:effectLst/>
                <a:latin typeface="+mn-lt"/>
                <a:ea typeface="Times New Roman" pitchFamily="18" charset="0"/>
                <a:cs typeface="Times New Roman" pitchFamily="18" charset="0"/>
              </a:rPr>
              <a:t>/ </a:t>
            </a:r>
            <a:r>
              <a:rPr kumimoji="0" lang="en-US" sz="1600" i="0" u="none" strike="noStrike" cap="none" normalizeH="0" baseline="0" dirty="0" err="1" smtClean="0">
                <a:ln>
                  <a:noFill/>
                </a:ln>
                <a:solidFill>
                  <a:srgbClr val="786860"/>
                </a:solidFill>
                <a:effectLst/>
                <a:latin typeface="+mn-lt"/>
                <a:ea typeface="Times New Roman" pitchFamily="18" charset="0"/>
                <a:cs typeface="Times New Roman" pitchFamily="18" charset="0"/>
              </a:rPr>
              <a:t>Hartie</a:t>
            </a:r>
            <a:endParaRPr kumimoji="0" lang="ro-RO" sz="1600" i="0" u="none" strike="noStrike" cap="none" normalizeH="0" baseline="0" dirty="0" smtClean="0">
              <a:ln>
                <a:noFill/>
              </a:ln>
              <a:solidFill>
                <a:srgbClr val="786860"/>
              </a:solidFill>
              <a:effectLst/>
              <a:latin typeface="+mn-lt"/>
              <a:cs typeface="Arial" pitchFamily="34"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sz="1600" b="0" i="0" u="none" strike="noStrike" cap="none" normalizeH="0" baseline="0" dirty="0" smtClean="0">
                <a:ln>
                  <a:noFill/>
                </a:ln>
                <a:solidFill>
                  <a:srgbClr val="ED1A3B"/>
                </a:solidFill>
                <a:effectLst/>
                <a:latin typeface="+mn-lt"/>
                <a:ea typeface="Times New Roman" pitchFamily="18" charset="0"/>
                <a:cs typeface="Arial" pitchFamily="34" charset="0"/>
              </a:rPr>
              <a:t>P</a:t>
            </a:r>
            <a:r>
              <a:rPr kumimoji="0" lang="ro-RO" sz="1600" b="0" i="0" u="none" strike="noStrike" cap="none" normalizeH="0" baseline="0" dirty="0" smtClean="0">
                <a:ln>
                  <a:noFill/>
                </a:ln>
                <a:solidFill>
                  <a:srgbClr val="ED1A3B"/>
                </a:solidFill>
                <a:effectLst/>
                <a:latin typeface="+mn-lt"/>
                <a:ea typeface="Times New Roman" pitchFamily="18" charset="0"/>
                <a:cs typeface="Arial" pitchFamily="34" charset="0"/>
              </a:rPr>
              <a:t>robleme in pregatirea deseurilor in vederea livrarii catre operatori specilizati in valorificarea acestora, datorita</a:t>
            </a:r>
            <a:r>
              <a:rPr kumimoji="0" lang="en-US" sz="1600" b="0" i="0" u="none" strike="noStrike" cap="none" normalizeH="0" baseline="0" dirty="0" smtClean="0">
                <a:ln>
                  <a:noFill/>
                </a:ln>
                <a:solidFill>
                  <a:srgbClr val="ED1A3B"/>
                </a:solidFill>
                <a:effectLst/>
                <a:latin typeface="+mn-lt"/>
                <a:ea typeface="Times New Roman" pitchFamily="18" charset="0"/>
                <a:cs typeface="Arial" pitchFamily="34" charset="0"/>
              </a:rPr>
              <a:t>:</a:t>
            </a:r>
            <a:r>
              <a:rPr kumimoji="0" lang="en-US" sz="1600" b="0" i="0" u="none" strike="noStrike" cap="none" normalizeH="0" dirty="0" smtClean="0">
                <a:ln>
                  <a:noFill/>
                </a:ln>
                <a:solidFill>
                  <a:srgbClr val="ED1A3B"/>
                </a:solidFill>
                <a:effectLst/>
                <a:latin typeface="+mn-lt"/>
                <a:ea typeface="Times New Roman" pitchFamily="18" charset="0"/>
                <a:cs typeface="Arial" pitchFamily="34" charset="0"/>
              </a:rPr>
              <a:t> </a:t>
            </a:r>
            <a:endParaRPr kumimoji="0" lang="ro-RO" sz="1600" b="0" i="0" u="none" strike="noStrike" cap="none" normalizeH="0" baseline="0" dirty="0" smtClean="0">
              <a:ln>
                <a:noFill/>
              </a:ln>
              <a:solidFill>
                <a:srgbClr val="ED1A3B"/>
              </a:solidFill>
              <a:effectLst/>
              <a:latin typeface="+mn-lt"/>
              <a:cs typeface="Arial" pitchFamily="34" charset="0"/>
            </a:endParaRPr>
          </a:p>
          <a:p>
            <a:pPr marL="274638" marR="0" lvl="0" indent="-274638" algn="just" defTabSz="914400" rtl="0" eaLnBrk="0" fontAlgn="base" latinLnBrk="0" hangingPunct="0">
              <a:lnSpc>
                <a:spcPct val="100000"/>
              </a:lnSpc>
              <a:spcBef>
                <a:spcPts val="600"/>
              </a:spcBef>
              <a:spcAft>
                <a:spcPts val="600"/>
              </a:spcAft>
              <a:buClrTx/>
              <a:buSzTx/>
              <a:buFont typeface="Wingdings" pitchFamily="2" charset="2"/>
              <a:buChar char="q"/>
              <a:tabLst/>
            </a:pPr>
            <a:r>
              <a:rPr kumimoji="0" lang="ro-RO" sz="1600" b="0" i="0" u="none" strike="noStrike" cap="none" normalizeH="0" baseline="0" dirty="0" smtClean="0">
                <a:ln>
                  <a:noFill/>
                </a:ln>
                <a:solidFill>
                  <a:srgbClr val="ED1A3B"/>
                </a:solidFill>
                <a:effectLst/>
                <a:latin typeface="+mn-lt"/>
                <a:ea typeface="Times New Roman" pitchFamily="18" charset="0"/>
                <a:cs typeface="Arial" pitchFamily="34" charset="0"/>
              </a:rPr>
              <a:t>cantitati</a:t>
            </a:r>
            <a:r>
              <a:rPr kumimoji="0" lang="en-US" sz="1600" b="0" i="0" u="none" strike="noStrike" cap="none" normalizeH="0" baseline="0" dirty="0" smtClean="0">
                <a:ln>
                  <a:noFill/>
                </a:ln>
                <a:solidFill>
                  <a:srgbClr val="ED1A3B"/>
                </a:solidFill>
                <a:effectLst/>
                <a:latin typeface="+mn-lt"/>
                <a:ea typeface="Times New Roman" pitchFamily="18" charset="0"/>
                <a:cs typeface="Arial" pitchFamily="34" charset="0"/>
              </a:rPr>
              <a:t>le</a:t>
            </a:r>
            <a:r>
              <a:rPr kumimoji="0" lang="ro-RO" sz="1600" b="0" i="0" u="none" strike="noStrike" cap="none" normalizeH="0" baseline="0" dirty="0" smtClean="0">
                <a:ln>
                  <a:noFill/>
                </a:ln>
                <a:solidFill>
                  <a:srgbClr val="ED1A3B"/>
                </a:solidFill>
                <a:effectLst/>
                <a:latin typeface="+mn-lt"/>
                <a:ea typeface="Times New Roman" pitchFamily="18" charset="0"/>
                <a:cs typeface="Arial" pitchFamily="34" charset="0"/>
              </a:rPr>
              <a:t> relativ insemnate de plastic</a:t>
            </a:r>
            <a:r>
              <a:rPr kumimoji="0" lang="en-US" sz="1600" b="0" i="0" u="none" strike="noStrike" cap="none" normalizeH="0" baseline="0" dirty="0" smtClean="0">
                <a:ln>
                  <a:noFill/>
                </a:ln>
                <a:solidFill>
                  <a:srgbClr val="ED1A3B"/>
                </a:solidFill>
                <a:effectLst/>
                <a:latin typeface="+mn-lt"/>
                <a:ea typeface="Times New Roman" pitchFamily="18" charset="0"/>
                <a:cs typeface="Arial" pitchFamily="34" charset="0"/>
              </a:rPr>
              <a:t>/</a:t>
            </a:r>
            <a:r>
              <a:rPr kumimoji="0" lang="en-US" sz="1600" b="0" i="0" u="none" strike="noStrike" cap="none" normalizeH="0" baseline="0" dirty="0" err="1" smtClean="0">
                <a:ln>
                  <a:noFill/>
                </a:ln>
                <a:solidFill>
                  <a:srgbClr val="ED1A3B"/>
                </a:solidFill>
                <a:effectLst/>
                <a:latin typeface="+mn-lt"/>
                <a:ea typeface="Times New Roman" pitchFamily="18" charset="0"/>
                <a:cs typeface="Arial" pitchFamily="34" charset="0"/>
              </a:rPr>
              <a:t>hartie</a:t>
            </a:r>
            <a:r>
              <a:rPr kumimoji="0" lang="ro-RO" sz="1600" b="0" i="0" u="none" strike="noStrike" cap="none" normalizeH="0" baseline="0" dirty="0" smtClean="0">
                <a:ln>
                  <a:noFill/>
                </a:ln>
                <a:solidFill>
                  <a:srgbClr val="ED1A3B"/>
                </a:solidFill>
                <a:effectLst/>
                <a:latin typeface="+mn-lt"/>
                <a:ea typeface="Times New Roman" pitchFamily="18" charset="0"/>
                <a:cs typeface="Arial" pitchFamily="34" charset="0"/>
              </a:rPr>
              <a:t> colectate trebuie transportate in incinta autobazei pentru a putea fi balotate, activitate care este costisitoare si genereaza timpi mari in evacuarea recipientilor nestandardizati, transportul si pregatirea acestor deseuri;</a:t>
            </a:r>
            <a:endParaRPr kumimoji="0" lang="ro-RO" sz="1600" b="0" i="0" u="none" strike="noStrike" cap="none" normalizeH="0" baseline="0" dirty="0" smtClean="0">
              <a:ln>
                <a:noFill/>
              </a:ln>
              <a:solidFill>
                <a:srgbClr val="ED1A3B"/>
              </a:solidFill>
              <a:effectLst/>
              <a:latin typeface="+mn-lt"/>
              <a:cs typeface="Arial" pitchFamily="34" charset="0"/>
            </a:endParaRPr>
          </a:p>
          <a:p>
            <a:pPr marL="274638" marR="0" lvl="0" indent="-274638" algn="just" defTabSz="914400" rtl="0" eaLnBrk="0" fontAlgn="base" latinLnBrk="0" hangingPunct="0">
              <a:lnSpc>
                <a:spcPct val="100000"/>
              </a:lnSpc>
              <a:spcBef>
                <a:spcPts val="600"/>
              </a:spcBef>
              <a:spcAft>
                <a:spcPts val="600"/>
              </a:spcAft>
              <a:buClrTx/>
              <a:buSzTx/>
              <a:buFont typeface="Wingdings" pitchFamily="2" charset="2"/>
              <a:buChar char="q"/>
              <a:tabLst/>
            </a:pPr>
            <a:r>
              <a:rPr kumimoji="0" lang="ro-RO" sz="1600" b="0" i="0" u="none" strike="noStrike" cap="none" normalizeH="0" baseline="0" dirty="0" smtClean="0">
                <a:ln>
                  <a:noFill/>
                </a:ln>
                <a:solidFill>
                  <a:srgbClr val="ED1A3B"/>
                </a:solidFill>
                <a:effectLst/>
                <a:latin typeface="+mn-lt"/>
                <a:ea typeface="Times New Roman" pitchFamily="18" charset="0"/>
                <a:cs typeface="Arial" pitchFamily="34" charset="0"/>
              </a:rPr>
              <a:t>timp relativ mare pentru balotarea deseurilor reciclabile datorita capacitatii reduse a presei din dotarea operatorului (cca 40 kg/balot);</a:t>
            </a:r>
            <a:endParaRPr kumimoji="0" lang="ro-RO" sz="1600" b="0" i="0" u="none" strike="noStrike" cap="none" normalizeH="0" baseline="0" dirty="0" smtClean="0">
              <a:ln>
                <a:noFill/>
              </a:ln>
              <a:solidFill>
                <a:srgbClr val="ED1A3B"/>
              </a:solidFill>
              <a:effectLst/>
              <a:latin typeface="+mn-lt"/>
              <a:cs typeface="Arial" pitchFamily="34" charset="0"/>
            </a:endParaRPr>
          </a:p>
          <a:p>
            <a:pPr marL="274638" marR="0" lvl="0" indent="-274638" algn="just" defTabSz="914400" rtl="0" eaLnBrk="0" fontAlgn="base" latinLnBrk="0" hangingPunct="0">
              <a:lnSpc>
                <a:spcPct val="100000"/>
              </a:lnSpc>
              <a:spcBef>
                <a:spcPts val="600"/>
              </a:spcBef>
              <a:spcAft>
                <a:spcPts val="600"/>
              </a:spcAft>
              <a:buClrTx/>
              <a:buSzTx/>
              <a:buFont typeface="Wingdings" pitchFamily="2" charset="2"/>
              <a:buChar char="q"/>
              <a:tabLst/>
            </a:pPr>
            <a:r>
              <a:rPr kumimoji="0" lang="ro-RO" sz="1600" b="0" i="0" u="none" strike="noStrike" cap="none" normalizeH="0" baseline="0" dirty="0" smtClean="0">
                <a:ln>
                  <a:noFill/>
                </a:ln>
                <a:solidFill>
                  <a:srgbClr val="ED1A3B"/>
                </a:solidFill>
                <a:effectLst/>
                <a:latin typeface="+mn-lt"/>
                <a:ea typeface="Times New Roman" pitchFamily="18" charset="0"/>
                <a:cs typeface="Arial" pitchFamily="34" charset="0"/>
              </a:rPr>
              <a:t>valorificarea deseurilor este greoaie si nerentabila datorita faptului ca piata deseurilor reciclabile/valorificabile este insuficient dezvoltata.</a:t>
            </a:r>
            <a:endParaRPr kumimoji="0" lang="ro-RO" b="0" i="0" u="none" strike="noStrike" cap="none" normalizeH="0" baseline="0" dirty="0" smtClean="0">
              <a:ln>
                <a:noFill/>
              </a:ln>
              <a:solidFill>
                <a:srgbClr val="ED1A3B"/>
              </a:solidFill>
              <a:effectLst/>
              <a:latin typeface="+mn-lt"/>
              <a:cs typeface="Arial" pitchFamily="34" charset="0"/>
            </a:endParaRPr>
          </a:p>
        </p:txBody>
      </p:sp>
      <p:pic>
        <p:nvPicPr>
          <p:cNvPr id="188417" name="Picture 1" descr="Slide8"/>
          <p:cNvPicPr>
            <a:picLocks noChangeAspect="1" noChangeArrowheads="1"/>
          </p:cNvPicPr>
          <p:nvPr/>
        </p:nvPicPr>
        <p:blipFill>
          <a:blip r:embed="rId2" cstate="print"/>
          <a:srcRect t="62025" r="62934"/>
          <a:stretch>
            <a:fillRect/>
          </a:stretch>
        </p:blipFill>
        <p:spPr bwMode="auto">
          <a:xfrm>
            <a:off x="9080874" y="762149"/>
            <a:ext cx="3109539" cy="2396356"/>
          </a:xfrm>
          <a:prstGeom prst="rect">
            <a:avLst/>
          </a:prstGeom>
          <a:noFill/>
          <a:ln w="9525">
            <a:noFill/>
            <a:miter lim="800000"/>
            <a:headEnd/>
            <a:tailEnd/>
          </a:ln>
        </p:spPr>
      </p:pic>
      <p:pic>
        <p:nvPicPr>
          <p:cNvPr id="188418" name="Picture 2" descr="Slide8"/>
          <p:cNvPicPr>
            <a:picLocks noChangeAspect="1" noChangeArrowheads="1"/>
          </p:cNvPicPr>
          <p:nvPr/>
        </p:nvPicPr>
        <p:blipFill>
          <a:blip r:embed="rId2" cstate="print"/>
          <a:srcRect t="7416" b="46957"/>
          <a:stretch>
            <a:fillRect/>
          </a:stretch>
        </p:blipFill>
        <p:spPr bwMode="auto">
          <a:xfrm>
            <a:off x="1158239" y="555942"/>
            <a:ext cx="7479560" cy="2556843"/>
          </a:xfrm>
          <a:prstGeom prst="rect">
            <a:avLst/>
          </a:prstGeom>
          <a:noFill/>
          <a:ln w="9525">
            <a:noFill/>
            <a:miter lim="800000"/>
            <a:headEnd/>
            <a:tailEnd/>
          </a:ln>
        </p:spPr>
      </p:pic>
      <p:pic>
        <p:nvPicPr>
          <p:cNvPr id="8" name="Picture 1" descr="Slide8"/>
          <p:cNvPicPr>
            <a:picLocks noChangeAspect="1" noChangeArrowheads="1"/>
          </p:cNvPicPr>
          <p:nvPr/>
        </p:nvPicPr>
        <p:blipFill>
          <a:blip r:embed="rId2" cstate="print"/>
          <a:srcRect l="42697" t="62025" r="19730"/>
          <a:stretch>
            <a:fillRect/>
          </a:stretch>
        </p:blipFill>
        <p:spPr bwMode="auto">
          <a:xfrm>
            <a:off x="9080874" y="3451831"/>
            <a:ext cx="3016989" cy="229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609600" y="46038"/>
            <a:ext cx="7700963" cy="831850"/>
          </a:xfrm>
          <a:prstGeom prst="rect">
            <a:avLst/>
          </a:prstGeom>
          <a:noFill/>
          <a:ln w="9525">
            <a:noFill/>
            <a:miter lim="800000"/>
            <a:headEnd/>
            <a:tailEnd/>
          </a:ln>
        </p:spPr>
        <p:txBody>
          <a:bodyPr>
            <a:spAutoFit/>
          </a:bodyPr>
          <a:lstStyle/>
          <a:p>
            <a:pPr>
              <a:spcBef>
                <a:spcPts val="600"/>
              </a:spcBef>
              <a:spcAft>
                <a:spcPts val="600"/>
              </a:spcAft>
            </a:pPr>
            <a:r>
              <a:rPr lang="ro-RO" sz="2400">
                <a:solidFill>
                  <a:srgbClr val="ED1A3B"/>
                </a:solidFill>
              </a:rPr>
              <a:t>GESTIONAREA NECORESPUNZATOARE A DEPOZITELOR DE DESEURI</a:t>
            </a:r>
          </a:p>
        </p:txBody>
      </p:sp>
      <p:sp>
        <p:nvSpPr>
          <p:cNvPr id="4" name="TextBox 3"/>
          <p:cNvSpPr txBox="1"/>
          <p:nvPr/>
        </p:nvSpPr>
        <p:spPr>
          <a:xfrm>
            <a:off x="495300" y="808038"/>
            <a:ext cx="8462963" cy="6130925"/>
          </a:xfrm>
          <a:prstGeom prst="rect">
            <a:avLst/>
          </a:prstGeom>
          <a:noFill/>
        </p:spPr>
        <p:txBody>
          <a:bodyPr>
            <a:spAutoFit/>
          </a:bodyPr>
          <a:lstStyle/>
          <a:p>
            <a:pPr>
              <a:defRPr/>
            </a:pPr>
            <a:r>
              <a:rPr lang="ro-RO" sz="1800" b="0" dirty="0">
                <a:solidFill>
                  <a:srgbClr val="786860"/>
                </a:solidFill>
                <a:cs typeface="+mn-cs"/>
              </a:rPr>
              <a:t>Depozitarea pe teren descoperit </a:t>
            </a:r>
            <a:r>
              <a:rPr lang="en-US" sz="1800" b="0" dirty="0">
                <a:solidFill>
                  <a:srgbClr val="786860"/>
                </a:solidFill>
                <a:cs typeface="+mn-cs"/>
              </a:rPr>
              <a:t>= </a:t>
            </a:r>
            <a:r>
              <a:rPr lang="ro-RO" sz="1800" b="0" dirty="0">
                <a:solidFill>
                  <a:srgbClr val="786860"/>
                </a:solidFill>
                <a:cs typeface="+mn-cs"/>
              </a:rPr>
              <a:t>cea mai utilizata metoda pentru eliminarea finala a deseurilor. </a:t>
            </a:r>
            <a:endParaRPr lang="en-US" sz="1800" b="0" dirty="0">
              <a:solidFill>
                <a:srgbClr val="786860"/>
              </a:solidFill>
              <a:cs typeface="+mn-cs"/>
            </a:endParaRPr>
          </a:p>
          <a:p>
            <a:pPr marL="263525" indent="-263525">
              <a:lnSpc>
                <a:spcPct val="80000"/>
              </a:lnSpc>
              <a:spcBef>
                <a:spcPts val="600"/>
              </a:spcBef>
              <a:spcAft>
                <a:spcPts val="600"/>
              </a:spcAft>
              <a:buFont typeface="Wingdings" pitchFamily="2" charset="2"/>
              <a:buChar char="q"/>
              <a:defRPr/>
            </a:pPr>
            <a:endParaRPr lang="en-US" sz="1800" b="0" dirty="0">
              <a:solidFill>
                <a:schemeClr val="accent6"/>
              </a:solidFill>
              <a:latin typeface="+mn-lt"/>
              <a:cs typeface="+mn-cs"/>
            </a:endParaRPr>
          </a:p>
          <a:p>
            <a:pPr>
              <a:lnSpc>
                <a:spcPct val="80000"/>
              </a:lnSpc>
              <a:spcBef>
                <a:spcPts val="600"/>
              </a:spcBef>
              <a:spcAft>
                <a:spcPts val="600"/>
              </a:spcAft>
              <a:defRPr/>
            </a:pPr>
            <a:r>
              <a:rPr lang="en-US" sz="1800" dirty="0" err="1">
                <a:solidFill>
                  <a:schemeClr val="accent6"/>
                </a:solidFill>
                <a:latin typeface="+mn-lt"/>
                <a:cs typeface="+mn-cs"/>
              </a:rPr>
              <a:t>Depozite</a:t>
            </a:r>
            <a:r>
              <a:rPr lang="en-US" sz="1800" dirty="0">
                <a:solidFill>
                  <a:schemeClr val="accent6"/>
                </a:solidFill>
                <a:latin typeface="+mn-lt"/>
                <a:cs typeface="+mn-cs"/>
              </a:rPr>
              <a:t> </a:t>
            </a:r>
            <a:r>
              <a:rPr lang="en-US" sz="1800" dirty="0" err="1">
                <a:solidFill>
                  <a:schemeClr val="accent6"/>
                </a:solidFill>
                <a:latin typeface="+mn-lt"/>
                <a:cs typeface="+mn-cs"/>
              </a:rPr>
              <a:t>neconforme</a:t>
            </a:r>
            <a:r>
              <a:rPr lang="en-US" sz="1800" dirty="0">
                <a:solidFill>
                  <a:schemeClr val="accent6"/>
                </a:solidFill>
                <a:latin typeface="+mn-lt"/>
                <a:cs typeface="+mn-cs"/>
              </a:rPr>
              <a:t> (</a:t>
            </a:r>
            <a:r>
              <a:rPr lang="en-US" sz="1800" dirty="0" err="1">
                <a:solidFill>
                  <a:schemeClr val="accent6"/>
                </a:solidFill>
                <a:latin typeface="+mn-lt"/>
                <a:cs typeface="+mn-cs"/>
              </a:rPr>
              <a:t>Gunoiste</a:t>
            </a:r>
            <a:r>
              <a:rPr lang="en-US" sz="1800" dirty="0">
                <a:solidFill>
                  <a:schemeClr val="accent6"/>
                </a:solidFill>
                <a:latin typeface="+mn-lt"/>
                <a:cs typeface="+mn-cs"/>
              </a:rPr>
              <a:t>)</a:t>
            </a:r>
            <a:r>
              <a:rPr lang="ro-RO" sz="1800" dirty="0">
                <a:solidFill>
                  <a:schemeClr val="accent6"/>
                </a:solidFill>
                <a:latin typeface="+mn-lt"/>
                <a:cs typeface="+mn-cs"/>
              </a:rPr>
              <a:t>: </a:t>
            </a:r>
            <a:endParaRPr lang="en-US" sz="180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1800" b="0" dirty="0" err="1">
                <a:solidFill>
                  <a:schemeClr val="accent6"/>
                </a:solidFill>
                <a:latin typeface="+mn-lt"/>
                <a:cs typeface="+mn-cs"/>
              </a:rPr>
              <a:t>Deseurile</a:t>
            </a:r>
            <a:r>
              <a:rPr lang="en-US" sz="1800" b="0" dirty="0">
                <a:solidFill>
                  <a:schemeClr val="accent6"/>
                </a:solidFill>
                <a:latin typeface="+mn-lt"/>
                <a:cs typeface="+mn-cs"/>
              </a:rPr>
              <a:t> </a:t>
            </a:r>
            <a:r>
              <a:rPr lang="ro-RO" sz="1800" b="0" dirty="0">
                <a:solidFill>
                  <a:schemeClr val="accent6"/>
                </a:solidFill>
                <a:latin typeface="+mn-lt"/>
                <a:cs typeface="+mn-cs"/>
              </a:rPr>
              <a:t>nu se compacteaza si nu se acopera periodic cu materiale inerte</a:t>
            </a:r>
            <a:r>
              <a:rPr lang="en-US" sz="1800" b="0" dirty="0">
                <a:solidFill>
                  <a:schemeClr val="accent6"/>
                </a:solidFill>
                <a:latin typeface="+mn-lt"/>
                <a:cs typeface="+mn-cs"/>
              </a:rPr>
              <a:t>;</a:t>
            </a:r>
            <a:r>
              <a:rPr lang="ro-RO" sz="1800" b="0" dirty="0">
                <a:solidFill>
                  <a:schemeClr val="accent6"/>
                </a:solidFill>
                <a:latin typeface="+mn-lt"/>
                <a:cs typeface="+mn-cs"/>
              </a:rPr>
              <a:t> </a:t>
            </a:r>
            <a:endParaRPr lang="en-US" sz="18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1800" b="0" dirty="0">
                <a:solidFill>
                  <a:schemeClr val="accent6"/>
                </a:solidFill>
                <a:latin typeface="+mn-lt"/>
                <a:cs typeface="+mn-cs"/>
              </a:rPr>
              <a:t>N</a:t>
            </a:r>
            <a:r>
              <a:rPr lang="ro-RO" sz="1800" b="0" dirty="0">
                <a:solidFill>
                  <a:schemeClr val="accent6"/>
                </a:solidFill>
                <a:latin typeface="+mn-lt"/>
                <a:cs typeface="+mn-cs"/>
              </a:rPr>
              <a:t>u exista un control strict al calitatii si cantitatii deseurilor care sunt evacuate pe depozit;</a:t>
            </a:r>
            <a:endParaRPr lang="en-US" sz="18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 </a:t>
            </a:r>
            <a:r>
              <a:rPr lang="en-US" sz="1800" b="0" dirty="0">
                <a:solidFill>
                  <a:schemeClr val="accent6"/>
                </a:solidFill>
                <a:latin typeface="+mn-lt"/>
                <a:cs typeface="+mn-cs"/>
              </a:rPr>
              <a:t>Nu</a:t>
            </a:r>
            <a:r>
              <a:rPr lang="ro-RO" sz="1800" b="0" dirty="0">
                <a:solidFill>
                  <a:schemeClr val="accent6"/>
                </a:solidFill>
                <a:latin typeface="+mn-lt"/>
                <a:cs typeface="+mn-cs"/>
              </a:rPr>
              <a:t> exista facilitati pentru recuperarea biogazului produs sau pentru recuperarea/tratarea </a:t>
            </a:r>
            <a:r>
              <a:rPr lang="en-US" sz="1800" b="0" dirty="0" err="1">
                <a:solidFill>
                  <a:schemeClr val="accent6"/>
                </a:solidFill>
                <a:latin typeface="+mn-lt"/>
                <a:cs typeface="+mn-cs"/>
              </a:rPr>
              <a:t>levigatului</a:t>
            </a:r>
            <a:r>
              <a:rPr lang="en-US" sz="1800" b="0" dirty="0">
                <a:solidFill>
                  <a:schemeClr val="accent6"/>
                </a:solidFill>
                <a:latin typeface="+mn-lt"/>
                <a:cs typeface="+mn-cs"/>
              </a:rPr>
              <a:t>;</a:t>
            </a: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Multe depozite nu sunt prevazute cu imprejmuire, cu intrare corespunzatoare si panouri de avertizare</a:t>
            </a:r>
            <a:r>
              <a:rPr lang="en-US" sz="1800" b="0" dirty="0" err="1">
                <a:solidFill>
                  <a:schemeClr val="accent6"/>
                </a:solidFill>
                <a:latin typeface="+mn-lt"/>
                <a:cs typeface="+mn-cs"/>
              </a:rPr>
              <a:t>;</a:t>
            </a: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Drumurile de acces spre depozite si in interiorul acestora nu sunt intretinute, devenind aproape imposibil de practicat in conditii meteorologice severe, precum zapada sau ploi torentiale. </a:t>
            </a:r>
            <a:endParaRPr lang="en-US" sz="1800" b="0" dirty="0" err="1">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1800" b="0" dirty="0">
                <a:solidFill>
                  <a:schemeClr val="accent6"/>
                </a:solidFill>
                <a:latin typeface="+mn-lt"/>
                <a:cs typeface="+mn-cs"/>
              </a:rPr>
              <a:t>Mijloacele de transport nu sunt spalate la iesirea de pe depozite, intrucat nu exista infrastructura necesara. </a:t>
            </a:r>
            <a:endParaRPr lang="en-US" sz="18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1800" dirty="0" err="1">
                <a:solidFill>
                  <a:srgbClr val="786860"/>
                </a:solidFill>
              </a:rPr>
              <a:t>Efecte</a:t>
            </a:r>
            <a:r>
              <a:rPr lang="en-US" sz="1800" b="0" dirty="0">
                <a:solidFill>
                  <a:schemeClr val="accent6"/>
                </a:solidFill>
              </a:rPr>
              <a:t>:</a:t>
            </a:r>
          </a:p>
          <a:p>
            <a:pPr marL="342900" indent="-342900">
              <a:buFontTx/>
              <a:buBlip>
                <a:blip r:embed="rId2"/>
              </a:buBlip>
              <a:defRPr/>
            </a:pPr>
            <a:r>
              <a:rPr lang="ro-RO" sz="1800" b="0" dirty="0">
                <a:solidFill>
                  <a:srgbClr val="ED1A3B"/>
                </a:solidFill>
                <a:latin typeface="+mn-lt"/>
                <a:cs typeface="+mn-cs"/>
              </a:rPr>
              <a:t>Depozitele nu sunt amenajate corespunzator </a:t>
            </a:r>
            <a:r>
              <a:rPr lang="en-US" sz="1800" b="0" dirty="0">
                <a:solidFill>
                  <a:srgbClr val="ED1A3B"/>
                </a:solidFill>
                <a:latin typeface="+mn-lt"/>
                <a:cs typeface="+mn-cs"/>
                <a:sym typeface="Wingdings" pitchFamily="2" charset="2"/>
              </a:rPr>
              <a:t> </a:t>
            </a:r>
            <a:r>
              <a:rPr lang="en-US" sz="1800" b="0" dirty="0" err="1">
                <a:solidFill>
                  <a:srgbClr val="ED1A3B"/>
                </a:solidFill>
                <a:latin typeface="+mn-lt"/>
                <a:cs typeface="+mn-cs"/>
                <a:sym typeface="Wingdings" pitchFamily="2" charset="2"/>
              </a:rPr>
              <a:t>efecte</a:t>
            </a:r>
            <a:r>
              <a:rPr lang="en-US" sz="1800" b="0" dirty="0">
                <a:solidFill>
                  <a:srgbClr val="ED1A3B"/>
                </a:solidFill>
                <a:latin typeface="+mn-lt"/>
                <a:cs typeface="+mn-cs"/>
                <a:sym typeface="Wingdings" pitchFamily="2" charset="2"/>
              </a:rPr>
              <a:t> negative </a:t>
            </a:r>
            <a:r>
              <a:rPr lang="en-US" sz="1800" b="0" dirty="0" err="1">
                <a:solidFill>
                  <a:srgbClr val="ED1A3B"/>
                </a:solidFill>
                <a:latin typeface="+mn-lt"/>
                <a:cs typeface="+mn-cs"/>
                <a:sym typeface="Wingdings" pitchFamily="2" charset="2"/>
              </a:rPr>
              <a:t>asupra</a:t>
            </a:r>
            <a:r>
              <a:rPr lang="en-US" sz="1800" b="0" dirty="0">
                <a:solidFill>
                  <a:srgbClr val="ED1A3B"/>
                </a:solidFill>
                <a:latin typeface="+mn-lt"/>
                <a:cs typeface="+mn-cs"/>
                <a:sym typeface="Wingdings" pitchFamily="2" charset="2"/>
              </a:rPr>
              <a:t> </a:t>
            </a:r>
            <a:r>
              <a:rPr lang="ro-RO" sz="1800" b="0" dirty="0">
                <a:solidFill>
                  <a:srgbClr val="ED1A3B"/>
                </a:solidFill>
                <a:latin typeface="+mn-lt"/>
                <a:cs typeface="+mn-cs"/>
              </a:rPr>
              <a:t>protecti</a:t>
            </a:r>
            <a:r>
              <a:rPr lang="en-US" sz="1800" b="0" dirty="0" err="1">
                <a:solidFill>
                  <a:srgbClr val="ED1A3B"/>
                </a:solidFill>
                <a:latin typeface="+mn-lt"/>
                <a:cs typeface="+mn-cs"/>
              </a:rPr>
              <a:t>ei</a:t>
            </a:r>
            <a:r>
              <a:rPr lang="ro-RO" sz="1800" b="0" dirty="0">
                <a:solidFill>
                  <a:srgbClr val="ED1A3B"/>
                </a:solidFill>
                <a:latin typeface="+mn-lt"/>
                <a:cs typeface="+mn-cs"/>
              </a:rPr>
              <a:t> mediului</a:t>
            </a:r>
            <a:r>
              <a:rPr lang="en-US" sz="1800" b="0" dirty="0">
                <a:solidFill>
                  <a:srgbClr val="ED1A3B"/>
                </a:solidFill>
                <a:latin typeface="+mn-lt"/>
                <a:cs typeface="+mn-cs"/>
              </a:rPr>
              <a:t> </a:t>
            </a:r>
            <a:r>
              <a:rPr lang="en-US" sz="1800" b="0" dirty="0" err="1">
                <a:solidFill>
                  <a:srgbClr val="ED1A3B"/>
                </a:solidFill>
                <a:latin typeface="+mn-lt"/>
                <a:cs typeface="+mn-cs"/>
              </a:rPr>
              <a:t>si</a:t>
            </a:r>
            <a:r>
              <a:rPr lang="en-US" sz="1800" b="0" dirty="0">
                <a:solidFill>
                  <a:srgbClr val="ED1A3B"/>
                </a:solidFill>
                <a:latin typeface="+mn-lt"/>
                <a:cs typeface="+mn-cs"/>
              </a:rPr>
              <a:t> </a:t>
            </a:r>
            <a:r>
              <a:rPr lang="en-US" sz="1800" b="0" dirty="0" err="1">
                <a:solidFill>
                  <a:srgbClr val="ED1A3B"/>
                </a:solidFill>
                <a:latin typeface="+mn-lt"/>
                <a:cs typeface="+mn-cs"/>
              </a:rPr>
              <a:t>sanatatii</a:t>
            </a:r>
            <a:r>
              <a:rPr lang="en-US" sz="1800" b="0" dirty="0">
                <a:solidFill>
                  <a:srgbClr val="ED1A3B"/>
                </a:solidFill>
                <a:latin typeface="+mn-lt"/>
                <a:cs typeface="+mn-cs"/>
              </a:rPr>
              <a:t> </a:t>
            </a:r>
            <a:r>
              <a:rPr lang="en-US" sz="1800" b="0" dirty="0" err="1">
                <a:solidFill>
                  <a:srgbClr val="ED1A3B"/>
                </a:solidFill>
                <a:latin typeface="+mn-lt"/>
                <a:cs typeface="+mn-cs"/>
              </a:rPr>
              <a:t>populatei</a:t>
            </a:r>
            <a:r>
              <a:rPr lang="en-US" sz="1800" b="0" dirty="0">
                <a:solidFill>
                  <a:srgbClr val="ED1A3B"/>
                </a:solidFill>
                <a:latin typeface="+mn-lt"/>
                <a:cs typeface="+mn-cs"/>
              </a:rPr>
              <a:t>/ </a:t>
            </a:r>
            <a:r>
              <a:rPr lang="en-US" sz="1800" b="0" dirty="0" err="1">
                <a:solidFill>
                  <a:srgbClr val="ED1A3B"/>
                </a:solidFill>
                <a:latin typeface="+mn-lt"/>
                <a:cs typeface="+mn-cs"/>
              </a:rPr>
              <a:t>riscuri</a:t>
            </a:r>
            <a:r>
              <a:rPr lang="en-US" sz="1800" b="0" dirty="0">
                <a:solidFill>
                  <a:srgbClr val="ED1A3B"/>
                </a:solidFill>
                <a:latin typeface="+mn-lt"/>
                <a:cs typeface="+mn-cs"/>
              </a:rPr>
              <a:t> de </a:t>
            </a:r>
            <a:r>
              <a:rPr lang="en-US" sz="1800" b="0" dirty="0" err="1">
                <a:solidFill>
                  <a:srgbClr val="ED1A3B"/>
                </a:solidFill>
                <a:latin typeface="+mn-lt"/>
                <a:cs typeface="+mn-cs"/>
              </a:rPr>
              <a:t>alunecare</a:t>
            </a:r>
            <a:r>
              <a:rPr lang="en-US" sz="1800" b="0" dirty="0">
                <a:solidFill>
                  <a:srgbClr val="ED1A3B"/>
                </a:solidFill>
                <a:latin typeface="+mn-lt"/>
                <a:cs typeface="+mn-cs"/>
              </a:rPr>
              <a:t> in </a:t>
            </a:r>
            <a:r>
              <a:rPr lang="en-US" sz="1800" b="0" dirty="0" err="1">
                <a:solidFill>
                  <a:srgbClr val="ED1A3B"/>
                </a:solidFill>
                <a:latin typeface="+mn-lt"/>
                <a:cs typeface="+mn-cs"/>
              </a:rPr>
              <a:t>corpul</a:t>
            </a:r>
            <a:r>
              <a:rPr lang="en-US" sz="1800" b="0" dirty="0">
                <a:solidFill>
                  <a:srgbClr val="ED1A3B"/>
                </a:solidFill>
                <a:latin typeface="+mn-lt"/>
                <a:cs typeface="+mn-cs"/>
              </a:rPr>
              <a:t> </a:t>
            </a:r>
            <a:r>
              <a:rPr lang="en-US" sz="1800" b="0" dirty="0" err="1">
                <a:solidFill>
                  <a:srgbClr val="ED1A3B"/>
                </a:solidFill>
                <a:latin typeface="+mn-lt"/>
                <a:cs typeface="+mn-cs"/>
              </a:rPr>
              <a:t>depozitului</a:t>
            </a:r>
            <a:endParaRPr lang="ro-RO" sz="1800" b="0" dirty="0">
              <a:solidFill>
                <a:schemeClr val="accent6"/>
              </a:solidFill>
              <a:cs typeface="+mn-cs"/>
            </a:endParaRPr>
          </a:p>
        </p:txBody>
      </p:sp>
      <p:pic>
        <p:nvPicPr>
          <p:cNvPr id="33796" name="Object 5"/>
          <p:cNvPicPr>
            <a:picLocks noChangeArrowheads="1"/>
          </p:cNvPicPr>
          <p:nvPr/>
        </p:nvPicPr>
        <p:blipFill>
          <a:blip r:embed="rId3" cstate="print"/>
          <a:srcRect b="-352"/>
          <a:stretch>
            <a:fillRect/>
          </a:stretch>
        </p:blipFill>
        <p:spPr bwMode="auto">
          <a:xfrm>
            <a:off x="8958263" y="46038"/>
            <a:ext cx="3232150" cy="3803650"/>
          </a:xfrm>
          <a:prstGeom prst="rect">
            <a:avLst/>
          </a:prstGeom>
          <a:noFill/>
          <a:ln w="9525">
            <a:noFill/>
            <a:miter lim="800000"/>
            <a:headEnd/>
            <a:tailEnd/>
          </a:ln>
        </p:spPr>
      </p:pic>
      <p:pic>
        <p:nvPicPr>
          <p:cNvPr id="33797" name="Picture 6" descr="D:\00_1 Moldova\0_Site visit_colectare inf\3_Poze\1_Leova\DSC09837.JPG"/>
          <p:cNvPicPr>
            <a:picLocks noChangeAspect="1" noChangeArrowheads="1"/>
          </p:cNvPicPr>
          <p:nvPr/>
        </p:nvPicPr>
        <p:blipFill>
          <a:blip r:embed="rId4" cstate="print"/>
          <a:srcRect/>
          <a:stretch>
            <a:fillRect/>
          </a:stretch>
        </p:blipFill>
        <p:spPr bwMode="auto">
          <a:xfrm>
            <a:off x="9072563" y="3849688"/>
            <a:ext cx="3117850" cy="2338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161853" y="73992"/>
          <a:ext cx="5816787" cy="3901440"/>
        </p:xfrm>
        <a:graphic>
          <a:graphicData uri="http://schemas.openxmlformats.org/drawingml/2006/table">
            <a:tbl>
              <a:tblPr/>
              <a:tblGrid>
                <a:gridCol w="2076641"/>
                <a:gridCol w="3740146"/>
              </a:tblGrid>
              <a:tr h="695383">
                <a:tc gridSpan="2">
                  <a:txBody>
                    <a:bodyPr/>
                    <a:lstStyle/>
                    <a:p>
                      <a:pPr algn="ctr">
                        <a:lnSpc>
                          <a:spcPts val="1500"/>
                        </a:lnSpc>
                        <a:spcBef>
                          <a:spcPts val="600"/>
                        </a:spcBef>
                        <a:spcAft>
                          <a:spcPts val="600"/>
                        </a:spcAft>
                      </a:pPr>
                      <a:r>
                        <a:rPr lang="ro-RO" sz="1800" b="1" dirty="0">
                          <a:solidFill>
                            <a:schemeClr val="bg1"/>
                          </a:solidFill>
                          <a:latin typeface="+mj-lt"/>
                          <a:ea typeface="Calibri"/>
                          <a:cs typeface="Times New Roman"/>
                        </a:rPr>
                        <a:t>Caracteristile locatiei in care se realizeaza depozitarea deseurilor</a:t>
                      </a:r>
                      <a:endParaRPr lang="ro-RO" sz="1600" dirty="0">
                        <a:solidFill>
                          <a:schemeClr val="bg1"/>
                        </a:solidFill>
                        <a:latin typeface="+mj-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ro-RO"/>
                    </a:p>
                  </a:txBody>
                  <a:tcPr/>
                </a:tc>
              </a:tr>
              <a:tr h="604053">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Distanta fata de localitate</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en-US" sz="1800" dirty="0" smtClean="0">
                          <a:solidFill>
                            <a:srgbClr val="786860"/>
                          </a:solidFill>
                          <a:latin typeface="+mn-lt"/>
                          <a:ea typeface="Calibri"/>
                          <a:cs typeface="Arial"/>
                        </a:rPr>
                        <a:t>1</a:t>
                      </a:r>
                      <a:r>
                        <a:rPr lang="ro-RO" sz="1800" dirty="0" smtClean="0">
                          <a:solidFill>
                            <a:srgbClr val="786860"/>
                          </a:solidFill>
                          <a:latin typeface="+mn-lt"/>
                          <a:ea typeface="Calibri"/>
                          <a:cs typeface="Arial"/>
                        </a:rPr>
                        <a:t>2 </a:t>
                      </a:r>
                      <a:r>
                        <a:rPr lang="ro-RO" sz="1800" dirty="0">
                          <a:solidFill>
                            <a:srgbClr val="786860"/>
                          </a:solidFill>
                          <a:latin typeface="+mn-lt"/>
                          <a:ea typeface="Calibri"/>
                          <a:cs typeface="Arial"/>
                        </a:rPr>
                        <a:t>km</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02020">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Anul deschiderii </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en-US" sz="1800" dirty="0" smtClean="0">
                          <a:solidFill>
                            <a:srgbClr val="786860"/>
                          </a:solidFill>
                          <a:latin typeface="+mn-lt"/>
                          <a:ea typeface="Calibri"/>
                          <a:cs typeface="Arial"/>
                        </a:rPr>
                        <a:t>2006</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02020">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Suprafata</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en-US" sz="1800" dirty="0" smtClean="0">
                          <a:solidFill>
                            <a:srgbClr val="786860"/>
                          </a:solidFill>
                          <a:latin typeface="+mn-lt"/>
                          <a:ea typeface="Calibri"/>
                          <a:cs typeface="Arial"/>
                        </a:rPr>
                        <a:t>15</a:t>
                      </a:r>
                      <a:r>
                        <a:rPr lang="ro-RO" sz="1800" dirty="0" smtClean="0">
                          <a:solidFill>
                            <a:srgbClr val="786860"/>
                          </a:solidFill>
                          <a:latin typeface="+mn-lt"/>
                          <a:ea typeface="Calibri"/>
                          <a:cs typeface="Arial"/>
                        </a:rPr>
                        <a:t>.</a:t>
                      </a:r>
                      <a:r>
                        <a:rPr lang="ro-RO" sz="1800" dirty="0" smtClean="0">
                          <a:solidFill>
                            <a:srgbClr val="786860"/>
                          </a:solidFill>
                          <a:latin typeface="+mn-lt"/>
                          <a:ea typeface="Calibri"/>
                        </a:rPr>
                        <a:t>000 </a:t>
                      </a:r>
                      <a:r>
                        <a:rPr lang="ro-RO" sz="1800" dirty="0">
                          <a:solidFill>
                            <a:srgbClr val="786860"/>
                          </a:solidFill>
                          <a:latin typeface="+mn-lt"/>
                          <a:ea typeface="Calibri"/>
                        </a:rPr>
                        <a:t>m</a:t>
                      </a:r>
                      <a:r>
                        <a:rPr lang="ro-RO" sz="1800" baseline="30000" dirty="0">
                          <a:solidFill>
                            <a:srgbClr val="786860"/>
                          </a:solidFill>
                          <a:latin typeface="+mn-lt"/>
                          <a:ea typeface="Calibri"/>
                          <a:cs typeface="Arial"/>
                        </a:rPr>
                        <a:t>2</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02020">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Capacitate</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830" algn="ctr">
                        <a:lnSpc>
                          <a:spcPts val="1300"/>
                        </a:lnSpc>
                        <a:spcBef>
                          <a:spcPts val="600"/>
                        </a:spcBef>
                        <a:spcAft>
                          <a:spcPts val="100"/>
                        </a:spcAft>
                      </a:pPr>
                      <a:r>
                        <a:rPr lang="ro-RO" sz="1800" dirty="0" smtClean="0">
                          <a:solidFill>
                            <a:srgbClr val="786860"/>
                          </a:solidFill>
                          <a:latin typeface="+mn-lt"/>
                          <a:ea typeface="Calibri"/>
                        </a:rPr>
                        <a:t>4</a:t>
                      </a:r>
                      <a:r>
                        <a:rPr lang="ro-RO" sz="1800" dirty="0" smtClean="0">
                          <a:solidFill>
                            <a:srgbClr val="786860"/>
                          </a:solidFill>
                          <a:latin typeface="+mn-lt"/>
                          <a:ea typeface="Calibri"/>
                          <a:cs typeface="Arial"/>
                        </a:rPr>
                        <a:t>.</a:t>
                      </a:r>
                      <a:r>
                        <a:rPr lang="ro-RO" sz="1800" dirty="0" smtClean="0">
                          <a:solidFill>
                            <a:srgbClr val="786860"/>
                          </a:solidFill>
                          <a:latin typeface="+mn-lt"/>
                          <a:ea typeface="Calibri"/>
                        </a:rPr>
                        <a:t>000 </a:t>
                      </a:r>
                      <a:r>
                        <a:rPr lang="ro-RO" sz="1800" dirty="0">
                          <a:solidFill>
                            <a:srgbClr val="786860"/>
                          </a:solidFill>
                          <a:latin typeface="+mn-lt"/>
                          <a:ea typeface="Calibri"/>
                        </a:rPr>
                        <a:t>m</a:t>
                      </a:r>
                      <a:r>
                        <a:rPr lang="ro-RO" sz="1800" baseline="30000" dirty="0">
                          <a:solidFill>
                            <a:srgbClr val="786860"/>
                          </a:solidFill>
                          <a:latin typeface="+mn-lt"/>
                          <a:ea typeface="Calibri"/>
                          <a:cs typeface="Arial"/>
                        </a:rPr>
                        <a:t>3</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208264">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Tipuri de deseuri depozitate</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195" algn="l">
                        <a:lnSpc>
                          <a:spcPts val="1300"/>
                        </a:lnSpc>
                        <a:spcBef>
                          <a:spcPts val="300"/>
                        </a:spcBef>
                        <a:spcAft>
                          <a:spcPts val="0"/>
                        </a:spcAft>
                      </a:pPr>
                      <a:r>
                        <a:rPr lang="ro-RO" sz="1800" dirty="0">
                          <a:solidFill>
                            <a:srgbClr val="786860"/>
                          </a:solidFill>
                          <a:latin typeface="+mn-lt"/>
                          <a:ea typeface="Calibri"/>
                        </a:rPr>
                        <a:t>Deseuri mixte menajere</a:t>
                      </a:r>
                      <a:endParaRPr lang="ro-RO" sz="1200" dirty="0">
                        <a:solidFill>
                          <a:srgbClr val="786860"/>
                        </a:solidFill>
                        <a:latin typeface="+mn-lt"/>
                        <a:ea typeface="Times New Roman"/>
                      </a:endParaRPr>
                    </a:p>
                    <a:p>
                      <a:pPr marL="36195" algn="l">
                        <a:lnSpc>
                          <a:spcPts val="1300"/>
                        </a:lnSpc>
                        <a:spcBef>
                          <a:spcPts val="300"/>
                        </a:spcBef>
                        <a:spcAft>
                          <a:spcPts val="0"/>
                        </a:spcAft>
                      </a:pPr>
                      <a:r>
                        <a:rPr lang="ro-RO" sz="1800" dirty="0">
                          <a:solidFill>
                            <a:srgbClr val="786860"/>
                          </a:solidFill>
                          <a:latin typeface="+mn-lt"/>
                          <a:ea typeface="Calibri"/>
                        </a:rPr>
                        <a:t>Deseuri </a:t>
                      </a:r>
                      <a:r>
                        <a:rPr lang="ro-RO" sz="1800" dirty="0">
                          <a:solidFill>
                            <a:srgbClr val="786860"/>
                          </a:solidFill>
                          <a:latin typeface="+mn-lt"/>
                          <a:ea typeface="Calibri"/>
                          <a:cs typeface="Arial"/>
                        </a:rPr>
                        <a:t>din constructii si demolari</a:t>
                      </a:r>
                      <a:endParaRPr lang="ro-RO" sz="1200" dirty="0">
                        <a:solidFill>
                          <a:srgbClr val="786860"/>
                        </a:solidFill>
                        <a:latin typeface="+mn-lt"/>
                        <a:ea typeface="Times New Roman"/>
                      </a:endParaRPr>
                    </a:p>
                    <a:p>
                      <a:pPr marL="36195" algn="l">
                        <a:lnSpc>
                          <a:spcPts val="1300"/>
                        </a:lnSpc>
                        <a:spcBef>
                          <a:spcPts val="300"/>
                        </a:spcBef>
                        <a:spcAft>
                          <a:spcPts val="0"/>
                        </a:spcAft>
                      </a:pPr>
                      <a:r>
                        <a:rPr lang="ro-RO" sz="1800" dirty="0">
                          <a:solidFill>
                            <a:srgbClr val="786860"/>
                          </a:solidFill>
                          <a:latin typeface="+mn-lt"/>
                          <a:ea typeface="Calibri"/>
                        </a:rPr>
                        <a:t>Gunoie de grajd</a:t>
                      </a:r>
                      <a:endParaRPr lang="ro-RO" sz="1200" dirty="0">
                        <a:solidFill>
                          <a:srgbClr val="786860"/>
                        </a:solidFill>
                        <a:latin typeface="+mn-lt"/>
                        <a:ea typeface="Times New Roman"/>
                      </a:endParaRPr>
                    </a:p>
                    <a:p>
                      <a:pPr marL="36195" algn="l">
                        <a:lnSpc>
                          <a:spcPts val="1300"/>
                        </a:lnSpc>
                        <a:spcBef>
                          <a:spcPts val="300"/>
                        </a:spcBef>
                        <a:spcAft>
                          <a:spcPts val="0"/>
                        </a:spcAft>
                      </a:pPr>
                      <a:r>
                        <a:rPr lang="ro-RO" sz="1800" dirty="0">
                          <a:solidFill>
                            <a:srgbClr val="786860"/>
                          </a:solidFill>
                          <a:latin typeface="+mn-lt"/>
                          <a:ea typeface="Calibri"/>
                          <a:cs typeface="Arial"/>
                        </a:rPr>
                        <a:t>Deseuri de la agenti economici</a:t>
                      </a:r>
                      <a:endParaRPr lang="ro-RO" sz="1200" dirty="0">
                        <a:solidFill>
                          <a:srgbClr val="786860"/>
                        </a:solidFill>
                        <a:latin typeface="+mn-lt"/>
                        <a:ea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87680">
                <a:tc>
                  <a:txBody>
                    <a:bodyPr/>
                    <a:lstStyle/>
                    <a:p>
                      <a:pPr marL="36830" algn="l">
                        <a:lnSpc>
                          <a:spcPts val="1300"/>
                        </a:lnSpc>
                        <a:spcBef>
                          <a:spcPts val="600"/>
                        </a:spcBef>
                        <a:spcAft>
                          <a:spcPts val="100"/>
                        </a:spcAft>
                      </a:pPr>
                      <a:r>
                        <a:rPr lang="ro-RO" sz="1800" b="1" dirty="0">
                          <a:solidFill>
                            <a:srgbClr val="786860"/>
                          </a:solidFill>
                          <a:latin typeface="+mn-lt"/>
                          <a:ea typeface="Calibri"/>
                          <a:cs typeface="Arial"/>
                        </a:rPr>
                        <a:t>Personal</a:t>
                      </a:r>
                      <a:endParaRPr lang="ro-RO" sz="1200" dirty="0">
                        <a:solidFill>
                          <a:srgbClr val="786860"/>
                        </a:solidFill>
                        <a:latin typeface="+mn-lt"/>
                        <a:ea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36195" lvl="0" indent="-342900" algn="ctr" defTabSz="914400" rtl="0" eaLnBrk="1" latinLnBrk="0" hangingPunct="1">
                        <a:lnSpc>
                          <a:spcPts val="1300"/>
                        </a:lnSpc>
                        <a:spcBef>
                          <a:spcPts val="300"/>
                        </a:spcBef>
                        <a:spcAft>
                          <a:spcPts val="0"/>
                        </a:spcAft>
                        <a:buFont typeface="Times New Roman"/>
                        <a:buNone/>
                      </a:pPr>
                      <a:r>
                        <a:rPr lang="ro-RO" sz="1800" kern="1200" dirty="0" smtClean="0">
                          <a:solidFill>
                            <a:srgbClr val="786860"/>
                          </a:solidFill>
                          <a:latin typeface="+mn-lt"/>
                          <a:ea typeface="Calibri"/>
                          <a:cs typeface="+mn-cs"/>
                        </a:rPr>
                        <a:t>1 persoana (mecanic pentru buldozer)</a:t>
                      </a:r>
                      <a:endParaRPr lang="ro-RO" sz="1800" kern="1200" dirty="0">
                        <a:solidFill>
                          <a:srgbClr val="786860"/>
                        </a:solidFill>
                        <a:latin typeface="+mn-lt"/>
                        <a:ea typeface="Calibri"/>
                        <a:cs typeface="+mn-cs"/>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118788" name="Rectangle 4"/>
          <p:cNvSpPr>
            <a:spLocks noChangeArrowheads="1"/>
          </p:cNvSpPr>
          <p:nvPr/>
        </p:nvSpPr>
        <p:spPr bwMode="auto">
          <a:xfrm>
            <a:off x="-91440" y="-2208"/>
            <a:ext cx="8778240" cy="461616"/>
          </a:xfrm>
          <a:prstGeom prst="rect">
            <a:avLst/>
          </a:prstGeom>
          <a:noFill/>
          <a:ln w="9525">
            <a:noFill/>
            <a:miter lim="800000"/>
            <a:headEnd/>
            <a:tailEnd/>
          </a:ln>
          <a:effectLst/>
        </p:spPr>
        <p:txBody>
          <a:bodyPr vert="horz" wrap="square" lIns="1260078" tIns="76176" rIns="91440" bIns="76176" numCol="1" anchor="ctr" anchorCtr="0" compatLnSpc="1">
            <a:prstTxWarp prst="textNoShape">
              <a:avLst/>
            </a:prstTxWarp>
            <a:spAutoFit/>
          </a:bodyPr>
          <a:lstStyle/>
          <a:p>
            <a:pPr marL="0" marR="0" lvl="1" defTabSz="914400" rtl="0" eaLnBrk="1" fontAlgn="base" latinLnBrk="0" hangingPunct="1">
              <a:lnSpc>
                <a:spcPct val="100000"/>
              </a:lnSpc>
              <a:spcBef>
                <a:spcPct val="0"/>
              </a:spcBef>
              <a:spcAft>
                <a:spcPct val="0"/>
              </a:spcAft>
              <a:buClrTx/>
              <a:buSzTx/>
              <a:tabLst/>
            </a:pPr>
            <a:r>
              <a:rPr kumimoji="0" lang="ro-RO" sz="2000" i="0" u="none" strike="noStrike" cap="none" normalizeH="0" baseline="0" dirty="0" smtClean="0">
                <a:ln>
                  <a:noFill/>
                </a:ln>
                <a:solidFill>
                  <a:srgbClr val="ED1A3B"/>
                </a:solidFill>
                <a:effectLst/>
                <a:latin typeface="+mn-lt"/>
                <a:cs typeface="Times New Roman" pitchFamily="18" charset="0"/>
              </a:rPr>
              <a:t>E</a:t>
            </a:r>
            <a:r>
              <a:rPr kumimoji="0" lang="ro-RO" sz="2000" i="0" u="none" strike="noStrike" cap="none" normalizeH="0" baseline="0" dirty="0" smtClean="0" bmk="">
                <a:ln>
                  <a:noFill/>
                </a:ln>
                <a:solidFill>
                  <a:srgbClr val="ED1A3B"/>
                </a:solidFill>
                <a:effectLst/>
                <a:latin typeface="+mn-lt"/>
                <a:cs typeface="Times New Roman" pitchFamily="18" charset="0"/>
              </a:rPr>
              <a:t>VACUAREA DESEURILOR</a:t>
            </a:r>
            <a:r>
              <a:rPr lang="en-GB" sz="2000" dirty="0" smtClean="0" bmk="">
                <a:solidFill>
                  <a:srgbClr val="ED1A3B"/>
                </a:solidFill>
                <a:latin typeface="+mn-lt"/>
              </a:rPr>
              <a:t> – CANTEMIR</a:t>
            </a:r>
            <a:endParaRPr kumimoji="0" lang="en-GB" sz="2000" i="0" u="none" strike="noStrike" cap="none" normalizeH="0" baseline="0" dirty="0" smtClean="0">
              <a:ln>
                <a:noFill/>
              </a:ln>
              <a:solidFill>
                <a:srgbClr val="ED1A3B"/>
              </a:solidFill>
              <a:effectLst/>
              <a:latin typeface="+mn-lt"/>
              <a:cs typeface="Times New Roman" pitchFamily="18" charset="0"/>
            </a:endParaRPr>
          </a:p>
        </p:txBody>
      </p:sp>
      <p:pic>
        <p:nvPicPr>
          <p:cNvPr id="186369" name="Picture 1" descr="Slide5"/>
          <p:cNvPicPr>
            <a:picLocks noChangeAspect="1" noChangeArrowheads="1"/>
          </p:cNvPicPr>
          <p:nvPr/>
        </p:nvPicPr>
        <p:blipFill>
          <a:blip r:embed="rId2" cstate="print"/>
          <a:srcRect l="8211" t="13959" r="12610" b="7785"/>
          <a:stretch>
            <a:fillRect/>
          </a:stretch>
        </p:blipFill>
        <p:spPr bwMode="auto">
          <a:xfrm>
            <a:off x="693551" y="644320"/>
            <a:ext cx="4747129" cy="3520752"/>
          </a:xfrm>
          <a:prstGeom prst="rect">
            <a:avLst/>
          </a:prstGeom>
          <a:noFill/>
          <a:ln w="9525">
            <a:noFill/>
            <a:miter lim="800000"/>
            <a:headEnd/>
            <a:tailEnd/>
          </a:ln>
        </p:spPr>
      </p:pic>
      <p:pic>
        <p:nvPicPr>
          <p:cNvPr id="186370" name="Picture 2" descr="Slide6"/>
          <p:cNvPicPr>
            <a:picLocks noChangeAspect="1" noChangeArrowheads="1"/>
          </p:cNvPicPr>
          <p:nvPr/>
        </p:nvPicPr>
        <p:blipFill>
          <a:blip r:embed="rId3" cstate="print"/>
          <a:srcRect t="16661" b="52209"/>
          <a:stretch>
            <a:fillRect/>
          </a:stretch>
        </p:blipFill>
        <p:spPr bwMode="auto">
          <a:xfrm>
            <a:off x="693550" y="4358640"/>
            <a:ext cx="9922125" cy="2316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Slide7"/>
          <p:cNvPicPr>
            <a:picLocks noChangeAspect="1" noChangeArrowheads="1"/>
          </p:cNvPicPr>
          <p:nvPr/>
        </p:nvPicPr>
        <p:blipFill>
          <a:blip r:embed="rId2" cstate="print"/>
          <a:srcRect t="39131" r="14969" b="19009"/>
          <a:stretch>
            <a:fillRect/>
          </a:stretch>
        </p:blipFill>
        <p:spPr bwMode="auto">
          <a:xfrm>
            <a:off x="1036320" y="459408"/>
            <a:ext cx="9589898" cy="3550920"/>
          </a:xfrm>
          <a:prstGeom prst="rect">
            <a:avLst/>
          </a:prstGeom>
          <a:noFill/>
          <a:ln w="9525">
            <a:noFill/>
            <a:miter lim="800000"/>
            <a:headEnd/>
            <a:tailEnd/>
          </a:ln>
        </p:spPr>
      </p:pic>
      <p:sp>
        <p:nvSpPr>
          <p:cNvPr id="3" name="Rectangle 4"/>
          <p:cNvSpPr>
            <a:spLocks noChangeArrowheads="1"/>
          </p:cNvSpPr>
          <p:nvPr/>
        </p:nvSpPr>
        <p:spPr bwMode="auto">
          <a:xfrm>
            <a:off x="-91440" y="-2208"/>
            <a:ext cx="8778240" cy="461616"/>
          </a:xfrm>
          <a:prstGeom prst="rect">
            <a:avLst/>
          </a:prstGeom>
          <a:noFill/>
          <a:ln w="9525">
            <a:noFill/>
            <a:miter lim="800000"/>
            <a:headEnd/>
            <a:tailEnd/>
          </a:ln>
          <a:effectLst/>
        </p:spPr>
        <p:txBody>
          <a:bodyPr vert="horz" wrap="square" lIns="1260078" tIns="76176" rIns="91440" bIns="76176" numCol="1" anchor="ctr" anchorCtr="0" compatLnSpc="1">
            <a:prstTxWarp prst="textNoShape">
              <a:avLst/>
            </a:prstTxWarp>
            <a:spAutoFit/>
          </a:bodyPr>
          <a:lstStyle/>
          <a:p>
            <a:pPr marL="0" marR="0" lvl="1" defTabSz="914400" rtl="0" eaLnBrk="1" fontAlgn="base" latinLnBrk="0" hangingPunct="1">
              <a:lnSpc>
                <a:spcPct val="100000"/>
              </a:lnSpc>
              <a:spcBef>
                <a:spcPct val="0"/>
              </a:spcBef>
              <a:spcAft>
                <a:spcPct val="0"/>
              </a:spcAft>
              <a:buClrTx/>
              <a:buSzTx/>
              <a:tabLst/>
            </a:pPr>
            <a:r>
              <a:rPr kumimoji="0" lang="ro-RO" sz="2000" i="0" u="none" strike="noStrike" cap="none" normalizeH="0" baseline="0" dirty="0" smtClean="0">
                <a:ln>
                  <a:noFill/>
                </a:ln>
                <a:solidFill>
                  <a:srgbClr val="ED1A3B"/>
                </a:solidFill>
                <a:effectLst/>
                <a:latin typeface="+mn-lt"/>
                <a:cs typeface="Times New Roman" pitchFamily="18" charset="0"/>
              </a:rPr>
              <a:t>E</a:t>
            </a:r>
            <a:r>
              <a:rPr kumimoji="0" lang="ro-RO" sz="2000" i="0" u="none" strike="noStrike" cap="none" normalizeH="0" baseline="0" dirty="0" smtClean="0" bmk="">
                <a:ln>
                  <a:noFill/>
                </a:ln>
                <a:solidFill>
                  <a:srgbClr val="ED1A3B"/>
                </a:solidFill>
                <a:effectLst/>
                <a:latin typeface="+mn-lt"/>
                <a:cs typeface="Times New Roman" pitchFamily="18" charset="0"/>
              </a:rPr>
              <a:t>VACUAREA DESEURILOR</a:t>
            </a:r>
            <a:r>
              <a:rPr lang="en-GB" sz="2000" dirty="0" smtClean="0" bmk="">
                <a:solidFill>
                  <a:srgbClr val="ED1A3B"/>
                </a:solidFill>
                <a:latin typeface="+mn-lt"/>
              </a:rPr>
              <a:t> – CANTEMIR</a:t>
            </a:r>
            <a:endParaRPr kumimoji="0" lang="en-GB" sz="2000" i="0" u="none" strike="noStrike" cap="none" normalizeH="0" baseline="0" dirty="0" smtClean="0">
              <a:ln>
                <a:noFill/>
              </a:ln>
              <a:solidFill>
                <a:srgbClr val="ED1A3B"/>
              </a:solidFill>
              <a:effectLst/>
              <a:latin typeface="+mn-lt"/>
              <a:cs typeface="Times New Roman" pitchFamily="18" charset="0"/>
            </a:endParaRPr>
          </a:p>
        </p:txBody>
      </p:sp>
      <p:sp>
        <p:nvSpPr>
          <p:cNvPr id="211971" name="Rectangle 3"/>
          <p:cNvSpPr>
            <a:spLocks noChangeArrowheads="1"/>
          </p:cNvSpPr>
          <p:nvPr/>
        </p:nvSpPr>
        <p:spPr bwMode="auto">
          <a:xfrm>
            <a:off x="990601" y="4116671"/>
            <a:ext cx="963561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2563" marR="0" lvl="0" indent="-182563"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o-RO" sz="1600" b="0" i="0" u="none" strike="noStrike" cap="none" normalizeH="0" baseline="0" dirty="0" smtClean="0">
                <a:ln>
                  <a:noFill/>
                </a:ln>
                <a:solidFill>
                  <a:srgbClr val="786860"/>
                </a:solidFill>
                <a:effectLst/>
                <a:latin typeface="+mn-lt"/>
                <a:ea typeface="Times New Roman" pitchFamily="18" charset="0"/>
                <a:cs typeface="Times New Roman" pitchFamily="18" charset="0"/>
              </a:rPr>
              <a:t>Imprastierea deseurilor in depozit se realizeaza sporadic cu un buldozer. </a:t>
            </a:r>
            <a:endParaRPr kumimoji="0" lang="en-US" sz="1600" b="0" i="0" u="none" strike="noStrike" cap="none" normalizeH="0" baseline="0" dirty="0" smtClean="0">
              <a:ln>
                <a:noFill/>
              </a:ln>
              <a:solidFill>
                <a:srgbClr val="786860"/>
              </a:solidFill>
              <a:effectLst/>
              <a:latin typeface="+mn-lt"/>
              <a:ea typeface="Times New Roman" pitchFamily="18" charset="0"/>
              <a:cs typeface="Times New Roman" pitchFamily="18" charset="0"/>
            </a:endParaRPr>
          </a:p>
          <a:p>
            <a:pPr marL="182563" marR="0" lvl="0" indent="-182563"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o-RO" sz="1600" b="0" i="0" u="none" strike="noStrike" cap="none" normalizeH="0" baseline="0" dirty="0" smtClean="0">
                <a:ln>
                  <a:noFill/>
                </a:ln>
                <a:solidFill>
                  <a:srgbClr val="786860"/>
                </a:solidFill>
                <a:effectLst/>
                <a:latin typeface="+mn-lt"/>
                <a:ea typeface="Times New Roman" pitchFamily="18" charset="0"/>
                <a:cs typeface="Times New Roman" pitchFamily="18" charset="0"/>
              </a:rPr>
              <a:t>Deseurile nu sunt acoperite periodic cu materiale inerte in vederea prevenirii incendiilor si a raspândirii mirosurilor neplacute</a:t>
            </a:r>
            <a:r>
              <a:rPr kumimoji="0" lang="en-US" sz="1600" b="0" i="0" u="none" strike="noStrike" cap="none" normalizeH="0" baseline="0" dirty="0" smtClean="0">
                <a:ln>
                  <a:noFill/>
                </a:ln>
                <a:solidFill>
                  <a:srgbClr val="786860"/>
                </a:solidFill>
                <a:effectLst/>
                <a:latin typeface="+mn-lt"/>
                <a:ea typeface="Times New Roman" pitchFamily="18" charset="0"/>
                <a:cs typeface="Times New Roman" pitchFamily="18" charset="0"/>
              </a:rPr>
              <a:t>.</a:t>
            </a:r>
            <a:endParaRPr kumimoji="0" lang="ro-RO" sz="1600" b="0" i="0" u="none" strike="noStrike" cap="none" normalizeH="0" baseline="0" dirty="0" smtClean="0">
              <a:ln>
                <a:noFill/>
              </a:ln>
              <a:solidFill>
                <a:srgbClr val="786860"/>
              </a:solidFill>
              <a:effectLst/>
              <a:latin typeface="+mn-lt"/>
              <a:cs typeface="Arial" pitchFamily="34" charset="0"/>
            </a:endParaRPr>
          </a:p>
          <a:p>
            <a:pPr marL="182563" marR="0" lvl="0" indent="-182563" algn="l" defTabSz="914400" rtl="0" eaLnBrk="0" fontAlgn="base" latinLnBrk="0" hangingPunct="0">
              <a:lnSpc>
                <a:spcPct val="100000"/>
              </a:lnSpc>
              <a:spcBef>
                <a:spcPct val="0"/>
              </a:spcBef>
              <a:spcAft>
                <a:spcPct val="0"/>
              </a:spcAft>
              <a:buClrTx/>
              <a:buSzTx/>
              <a:buFont typeface="Wingdings" pitchFamily="2" charset="2"/>
              <a:buChar char="q"/>
              <a:tabLst/>
            </a:pPr>
            <a:r>
              <a:rPr kumimoji="0" lang="ro-RO" sz="1600" b="0" i="0" u="none" strike="noStrike" cap="none" normalizeH="0" baseline="0" dirty="0" smtClean="0">
                <a:ln>
                  <a:noFill/>
                </a:ln>
                <a:solidFill>
                  <a:srgbClr val="786860"/>
                </a:solidFill>
                <a:effectLst/>
                <a:latin typeface="+mn-lt"/>
                <a:ea typeface="Times New Roman" pitchFamily="18" charset="0"/>
                <a:cs typeface="Arial" pitchFamily="34" charset="0"/>
              </a:rPr>
              <a:t>La nivelul gunoistei nu exista coordonarea depozitarii: nu exista un control strict al calitatii si cantitatii deseurilor care sunt evacuate pe depozit. </a:t>
            </a:r>
            <a:endParaRPr kumimoji="0" lang="en-US" sz="1600" b="0" i="0" u="none" strike="noStrike" cap="none" normalizeH="0" baseline="0" dirty="0" smtClean="0">
              <a:ln>
                <a:noFill/>
              </a:ln>
              <a:solidFill>
                <a:srgbClr val="786860"/>
              </a:solidFill>
              <a:effectLst/>
              <a:latin typeface="+mn-lt"/>
              <a:ea typeface="Times New Roman" pitchFamily="18" charset="0"/>
              <a:cs typeface="Arial" pitchFamily="34" charset="0"/>
            </a:endParaRPr>
          </a:p>
          <a:p>
            <a:pPr marL="182563" marR="0" lvl="0" indent="-182563" algn="l" defTabSz="914400" rtl="0" eaLnBrk="0" fontAlgn="base" latinLnBrk="0" hangingPunct="0">
              <a:lnSpc>
                <a:spcPct val="100000"/>
              </a:lnSpc>
              <a:spcBef>
                <a:spcPct val="0"/>
              </a:spcBef>
              <a:spcAft>
                <a:spcPct val="0"/>
              </a:spcAft>
              <a:buClrTx/>
              <a:buSzTx/>
              <a:buFont typeface="Wingdings" pitchFamily="2" charset="2"/>
              <a:buChar char="q"/>
              <a:tabLst/>
            </a:pPr>
            <a:r>
              <a:rPr kumimoji="0" lang="ro-RO" sz="1600" b="0" i="0" u="none" strike="noStrike" cap="none" normalizeH="0" baseline="0" dirty="0" smtClean="0">
                <a:ln>
                  <a:noFill/>
                </a:ln>
                <a:solidFill>
                  <a:srgbClr val="786860"/>
                </a:solidFill>
                <a:effectLst/>
                <a:latin typeface="+mn-lt"/>
                <a:ea typeface="Times New Roman" pitchFamily="18" charset="0"/>
                <a:cs typeface="Arial" pitchFamily="34" charset="0"/>
              </a:rPr>
              <a:t>Dupa evacuarea deseurilor, mijloacele de transport nu sunt spalate la iesirea de pe depozit, intrucat nu exista o infrastructura specifica acestei activitati.</a:t>
            </a:r>
            <a:endParaRPr kumimoji="0" lang="ro-RO" sz="1600" b="0" i="0" u="none" strike="noStrike" cap="none" normalizeH="0" baseline="0" dirty="0" smtClean="0">
              <a:ln>
                <a:noFill/>
              </a:ln>
              <a:solidFill>
                <a:srgbClr val="786860"/>
              </a:solidFill>
              <a:effectLst/>
              <a:latin typeface="+mn-lt"/>
              <a:cs typeface="Arial" pitchFamily="34" charset="0"/>
            </a:endParaRPr>
          </a:p>
          <a:p>
            <a:pPr marL="182563" marR="0" lvl="0" indent="-182563" algn="l" defTabSz="914400" rtl="0" eaLnBrk="0" fontAlgn="base" latinLnBrk="0" hangingPunct="0">
              <a:lnSpc>
                <a:spcPct val="100000"/>
              </a:lnSpc>
              <a:spcBef>
                <a:spcPct val="0"/>
              </a:spcBef>
              <a:spcAft>
                <a:spcPct val="0"/>
              </a:spcAft>
              <a:buClrTx/>
              <a:buSzTx/>
              <a:buFont typeface="Wingdings" pitchFamily="2" charset="2"/>
              <a:buChar char="q"/>
              <a:tabLst/>
            </a:pPr>
            <a:r>
              <a:rPr kumimoji="0" lang="ro-RO" sz="1600" b="0" i="0" u="none" strike="noStrike" cap="none" normalizeH="0" baseline="0" dirty="0" smtClean="0">
                <a:ln>
                  <a:noFill/>
                </a:ln>
                <a:solidFill>
                  <a:srgbClr val="786860"/>
                </a:solidFill>
                <a:effectLst/>
                <a:latin typeface="+mn-lt"/>
                <a:ea typeface="Times New Roman" pitchFamily="18" charset="0"/>
                <a:cs typeface="Arial" pitchFamily="34" charset="0"/>
              </a:rPr>
              <a:t>De-a lungul drumului de acces exista numeroase depozite ilegale de deseuri.</a:t>
            </a:r>
            <a:endParaRPr kumimoji="0" lang="ro-RO" sz="1600" b="0" i="0" u="none" strike="noStrike" cap="none" normalizeH="0" baseline="0" dirty="0" smtClean="0">
              <a:ln>
                <a:noFill/>
              </a:ln>
              <a:solidFill>
                <a:srgbClr val="786860"/>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sz="1600" b="0" i="0" u="none" strike="noStrike" cap="none" normalizeH="0" baseline="0" dirty="0" smtClean="0">
              <a:ln>
                <a:noFill/>
              </a:ln>
              <a:solidFill>
                <a:srgbClr val="786860"/>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723900" y="0"/>
            <a:ext cx="11466513" cy="769938"/>
          </a:xfrm>
          <a:prstGeom prst="rect">
            <a:avLst/>
          </a:prstGeom>
          <a:noFill/>
          <a:ln w="9525">
            <a:noFill/>
            <a:miter lim="800000"/>
            <a:headEnd/>
            <a:tailEnd/>
          </a:ln>
        </p:spPr>
        <p:txBody>
          <a:bodyPr>
            <a:spAutoFit/>
          </a:bodyPr>
          <a:lstStyle/>
          <a:p>
            <a:pPr>
              <a:spcBef>
                <a:spcPts val="600"/>
              </a:spcBef>
              <a:spcAft>
                <a:spcPts val="600"/>
              </a:spcAft>
            </a:pPr>
            <a:r>
              <a:rPr lang="ro-RO" sz="2200">
                <a:solidFill>
                  <a:srgbClr val="ED1A3B"/>
                </a:solidFill>
              </a:rPr>
              <a:t>NIVEL SCAZUT DE CONSTIENTIZARE CIVICA PRIVIND ACTIVITATILE DE SALUBRIZARE SI A IMPORTANTEI LOR</a:t>
            </a:r>
          </a:p>
        </p:txBody>
      </p:sp>
      <p:sp>
        <p:nvSpPr>
          <p:cNvPr id="3" name="TextBox 2"/>
          <p:cNvSpPr txBox="1"/>
          <p:nvPr/>
        </p:nvSpPr>
        <p:spPr>
          <a:xfrm>
            <a:off x="503238" y="1020763"/>
            <a:ext cx="9069387" cy="6300787"/>
          </a:xfrm>
          <a:prstGeom prst="rect">
            <a:avLst/>
          </a:prstGeom>
          <a:noFill/>
        </p:spPr>
        <p:txBody>
          <a:bodyPr>
            <a:spAutoFit/>
          </a:bodyPr>
          <a:lstStyle/>
          <a:p>
            <a:pPr marL="263525" indent="-263525">
              <a:lnSpc>
                <a:spcPct val="80000"/>
              </a:lnSpc>
              <a:spcBef>
                <a:spcPts val="600"/>
              </a:spcBef>
              <a:spcAft>
                <a:spcPts val="600"/>
              </a:spcAft>
              <a:buFont typeface="Wingdings" pitchFamily="2" charset="2"/>
              <a:buChar char="q"/>
              <a:defRPr/>
            </a:pPr>
            <a:r>
              <a:rPr lang="en-US" sz="2200" b="0" dirty="0" err="1">
                <a:solidFill>
                  <a:schemeClr val="accent6"/>
                </a:solidFill>
                <a:latin typeface="+mn-lt"/>
                <a:cs typeface="+mn-cs"/>
              </a:rPr>
              <a:t>Nivel</a:t>
            </a:r>
            <a:r>
              <a:rPr lang="en-US" sz="2200" b="0" dirty="0">
                <a:solidFill>
                  <a:schemeClr val="accent6"/>
                </a:solidFill>
                <a:latin typeface="+mn-lt"/>
                <a:cs typeface="+mn-cs"/>
              </a:rPr>
              <a:t> </a:t>
            </a:r>
            <a:r>
              <a:rPr lang="en-US" sz="2200" b="0" dirty="0" err="1">
                <a:solidFill>
                  <a:schemeClr val="accent6"/>
                </a:solidFill>
                <a:latin typeface="+mn-lt"/>
                <a:cs typeface="+mn-cs"/>
              </a:rPr>
              <a:t>scazut</a:t>
            </a:r>
            <a:r>
              <a:rPr lang="en-US" sz="2200" b="0" dirty="0">
                <a:solidFill>
                  <a:schemeClr val="accent6"/>
                </a:solidFill>
                <a:latin typeface="+mn-lt"/>
                <a:cs typeface="+mn-cs"/>
              </a:rPr>
              <a:t> al a</a:t>
            </a:r>
            <a:r>
              <a:rPr lang="ro-RO" sz="2200" b="0" dirty="0">
                <a:solidFill>
                  <a:schemeClr val="accent6"/>
                </a:solidFill>
                <a:latin typeface="+mn-lt"/>
                <a:cs typeface="+mn-cs"/>
              </a:rPr>
              <a:t>ctivitatil</a:t>
            </a:r>
            <a:r>
              <a:rPr lang="en-US" sz="2200" b="0" dirty="0">
                <a:solidFill>
                  <a:schemeClr val="accent6"/>
                </a:solidFill>
                <a:latin typeface="+mn-lt"/>
                <a:cs typeface="+mn-cs"/>
              </a:rPr>
              <a:t>or</a:t>
            </a:r>
            <a:r>
              <a:rPr lang="ro-RO" sz="2200" b="0" dirty="0">
                <a:solidFill>
                  <a:schemeClr val="accent6"/>
                </a:solidFill>
                <a:latin typeface="+mn-lt"/>
                <a:cs typeface="+mn-cs"/>
              </a:rPr>
              <a:t> de relatii publice</a:t>
            </a:r>
            <a:r>
              <a:rPr lang="en-US" sz="2200" b="0" dirty="0">
                <a:solidFill>
                  <a:schemeClr val="accent6"/>
                </a:solidFill>
                <a:latin typeface="+mn-lt"/>
                <a:cs typeface="+mn-cs"/>
              </a:rPr>
              <a:t> </a:t>
            </a:r>
            <a:r>
              <a:rPr lang="ro-RO" sz="2200" b="0" dirty="0">
                <a:solidFill>
                  <a:schemeClr val="accent6"/>
                </a:solidFill>
                <a:latin typeface="+mn-lt"/>
                <a:cs typeface="+mn-cs"/>
              </a:rPr>
              <a:t>din partea institutiilor implicate in gestionarea deseurilor</a:t>
            </a:r>
            <a:endParaRPr lang="en-US" sz="22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2200" b="0" dirty="0">
                <a:solidFill>
                  <a:schemeClr val="accent6"/>
                </a:solidFill>
                <a:latin typeface="+mn-lt"/>
                <a:cs typeface="+mn-cs"/>
              </a:rPr>
              <a:t>Nu</a:t>
            </a:r>
            <a:r>
              <a:rPr lang="ro-RO" sz="2200" b="0" dirty="0">
                <a:solidFill>
                  <a:schemeClr val="accent6"/>
                </a:solidFill>
                <a:latin typeface="+mn-lt"/>
                <a:cs typeface="+mn-cs"/>
              </a:rPr>
              <a:t>mar redus si nerelevant de actiuni intreprinse de organizatiile non-guvernamentale (ONG-uri) pentru promovarea necesitatii de imbunatatire a sistemului de salubritate si a problemelor de gestiune a deseurilor.</a:t>
            </a:r>
            <a:endParaRPr lang="ro-RO" sz="2200" b="0" dirty="0" err="1">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ro-RO" sz="2200" b="0" dirty="0">
                <a:solidFill>
                  <a:schemeClr val="accent6"/>
                </a:solidFill>
                <a:latin typeface="+mn-lt"/>
                <a:cs typeface="+mn-cs"/>
              </a:rPr>
              <a:t>Inexistenta unor campanii de constientizare a publicului care sa demonstreze importanta unei gestiuni corecte a deseurilor menajer</a:t>
            </a:r>
            <a:r>
              <a:rPr lang="en-US" sz="2200" b="0" dirty="0">
                <a:solidFill>
                  <a:schemeClr val="accent6"/>
                </a:solidFill>
                <a:latin typeface="+mn-lt"/>
                <a:cs typeface="+mn-cs"/>
              </a:rPr>
              <a:t>e</a:t>
            </a:r>
          </a:p>
          <a:p>
            <a:pPr>
              <a:defRPr/>
            </a:pPr>
            <a:endParaRPr lang="en-US" sz="2000" b="0" dirty="0">
              <a:solidFill>
                <a:schemeClr val="accent6"/>
              </a:solidFill>
              <a:latin typeface="+mn-lt"/>
              <a:cs typeface="+mn-cs"/>
            </a:endParaRPr>
          </a:p>
          <a:p>
            <a:pPr marL="263525" indent="-263525">
              <a:lnSpc>
                <a:spcPct val="80000"/>
              </a:lnSpc>
              <a:spcBef>
                <a:spcPts val="600"/>
              </a:spcBef>
              <a:spcAft>
                <a:spcPts val="600"/>
              </a:spcAft>
              <a:buFont typeface="Wingdings" pitchFamily="2" charset="2"/>
              <a:buChar char="q"/>
              <a:defRPr/>
            </a:pPr>
            <a:r>
              <a:rPr lang="en-US" sz="2000" dirty="0" err="1">
                <a:solidFill>
                  <a:srgbClr val="786860"/>
                </a:solidFill>
                <a:latin typeface="+mn-lt"/>
              </a:rPr>
              <a:t>Efecte</a:t>
            </a:r>
            <a:r>
              <a:rPr lang="en-US" sz="2000" b="0" dirty="0">
                <a:solidFill>
                  <a:schemeClr val="accent6"/>
                </a:solidFill>
                <a:latin typeface="+mn-lt"/>
              </a:rPr>
              <a:t>:</a:t>
            </a:r>
          </a:p>
          <a:p>
            <a:pPr>
              <a:defRPr/>
            </a:pPr>
            <a:r>
              <a:rPr lang="en-US" sz="2200" b="0" dirty="0">
                <a:solidFill>
                  <a:srgbClr val="ED1A3B"/>
                </a:solidFill>
                <a:latin typeface="+mn-lt"/>
              </a:rPr>
              <a:t>I</a:t>
            </a:r>
            <a:r>
              <a:rPr lang="ro-RO" sz="2200" b="0" dirty="0">
                <a:solidFill>
                  <a:srgbClr val="ED1A3B"/>
                </a:solidFill>
                <a:latin typeface="+mn-lt"/>
              </a:rPr>
              <a:t>mpact deosebit atat asupra eficientei serviciului de salubritate, cat si asupra sanatatii si mediului: </a:t>
            </a:r>
            <a:endParaRPr lang="en-US" sz="2200" b="0" dirty="0">
              <a:solidFill>
                <a:srgbClr val="ED1A3B"/>
              </a:solidFill>
              <a:latin typeface="+mn-lt"/>
            </a:endParaRPr>
          </a:p>
          <a:p>
            <a:pPr marL="342900" indent="-342900">
              <a:buFontTx/>
              <a:buBlip>
                <a:blip r:embed="rId2"/>
              </a:buBlip>
              <a:defRPr/>
            </a:pPr>
            <a:r>
              <a:rPr lang="ro-RO" sz="2200" u="sng" dirty="0">
                <a:solidFill>
                  <a:srgbClr val="ED1A3B"/>
                </a:solidFill>
                <a:latin typeface="+mn-lt"/>
              </a:rPr>
              <a:t>grad scazut de contractare a serviciului de salubritate, </a:t>
            </a:r>
            <a:endParaRPr lang="en-US" sz="2200" u="sng" dirty="0">
              <a:solidFill>
                <a:srgbClr val="ED1A3B"/>
              </a:solidFill>
              <a:latin typeface="+mn-lt"/>
            </a:endParaRPr>
          </a:p>
          <a:p>
            <a:pPr marL="342900" indent="-342900">
              <a:buFontTx/>
              <a:buBlip>
                <a:blip r:embed="rId2"/>
              </a:buBlip>
              <a:defRPr/>
            </a:pPr>
            <a:r>
              <a:rPr lang="ro-RO" sz="2200" u="sng" dirty="0">
                <a:solidFill>
                  <a:srgbClr val="ED1A3B"/>
                </a:solidFill>
                <a:latin typeface="+mn-lt"/>
              </a:rPr>
              <a:t>grad scazut de incasare pentru prestarea servicului de salubritate, </a:t>
            </a:r>
            <a:endParaRPr lang="en-US" sz="2200" u="sng" dirty="0">
              <a:solidFill>
                <a:srgbClr val="ED1A3B"/>
              </a:solidFill>
              <a:latin typeface="+mn-lt"/>
            </a:endParaRPr>
          </a:p>
          <a:p>
            <a:pPr marL="342900" indent="-342900">
              <a:buFontTx/>
              <a:buBlip>
                <a:blip r:embed="rId2"/>
              </a:buBlip>
              <a:defRPr/>
            </a:pPr>
            <a:r>
              <a:rPr lang="ro-RO" sz="2200" u="sng" dirty="0">
                <a:solidFill>
                  <a:srgbClr val="ED1A3B"/>
                </a:solidFill>
                <a:latin typeface="+mn-lt"/>
              </a:rPr>
              <a:t>depozitarii ilegale a deseurilor, </a:t>
            </a:r>
            <a:endParaRPr lang="en-US" sz="2200" u="sng" dirty="0">
              <a:solidFill>
                <a:srgbClr val="ED1A3B"/>
              </a:solidFill>
              <a:latin typeface="+mn-lt"/>
            </a:endParaRPr>
          </a:p>
          <a:p>
            <a:pPr marL="342900" indent="-342900">
              <a:buFontTx/>
              <a:buBlip>
                <a:blip r:embed="rId2"/>
              </a:buBlip>
              <a:defRPr/>
            </a:pPr>
            <a:r>
              <a:rPr lang="ro-RO" sz="2200" u="sng" dirty="0">
                <a:solidFill>
                  <a:srgbClr val="ED1A3B"/>
                </a:solidFill>
                <a:latin typeface="+mn-lt"/>
              </a:rPr>
              <a:t>arderea necontrolata a deseurilor</a:t>
            </a:r>
            <a:endParaRPr lang="en-US" sz="2200" u="sng" dirty="0">
              <a:solidFill>
                <a:schemeClr val="accent6"/>
              </a:solidFill>
              <a:latin typeface="+mn-lt"/>
              <a:cs typeface="+mn-cs"/>
            </a:endParaRPr>
          </a:p>
          <a:p>
            <a:pPr>
              <a:defRPr/>
            </a:pPr>
            <a:endParaRPr lang="ro-RO" sz="2000" b="0" dirty="0">
              <a:solidFill>
                <a:schemeClr val="accent6"/>
              </a:solidFill>
              <a:latin typeface="+mn-lt"/>
              <a:cs typeface="+mn-cs"/>
            </a:endParaRPr>
          </a:p>
        </p:txBody>
      </p:sp>
      <p:pic>
        <p:nvPicPr>
          <p:cNvPr id="34820" name="Picture 4"/>
          <p:cNvPicPr>
            <a:picLocks noChangeAspect="1" noChangeArrowheads="1"/>
          </p:cNvPicPr>
          <p:nvPr/>
        </p:nvPicPr>
        <p:blipFill>
          <a:blip r:embed="rId3" cstate="print"/>
          <a:srcRect/>
          <a:stretch>
            <a:fillRect/>
          </a:stretch>
        </p:blipFill>
        <p:spPr bwMode="auto">
          <a:xfrm>
            <a:off x="9085263" y="3338513"/>
            <a:ext cx="1677987" cy="3009900"/>
          </a:xfrm>
          <a:prstGeom prst="rect">
            <a:avLst/>
          </a:prstGeom>
          <a:noFill/>
          <a:ln w="9525" algn="ctr">
            <a:noFill/>
            <a:miter lim="800000"/>
            <a:headEnd/>
            <a:tailEnd/>
          </a:ln>
        </p:spPr>
      </p:pic>
      <p:sp>
        <p:nvSpPr>
          <p:cNvPr id="34821" name="AutoShape 5"/>
          <p:cNvSpPr>
            <a:spLocks noChangeArrowheads="1"/>
          </p:cNvSpPr>
          <p:nvPr/>
        </p:nvSpPr>
        <p:spPr bwMode="auto">
          <a:xfrm rot="-5400000">
            <a:off x="9587707" y="559594"/>
            <a:ext cx="2160587" cy="2282825"/>
          </a:xfrm>
          <a:prstGeom prst="wedgeEllipseCallout">
            <a:avLst>
              <a:gd name="adj1" fmla="val -92190"/>
              <a:gd name="adj2" fmla="val -29625"/>
            </a:avLst>
          </a:prstGeom>
          <a:solidFill>
            <a:schemeClr val="bg1"/>
          </a:solidFill>
          <a:ln w="9525" algn="ctr">
            <a:solidFill>
              <a:schemeClr val="tx1"/>
            </a:solidFill>
            <a:miter lim="800000"/>
            <a:headEnd/>
            <a:tailEnd/>
          </a:ln>
        </p:spPr>
        <p:txBody>
          <a:bodyPr vert="eaVert"/>
          <a:lstStyle/>
          <a:p>
            <a:pPr algn="ctr"/>
            <a:r>
              <a:rPr lang="de-DE" sz="1600" i="1">
                <a:solidFill>
                  <a:srgbClr val="0000CC"/>
                </a:solidFill>
              </a:rPr>
              <a:t>”Avem ca scop cresterea reciclarii deseurilor cu 20% anul viitor!”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0"/>
            <a:ext cx="12190413"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ro-RO"/>
          </a:p>
        </p:txBody>
      </p:sp>
      <p:sp>
        <p:nvSpPr>
          <p:cNvPr id="35843" name="Rectangle 1"/>
          <p:cNvSpPr>
            <a:spLocks noChangeArrowheads="1"/>
          </p:cNvSpPr>
          <p:nvPr/>
        </p:nvSpPr>
        <p:spPr bwMode="auto">
          <a:xfrm>
            <a:off x="723900" y="0"/>
            <a:ext cx="11466513" cy="769938"/>
          </a:xfrm>
          <a:prstGeom prst="rect">
            <a:avLst/>
          </a:prstGeom>
          <a:noFill/>
          <a:ln w="9525">
            <a:noFill/>
            <a:miter lim="800000"/>
            <a:headEnd/>
            <a:tailEnd/>
          </a:ln>
        </p:spPr>
        <p:txBody>
          <a:bodyPr>
            <a:spAutoFit/>
          </a:bodyPr>
          <a:lstStyle/>
          <a:p>
            <a:pPr>
              <a:spcBef>
                <a:spcPts val="600"/>
              </a:spcBef>
              <a:spcAft>
                <a:spcPts val="600"/>
              </a:spcAft>
            </a:pPr>
            <a:r>
              <a:rPr lang="ro-RO" sz="2200">
                <a:solidFill>
                  <a:srgbClr val="ED1A3B"/>
                </a:solidFill>
              </a:rPr>
              <a:t>EXPERIENTA INSUFICIENTA IN DOMENIUL GESTIONARII DESEURILOR LA NIVELUL AUTORITATILOR PUBLICE SI COMPANIILOR DE SALUBRITATE</a:t>
            </a:r>
          </a:p>
        </p:txBody>
      </p:sp>
      <p:grpSp>
        <p:nvGrpSpPr>
          <p:cNvPr id="35844" name="Group 14"/>
          <p:cNvGrpSpPr>
            <a:grpSpLocks/>
          </p:cNvGrpSpPr>
          <p:nvPr/>
        </p:nvGrpSpPr>
        <p:grpSpPr bwMode="auto">
          <a:xfrm>
            <a:off x="555625" y="830263"/>
            <a:ext cx="9238615" cy="5834697"/>
            <a:chOff x="556261" y="830401"/>
            <a:chExt cx="9410700" cy="6255174"/>
          </a:xfrm>
        </p:grpSpPr>
        <p:pic>
          <p:nvPicPr>
            <p:cNvPr id="35846" name="Picture 4"/>
            <p:cNvPicPr>
              <a:picLocks noChangeAspect="1" noChangeArrowheads="1"/>
            </p:cNvPicPr>
            <p:nvPr/>
          </p:nvPicPr>
          <p:blipFill>
            <a:blip r:embed="rId2" cstate="print"/>
            <a:srcRect/>
            <a:stretch>
              <a:fillRect/>
            </a:stretch>
          </p:blipFill>
          <p:spPr bwMode="auto">
            <a:xfrm>
              <a:off x="556261" y="830401"/>
              <a:ext cx="9410700" cy="6255174"/>
            </a:xfrm>
            <a:prstGeom prst="rect">
              <a:avLst/>
            </a:prstGeom>
            <a:noFill/>
            <a:ln w="9525">
              <a:noFill/>
              <a:miter lim="800000"/>
              <a:headEnd/>
              <a:tailEnd/>
            </a:ln>
          </p:spPr>
        </p:pic>
        <p:sp>
          <p:nvSpPr>
            <p:cNvPr id="7" name="Oval 6"/>
            <p:cNvSpPr/>
            <p:nvPr/>
          </p:nvSpPr>
          <p:spPr bwMode="auto">
            <a:xfrm>
              <a:off x="2361249" y="1551175"/>
              <a:ext cx="2384425" cy="358799"/>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8" name="Oval 7"/>
            <p:cNvSpPr/>
            <p:nvPr/>
          </p:nvSpPr>
          <p:spPr bwMode="auto">
            <a:xfrm>
              <a:off x="973774" y="2859364"/>
              <a:ext cx="2093912" cy="509622"/>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9" name="Oval 8"/>
            <p:cNvSpPr/>
            <p:nvPr/>
          </p:nvSpPr>
          <p:spPr bwMode="auto">
            <a:xfrm>
              <a:off x="7271386" y="4191366"/>
              <a:ext cx="2197100" cy="509623"/>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0" name="Oval 9"/>
            <p:cNvSpPr/>
            <p:nvPr/>
          </p:nvSpPr>
          <p:spPr bwMode="auto">
            <a:xfrm>
              <a:off x="7271386" y="3554736"/>
              <a:ext cx="2381250" cy="509622"/>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1" name="Oval 10"/>
            <p:cNvSpPr/>
            <p:nvPr/>
          </p:nvSpPr>
          <p:spPr bwMode="auto">
            <a:xfrm>
              <a:off x="1653224" y="4939130"/>
              <a:ext cx="1865312" cy="30323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12" name="Oval 11"/>
            <p:cNvSpPr/>
            <p:nvPr/>
          </p:nvSpPr>
          <p:spPr bwMode="auto">
            <a:xfrm>
              <a:off x="1653224" y="5894869"/>
              <a:ext cx="2778125" cy="301645"/>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13" name="Oval 12"/>
            <p:cNvSpPr/>
            <p:nvPr/>
          </p:nvSpPr>
          <p:spPr bwMode="auto">
            <a:xfrm>
              <a:off x="5675949" y="1551175"/>
              <a:ext cx="1249362" cy="358799"/>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4" name="Oval 13"/>
            <p:cNvSpPr/>
            <p:nvPr/>
          </p:nvSpPr>
          <p:spPr bwMode="auto">
            <a:xfrm>
              <a:off x="4690111" y="1371775"/>
              <a:ext cx="958850" cy="358799"/>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grpSp>
      <p:sp>
        <p:nvSpPr>
          <p:cNvPr id="16" name="TextBox 15"/>
          <p:cNvSpPr txBox="1"/>
          <p:nvPr/>
        </p:nvSpPr>
        <p:spPr>
          <a:xfrm>
            <a:off x="9966325" y="812800"/>
            <a:ext cx="2224088" cy="5078413"/>
          </a:xfrm>
          <a:prstGeom prst="rect">
            <a:avLst/>
          </a:prstGeom>
          <a:noFill/>
        </p:spPr>
        <p:txBody>
          <a:bodyPr>
            <a:spAutoFit/>
          </a:bodyPr>
          <a:lstStyle/>
          <a:p>
            <a:pPr algn="ctr">
              <a:defRPr/>
            </a:pPr>
            <a:r>
              <a:rPr lang="ro-RO" sz="1800" b="0" dirty="0">
                <a:solidFill>
                  <a:schemeClr val="accent6"/>
                </a:solidFill>
                <a:cs typeface="+mn-cs"/>
              </a:rPr>
              <a:t>Personalul din cadrul autoritatilor locale si a companiilor de salubritate nu au beneficiat de instruire in domeniul gestiunii deseurilor decat in mod sporadic si nu poseda cunostinte suficiente cu privire la sarcinile de management integrat al deseurilor municipale.</a:t>
            </a:r>
            <a:endParaRPr lang="en-US" sz="1800" b="0" dirty="0">
              <a:solidFill>
                <a:schemeClr val="accent6"/>
              </a:solidFill>
              <a:cs typeface="+mn-cs"/>
            </a:endParaRPr>
          </a:p>
          <a:p>
            <a:pPr algn="ctr">
              <a:defRPr/>
            </a:pPr>
            <a:endParaRPr lang="ro-RO" sz="1800" b="0" dirty="0">
              <a:solidFill>
                <a:schemeClr val="accent6"/>
              </a:solidFill>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573088" y="-61913"/>
            <a:ext cx="10585450" cy="1031876"/>
          </a:xfrm>
          <a:prstGeom prst="rect">
            <a:avLst/>
          </a:prstGeom>
          <a:noFill/>
          <a:ln w="9525">
            <a:noFill/>
            <a:miter lim="800000"/>
            <a:headEnd/>
            <a:tailEnd/>
          </a:ln>
          <a:effectLst>
            <a:prstShdw prst="shdw17" dist="17961" dir="2700000">
              <a:schemeClr val="accent1">
                <a:gamma/>
                <a:shade val="60000"/>
                <a:invGamma/>
              </a:schemeClr>
            </a:prstShdw>
          </a:effectLst>
        </p:spPr>
        <p:txBody>
          <a:bodyPr lIns="539580" tIns="76176" bIns="152352" anchor="ctr">
            <a:spAutoFit/>
          </a:bodyPr>
          <a:lstStyle/>
          <a:p>
            <a:pPr marL="0" lvl="4" eaLnBrk="0" hangingPunct="0">
              <a:defRPr/>
            </a:pPr>
            <a:r>
              <a:rPr lang="ro-RO" sz="2400" dirty="0">
                <a:solidFill>
                  <a:srgbClr val="ED1A3B"/>
                </a:solidFill>
                <a:latin typeface="+mj-lt"/>
                <a:cs typeface="Times New Roman" pitchFamily="18" charset="0"/>
              </a:rPr>
              <a:t>L</a:t>
            </a:r>
            <a:r>
              <a:rPr lang="ro-RO" sz="2400" dirty="0" bmk="">
                <a:solidFill>
                  <a:srgbClr val="ED1A3B"/>
                </a:solidFill>
                <a:latin typeface="+mj-lt"/>
                <a:cs typeface="Times New Roman" pitchFamily="18" charset="0"/>
              </a:rPr>
              <a:t>imitari privind capacitatea institutionala la nivelul operatorului</a:t>
            </a:r>
            <a:r>
              <a:rPr lang="ro-RO" sz="2400" dirty="0">
                <a:solidFill>
                  <a:srgbClr val="ED1A3B"/>
                </a:solidFill>
                <a:latin typeface="+mj-lt"/>
                <a:cs typeface="Times New Roman" pitchFamily="18" charset="0"/>
              </a:rPr>
              <a:t> </a:t>
            </a:r>
            <a:endParaRPr lang="en-GB" sz="1600" b="0" i="1" dirty="0">
              <a:solidFill>
                <a:srgbClr val="ED1A3B"/>
              </a:solidFill>
              <a:latin typeface="+mj-lt"/>
              <a:cs typeface="Times New Roman" pitchFamily="18" charset="0"/>
            </a:endParaRPr>
          </a:p>
          <a:p>
            <a:pPr eaLnBrk="0" hangingPunct="0">
              <a:defRPr/>
            </a:pPr>
            <a:endParaRPr lang="en-GB" sz="2800" dirty="0">
              <a:solidFill>
                <a:srgbClr val="ED1A3B"/>
              </a:solidFill>
              <a:latin typeface="+mj-lt"/>
            </a:endParaRPr>
          </a:p>
        </p:txBody>
      </p:sp>
      <p:grpSp>
        <p:nvGrpSpPr>
          <p:cNvPr id="36867" name="Group 11"/>
          <p:cNvGrpSpPr>
            <a:grpSpLocks/>
          </p:cNvGrpSpPr>
          <p:nvPr/>
        </p:nvGrpSpPr>
        <p:grpSpPr bwMode="auto">
          <a:xfrm>
            <a:off x="838200" y="533400"/>
            <a:ext cx="10044113" cy="6324600"/>
            <a:chOff x="838200" y="533399"/>
            <a:chExt cx="10044331" cy="6324601"/>
          </a:xfrm>
        </p:grpSpPr>
        <p:pic>
          <p:nvPicPr>
            <p:cNvPr id="36868" name="Picture 4"/>
            <p:cNvPicPr>
              <a:picLocks noChangeAspect="1" noChangeArrowheads="1"/>
            </p:cNvPicPr>
            <p:nvPr/>
          </p:nvPicPr>
          <p:blipFill>
            <a:blip r:embed="rId2" cstate="print"/>
            <a:srcRect b="11177"/>
            <a:stretch>
              <a:fillRect/>
            </a:stretch>
          </p:blipFill>
          <p:spPr bwMode="auto">
            <a:xfrm>
              <a:off x="838200" y="533399"/>
              <a:ext cx="10044331" cy="6324601"/>
            </a:xfrm>
            <a:prstGeom prst="rect">
              <a:avLst/>
            </a:prstGeom>
            <a:noFill/>
            <a:ln w="9525">
              <a:noFill/>
              <a:miter lim="800000"/>
              <a:headEnd/>
              <a:tailEnd/>
            </a:ln>
          </p:spPr>
        </p:pic>
        <p:sp>
          <p:nvSpPr>
            <p:cNvPr id="5" name="Oval 4"/>
            <p:cNvSpPr/>
            <p:nvPr/>
          </p:nvSpPr>
          <p:spPr bwMode="auto">
            <a:xfrm>
              <a:off x="2879769" y="6146800"/>
              <a:ext cx="2784535" cy="53340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6" name="Oval 5"/>
            <p:cNvSpPr/>
            <p:nvPr/>
          </p:nvSpPr>
          <p:spPr bwMode="auto">
            <a:xfrm>
              <a:off x="2578138" y="5245100"/>
              <a:ext cx="1384330"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7" name="Oval 6"/>
            <p:cNvSpPr/>
            <p:nvPr/>
          </p:nvSpPr>
          <p:spPr bwMode="auto">
            <a:xfrm>
              <a:off x="8267861" y="4381500"/>
              <a:ext cx="2006644"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8" name="Oval 7"/>
            <p:cNvSpPr/>
            <p:nvPr/>
          </p:nvSpPr>
          <p:spPr bwMode="auto">
            <a:xfrm>
              <a:off x="4597482" y="982662"/>
              <a:ext cx="2667058"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9" name="Oval 8"/>
            <p:cNvSpPr/>
            <p:nvPr/>
          </p:nvSpPr>
          <p:spPr bwMode="auto">
            <a:xfrm>
              <a:off x="8039256" y="2616199"/>
              <a:ext cx="2805174" cy="38100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10" name="Oval 9"/>
            <p:cNvSpPr/>
            <p:nvPr/>
          </p:nvSpPr>
          <p:spPr bwMode="auto">
            <a:xfrm>
              <a:off x="2187604" y="2616199"/>
              <a:ext cx="1597060" cy="381000"/>
            </a:xfrm>
            <a:prstGeom prst="ellipse">
              <a:avLst/>
            </a:prstGeom>
            <a:noFill/>
            <a:ln>
              <a:solidFill>
                <a:srgbClr val="786860"/>
              </a:solidFill>
              <a:headEnd type="none" w="med" len="med"/>
              <a:tailEnd type="triangle" w="lg" len="med"/>
            </a:ln>
          </p:spPr>
          <p:style>
            <a:lnRef idx="2">
              <a:schemeClr val="accent1"/>
            </a:lnRef>
            <a:fillRef idx="1">
              <a:schemeClr val="lt1"/>
            </a:fillRef>
            <a:effectRef idx="0">
              <a:schemeClr val="accent1"/>
            </a:effectRef>
            <a:fontRef idx="minor">
              <a:schemeClr val="dk1"/>
            </a:fontRef>
          </p:style>
          <p:txBody>
            <a:bodyPr lIns="0" tIns="0" rIns="0" bIns="0" anchor="ctr"/>
            <a:lstStyle/>
            <a:p>
              <a:pPr algn="ctr">
                <a:defRPr/>
              </a:pPr>
              <a:endParaRPr lang="ro-RO">
                <a:solidFill>
                  <a:schemeClr val="bg1"/>
                </a:solidFill>
              </a:endParaRPr>
            </a:p>
          </p:txBody>
        </p:sp>
        <p:sp>
          <p:nvSpPr>
            <p:cNvPr id="11" name="Oval 10"/>
            <p:cNvSpPr/>
            <p:nvPr/>
          </p:nvSpPr>
          <p:spPr bwMode="auto">
            <a:xfrm>
              <a:off x="838200" y="4381500"/>
              <a:ext cx="2840100" cy="419100"/>
            </a:xfrm>
            <a:prstGeom prst="ellipse">
              <a:avLst/>
            </a:prstGeom>
            <a:noFill/>
            <a:ln>
              <a:solidFill>
                <a:srgbClr val="786860"/>
              </a:solidFill>
              <a:headEnd type="none" w="med" len="med"/>
              <a:tailEnd type="triangle" w="lg" len="med"/>
            </a:ln>
          </p:spPr>
          <p:style>
            <a:lnRef idx="2">
              <a:schemeClr val="accent1"/>
            </a:lnRef>
            <a:fillRef idx="1">
              <a:schemeClr val="lt1"/>
            </a:fillRef>
            <a:effectRef idx="0">
              <a:schemeClr val="accent1"/>
            </a:effectRef>
            <a:fontRef idx="minor">
              <a:schemeClr val="dk1"/>
            </a:fontRef>
          </p:style>
          <p:txBody>
            <a:bodyPr lIns="0" tIns="0" rIns="0" bIns="0" anchor="ctr"/>
            <a:lstStyle/>
            <a:p>
              <a:pPr algn="ctr">
                <a:defRPr/>
              </a:pPr>
              <a:endParaRPr lang="ro-RO">
                <a:solidFill>
                  <a:schemeClr val="bg1"/>
                </a:solidFill>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40" name="Rectangle 32"/>
          <p:cNvSpPr>
            <a:spLocks noChangeArrowheads="1"/>
          </p:cNvSpPr>
          <p:nvPr/>
        </p:nvSpPr>
        <p:spPr bwMode="auto">
          <a:xfrm>
            <a:off x="596899" y="731992"/>
            <a:ext cx="5224781"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spcBef>
                <a:spcPts val="600"/>
              </a:spcBef>
              <a:spcAft>
                <a:spcPts val="600"/>
              </a:spcAft>
              <a:buFont typeface="Wingdings" pitchFamily="2" charset="2"/>
              <a:buChar char="q"/>
            </a:pPr>
            <a:r>
              <a:rPr kumimoji="0" lang="en-US" sz="1600" b="0" i="0" u="none" strike="noStrike" cap="none" normalizeH="0" baseline="0" dirty="0" smtClean="0">
                <a:ln>
                  <a:noFill/>
                </a:ln>
                <a:solidFill>
                  <a:srgbClr val="786860"/>
                </a:solidFill>
                <a:effectLst/>
                <a:latin typeface="+mn-lt"/>
                <a:ea typeface="Times New Roman" pitchFamily="18" charset="0"/>
                <a:cs typeface="Times New Roman" pitchFamily="18" charset="0"/>
              </a:rPr>
              <a:t> </a:t>
            </a:r>
            <a:r>
              <a:rPr lang="ro-RO" sz="1600" b="0" dirty="0" smtClean="0">
                <a:solidFill>
                  <a:srgbClr val="786860"/>
                </a:solidFill>
                <a:latin typeface="+mn-lt"/>
                <a:ea typeface="Times New Roman" pitchFamily="18" charset="0"/>
                <a:cs typeface="Times New Roman" pitchFamily="18" charset="0"/>
              </a:rPr>
              <a:t>Incepand cu anul 2014 activitatea intreprinderii este strict axata pe servicii de salubritate. </a:t>
            </a:r>
            <a:endParaRPr lang="en-US" sz="1600" b="0" dirty="0" smtClean="0">
              <a:solidFill>
                <a:srgbClr val="786860"/>
              </a:solidFill>
              <a:latin typeface="+mn-lt"/>
              <a:ea typeface="Times New Roman" pitchFamily="18" charset="0"/>
              <a:cs typeface="Times New Roman" pitchFamily="18" charset="0"/>
            </a:endParaRPr>
          </a:p>
          <a:p>
            <a:pPr algn="just">
              <a:spcBef>
                <a:spcPts val="600"/>
              </a:spcBef>
              <a:spcAft>
                <a:spcPts val="600"/>
              </a:spcAft>
              <a:buFont typeface="Wingdings" pitchFamily="2" charset="2"/>
              <a:buChar char="q"/>
            </a:pPr>
            <a:r>
              <a:rPr lang="ro-RO" sz="1600" b="0" dirty="0" smtClean="0">
                <a:solidFill>
                  <a:srgbClr val="786860"/>
                </a:solidFill>
                <a:latin typeface="+mn-lt"/>
                <a:ea typeface="Times New Roman" pitchFamily="18" charset="0"/>
                <a:cs typeface="Times New Roman" pitchFamily="18" charset="0"/>
              </a:rPr>
              <a:t>Intreprinderea este in curs de organizare a serviciilor prestate. Nu exista fise de post decat pentru anumite pozitii, respectiv pentru posturile care necesita angajati calificati.</a:t>
            </a:r>
          </a:p>
          <a:p>
            <a:pPr marL="0" marR="0" lvl="0" indent="0" algn="just" defTabSz="914400" rtl="0" eaLnBrk="1" fontAlgn="base" latinLnBrk="0" hangingPunct="1">
              <a:lnSpc>
                <a:spcPct val="100000"/>
              </a:lnSpc>
              <a:spcBef>
                <a:spcPts val="600"/>
              </a:spcBef>
              <a:spcAft>
                <a:spcPts val="600"/>
              </a:spcAft>
              <a:buClrTx/>
              <a:buSzTx/>
              <a:buFont typeface="Wingdings" pitchFamily="2" charset="2"/>
              <a:buChar char="q"/>
              <a:tabLst/>
            </a:pPr>
            <a:r>
              <a:rPr kumimoji="0" lang="en-US" sz="1600" b="0" i="0" u="none" strike="noStrike" cap="none" normalizeH="0" baseline="0" dirty="0" err="1" smtClean="0">
                <a:ln>
                  <a:noFill/>
                </a:ln>
                <a:solidFill>
                  <a:srgbClr val="786860"/>
                </a:solidFill>
                <a:effectLst/>
                <a:latin typeface="+mn-lt"/>
                <a:ea typeface="Times New Roman" pitchFamily="18" charset="0"/>
                <a:cs typeface="Times New Roman" pitchFamily="18" charset="0"/>
              </a:rPr>
              <a:t>Intreprinderea</a:t>
            </a:r>
            <a:r>
              <a:rPr kumimoji="0" lang="en-US" sz="1600" b="0" i="0" u="none" strike="noStrike" cap="none" normalizeH="0" baseline="0" dirty="0" smtClean="0">
                <a:ln>
                  <a:noFill/>
                </a:ln>
                <a:solidFill>
                  <a:srgbClr val="786860"/>
                </a:solidFill>
                <a:effectLst/>
                <a:latin typeface="+mn-lt"/>
                <a:ea typeface="Times New Roman" pitchFamily="18" charset="0"/>
                <a:cs typeface="Times New Roman" pitchFamily="18" charset="0"/>
              </a:rPr>
              <a:t> </a:t>
            </a:r>
            <a:r>
              <a:rPr kumimoji="0" lang="ro-RO" sz="1600" b="0" i="0" u="none" strike="noStrike" cap="none" normalizeH="0" baseline="0" dirty="0" smtClean="0">
                <a:ln>
                  <a:noFill/>
                </a:ln>
                <a:solidFill>
                  <a:srgbClr val="786860"/>
                </a:solidFill>
                <a:effectLst/>
                <a:latin typeface="+mn-lt"/>
                <a:ea typeface="Times New Roman" pitchFamily="18" charset="0"/>
                <a:cs typeface="Times New Roman" pitchFamily="18" charset="0"/>
              </a:rPr>
              <a:t>nu detine un sistem propriu de proceduri de calitate</a:t>
            </a:r>
            <a:r>
              <a:rPr kumimoji="0" lang="en-US" sz="1600" b="0" i="0" u="none" strike="noStrike" cap="none" normalizeH="0" baseline="0" dirty="0" smtClean="0">
                <a:ln>
                  <a:noFill/>
                </a:ln>
                <a:solidFill>
                  <a:srgbClr val="786860"/>
                </a:solidFill>
                <a:effectLst/>
                <a:latin typeface="+mn-lt"/>
                <a:ea typeface="Times New Roman" pitchFamily="18" charset="0"/>
                <a:cs typeface="Times New Roman" pitchFamily="18" charset="0"/>
              </a:rPr>
              <a:t> </a:t>
            </a:r>
          </a:p>
          <a:p>
            <a:pPr lvl="0" algn="just">
              <a:spcBef>
                <a:spcPts val="600"/>
              </a:spcBef>
              <a:spcAft>
                <a:spcPts val="600"/>
              </a:spcAft>
              <a:buFont typeface="Wingdings" pitchFamily="2" charset="2"/>
              <a:buChar char="q"/>
            </a:pPr>
            <a:r>
              <a:rPr lang="en-US" sz="1600" b="0" dirty="0" err="1" smtClean="0">
                <a:solidFill>
                  <a:srgbClr val="786860"/>
                </a:solidFill>
                <a:latin typeface="+mn-lt"/>
                <a:ea typeface="Times New Roman" pitchFamily="18" charset="0"/>
                <a:cs typeface="Times New Roman" pitchFamily="18" charset="0"/>
              </a:rPr>
              <a:t>Intreprinderea</a:t>
            </a:r>
            <a:r>
              <a:rPr lang="en-US" sz="1600" b="0" dirty="0" smtClean="0">
                <a:solidFill>
                  <a:srgbClr val="786860"/>
                </a:solidFill>
                <a:latin typeface="+mn-lt"/>
                <a:ea typeface="Times New Roman" pitchFamily="18" charset="0"/>
                <a:cs typeface="Times New Roman" pitchFamily="18" charset="0"/>
              </a:rPr>
              <a:t> </a:t>
            </a:r>
            <a:r>
              <a:rPr kumimoji="0" lang="ro-RO" sz="1600" b="0" i="0" u="none" strike="noStrike" cap="none" normalizeH="0" baseline="0" dirty="0" smtClean="0">
                <a:ln>
                  <a:noFill/>
                </a:ln>
                <a:solidFill>
                  <a:srgbClr val="786860"/>
                </a:solidFill>
                <a:effectLst/>
                <a:latin typeface="+mn-lt"/>
                <a:ea typeface="Times New Roman" pitchFamily="18" charset="0"/>
                <a:cs typeface="Times New Roman" pitchFamily="18" charset="0"/>
              </a:rPr>
              <a:t>nu detine o politica clara privind resursele umane </a:t>
            </a:r>
            <a:endParaRPr kumimoji="0" lang="en-US" sz="1600" b="0" i="0" u="none" strike="noStrike" cap="none" normalizeH="0" baseline="0" dirty="0" smtClean="0">
              <a:ln>
                <a:noFill/>
              </a:ln>
              <a:solidFill>
                <a:srgbClr val="786860"/>
              </a:solidFill>
              <a:effectLst/>
              <a:latin typeface="+mn-lt"/>
              <a:ea typeface="Times New Roman" pitchFamily="18" charset="0"/>
              <a:cs typeface="Times New Roman" pitchFamily="18" charset="0"/>
            </a:endParaRPr>
          </a:p>
          <a:p>
            <a:pPr lvl="0" algn="just">
              <a:spcBef>
                <a:spcPts val="600"/>
              </a:spcBef>
              <a:spcAft>
                <a:spcPts val="600"/>
              </a:spcAft>
              <a:buFont typeface="Wingdings" pitchFamily="2" charset="2"/>
              <a:buChar char="q"/>
            </a:pPr>
            <a:r>
              <a:rPr lang="en-US" sz="1600" b="0" dirty="0" smtClean="0">
                <a:solidFill>
                  <a:srgbClr val="786860"/>
                </a:solidFill>
                <a:latin typeface="+mn-lt"/>
                <a:ea typeface="Times New Roman" pitchFamily="18" charset="0"/>
                <a:cs typeface="Times New Roman" pitchFamily="18" charset="0"/>
              </a:rPr>
              <a:t> </a:t>
            </a:r>
            <a:r>
              <a:rPr lang="en-US" sz="1600" b="0" dirty="0" err="1" smtClean="0">
                <a:solidFill>
                  <a:srgbClr val="786860"/>
                </a:solidFill>
                <a:latin typeface="+mn-lt"/>
                <a:ea typeface="Times New Roman" pitchFamily="18" charset="0"/>
                <a:cs typeface="Times New Roman" pitchFamily="18" charset="0"/>
              </a:rPr>
              <a:t>Intreprinderea</a:t>
            </a:r>
            <a:r>
              <a:rPr lang="en-US" sz="1600" b="0" dirty="0" smtClean="0">
                <a:solidFill>
                  <a:srgbClr val="786860"/>
                </a:solidFill>
                <a:latin typeface="+mn-lt"/>
                <a:ea typeface="Times New Roman" pitchFamily="18" charset="0"/>
                <a:cs typeface="Times New Roman" pitchFamily="18" charset="0"/>
              </a:rPr>
              <a:t> nu </a:t>
            </a:r>
            <a:r>
              <a:rPr lang="ro-RO" sz="1600" b="0" dirty="0" smtClean="0">
                <a:solidFill>
                  <a:srgbClr val="786860"/>
                </a:solidFill>
                <a:latin typeface="+mn-lt"/>
                <a:ea typeface="Times New Roman" pitchFamily="18" charset="0"/>
                <a:cs typeface="Times New Roman" pitchFamily="18" charset="0"/>
              </a:rPr>
              <a:t>are o politica sau un plan propriu de pregatire profesionala sau instruire</a:t>
            </a:r>
            <a:endParaRPr lang="en-US" sz="1600" b="0" dirty="0" smtClean="0">
              <a:solidFill>
                <a:srgbClr val="786860"/>
              </a:solidFill>
              <a:latin typeface="+mn-lt"/>
              <a:ea typeface="Times New Roman" pitchFamily="18" charset="0"/>
              <a:cs typeface="Times New Roman" pitchFamily="18" charset="0"/>
            </a:endParaRPr>
          </a:p>
          <a:p>
            <a:pPr lvl="0" algn="just">
              <a:spcBef>
                <a:spcPts val="600"/>
              </a:spcBef>
              <a:spcAft>
                <a:spcPts val="600"/>
              </a:spcAft>
              <a:buFont typeface="Wingdings" pitchFamily="2" charset="2"/>
              <a:buChar char="q"/>
            </a:pPr>
            <a:r>
              <a:rPr kumimoji="0" lang="en-US" sz="1600" b="0" i="0" u="none" strike="noStrike" cap="none" normalizeH="0" baseline="0" dirty="0" smtClean="0">
                <a:ln>
                  <a:noFill/>
                </a:ln>
                <a:solidFill>
                  <a:srgbClr val="786860"/>
                </a:solidFill>
                <a:effectLst/>
                <a:latin typeface="+mn-lt"/>
                <a:cs typeface="Times New Roman" pitchFamily="18" charset="0"/>
              </a:rPr>
              <a:t> </a:t>
            </a:r>
            <a:r>
              <a:rPr lang="ro-RO" sz="1600" b="0" dirty="0" smtClean="0">
                <a:solidFill>
                  <a:srgbClr val="786860"/>
                </a:solidFill>
                <a:latin typeface="+mn-lt"/>
                <a:ea typeface="Times New Roman" pitchFamily="18" charset="0"/>
                <a:cs typeface="Times New Roman" pitchFamily="18" charset="0"/>
              </a:rPr>
              <a:t>Intreprinderea nu are o procedura de evaluare a personalului, respectiv a performantelor acestuia</a:t>
            </a:r>
            <a:r>
              <a:rPr lang="en-US" sz="1600" b="0" dirty="0" smtClean="0">
                <a:solidFill>
                  <a:srgbClr val="786860"/>
                </a:solidFill>
                <a:latin typeface="+mn-lt"/>
                <a:ea typeface="Times New Roman" pitchFamily="18" charset="0"/>
                <a:cs typeface="Times New Roman" pitchFamily="18" charset="0"/>
              </a:rPr>
              <a:t> </a:t>
            </a:r>
            <a:r>
              <a:rPr lang="en-US" sz="1600" b="0" dirty="0" smtClean="0">
                <a:solidFill>
                  <a:srgbClr val="786860"/>
                </a:solidFill>
                <a:latin typeface="+mn-lt"/>
                <a:ea typeface="Times New Roman" pitchFamily="18" charset="0"/>
                <a:cs typeface="Times New Roman" pitchFamily="18" charset="0"/>
                <a:sym typeface="Wingdings" pitchFamily="2" charset="2"/>
              </a:rPr>
              <a:t> </a:t>
            </a:r>
            <a:r>
              <a:rPr lang="ro-RO" sz="1600" b="0" dirty="0" smtClean="0">
                <a:solidFill>
                  <a:srgbClr val="786860"/>
                </a:solidFill>
                <a:latin typeface="+mn-lt"/>
                <a:ea typeface="Times New Roman" pitchFamily="18" charset="0"/>
                <a:cs typeface="Times New Roman" pitchFamily="18" charset="0"/>
              </a:rPr>
              <a:t>nu este implementat nici un sistem de motivare a personalului. </a:t>
            </a:r>
            <a:endParaRPr lang="ro-RO" sz="1600" b="0" dirty="0" smtClean="0">
              <a:solidFill>
                <a:srgbClr val="786860"/>
              </a:solidFill>
              <a:latin typeface="+mn-lt"/>
            </a:endParaRPr>
          </a:p>
          <a:p>
            <a:pPr lvl="0" algn="just">
              <a:spcBef>
                <a:spcPts val="600"/>
              </a:spcBef>
              <a:spcAft>
                <a:spcPts val="600"/>
              </a:spcAft>
              <a:buFont typeface="Wingdings" pitchFamily="2" charset="2"/>
              <a:buChar char="q"/>
            </a:pPr>
            <a:endParaRPr kumimoji="0" lang="ro-RO" sz="1600" b="0" i="0" u="none" strike="noStrike" cap="none" normalizeH="0" baseline="0" dirty="0" smtClean="0">
              <a:ln>
                <a:noFill/>
              </a:ln>
              <a:solidFill>
                <a:srgbClr val="786860"/>
              </a:solidFill>
              <a:effectLst/>
              <a:latin typeface="+mn-lt"/>
              <a:cs typeface="Arial" pitchFamily="34" charset="0"/>
            </a:endParaRPr>
          </a:p>
        </p:txBody>
      </p:sp>
      <p:sp>
        <p:nvSpPr>
          <p:cNvPr id="39" name="Rectangle 38"/>
          <p:cNvSpPr/>
          <p:nvPr/>
        </p:nvSpPr>
        <p:spPr>
          <a:xfrm>
            <a:off x="6742687" y="2687021"/>
            <a:ext cx="1124026" cy="307777"/>
          </a:xfrm>
          <a:prstGeom prst="rect">
            <a:avLst/>
          </a:prstGeom>
        </p:spPr>
        <p:txBody>
          <a:bodyPr wrap="none">
            <a:spAutoFit/>
          </a:bodyPr>
          <a:lstStyle/>
          <a:p>
            <a:pPr lvl="0"/>
            <a:r>
              <a:rPr lang="en-US" dirty="0" smtClean="0">
                <a:solidFill>
                  <a:srgbClr val="786860"/>
                </a:solidFill>
              </a:rPr>
              <a:t>20</a:t>
            </a:r>
            <a:r>
              <a:rPr lang="ro-RO" dirty="0" smtClean="0">
                <a:solidFill>
                  <a:srgbClr val="786860"/>
                </a:solidFill>
              </a:rPr>
              <a:t> angajati</a:t>
            </a:r>
            <a:endParaRPr lang="ro-RO" dirty="0">
              <a:solidFill>
                <a:srgbClr val="786860"/>
              </a:solidFill>
            </a:endParaRPr>
          </a:p>
        </p:txBody>
      </p:sp>
      <p:sp>
        <p:nvSpPr>
          <p:cNvPr id="40" name="Rectangle 1"/>
          <p:cNvSpPr>
            <a:spLocks noChangeArrowheads="1"/>
          </p:cNvSpPr>
          <p:nvPr/>
        </p:nvSpPr>
        <p:spPr bwMode="auto">
          <a:xfrm>
            <a:off x="723900" y="0"/>
            <a:ext cx="11466513" cy="430887"/>
          </a:xfrm>
          <a:prstGeom prst="rect">
            <a:avLst/>
          </a:prstGeom>
          <a:noFill/>
          <a:ln w="9525">
            <a:noFill/>
            <a:miter lim="800000"/>
            <a:headEnd/>
            <a:tailEnd/>
          </a:ln>
        </p:spPr>
        <p:txBody>
          <a:bodyPr>
            <a:spAutoFit/>
          </a:bodyPr>
          <a:lstStyle/>
          <a:p>
            <a:pPr>
              <a:spcBef>
                <a:spcPts val="600"/>
              </a:spcBef>
              <a:spcAft>
                <a:spcPts val="600"/>
              </a:spcAft>
            </a:pPr>
            <a:r>
              <a:rPr lang="en-US" sz="2200" dirty="0" smtClean="0">
                <a:solidFill>
                  <a:srgbClr val="ED1A3B"/>
                </a:solidFill>
              </a:rPr>
              <a:t>ASPECTE ORGANIZATIONALE</a:t>
            </a:r>
            <a:endParaRPr lang="ro-RO" sz="2200" dirty="0">
              <a:solidFill>
                <a:srgbClr val="ED1A3B"/>
              </a:solidFill>
            </a:endParaRPr>
          </a:p>
        </p:txBody>
      </p:sp>
      <p:sp>
        <p:nvSpPr>
          <p:cNvPr id="182289" name="Rectangle 17"/>
          <p:cNvSpPr>
            <a:spLocks noChangeArrowheads="1"/>
          </p:cNvSpPr>
          <p:nvPr/>
        </p:nvSpPr>
        <p:spPr bwMode="auto">
          <a:xfrm>
            <a:off x="0" y="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o-RO"/>
          </a:p>
        </p:txBody>
      </p:sp>
      <p:grpSp>
        <p:nvGrpSpPr>
          <p:cNvPr id="182273" name="Group 1"/>
          <p:cNvGrpSpPr>
            <a:grpSpLocks noChangeAspect="1"/>
          </p:cNvGrpSpPr>
          <p:nvPr/>
        </p:nvGrpSpPr>
        <p:grpSpPr bwMode="auto">
          <a:xfrm>
            <a:off x="6101169" y="2173011"/>
            <a:ext cx="5995046" cy="3944553"/>
            <a:chOff x="1530" y="2398"/>
            <a:chExt cx="8910" cy="5863"/>
          </a:xfrm>
        </p:grpSpPr>
        <p:sp>
          <p:nvSpPr>
            <p:cNvPr id="182288" name="AutoShape 16"/>
            <p:cNvSpPr>
              <a:spLocks noChangeAspect="1" noChangeArrowheads="1" noTextEdit="1"/>
            </p:cNvSpPr>
            <p:nvPr/>
          </p:nvSpPr>
          <p:spPr bwMode="auto">
            <a:xfrm>
              <a:off x="1530" y="2398"/>
              <a:ext cx="8910" cy="5863"/>
            </a:xfrm>
            <a:prstGeom prst="rect">
              <a:avLst/>
            </a:prstGeom>
            <a:noFill/>
          </p:spPr>
          <p:txBody>
            <a:bodyPr vert="horz" wrap="square" lIns="91440" tIns="45720" rIns="91440" bIns="45720" numCol="1" anchor="t" anchorCtr="0" compatLnSpc="1">
              <a:prstTxWarp prst="textNoShape">
                <a:avLst/>
              </a:prstTxWarp>
            </a:bodyPr>
            <a:lstStyle/>
            <a:p>
              <a:endParaRPr lang="ro-RO"/>
            </a:p>
          </p:txBody>
        </p:sp>
        <p:sp>
          <p:nvSpPr>
            <p:cNvPr id="182287" name="Rectangle 15"/>
            <p:cNvSpPr>
              <a:spLocks noChangeArrowheads="1"/>
            </p:cNvSpPr>
            <p:nvPr/>
          </p:nvSpPr>
          <p:spPr bwMode="auto">
            <a:xfrm>
              <a:off x="6093" y="3908"/>
              <a:ext cx="3927" cy="3909"/>
            </a:xfrm>
            <a:prstGeom prst="rect">
              <a:avLst/>
            </a:prstGeom>
            <a:solidFill>
              <a:srgbClr val="FFFFFF"/>
            </a:solidFill>
            <a:ln w="28575">
              <a:solidFill>
                <a:srgbClr val="97470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Sectorul</a:t>
              </a:r>
              <a:r>
                <a:rPr kumimoji="0" lang="en-US" sz="1100" b="0" i="0" u="none" strike="noStrike" cap="none" normalizeH="0" baseline="0" dirty="0" smtClean="0">
                  <a:ln>
                    <a:noFill/>
                  </a:ln>
                  <a:solidFill>
                    <a:schemeClr val="tx1"/>
                  </a:solidFill>
                  <a:effectLst/>
                  <a:latin typeface="Garamond" pitchFamily="18" charset="0"/>
                  <a:ea typeface="Times New Roman" pitchFamily="18" charset="0"/>
                  <a:cs typeface="Times New Roman" pitchFamily="18" charset="0"/>
                </a:rPr>
                <a:t> </a:t>
              </a:r>
              <a:r>
                <a:rPr kumimoji="0" lang="en-US" sz="1100" b="0" i="0" u="none" strike="noStrike" cap="none" normalizeH="0" baseline="0" dirty="0" err="1" smtClean="0">
                  <a:ln>
                    <a:noFill/>
                  </a:ln>
                  <a:solidFill>
                    <a:schemeClr val="tx1"/>
                  </a:solidFill>
                  <a:effectLst/>
                  <a:latin typeface="Garamond" pitchFamily="18" charset="0"/>
                  <a:ea typeface="Times New Roman" pitchFamily="18" charset="0"/>
                  <a:cs typeface="Times New Roman" pitchFamily="18" charset="0"/>
                </a:rPr>
                <a:t>Administrativ</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2286" name="Rectangle 14"/>
            <p:cNvSpPr>
              <a:spLocks noChangeArrowheads="1"/>
            </p:cNvSpPr>
            <p:nvPr/>
          </p:nvSpPr>
          <p:spPr bwMode="auto">
            <a:xfrm>
              <a:off x="1918" y="3899"/>
              <a:ext cx="3927" cy="3926"/>
            </a:xfrm>
            <a:prstGeom prst="rect">
              <a:avLst/>
            </a:prstGeom>
            <a:solidFill>
              <a:srgbClr val="FFFFFF"/>
            </a:solidFill>
            <a:ln w="28575">
              <a:solidFill>
                <a:srgbClr val="974706"/>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Sectorul Tehnic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5" name="AutoShape 13"/>
            <p:cNvSpPr>
              <a:spLocks noChangeArrowheads="1"/>
            </p:cNvSpPr>
            <p:nvPr/>
          </p:nvSpPr>
          <p:spPr bwMode="auto">
            <a:xfrm>
              <a:off x="4937" y="2619"/>
              <a:ext cx="2151" cy="543"/>
            </a:xfrm>
            <a:prstGeom prst="flowChartAlternateProcess">
              <a:avLst/>
            </a:prstGeom>
            <a:solidFill>
              <a:srgbClr val="4BACC6"/>
            </a:solidFill>
            <a:ln w="38100">
              <a:solidFill>
                <a:srgbClr val="0070C0"/>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Administator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4" name="AutoShape 12"/>
            <p:cNvSpPr>
              <a:spLocks noChangeArrowheads="1"/>
            </p:cNvSpPr>
            <p:nvPr/>
          </p:nvSpPr>
          <p:spPr bwMode="auto">
            <a:xfrm>
              <a:off x="7282" y="4547"/>
              <a:ext cx="2150" cy="543"/>
            </a:xfrm>
            <a:prstGeom prst="flowChartAlternateProcess">
              <a:avLst/>
            </a:prstGeom>
            <a:solidFill>
              <a:srgbClr val="9BBB59"/>
            </a:solidFill>
            <a:ln w="38100">
              <a:solidFill>
                <a:srgbClr val="76923C"/>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Contabil sef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82281" name="Group 9"/>
            <p:cNvGrpSpPr>
              <a:grpSpLocks/>
            </p:cNvGrpSpPr>
            <p:nvPr/>
          </p:nvGrpSpPr>
          <p:grpSpPr bwMode="auto">
            <a:xfrm>
              <a:off x="4154" y="3192"/>
              <a:ext cx="4203" cy="1325"/>
              <a:chOff x="4154" y="3192"/>
              <a:chExt cx="4203" cy="1325"/>
            </a:xfrm>
          </p:grpSpPr>
          <p:sp>
            <p:nvSpPr>
              <p:cNvPr id="182283" name="AutoShape 11"/>
              <p:cNvSpPr>
                <a:spLocks noChangeShapeType="1"/>
              </p:cNvSpPr>
              <p:nvPr/>
            </p:nvSpPr>
            <p:spPr bwMode="auto">
              <a:xfrm rot="16200000" flipH="1">
                <a:off x="6522" y="2683"/>
                <a:ext cx="1325" cy="2344"/>
              </a:xfrm>
              <a:prstGeom prst="bentConnector3">
                <a:avLst>
                  <a:gd name="adj1" fmla="val 27847"/>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sp>
            <p:nvSpPr>
              <p:cNvPr id="182282" name="AutoShape 10"/>
              <p:cNvSpPr>
                <a:spLocks noChangeShapeType="1"/>
              </p:cNvSpPr>
              <p:nvPr/>
            </p:nvSpPr>
            <p:spPr bwMode="auto">
              <a:xfrm rot="5400000">
                <a:off x="4427" y="2919"/>
                <a:ext cx="1313" cy="1859"/>
              </a:xfrm>
              <a:prstGeom prst="bentConnector3">
                <a:avLst>
                  <a:gd name="adj1" fmla="val 27875"/>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ro-RO"/>
              </a:p>
            </p:txBody>
          </p:sp>
        </p:grpSp>
        <p:sp>
          <p:nvSpPr>
            <p:cNvPr id="182280" name="AutoShape 8"/>
            <p:cNvSpPr>
              <a:spLocks noChangeArrowheads="1"/>
            </p:cNvSpPr>
            <p:nvPr/>
          </p:nvSpPr>
          <p:spPr bwMode="auto">
            <a:xfrm>
              <a:off x="7284" y="5646"/>
              <a:ext cx="2150" cy="543"/>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Jurist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2279" name="AutoShape 7"/>
            <p:cNvSpPr>
              <a:spLocks noChangeArrowheads="1"/>
            </p:cNvSpPr>
            <p:nvPr/>
          </p:nvSpPr>
          <p:spPr bwMode="auto">
            <a:xfrm>
              <a:off x="7277" y="6779"/>
              <a:ext cx="2150" cy="574"/>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1 Contabil casier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2278" name="AutoShape 6"/>
            <p:cNvSpPr>
              <a:spLocks noChangeShapeType="1"/>
            </p:cNvSpPr>
            <p:nvPr/>
          </p:nvSpPr>
          <p:spPr bwMode="auto">
            <a:xfrm rot="16200000" flipH="1">
              <a:off x="8110" y="5367"/>
              <a:ext cx="496" cy="2"/>
            </a:xfrm>
            <a:prstGeom prst="bentConnector3">
              <a:avLst>
                <a:gd name="adj1" fmla="val 49796"/>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sp>
          <p:nvSpPr>
            <p:cNvPr id="182277" name="AutoShape 5"/>
            <p:cNvSpPr>
              <a:spLocks noChangeShapeType="1"/>
            </p:cNvSpPr>
            <p:nvPr/>
          </p:nvSpPr>
          <p:spPr bwMode="auto">
            <a:xfrm flipH="1">
              <a:off x="8352" y="6219"/>
              <a:ext cx="7" cy="53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o-RO"/>
            </a:p>
          </p:txBody>
        </p:sp>
        <p:sp>
          <p:nvSpPr>
            <p:cNvPr id="182276" name="AutoShape 4"/>
            <p:cNvSpPr>
              <a:spLocks noChangeArrowheads="1"/>
            </p:cNvSpPr>
            <p:nvPr/>
          </p:nvSpPr>
          <p:spPr bwMode="auto">
            <a:xfrm>
              <a:off x="2833" y="5742"/>
              <a:ext cx="2657" cy="579"/>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Serviciul paza (3)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2275" name="AutoShape 3"/>
            <p:cNvSpPr>
              <a:spLocks noChangeArrowheads="1"/>
            </p:cNvSpPr>
            <p:nvPr/>
          </p:nvSpPr>
          <p:spPr bwMode="auto">
            <a:xfrm>
              <a:off x="2838" y="4545"/>
              <a:ext cx="2655" cy="604"/>
            </a:xfrm>
            <a:prstGeom prst="flowChartAlternateProcess">
              <a:avLst/>
            </a:prstGeom>
            <a:solidFill>
              <a:srgbClr val="F79646"/>
            </a:solidFill>
            <a:ln w="38100">
              <a:solidFill>
                <a:srgbClr val="E36C0A"/>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ea typeface="Times New Roman" pitchFamily="18" charset="0"/>
                  <a:cs typeface="Times New Roman" pitchFamily="18" charset="0"/>
                </a:rPr>
                <a:t>Serviciul salubritate (13)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2274" name="AutoShape 2"/>
            <p:cNvSpPr>
              <a:spLocks noChangeShapeType="1"/>
            </p:cNvSpPr>
            <p:nvPr/>
          </p:nvSpPr>
          <p:spPr bwMode="auto">
            <a:xfrm rot="5400000">
              <a:off x="3897" y="5444"/>
              <a:ext cx="533" cy="4"/>
            </a:xfrm>
            <a:prstGeom prst="bentConnector3">
              <a:avLst>
                <a:gd name="adj1" fmla="val 49907"/>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o-RO"/>
            </a:p>
          </p:txBody>
        </p:sp>
      </p:grpSp>
      <p:pic>
        <p:nvPicPr>
          <p:cNvPr id="182298" name="Picture 26"/>
          <p:cNvPicPr>
            <a:picLocks noChangeAspect="1" noChangeArrowheads="1"/>
          </p:cNvPicPr>
          <p:nvPr/>
        </p:nvPicPr>
        <p:blipFill>
          <a:blip r:embed="rId2" cstate="print"/>
          <a:srcRect/>
          <a:stretch>
            <a:fillRect/>
          </a:stretch>
        </p:blipFill>
        <p:spPr bwMode="auto">
          <a:xfrm>
            <a:off x="6904843" y="-15425"/>
            <a:ext cx="4908777" cy="22666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738" y="1489075"/>
            <a:ext cx="10971212" cy="1618905"/>
          </a:xfrm>
          <a:prstGeom prst="rect">
            <a:avLst/>
          </a:prstGeom>
        </p:spPr>
        <p:txBody>
          <a:bodyPr>
            <a:spAutoFit/>
          </a:bodyPr>
          <a:lstStyle/>
          <a:p>
            <a:pPr marL="182563" indent="-182563" algn="ctr" eaLnBrk="0" hangingPunct="0">
              <a:lnSpc>
                <a:spcPct val="105000"/>
              </a:lnSpc>
              <a:defRPr/>
            </a:pPr>
            <a:r>
              <a:rPr lang="en-US" sz="3200" dirty="0" err="1" smtClean="0">
                <a:solidFill>
                  <a:srgbClr val="ED1A3B"/>
                </a:solidFill>
                <a:latin typeface="+mj-lt"/>
                <a:ea typeface="+mj-ea"/>
                <a:cs typeface="+mj-cs"/>
              </a:rPr>
              <a:t>Situatia</a:t>
            </a:r>
            <a:r>
              <a:rPr lang="en-US" sz="3200" dirty="0" smtClean="0">
                <a:solidFill>
                  <a:srgbClr val="ED1A3B"/>
                </a:solidFill>
                <a:latin typeface="+mj-lt"/>
                <a:ea typeface="+mj-ea"/>
                <a:cs typeface="+mj-cs"/>
              </a:rPr>
              <a:t> </a:t>
            </a:r>
            <a:r>
              <a:rPr lang="en-US" sz="3200" dirty="0" err="1" smtClean="0">
                <a:solidFill>
                  <a:srgbClr val="ED1A3B"/>
                </a:solidFill>
                <a:latin typeface="+mj-lt"/>
                <a:ea typeface="+mj-ea"/>
                <a:cs typeface="+mj-cs"/>
              </a:rPr>
              <a:t>financiara</a:t>
            </a:r>
            <a:r>
              <a:rPr lang="en-US" sz="3200" dirty="0" smtClean="0">
                <a:solidFill>
                  <a:srgbClr val="ED1A3B"/>
                </a:solidFill>
                <a:latin typeface="+mj-lt"/>
                <a:ea typeface="+mj-ea"/>
                <a:cs typeface="+mj-cs"/>
              </a:rPr>
              <a:t> in </a:t>
            </a:r>
            <a:r>
              <a:rPr lang="en-US" sz="3200" dirty="0" err="1" smtClean="0">
                <a:solidFill>
                  <a:srgbClr val="ED1A3B"/>
                </a:solidFill>
                <a:latin typeface="+mj-lt"/>
                <a:ea typeface="+mj-ea"/>
                <a:cs typeface="+mj-cs"/>
              </a:rPr>
              <a:t>gestionarea</a:t>
            </a:r>
            <a:r>
              <a:rPr lang="en-US" sz="3200" dirty="0" smtClean="0">
                <a:solidFill>
                  <a:srgbClr val="ED1A3B"/>
                </a:solidFill>
                <a:latin typeface="+mj-lt"/>
                <a:ea typeface="+mj-ea"/>
                <a:cs typeface="+mj-cs"/>
              </a:rPr>
              <a:t> </a:t>
            </a:r>
            <a:r>
              <a:rPr lang="en-US" sz="3200" dirty="0" err="1" smtClean="0">
                <a:solidFill>
                  <a:srgbClr val="ED1A3B"/>
                </a:solidFill>
                <a:latin typeface="+mj-lt"/>
                <a:ea typeface="+mj-ea"/>
                <a:cs typeface="+mj-cs"/>
              </a:rPr>
              <a:t>deseurilor</a:t>
            </a:r>
            <a:r>
              <a:rPr lang="en-US" sz="3200" dirty="0" smtClean="0">
                <a:solidFill>
                  <a:srgbClr val="ED1A3B"/>
                </a:solidFill>
                <a:latin typeface="+mj-lt"/>
                <a:ea typeface="+mj-ea"/>
                <a:cs typeface="+mj-cs"/>
              </a:rPr>
              <a:t> in </a:t>
            </a:r>
          </a:p>
          <a:p>
            <a:pPr marL="182563" indent="-182563" algn="ctr" eaLnBrk="0" hangingPunct="0">
              <a:lnSpc>
                <a:spcPct val="105000"/>
              </a:lnSpc>
              <a:defRPr/>
            </a:pPr>
            <a:r>
              <a:rPr lang="en-US" sz="3200" dirty="0" smtClean="0">
                <a:solidFill>
                  <a:srgbClr val="0070C0"/>
                </a:solidFill>
                <a:latin typeface="+mj-lt"/>
                <a:ea typeface="+mj-ea"/>
                <a:cs typeface="+mj-cs"/>
              </a:rPr>
              <a:t>CANTEMIR</a:t>
            </a:r>
            <a:endParaRPr lang="ro-RO" sz="3200" dirty="0">
              <a:solidFill>
                <a:srgbClr val="0070C0"/>
              </a:solidFill>
              <a:latin typeface="+mj-lt"/>
              <a:ea typeface="+mj-ea"/>
              <a:cs typeface="+mj-cs"/>
            </a:endParaRPr>
          </a:p>
          <a:p>
            <a:pPr algn="ctr">
              <a:defRPr/>
            </a:pPr>
            <a:endParaRPr lang="ro-RO" sz="3200" dirty="0">
              <a:solidFill>
                <a:schemeClr val="accent2">
                  <a:lumMod val="50000"/>
                </a:schemeClr>
              </a:solidFill>
              <a:latin typeface="Comic Sans MS" pitchFamily="66" charset="0"/>
              <a:cs typeface="+mn-cs"/>
            </a:endParaRPr>
          </a:p>
        </p:txBody>
      </p:sp>
      <p:pic>
        <p:nvPicPr>
          <p:cNvPr id="44033" name="Picture 1"/>
          <p:cNvPicPr>
            <a:picLocks noChangeAspect="1" noChangeArrowheads="1"/>
          </p:cNvPicPr>
          <p:nvPr/>
        </p:nvPicPr>
        <p:blipFill>
          <a:blip r:embed="rId2" cstate="email"/>
          <a:srcRect/>
          <a:stretch>
            <a:fillRect/>
          </a:stretch>
        </p:blipFill>
        <p:spPr bwMode="auto">
          <a:xfrm>
            <a:off x="1705928" y="2820063"/>
            <a:ext cx="9418637" cy="2225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email"/>
          <a:srcRect/>
          <a:stretch>
            <a:fillRect/>
          </a:stretch>
        </p:blipFill>
        <p:spPr bwMode="auto">
          <a:xfrm>
            <a:off x="8512016" y="1006251"/>
            <a:ext cx="3383280" cy="49475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1078" name="Rectangle 6"/>
          <p:cNvSpPr>
            <a:spLocks noChangeArrowheads="1"/>
          </p:cNvSpPr>
          <p:nvPr/>
        </p:nvSpPr>
        <p:spPr bwMode="auto">
          <a:xfrm>
            <a:off x="320675" y="1211263"/>
            <a:ext cx="8177213" cy="5016500"/>
          </a:xfrm>
          <a:prstGeom prst="rect">
            <a:avLst/>
          </a:prstGeom>
          <a:noFill/>
          <a:ln w="9525">
            <a:noFill/>
            <a:miter lim="800000"/>
            <a:headEnd/>
            <a:tailEnd/>
          </a:ln>
          <a:effectLst/>
        </p:spPr>
        <p:txBody>
          <a:bodyPr anchor="ctr">
            <a:spAutoFit/>
          </a:bodyPr>
          <a:lstStyle/>
          <a:p>
            <a:pPr marL="182563" indent="-182563">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1</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Introducere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2</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Cadrul legal specific gestionarii deseurilor municipale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3</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Aria proiectului</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4</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Gestionarea deseurilor la nivelul localitatii</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5</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Evaluarea performantelor financiare ale operatorului de salubritate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6</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Analiza cadrului institutional</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7</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Evaluarea performantelor operationale</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8</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Operarea gestionarii deseurilor la nivel regional</a:t>
            </a:r>
            <a:endParaRPr lang="ro-RO" sz="2400" b="0" dirty="0">
              <a:solidFill>
                <a:schemeClr val="accent6"/>
              </a:solidFill>
              <a:latin typeface="+mj-lt"/>
            </a:endParaRPr>
          </a:p>
          <a:p>
            <a:pPr marL="182563" indent="-182563" eaLnBrk="0" hangingPunct="0">
              <a:spcBef>
                <a:spcPts val="600"/>
              </a:spcBef>
              <a:spcAft>
                <a:spcPts val="600"/>
              </a:spcAft>
              <a:defRPr/>
            </a:pPr>
            <a:r>
              <a:rPr lang="ro-RO" sz="2400" b="0" dirty="0">
                <a:solidFill>
                  <a:schemeClr val="accent6"/>
                </a:solidFill>
                <a:latin typeface="+mj-lt"/>
                <a:ea typeface="Times New Roman" pitchFamily="18" charset="0"/>
                <a:cs typeface="Times New Roman" pitchFamily="18" charset="0"/>
              </a:rPr>
              <a:t>9</a:t>
            </a:r>
            <a:r>
              <a:rPr lang="en-US" sz="2400" b="0" dirty="0">
                <a:solidFill>
                  <a:schemeClr val="accent6"/>
                </a:solidFill>
                <a:latin typeface="+mj-lt"/>
                <a:ea typeface="Times New Roman" pitchFamily="18" charset="0"/>
                <a:cs typeface="Times New Roman" pitchFamily="18" charset="0"/>
              </a:rPr>
              <a:t> </a:t>
            </a:r>
            <a:r>
              <a:rPr lang="ro-RO" sz="2400" b="0" dirty="0">
                <a:solidFill>
                  <a:schemeClr val="accent6"/>
                </a:solidFill>
                <a:latin typeface="+mj-lt"/>
                <a:ea typeface="Times New Roman" pitchFamily="18" charset="0"/>
                <a:cs typeface="Times New Roman" pitchFamily="18" charset="0"/>
              </a:rPr>
              <a:t>Concluzii</a:t>
            </a:r>
            <a:endParaRPr lang="ro-RO" sz="4000" b="0" dirty="0">
              <a:solidFill>
                <a:schemeClr val="accent6"/>
              </a:solidFill>
              <a:latin typeface="+mj-lt"/>
            </a:endParaRPr>
          </a:p>
        </p:txBody>
      </p:sp>
      <p:sp>
        <p:nvSpPr>
          <p:cNvPr id="9" name="Titel 1"/>
          <p:cNvSpPr txBox="1">
            <a:spLocks/>
          </p:cNvSpPr>
          <p:nvPr/>
        </p:nvSpPr>
        <p:spPr>
          <a:xfrm>
            <a:off x="666750" y="339725"/>
            <a:ext cx="11523663" cy="666750"/>
          </a:xfrm>
          <a:prstGeom prst="rect">
            <a:avLst/>
          </a:prstGeom>
        </p:spPr>
        <p:txBody>
          <a:bodyPr/>
          <a:lstStyle/>
          <a:p>
            <a:pPr eaLnBrk="0" hangingPunct="0">
              <a:lnSpc>
                <a:spcPct val="105000"/>
              </a:lnSpc>
              <a:defRPr/>
            </a:pPr>
            <a:r>
              <a:rPr lang="en-US" sz="3200" kern="0" dirty="0" err="1">
                <a:solidFill>
                  <a:srgbClr val="ED1A3B"/>
                </a:solidFill>
                <a:latin typeface="+mj-lt"/>
                <a:ea typeface="+mj-ea"/>
                <a:cs typeface="+mj-cs"/>
              </a:rPr>
              <a:t>Analiza</a:t>
            </a:r>
            <a:r>
              <a:rPr lang="en-US" sz="3200" kern="0" dirty="0">
                <a:solidFill>
                  <a:srgbClr val="ED1A3B"/>
                </a:solidFill>
                <a:latin typeface="+mj-lt"/>
                <a:ea typeface="+mj-ea"/>
                <a:cs typeface="+mj-cs"/>
              </a:rPr>
              <a:t> diagnostic: </a:t>
            </a:r>
            <a:r>
              <a:rPr lang="en-US" sz="3200" kern="0" dirty="0" err="1">
                <a:solidFill>
                  <a:srgbClr val="ED1A3B"/>
                </a:solidFill>
                <a:latin typeface="+mj-lt"/>
                <a:ea typeface="+mj-ea"/>
                <a:cs typeface="+mj-cs"/>
              </a:rPr>
              <a:t>Structura</a:t>
            </a:r>
            <a:r>
              <a:rPr lang="en-US" sz="3200" kern="0" dirty="0">
                <a:solidFill>
                  <a:srgbClr val="ED1A3B"/>
                </a:solidFill>
                <a:latin typeface="+mj-lt"/>
                <a:ea typeface="+mj-ea"/>
                <a:cs typeface="+mj-cs"/>
              </a:rPr>
              <a:t> </a:t>
            </a:r>
            <a:r>
              <a:rPr lang="en-US" sz="3200" kern="0" dirty="0" err="1">
                <a:solidFill>
                  <a:srgbClr val="ED1A3B"/>
                </a:solidFill>
                <a:latin typeface="+mj-lt"/>
                <a:ea typeface="+mj-ea"/>
                <a:cs typeface="+mj-cs"/>
              </a:rPr>
              <a:t>Raportului</a:t>
            </a:r>
            <a:endParaRPr lang="en-US" sz="3200" kern="0" dirty="0">
              <a:solidFill>
                <a:srgbClr val="ED1A3B"/>
              </a:solidFill>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73088" y="-61913"/>
            <a:ext cx="10585450" cy="1031876"/>
          </a:xfrm>
          <a:prstGeom prst="rect">
            <a:avLst/>
          </a:prstGeom>
          <a:noFill/>
          <a:ln w="9525">
            <a:noFill/>
            <a:miter lim="800000"/>
            <a:headEnd/>
            <a:tailEnd/>
          </a:ln>
          <a:effectLst>
            <a:prstShdw prst="shdw17" dist="17961" dir="2700000">
              <a:schemeClr val="accent1">
                <a:gamma/>
                <a:shade val="60000"/>
                <a:invGamma/>
              </a:schemeClr>
            </a:prstShdw>
          </a:effectLst>
        </p:spPr>
        <p:txBody>
          <a:bodyPr lIns="539580" tIns="76176" bIns="152352" anchor="ctr">
            <a:spAutoFit/>
          </a:bodyPr>
          <a:lstStyle/>
          <a:p>
            <a:pPr marL="0" lvl="4" eaLnBrk="0" hangingPunct="0">
              <a:defRPr/>
            </a:pPr>
            <a:r>
              <a:rPr lang="en-US" sz="2400" dirty="0" smtClean="0">
                <a:solidFill>
                  <a:srgbClr val="ED1A3B"/>
                </a:solidFill>
                <a:latin typeface="+mj-lt"/>
                <a:cs typeface="Times New Roman" pitchFamily="18" charset="0"/>
              </a:rPr>
              <a:t>ANALIZA SITUATIEI FINANCIARE A OPERATORULUI DE SALUBRIZARE</a:t>
            </a:r>
            <a:endParaRPr lang="en-GB" sz="1600" b="0" i="1" dirty="0">
              <a:solidFill>
                <a:srgbClr val="ED1A3B"/>
              </a:solidFill>
              <a:latin typeface="+mj-lt"/>
              <a:cs typeface="Times New Roman" pitchFamily="18" charset="0"/>
            </a:endParaRPr>
          </a:p>
          <a:p>
            <a:pPr eaLnBrk="0" hangingPunct="0">
              <a:defRPr/>
            </a:pPr>
            <a:endParaRPr lang="en-GB" sz="2800" dirty="0">
              <a:solidFill>
                <a:srgbClr val="ED1A3B"/>
              </a:solidFill>
              <a:latin typeface="+mj-lt"/>
            </a:endParaRPr>
          </a:p>
        </p:txBody>
      </p:sp>
      <p:sp>
        <p:nvSpPr>
          <p:cNvPr id="3" name="TextBox 2"/>
          <p:cNvSpPr txBox="1"/>
          <p:nvPr/>
        </p:nvSpPr>
        <p:spPr>
          <a:xfrm>
            <a:off x="573088" y="698500"/>
            <a:ext cx="10585450" cy="6678751"/>
          </a:xfrm>
          <a:prstGeom prst="rect">
            <a:avLst/>
          </a:prstGeom>
          <a:noFill/>
        </p:spPr>
        <p:txBody>
          <a:bodyPr wrap="square" rtlCol="0">
            <a:spAutoFit/>
          </a:bodyPr>
          <a:lstStyle/>
          <a:p>
            <a:pPr algn="just"/>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financiara</a:t>
            </a:r>
            <a:r>
              <a:rPr lang="en-US" sz="2000" dirty="0" smtClean="0">
                <a:solidFill>
                  <a:schemeClr val="tx1"/>
                </a:solidFill>
              </a:rPr>
              <a:t> a </a:t>
            </a:r>
            <a:r>
              <a:rPr lang="en-US" sz="2000" dirty="0" err="1" smtClean="0">
                <a:solidFill>
                  <a:schemeClr val="tx1"/>
                </a:solidFill>
              </a:rPr>
              <a:t>operatorului</a:t>
            </a:r>
            <a:r>
              <a:rPr lang="en-US" sz="2000" dirty="0" smtClean="0">
                <a:solidFill>
                  <a:schemeClr val="tx1"/>
                </a:solidFill>
              </a:rPr>
              <a:t> s-a </a:t>
            </a:r>
            <a:r>
              <a:rPr lang="en-US" sz="2000" dirty="0" err="1" smtClean="0">
                <a:solidFill>
                  <a:schemeClr val="tx1"/>
                </a:solidFill>
              </a:rPr>
              <a:t>facut</a:t>
            </a:r>
            <a:r>
              <a:rPr lang="en-US" sz="2000" dirty="0" smtClean="0">
                <a:solidFill>
                  <a:schemeClr val="tx1"/>
                </a:solidFill>
              </a:rPr>
              <a:t> </a:t>
            </a:r>
            <a:r>
              <a:rPr lang="en-US" sz="2000" dirty="0" err="1" smtClean="0">
                <a:solidFill>
                  <a:schemeClr val="tx1"/>
                </a:solidFill>
              </a:rPr>
              <a:t>pe</a:t>
            </a:r>
            <a:r>
              <a:rPr lang="en-US" sz="2000" dirty="0" smtClean="0">
                <a:solidFill>
                  <a:schemeClr val="tx1"/>
                </a:solidFill>
              </a:rPr>
              <a:t> </a:t>
            </a:r>
            <a:r>
              <a:rPr lang="en-US" sz="2000" dirty="0" err="1" smtClean="0">
                <a:solidFill>
                  <a:schemeClr val="tx1"/>
                </a:solidFill>
              </a:rPr>
              <a:t>baza</a:t>
            </a:r>
            <a:r>
              <a:rPr lang="en-US" sz="2000" dirty="0" smtClean="0">
                <a:solidFill>
                  <a:schemeClr val="tx1"/>
                </a:solidFill>
              </a:rPr>
              <a:t> </a:t>
            </a:r>
            <a:r>
              <a:rPr lang="en-US" sz="2000" dirty="0" err="1" smtClean="0">
                <a:solidFill>
                  <a:schemeClr val="tx1"/>
                </a:solidFill>
              </a:rPr>
              <a:t>urmatoarelor</a:t>
            </a:r>
            <a:r>
              <a:rPr lang="en-US" sz="2000" dirty="0" smtClean="0">
                <a:solidFill>
                  <a:schemeClr val="tx1"/>
                </a:solidFill>
              </a:rPr>
              <a:t> </a:t>
            </a:r>
            <a:r>
              <a:rPr lang="en-US" sz="2000" dirty="0" err="1" smtClean="0">
                <a:solidFill>
                  <a:schemeClr val="tx1"/>
                </a:solidFill>
              </a:rPr>
              <a:t>elemente</a:t>
            </a:r>
            <a:r>
              <a:rPr lang="en-US" sz="2000" dirty="0" smtClean="0">
                <a:solidFill>
                  <a:schemeClr val="tx1"/>
                </a:solidFill>
              </a:rPr>
              <a:t> </a:t>
            </a:r>
            <a:r>
              <a:rPr lang="en-US" sz="2000" dirty="0" err="1" smtClean="0">
                <a:solidFill>
                  <a:schemeClr val="tx1"/>
                </a:solidFill>
              </a:rPr>
              <a:t>furnizate</a:t>
            </a:r>
            <a:r>
              <a:rPr lang="en-US" sz="2000" dirty="0" smtClean="0">
                <a:solidFill>
                  <a:schemeClr val="tx1"/>
                </a:solidFill>
              </a:rPr>
              <a:t> de operator:</a:t>
            </a:r>
          </a:p>
          <a:p>
            <a:pPr algn="just"/>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Bilantul</a:t>
            </a:r>
            <a:r>
              <a:rPr lang="en-US" sz="2000" dirty="0" smtClean="0">
                <a:solidFill>
                  <a:schemeClr val="tx1"/>
                </a:solidFill>
              </a:rPr>
              <a:t> </a:t>
            </a:r>
            <a:r>
              <a:rPr lang="en-US" sz="2000" dirty="0" err="1" smtClean="0">
                <a:solidFill>
                  <a:schemeClr val="tx1"/>
                </a:solidFill>
              </a:rPr>
              <a:t>contabil</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Contul</a:t>
            </a:r>
            <a:r>
              <a:rPr lang="en-US" sz="2000" dirty="0" smtClean="0">
                <a:solidFill>
                  <a:schemeClr val="tx1"/>
                </a:solidFill>
              </a:rPr>
              <a:t> de profit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pierdere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Forma 5C</a:t>
            </a: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Date </a:t>
            </a:r>
            <a:r>
              <a:rPr lang="en-US" sz="2000" dirty="0" err="1" smtClean="0">
                <a:solidFill>
                  <a:schemeClr val="tx1"/>
                </a:solidFill>
              </a:rPr>
              <a:t>operationale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Tarife</a:t>
            </a:r>
            <a:r>
              <a:rPr lang="en-US" sz="2000" dirty="0" smtClean="0">
                <a:solidFill>
                  <a:schemeClr val="tx1"/>
                </a:solidFill>
              </a:rPr>
              <a:t> </a:t>
            </a:r>
            <a:r>
              <a:rPr lang="en-US" sz="2000" dirty="0" err="1" smtClean="0">
                <a:solidFill>
                  <a:schemeClr val="tx1"/>
                </a:solidFill>
              </a:rPr>
              <a:t>curente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istorice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Date </a:t>
            </a:r>
            <a:r>
              <a:rPr lang="en-US" sz="2000" dirty="0" err="1" smtClean="0">
                <a:solidFill>
                  <a:schemeClr val="tx1"/>
                </a:solidFill>
              </a:rPr>
              <a:t>calitative</a:t>
            </a:r>
            <a:r>
              <a:rPr lang="en-US" sz="2000" dirty="0" smtClean="0">
                <a:solidFill>
                  <a:schemeClr val="tx1"/>
                </a:solidFill>
              </a:rPr>
              <a:t> </a:t>
            </a:r>
            <a:r>
              <a:rPr lang="en-US" sz="2000" dirty="0" err="1" smtClean="0">
                <a:solidFill>
                  <a:schemeClr val="tx1"/>
                </a:solidFill>
              </a:rPr>
              <a:t>colectate</a:t>
            </a:r>
            <a:r>
              <a:rPr lang="en-US" sz="2000" dirty="0" smtClean="0">
                <a:solidFill>
                  <a:schemeClr val="tx1"/>
                </a:solidFill>
              </a:rPr>
              <a:t> din </a:t>
            </a:r>
            <a:r>
              <a:rPr lang="en-US" sz="2000" dirty="0" err="1" smtClean="0">
                <a:solidFill>
                  <a:schemeClr val="tx1"/>
                </a:solidFill>
              </a:rPr>
              <a:t>intalniri</a:t>
            </a:r>
            <a:r>
              <a:rPr lang="en-US" sz="2000" dirty="0" smtClean="0">
                <a:solidFill>
                  <a:schemeClr val="tx1"/>
                </a:solidFill>
              </a:rPr>
              <a:t> cu </a:t>
            </a:r>
            <a:r>
              <a:rPr lang="en-US" sz="2000" dirty="0" err="1" smtClean="0">
                <a:solidFill>
                  <a:schemeClr val="tx1"/>
                </a:solidFill>
              </a:rPr>
              <a:t>reprezentantii</a:t>
            </a:r>
            <a:r>
              <a:rPr lang="en-US" sz="2000" dirty="0" smtClean="0">
                <a:solidFill>
                  <a:schemeClr val="tx1"/>
                </a:solidFill>
              </a:rPr>
              <a:t> </a:t>
            </a:r>
            <a:r>
              <a:rPr lang="en-US" sz="2000" dirty="0" err="1" smtClean="0">
                <a:solidFill>
                  <a:schemeClr val="tx1"/>
                </a:solidFill>
              </a:rPr>
              <a:t>operatorului</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smtClean="0">
                <a:solidFill>
                  <a:schemeClr val="tx1"/>
                </a:solidFill>
              </a:rPr>
              <a:t>Date </a:t>
            </a:r>
            <a:r>
              <a:rPr lang="en-US" sz="2000" dirty="0" err="1" smtClean="0">
                <a:solidFill>
                  <a:schemeClr val="tx1"/>
                </a:solidFill>
              </a:rPr>
              <a:t>statistice</a:t>
            </a:r>
            <a:r>
              <a:rPr lang="en-US" sz="2000" dirty="0" smtClean="0">
                <a:solidFill>
                  <a:schemeClr val="tx1"/>
                </a:solidFill>
              </a:rPr>
              <a:t> </a:t>
            </a:r>
            <a:r>
              <a:rPr lang="en-US" sz="2000" dirty="0" err="1" smtClean="0">
                <a:solidFill>
                  <a:schemeClr val="tx1"/>
                </a:solidFill>
              </a:rPr>
              <a:t>preluate</a:t>
            </a:r>
            <a:r>
              <a:rPr lang="en-US" sz="2000" dirty="0" smtClean="0">
                <a:solidFill>
                  <a:schemeClr val="tx1"/>
                </a:solidFill>
              </a:rPr>
              <a:t> de la </a:t>
            </a:r>
            <a:r>
              <a:rPr lang="en-US" sz="2000" dirty="0" err="1" smtClean="0">
                <a:solidFill>
                  <a:schemeClr val="tx1"/>
                </a:solidFill>
              </a:rPr>
              <a:t>Institutul</a:t>
            </a:r>
            <a:r>
              <a:rPr lang="en-US" sz="2000" dirty="0" smtClean="0">
                <a:solidFill>
                  <a:schemeClr val="tx1"/>
                </a:solidFill>
              </a:rPr>
              <a:t> National de </a:t>
            </a:r>
            <a:r>
              <a:rPr lang="en-US" sz="2000" dirty="0" err="1" smtClean="0">
                <a:solidFill>
                  <a:schemeClr val="tx1"/>
                </a:solidFill>
              </a:rPr>
              <a:t>Statistica</a:t>
            </a:r>
            <a:endParaRPr lang="en-US" sz="2000" dirty="0" smtClean="0">
              <a:solidFill>
                <a:schemeClr val="tx1"/>
              </a:solidFill>
            </a:endParaRPr>
          </a:p>
          <a:p>
            <a:pPr marL="457200" indent="-457200">
              <a:buFont typeface="+mj-lt"/>
              <a:buAutoNum type="arabicPeriod"/>
            </a:pPr>
            <a:endParaRPr lang="en-US" sz="2000" dirty="0" smtClean="0">
              <a:solidFill>
                <a:schemeClr val="tx1"/>
              </a:solidFill>
            </a:endParaRPr>
          </a:p>
          <a:p>
            <a:pPr marL="457200" indent="-457200"/>
            <a:endParaRPr lang="en-US" sz="2000" dirty="0" smtClean="0">
              <a:solidFill>
                <a:schemeClr val="tx1"/>
              </a:solidFill>
            </a:endParaRPr>
          </a:p>
          <a:p>
            <a:pPr marL="457200" indent="-457200">
              <a:buFont typeface="+mj-lt"/>
              <a:buAutoNum type="arabicPeriod"/>
            </a:pPr>
            <a:endParaRPr lang="en-US" sz="2000" dirty="0" smtClean="0">
              <a:solidFill>
                <a:schemeClr val="tx1"/>
              </a:solidFill>
            </a:endParaRPr>
          </a:p>
          <a:p>
            <a:pPr marL="457200" indent="-457200"/>
            <a:endParaRPr lang="en-US" sz="2000"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73088" y="-61913"/>
            <a:ext cx="10585450" cy="1031876"/>
          </a:xfrm>
          <a:prstGeom prst="rect">
            <a:avLst/>
          </a:prstGeom>
          <a:noFill/>
          <a:ln w="9525">
            <a:noFill/>
            <a:miter lim="800000"/>
            <a:headEnd/>
            <a:tailEnd/>
          </a:ln>
          <a:effectLst>
            <a:prstShdw prst="shdw17" dist="17961" dir="2700000">
              <a:schemeClr val="accent1">
                <a:gamma/>
                <a:shade val="60000"/>
                <a:invGamma/>
              </a:schemeClr>
            </a:prstShdw>
          </a:effectLst>
        </p:spPr>
        <p:txBody>
          <a:bodyPr lIns="539580" tIns="76176" bIns="152352" anchor="ctr">
            <a:spAutoFit/>
          </a:bodyPr>
          <a:lstStyle/>
          <a:p>
            <a:pPr marL="0" lvl="4" eaLnBrk="0" hangingPunct="0">
              <a:defRPr/>
            </a:pPr>
            <a:r>
              <a:rPr lang="en-US" sz="2400" dirty="0" smtClean="0">
                <a:solidFill>
                  <a:srgbClr val="ED1A3B"/>
                </a:solidFill>
                <a:latin typeface="+mj-lt"/>
                <a:cs typeface="Times New Roman" pitchFamily="18" charset="0"/>
              </a:rPr>
              <a:t>ANALIZA SITUATIEI FINANCIARE A OPERATORULUI DE SALUBRIZARE</a:t>
            </a:r>
            <a:endParaRPr lang="en-GB" sz="1600" b="0" i="1" dirty="0">
              <a:solidFill>
                <a:srgbClr val="ED1A3B"/>
              </a:solidFill>
              <a:latin typeface="+mj-lt"/>
              <a:cs typeface="Times New Roman" pitchFamily="18" charset="0"/>
            </a:endParaRPr>
          </a:p>
          <a:p>
            <a:pPr eaLnBrk="0" hangingPunct="0">
              <a:defRPr/>
            </a:pPr>
            <a:endParaRPr lang="en-GB" sz="2800" dirty="0">
              <a:solidFill>
                <a:srgbClr val="ED1A3B"/>
              </a:solidFill>
              <a:latin typeface="+mj-lt"/>
            </a:endParaRPr>
          </a:p>
        </p:txBody>
      </p:sp>
      <p:sp>
        <p:nvSpPr>
          <p:cNvPr id="4" name="TextBox 3"/>
          <p:cNvSpPr txBox="1"/>
          <p:nvPr/>
        </p:nvSpPr>
        <p:spPr>
          <a:xfrm>
            <a:off x="977900" y="762000"/>
            <a:ext cx="10180638" cy="6771084"/>
          </a:xfrm>
          <a:prstGeom prst="rect">
            <a:avLst/>
          </a:prstGeom>
          <a:noFill/>
        </p:spPr>
        <p:txBody>
          <a:bodyPr wrap="square" rtlCol="0">
            <a:spAutoFit/>
          </a:bodyPr>
          <a:lstStyle/>
          <a:p>
            <a:pPr marL="457200" indent="-457200"/>
            <a:r>
              <a:rPr lang="en-US" sz="2000" dirty="0" err="1" smtClean="0">
                <a:solidFill>
                  <a:schemeClr val="tx1"/>
                </a:solidFill>
              </a:rPr>
              <a:t>Pe</a:t>
            </a:r>
            <a:r>
              <a:rPr lang="en-US" sz="2000" dirty="0" smtClean="0">
                <a:solidFill>
                  <a:schemeClr val="tx1"/>
                </a:solidFill>
              </a:rPr>
              <a:t> </a:t>
            </a:r>
            <a:r>
              <a:rPr lang="en-US" sz="2000" dirty="0" err="1" smtClean="0">
                <a:solidFill>
                  <a:schemeClr val="tx1"/>
                </a:solidFill>
              </a:rPr>
              <a:t>baza</a:t>
            </a:r>
            <a:r>
              <a:rPr lang="en-US" sz="2000" dirty="0" smtClean="0">
                <a:solidFill>
                  <a:schemeClr val="tx1"/>
                </a:solidFill>
              </a:rPr>
              <a:t> </a:t>
            </a:r>
            <a:r>
              <a:rPr lang="en-US" sz="2000" dirty="0" err="1" smtClean="0">
                <a:solidFill>
                  <a:schemeClr val="tx1"/>
                </a:solidFill>
              </a:rPr>
              <a:t>acestor</a:t>
            </a:r>
            <a:r>
              <a:rPr lang="en-US" sz="2000" dirty="0" smtClean="0">
                <a:solidFill>
                  <a:schemeClr val="tx1"/>
                </a:solidFill>
              </a:rPr>
              <a:t> date s-au </a:t>
            </a:r>
            <a:r>
              <a:rPr lang="en-US" sz="2000" dirty="0" err="1" smtClean="0">
                <a:solidFill>
                  <a:schemeClr val="tx1"/>
                </a:solidFill>
              </a:rPr>
              <a:t>intocmit</a:t>
            </a:r>
            <a:r>
              <a:rPr lang="en-US" sz="2000" dirty="0" smtClean="0">
                <a:solidFill>
                  <a:schemeClr val="tx1"/>
                </a:solidFill>
              </a:rPr>
              <a:t> </a:t>
            </a:r>
            <a:r>
              <a:rPr lang="en-US" sz="2000" dirty="0" err="1" smtClean="0">
                <a:solidFill>
                  <a:schemeClr val="tx1"/>
                </a:solidFill>
              </a:rPr>
              <a:t>urmatoarele</a:t>
            </a:r>
            <a:r>
              <a:rPr lang="en-US" sz="2000" dirty="0" smtClean="0">
                <a:solidFill>
                  <a:schemeClr val="tx1"/>
                </a:solidFill>
              </a:rPr>
              <a:t> </a:t>
            </a:r>
            <a:r>
              <a:rPr lang="en-US" sz="2000" dirty="0" err="1" smtClean="0">
                <a:solidFill>
                  <a:schemeClr val="tx1"/>
                </a:solidFill>
              </a:rPr>
              <a:t>analize</a:t>
            </a:r>
            <a:r>
              <a:rPr lang="en-US" sz="2000" dirty="0" smtClean="0">
                <a:solidFill>
                  <a:schemeClr val="tx1"/>
                </a:solidFill>
              </a:rPr>
              <a:t>:</a:t>
            </a:r>
          </a:p>
          <a:p>
            <a:pPr marL="457200" indent="-457200"/>
            <a:endParaRPr lang="en-US" sz="2000" dirty="0" smtClean="0">
              <a:solidFill>
                <a:schemeClr val="tx1"/>
              </a:solidFill>
            </a:endParaRPr>
          </a:p>
          <a:p>
            <a:pPr marL="457200" indent="-457200" algn="just"/>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contului</a:t>
            </a:r>
            <a:r>
              <a:rPr lang="en-US" sz="2000" dirty="0" smtClean="0">
                <a:solidFill>
                  <a:schemeClr val="tx1"/>
                </a:solidFill>
              </a:rPr>
              <a:t> de profit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pierdere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 </a:t>
            </a:r>
            <a:r>
              <a:rPr lang="en-US" sz="2000" dirty="0" err="1" smtClean="0">
                <a:solidFill>
                  <a:schemeClr val="tx1"/>
                </a:solidFill>
              </a:rPr>
              <a:t>principalelor</a:t>
            </a:r>
            <a:r>
              <a:rPr lang="en-US" sz="2000" dirty="0" smtClean="0">
                <a:solidFill>
                  <a:schemeClr val="tx1"/>
                </a:solidFill>
              </a:rPr>
              <a:t> sale </a:t>
            </a:r>
            <a:r>
              <a:rPr lang="en-US" sz="2000" dirty="0" err="1" smtClean="0">
                <a:solidFill>
                  <a:schemeClr val="tx1"/>
                </a:solidFill>
              </a:rPr>
              <a:t>componente</a:t>
            </a:r>
            <a:r>
              <a:rPr lang="en-US" sz="2000" dirty="0" smtClean="0">
                <a:solidFill>
                  <a:schemeClr val="tx1"/>
                </a:solidFill>
              </a:rPr>
              <a:t> (</a:t>
            </a:r>
            <a:r>
              <a:rPr lang="en-US" sz="2000" dirty="0" err="1" smtClean="0">
                <a:solidFill>
                  <a:schemeClr val="tx1"/>
                </a:solidFill>
              </a:rPr>
              <a:t>veniturile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cheltuielile</a:t>
            </a:r>
            <a:r>
              <a:rPr lang="en-US" sz="2000" dirty="0" smtClean="0">
                <a:solidFill>
                  <a:schemeClr val="tx1"/>
                </a:solidFill>
              </a:rPr>
              <a:t> </a:t>
            </a:r>
            <a:r>
              <a:rPr lang="en-US" sz="2000" dirty="0" err="1" smtClean="0">
                <a:solidFill>
                  <a:schemeClr val="tx1"/>
                </a:solidFill>
              </a:rPr>
              <a:t>operatorului</a:t>
            </a:r>
            <a:r>
              <a:rPr lang="en-US" sz="2000" dirty="0" smtClean="0">
                <a:solidFill>
                  <a:schemeClr val="tx1"/>
                </a:solidFill>
              </a:rPr>
              <a:t>)</a:t>
            </a: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bilantului</a:t>
            </a:r>
            <a:r>
              <a:rPr lang="en-US" sz="2000" dirty="0" smtClean="0">
                <a:solidFill>
                  <a:schemeClr val="tx1"/>
                </a:solidFill>
              </a:rPr>
              <a:t> </a:t>
            </a:r>
            <a:r>
              <a:rPr lang="en-US" sz="2000" dirty="0" err="1" smtClean="0">
                <a:solidFill>
                  <a:schemeClr val="tx1"/>
                </a:solidFill>
              </a:rPr>
              <a:t>contabil</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fluxului</a:t>
            </a:r>
            <a:r>
              <a:rPr lang="en-US" sz="2000" dirty="0" smtClean="0">
                <a:solidFill>
                  <a:schemeClr val="tx1"/>
                </a:solidFill>
              </a:rPr>
              <a:t> de </a:t>
            </a:r>
            <a:r>
              <a:rPr lang="en-US" sz="2000" dirty="0" err="1" smtClean="0">
                <a:solidFill>
                  <a:schemeClr val="tx1"/>
                </a:solidFill>
              </a:rPr>
              <a:t>numerar</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indicelui</a:t>
            </a:r>
            <a:r>
              <a:rPr lang="en-US" sz="2000" dirty="0" smtClean="0">
                <a:solidFill>
                  <a:schemeClr val="tx1"/>
                </a:solidFill>
              </a:rPr>
              <a:t> de </a:t>
            </a:r>
            <a:r>
              <a:rPr lang="en-US" sz="2000" dirty="0" err="1" smtClean="0">
                <a:solidFill>
                  <a:schemeClr val="tx1"/>
                </a:solidFill>
              </a:rPr>
              <a:t>suportabilitate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sistemului</a:t>
            </a:r>
            <a:r>
              <a:rPr lang="en-US" sz="2000" dirty="0" smtClean="0">
                <a:solidFill>
                  <a:schemeClr val="tx1"/>
                </a:solidFill>
              </a:rPr>
              <a:t> de </a:t>
            </a:r>
            <a:r>
              <a:rPr lang="en-US" sz="2000" dirty="0" err="1" smtClean="0">
                <a:solidFill>
                  <a:schemeClr val="tx1"/>
                </a:solidFill>
              </a:rPr>
              <a:t>facturare</a:t>
            </a:r>
            <a:r>
              <a:rPr lang="en-US" sz="2000" dirty="0" smtClean="0">
                <a:solidFill>
                  <a:schemeClr val="tx1"/>
                </a:solidFill>
              </a:rPr>
              <a:t> </a:t>
            </a:r>
            <a:r>
              <a:rPr lang="en-US" sz="2000" dirty="0" err="1" smtClean="0">
                <a:solidFill>
                  <a:schemeClr val="tx1"/>
                </a:solidFill>
              </a:rPr>
              <a:t>si</a:t>
            </a:r>
            <a:r>
              <a:rPr lang="en-US" sz="2000" dirty="0" smtClean="0">
                <a:solidFill>
                  <a:schemeClr val="tx1"/>
                </a:solidFill>
              </a:rPr>
              <a:t> </a:t>
            </a:r>
            <a:r>
              <a:rPr lang="en-US" sz="2000" dirty="0" err="1" smtClean="0">
                <a:solidFill>
                  <a:schemeClr val="tx1"/>
                </a:solidFill>
              </a:rPr>
              <a:t>colectare</a:t>
            </a:r>
            <a:endParaRPr lang="en-US" sz="2000" dirty="0" smtClean="0">
              <a:solidFill>
                <a:schemeClr val="tx1"/>
              </a:solidFill>
            </a:endParaRPr>
          </a:p>
          <a:p>
            <a:pPr marL="457200" indent="-457200" algn="just">
              <a:buFont typeface="+mj-lt"/>
              <a:buAutoNum type="arabicPeriod"/>
            </a:pPr>
            <a:endParaRPr lang="en-US" sz="2000" dirty="0" smtClean="0">
              <a:solidFill>
                <a:schemeClr val="tx1"/>
              </a:solidFill>
            </a:endParaRPr>
          </a:p>
          <a:p>
            <a:pPr marL="457200" indent="-457200" algn="just">
              <a:buFont typeface="+mj-lt"/>
              <a:buAutoNum type="arabicPeriod"/>
            </a:pPr>
            <a:r>
              <a:rPr lang="en-US" sz="2000" dirty="0" err="1" smtClean="0">
                <a:solidFill>
                  <a:schemeClr val="tx1"/>
                </a:solidFill>
              </a:rPr>
              <a:t>Analiza</a:t>
            </a:r>
            <a:r>
              <a:rPr lang="en-US" sz="2000" dirty="0" smtClean="0">
                <a:solidFill>
                  <a:schemeClr val="tx1"/>
                </a:solidFill>
              </a:rPr>
              <a:t> </a:t>
            </a:r>
            <a:r>
              <a:rPr lang="en-US" sz="2000" dirty="0" err="1" smtClean="0">
                <a:solidFill>
                  <a:schemeClr val="tx1"/>
                </a:solidFill>
              </a:rPr>
              <a:t>indicatorilor</a:t>
            </a:r>
            <a:r>
              <a:rPr lang="en-US" sz="2000" dirty="0" smtClean="0">
                <a:solidFill>
                  <a:schemeClr val="tx1"/>
                </a:solidFill>
              </a:rPr>
              <a:t> </a:t>
            </a:r>
            <a:r>
              <a:rPr lang="en-US" sz="2000" dirty="0" err="1" smtClean="0">
                <a:solidFill>
                  <a:schemeClr val="tx1"/>
                </a:solidFill>
              </a:rPr>
              <a:t>financiari</a:t>
            </a:r>
            <a:r>
              <a:rPr lang="en-US" sz="2000" dirty="0" smtClean="0">
                <a:solidFill>
                  <a:schemeClr val="tx1"/>
                </a:solidFill>
              </a:rPr>
              <a:t> – </a:t>
            </a:r>
            <a:r>
              <a:rPr lang="en-US" sz="2000" dirty="0" err="1" smtClean="0">
                <a:solidFill>
                  <a:schemeClr val="tx1"/>
                </a:solidFill>
              </a:rPr>
              <a:t>acestia</a:t>
            </a:r>
            <a:r>
              <a:rPr lang="en-US" sz="2000" dirty="0" smtClean="0">
                <a:solidFill>
                  <a:schemeClr val="tx1"/>
                </a:solidFill>
              </a:rPr>
              <a:t> </a:t>
            </a:r>
            <a:r>
              <a:rPr lang="en-US" sz="2000" dirty="0" err="1" smtClean="0">
                <a:solidFill>
                  <a:schemeClr val="tx1"/>
                </a:solidFill>
              </a:rPr>
              <a:t>vor</a:t>
            </a:r>
            <a:r>
              <a:rPr lang="en-US" sz="2000" dirty="0" smtClean="0">
                <a:solidFill>
                  <a:schemeClr val="tx1"/>
                </a:solidFill>
              </a:rPr>
              <a:t> </a:t>
            </a:r>
            <a:r>
              <a:rPr lang="en-US" sz="2000" dirty="0" err="1" smtClean="0">
                <a:solidFill>
                  <a:schemeClr val="tx1"/>
                </a:solidFill>
              </a:rPr>
              <a:t>fi</a:t>
            </a:r>
            <a:r>
              <a:rPr lang="en-US" sz="2000" dirty="0" smtClean="0">
                <a:solidFill>
                  <a:schemeClr val="tx1"/>
                </a:solidFill>
              </a:rPr>
              <a:t> </a:t>
            </a:r>
            <a:r>
              <a:rPr lang="en-US" sz="2000" dirty="0" err="1" smtClean="0">
                <a:solidFill>
                  <a:schemeClr val="tx1"/>
                </a:solidFill>
              </a:rPr>
              <a:t>prezentati</a:t>
            </a:r>
            <a:r>
              <a:rPr lang="en-US" sz="2000" dirty="0" smtClean="0">
                <a:solidFill>
                  <a:schemeClr val="tx1"/>
                </a:solidFill>
              </a:rPr>
              <a:t> </a:t>
            </a:r>
            <a:r>
              <a:rPr lang="en-US" sz="2000" dirty="0" err="1" smtClean="0">
                <a:solidFill>
                  <a:schemeClr val="tx1"/>
                </a:solidFill>
              </a:rPr>
              <a:t>intr</a:t>
            </a:r>
            <a:r>
              <a:rPr lang="en-US" sz="2000" dirty="0" smtClean="0">
                <a:solidFill>
                  <a:schemeClr val="tx1"/>
                </a:solidFill>
              </a:rPr>
              <a:t>-un mod </a:t>
            </a:r>
            <a:r>
              <a:rPr lang="en-US" sz="2000" dirty="0" err="1" smtClean="0">
                <a:solidFill>
                  <a:schemeClr val="tx1"/>
                </a:solidFill>
              </a:rPr>
              <a:t>comparativ</a:t>
            </a:r>
            <a:r>
              <a:rPr lang="en-US" sz="2000" dirty="0" smtClean="0">
                <a:solidFill>
                  <a:schemeClr val="tx1"/>
                </a:solidFill>
              </a:rPr>
              <a:t> </a:t>
            </a:r>
            <a:r>
              <a:rPr lang="en-US" sz="2000" dirty="0" err="1" smtClean="0">
                <a:solidFill>
                  <a:schemeClr val="tx1"/>
                </a:solidFill>
              </a:rPr>
              <a:t>pentru</a:t>
            </a:r>
            <a:r>
              <a:rPr lang="en-US" sz="2000" dirty="0" smtClean="0">
                <a:solidFill>
                  <a:schemeClr val="tx1"/>
                </a:solidFill>
              </a:rPr>
              <a:t> </a:t>
            </a:r>
            <a:r>
              <a:rPr lang="en-US" sz="2000" dirty="0" err="1" smtClean="0">
                <a:solidFill>
                  <a:schemeClr val="tx1"/>
                </a:solidFill>
              </a:rPr>
              <a:t>toti</a:t>
            </a:r>
            <a:r>
              <a:rPr lang="en-US" sz="2000" dirty="0" smtClean="0">
                <a:solidFill>
                  <a:schemeClr val="tx1"/>
                </a:solidFill>
              </a:rPr>
              <a:t> </a:t>
            </a:r>
            <a:r>
              <a:rPr lang="en-US" sz="2000" dirty="0" err="1" smtClean="0">
                <a:solidFill>
                  <a:schemeClr val="tx1"/>
                </a:solidFill>
              </a:rPr>
              <a:t>operatorii</a:t>
            </a:r>
            <a:r>
              <a:rPr lang="en-US" sz="2000" dirty="0" smtClean="0">
                <a:solidFill>
                  <a:schemeClr val="tx1"/>
                </a:solidFill>
              </a:rPr>
              <a:t> </a:t>
            </a:r>
            <a:r>
              <a:rPr lang="en-US" sz="2000" dirty="0" err="1" smtClean="0">
                <a:solidFill>
                  <a:schemeClr val="tx1"/>
                </a:solidFill>
              </a:rPr>
              <a:t>analizati</a:t>
            </a:r>
            <a:r>
              <a:rPr lang="en-US" sz="2000" dirty="0" smtClean="0">
                <a:solidFill>
                  <a:schemeClr val="tx1"/>
                </a:solidFill>
              </a:rPr>
              <a:t> </a:t>
            </a:r>
            <a:r>
              <a:rPr lang="en-US" sz="2000" dirty="0" err="1" smtClean="0">
                <a:solidFill>
                  <a:schemeClr val="tx1"/>
                </a:solidFill>
              </a:rPr>
              <a:t>pentru</a:t>
            </a:r>
            <a:r>
              <a:rPr lang="en-US" sz="2000" dirty="0" smtClean="0">
                <a:solidFill>
                  <a:schemeClr val="tx1"/>
                </a:solidFill>
              </a:rPr>
              <a:t> a </a:t>
            </a:r>
            <a:r>
              <a:rPr lang="en-US" sz="2000" dirty="0" err="1" smtClean="0">
                <a:solidFill>
                  <a:schemeClr val="tx1"/>
                </a:solidFill>
              </a:rPr>
              <a:t>permite</a:t>
            </a:r>
            <a:r>
              <a:rPr lang="en-US" sz="2000" dirty="0" smtClean="0">
                <a:solidFill>
                  <a:schemeClr val="tx1"/>
                </a:solidFill>
              </a:rPr>
              <a:t> o </a:t>
            </a:r>
            <a:r>
              <a:rPr lang="en-US" sz="2000" dirty="0" err="1" smtClean="0">
                <a:solidFill>
                  <a:schemeClr val="tx1"/>
                </a:solidFill>
              </a:rPr>
              <a:t>mai</a:t>
            </a:r>
            <a:r>
              <a:rPr lang="en-US" sz="2000" dirty="0" smtClean="0">
                <a:solidFill>
                  <a:schemeClr val="tx1"/>
                </a:solidFill>
              </a:rPr>
              <a:t> </a:t>
            </a:r>
            <a:r>
              <a:rPr lang="en-US" sz="2000" dirty="0" err="1" smtClean="0">
                <a:solidFill>
                  <a:schemeClr val="tx1"/>
                </a:solidFill>
              </a:rPr>
              <a:t>buna</a:t>
            </a:r>
            <a:r>
              <a:rPr lang="en-US" sz="2000" dirty="0" smtClean="0">
                <a:solidFill>
                  <a:schemeClr val="tx1"/>
                </a:solidFill>
              </a:rPr>
              <a:t> </a:t>
            </a:r>
            <a:r>
              <a:rPr lang="en-US" sz="2000" dirty="0" err="1" smtClean="0">
                <a:solidFill>
                  <a:schemeClr val="tx1"/>
                </a:solidFill>
              </a:rPr>
              <a:t>intelegere</a:t>
            </a:r>
            <a:r>
              <a:rPr lang="en-US" sz="2000" dirty="0" smtClean="0">
                <a:solidFill>
                  <a:schemeClr val="tx1"/>
                </a:solidFill>
              </a:rPr>
              <a:t> a </a:t>
            </a:r>
            <a:r>
              <a:rPr lang="en-US" sz="2000" dirty="0" err="1" smtClean="0">
                <a:solidFill>
                  <a:schemeClr val="tx1"/>
                </a:solidFill>
              </a:rPr>
              <a:t>situatiei</a:t>
            </a:r>
            <a:r>
              <a:rPr lang="en-US" sz="2000" dirty="0" smtClean="0">
                <a:solidFill>
                  <a:schemeClr val="tx1"/>
                </a:solidFill>
              </a:rPr>
              <a:t> in </a:t>
            </a:r>
            <a:r>
              <a:rPr lang="en-US" sz="2000" dirty="0" err="1" smtClean="0">
                <a:solidFill>
                  <a:schemeClr val="tx1"/>
                </a:solidFill>
              </a:rPr>
              <a:t>contextul</a:t>
            </a:r>
            <a:r>
              <a:rPr lang="en-US" sz="2000" dirty="0" smtClean="0">
                <a:solidFill>
                  <a:schemeClr val="tx1"/>
                </a:solidFill>
              </a:rPr>
              <a:t> </a:t>
            </a:r>
            <a:r>
              <a:rPr lang="en-US" sz="2000" dirty="0" err="1" smtClean="0">
                <a:solidFill>
                  <a:schemeClr val="tx1"/>
                </a:solidFill>
              </a:rPr>
              <a:t>sectorului</a:t>
            </a:r>
            <a:r>
              <a:rPr lang="en-US" sz="2000" dirty="0" smtClean="0">
                <a:solidFill>
                  <a:schemeClr val="tx1"/>
                </a:solidFill>
              </a:rPr>
              <a:t> de </a:t>
            </a:r>
            <a:r>
              <a:rPr lang="en-US" sz="2000" dirty="0" err="1" smtClean="0">
                <a:solidFill>
                  <a:schemeClr val="tx1"/>
                </a:solidFill>
              </a:rPr>
              <a:t>salubrizare</a:t>
            </a:r>
            <a:r>
              <a:rPr lang="en-US" sz="2000" dirty="0" smtClean="0">
                <a:solidFill>
                  <a:schemeClr val="tx1"/>
                </a:solidFill>
              </a:rPr>
              <a:t> din </a:t>
            </a:r>
            <a:r>
              <a:rPr lang="en-US" sz="2000" dirty="0" err="1" smtClean="0">
                <a:solidFill>
                  <a:schemeClr val="tx1"/>
                </a:solidFill>
              </a:rPr>
              <a:t>Republica</a:t>
            </a:r>
            <a:r>
              <a:rPr lang="en-US" sz="2000" dirty="0" smtClean="0">
                <a:solidFill>
                  <a:schemeClr val="tx1"/>
                </a:solidFill>
              </a:rPr>
              <a:t> Moldova</a:t>
            </a:r>
          </a:p>
          <a:p>
            <a:pPr marL="457200" indent="-457200">
              <a:buFont typeface="+mj-lt"/>
              <a:buAutoNum type="arabicPeriod"/>
            </a:pPr>
            <a:endParaRPr lang="en-US" sz="2000" dirty="0" smtClean="0">
              <a:solidFill>
                <a:schemeClr val="tx1"/>
              </a:solidFill>
            </a:endParaRPr>
          </a:p>
          <a:p>
            <a:pPr marL="457200" indent="-457200"/>
            <a:endParaRPr lang="en-US" sz="2000" dirty="0" smtClean="0">
              <a:solidFill>
                <a:schemeClr val="tx1"/>
              </a:solidFill>
            </a:endParaRPr>
          </a:p>
          <a:p>
            <a:pPr marL="457200" indent="-457200"/>
            <a:endParaRPr lang="en-US" sz="2000" dirty="0" smtClean="0">
              <a:solidFill>
                <a:schemeClr val="tx1"/>
              </a:solidFill>
            </a:endParaRP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1524000" y="1130301"/>
            <a:ext cx="9182100" cy="4584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1511300" y="1143000"/>
            <a:ext cx="9194799" cy="45846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1549400" y="1168401"/>
            <a:ext cx="9156699" cy="454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1511300" y="1155700"/>
            <a:ext cx="9182100" cy="454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VENITURILOR SI CHELTUIELILOR</a:t>
            </a:r>
          </a:p>
          <a:p>
            <a:pPr marL="0" lvl="4" eaLnBrk="0" hangingPunct="0">
              <a:defRPr/>
            </a:pPr>
            <a:endParaRPr lang="en-GB" sz="1600" b="0" i="1" dirty="0">
              <a:solidFill>
                <a:srgbClr val="ED1A3B"/>
              </a:solidFill>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1498600" y="1168401"/>
            <a:ext cx="9207500" cy="454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PROFITABILITATII OPERATIONALE</a:t>
            </a:r>
          </a:p>
          <a:p>
            <a:pPr marL="0" lvl="4" eaLnBrk="0" hangingPunct="0">
              <a:defRPr/>
            </a:pPr>
            <a:endParaRPr lang="en-GB" sz="1600" b="0" i="1" dirty="0">
              <a:solidFill>
                <a:srgbClr val="ED1A3B"/>
              </a:solidFill>
              <a:cs typeface="Times New Roman"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1511300" y="1155700"/>
            <a:ext cx="9182100" cy="454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PROFITABILITATII OPERATIONALE</a:t>
            </a:r>
          </a:p>
          <a:p>
            <a:pPr marL="0" lvl="4" eaLnBrk="0" hangingPunct="0">
              <a:defRPr/>
            </a:pPr>
            <a:endParaRPr lang="en-GB" sz="1600" b="0" i="1" dirty="0">
              <a:solidFill>
                <a:srgbClr val="ED1A3B"/>
              </a:solidFill>
              <a:cs typeface="Times New Roman" pitchFamily="18" charset="0"/>
            </a:endParaRPr>
          </a:p>
        </p:txBody>
      </p:sp>
      <p:pic>
        <p:nvPicPr>
          <p:cNvPr id="3" name="Picture 2"/>
          <p:cNvPicPr>
            <a:picLocks noChangeAspect="1" noChangeArrowheads="1"/>
          </p:cNvPicPr>
          <p:nvPr/>
        </p:nvPicPr>
        <p:blipFill>
          <a:blip r:embed="rId2" cstate="print"/>
          <a:srcRect/>
          <a:stretch>
            <a:fillRect/>
          </a:stretch>
        </p:blipFill>
        <p:spPr bwMode="auto">
          <a:xfrm>
            <a:off x="1511300" y="1155700"/>
            <a:ext cx="9156700" cy="4546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PROFITABILITATII OPERATIONALE</a:t>
            </a:r>
          </a:p>
          <a:p>
            <a:pPr marL="0" lvl="4" eaLnBrk="0" hangingPunct="0">
              <a:defRPr/>
            </a:pPr>
            <a:endParaRPr lang="en-GB" sz="1600" b="0" i="1" dirty="0">
              <a:solidFill>
                <a:srgbClr val="ED1A3B"/>
              </a:solidFill>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1511300" y="1433513"/>
            <a:ext cx="9156700" cy="4306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3738" y="684213"/>
            <a:ext cx="10971212" cy="1101725"/>
          </a:xfrm>
          <a:prstGeom prst="rect">
            <a:avLst/>
          </a:prstGeom>
        </p:spPr>
        <p:txBody>
          <a:bodyPr>
            <a:spAutoFit/>
          </a:bodyPr>
          <a:lstStyle/>
          <a:p>
            <a:pPr marL="182563" indent="-182563" algn="ctr" eaLnBrk="0" hangingPunct="0">
              <a:lnSpc>
                <a:spcPct val="105000"/>
              </a:lnSpc>
              <a:defRPr/>
            </a:pPr>
            <a:r>
              <a:rPr lang="ro-RO" sz="3200" dirty="0">
                <a:solidFill>
                  <a:srgbClr val="ED1A3B"/>
                </a:solidFill>
                <a:latin typeface="+mj-lt"/>
                <a:ea typeface="+mj-ea"/>
                <a:cs typeface="+mj-cs"/>
              </a:rPr>
              <a:t>Cadrul legal specific gestionarii deseurilor municipale</a:t>
            </a:r>
          </a:p>
          <a:p>
            <a:pPr algn="ctr">
              <a:defRPr/>
            </a:pPr>
            <a:endParaRPr lang="ro-RO" sz="3200" dirty="0">
              <a:solidFill>
                <a:schemeClr val="accent2">
                  <a:lumMod val="50000"/>
                </a:schemeClr>
              </a:solidFill>
              <a:latin typeface="Comic Sans MS" pitchFamily="66" charset="0"/>
              <a:cs typeface="+mn-cs"/>
            </a:endParaRPr>
          </a:p>
        </p:txBody>
      </p:sp>
      <p:sp>
        <p:nvSpPr>
          <p:cNvPr id="13315" name="Rectangle 3"/>
          <p:cNvSpPr>
            <a:spLocks noChangeArrowheads="1"/>
          </p:cNvSpPr>
          <p:nvPr/>
        </p:nvSpPr>
        <p:spPr bwMode="auto">
          <a:xfrm>
            <a:off x="693738" y="4522788"/>
            <a:ext cx="10971212" cy="1446212"/>
          </a:xfrm>
          <a:prstGeom prst="rect">
            <a:avLst/>
          </a:prstGeom>
          <a:noFill/>
          <a:ln w="9525">
            <a:noFill/>
            <a:miter lim="800000"/>
            <a:headEnd/>
            <a:tailEnd/>
          </a:ln>
        </p:spPr>
        <p:txBody>
          <a:bodyPr>
            <a:spAutoFit/>
          </a:bodyPr>
          <a:lstStyle/>
          <a:p>
            <a:pPr algn="ctr"/>
            <a:r>
              <a:rPr lang="ro-RO" sz="2200" i="1">
                <a:solidFill>
                  <a:srgbClr val="786860"/>
                </a:solidFill>
              </a:rPr>
              <a:t>Înțelegerea rolurilor instituționale, cunosterea principiilor UE si a cerintelor legale nationale in domeniul managementului deseurilor sunt esențiale în implementarea cu succes a unor sisteme de gestionare a deseurilor atat la nivel local, cat si regiona</a:t>
            </a:r>
            <a:r>
              <a:rPr lang="en-US" sz="2200" i="1">
                <a:solidFill>
                  <a:srgbClr val="786860"/>
                </a:solidFill>
              </a:rPr>
              <a:t>l.</a:t>
            </a:r>
            <a:endParaRPr lang="ro-RO" sz="2200" i="1">
              <a:solidFill>
                <a:srgbClr val="786860"/>
              </a:solidFill>
            </a:endParaRPr>
          </a:p>
        </p:txBody>
      </p:sp>
      <p:pic>
        <p:nvPicPr>
          <p:cNvPr id="6" name="Picture 5" descr="legislatie_institutii.png"/>
          <p:cNvPicPr>
            <a:picLocks noChangeAspect="1"/>
          </p:cNvPicPr>
          <p:nvPr/>
        </p:nvPicPr>
        <p:blipFill>
          <a:blip r:embed="rId3" cstate="email"/>
          <a:stretch>
            <a:fillRect/>
          </a:stretch>
        </p:blipFill>
        <p:spPr>
          <a:xfrm>
            <a:off x="1033336" y="1785426"/>
            <a:ext cx="10275377" cy="2446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INDICELUI DE SUPORTABILITATE</a:t>
            </a:r>
          </a:p>
          <a:p>
            <a:pPr marL="0" lvl="4" eaLnBrk="0" hangingPunct="0">
              <a:defRPr/>
            </a:pPr>
            <a:endParaRPr lang="en-GB" sz="1600" b="0" i="1" dirty="0">
              <a:solidFill>
                <a:srgbClr val="ED1A3B"/>
              </a:solidFill>
              <a:cs typeface="Times New Roman" pitchFamily="18" charset="0"/>
            </a:endParaRPr>
          </a:p>
        </p:txBody>
      </p:sp>
      <p:sp>
        <p:nvSpPr>
          <p:cNvPr id="4" name="TextBox 3"/>
          <p:cNvSpPr txBox="1"/>
          <p:nvPr/>
        </p:nvSpPr>
        <p:spPr>
          <a:xfrm>
            <a:off x="6299200" y="707886"/>
            <a:ext cx="5689600" cy="4001095"/>
          </a:xfrm>
          <a:prstGeom prst="rect">
            <a:avLst/>
          </a:prstGeom>
          <a:noFill/>
        </p:spPr>
        <p:txBody>
          <a:bodyPr wrap="square" rtlCol="0">
            <a:spAutoFit/>
          </a:bodyPr>
          <a:lstStyle/>
          <a:p>
            <a:pPr algn="just">
              <a:buFont typeface="Arial" pitchFamily="34" charset="0"/>
              <a:buChar char="•"/>
            </a:pPr>
            <a:r>
              <a:rPr lang="en-US" sz="2000" b="0" dirty="0" smtClean="0">
                <a:solidFill>
                  <a:schemeClr val="tx1"/>
                </a:solidFill>
              </a:rPr>
              <a:t>N</a:t>
            </a:r>
            <a:r>
              <a:rPr lang="ro-RO" sz="2000" b="0" dirty="0" err="1" smtClean="0">
                <a:solidFill>
                  <a:schemeClr val="tx1"/>
                </a:solidFill>
              </a:rPr>
              <a:t>ivelul</a:t>
            </a:r>
            <a:r>
              <a:rPr lang="ro-RO" sz="2000" b="0" dirty="0" smtClean="0">
                <a:solidFill>
                  <a:schemeClr val="tx1"/>
                </a:solidFill>
              </a:rPr>
              <a:t> indicelui de suportabilitate la momentul actual este de </a:t>
            </a:r>
            <a:r>
              <a:rPr lang="en-US" sz="2000" b="0" dirty="0" smtClean="0">
                <a:solidFill>
                  <a:schemeClr val="tx1"/>
                </a:solidFill>
              </a:rPr>
              <a:t>0,62</a:t>
            </a:r>
            <a:r>
              <a:rPr lang="ro-RO" sz="2000" b="0" dirty="0" smtClean="0">
                <a:solidFill>
                  <a:schemeClr val="tx1"/>
                </a:solidFill>
              </a:rPr>
              <a:t>% pentru locuitorii de la case si 0,</a:t>
            </a:r>
            <a:r>
              <a:rPr lang="en-US" sz="2000" b="0" dirty="0" smtClean="0">
                <a:solidFill>
                  <a:schemeClr val="tx1"/>
                </a:solidFill>
              </a:rPr>
              <a:t>48</a:t>
            </a:r>
            <a:r>
              <a:rPr lang="ro-RO" sz="2000" b="0" dirty="0" smtClean="0">
                <a:solidFill>
                  <a:schemeClr val="tx1"/>
                </a:solidFill>
              </a:rPr>
              <a:t>% pentru locuitorii de la blocuri.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en-US" sz="2000" b="0" dirty="0" smtClean="0">
                <a:solidFill>
                  <a:schemeClr val="tx1"/>
                </a:solidFill>
              </a:rPr>
              <a:t>L</a:t>
            </a:r>
            <a:r>
              <a:rPr lang="ro-RO" sz="2000" b="0" dirty="0" smtClean="0">
                <a:solidFill>
                  <a:schemeClr val="tx1"/>
                </a:solidFill>
              </a:rPr>
              <a:t>a blocuri</a:t>
            </a:r>
            <a:r>
              <a:rPr lang="en-US" sz="2000" b="0" dirty="0" smtClean="0">
                <a:solidFill>
                  <a:schemeClr val="tx1"/>
                </a:solidFill>
              </a:rPr>
              <a:t> </a:t>
            </a:r>
            <a:r>
              <a:rPr lang="en-US" sz="2000" b="0" dirty="0" err="1" smtClean="0">
                <a:solidFill>
                  <a:schemeClr val="tx1"/>
                </a:solidFill>
              </a:rPr>
              <a:t>si</a:t>
            </a:r>
            <a:r>
              <a:rPr lang="en-US" sz="2000" b="0" dirty="0" smtClean="0">
                <a:solidFill>
                  <a:schemeClr val="tx1"/>
                </a:solidFill>
              </a:rPr>
              <a:t> la case</a:t>
            </a:r>
            <a:r>
              <a:rPr lang="ro-RO" sz="2000" b="0" dirty="0" smtClean="0">
                <a:solidFill>
                  <a:schemeClr val="tx1"/>
                </a:solidFill>
              </a:rPr>
              <a:t> este</a:t>
            </a:r>
            <a:r>
              <a:rPr lang="en-US" sz="2000" b="0" dirty="0" smtClean="0">
                <a:solidFill>
                  <a:schemeClr val="tx1"/>
                </a:solidFill>
              </a:rPr>
              <a:t> </a:t>
            </a:r>
            <a:r>
              <a:rPr lang="en-US" sz="2000" b="0" dirty="0" err="1" smtClean="0">
                <a:solidFill>
                  <a:schemeClr val="tx1"/>
                </a:solidFill>
              </a:rPr>
              <a:t>inregistrat</a:t>
            </a:r>
            <a:r>
              <a:rPr lang="ro-RO" sz="2000" b="0" dirty="0" smtClean="0">
                <a:solidFill>
                  <a:schemeClr val="tx1"/>
                </a:solidFill>
              </a:rPr>
              <a:t> un nivel rezonabil, sub nivelul de 1% considerat ca nivel standard</a:t>
            </a:r>
            <a:r>
              <a:rPr lang="en-US" sz="2000" b="0" dirty="0" smtClean="0">
                <a:solidFill>
                  <a:schemeClr val="tx1"/>
                </a:solidFill>
              </a:rPr>
              <a:t>,</a:t>
            </a:r>
            <a:r>
              <a:rPr lang="en-US" sz="2000" b="0" dirty="0" err="1" smtClean="0">
                <a:solidFill>
                  <a:schemeClr val="tx1"/>
                </a:solidFill>
              </a:rPr>
              <a:t>ceea</a:t>
            </a:r>
            <a:r>
              <a:rPr lang="ro-RO" sz="2000" b="0" dirty="0" smtClean="0">
                <a:solidFill>
                  <a:schemeClr val="tx1"/>
                </a:solidFill>
              </a:rPr>
              <a:t> ce ar trebui sa se </a:t>
            </a:r>
            <a:r>
              <a:rPr lang="ro-RO" sz="2000" b="0" dirty="0" err="1" smtClean="0">
                <a:solidFill>
                  <a:schemeClr val="tx1"/>
                </a:solidFill>
              </a:rPr>
              <a:t>transpuna</a:t>
            </a:r>
            <a:r>
              <a:rPr lang="ro-RO" sz="2000" b="0" dirty="0" smtClean="0">
                <a:solidFill>
                  <a:schemeClr val="tx1"/>
                </a:solidFill>
              </a:rPr>
              <a:t> intr-un grad de colectare ridicat si posibilitatea unor viitoare </a:t>
            </a:r>
            <a:r>
              <a:rPr lang="ro-RO" sz="2000" b="0" dirty="0" err="1" smtClean="0">
                <a:solidFill>
                  <a:schemeClr val="tx1"/>
                </a:solidFill>
              </a:rPr>
              <a:t>cresteri</a:t>
            </a:r>
            <a:r>
              <a:rPr lang="ro-RO" sz="2000" b="0" dirty="0" smtClean="0">
                <a:solidFill>
                  <a:schemeClr val="tx1"/>
                </a:solidFill>
              </a:rPr>
              <a:t> tarifare.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endParaRPr lang="en-US" sz="2000" b="0" dirty="0" smtClean="0">
              <a:solidFill>
                <a:schemeClr val="tx1"/>
              </a:solidFill>
            </a:endParaRPr>
          </a:p>
          <a:p>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12775" y="707886"/>
            <a:ext cx="5686425" cy="52611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CONCLUZII ANALIZA CONTULUI DE PROFIT SI PIERDERE</a:t>
            </a:r>
          </a:p>
          <a:p>
            <a:pPr marL="0" lvl="4" eaLnBrk="0" hangingPunct="0">
              <a:defRPr/>
            </a:pPr>
            <a:endParaRPr lang="en-GB" sz="1600" b="0" i="1" dirty="0">
              <a:solidFill>
                <a:srgbClr val="ED1A3B"/>
              </a:solidFill>
              <a:cs typeface="Times New Roman" pitchFamily="18" charset="0"/>
            </a:endParaRPr>
          </a:p>
        </p:txBody>
      </p:sp>
      <p:sp>
        <p:nvSpPr>
          <p:cNvPr id="4" name="TextBox 3"/>
          <p:cNvSpPr txBox="1"/>
          <p:nvPr/>
        </p:nvSpPr>
        <p:spPr>
          <a:xfrm>
            <a:off x="1028700" y="939800"/>
            <a:ext cx="9690100" cy="4401205"/>
          </a:xfrm>
          <a:prstGeom prst="rect">
            <a:avLst/>
          </a:prstGeom>
          <a:noFill/>
        </p:spPr>
        <p:txBody>
          <a:bodyPr wrap="square" rtlCol="0">
            <a:spAutoFit/>
          </a:bodyPr>
          <a:lstStyle/>
          <a:p>
            <a:pPr algn="just"/>
            <a:endParaRPr lang="en-US" sz="2000" b="0" dirty="0" smtClean="0">
              <a:solidFill>
                <a:schemeClr val="tx1"/>
              </a:solidFill>
            </a:endParaRPr>
          </a:p>
          <a:p>
            <a:pPr algn="just">
              <a:buFont typeface="Arial" pitchFamily="34" charset="0"/>
              <a:buChar char="•"/>
            </a:pPr>
            <a:r>
              <a:rPr lang="ro-RO" sz="2000" b="0" dirty="0" smtClean="0">
                <a:solidFill>
                  <a:schemeClr val="tx1"/>
                </a:solidFill>
              </a:rPr>
              <a:t>Se poate observa ca operatorul </a:t>
            </a:r>
            <a:r>
              <a:rPr lang="ro-RO" sz="2000" b="0" dirty="0" err="1" smtClean="0">
                <a:solidFill>
                  <a:schemeClr val="tx1"/>
                </a:solidFill>
              </a:rPr>
              <a:t>inregistreaza</a:t>
            </a:r>
            <a:r>
              <a:rPr lang="ro-RO" sz="2000" b="0" dirty="0" smtClean="0">
                <a:solidFill>
                  <a:schemeClr val="tx1"/>
                </a:solidFill>
              </a:rPr>
              <a:t> pierdere in fiecare dintre perioadele analizate, pierderea venind eminamente din activitatea </a:t>
            </a:r>
            <a:r>
              <a:rPr lang="ro-RO" sz="2000" b="0" dirty="0" err="1" smtClean="0">
                <a:solidFill>
                  <a:schemeClr val="tx1"/>
                </a:solidFill>
              </a:rPr>
              <a:t>operationala</a:t>
            </a:r>
            <a:r>
              <a:rPr lang="ro-RO" sz="2000" b="0" dirty="0" smtClean="0">
                <a:solidFill>
                  <a:schemeClr val="tx1"/>
                </a:solidFill>
              </a:rPr>
              <a:t>.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endParaRPr lang="ro-RO" sz="2000" b="0" dirty="0" smtClean="0">
              <a:solidFill>
                <a:schemeClr val="tx1"/>
              </a:solidFill>
            </a:endParaRPr>
          </a:p>
          <a:p>
            <a:pPr algn="just">
              <a:buFont typeface="Arial" pitchFamily="34" charset="0"/>
              <a:buChar char="•"/>
            </a:pPr>
            <a:r>
              <a:rPr lang="ro-RO" sz="2000" b="0" dirty="0" smtClean="0">
                <a:solidFill>
                  <a:schemeClr val="tx1"/>
                </a:solidFill>
              </a:rPr>
              <a:t>Se observa din rezultatele financiare din 2012 si 2013, datorate primirii unor active in 2012 si </a:t>
            </a:r>
            <a:r>
              <a:rPr lang="ro-RO" sz="2000" b="0" dirty="0" err="1" smtClean="0">
                <a:solidFill>
                  <a:schemeClr val="tx1"/>
                </a:solidFill>
              </a:rPr>
              <a:t>vanzarii</a:t>
            </a:r>
            <a:r>
              <a:rPr lang="ro-RO" sz="2000" b="0" dirty="0" smtClean="0">
                <a:solidFill>
                  <a:schemeClr val="tx1"/>
                </a:solidFill>
              </a:rPr>
              <a:t> unui imobil in 2013, ca rezultate </a:t>
            </a:r>
            <a:r>
              <a:rPr lang="ro-RO" sz="2000" b="0" dirty="0" err="1" smtClean="0">
                <a:solidFill>
                  <a:schemeClr val="tx1"/>
                </a:solidFill>
              </a:rPr>
              <a:t>amelioreaza</a:t>
            </a:r>
            <a:r>
              <a:rPr lang="ro-RO" sz="2000" b="0" dirty="0" smtClean="0">
                <a:solidFill>
                  <a:schemeClr val="tx1"/>
                </a:solidFill>
              </a:rPr>
              <a:t> </a:t>
            </a:r>
            <a:r>
              <a:rPr lang="ro-RO" sz="2000" b="0" dirty="0" err="1" smtClean="0">
                <a:solidFill>
                  <a:schemeClr val="tx1"/>
                </a:solidFill>
              </a:rPr>
              <a:t>situatia</a:t>
            </a:r>
            <a:r>
              <a:rPr lang="ro-RO" sz="2000" b="0" dirty="0" smtClean="0">
                <a:solidFill>
                  <a:schemeClr val="tx1"/>
                </a:solidFill>
              </a:rPr>
              <a:t> operatorului, in 2012 </a:t>
            </a:r>
            <a:r>
              <a:rPr lang="ro-RO" sz="2000" b="0" dirty="0" err="1" smtClean="0">
                <a:solidFill>
                  <a:schemeClr val="tx1"/>
                </a:solidFill>
              </a:rPr>
              <a:t>inregistrandu-se</a:t>
            </a:r>
            <a:r>
              <a:rPr lang="ro-RO" sz="2000" b="0" dirty="0" smtClean="0">
                <a:solidFill>
                  <a:schemeClr val="tx1"/>
                </a:solidFill>
              </a:rPr>
              <a:t> chiar un profit considerabil.</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endParaRPr lang="ro-RO" sz="2000" b="0" dirty="0" smtClean="0">
              <a:solidFill>
                <a:schemeClr val="tx1"/>
              </a:solidFill>
            </a:endParaRPr>
          </a:p>
          <a:p>
            <a:pPr algn="just">
              <a:buFont typeface="Arial" pitchFamily="34" charset="0"/>
              <a:buChar char="•"/>
            </a:pPr>
            <a:r>
              <a:rPr lang="ro-RO" sz="2000" b="0" dirty="0" err="1" smtClean="0">
                <a:solidFill>
                  <a:schemeClr val="tx1"/>
                </a:solidFill>
              </a:rPr>
              <a:t>Totusi</a:t>
            </a:r>
            <a:r>
              <a:rPr lang="ro-RO" sz="2000" b="0" dirty="0" smtClean="0">
                <a:solidFill>
                  <a:schemeClr val="tx1"/>
                </a:solidFill>
              </a:rPr>
              <a:t>, </a:t>
            </a:r>
            <a:r>
              <a:rPr lang="ro-RO" sz="2000" b="0" dirty="0" err="1" smtClean="0">
                <a:solidFill>
                  <a:schemeClr val="tx1"/>
                </a:solidFill>
              </a:rPr>
              <a:t>situatie</a:t>
            </a:r>
            <a:r>
              <a:rPr lang="ro-RO" sz="2000" b="0" dirty="0" smtClean="0">
                <a:solidFill>
                  <a:schemeClr val="tx1"/>
                </a:solidFill>
              </a:rPr>
              <a:t> este </a:t>
            </a:r>
            <a:r>
              <a:rPr lang="ro-RO" sz="2000" b="0" dirty="0" err="1" smtClean="0">
                <a:solidFill>
                  <a:schemeClr val="tx1"/>
                </a:solidFill>
              </a:rPr>
              <a:t>ingrijoratoare</a:t>
            </a:r>
            <a:r>
              <a:rPr lang="ro-RO" sz="2000" b="0" dirty="0" smtClean="0">
                <a:solidFill>
                  <a:schemeClr val="tx1"/>
                </a:solidFill>
              </a:rPr>
              <a:t>, activitatea </a:t>
            </a:r>
            <a:r>
              <a:rPr lang="ro-RO" sz="2000" b="0" dirty="0" err="1" smtClean="0">
                <a:solidFill>
                  <a:schemeClr val="tx1"/>
                </a:solidFill>
              </a:rPr>
              <a:t>operationala</a:t>
            </a:r>
            <a:r>
              <a:rPr lang="ro-RO" sz="2000" b="0" dirty="0" smtClean="0">
                <a:solidFill>
                  <a:schemeClr val="tx1"/>
                </a:solidFill>
              </a:rPr>
              <a:t> indicat un trend de pierdere accelerata, </a:t>
            </a:r>
            <a:r>
              <a:rPr lang="ro-RO" sz="2000" b="0" dirty="0" err="1" smtClean="0">
                <a:solidFill>
                  <a:schemeClr val="tx1"/>
                </a:solidFill>
              </a:rPr>
              <a:t>situatie</a:t>
            </a:r>
            <a:r>
              <a:rPr lang="ro-RO" sz="2000" b="0" dirty="0" smtClean="0">
                <a:solidFill>
                  <a:schemeClr val="tx1"/>
                </a:solidFill>
              </a:rPr>
              <a:t> ce va trebui abordata in viitorul apropiat pentru a putea asigura </a:t>
            </a:r>
            <a:r>
              <a:rPr lang="ro-RO" sz="2000" b="0" dirty="0" err="1" smtClean="0">
                <a:solidFill>
                  <a:schemeClr val="tx1"/>
                </a:solidFill>
              </a:rPr>
              <a:t>functionarea</a:t>
            </a:r>
            <a:r>
              <a:rPr lang="ro-RO" sz="2000" b="0" dirty="0" smtClean="0">
                <a:solidFill>
                  <a:schemeClr val="tx1"/>
                </a:solidFill>
              </a:rPr>
              <a:t> in viitor a companiei.</a:t>
            </a:r>
          </a:p>
          <a:p>
            <a:endParaRPr lang="en-US" sz="2000" b="0"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CONCLUZII ANALIZA BILANTULUI CONTABIL</a:t>
            </a:r>
          </a:p>
          <a:p>
            <a:pPr marL="0" lvl="4" eaLnBrk="0" hangingPunct="0">
              <a:defRPr/>
            </a:pPr>
            <a:endParaRPr lang="en-GB" sz="1600" b="0" i="1" dirty="0">
              <a:solidFill>
                <a:srgbClr val="ED1A3B"/>
              </a:solidFill>
              <a:cs typeface="Times New Roman" pitchFamily="18" charset="0"/>
            </a:endParaRPr>
          </a:p>
        </p:txBody>
      </p:sp>
      <p:sp>
        <p:nvSpPr>
          <p:cNvPr id="3" name="TextBox 2"/>
          <p:cNvSpPr txBox="1"/>
          <p:nvPr/>
        </p:nvSpPr>
        <p:spPr>
          <a:xfrm>
            <a:off x="1270000" y="707886"/>
            <a:ext cx="9423400" cy="4370427"/>
          </a:xfrm>
          <a:prstGeom prst="rect">
            <a:avLst/>
          </a:prstGeom>
          <a:noFill/>
        </p:spPr>
        <p:txBody>
          <a:bodyPr wrap="square" rtlCol="0">
            <a:spAutoFit/>
          </a:bodyPr>
          <a:lstStyle/>
          <a:p>
            <a:r>
              <a:rPr lang="ro-RO" sz="2000" b="0" dirty="0" smtClean="0">
                <a:solidFill>
                  <a:schemeClr val="tx1"/>
                </a:solidFill>
              </a:rPr>
              <a:t>Din analiza </a:t>
            </a:r>
            <a:r>
              <a:rPr lang="ro-RO" sz="2000" b="0" dirty="0" err="1" smtClean="0">
                <a:solidFill>
                  <a:schemeClr val="tx1"/>
                </a:solidFill>
              </a:rPr>
              <a:t>bilantului</a:t>
            </a:r>
            <a:r>
              <a:rPr lang="ro-RO" sz="2000" b="0" dirty="0" smtClean="0">
                <a:solidFill>
                  <a:schemeClr val="tx1"/>
                </a:solidFill>
              </a:rPr>
              <a:t> contabil, reies </a:t>
            </a:r>
            <a:r>
              <a:rPr lang="ro-RO" sz="2000" b="0" dirty="0" err="1" smtClean="0">
                <a:solidFill>
                  <a:schemeClr val="tx1"/>
                </a:solidFill>
              </a:rPr>
              <a:t>urmatoarele</a:t>
            </a:r>
            <a:r>
              <a:rPr lang="ro-RO" sz="2000" b="0" dirty="0" smtClean="0">
                <a:solidFill>
                  <a:schemeClr val="tx1"/>
                </a:solidFill>
              </a:rPr>
              <a:t> concluzii:</a:t>
            </a:r>
            <a:endParaRPr lang="en-US" sz="2000" b="0" dirty="0" smtClean="0">
              <a:solidFill>
                <a:schemeClr val="tx1"/>
              </a:solidFill>
            </a:endParaRPr>
          </a:p>
          <a:p>
            <a:endParaRPr lang="en-US" sz="2000" b="0" dirty="0" smtClean="0">
              <a:solidFill>
                <a:schemeClr val="tx1"/>
              </a:solidFill>
            </a:endParaRPr>
          </a:p>
          <a:p>
            <a:pPr lvl="0"/>
            <a:endParaRPr lang="en-US" sz="18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r>
              <a:rPr lang="ro-RO" sz="2000" b="0" dirty="0" smtClean="0">
                <a:solidFill>
                  <a:schemeClr val="tx1"/>
                </a:solidFill>
              </a:rPr>
              <a:t>Pe partea de active, principalul element </a:t>
            </a:r>
            <a:r>
              <a:rPr lang="ro-RO" sz="2000" b="0" dirty="0" err="1" smtClean="0">
                <a:solidFill>
                  <a:schemeClr val="tx1"/>
                </a:solidFill>
              </a:rPr>
              <a:t>il</a:t>
            </a:r>
            <a:r>
              <a:rPr lang="ro-RO" sz="2000" b="0" dirty="0" smtClean="0">
                <a:solidFill>
                  <a:schemeClr val="tx1"/>
                </a:solidFill>
              </a:rPr>
              <a:t> </a:t>
            </a:r>
            <a:r>
              <a:rPr lang="ro-RO" sz="2000" b="0" dirty="0" err="1" smtClean="0">
                <a:solidFill>
                  <a:schemeClr val="tx1"/>
                </a:solidFill>
              </a:rPr>
              <a:t>reprezinta</a:t>
            </a:r>
            <a:r>
              <a:rPr lang="ro-RO" sz="2000" b="0" dirty="0" smtClean="0">
                <a:solidFill>
                  <a:schemeClr val="tx1"/>
                </a:solidFill>
              </a:rPr>
              <a:t> activele tangibile de circa 2.4 milioane MDL. Pe partea de active circulante, datoriile debitoare au o pondere destul de mare, </a:t>
            </a:r>
            <a:r>
              <a:rPr lang="ro-RO" sz="2000" b="0" dirty="0" err="1" smtClean="0">
                <a:solidFill>
                  <a:schemeClr val="tx1"/>
                </a:solidFill>
              </a:rPr>
              <a:t>reprezentand</a:t>
            </a:r>
            <a:r>
              <a:rPr lang="ro-RO" sz="2000" b="0" dirty="0" smtClean="0">
                <a:solidFill>
                  <a:schemeClr val="tx1"/>
                </a:solidFill>
              </a:rPr>
              <a:t> circa 80% din sumele respective, </a:t>
            </a:r>
            <a:r>
              <a:rPr lang="ro-RO" sz="2000" b="0" dirty="0" err="1" smtClean="0">
                <a:solidFill>
                  <a:schemeClr val="tx1"/>
                </a:solidFill>
              </a:rPr>
              <a:t>indicand</a:t>
            </a:r>
            <a:r>
              <a:rPr lang="ro-RO" sz="2000" b="0" dirty="0" smtClean="0">
                <a:solidFill>
                  <a:schemeClr val="tx1"/>
                </a:solidFill>
              </a:rPr>
              <a:t> o problema pe partea de colectare.</a:t>
            </a:r>
            <a:endParaRPr lang="en-US" sz="2000" b="0" dirty="0" smtClean="0">
              <a:solidFill>
                <a:schemeClr val="tx1"/>
              </a:solidFill>
            </a:endParaRPr>
          </a:p>
          <a:p>
            <a:pPr lvl="0" algn="just"/>
            <a:endParaRPr lang="ro-RO" sz="2000" b="0" dirty="0" smtClean="0">
              <a:solidFill>
                <a:schemeClr val="tx1"/>
              </a:solidFill>
            </a:endParaRPr>
          </a:p>
          <a:p>
            <a:pPr lvl="0" algn="just">
              <a:buFont typeface="Arial" pitchFamily="34" charset="0"/>
              <a:buChar char="•"/>
            </a:pPr>
            <a:r>
              <a:rPr lang="ro-RO" sz="2000" b="0" dirty="0" smtClean="0">
                <a:solidFill>
                  <a:schemeClr val="tx1"/>
                </a:solidFill>
              </a:rPr>
              <a:t>Pe partea de pasive, se poate observa faptul ca operatorul </a:t>
            </a:r>
            <a:r>
              <a:rPr lang="ro-RO" sz="2000" b="0" dirty="0" err="1" smtClean="0">
                <a:solidFill>
                  <a:schemeClr val="tx1"/>
                </a:solidFill>
              </a:rPr>
              <a:t>opereaza</a:t>
            </a:r>
            <a:r>
              <a:rPr lang="ro-RO" sz="2000" b="0" dirty="0" smtClean="0">
                <a:solidFill>
                  <a:schemeClr val="tx1"/>
                </a:solidFill>
              </a:rPr>
              <a:t> in mare parte pe baza capitalului propriu, </a:t>
            </a:r>
            <a:r>
              <a:rPr lang="ro-RO" sz="2000" b="0" dirty="0" err="1" smtClean="0">
                <a:solidFill>
                  <a:schemeClr val="tx1"/>
                </a:solidFill>
              </a:rPr>
              <a:t>neavand</a:t>
            </a:r>
            <a:r>
              <a:rPr lang="ro-RO" sz="2000" b="0" dirty="0" smtClean="0">
                <a:solidFill>
                  <a:schemeClr val="tx1"/>
                </a:solidFill>
              </a:rPr>
              <a:t> </a:t>
            </a:r>
            <a:r>
              <a:rPr lang="ro-RO" sz="2000" b="0" dirty="0" err="1" smtClean="0">
                <a:solidFill>
                  <a:schemeClr val="tx1"/>
                </a:solidFill>
              </a:rPr>
              <a:t>imprumuturi</a:t>
            </a:r>
            <a:r>
              <a:rPr lang="ro-RO" sz="2000" b="0" dirty="0" smtClean="0">
                <a:solidFill>
                  <a:schemeClr val="tx1"/>
                </a:solidFill>
              </a:rPr>
              <a:t> contractate. </a:t>
            </a:r>
            <a:endParaRPr lang="en-US" sz="2000" b="0" dirty="0" smtClean="0">
              <a:solidFill>
                <a:schemeClr val="tx1"/>
              </a:solidFill>
            </a:endParaRPr>
          </a:p>
          <a:p>
            <a:pPr lvl="0" algn="just">
              <a:buFont typeface="Arial" pitchFamily="34" charset="0"/>
              <a:buChar char="•"/>
            </a:pPr>
            <a:endParaRPr lang="en-US" sz="2000" b="0" dirty="0" smtClean="0">
              <a:solidFill>
                <a:schemeClr val="tx1"/>
              </a:solidFill>
            </a:endParaRPr>
          </a:p>
          <a:p>
            <a:pPr lvl="0" algn="just">
              <a:buFont typeface="Arial" pitchFamily="34" charset="0"/>
              <a:buChar char="•"/>
            </a:pPr>
            <a:r>
              <a:rPr lang="ro-RO" sz="2000" b="0" dirty="0" err="1" smtClean="0">
                <a:solidFill>
                  <a:schemeClr val="tx1"/>
                </a:solidFill>
              </a:rPr>
              <a:t>Totusi</a:t>
            </a:r>
            <a:r>
              <a:rPr lang="ro-RO" sz="2000" b="0" dirty="0" smtClean="0">
                <a:solidFill>
                  <a:schemeClr val="tx1"/>
                </a:solidFill>
              </a:rPr>
              <a:t>, un semnal de alarma </a:t>
            </a:r>
            <a:r>
              <a:rPr lang="ro-RO" sz="2000" b="0" dirty="0" err="1" smtClean="0">
                <a:solidFill>
                  <a:schemeClr val="tx1"/>
                </a:solidFill>
              </a:rPr>
              <a:t>il</a:t>
            </a:r>
            <a:r>
              <a:rPr lang="ro-RO" sz="2000" b="0" dirty="0" smtClean="0">
                <a:solidFill>
                  <a:schemeClr val="tx1"/>
                </a:solidFill>
              </a:rPr>
              <a:t> consta </a:t>
            </a:r>
            <a:r>
              <a:rPr lang="ro-RO" sz="2000" b="0" dirty="0" err="1" smtClean="0">
                <a:solidFill>
                  <a:schemeClr val="tx1"/>
                </a:solidFill>
              </a:rPr>
              <a:t>cresterea</a:t>
            </a:r>
            <a:r>
              <a:rPr lang="ro-RO" sz="2000" b="0" dirty="0" smtClean="0">
                <a:solidFill>
                  <a:schemeClr val="tx1"/>
                </a:solidFill>
              </a:rPr>
              <a:t> foarte mare a datoriilor fata de </a:t>
            </a:r>
            <a:r>
              <a:rPr lang="ro-RO" sz="2000" b="0" dirty="0" err="1" smtClean="0">
                <a:solidFill>
                  <a:schemeClr val="tx1"/>
                </a:solidFill>
              </a:rPr>
              <a:t>angajati</a:t>
            </a:r>
            <a:r>
              <a:rPr lang="ro-RO" sz="2000" b="0" dirty="0" smtClean="0">
                <a:solidFill>
                  <a:schemeClr val="tx1"/>
                </a:solidFill>
              </a:rPr>
              <a:t>, un posibil factor </a:t>
            </a:r>
            <a:r>
              <a:rPr lang="ro-RO" sz="2000" b="0" dirty="0" err="1" smtClean="0">
                <a:solidFill>
                  <a:schemeClr val="tx1"/>
                </a:solidFill>
              </a:rPr>
              <a:t>disturbator</a:t>
            </a:r>
            <a:r>
              <a:rPr lang="ro-RO" sz="2000" b="0" dirty="0" smtClean="0">
                <a:solidFill>
                  <a:schemeClr val="tx1"/>
                </a:solidFill>
              </a:rPr>
              <a:t> asupra </a:t>
            </a:r>
            <a:r>
              <a:rPr lang="ro-RO" sz="2000" b="0" dirty="0" err="1" smtClean="0">
                <a:solidFill>
                  <a:schemeClr val="tx1"/>
                </a:solidFill>
              </a:rPr>
              <a:t>activitatii</a:t>
            </a:r>
            <a:r>
              <a:rPr lang="ro-RO" sz="2000" b="0" dirty="0" smtClean="0">
                <a:solidFill>
                  <a:schemeClr val="tx1"/>
                </a:solidFill>
              </a:rPr>
              <a:t> curente a </a:t>
            </a:r>
            <a:r>
              <a:rPr lang="ro-RO" sz="2000" b="0" dirty="0" err="1" smtClean="0">
                <a:solidFill>
                  <a:schemeClr val="tx1"/>
                </a:solidFill>
              </a:rPr>
              <a:t>organizatie</a:t>
            </a:r>
            <a:r>
              <a:rPr lang="ro-RO" sz="2000" b="0" dirty="0" smtClean="0">
                <a:solidFill>
                  <a:schemeClr val="tx1"/>
                </a:solidFill>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800" y="635000"/>
            <a:ext cx="10223500" cy="5539978"/>
          </a:xfrm>
          <a:prstGeom prst="rect">
            <a:avLst/>
          </a:prstGeom>
          <a:noFill/>
        </p:spPr>
        <p:txBody>
          <a:bodyPr wrap="square" rtlCol="0">
            <a:spAutoFit/>
          </a:bodyPr>
          <a:lstStyle/>
          <a:p>
            <a:pPr algn="just">
              <a:buFont typeface="Arial" pitchFamily="34" charset="0"/>
              <a:buChar char="•"/>
            </a:pPr>
            <a:r>
              <a:rPr lang="ro-RO" sz="2000" b="0" dirty="0" smtClean="0">
                <a:solidFill>
                  <a:schemeClr val="tx1"/>
                </a:solidFill>
              </a:rPr>
              <a:t>Referitor la datoriile debitoare, se observa o </a:t>
            </a:r>
            <a:r>
              <a:rPr lang="ro-RO" sz="2000" b="0" dirty="0" err="1" smtClean="0">
                <a:solidFill>
                  <a:schemeClr val="tx1"/>
                </a:solidFill>
              </a:rPr>
              <a:t>crestere</a:t>
            </a:r>
            <a:r>
              <a:rPr lang="ro-RO" sz="2000" b="0" dirty="0" smtClean="0">
                <a:solidFill>
                  <a:schemeClr val="tx1"/>
                </a:solidFill>
              </a:rPr>
              <a:t> a </a:t>
            </a:r>
            <a:r>
              <a:rPr lang="ro-RO" sz="2000" b="0" dirty="0" err="1" smtClean="0">
                <a:solidFill>
                  <a:schemeClr val="tx1"/>
                </a:solidFill>
              </a:rPr>
              <a:t>creantelor</a:t>
            </a:r>
            <a:r>
              <a:rPr lang="ro-RO" sz="2000" b="0" dirty="0" smtClean="0">
                <a:solidFill>
                  <a:schemeClr val="tx1"/>
                </a:solidFill>
              </a:rPr>
              <a:t> in fiecare an, ceea ce </a:t>
            </a:r>
            <a:r>
              <a:rPr lang="ro-RO" sz="2000" b="0" dirty="0" err="1" smtClean="0">
                <a:solidFill>
                  <a:schemeClr val="tx1"/>
                </a:solidFill>
              </a:rPr>
              <a:t>dovedeste</a:t>
            </a:r>
            <a:r>
              <a:rPr lang="ro-RO" sz="2000" b="0" dirty="0" smtClean="0">
                <a:solidFill>
                  <a:schemeClr val="tx1"/>
                </a:solidFill>
              </a:rPr>
              <a:t> o problema pe partea de colectare a </a:t>
            </a:r>
            <a:r>
              <a:rPr lang="ro-RO" sz="2000" b="0" dirty="0" err="1" smtClean="0">
                <a:solidFill>
                  <a:schemeClr val="tx1"/>
                </a:solidFill>
              </a:rPr>
              <a:t>creantelor</a:t>
            </a:r>
            <a:r>
              <a:rPr lang="ro-RO" sz="2000" b="0" dirty="0" smtClean="0">
                <a:solidFill>
                  <a:schemeClr val="tx1"/>
                </a:solidFill>
              </a:rPr>
              <a:t> din partea operatorului. </a:t>
            </a:r>
            <a:endParaRPr lang="en-US" sz="2000" b="0" dirty="0" smtClean="0">
              <a:solidFill>
                <a:schemeClr val="tx1"/>
              </a:solidFill>
            </a:endParaRPr>
          </a:p>
          <a:p>
            <a:pPr algn="just"/>
            <a:endParaRPr lang="en-US" sz="2000" b="0" dirty="0" smtClean="0">
              <a:solidFill>
                <a:schemeClr val="tx1"/>
              </a:solidFill>
            </a:endParaRPr>
          </a:p>
          <a:p>
            <a:pPr algn="just">
              <a:buFont typeface="Arial" pitchFamily="34" charset="0"/>
              <a:buChar char="•"/>
            </a:pPr>
            <a:r>
              <a:rPr lang="ro-RO" sz="2000" b="0" dirty="0" smtClean="0">
                <a:solidFill>
                  <a:schemeClr val="tx1"/>
                </a:solidFill>
              </a:rPr>
              <a:t>Perioada de </a:t>
            </a:r>
            <a:r>
              <a:rPr lang="ro-RO" sz="2000" b="0" dirty="0" err="1" smtClean="0">
                <a:solidFill>
                  <a:schemeClr val="tx1"/>
                </a:solidFill>
              </a:rPr>
              <a:t>incasara</a:t>
            </a:r>
            <a:r>
              <a:rPr lang="ro-RO" sz="2000" b="0" dirty="0" smtClean="0">
                <a:solidFill>
                  <a:schemeClr val="tx1"/>
                </a:solidFill>
              </a:rPr>
              <a:t> a </a:t>
            </a:r>
            <a:r>
              <a:rPr lang="ro-RO" sz="2000" b="0" dirty="0" err="1" smtClean="0">
                <a:solidFill>
                  <a:schemeClr val="tx1"/>
                </a:solidFill>
              </a:rPr>
              <a:t>creantelor</a:t>
            </a:r>
            <a:r>
              <a:rPr lang="ro-RO" sz="2000" b="0" dirty="0" smtClean="0">
                <a:solidFill>
                  <a:schemeClr val="tx1"/>
                </a:solidFill>
              </a:rPr>
              <a:t> este foarte mare, </a:t>
            </a:r>
            <a:r>
              <a:rPr lang="ro-RO" sz="2000" b="0" dirty="0" err="1" smtClean="0">
                <a:solidFill>
                  <a:schemeClr val="tx1"/>
                </a:solidFill>
              </a:rPr>
              <a:t>ajungand</a:t>
            </a:r>
            <a:r>
              <a:rPr lang="ro-RO" sz="2000" b="0" dirty="0" smtClean="0">
                <a:solidFill>
                  <a:schemeClr val="tx1"/>
                </a:solidFill>
              </a:rPr>
              <a:t> la 177 de zile, iar totalul </a:t>
            </a:r>
            <a:r>
              <a:rPr lang="ro-RO" sz="2000" b="0" dirty="0" err="1" smtClean="0">
                <a:solidFill>
                  <a:schemeClr val="tx1"/>
                </a:solidFill>
              </a:rPr>
              <a:t>creantelor</a:t>
            </a:r>
            <a:r>
              <a:rPr lang="ro-RO" sz="2000" b="0" dirty="0" smtClean="0">
                <a:solidFill>
                  <a:schemeClr val="tx1"/>
                </a:solidFill>
              </a:rPr>
              <a:t> de la </a:t>
            </a:r>
            <a:r>
              <a:rPr lang="ro-RO" sz="2000" b="0" dirty="0" err="1" smtClean="0">
                <a:solidFill>
                  <a:schemeClr val="tx1"/>
                </a:solidFill>
              </a:rPr>
              <a:t>clientii</a:t>
            </a:r>
            <a:r>
              <a:rPr lang="ro-RO" sz="2000" b="0" dirty="0" smtClean="0">
                <a:solidFill>
                  <a:schemeClr val="tx1"/>
                </a:solidFill>
              </a:rPr>
              <a:t> casnici </a:t>
            </a:r>
            <a:r>
              <a:rPr lang="ro-RO" sz="2000" b="0" dirty="0" err="1" smtClean="0">
                <a:solidFill>
                  <a:schemeClr val="tx1"/>
                </a:solidFill>
              </a:rPr>
              <a:t>reprezinta</a:t>
            </a:r>
            <a:r>
              <a:rPr lang="ro-RO" sz="2000" b="0" dirty="0" smtClean="0">
                <a:solidFill>
                  <a:schemeClr val="tx1"/>
                </a:solidFill>
              </a:rPr>
              <a:t> aproape 10% din totalul cifrei de afaceri (in 2012 </a:t>
            </a:r>
            <a:r>
              <a:rPr lang="ro-RO" sz="2000" b="0" dirty="0" err="1" smtClean="0">
                <a:solidFill>
                  <a:schemeClr val="tx1"/>
                </a:solidFill>
              </a:rPr>
              <a:t>situatia</a:t>
            </a:r>
            <a:r>
              <a:rPr lang="ro-RO" sz="2000" b="0" dirty="0" smtClean="0">
                <a:solidFill>
                  <a:schemeClr val="tx1"/>
                </a:solidFill>
              </a:rPr>
              <a:t> a fost </a:t>
            </a:r>
            <a:r>
              <a:rPr lang="ro-RO" sz="2000" b="0" dirty="0" err="1" smtClean="0">
                <a:solidFill>
                  <a:schemeClr val="tx1"/>
                </a:solidFill>
              </a:rPr>
              <a:t>dificial</a:t>
            </a:r>
            <a:r>
              <a:rPr lang="ro-RO" sz="2000" b="0" dirty="0" smtClean="0">
                <a:solidFill>
                  <a:schemeClr val="tx1"/>
                </a:solidFill>
              </a:rPr>
              <a:t> cu o </a:t>
            </a:r>
            <a:r>
              <a:rPr lang="ro-RO" sz="2000" b="0" dirty="0" err="1" smtClean="0">
                <a:solidFill>
                  <a:schemeClr val="tx1"/>
                </a:solidFill>
              </a:rPr>
              <a:t>neincasare</a:t>
            </a:r>
            <a:r>
              <a:rPr lang="ro-RO" sz="2000" b="0" dirty="0" smtClean="0">
                <a:solidFill>
                  <a:schemeClr val="tx1"/>
                </a:solidFill>
              </a:rPr>
              <a:t> de aproximativ 41%).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smtClean="0">
                <a:solidFill>
                  <a:schemeClr val="tx1"/>
                </a:solidFill>
              </a:rPr>
              <a:t>In contextul problemelor financiare ce reies din analiza contului de profit si pierdere, </a:t>
            </a:r>
            <a:r>
              <a:rPr lang="ro-RO" sz="2000" b="0" dirty="0" err="1" smtClean="0">
                <a:solidFill>
                  <a:schemeClr val="tx1"/>
                </a:solidFill>
              </a:rPr>
              <a:t>imbunatatirea</a:t>
            </a:r>
            <a:r>
              <a:rPr lang="ro-RO" sz="2000" b="0" dirty="0" smtClean="0">
                <a:solidFill>
                  <a:schemeClr val="tx1"/>
                </a:solidFill>
              </a:rPr>
              <a:t> </a:t>
            </a:r>
            <a:r>
              <a:rPr lang="ro-RO" sz="2000" b="0" dirty="0" err="1" smtClean="0">
                <a:solidFill>
                  <a:schemeClr val="tx1"/>
                </a:solidFill>
              </a:rPr>
              <a:t>colectarii</a:t>
            </a:r>
            <a:r>
              <a:rPr lang="ro-RO" sz="2000" b="0" dirty="0" smtClean="0">
                <a:solidFill>
                  <a:schemeClr val="tx1"/>
                </a:solidFill>
              </a:rPr>
              <a:t> </a:t>
            </a:r>
            <a:r>
              <a:rPr lang="ro-RO" sz="2000" b="0" dirty="0" err="1" smtClean="0">
                <a:solidFill>
                  <a:schemeClr val="tx1"/>
                </a:solidFill>
              </a:rPr>
              <a:t>reprezinta</a:t>
            </a:r>
            <a:r>
              <a:rPr lang="ro-RO" sz="2000" b="0" dirty="0" smtClean="0">
                <a:solidFill>
                  <a:schemeClr val="tx1"/>
                </a:solidFill>
              </a:rPr>
              <a:t> un punct </a:t>
            </a:r>
            <a:r>
              <a:rPr lang="ro-RO" sz="2000" b="0" dirty="0" err="1" smtClean="0">
                <a:solidFill>
                  <a:schemeClr val="tx1"/>
                </a:solidFill>
              </a:rPr>
              <a:t>esential</a:t>
            </a:r>
            <a:r>
              <a:rPr lang="en-US" sz="2000" b="0" dirty="0" smtClean="0">
                <a:solidFill>
                  <a:schemeClr val="tx1"/>
                </a:solidFill>
              </a:rPr>
              <a:t>.</a:t>
            </a:r>
          </a:p>
          <a:p>
            <a:pPr algn="just">
              <a:buFont typeface="Arial" pitchFamily="34" charset="0"/>
              <a:buChar char="•"/>
            </a:pPr>
            <a:endParaRPr lang="ro-RO" sz="2000" b="0" dirty="0" smtClean="0">
              <a:solidFill>
                <a:schemeClr val="tx1"/>
              </a:solidFill>
            </a:endParaRPr>
          </a:p>
          <a:p>
            <a:pPr algn="just">
              <a:buFont typeface="Arial" pitchFamily="34" charset="0"/>
              <a:buChar char="•"/>
            </a:pPr>
            <a:r>
              <a:rPr lang="ro-RO" sz="2000" b="0" dirty="0" smtClean="0">
                <a:solidFill>
                  <a:schemeClr val="tx1"/>
                </a:solidFill>
              </a:rPr>
              <a:t>Datoriile </a:t>
            </a:r>
            <a:r>
              <a:rPr lang="ro-RO" sz="2000" b="0" dirty="0" err="1" smtClean="0">
                <a:solidFill>
                  <a:schemeClr val="tx1"/>
                </a:solidFill>
              </a:rPr>
              <a:t>catre</a:t>
            </a:r>
            <a:r>
              <a:rPr lang="ro-RO" sz="2000" b="0" dirty="0" smtClean="0">
                <a:solidFill>
                  <a:schemeClr val="tx1"/>
                </a:solidFill>
              </a:rPr>
              <a:t> furnizori sunt reduse, ele </a:t>
            </a:r>
            <a:r>
              <a:rPr lang="ro-RO" sz="2000" b="0" dirty="0" err="1" smtClean="0">
                <a:solidFill>
                  <a:schemeClr val="tx1"/>
                </a:solidFill>
              </a:rPr>
              <a:t>situandu-se</a:t>
            </a:r>
            <a:r>
              <a:rPr lang="ro-RO" sz="2000" b="0" dirty="0" smtClean="0">
                <a:solidFill>
                  <a:schemeClr val="tx1"/>
                </a:solidFill>
              </a:rPr>
              <a:t> actual la o valoare de circa 54 de mii MDL, valoare ce </a:t>
            </a:r>
            <a:r>
              <a:rPr lang="ro-RO" sz="2000" b="0" dirty="0" err="1" smtClean="0">
                <a:solidFill>
                  <a:schemeClr val="tx1"/>
                </a:solidFill>
              </a:rPr>
              <a:t>reprezinta</a:t>
            </a:r>
            <a:r>
              <a:rPr lang="ro-RO" sz="2000" b="0" dirty="0" smtClean="0">
                <a:solidFill>
                  <a:schemeClr val="tx1"/>
                </a:solidFill>
              </a:rPr>
              <a:t> datorii din luna curenta </a:t>
            </a:r>
            <a:r>
              <a:rPr lang="ro-RO" sz="2000" b="0" dirty="0" err="1" smtClean="0">
                <a:solidFill>
                  <a:schemeClr val="tx1"/>
                </a:solidFill>
              </a:rPr>
              <a:t>catre</a:t>
            </a:r>
            <a:r>
              <a:rPr lang="ro-RO" sz="2000" b="0" dirty="0" smtClean="0">
                <a:solidFill>
                  <a:schemeClr val="tx1"/>
                </a:solidFill>
              </a:rPr>
              <a:t> furnizori. </a:t>
            </a:r>
            <a:endParaRPr lang="en-US" sz="2000" b="0" dirty="0" smtClean="0">
              <a:solidFill>
                <a:schemeClr val="tx1"/>
              </a:solidFill>
            </a:endParaRPr>
          </a:p>
          <a:p>
            <a:pPr algn="just">
              <a:buFont typeface="Arial" pitchFamily="34" charset="0"/>
              <a:buChar char="•"/>
            </a:pPr>
            <a:endParaRPr lang="en-US" sz="2000" b="0" dirty="0" smtClean="0">
              <a:solidFill>
                <a:schemeClr val="tx1"/>
              </a:solidFill>
            </a:endParaRPr>
          </a:p>
          <a:p>
            <a:pPr algn="just">
              <a:buFont typeface="Arial" pitchFamily="34" charset="0"/>
              <a:buChar char="•"/>
            </a:pPr>
            <a:r>
              <a:rPr lang="ro-RO" sz="2000" b="0" dirty="0" err="1" smtClean="0">
                <a:solidFill>
                  <a:schemeClr val="tx1"/>
                </a:solidFill>
              </a:rPr>
              <a:t>Totusi</a:t>
            </a:r>
            <a:r>
              <a:rPr lang="ro-RO" sz="2000" b="0" dirty="0" smtClean="0">
                <a:solidFill>
                  <a:schemeClr val="tx1"/>
                </a:solidFill>
              </a:rPr>
              <a:t>, o mai mare problema o </a:t>
            </a:r>
            <a:r>
              <a:rPr lang="ro-RO" sz="2000" b="0" dirty="0" err="1" smtClean="0">
                <a:solidFill>
                  <a:schemeClr val="tx1"/>
                </a:solidFill>
              </a:rPr>
              <a:t>reprezinta</a:t>
            </a:r>
            <a:r>
              <a:rPr lang="ro-RO" sz="2000" b="0" dirty="0" smtClean="0">
                <a:solidFill>
                  <a:schemeClr val="tx1"/>
                </a:solidFill>
              </a:rPr>
              <a:t> datoriile </a:t>
            </a:r>
            <a:r>
              <a:rPr lang="ro-RO" sz="2000" b="0" dirty="0" err="1" smtClean="0">
                <a:solidFill>
                  <a:schemeClr val="tx1"/>
                </a:solidFill>
              </a:rPr>
              <a:t>catre</a:t>
            </a:r>
            <a:r>
              <a:rPr lang="ro-RO" sz="2000" b="0" dirty="0" smtClean="0">
                <a:solidFill>
                  <a:schemeClr val="tx1"/>
                </a:solidFill>
              </a:rPr>
              <a:t> </a:t>
            </a:r>
            <a:r>
              <a:rPr lang="ro-RO" sz="2000" b="0" dirty="0" err="1" smtClean="0">
                <a:solidFill>
                  <a:schemeClr val="tx1"/>
                </a:solidFill>
              </a:rPr>
              <a:t>angajati</a:t>
            </a:r>
            <a:r>
              <a:rPr lang="ro-RO" sz="2000" b="0" dirty="0" smtClean="0">
                <a:solidFill>
                  <a:schemeClr val="tx1"/>
                </a:solidFill>
              </a:rPr>
              <a:t>, care au ajuns la circa 314 de mii MDL, o valoare tripla fata de anul 2012. Aceasta problema trebuie abordata pentru a asigura stabilitatea si motivarea personalului.</a:t>
            </a:r>
          </a:p>
          <a:p>
            <a:pPr algn="just">
              <a:buFont typeface="Arial" pitchFamily="34" charset="0"/>
              <a:buChar char="•"/>
            </a:pPr>
            <a:endParaRPr lang="ro-RO" sz="2000" b="0" dirty="0" smtClean="0">
              <a:solidFill>
                <a:schemeClr val="tx1"/>
              </a:solidFill>
            </a:endParaRPr>
          </a:p>
          <a:p>
            <a:pPr algn="just">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CONCLUZII ANALIZA FLUXULUI DE NUMERAR</a:t>
            </a:r>
          </a:p>
          <a:p>
            <a:pPr marL="0" lvl="4" eaLnBrk="0" hangingPunct="0">
              <a:defRPr/>
            </a:pPr>
            <a:endParaRPr lang="en-GB" sz="1600" b="0" i="1" dirty="0">
              <a:solidFill>
                <a:srgbClr val="ED1A3B"/>
              </a:solidFill>
              <a:cs typeface="Times New Roman" pitchFamily="18" charset="0"/>
            </a:endParaRPr>
          </a:p>
        </p:txBody>
      </p:sp>
      <p:sp>
        <p:nvSpPr>
          <p:cNvPr id="3" name="TextBox 2"/>
          <p:cNvSpPr txBox="1"/>
          <p:nvPr/>
        </p:nvSpPr>
        <p:spPr>
          <a:xfrm>
            <a:off x="1028700" y="1041400"/>
            <a:ext cx="9956800" cy="3477875"/>
          </a:xfrm>
          <a:prstGeom prst="rect">
            <a:avLst/>
          </a:prstGeom>
          <a:noFill/>
        </p:spPr>
        <p:txBody>
          <a:bodyPr wrap="square" rtlCol="0">
            <a:spAutoFit/>
          </a:bodyPr>
          <a:lstStyle/>
          <a:p>
            <a:pPr lvl="0" algn="just">
              <a:buFont typeface="Arial" pitchFamily="34" charset="0"/>
              <a:buChar char="•"/>
            </a:pPr>
            <a:r>
              <a:rPr lang="ro-RO" sz="2000" b="0" dirty="0" smtClean="0">
                <a:solidFill>
                  <a:schemeClr val="tx1"/>
                </a:solidFill>
              </a:rPr>
              <a:t>Fluxul de numerar </a:t>
            </a:r>
            <a:r>
              <a:rPr lang="ro-RO" sz="2000" b="0" dirty="0" err="1" smtClean="0">
                <a:solidFill>
                  <a:schemeClr val="tx1"/>
                </a:solidFill>
              </a:rPr>
              <a:t>operational</a:t>
            </a:r>
            <a:r>
              <a:rPr lang="ro-RO" sz="2000" b="0" dirty="0" smtClean="0">
                <a:solidFill>
                  <a:schemeClr val="tx1"/>
                </a:solidFill>
              </a:rPr>
              <a:t> este negativ in perioada de analiza, acest fapt </a:t>
            </a:r>
            <a:r>
              <a:rPr lang="ro-RO" sz="2000" b="0" dirty="0" err="1" smtClean="0">
                <a:solidFill>
                  <a:schemeClr val="tx1"/>
                </a:solidFill>
              </a:rPr>
              <a:t>intarind</a:t>
            </a:r>
            <a:r>
              <a:rPr lang="ro-RO" sz="2000" b="0" dirty="0" smtClean="0">
                <a:solidFill>
                  <a:schemeClr val="tx1"/>
                </a:solidFill>
              </a:rPr>
              <a:t> </a:t>
            </a:r>
            <a:r>
              <a:rPr lang="ro-RO" sz="2000" b="0" dirty="0" err="1" smtClean="0">
                <a:solidFill>
                  <a:schemeClr val="tx1"/>
                </a:solidFill>
              </a:rPr>
              <a:t>conluzia</a:t>
            </a:r>
            <a:r>
              <a:rPr lang="ro-RO" sz="2000" b="0" dirty="0" smtClean="0">
                <a:solidFill>
                  <a:schemeClr val="tx1"/>
                </a:solidFill>
              </a:rPr>
              <a:t> data de rezultatul </a:t>
            </a:r>
            <a:r>
              <a:rPr lang="ro-RO" sz="2000" b="0" dirty="0" err="1" smtClean="0">
                <a:solidFill>
                  <a:schemeClr val="tx1"/>
                </a:solidFill>
              </a:rPr>
              <a:t>operational</a:t>
            </a:r>
            <a:r>
              <a:rPr lang="ro-RO" sz="2000" b="0" dirty="0" smtClean="0">
                <a:solidFill>
                  <a:schemeClr val="tx1"/>
                </a:solidFill>
              </a:rPr>
              <a:t> negativ din contul de profit si pierdere, concluzie a unui operator aflat intr-o </a:t>
            </a:r>
            <a:r>
              <a:rPr lang="ro-RO" sz="2000" b="0" dirty="0" err="1" smtClean="0">
                <a:solidFill>
                  <a:schemeClr val="tx1"/>
                </a:solidFill>
              </a:rPr>
              <a:t>situatie</a:t>
            </a:r>
            <a:r>
              <a:rPr lang="ro-RO" sz="2000" b="0" dirty="0" smtClean="0">
                <a:solidFill>
                  <a:schemeClr val="tx1"/>
                </a:solidFill>
              </a:rPr>
              <a:t> financiara dificila.</a:t>
            </a:r>
            <a:endParaRPr lang="en-US" sz="2000" b="0" dirty="0" smtClean="0">
              <a:solidFill>
                <a:schemeClr val="tx1"/>
              </a:solidFill>
            </a:endParaRPr>
          </a:p>
          <a:p>
            <a:pPr lvl="0" algn="just">
              <a:buFont typeface="Arial" pitchFamily="34" charset="0"/>
              <a:buChar char="•"/>
            </a:pPr>
            <a:endParaRPr lang="ro-RO" sz="2000" b="0" dirty="0" smtClean="0">
              <a:solidFill>
                <a:schemeClr val="tx1"/>
              </a:solidFill>
            </a:endParaRPr>
          </a:p>
          <a:p>
            <a:pPr lvl="0" algn="just">
              <a:buFont typeface="Arial" pitchFamily="34" charset="0"/>
              <a:buChar char="•"/>
            </a:pPr>
            <a:r>
              <a:rPr lang="ro-RO" sz="2000" b="0" dirty="0" smtClean="0">
                <a:solidFill>
                  <a:schemeClr val="tx1"/>
                </a:solidFill>
              </a:rPr>
              <a:t>Compania </a:t>
            </a:r>
            <a:r>
              <a:rPr lang="ro-RO" sz="2000" b="0" dirty="0" err="1" smtClean="0">
                <a:solidFill>
                  <a:schemeClr val="tx1"/>
                </a:solidFill>
              </a:rPr>
              <a:t>reuseste</a:t>
            </a:r>
            <a:r>
              <a:rPr lang="ro-RO" sz="2000" b="0" dirty="0" smtClean="0">
                <a:solidFill>
                  <a:schemeClr val="tx1"/>
                </a:solidFill>
              </a:rPr>
              <a:t> sa-si </a:t>
            </a:r>
            <a:r>
              <a:rPr lang="ro-RO" sz="2000" b="0" dirty="0" err="1" smtClean="0">
                <a:solidFill>
                  <a:schemeClr val="tx1"/>
                </a:solidFill>
              </a:rPr>
              <a:t>pastreze</a:t>
            </a:r>
            <a:r>
              <a:rPr lang="ro-RO" sz="2000" b="0" dirty="0" smtClean="0">
                <a:solidFill>
                  <a:schemeClr val="tx1"/>
                </a:solidFill>
              </a:rPr>
              <a:t> operarea prin rezultatele </a:t>
            </a:r>
            <a:r>
              <a:rPr lang="ro-RO" sz="2000" b="0" dirty="0" err="1" smtClean="0">
                <a:solidFill>
                  <a:schemeClr val="tx1"/>
                </a:solidFill>
              </a:rPr>
              <a:t>activitatii</a:t>
            </a:r>
            <a:r>
              <a:rPr lang="ro-RO" sz="2000" b="0" dirty="0" smtClean="0">
                <a:solidFill>
                  <a:schemeClr val="tx1"/>
                </a:solidFill>
              </a:rPr>
              <a:t> financiare, dar acest trend nu poate fi continuat in viitor.</a:t>
            </a:r>
            <a:endParaRPr lang="en-US" sz="2000" b="0" dirty="0" smtClean="0">
              <a:solidFill>
                <a:schemeClr val="tx1"/>
              </a:solidFill>
            </a:endParaRPr>
          </a:p>
          <a:p>
            <a:pPr lvl="0" algn="just">
              <a:buFont typeface="Arial" pitchFamily="34" charset="0"/>
              <a:buChar char="•"/>
            </a:pPr>
            <a:endParaRPr lang="ro-RO" sz="2000" b="0" dirty="0" smtClean="0">
              <a:solidFill>
                <a:schemeClr val="tx1"/>
              </a:solidFill>
            </a:endParaRPr>
          </a:p>
          <a:p>
            <a:pPr lvl="0" algn="just">
              <a:buFont typeface="Arial" pitchFamily="34" charset="0"/>
              <a:buChar char="•"/>
            </a:pPr>
            <a:r>
              <a:rPr lang="ro-RO" sz="2000" b="0" dirty="0" err="1" smtClean="0">
                <a:solidFill>
                  <a:schemeClr val="tx1"/>
                </a:solidFill>
              </a:rPr>
              <a:t>Imbunatatirea</a:t>
            </a:r>
            <a:r>
              <a:rPr lang="ro-RO" sz="2000" b="0" dirty="0" smtClean="0">
                <a:solidFill>
                  <a:schemeClr val="tx1"/>
                </a:solidFill>
              </a:rPr>
              <a:t> </a:t>
            </a:r>
            <a:r>
              <a:rPr lang="ro-RO" sz="2000" b="0" dirty="0" err="1" smtClean="0">
                <a:solidFill>
                  <a:schemeClr val="tx1"/>
                </a:solidFill>
              </a:rPr>
              <a:t>colectarii</a:t>
            </a:r>
            <a:r>
              <a:rPr lang="ro-RO" sz="2000" b="0" dirty="0" smtClean="0">
                <a:solidFill>
                  <a:schemeClr val="tx1"/>
                </a:solidFill>
              </a:rPr>
              <a:t> si eficientizarea </a:t>
            </a:r>
            <a:r>
              <a:rPr lang="ro-RO" sz="2000" b="0" dirty="0" err="1" smtClean="0">
                <a:solidFill>
                  <a:schemeClr val="tx1"/>
                </a:solidFill>
              </a:rPr>
              <a:t>operationala</a:t>
            </a:r>
            <a:r>
              <a:rPr lang="ro-RO" sz="2000" b="0" dirty="0" smtClean="0">
                <a:solidFill>
                  <a:schemeClr val="tx1"/>
                </a:solidFill>
              </a:rPr>
              <a:t> </a:t>
            </a:r>
            <a:r>
              <a:rPr lang="ro-RO" sz="2000" b="0" dirty="0" err="1" smtClean="0">
                <a:solidFill>
                  <a:schemeClr val="tx1"/>
                </a:solidFill>
              </a:rPr>
              <a:t>reprezinta</a:t>
            </a:r>
            <a:r>
              <a:rPr lang="ro-RO" sz="2000" b="0" dirty="0" smtClean="0">
                <a:solidFill>
                  <a:schemeClr val="tx1"/>
                </a:solidFill>
              </a:rPr>
              <a:t> principalele </a:t>
            </a:r>
            <a:r>
              <a:rPr lang="ro-RO" sz="2000" b="0" dirty="0" err="1" smtClean="0">
                <a:solidFill>
                  <a:schemeClr val="tx1"/>
                </a:solidFill>
              </a:rPr>
              <a:t>modalitati</a:t>
            </a:r>
            <a:r>
              <a:rPr lang="ro-RO" sz="2000" b="0" dirty="0" smtClean="0">
                <a:solidFill>
                  <a:schemeClr val="tx1"/>
                </a:solidFill>
              </a:rPr>
              <a:t> prin care firma poate </a:t>
            </a:r>
            <a:r>
              <a:rPr lang="ro-RO" sz="2000" b="0" dirty="0" err="1" smtClean="0">
                <a:solidFill>
                  <a:schemeClr val="tx1"/>
                </a:solidFill>
              </a:rPr>
              <a:t>iesi</a:t>
            </a:r>
            <a:r>
              <a:rPr lang="ro-RO" sz="2000" b="0" dirty="0" smtClean="0">
                <a:solidFill>
                  <a:schemeClr val="tx1"/>
                </a:solidFill>
              </a:rPr>
              <a:t> din </a:t>
            </a:r>
            <a:r>
              <a:rPr lang="ro-RO" sz="2000" b="0" dirty="0" err="1" smtClean="0">
                <a:solidFill>
                  <a:schemeClr val="tx1"/>
                </a:solidFill>
              </a:rPr>
              <a:t>situatia</a:t>
            </a:r>
            <a:r>
              <a:rPr lang="ro-RO" sz="2000" b="0" dirty="0" smtClean="0">
                <a:solidFill>
                  <a:schemeClr val="tx1"/>
                </a:solidFill>
              </a:rPr>
              <a:t> financiara actuala, o </a:t>
            </a:r>
            <a:r>
              <a:rPr lang="ro-RO" sz="2000" b="0" dirty="0" err="1" smtClean="0">
                <a:solidFill>
                  <a:schemeClr val="tx1"/>
                </a:solidFill>
              </a:rPr>
              <a:t>situatie</a:t>
            </a:r>
            <a:r>
              <a:rPr lang="ro-RO" sz="2000" b="0" dirty="0" smtClean="0">
                <a:solidFill>
                  <a:schemeClr val="tx1"/>
                </a:solidFill>
              </a:rPr>
              <a:t> ce nu va mai putea fi perpetuata </a:t>
            </a:r>
            <a:r>
              <a:rPr lang="ro-RO" sz="2000" b="0" dirty="0" err="1" smtClean="0">
                <a:solidFill>
                  <a:schemeClr val="tx1"/>
                </a:solidFill>
              </a:rPr>
              <a:t>indelung</a:t>
            </a:r>
            <a:r>
              <a:rPr lang="ro-RO" sz="2000" b="0" dirty="0" smtClean="0">
                <a:solidFill>
                  <a:schemeClr val="tx1"/>
                </a:solidFill>
              </a:rPr>
              <a:t>.</a:t>
            </a:r>
          </a:p>
          <a:p>
            <a:pPr lvl="0" algn="just">
              <a:buFont typeface="Arial" pitchFamily="34" charset="0"/>
              <a:buChar char="•"/>
            </a:pPr>
            <a:endParaRPr lang="ro-RO" sz="2000" b="0" dirty="0" smtClean="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738" y="1489075"/>
            <a:ext cx="10971212" cy="1101840"/>
          </a:xfrm>
          <a:prstGeom prst="rect">
            <a:avLst/>
          </a:prstGeom>
        </p:spPr>
        <p:txBody>
          <a:bodyPr>
            <a:spAutoFit/>
          </a:bodyPr>
          <a:lstStyle/>
          <a:p>
            <a:pPr marL="182563" indent="-182563" algn="ctr" eaLnBrk="0" hangingPunct="0">
              <a:lnSpc>
                <a:spcPct val="105000"/>
              </a:lnSpc>
              <a:defRPr/>
            </a:pPr>
            <a:r>
              <a:rPr lang="en-US" sz="3200" dirty="0" err="1" smtClean="0">
                <a:solidFill>
                  <a:srgbClr val="ED1A3B"/>
                </a:solidFill>
                <a:latin typeface="+mj-lt"/>
                <a:ea typeface="+mj-ea"/>
                <a:cs typeface="+mj-cs"/>
              </a:rPr>
              <a:t>Comparatia</a:t>
            </a:r>
            <a:r>
              <a:rPr lang="en-US" sz="3200" dirty="0" smtClean="0">
                <a:solidFill>
                  <a:srgbClr val="ED1A3B"/>
                </a:solidFill>
                <a:latin typeface="+mj-lt"/>
                <a:ea typeface="+mj-ea"/>
                <a:cs typeface="+mj-cs"/>
              </a:rPr>
              <a:t> cu </a:t>
            </a:r>
            <a:r>
              <a:rPr lang="en-US" sz="3200" dirty="0" err="1" smtClean="0">
                <a:solidFill>
                  <a:srgbClr val="ED1A3B"/>
                </a:solidFill>
                <a:latin typeface="+mj-lt"/>
                <a:ea typeface="+mj-ea"/>
                <a:cs typeface="+mj-cs"/>
              </a:rPr>
              <a:t>celelalte</a:t>
            </a:r>
            <a:r>
              <a:rPr lang="en-US" sz="3200" dirty="0" smtClean="0">
                <a:solidFill>
                  <a:srgbClr val="ED1A3B"/>
                </a:solidFill>
                <a:latin typeface="+mj-lt"/>
                <a:ea typeface="+mj-ea"/>
                <a:cs typeface="+mj-cs"/>
              </a:rPr>
              <a:t> </a:t>
            </a:r>
            <a:r>
              <a:rPr lang="en-US" sz="3200" dirty="0" err="1" smtClean="0">
                <a:solidFill>
                  <a:srgbClr val="ED1A3B"/>
                </a:solidFill>
                <a:latin typeface="+mj-lt"/>
                <a:ea typeface="+mj-ea"/>
                <a:cs typeface="+mj-cs"/>
              </a:rPr>
              <a:t>intreprinderi</a:t>
            </a:r>
            <a:r>
              <a:rPr lang="en-US" sz="3200" dirty="0" smtClean="0">
                <a:solidFill>
                  <a:srgbClr val="ED1A3B"/>
                </a:solidFill>
                <a:latin typeface="+mj-lt"/>
                <a:ea typeface="+mj-ea"/>
                <a:cs typeface="+mj-cs"/>
              </a:rPr>
              <a:t> din </a:t>
            </a:r>
            <a:r>
              <a:rPr lang="en-US" sz="3200" dirty="0" err="1" smtClean="0">
                <a:solidFill>
                  <a:srgbClr val="ED1A3B"/>
                </a:solidFill>
                <a:latin typeface="+mj-lt"/>
                <a:ea typeface="+mj-ea"/>
                <a:cs typeface="+mj-cs"/>
              </a:rPr>
              <a:t>proiect</a:t>
            </a:r>
            <a:endParaRPr lang="ro-RO" sz="3200" dirty="0">
              <a:solidFill>
                <a:srgbClr val="0070C0"/>
              </a:solidFill>
              <a:latin typeface="+mj-lt"/>
              <a:ea typeface="+mj-ea"/>
              <a:cs typeface="+mj-cs"/>
            </a:endParaRPr>
          </a:p>
          <a:p>
            <a:pPr algn="ctr">
              <a:defRPr/>
            </a:pPr>
            <a:endParaRPr lang="ro-RO" sz="3200" dirty="0">
              <a:solidFill>
                <a:schemeClr val="accent2">
                  <a:lumMod val="50000"/>
                </a:schemeClr>
              </a:solidFill>
              <a:latin typeface="Comic Sans MS" pitchFamily="66" charset="0"/>
              <a:cs typeface="+mn-cs"/>
            </a:endParaRPr>
          </a:p>
        </p:txBody>
      </p:sp>
      <p:pic>
        <p:nvPicPr>
          <p:cNvPr id="27649" name="Picture 1"/>
          <p:cNvPicPr>
            <a:picLocks noChangeAspect="1" noChangeArrowheads="1"/>
          </p:cNvPicPr>
          <p:nvPr/>
        </p:nvPicPr>
        <p:blipFill>
          <a:blip r:embed="rId2" cstate="email"/>
          <a:srcRect/>
          <a:stretch>
            <a:fillRect/>
          </a:stretch>
        </p:blipFill>
        <p:spPr bwMode="auto">
          <a:xfrm>
            <a:off x="1393825" y="2590915"/>
            <a:ext cx="9402763" cy="2384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1138" name="Picture 2"/>
          <p:cNvPicPr>
            <a:picLocks noChangeAspect="1" noChangeArrowheads="1"/>
          </p:cNvPicPr>
          <p:nvPr/>
        </p:nvPicPr>
        <p:blipFill>
          <a:blip r:embed="rId2" cstate="print"/>
          <a:srcRect/>
          <a:stretch>
            <a:fillRect/>
          </a:stretch>
        </p:blipFill>
        <p:spPr bwMode="auto">
          <a:xfrm>
            <a:off x="1803400" y="1143000"/>
            <a:ext cx="8496300" cy="4559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2162" name="Picture 2"/>
          <p:cNvPicPr>
            <a:picLocks noChangeAspect="1" noChangeArrowheads="1"/>
          </p:cNvPicPr>
          <p:nvPr/>
        </p:nvPicPr>
        <p:blipFill>
          <a:blip r:embed="rId2" cstate="print"/>
          <a:srcRect/>
          <a:stretch>
            <a:fillRect/>
          </a:stretch>
        </p:blipFill>
        <p:spPr bwMode="auto">
          <a:xfrm>
            <a:off x="1511300" y="977900"/>
            <a:ext cx="9182099" cy="462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24577" name="Picture 1"/>
          <p:cNvPicPr>
            <a:picLocks noChangeAspect="1" noChangeArrowheads="1"/>
          </p:cNvPicPr>
          <p:nvPr/>
        </p:nvPicPr>
        <p:blipFill>
          <a:blip r:embed="rId2" cstate="print"/>
          <a:srcRect/>
          <a:stretch>
            <a:fillRect/>
          </a:stretch>
        </p:blipFill>
        <p:spPr bwMode="auto">
          <a:xfrm>
            <a:off x="1549400" y="1155700"/>
            <a:ext cx="91059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23553" name="Picture 1"/>
          <p:cNvPicPr>
            <a:picLocks noChangeAspect="1" noChangeArrowheads="1"/>
          </p:cNvPicPr>
          <p:nvPr/>
        </p:nvPicPr>
        <p:blipFill>
          <a:blip r:embed="rId2" cstate="print"/>
          <a:srcRect/>
          <a:stretch>
            <a:fillRect/>
          </a:stretch>
        </p:blipFill>
        <p:spPr bwMode="auto">
          <a:xfrm>
            <a:off x="1511300" y="1130301"/>
            <a:ext cx="9169400" cy="459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719138" y="188913"/>
            <a:ext cx="10971212" cy="1143000"/>
          </a:xfrm>
          <a:prstGeom prst="rect">
            <a:avLst/>
          </a:prstGeom>
          <a:noFill/>
          <a:ln w="9525">
            <a:noFill/>
            <a:miter lim="800000"/>
            <a:headEnd/>
            <a:tailEnd/>
          </a:ln>
          <a:effectLst/>
        </p:spPr>
        <p:txBody>
          <a:bodyPr anchor="ctr"/>
          <a:lstStyle/>
          <a:p>
            <a:pPr>
              <a:defRPr/>
            </a:pPr>
            <a:endParaRPr lang="en-US" sz="2800">
              <a:solidFill>
                <a:srgbClr val="000066"/>
              </a:solidFill>
              <a:effectLst>
                <a:outerShdw blurRad="38100" dist="38100" dir="2700000" algn="tl">
                  <a:srgbClr val="000000"/>
                </a:outerShdw>
              </a:effectLst>
              <a:latin typeface="Georgia" pitchFamily="18" charset="0"/>
              <a:cs typeface="+mn-cs"/>
            </a:endParaRPr>
          </a:p>
        </p:txBody>
      </p:sp>
      <p:sp>
        <p:nvSpPr>
          <p:cNvPr id="6" name="AutoShape 4"/>
          <p:cNvSpPr>
            <a:spLocks noChangeArrowheads="1"/>
          </p:cNvSpPr>
          <p:nvPr/>
        </p:nvSpPr>
        <p:spPr bwMode="auto">
          <a:xfrm>
            <a:off x="6189663" y="765175"/>
            <a:ext cx="6000750" cy="3959225"/>
          </a:xfrm>
          <a:prstGeom prst="cloudCallout">
            <a:avLst>
              <a:gd name="adj1" fmla="val -53477"/>
              <a:gd name="adj2" fmla="val 50296"/>
            </a:avLst>
          </a:prstGeom>
          <a:gradFill rotWithShape="1">
            <a:gsLst>
              <a:gs pos="0">
                <a:srgbClr val="CCFFCC"/>
              </a:gs>
              <a:gs pos="100000">
                <a:schemeClr val="bg1"/>
              </a:gs>
            </a:gsLst>
            <a:lin ang="5400000" scaled="1"/>
          </a:gradFill>
          <a:ln w="47625" cap="rnd">
            <a:solidFill>
              <a:srgbClr val="008000"/>
            </a:solidFill>
            <a:prstDash val="sysDot"/>
            <a:round/>
            <a:headEnd/>
            <a:tailEnd/>
          </a:ln>
        </p:spPr>
        <p:txBody>
          <a:bodyPr/>
          <a:lstStyle/>
          <a:p>
            <a:pPr algn="ctr"/>
            <a:r>
              <a:rPr lang="en-US" sz="2800">
                <a:solidFill>
                  <a:srgbClr val="002060"/>
                </a:solidFill>
                <a:latin typeface="Comic Sans MS" pitchFamily="66" charset="0"/>
              </a:rPr>
              <a:t>Care sunt principiile si cerintele UE privind managementul deseurilor menajere? </a:t>
            </a:r>
            <a:endParaRPr lang="de-DE" sz="2400">
              <a:solidFill>
                <a:srgbClr val="002060"/>
              </a:solidFill>
              <a:latin typeface="Comic Sans MS" pitchFamily="66" charset="0"/>
            </a:endParaRPr>
          </a:p>
        </p:txBody>
      </p:sp>
      <p:pic>
        <p:nvPicPr>
          <p:cNvPr id="14340" name="Picture 6" descr="j0282747.gif"/>
          <p:cNvPicPr>
            <a:picLocks noChangeAspect="1"/>
          </p:cNvPicPr>
          <p:nvPr/>
        </p:nvPicPr>
        <p:blipFill>
          <a:blip r:embed="rId2" cstate="print"/>
          <a:srcRect/>
          <a:stretch>
            <a:fillRect/>
          </a:stretch>
        </p:blipFill>
        <p:spPr bwMode="auto">
          <a:xfrm>
            <a:off x="4175125" y="4724400"/>
            <a:ext cx="2017713" cy="1511300"/>
          </a:xfrm>
          <a:prstGeom prst="rect">
            <a:avLst/>
          </a:prstGeom>
          <a:noFill/>
          <a:ln w="9525">
            <a:noFill/>
            <a:miter lim="800000"/>
            <a:headEnd/>
            <a:tailEnd/>
          </a:ln>
        </p:spPr>
      </p:pic>
      <p:pic>
        <p:nvPicPr>
          <p:cNvPr id="12" name="Picture 2"/>
          <p:cNvPicPr>
            <a:picLocks noChangeAspect="1" noChangeArrowheads="1"/>
          </p:cNvPicPr>
          <p:nvPr/>
        </p:nvPicPr>
        <p:blipFill>
          <a:blip r:embed="rId3" cstate="email">
            <a:lum contrast="10000"/>
            <a:extLst>
              <a:ext uri="{28A0092B-C50C-407E-A947-70E740481C1C}"/>
            </a:extLst>
          </a:blip>
          <a:srcRect/>
          <a:stretch>
            <a:fillRect/>
          </a:stretch>
        </p:blipFill>
        <p:spPr bwMode="auto">
          <a:xfrm>
            <a:off x="1487294" y="2420888"/>
            <a:ext cx="3605248" cy="24482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ppt_x</p:attrName>
                                        </p:attrNameLst>
                                      </p:cBhvr>
                                      <p:tavLst>
                                        <p:tav tm="0">
                                          <p:val>
                                            <p:strVal val="#ppt_x-.2"/>
                                          </p:val>
                                        </p:tav>
                                        <p:tav tm="100000">
                                          <p:val>
                                            <p:strVal val="#ppt_x"/>
                                          </p:val>
                                        </p:tav>
                                      </p:tavLst>
                                    </p:anim>
                                    <p:anim calcmode="lin" valueType="num">
                                      <p:cBhvr>
                                        <p:cTn id="11"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22529" name="Picture 1"/>
          <p:cNvPicPr>
            <a:picLocks noChangeAspect="1" noChangeArrowheads="1"/>
          </p:cNvPicPr>
          <p:nvPr/>
        </p:nvPicPr>
        <p:blipFill>
          <a:blip r:embed="rId2" cstate="print"/>
          <a:srcRect/>
          <a:stretch>
            <a:fillRect/>
          </a:stretch>
        </p:blipFill>
        <p:spPr bwMode="auto">
          <a:xfrm>
            <a:off x="1536700" y="1130300"/>
            <a:ext cx="9131300" cy="4584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6259" name="Picture 3"/>
          <p:cNvPicPr>
            <a:picLocks noChangeAspect="1" noChangeArrowheads="1"/>
          </p:cNvPicPr>
          <p:nvPr/>
        </p:nvPicPr>
        <p:blipFill>
          <a:blip r:embed="rId2" cstate="print"/>
          <a:srcRect/>
          <a:stretch>
            <a:fillRect/>
          </a:stretch>
        </p:blipFill>
        <p:spPr bwMode="auto">
          <a:xfrm>
            <a:off x="1524000" y="1181100"/>
            <a:ext cx="9144000" cy="4902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7282" name="Picture 2"/>
          <p:cNvPicPr>
            <a:picLocks noChangeAspect="1" noChangeArrowheads="1"/>
          </p:cNvPicPr>
          <p:nvPr/>
        </p:nvPicPr>
        <p:blipFill>
          <a:blip r:embed="rId2" cstate="print"/>
          <a:srcRect/>
          <a:stretch>
            <a:fillRect/>
          </a:stretch>
        </p:blipFill>
        <p:spPr bwMode="auto">
          <a:xfrm>
            <a:off x="1536700" y="1092200"/>
            <a:ext cx="9143999"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8306" name="Picture 2"/>
          <p:cNvPicPr>
            <a:picLocks noChangeAspect="1" noChangeArrowheads="1"/>
          </p:cNvPicPr>
          <p:nvPr/>
        </p:nvPicPr>
        <p:blipFill>
          <a:blip r:embed="rId2" cstate="print"/>
          <a:srcRect/>
          <a:stretch>
            <a:fillRect/>
          </a:stretch>
        </p:blipFill>
        <p:spPr bwMode="auto">
          <a:xfrm>
            <a:off x="1524000" y="1206500"/>
            <a:ext cx="9169400" cy="462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99330" name="Picture 2"/>
          <p:cNvPicPr>
            <a:picLocks noChangeAspect="1" noChangeArrowheads="1"/>
          </p:cNvPicPr>
          <p:nvPr/>
        </p:nvPicPr>
        <p:blipFill>
          <a:blip r:embed="rId2" cstate="print"/>
          <a:srcRect/>
          <a:stretch>
            <a:fillRect/>
          </a:stretch>
        </p:blipFill>
        <p:spPr bwMode="auto">
          <a:xfrm>
            <a:off x="1536700" y="1143000"/>
            <a:ext cx="9144000" cy="452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0"/>
            <a:ext cx="9956800" cy="707886"/>
          </a:xfrm>
          <a:prstGeom prst="rect">
            <a:avLst/>
          </a:prstGeom>
        </p:spPr>
        <p:txBody>
          <a:bodyPr wrap="square">
            <a:spAutoFit/>
          </a:bodyPr>
          <a:lstStyle/>
          <a:p>
            <a:pPr marL="0" lvl="4" algn="ctr" eaLnBrk="0" hangingPunct="0">
              <a:defRPr/>
            </a:pPr>
            <a:r>
              <a:rPr lang="en-US" sz="2400" dirty="0" smtClean="0">
                <a:solidFill>
                  <a:srgbClr val="ED1A3B"/>
                </a:solidFill>
                <a:cs typeface="Times New Roman" pitchFamily="18" charset="0"/>
              </a:rPr>
              <a:t>ANALIZA COMPARATIVA OPERATORI SALUBRIZARE</a:t>
            </a:r>
          </a:p>
          <a:p>
            <a:pPr marL="0" lvl="4" eaLnBrk="0" hangingPunct="0">
              <a:defRPr/>
            </a:pPr>
            <a:endParaRPr lang="en-GB" sz="1600" b="0" i="1" dirty="0">
              <a:solidFill>
                <a:srgbClr val="ED1A3B"/>
              </a:solidFill>
              <a:cs typeface="Times New Roman" pitchFamily="18" charset="0"/>
            </a:endParaRPr>
          </a:p>
        </p:txBody>
      </p:sp>
      <p:pic>
        <p:nvPicPr>
          <p:cNvPr id="100354" name="Picture 2"/>
          <p:cNvPicPr>
            <a:picLocks noChangeAspect="1" noChangeArrowheads="1"/>
          </p:cNvPicPr>
          <p:nvPr/>
        </p:nvPicPr>
        <p:blipFill>
          <a:blip r:embed="rId2" cstate="print"/>
          <a:srcRect/>
          <a:stretch>
            <a:fillRect/>
          </a:stretch>
        </p:blipFill>
        <p:spPr bwMode="auto">
          <a:xfrm>
            <a:off x="1562100" y="1511300"/>
            <a:ext cx="91186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157659"/>
            <a:ext cx="9956800" cy="769441"/>
          </a:xfrm>
          <a:prstGeom prst="rect">
            <a:avLst/>
          </a:prstGeom>
        </p:spPr>
        <p:txBody>
          <a:bodyPr wrap="square">
            <a:spAutoFit/>
          </a:bodyPr>
          <a:lstStyle/>
          <a:p>
            <a:pPr marL="0" lvl="4" algn="ctr" eaLnBrk="0" hangingPunct="0">
              <a:defRPr/>
            </a:pPr>
            <a:r>
              <a:rPr lang="en-US" sz="2800" dirty="0" smtClean="0">
                <a:solidFill>
                  <a:srgbClr val="ED1A3B"/>
                </a:solidFill>
                <a:cs typeface="Times New Roman" pitchFamily="18" charset="0"/>
              </a:rPr>
              <a:t>CONCLUZII</a:t>
            </a:r>
          </a:p>
          <a:p>
            <a:pPr marL="0" lvl="4" eaLnBrk="0" hangingPunct="0">
              <a:defRPr/>
            </a:pPr>
            <a:endParaRPr lang="en-GB" sz="1600" b="0" i="1" dirty="0">
              <a:solidFill>
                <a:srgbClr val="ED1A3B"/>
              </a:solidFill>
              <a:cs typeface="Times New Roman" pitchFamily="18" charset="0"/>
            </a:endParaRPr>
          </a:p>
        </p:txBody>
      </p:sp>
      <p:sp>
        <p:nvSpPr>
          <p:cNvPr id="3" name="TextBox 2"/>
          <p:cNvSpPr txBox="1"/>
          <p:nvPr/>
        </p:nvSpPr>
        <p:spPr>
          <a:xfrm>
            <a:off x="876300" y="1244600"/>
            <a:ext cx="10109200" cy="5262979"/>
          </a:xfrm>
          <a:prstGeom prst="rect">
            <a:avLst/>
          </a:prstGeom>
          <a:noFill/>
        </p:spPr>
        <p:txBody>
          <a:bodyPr wrap="square" rtlCol="0">
            <a:spAutoFit/>
          </a:bodyPr>
          <a:lstStyle/>
          <a:p>
            <a:pPr algn="just">
              <a:buFont typeface="Arial" pitchFamily="34" charset="0"/>
              <a:buChar char="•"/>
            </a:pPr>
            <a:r>
              <a:rPr lang="en-US" sz="2400" b="0" dirty="0" err="1" smtClean="0">
                <a:solidFill>
                  <a:schemeClr val="tx1"/>
                </a:solidFill>
              </a:rPr>
              <a:t>Principala</a:t>
            </a:r>
            <a:r>
              <a:rPr lang="en-US" sz="2400" b="0" dirty="0" smtClean="0">
                <a:solidFill>
                  <a:schemeClr val="tx1"/>
                </a:solidFill>
              </a:rPr>
              <a:t> </a:t>
            </a:r>
            <a:r>
              <a:rPr lang="en-US" sz="2400" b="0" dirty="0" err="1" smtClean="0">
                <a:solidFill>
                  <a:schemeClr val="tx1"/>
                </a:solidFill>
              </a:rPr>
              <a:t>problema</a:t>
            </a:r>
            <a:r>
              <a:rPr lang="en-US" sz="2400" b="0" dirty="0" smtClean="0">
                <a:solidFill>
                  <a:schemeClr val="tx1"/>
                </a:solidFill>
              </a:rPr>
              <a:t> o </a:t>
            </a:r>
            <a:r>
              <a:rPr lang="en-US" sz="2400" b="0" dirty="0" err="1" smtClean="0">
                <a:solidFill>
                  <a:schemeClr val="tx1"/>
                </a:solidFill>
              </a:rPr>
              <a:t>reprezinta</a:t>
            </a:r>
            <a:r>
              <a:rPr lang="en-US" sz="2400" b="0" dirty="0" smtClean="0">
                <a:solidFill>
                  <a:schemeClr val="tx1"/>
                </a:solidFill>
              </a:rPr>
              <a:t> </a:t>
            </a:r>
            <a:r>
              <a:rPr lang="en-US" sz="2400" b="0" dirty="0" err="1" smtClean="0">
                <a:solidFill>
                  <a:schemeClr val="tx1"/>
                </a:solidFill>
              </a:rPr>
              <a:t>contractarea</a:t>
            </a:r>
            <a:r>
              <a:rPr lang="en-US" sz="2400" b="0" dirty="0" smtClean="0">
                <a:solidFill>
                  <a:schemeClr val="tx1"/>
                </a:solidFill>
              </a:rPr>
              <a:t> </a:t>
            </a:r>
            <a:r>
              <a:rPr lang="en-US" sz="2400" b="0" dirty="0" err="1" smtClean="0">
                <a:solidFill>
                  <a:schemeClr val="tx1"/>
                </a:solidFill>
              </a:rPr>
              <a:t>foarte</a:t>
            </a:r>
            <a:r>
              <a:rPr lang="en-US" sz="2400" b="0" dirty="0" smtClean="0">
                <a:solidFill>
                  <a:schemeClr val="tx1"/>
                </a:solidFill>
              </a:rPr>
              <a:t> mica la case, </a:t>
            </a:r>
            <a:r>
              <a:rPr lang="en-US" sz="2400" b="0" dirty="0" err="1" smtClean="0">
                <a:solidFill>
                  <a:schemeClr val="tx1"/>
                </a:solidFill>
              </a:rPr>
              <a:t>situatie</a:t>
            </a:r>
            <a:r>
              <a:rPr lang="en-US" sz="2400" b="0" dirty="0" smtClean="0">
                <a:solidFill>
                  <a:schemeClr val="tx1"/>
                </a:solidFill>
              </a:rPr>
              <a:t> in care </a:t>
            </a:r>
            <a:r>
              <a:rPr lang="en-US" sz="2400" b="0" dirty="0" err="1" smtClean="0">
                <a:solidFill>
                  <a:schemeClr val="tx1"/>
                </a:solidFill>
              </a:rPr>
              <a:t>compania</a:t>
            </a:r>
            <a:r>
              <a:rPr lang="en-US" sz="2400" b="0" dirty="0" smtClean="0">
                <a:solidFill>
                  <a:schemeClr val="tx1"/>
                </a:solidFill>
              </a:rPr>
              <a:t> </a:t>
            </a:r>
            <a:r>
              <a:rPr lang="en-US" sz="2400" b="0" dirty="0" err="1" smtClean="0">
                <a:solidFill>
                  <a:schemeClr val="tx1"/>
                </a:solidFill>
              </a:rPr>
              <a:t>suporta</a:t>
            </a:r>
            <a:r>
              <a:rPr lang="en-US" sz="2400" b="0" dirty="0" smtClean="0">
                <a:solidFill>
                  <a:schemeClr val="tx1"/>
                </a:solidFill>
              </a:rPr>
              <a:t> </a:t>
            </a:r>
            <a:r>
              <a:rPr lang="en-US" sz="2400" b="0" dirty="0" err="1" smtClean="0">
                <a:solidFill>
                  <a:schemeClr val="tx1"/>
                </a:solidFill>
              </a:rPr>
              <a:t>costuri</a:t>
            </a:r>
            <a:r>
              <a:rPr lang="en-US" sz="2400" b="0" dirty="0" smtClean="0">
                <a:solidFill>
                  <a:schemeClr val="tx1"/>
                </a:solidFill>
              </a:rPr>
              <a:t> </a:t>
            </a:r>
            <a:r>
              <a:rPr lang="en-US" sz="2400" b="0" dirty="0" err="1" smtClean="0">
                <a:solidFill>
                  <a:schemeClr val="tx1"/>
                </a:solidFill>
              </a:rPr>
              <a:t>pentru</a:t>
            </a:r>
            <a:r>
              <a:rPr lang="en-US" sz="2400" b="0" dirty="0" smtClean="0">
                <a:solidFill>
                  <a:schemeClr val="tx1"/>
                </a:solidFill>
              </a:rPr>
              <a:t> </a:t>
            </a:r>
            <a:r>
              <a:rPr lang="en-US" sz="2400" b="0" dirty="0" err="1" smtClean="0">
                <a:solidFill>
                  <a:schemeClr val="tx1"/>
                </a:solidFill>
              </a:rPr>
              <a:t>servicii</a:t>
            </a:r>
            <a:r>
              <a:rPr lang="en-US" sz="2400" b="0" dirty="0" smtClean="0">
                <a:solidFill>
                  <a:schemeClr val="tx1"/>
                </a:solidFill>
              </a:rPr>
              <a:t> care nu ii </a:t>
            </a:r>
            <a:r>
              <a:rPr lang="en-US" sz="2400" b="0" dirty="0" err="1" smtClean="0">
                <a:solidFill>
                  <a:schemeClr val="tx1"/>
                </a:solidFill>
              </a:rPr>
              <a:t>sunt</a:t>
            </a:r>
            <a:r>
              <a:rPr lang="en-US" sz="2400" b="0" dirty="0" smtClean="0">
                <a:solidFill>
                  <a:schemeClr val="tx1"/>
                </a:solidFill>
              </a:rPr>
              <a:t> </a:t>
            </a:r>
            <a:r>
              <a:rPr lang="en-US" sz="2400" b="0" dirty="0" err="1" smtClean="0">
                <a:solidFill>
                  <a:schemeClr val="tx1"/>
                </a:solidFill>
              </a:rPr>
              <a:t>platite</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err="1" smtClean="0">
                <a:solidFill>
                  <a:schemeClr val="tx1"/>
                </a:solidFill>
              </a:rPr>
              <a:t>Activele</a:t>
            </a:r>
            <a:r>
              <a:rPr lang="en-US" sz="2400" b="0" dirty="0" smtClean="0">
                <a:solidFill>
                  <a:schemeClr val="tx1"/>
                </a:solidFill>
              </a:rPr>
              <a:t> </a:t>
            </a:r>
            <a:r>
              <a:rPr lang="en-US" sz="2400" b="0" dirty="0" err="1" smtClean="0">
                <a:solidFill>
                  <a:schemeClr val="tx1"/>
                </a:solidFill>
              </a:rPr>
              <a:t>vechi</a:t>
            </a:r>
            <a:r>
              <a:rPr lang="en-US" sz="2400" b="0" dirty="0" smtClean="0">
                <a:solidFill>
                  <a:schemeClr val="tx1"/>
                </a:solidFill>
              </a:rPr>
              <a:t> nu au o </a:t>
            </a:r>
            <a:r>
              <a:rPr lang="en-US" sz="2400" b="0" dirty="0" err="1" smtClean="0">
                <a:solidFill>
                  <a:schemeClr val="tx1"/>
                </a:solidFill>
              </a:rPr>
              <a:t>eficienta</a:t>
            </a:r>
            <a:r>
              <a:rPr lang="en-US" sz="2400" b="0" dirty="0" smtClean="0">
                <a:solidFill>
                  <a:schemeClr val="tx1"/>
                </a:solidFill>
              </a:rPr>
              <a:t> </a:t>
            </a:r>
            <a:r>
              <a:rPr lang="en-US" sz="2400" b="0" dirty="0" err="1" smtClean="0">
                <a:solidFill>
                  <a:schemeClr val="tx1"/>
                </a:solidFill>
              </a:rPr>
              <a:t>ridicata</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err="1" smtClean="0">
                <a:solidFill>
                  <a:schemeClr val="tx1"/>
                </a:solidFill>
              </a:rPr>
              <a:t>Tarifele</a:t>
            </a:r>
            <a:r>
              <a:rPr lang="en-US" sz="2400" b="0" dirty="0" smtClean="0">
                <a:solidFill>
                  <a:schemeClr val="tx1"/>
                </a:solidFill>
              </a:rPr>
              <a:t> </a:t>
            </a:r>
            <a:r>
              <a:rPr lang="en-US" sz="2400" b="0" dirty="0" err="1" smtClean="0">
                <a:solidFill>
                  <a:schemeClr val="tx1"/>
                </a:solidFill>
              </a:rPr>
              <a:t>ar</a:t>
            </a:r>
            <a:r>
              <a:rPr lang="en-US" sz="2400" b="0" dirty="0" smtClean="0">
                <a:solidFill>
                  <a:schemeClr val="tx1"/>
                </a:solidFill>
              </a:rPr>
              <a:t> </a:t>
            </a:r>
            <a:r>
              <a:rPr lang="en-US" sz="2400" b="0" dirty="0" err="1" smtClean="0">
                <a:solidFill>
                  <a:schemeClr val="tx1"/>
                </a:solidFill>
              </a:rPr>
              <a:t>trebui</a:t>
            </a:r>
            <a:r>
              <a:rPr lang="en-US" sz="2400" b="0" dirty="0" smtClean="0">
                <a:solidFill>
                  <a:schemeClr val="tx1"/>
                </a:solidFill>
              </a:rPr>
              <a:t> </a:t>
            </a:r>
            <a:r>
              <a:rPr lang="en-US" sz="2400" b="0" dirty="0" err="1" smtClean="0">
                <a:solidFill>
                  <a:schemeClr val="tx1"/>
                </a:solidFill>
              </a:rPr>
              <a:t>verificate</a:t>
            </a:r>
            <a:r>
              <a:rPr lang="en-US" sz="2400" b="0" dirty="0" smtClean="0">
                <a:solidFill>
                  <a:schemeClr val="tx1"/>
                </a:solidFill>
              </a:rPr>
              <a:t> in </a:t>
            </a:r>
            <a:r>
              <a:rPr lang="en-US" sz="2400" b="0" dirty="0" err="1" smtClean="0">
                <a:solidFill>
                  <a:schemeClr val="tx1"/>
                </a:solidFill>
              </a:rPr>
              <a:t>contextul</a:t>
            </a:r>
            <a:r>
              <a:rPr lang="en-US" sz="2400" b="0" dirty="0" smtClean="0">
                <a:solidFill>
                  <a:schemeClr val="tx1"/>
                </a:solidFill>
              </a:rPr>
              <a:t> </a:t>
            </a:r>
            <a:r>
              <a:rPr lang="en-US" sz="2400" b="0" dirty="0" err="1" smtClean="0">
                <a:solidFill>
                  <a:schemeClr val="tx1"/>
                </a:solidFill>
              </a:rPr>
              <a:t>unui</a:t>
            </a:r>
            <a:r>
              <a:rPr lang="en-US" sz="2400" b="0" dirty="0" smtClean="0">
                <a:solidFill>
                  <a:schemeClr val="tx1"/>
                </a:solidFill>
              </a:rPr>
              <a:t> grad de </a:t>
            </a:r>
            <a:r>
              <a:rPr lang="en-US" sz="2400" b="0" dirty="0" err="1" smtClean="0">
                <a:solidFill>
                  <a:schemeClr val="tx1"/>
                </a:solidFill>
              </a:rPr>
              <a:t>acoperire</a:t>
            </a:r>
            <a:r>
              <a:rPr lang="en-US" sz="2400" b="0" dirty="0" smtClean="0">
                <a:solidFill>
                  <a:schemeClr val="tx1"/>
                </a:solidFill>
              </a:rPr>
              <a:t> </a:t>
            </a:r>
            <a:r>
              <a:rPr lang="en-US" sz="2400" b="0" dirty="0" err="1" smtClean="0">
                <a:solidFill>
                  <a:schemeClr val="tx1"/>
                </a:solidFill>
              </a:rPr>
              <a:t>suficient</a:t>
            </a:r>
            <a:r>
              <a:rPr lang="en-US" sz="2400" b="0" dirty="0" smtClean="0">
                <a:solidFill>
                  <a:schemeClr val="tx1"/>
                </a:solidFill>
              </a:rPr>
              <a:t> de mare </a:t>
            </a:r>
            <a:r>
              <a:rPr lang="en-US" sz="2400" b="0" dirty="0" err="1" smtClean="0">
                <a:solidFill>
                  <a:schemeClr val="tx1"/>
                </a:solidFill>
              </a:rPr>
              <a:t>pentru</a:t>
            </a:r>
            <a:r>
              <a:rPr lang="en-US" sz="2400" b="0" dirty="0" smtClean="0">
                <a:solidFill>
                  <a:schemeClr val="tx1"/>
                </a:solidFill>
              </a:rPr>
              <a:t> a </a:t>
            </a:r>
            <a:r>
              <a:rPr lang="en-US" sz="2400" b="0" dirty="0" err="1" smtClean="0">
                <a:solidFill>
                  <a:schemeClr val="tx1"/>
                </a:solidFill>
              </a:rPr>
              <a:t>vedea</a:t>
            </a:r>
            <a:r>
              <a:rPr lang="en-US" sz="2400" b="0" dirty="0" smtClean="0">
                <a:solidFill>
                  <a:schemeClr val="tx1"/>
                </a:solidFill>
              </a:rPr>
              <a:t> </a:t>
            </a:r>
            <a:r>
              <a:rPr lang="en-US" sz="2400" b="0" dirty="0" err="1" smtClean="0">
                <a:solidFill>
                  <a:schemeClr val="tx1"/>
                </a:solidFill>
              </a:rPr>
              <a:t>daca</a:t>
            </a:r>
            <a:r>
              <a:rPr lang="en-US" sz="2400" b="0" dirty="0" smtClean="0">
                <a:solidFill>
                  <a:schemeClr val="tx1"/>
                </a:solidFill>
              </a:rPr>
              <a:t> </a:t>
            </a:r>
            <a:r>
              <a:rPr lang="en-US" sz="2400" b="0" dirty="0" err="1" smtClean="0">
                <a:solidFill>
                  <a:schemeClr val="tx1"/>
                </a:solidFill>
              </a:rPr>
              <a:t>sunt</a:t>
            </a:r>
            <a:r>
              <a:rPr lang="en-US" sz="2400" b="0" dirty="0" smtClean="0">
                <a:solidFill>
                  <a:schemeClr val="tx1"/>
                </a:solidFill>
              </a:rPr>
              <a:t> </a:t>
            </a:r>
            <a:r>
              <a:rPr lang="en-US" sz="2400" b="0" dirty="0" err="1" smtClean="0">
                <a:solidFill>
                  <a:schemeClr val="tx1"/>
                </a:solidFill>
              </a:rPr>
              <a:t>suficiente</a:t>
            </a:r>
            <a:r>
              <a:rPr lang="en-US" sz="2400" b="0" dirty="0" smtClean="0">
                <a:solidFill>
                  <a:schemeClr val="tx1"/>
                </a:solidFill>
              </a:rPr>
              <a:t> (</a:t>
            </a:r>
            <a:r>
              <a:rPr lang="en-US" sz="2400" b="0" dirty="0" err="1" smtClean="0">
                <a:solidFill>
                  <a:schemeClr val="tx1"/>
                </a:solidFill>
              </a:rPr>
              <a:t>insa</a:t>
            </a:r>
            <a:r>
              <a:rPr lang="en-US" sz="2400" b="0" dirty="0" smtClean="0">
                <a:solidFill>
                  <a:schemeClr val="tx1"/>
                </a:solidFill>
              </a:rPr>
              <a:t> </a:t>
            </a:r>
            <a:r>
              <a:rPr lang="en-US" sz="2400" b="0" dirty="0" err="1" smtClean="0">
                <a:solidFill>
                  <a:schemeClr val="tx1"/>
                </a:solidFill>
              </a:rPr>
              <a:t>numai</a:t>
            </a:r>
            <a:r>
              <a:rPr lang="en-US" sz="2400" b="0" dirty="0" smtClean="0">
                <a:solidFill>
                  <a:schemeClr val="tx1"/>
                </a:solidFill>
              </a:rPr>
              <a:t> </a:t>
            </a:r>
            <a:r>
              <a:rPr lang="en-US" sz="2400" b="0" dirty="0" err="1" smtClean="0">
                <a:solidFill>
                  <a:schemeClr val="tx1"/>
                </a:solidFill>
              </a:rPr>
              <a:t>dupa</a:t>
            </a:r>
            <a:r>
              <a:rPr lang="en-US" sz="2400" b="0" dirty="0" smtClean="0">
                <a:solidFill>
                  <a:schemeClr val="tx1"/>
                </a:solidFill>
              </a:rPr>
              <a:t> </a:t>
            </a:r>
            <a:r>
              <a:rPr lang="en-US" sz="2400" b="0" dirty="0" err="1" smtClean="0">
                <a:solidFill>
                  <a:schemeClr val="tx1"/>
                </a:solidFill>
              </a:rPr>
              <a:t>cresterea</a:t>
            </a:r>
            <a:r>
              <a:rPr lang="en-US" sz="2400" b="0" dirty="0" smtClean="0">
                <a:solidFill>
                  <a:schemeClr val="tx1"/>
                </a:solidFill>
              </a:rPr>
              <a:t> </a:t>
            </a:r>
            <a:r>
              <a:rPr lang="en-US" sz="2400" b="0" dirty="0" err="1" smtClean="0">
                <a:solidFill>
                  <a:schemeClr val="tx1"/>
                </a:solidFill>
              </a:rPr>
              <a:t>gradului</a:t>
            </a:r>
            <a:r>
              <a:rPr lang="en-US" sz="2400" b="0" dirty="0" smtClean="0">
                <a:solidFill>
                  <a:schemeClr val="tx1"/>
                </a:solidFill>
              </a:rPr>
              <a:t> de </a:t>
            </a:r>
            <a:r>
              <a:rPr lang="en-US" sz="2400" b="0" dirty="0" err="1" smtClean="0">
                <a:solidFill>
                  <a:schemeClr val="tx1"/>
                </a:solidFill>
              </a:rPr>
              <a:t>contractare</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err="1" smtClean="0">
                <a:solidFill>
                  <a:schemeClr val="tx1"/>
                </a:solidFill>
              </a:rPr>
              <a:t>Recuperarea</a:t>
            </a:r>
            <a:r>
              <a:rPr lang="en-US" sz="2400" b="0" dirty="0" smtClean="0">
                <a:solidFill>
                  <a:schemeClr val="tx1"/>
                </a:solidFill>
              </a:rPr>
              <a:t> </a:t>
            </a:r>
            <a:r>
              <a:rPr lang="en-US" sz="2400" b="0" dirty="0" err="1" smtClean="0">
                <a:solidFill>
                  <a:schemeClr val="tx1"/>
                </a:solidFill>
              </a:rPr>
              <a:t>creantelor</a:t>
            </a:r>
            <a:r>
              <a:rPr lang="en-US" sz="2400" b="0" dirty="0" smtClean="0">
                <a:solidFill>
                  <a:schemeClr val="tx1"/>
                </a:solidFill>
              </a:rPr>
              <a:t> </a:t>
            </a:r>
            <a:r>
              <a:rPr lang="en-US" sz="2400" b="0" dirty="0" err="1" smtClean="0">
                <a:solidFill>
                  <a:schemeClr val="tx1"/>
                </a:solidFill>
              </a:rPr>
              <a:t>comerciale</a:t>
            </a:r>
            <a:r>
              <a:rPr lang="en-US" sz="2400" b="0" dirty="0" smtClean="0">
                <a:solidFill>
                  <a:schemeClr val="tx1"/>
                </a:solidFill>
              </a:rPr>
              <a:t> </a:t>
            </a:r>
            <a:r>
              <a:rPr lang="en-US" sz="2400" b="0" dirty="0" err="1" smtClean="0">
                <a:solidFill>
                  <a:schemeClr val="tx1"/>
                </a:solidFill>
              </a:rPr>
              <a:t>istorice</a:t>
            </a:r>
            <a:r>
              <a:rPr lang="en-US" sz="2400" b="0" dirty="0" smtClean="0">
                <a:solidFill>
                  <a:schemeClr val="tx1"/>
                </a:solidFill>
              </a:rPr>
              <a:t> </a:t>
            </a:r>
            <a:r>
              <a:rPr lang="en-US" sz="2400" b="0" dirty="0" err="1" smtClean="0">
                <a:solidFill>
                  <a:schemeClr val="tx1"/>
                </a:solidFill>
              </a:rPr>
              <a:t>si</a:t>
            </a:r>
            <a:r>
              <a:rPr lang="en-US" sz="2400" b="0" dirty="0" smtClean="0">
                <a:solidFill>
                  <a:schemeClr val="tx1"/>
                </a:solidFill>
              </a:rPr>
              <a:t> </a:t>
            </a:r>
            <a:r>
              <a:rPr lang="en-US" sz="2400" b="0" dirty="0" err="1" smtClean="0">
                <a:solidFill>
                  <a:schemeClr val="tx1"/>
                </a:solidFill>
              </a:rPr>
              <a:t>asigurarea</a:t>
            </a:r>
            <a:r>
              <a:rPr lang="en-US" sz="2400" b="0" dirty="0" smtClean="0">
                <a:solidFill>
                  <a:schemeClr val="tx1"/>
                </a:solidFill>
              </a:rPr>
              <a:t> </a:t>
            </a:r>
            <a:r>
              <a:rPr lang="en-US" sz="2400" b="0" dirty="0" err="1" smtClean="0">
                <a:solidFill>
                  <a:schemeClr val="tx1"/>
                </a:solidFill>
              </a:rPr>
              <a:t>platii</a:t>
            </a:r>
            <a:r>
              <a:rPr lang="en-US" sz="2400" b="0" dirty="0" smtClean="0">
                <a:solidFill>
                  <a:schemeClr val="tx1"/>
                </a:solidFill>
              </a:rPr>
              <a:t> </a:t>
            </a:r>
            <a:r>
              <a:rPr lang="en-US" sz="2400" b="0" dirty="0" err="1" smtClean="0">
                <a:solidFill>
                  <a:schemeClr val="tx1"/>
                </a:solidFill>
              </a:rPr>
              <a:t>celor</a:t>
            </a:r>
            <a:r>
              <a:rPr lang="en-US" sz="2400" b="0" dirty="0" smtClean="0">
                <a:solidFill>
                  <a:schemeClr val="tx1"/>
                </a:solidFill>
              </a:rPr>
              <a:t> </a:t>
            </a:r>
            <a:r>
              <a:rPr lang="en-US" sz="2400" b="0" dirty="0" err="1" smtClean="0">
                <a:solidFill>
                  <a:schemeClr val="tx1"/>
                </a:solidFill>
              </a:rPr>
              <a:t>curente</a:t>
            </a:r>
            <a:r>
              <a:rPr lang="en-US" sz="2400" b="0" dirty="0" smtClean="0">
                <a:solidFill>
                  <a:schemeClr val="tx1"/>
                </a:solidFill>
              </a:rPr>
              <a:t> </a:t>
            </a:r>
            <a:r>
              <a:rPr lang="en-US" sz="2400" b="0" dirty="0" err="1" smtClean="0">
                <a:solidFill>
                  <a:schemeClr val="tx1"/>
                </a:solidFill>
              </a:rPr>
              <a:t>este</a:t>
            </a:r>
            <a:r>
              <a:rPr lang="en-US" sz="2400" b="0" dirty="0" smtClean="0">
                <a:solidFill>
                  <a:schemeClr val="tx1"/>
                </a:solidFill>
              </a:rPr>
              <a:t> de </a:t>
            </a:r>
            <a:r>
              <a:rPr lang="en-US" sz="2400" b="0" dirty="0" err="1" smtClean="0">
                <a:solidFill>
                  <a:schemeClr val="tx1"/>
                </a:solidFill>
              </a:rPr>
              <a:t>asemenea</a:t>
            </a:r>
            <a:r>
              <a:rPr lang="en-US" sz="2400" b="0" dirty="0" smtClean="0">
                <a:solidFill>
                  <a:schemeClr val="tx1"/>
                </a:solidFill>
              </a:rPr>
              <a:t> </a:t>
            </a:r>
            <a:r>
              <a:rPr lang="en-US" sz="2400" b="0" dirty="0" err="1" smtClean="0">
                <a:solidFill>
                  <a:schemeClr val="tx1"/>
                </a:solidFill>
              </a:rPr>
              <a:t>critica</a:t>
            </a:r>
            <a:r>
              <a:rPr lang="en-US" sz="2400" b="0" dirty="0" smtClean="0">
                <a:solidFill>
                  <a:schemeClr val="tx1"/>
                </a:solidFill>
              </a:rPr>
              <a:t>;</a:t>
            </a:r>
          </a:p>
          <a:p>
            <a:pPr algn="just">
              <a:buFont typeface="Arial" pitchFamily="34" charset="0"/>
              <a:buChar char="•"/>
            </a:pPr>
            <a:endParaRPr lang="en-US" sz="2400" b="0" dirty="0" smtClean="0">
              <a:solidFill>
                <a:schemeClr val="tx1"/>
              </a:solidFill>
            </a:endParaRPr>
          </a:p>
          <a:p>
            <a:pPr algn="just">
              <a:buFont typeface="Arial" pitchFamily="34" charset="0"/>
              <a:buChar char="•"/>
            </a:pPr>
            <a:r>
              <a:rPr lang="en-US" sz="2400" b="0" dirty="0" smtClean="0">
                <a:solidFill>
                  <a:schemeClr val="tx1"/>
                </a:solidFill>
              </a:rPr>
              <a:t>De </a:t>
            </a:r>
            <a:r>
              <a:rPr lang="en-US" sz="2400" b="0" dirty="0" err="1" smtClean="0">
                <a:solidFill>
                  <a:schemeClr val="tx1"/>
                </a:solidFill>
              </a:rPr>
              <a:t>asemena</a:t>
            </a:r>
            <a:r>
              <a:rPr lang="en-US" sz="2400" b="0" dirty="0" smtClean="0">
                <a:solidFill>
                  <a:schemeClr val="tx1"/>
                </a:solidFill>
              </a:rPr>
              <a:t> </a:t>
            </a:r>
            <a:r>
              <a:rPr lang="en-US" sz="2400" b="0" dirty="0" err="1" smtClean="0">
                <a:solidFill>
                  <a:schemeClr val="tx1"/>
                </a:solidFill>
              </a:rPr>
              <a:t>plata</a:t>
            </a:r>
            <a:r>
              <a:rPr lang="en-US" sz="2400" b="0" dirty="0" smtClean="0">
                <a:solidFill>
                  <a:schemeClr val="tx1"/>
                </a:solidFill>
              </a:rPr>
              <a:t> </a:t>
            </a:r>
            <a:r>
              <a:rPr lang="en-US" sz="2400" b="0" dirty="0" err="1" smtClean="0">
                <a:solidFill>
                  <a:schemeClr val="tx1"/>
                </a:solidFill>
              </a:rPr>
              <a:t>datoriilor</a:t>
            </a:r>
            <a:r>
              <a:rPr lang="en-US" sz="2400" b="0" dirty="0" smtClean="0">
                <a:solidFill>
                  <a:schemeClr val="tx1"/>
                </a:solidFill>
              </a:rPr>
              <a:t> </a:t>
            </a:r>
            <a:r>
              <a:rPr lang="en-US" sz="2400" b="0" dirty="0" err="1" smtClean="0">
                <a:solidFill>
                  <a:schemeClr val="tx1"/>
                </a:solidFill>
              </a:rPr>
              <a:t>catre</a:t>
            </a:r>
            <a:r>
              <a:rPr lang="en-US" sz="2400" b="0" dirty="0" smtClean="0">
                <a:solidFill>
                  <a:schemeClr val="tx1"/>
                </a:solidFill>
              </a:rPr>
              <a:t> </a:t>
            </a:r>
            <a:r>
              <a:rPr lang="en-US" sz="2400" b="0" dirty="0" err="1" smtClean="0">
                <a:solidFill>
                  <a:schemeClr val="tx1"/>
                </a:solidFill>
              </a:rPr>
              <a:t>furnizori</a:t>
            </a:r>
            <a:r>
              <a:rPr lang="en-US" sz="2400" b="0" dirty="0" smtClean="0">
                <a:solidFill>
                  <a:schemeClr val="tx1"/>
                </a:solidFill>
              </a:rPr>
              <a:t> </a:t>
            </a:r>
            <a:r>
              <a:rPr lang="en-US" sz="2400" b="0" dirty="0" err="1" smtClean="0">
                <a:solidFill>
                  <a:schemeClr val="tx1"/>
                </a:solidFill>
              </a:rPr>
              <a:t>este</a:t>
            </a:r>
            <a:r>
              <a:rPr lang="en-US" sz="2400" b="0" dirty="0" smtClean="0">
                <a:solidFill>
                  <a:schemeClr val="tx1"/>
                </a:solidFill>
              </a:rPr>
              <a:t> un element important.</a:t>
            </a:r>
            <a:endParaRPr lang="en-US" sz="2400" b="0" dirty="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3738" y="1489075"/>
            <a:ext cx="10971212" cy="1101725"/>
          </a:xfrm>
          <a:prstGeom prst="rect">
            <a:avLst/>
          </a:prstGeom>
        </p:spPr>
        <p:txBody>
          <a:bodyPr>
            <a:spAutoFit/>
          </a:bodyPr>
          <a:lstStyle/>
          <a:p>
            <a:pPr marL="182563" indent="-182563" algn="ctr" eaLnBrk="0" hangingPunct="0">
              <a:lnSpc>
                <a:spcPct val="105000"/>
              </a:lnSpc>
              <a:defRPr/>
            </a:pPr>
            <a:r>
              <a:rPr lang="en-US" sz="3200" dirty="0" err="1">
                <a:solidFill>
                  <a:srgbClr val="ED1A3B"/>
                </a:solidFill>
                <a:latin typeface="+mj-lt"/>
                <a:ea typeface="+mj-ea"/>
                <a:cs typeface="+mj-cs"/>
              </a:rPr>
              <a:t>Operarea</a:t>
            </a:r>
            <a:r>
              <a:rPr lang="en-US" sz="3200" dirty="0">
                <a:solidFill>
                  <a:srgbClr val="ED1A3B"/>
                </a:solidFill>
                <a:latin typeface="+mj-lt"/>
                <a:ea typeface="+mj-ea"/>
                <a:cs typeface="+mj-cs"/>
              </a:rPr>
              <a:t> </a:t>
            </a:r>
            <a:r>
              <a:rPr lang="en-US" sz="3200" dirty="0" err="1">
                <a:solidFill>
                  <a:srgbClr val="ED1A3B"/>
                </a:solidFill>
                <a:latin typeface="+mj-lt"/>
                <a:ea typeface="+mj-ea"/>
                <a:cs typeface="+mj-cs"/>
              </a:rPr>
              <a:t>gestionarii</a:t>
            </a:r>
            <a:r>
              <a:rPr lang="en-US" sz="3200" dirty="0">
                <a:solidFill>
                  <a:srgbClr val="ED1A3B"/>
                </a:solidFill>
                <a:latin typeface="+mj-lt"/>
                <a:ea typeface="+mj-ea"/>
                <a:cs typeface="+mj-cs"/>
              </a:rPr>
              <a:t> </a:t>
            </a:r>
            <a:r>
              <a:rPr lang="en-US" sz="3200" dirty="0" err="1">
                <a:solidFill>
                  <a:srgbClr val="ED1A3B"/>
                </a:solidFill>
                <a:latin typeface="+mj-lt"/>
                <a:ea typeface="+mj-ea"/>
                <a:cs typeface="+mj-cs"/>
              </a:rPr>
              <a:t>deseurilor</a:t>
            </a:r>
            <a:r>
              <a:rPr lang="en-US" sz="3200" dirty="0">
                <a:solidFill>
                  <a:srgbClr val="ED1A3B"/>
                </a:solidFill>
                <a:latin typeface="+mj-lt"/>
                <a:ea typeface="+mj-ea"/>
                <a:cs typeface="+mj-cs"/>
              </a:rPr>
              <a:t> la </a:t>
            </a:r>
            <a:r>
              <a:rPr lang="en-US" sz="3200" dirty="0" err="1">
                <a:solidFill>
                  <a:srgbClr val="ED1A3B"/>
                </a:solidFill>
                <a:latin typeface="+mj-lt"/>
                <a:ea typeface="+mj-ea"/>
                <a:cs typeface="+mj-cs"/>
              </a:rPr>
              <a:t>nivel</a:t>
            </a:r>
            <a:r>
              <a:rPr lang="en-US" sz="3200" dirty="0">
                <a:solidFill>
                  <a:srgbClr val="ED1A3B"/>
                </a:solidFill>
                <a:latin typeface="+mj-lt"/>
                <a:ea typeface="+mj-ea"/>
                <a:cs typeface="+mj-cs"/>
              </a:rPr>
              <a:t> regional</a:t>
            </a:r>
            <a:endParaRPr lang="ro-RO" sz="3200" dirty="0">
              <a:solidFill>
                <a:srgbClr val="ED1A3B"/>
              </a:solidFill>
              <a:latin typeface="+mj-lt"/>
              <a:ea typeface="+mj-ea"/>
              <a:cs typeface="+mj-cs"/>
            </a:endParaRPr>
          </a:p>
          <a:p>
            <a:pPr algn="ctr">
              <a:defRPr/>
            </a:pPr>
            <a:endParaRPr lang="ro-RO" sz="3200" dirty="0">
              <a:solidFill>
                <a:schemeClr val="accent2">
                  <a:lumMod val="50000"/>
                </a:schemeClr>
              </a:solidFill>
              <a:latin typeface="Comic Sans MS" pitchFamily="66" charset="0"/>
              <a:cs typeface="+mn-cs"/>
            </a:endParaRPr>
          </a:p>
        </p:txBody>
      </p:sp>
      <p:pic>
        <p:nvPicPr>
          <p:cNvPr id="39939" name="Picture 5" descr="C:\Users\DIANA\Pictures\why WMP.jpg"/>
          <p:cNvPicPr>
            <a:picLocks noChangeAspect="1" noChangeArrowheads="1"/>
          </p:cNvPicPr>
          <p:nvPr/>
        </p:nvPicPr>
        <p:blipFill>
          <a:blip r:embed="rId3" cstate="print"/>
          <a:srcRect/>
          <a:stretch>
            <a:fillRect/>
          </a:stretch>
        </p:blipFill>
        <p:spPr bwMode="auto">
          <a:xfrm>
            <a:off x="490538" y="2590800"/>
            <a:ext cx="11174412"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1750" y="0"/>
            <a:ext cx="12190413" cy="0"/>
          </a:xfrm>
          <a:prstGeom prst="rect">
            <a:avLst/>
          </a:prstGeom>
          <a:noFill/>
          <a:ln w="9525">
            <a:noFill/>
            <a:miter lim="800000"/>
            <a:headEnd/>
            <a:tailEnd/>
          </a:ln>
        </p:spPr>
        <p:txBody>
          <a:bodyPr wrap="none" anchor="ctr">
            <a:spAutoFit/>
          </a:bodyPr>
          <a:lstStyle/>
          <a:p>
            <a:endParaRPr lang="ro-RO"/>
          </a:p>
        </p:txBody>
      </p:sp>
      <p:grpSp>
        <p:nvGrpSpPr>
          <p:cNvPr id="40963" name="Group 33"/>
          <p:cNvGrpSpPr>
            <a:grpSpLocks/>
          </p:cNvGrpSpPr>
          <p:nvPr/>
        </p:nvGrpSpPr>
        <p:grpSpPr bwMode="auto">
          <a:xfrm>
            <a:off x="685800" y="396875"/>
            <a:ext cx="8448675" cy="6537325"/>
            <a:chOff x="899478" y="320357"/>
            <a:chExt cx="8448398" cy="6537643"/>
          </a:xfrm>
        </p:grpSpPr>
        <p:pic>
          <p:nvPicPr>
            <p:cNvPr id="40967" name="Picture 14"/>
            <p:cNvPicPr>
              <a:picLocks noChangeAspect="1" noChangeArrowheads="1"/>
            </p:cNvPicPr>
            <p:nvPr/>
          </p:nvPicPr>
          <p:blipFill>
            <a:blip r:embed="rId2" cstate="print"/>
            <a:srcRect b="8665"/>
            <a:stretch>
              <a:fillRect/>
            </a:stretch>
          </p:blipFill>
          <p:spPr bwMode="auto">
            <a:xfrm>
              <a:off x="899478" y="320357"/>
              <a:ext cx="8448398" cy="6537643"/>
            </a:xfrm>
            <a:prstGeom prst="rect">
              <a:avLst/>
            </a:prstGeom>
            <a:noFill/>
            <a:ln w="9525">
              <a:noFill/>
              <a:miter lim="800000"/>
              <a:headEnd/>
              <a:tailEnd/>
            </a:ln>
          </p:spPr>
        </p:pic>
        <p:sp>
          <p:nvSpPr>
            <p:cNvPr id="25" name="Oval 24"/>
            <p:cNvSpPr/>
            <p:nvPr/>
          </p:nvSpPr>
          <p:spPr bwMode="auto">
            <a:xfrm>
              <a:off x="4052150" y="1295129"/>
              <a:ext cx="2095431" cy="509613"/>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6" name="Oval 25"/>
            <p:cNvSpPr/>
            <p:nvPr/>
          </p:nvSpPr>
          <p:spPr bwMode="auto">
            <a:xfrm>
              <a:off x="913766" y="2971611"/>
              <a:ext cx="2093843" cy="731874"/>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7" name="Oval 26"/>
            <p:cNvSpPr/>
            <p:nvPr/>
          </p:nvSpPr>
          <p:spPr bwMode="auto">
            <a:xfrm>
              <a:off x="2788541" y="6248370"/>
              <a:ext cx="2093844" cy="509613"/>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8" name="Oval 27"/>
            <p:cNvSpPr/>
            <p:nvPr/>
          </p:nvSpPr>
          <p:spPr bwMode="auto">
            <a:xfrm>
              <a:off x="1634467" y="2239738"/>
              <a:ext cx="2093843" cy="509612"/>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9" name="Oval 28"/>
            <p:cNvSpPr/>
            <p:nvPr/>
          </p:nvSpPr>
          <p:spPr bwMode="auto">
            <a:xfrm>
              <a:off x="5779293" y="1685673"/>
              <a:ext cx="2093844" cy="50961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0" name="Oval 29"/>
            <p:cNvSpPr/>
            <p:nvPr/>
          </p:nvSpPr>
          <p:spPr bwMode="auto">
            <a:xfrm>
              <a:off x="6765099" y="2239738"/>
              <a:ext cx="2093843" cy="509612"/>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1" name="Oval 30"/>
            <p:cNvSpPr/>
            <p:nvPr/>
          </p:nvSpPr>
          <p:spPr bwMode="auto">
            <a:xfrm>
              <a:off x="6827009" y="5083089"/>
              <a:ext cx="1814454" cy="50961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2" name="Oval 31"/>
            <p:cNvSpPr/>
            <p:nvPr/>
          </p:nvSpPr>
          <p:spPr bwMode="auto">
            <a:xfrm>
              <a:off x="1161407" y="4829076"/>
              <a:ext cx="2093843" cy="946196"/>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33" name="Oval 32"/>
            <p:cNvSpPr/>
            <p:nvPr/>
          </p:nvSpPr>
          <p:spPr bwMode="auto">
            <a:xfrm>
              <a:off x="913766" y="4062277"/>
              <a:ext cx="2093843" cy="509612"/>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grpSp>
      <p:pic>
        <p:nvPicPr>
          <p:cNvPr id="40964" name="Picture 8" descr="C:\Users\DIANA\Pictures\imagesCADV9IF4.jpg"/>
          <p:cNvPicPr>
            <a:picLocks noChangeAspect="1" noChangeArrowheads="1"/>
          </p:cNvPicPr>
          <p:nvPr/>
        </p:nvPicPr>
        <p:blipFill>
          <a:blip r:embed="rId3" cstate="print"/>
          <a:srcRect/>
          <a:stretch>
            <a:fillRect/>
          </a:stretch>
        </p:blipFill>
        <p:spPr bwMode="auto">
          <a:xfrm>
            <a:off x="9618663" y="1295400"/>
            <a:ext cx="2303462" cy="2252663"/>
          </a:xfrm>
          <a:prstGeom prst="rect">
            <a:avLst/>
          </a:prstGeom>
          <a:noFill/>
          <a:ln w="9525">
            <a:noFill/>
            <a:miter lim="800000"/>
            <a:headEnd/>
            <a:tailEnd/>
          </a:ln>
        </p:spPr>
      </p:pic>
      <p:pic>
        <p:nvPicPr>
          <p:cNvPr id="37" name="Picture 6" descr="C:\Users\DIANA\Pictures\imagesCABHQA1E.jpg"/>
          <p:cNvPicPr>
            <a:picLocks noChangeAspect="1" noChangeArrowheads="1"/>
          </p:cNvPicPr>
          <p:nvPr/>
        </p:nvPicPr>
        <p:blipFill>
          <a:blip r:embed="rId4" cstate="email"/>
          <a:srcRect/>
          <a:stretch>
            <a:fillRect/>
          </a:stretch>
        </p:blipFill>
        <p:spPr bwMode="auto">
          <a:xfrm>
            <a:off x="9186417" y="3507317"/>
            <a:ext cx="3003996" cy="1872208"/>
          </a:xfrm>
          <a:prstGeom prst="ellipse">
            <a:avLst/>
          </a:prstGeom>
          <a:ln>
            <a:noFill/>
          </a:ln>
          <a:effectLst>
            <a:softEdge rad="112500"/>
          </a:effectLst>
        </p:spPr>
      </p:pic>
      <p:sp>
        <p:nvSpPr>
          <p:cNvPr id="40966" name="Rectangle 37"/>
          <p:cNvSpPr>
            <a:spLocks noChangeArrowheads="1"/>
          </p:cNvSpPr>
          <p:nvPr/>
        </p:nvSpPr>
        <p:spPr bwMode="auto">
          <a:xfrm>
            <a:off x="719138" y="12700"/>
            <a:ext cx="6951662" cy="400050"/>
          </a:xfrm>
          <a:prstGeom prst="rect">
            <a:avLst/>
          </a:prstGeom>
          <a:noFill/>
          <a:ln w="9525">
            <a:noFill/>
            <a:miter lim="800000"/>
            <a:headEnd/>
            <a:tailEnd/>
          </a:ln>
        </p:spPr>
        <p:txBody>
          <a:bodyPr wrap="none">
            <a:spAutoFit/>
          </a:bodyPr>
          <a:lstStyle/>
          <a:p>
            <a:r>
              <a:rPr lang="en-GB" sz="2000">
                <a:solidFill>
                  <a:srgbClr val="C00000"/>
                </a:solidFill>
              </a:rPr>
              <a:t>OPERAREA GESTIONARII DESEURILOR LA NIVEL REGIONAL</a:t>
            </a:r>
            <a:endParaRPr lang="ro-RO" sz="2000">
              <a:solidFill>
                <a:srgbClr val="C0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0713" y="1131888"/>
          <a:ext cx="9144000" cy="5469342"/>
        </p:xfrm>
        <a:graphic>
          <a:graphicData uri="http://schemas.openxmlformats.org/drawingml/2006/table">
            <a:tbl>
              <a:tblPr>
                <a:tableStyleId>{9DCAF9ED-07DC-4A11-8D7F-57B35C25682E}</a:tableStyleId>
              </a:tblPr>
              <a:tblGrid>
                <a:gridCol w="4653159"/>
                <a:gridCol w="4490841"/>
              </a:tblGrid>
              <a:tr h="626225">
                <a:tc>
                  <a:txBody>
                    <a:bodyPr/>
                    <a:lstStyle/>
                    <a:p>
                      <a:pPr>
                        <a:lnSpc>
                          <a:spcPts val="1500"/>
                        </a:lnSpc>
                        <a:spcBef>
                          <a:spcPts val="300"/>
                        </a:spcBef>
                        <a:spcAft>
                          <a:spcPts val="0"/>
                        </a:spcAft>
                      </a:pPr>
                      <a:r>
                        <a:rPr lang="ro-RO" sz="1800" dirty="0">
                          <a:solidFill>
                            <a:schemeClr val="bg1"/>
                          </a:solidFill>
                        </a:rPr>
                        <a:t>Avantajele abordării zonale a gestionării deşeurilor municipale</a:t>
                      </a:r>
                      <a:endParaRPr lang="ro-RO" sz="1600" dirty="0">
                        <a:solidFill>
                          <a:schemeClr val="bg1"/>
                        </a:solidFill>
                        <a:latin typeface="+mn-lt"/>
                        <a:ea typeface="Times New Roman"/>
                        <a:cs typeface="Times New Roman"/>
                      </a:endParaRPr>
                    </a:p>
                  </a:txBody>
                  <a:tcPr marL="68580" marR="68580" marT="0" marB="0" anchor="ctr">
                    <a:solidFill>
                      <a:srgbClr val="2EAFA4"/>
                    </a:solidFill>
                  </a:tcPr>
                </a:tc>
                <a:tc>
                  <a:txBody>
                    <a:bodyPr/>
                    <a:lstStyle/>
                    <a:p>
                      <a:pPr algn="just">
                        <a:lnSpc>
                          <a:spcPts val="1500"/>
                        </a:lnSpc>
                        <a:spcBef>
                          <a:spcPts val="300"/>
                        </a:spcBef>
                        <a:spcAft>
                          <a:spcPts val="0"/>
                        </a:spcAft>
                      </a:pPr>
                      <a:r>
                        <a:rPr lang="ro-RO" sz="1800" dirty="0">
                          <a:solidFill>
                            <a:schemeClr val="bg1"/>
                          </a:solidFill>
                        </a:rPr>
                        <a:t>Dezavantajele abordarii zonale a gestionării deşeurilor municipale</a:t>
                      </a:r>
                      <a:endParaRPr lang="ro-RO" sz="1600" dirty="0">
                        <a:solidFill>
                          <a:schemeClr val="bg1"/>
                        </a:solidFill>
                        <a:latin typeface="+mn-lt"/>
                        <a:ea typeface="Times New Roman"/>
                        <a:cs typeface="Times New Roman"/>
                      </a:endParaRPr>
                    </a:p>
                  </a:txBody>
                  <a:tcPr marL="68580" marR="68580" marT="0" marB="0" anchor="ctr">
                    <a:solidFill>
                      <a:srgbClr val="786860"/>
                    </a:solidFill>
                  </a:tcPr>
                </a:tc>
              </a:tr>
              <a:tr h="1019439">
                <a:tc>
                  <a:txBody>
                    <a:bodyPr/>
                    <a:lstStyle/>
                    <a:p>
                      <a:pPr algn="just">
                        <a:lnSpc>
                          <a:spcPts val="1500"/>
                        </a:lnSpc>
                        <a:spcBef>
                          <a:spcPts val="300"/>
                        </a:spcBef>
                        <a:spcAft>
                          <a:spcPts val="0"/>
                        </a:spcAft>
                      </a:pPr>
                      <a:r>
                        <a:rPr lang="ro-RO" sz="1800" dirty="0">
                          <a:solidFill>
                            <a:srgbClr val="2EAFA4"/>
                          </a:solidFill>
                        </a:rPr>
                        <a:t>Posibilitate de îndeplinire mai uşor a ţintelor stabilite în documentele de planificare si conformarea cu legislaţia în vigoare</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Implementarea sistemelor regionale durează mult, existând riscul de neîndeplinire a ţintelor la termenele stabilite in Strategia Naţională</a:t>
                      </a:r>
                      <a:endParaRPr lang="ro-RO" sz="1600" dirty="0">
                        <a:solidFill>
                          <a:srgbClr val="786860"/>
                        </a:solidFill>
                        <a:latin typeface="+mn-lt"/>
                        <a:ea typeface="Times New Roman"/>
                        <a:cs typeface="Times New Roman"/>
                      </a:endParaRPr>
                    </a:p>
                  </a:txBody>
                  <a:tcPr marL="68580" marR="68580" marT="0" marB="0" anchor="ctr"/>
                </a:tc>
              </a:tr>
              <a:tr h="813018">
                <a:tc>
                  <a:txBody>
                    <a:bodyPr/>
                    <a:lstStyle/>
                    <a:p>
                      <a:pPr algn="just">
                        <a:lnSpc>
                          <a:spcPts val="1500"/>
                        </a:lnSpc>
                        <a:spcBef>
                          <a:spcPts val="300"/>
                        </a:spcBef>
                        <a:spcAft>
                          <a:spcPts val="0"/>
                        </a:spcAft>
                      </a:pPr>
                      <a:r>
                        <a:rPr lang="ro-RO" sz="1800" dirty="0">
                          <a:solidFill>
                            <a:srgbClr val="2EAFA4"/>
                          </a:solidFill>
                        </a:rPr>
                        <a:t>Costuri de invesţie şi operare mai scăzute şi implicit tarife plătite de utlizatori mai scazute</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Mecanism de plată mai complicat decât în cazul existenţei unui singur operator responsabil cu toate activitaţile de gestionare a deseurilor</a:t>
                      </a:r>
                      <a:endParaRPr lang="ro-RO" sz="1600" dirty="0">
                        <a:solidFill>
                          <a:srgbClr val="786860"/>
                        </a:solidFill>
                        <a:latin typeface="+mn-lt"/>
                        <a:ea typeface="Times New Roman"/>
                        <a:cs typeface="Times New Roman"/>
                      </a:endParaRPr>
                    </a:p>
                  </a:txBody>
                  <a:tcPr marL="68580" marR="68580" marT="0" marB="0" anchor="ctr"/>
                </a:tc>
              </a:tr>
              <a:tr h="1012938">
                <a:tc>
                  <a:txBody>
                    <a:bodyPr/>
                    <a:lstStyle/>
                    <a:p>
                      <a:pPr algn="just">
                        <a:lnSpc>
                          <a:spcPts val="1500"/>
                        </a:lnSpc>
                        <a:spcBef>
                          <a:spcPts val="300"/>
                        </a:spcBef>
                        <a:spcAft>
                          <a:spcPts val="0"/>
                        </a:spcAft>
                      </a:pPr>
                      <a:r>
                        <a:rPr lang="ro-RO" sz="1800" dirty="0">
                          <a:solidFill>
                            <a:srgbClr val="2EAFA4"/>
                          </a:solidFill>
                        </a:rPr>
                        <a:t>Reducerea impactului asupra mediului prin reducerea numărului instalaţiilor de gestionare a deşeurilor, inclusiv a depozitelor de deşeuri</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Posibilitatea desfiinţării anumitor operatori de salubrizare actuali</a:t>
                      </a:r>
                      <a:endParaRPr lang="ro-RO" sz="1600" dirty="0">
                        <a:solidFill>
                          <a:srgbClr val="786860"/>
                        </a:solidFill>
                        <a:latin typeface="+mn-lt"/>
                        <a:ea typeface="Times New Roman"/>
                        <a:cs typeface="Times New Roman"/>
                      </a:endParaRPr>
                    </a:p>
                  </a:txBody>
                  <a:tcPr marL="68580" marR="68580" marT="0" marB="0" anchor="ctr"/>
                </a:tc>
              </a:tr>
              <a:tr h="1184704">
                <a:tc>
                  <a:txBody>
                    <a:bodyPr/>
                    <a:lstStyle/>
                    <a:p>
                      <a:pPr algn="just">
                        <a:lnSpc>
                          <a:spcPts val="1500"/>
                        </a:lnSpc>
                        <a:spcBef>
                          <a:spcPts val="300"/>
                        </a:spcBef>
                        <a:spcAft>
                          <a:spcPts val="0"/>
                        </a:spcAft>
                      </a:pPr>
                      <a:r>
                        <a:rPr lang="ro-RO" sz="1800" dirty="0">
                          <a:solidFill>
                            <a:srgbClr val="2EAFA4"/>
                          </a:solidFill>
                        </a:rPr>
                        <a:t>Gestiune unitară şi mult mai eficientă </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r>
                        <a:rPr lang="ro-RO" sz="1800" dirty="0">
                          <a:solidFill>
                            <a:srgbClr val="786860"/>
                          </a:solidFill>
                        </a:rPr>
                        <a:t>Din cauza dimensiunii mari a ariei de deservire există posibilitatea să fie întârzieri în raspunsul la solicitările, sesizările sau reclamaţiile din parte utilizatorilor serviciului</a:t>
                      </a:r>
                      <a:endParaRPr lang="ro-RO" sz="1600" dirty="0">
                        <a:solidFill>
                          <a:srgbClr val="786860"/>
                        </a:solidFill>
                        <a:latin typeface="+mn-lt"/>
                        <a:ea typeface="Times New Roman"/>
                        <a:cs typeface="Times New Roman"/>
                      </a:endParaRPr>
                    </a:p>
                  </a:txBody>
                  <a:tcPr marL="68580" marR="68580" marT="0" marB="0" anchor="ctr"/>
                </a:tc>
              </a:tr>
              <a:tr h="813018">
                <a:tc>
                  <a:txBody>
                    <a:bodyPr/>
                    <a:lstStyle/>
                    <a:p>
                      <a:pPr algn="just">
                        <a:lnSpc>
                          <a:spcPts val="1500"/>
                        </a:lnSpc>
                        <a:spcBef>
                          <a:spcPts val="300"/>
                        </a:spcBef>
                        <a:spcAft>
                          <a:spcPts val="0"/>
                        </a:spcAft>
                      </a:pPr>
                      <a:r>
                        <a:rPr lang="ro-RO" sz="1800" dirty="0">
                          <a:solidFill>
                            <a:srgbClr val="2EAFA4"/>
                          </a:solidFill>
                        </a:rPr>
                        <a:t>Monitorizare mai bună a activităţii operatorului/operatorilor realizată de către toate autorităţile publice locale care fac parte din sistemul integrat</a:t>
                      </a:r>
                      <a:endParaRPr lang="ro-RO" sz="1600" dirty="0">
                        <a:solidFill>
                          <a:srgbClr val="2EAFA4"/>
                        </a:solidFill>
                        <a:latin typeface="+mn-lt"/>
                        <a:ea typeface="Times New Roman"/>
                        <a:cs typeface="Times New Roman"/>
                      </a:endParaRPr>
                    </a:p>
                  </a:txBody>
                  <a:tcPr marL="68580" marR="68580" marT="0" marB="0" anchor="ctr"/>
                </a:tc>
                <a:tc>
                  <a:txBody>
                    <a:bodyPr/>
                    <a:lstStyle/>
                    <a:p>
                      <a:pPr algn="just">
                        <a:lnSpc>
                          <a:spcPts val="1500"/>
                        </a:lnSpc>
                        <a:spcBef>
                          <a:spcPts val="300"/>
                        </a:spcBef>
                        <a:spcAft>
                          <a:spcPts val="0"/>
                        </a:spcAft>
                      </a:pPr>
                      <a:endParaRPr lang="ro-RO" sz="1800" dirty="0">
                        <a:solidFill>
                          <a:srgbClr val="786860"/>
                        </a:solidFill>
                        <a:latin typeface="+mn-lt"/>
                        <a:ea typeface="Calibri"/>
                        <a:cs typeface="Times New Roman"/>
                      </a:endParaRPr>
                    </a:p>
                  </a:txBody>
                  <a:tcPr marL="68580" marR="68580" marT="0" marB="0" anchor="ctr"/>
                </a:tc>
              </a:tr>
            </a:tbl>
          </a:graphicData>
        </a:graphic>
      </p:graphicFrame>
      <p:sp>
        <p:nvSpPr>
          <p:cNvPr id="166913" name="Rectangle 1"/>
          <p:cNvSpPr>
            <a:spLocks noChangeArrowheads="1"/>
          </p:cNvSpPr>
          <p:nvPr/>
        </p:nvSpPr>
        <p:spPr bwMode="auto">
          <a:xfrm>
            <a:off x="620713" y="-4763"/>
            <a:ext cx="11053762" cy="769938"/>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ro-RO" sz="2200">
                <a:solidFill>
                  <a:srgbClr val="ED1A3B"/>
                </a:solidFill>
                <a:cs typeface="Times New Roman" pitchFamily="18" charset="0"/>
              </a:rPr>
              <a:t>Avantaje şi dezavantaje din punct de vedere tehnic şi operaţional a abordării zonale a gestionării deseurilor municipale</a:t>
            </a:r>
            <a:endParaRPr lang="ro-RO" sz="2200">
              <a:solidFill>
                <a:srgbClr val="ED1A3B"/>
              </a:solidFill>
            </a:endParaRPr>
          </a:p>
        </p:txBody>
      </p:sp>
      <p:pic>
        <p:nvPicPr>
          <p:cNvPr id="42009" name="Picture 5" descr="C:\Users\DIANA\Pictures\imagesCAEOXPJ5.jpg"/>
          <p:cNvPicPr>
            <a:picLocks noChangeAspect="1" noChangeArrowheads="1"/>
          </p:cNvPicPr>
          <p:nvPr/>
        </p:nvPicPr>
        <p:blipFill>
          <a:blip r:embed="rId2" cstate="print"/>
          <a:srcRect/>
          <a:stretch>
            <a:fillRect/>
          </a:stretch>
        </p:blipFill>
        <p:spPr bwMode="auto">
          <a:xfrm>
            <a:off x="9842500" y="2317750"/>
            <a:ext cx="2347913" cy="189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email">
            <a:lum contrast="10000"/>
          </a:blip>
          <a:srcRect/>
          <a:stretch>
            <a:fillRect/>
          </a:stretch>
        </p:blipFill>
        <p:spPr bwMode="auto">
          <a:xfrm>
            <a:off x="1356606" y="762000"/>
            <a:ext cx="3137901" cy="194288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5363" name="Picture 6" descr="euflag_real.jpg"/>
          <p:cNvPicPr>
            <a:picLocks noChangeAspect="1"/>
          </p:cNvPicPr>
          <p:nvPr/>
        </p:nvPicPr>
        <p:blipFill>
          <a:blip r:embed="rId3" cstate="print"/>
          <a:srcRect/>
          <a:stretch>
            <a:fillRect/>
          </a:stretch>
        </p:blipFill>
        <p:spPr bwMode="auto">
          <a:xfrm>
            <a:off x="9578975" y="0"/>
            <a:ext cx="2611438" cy="1466850"/>
          </a:xfrm>
          <a:prstGeom prst="rect">
            <a:avLst/>
          </a:prstGeom>
          <a:noFill/>
          <a:ln w="9525">
            <a:noFill/>
            <a:miter lim="800000"/>
            <a:headEnd/>
            <a:tailEnd/>
          </a:ln>
        </p:spPr>
      </p:pic>
      <p:sp>
        <p:nvSpPr>
          <p:cNvPr id="12" name="Rectangle 32"/>
          <p:cNvSpPr txBox="1">
            <a:spLocks noChangeArrowheads="1"/>
          </p:cNvSpPr>
          <p:nvPr/>
        </p:nvSpPr>
        <p:spPr>
          <a:xfrm>
            <a:off x="304800" y="0"/>
            <a:ext cx="9274175" cy="762000"/>
          </a:xfrm>
          <a:prstGeom prst="rect">
            <a:avLst/>
          </a:prstGeom>
        </p:spPr>
        <p:txBody>
          <a:bodyPr/>
          <a:lstStyle/>
          <a:p>
            <a:pPr algn="ctr">
              <a:defRPr/>
            </a:pPr>
            <a:r>
              <a:rPr lang="de-DE" sz="2800" dirty="0">
                <a:solidFill>
                  <a:srgbClr val="ED1A3B"/>
                </a:solidFill>
                <a:latin typeface="+mj-lt"/>
                <a:ea typeface="+mj-ea"/>
                <a:cs typeface="+mj-cs"/>
              </a:rPr>
              <a:t>CERINTELE U.E. PENTRU ELIMINAREA DESEURILOR</a:t>
            </a:r>
          </a:p>
        </p:txBody>
      </p:sp>
      <p:sp>
        <p:nvSpPr>
          <p:cNvPr id="13" name="Rectangle 12"/>
          <p:cNvSpPr/>
          <p:nvPr/>
        </p:nvSpPr>
        <p:spPr>
          <a:xfrm>
            <a:off x="4727575" y="1466850"/>
            <a:ext cx="3859213" cy="996950"/>
          </a:xfrm>
          <a:prstGeom prst="rect">
            <a:avLst/>
          </a:prstGeom>
        </p:spPr>
        <p:txBody>
          <a:bodyPr>
            <a:spAutoFit/>
          </a:bodyPr>
          <a:lstStyle/>
          <a:p>
            <a:pPr algn="just">
              <a:lnSpc>
                <a:spcPct val="80000"/>
              </a:lnSpc>
              <a:spcBef>
                <a:spcPct val="50000"/>
              </a:spcBef>
              <a:defRPr/>
            </a:pPr>
            <a:r>
              <a:rPr lang="de-DE" sz="2800" dirty="0">
                <a:solidFill>
                  <a:schemeClr val="accent6"/>
                </a:solidFill>
                <a:latin typeface="Comic Sans MS" pitchFamily="66" charset="0"/>
                <a:cs typeface="Times New Roman" pitchFamily="18" charset="0"/>
              </a:rPr>
              <a:t>Nivel ridicat </a:t>
            </a:r>
          </a:p>
          <a:p>
            <a:pPr algn="just">
              <a:lnSpc>
                <a:spcPct val="80000"/>
              </a:lnSpc>
              <a:spcBef>
                <a:spcPct val="50000"/>
              </a:spcBef>
              <a:defRPr/>
            </a:pPr>
            <a:r>
              <a:rPr lang="de-DE" sz="2800" dirty="0">
                <a:solidFill>
                  <a:schemeClr val="accent6"/>
                </a:solidFill>
                <a:latin typeface="Comic Sans MS" pitchFamily="66" charset="0"/>
                <a:cs typeface="Times New Roman" pitchFamily="18" charset="0"/>
              </a:rPr>
              <a:t>al protectiei mediului </a:t>
            </a:r>
            <a:endParaRPr lang="de-DE" sz="2800" i="1" dirty="0">
              <a:solidFill>
                <a:schemeClr val="accent6"/>
              </a:solidFill>
              <a:latin typeface="Comic Sans MS" pitchFamily="66" charset="0"/>
              <a:cs typeface="Times New Roman" pitchFamily="18" charset="0"/>
            </a:endParaRPr>
          </a:p>
        </p:txBody>
      </p:sp>
      <p:graphicFrame>
        <p:nvGraphicFramePr>
          <p:cNvPr id="10" name="Diagram 9"/>
          <p:cNvGraphicFramePr/>
          <p:nvPr/>
        </p:nvGraphicFramePr>
        <p:xfrm>
          <a:off x="304761" y="2929174"/>
          <a:ext cx="10768198"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5"/>
          <p:cNvGrpSpPr>
            <a:grpSpLocks/>
          </p:cNvGrpSpPr>
          <p:nvPr/>
        </p:nvGrpSpPr>
        <p:grpSpPr bwMode="auto">
          <a:xfrm>
            <a:off x="803275" y="2662238"/>
            <a:ext cx="10847388" cy="2033587"/>
            <a:chOff x="-252537" y="4005263"/>
            <a:chExt cx="9396537" cy="2248374"/>
          </a:xfrm>
        </p:grpSpPr>
        <p:pic>
          <p:nvPicPr>
            <p:cNvPr id="43012" name="Picture 4" descr="hintergrund"/>
            <p:cNvPicPr>
              <a:picLocks noChangeAspect="1" noChangeArrowheads="1"/>
            </p:cNvPicPr>
            <p:nvPr/>
          </p:nvPicPr>
          <p:blipFill>
            <a:blip r:embed="rId3" cstate="print"/>
            <a:srcRect/>
            <a:stretch>
              <a:fillRect/>
            </a:stretch>
          </p:blipFill>
          <p:spPr bwMode="auto">
            <a:xfrm>
              <a:off x="-214313" y="4005263"/>
              <a:ext cx="9358313" cy="2209800"/>
            </a:xfrm>
            <a:prstGeom prst="rect">
              <a:avLst/>
            </a:prstGeom>
            <a:noFill/>
            <a:ln w="9525">
              <a:noFill/>
              <a:miter lim="800000"/>
              <a:headEnd/>
              <a:tailEnd/>
            </a:ln>
          </p:spPr>
        </p:pic>
        <p:pic>
          <p:nvPicPr>
            <p:cNvPr id="8" name="Picture 14" descr="http://www.phoenixindustries.com/images/Tire%20Plant%203D.jpg">
              <a:hlinkClick r:id="rId4"/>
            </p:cNvPr>
            <p:cNvPicPr>
              <a:picLocks noChangeAspect="1" noChangeArrowheads="1"/>
            </p:cNvPicPr>
            <p:nvPr/>
          </p:nvPicPr>
          <p:blipFill>
            <a:blip r:embed="rId5" cstate="email"/>
            <a:srcRect/>
            <a:stretch>
              <a:fillRect/>
            </a:stretch>
          </p:blipFill>
          <p:spPr bwMode="auto">
            <a:xfrm>
              <a:off x="-252537" y="4581128"/>
              <a:ext cx="3224837" cy="1672509"/>
            </a:xfrm>
            <a:prstGeom prst="ellipse">
              <a:avLst/>
            </a:prstGeom>
            <a:ln>
              <a:noFill/>
            </a:ln>
            <a:effectLst>
              <a:softEdge rad="112500"/>
            </a:effectLst>
          </p:spPr>
        </p:pic>
        <p:pic>
          <p:nvPicPr>
            <p:cNvPr id="9" name="Picture 18"/>
            <p:cNvPicPr>
              <a:picLocks noChangeAspect="1" noChangeArrowheads="1"/>
            </p:cNvPicPr>
            <p:nvPr/>
          </p:nvPicPr>
          <p:blipFill>
            <a:blip r:embed="rId6" cstate="email"/>
            <a:srcRect/>
            <a:stretch>
              <a:fillRect/>
            </a:stretch>
          </p:blipFill>
          <p:spPr bwMode="auto">
            <a:xfrm>
              <a:off x="6638702" y="4221088"/>
              <a:ext cx="2505298" cy="1944216"/>
            </a:xfrm>
            <a:prstGeom prst="ellipse">
              <a:avLst/>
            </a:prstGeom>
            <a:ln>
              <a:noFill/>
            </a:ln>
            <a:effectLst>
              <a:softEdge rad="112500"/>
            </a:effectLst>
          </p:spPr>
        </p:pic>
        <p:pic>
          <p:nvPicPr>
            <p:cNvPr id="10" name="Picture 5" descr="http://t1.gstatic.com/images?q=tbn:ANd9GcREyCP5ud4t_P3KhsNAvAvaUc7n5kp-m-Kh-ApkTc8BJCRNS0x-GQ"/>
            <p:cNvPicPr>
              <a:picLocks noChangeAspect="1" noChangeArrowheads="1"/>
            </p:cNvPicPr>
            <p:nvPr/>
          </p:nvPicPr>
          <p:blipFill>
            <a:blip r:embed="rId7" cstate="email"/>
            <a:srcRect/>
            <a:stretch>
              <a:fillRect/>
            </a:stretch>
          </p:blipFill>
          <p:spPr bwMode="auto">
            <a:xfrm>
              <a:off x="3275856" y="4293096"/>
              <a:ext cx="2390775" cy="1914525"/>
            </a:xfrm>
            <a:prstGeom prst="ellipse">
              <a:avLst/>
            </a:prstGeom>
            <a:ln>
              <a:noFill/>
            </a:ln>
            <a:effectLst>
              <a:softEdge rad="112500"/>
            </a:effectLst>
          </p:spPr>
        </p:pic>
      </p:grpSp>
      <p:sp>
        <p:nvSpPr>
          <p:cNvPr id="11" name="Rectangle 5"/>
          <p:cNvSpPr>
            <a:spLocks noChangeArrowheads="1"/>
          </p:cNvSpPr>
          <p:nvPr/>
        </p:nvSpPr>
        <p:spPr bwMode="auto">
          <a:xfrm>
            <a:off x="1319213" y="1849438"/>
            <a:ext cx="10056812" cy="646112"/>
          </a:xfrm>
          <a:prstGeom prst="rect">
            <a:avLst/>
          </a:prstGeom>
          <a:noFill/>
          <a:ln w="9525">
            <a:noFill/>
            <a:miter lim="800000"/>
            <a:headEnd/>
            <a:tailEnd/>
          </a:ln>
        </p:spPr>
        <p:txBody>
          <a:bodyPr>
            <a:spAutoFit/>
          </a:bodyPr>
          <a:lstStyle/>
          <a:p>
            <a:pPr algn="ctr">
              <a:defRPr/>
            </a:pPr>
            <a:r>
              <a:rPr lang="en-US" sz="3600" dirty="0" err="1">
                <a:solidFill>
                  <a:srgbClr val="ED1A3B"/>
                </a:solidFill>
                <a:latin typeface="+mj-lt"/>
              </a:rPr>
              <a:t>Provocari</a:t>
            </a:r>
            <a:r>
              <a:rPr lang="en-US" sz="3600" dirty="0">
                <a:solidFill>
                  <a:srgbClr val="ED1A3B"/>
                </a:solidFill>
                <a:latin typeface="+mj-lt"/>
              </a:rPr>
              <a:t> </a:t>
            </a:r>
            <a:r>
              <a:rPr lang="en-US" sz="3600" dirty="0" err="1">
                <a:solidFill>
                  <a:srgbClr val="ED1A3B"/>
                </a:solidFill>
                <a:latin typeface="+mj-lt"/>
              </a:rPr>
              <a:t>pentru</a:t>
            </a:r>
            <a:r>
              <a:rPr lang="en-US" sz="3600" dirty="0">
                <a:solidFill>
                  <a:srgbClr val="ED1A3B"/>
                </a:solidFill>
                <a:latin typeface="+mj-lt"/>
              </a:rPr>
              <a:t> </a:t>
            </a:r>
            <a:r>
              <a:rPr lang="en-US" sz="3600" dirty="0" err="1">
                <a:solidFill>
                  <a:srgbClr val="ED1A3B"/>
                </a:solidFill>
                <a:latin typeface="+mj-lt"/>
              </a:rPr>
              <a:t>viitor</a:t>
            </a:r>
            <a:r>
              <a:rPr lang="en-US" sz="3600" dirty="0">
                <a:solidFill>
                  <a:srgbClr val="ED1A3B"/>
                </a:solidFill>
                <a:latin typeface="+mj-lt"/>
              </a:rPr>
              <a:t>….</a:t>
            </a:r>
            <a:endParaRPr lang="ro-RO" sz="3600" dirty="0">
              <a:solidFill>
                <a:srgbClr val="ED1A3B"/>
              </a:solidFill>
              <a:latin typeface="+mj-lt"/>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email"/>
          <a:srcRect/>
          <a:stretch>
            <a:fillRect/>
          </a:stretch>
        </p:blipFill>
        <p:spPr bwMode="auto">
          <a:xfrm>
            <a:off x="5719094" y="1884267"/>
            <a:ext cx="6511115" cy="4251903"/>
          </a:xfrm>
          <a:prstGeom prst="rect">
            <a:avLst/>
          </a:prstGeom>
          <a:noFill/>
          <a:ln w="9525">
            <a:solidFill>
              <a:schemeClr val="accent6">
                <a:lumMod val="20000"/>
                <a:lumOff val="80000"/>
              </a:schemeClr>
            </a:solidFill>
            <a:miter lim="800000"/>
            <a:headEnd/>
            <a:tailEnd/>
          </a:ln>
          <a:effectLst/>
        </p:spPr>
      </p:pic>
      <p:sp>
        <p:nvSpPr>
          <p:cNvPr id="3" name="Rectangle 5"/>
          <p:cNvSpPr>
            <a:spLocks noChangeArrowheads="1"/>
          </p:cNvSpPr>
          <p:nvPr/>
        </p:nvSpPr>
        <p:spPr bwMode="auto">
          <a:xfrm>
            <a:off x="374333" y="0"/>
            <a:ext cx="10056812" cy="646112"/>
          </a:xfrm>
          <a:prstGeom prst="rect">
            <a:avLst/>
          </a:prstGeom>
          <a:noFill/>
          <a:ln w="9525">
            <a:noFill/>
            <a:miter lim="800000"/>
            <a:headEnd/>
            <a:tailEnd/>
          </a:ln>
        </p:spPr>
        <p:txBody>
          <a:bodyPr>
            <a:spAutoFit/>
          </a:bodyPr>
          <a:lstStyle/>
          <a:p>
            <a:pPr algn="ctr">
              <a:defRPr/>
            </a:pPr>
            <a:r>
              <a:rPr lang="en-US" sz="3600" dirty="0" err="1">
                <a:solidFill>
                  <a:srgbClr val="ED1A3B"/>
                </a:solidFill>
                <a:latin typeface="+mj-lt"/>
              </a:rPr>
              <a:t>Provocari</a:t>
            </a:r>
            <a:r>
              <a:rPr lang="en-US" sz="3600" dirty="0">
                <a:solidFill>
                  <a:srgbClr val="ED1A3B"/>
                </a:solidFill>
                <a:latin typeface="+mj-lt"/>
              </a:rPr>
              <a:t> </a:t>
            </a:r>
            <a:r>
              <a:rPr lang="en-US" sz="3600" dirty="0" err="1">
                <a:solidFill>
                  <a:srgbClr val="ED1A3B"/>
                </a:solidFill>
                <a:latin typeface="+mj-lt"/>
              </a:rPr>
              <a:t>pentru</a:t>
            </a:r>
            <a:r>
              <a:rPr lang="en-US" sz="3600" dirty="0">
                <a:solidFill>
                  <a:srgbClr val="ED1A3B"/>
                </a:solidFill>
                <a:latin typeface="+mj-lt"/>
              </a:rPr>
              <a:t> </a:t>
            </a:r>
            <a:r>
              <a:rPr lang="en-US" sz="3600" dirty="0" err="1">
                <a:solidFill>
                  <a:srgbClr val="ED1A3B"/>
                </a:solidFill>
                <a:latin typeface="+mj-lt"/>
              </a:rPr>
              <a:t>viitor</a:t>
            </a:r>
            <a:r>
              <a:rPr lang="en-US" sz="3600" dirty="0">
                <a:solidFill>
                  <a:srgbClr val="ED1A3B"/>
                </a:solidFill>
                <a:latin typeface="+mj-lt"/>
              </a:rPr>
              <a:t>….</a:t>
            </a:r>
            <a:endParaRPr lang="ro-RO" sz="3600" dirty="0">
              <a:solidFill>
                <a:srgbClr val="ED1A3B"/>
              </a:solidFill>
              <a:latin typeface="+mj-lt"/>
            </a:endParaRPr>
          </a:p>
        </p:txBody>
      </p:sp>
      <p:pic>
        <p:nvPicPr>
          <p:cNvPr id="120835" name="Picture 3"/>
          <p:cNvPicPr>
            <a:picLocks noChangeAspect="1" noChangeArrowheads="1"/>
          </p:cNvPicPr>
          <p:nvPr/>
        </p:nvPicPr>
        <p:blipFill>
          <a:blip r:embed="rId3" cstate="email"/>
          <a:srcRect/>
          <a:stretch>
            <a:fillRect/>
          </a:stretch>
        </p:blipFill>
        <p:spPr bwMode="auto">
          <a:xfrm>
            <a:off x="0" y="646112"/>
            <a:ext cx="5431073" cy="3627120"/>
          </a:xfrm>
          <a:prstGeom prst="rect">
            <a:avLst/>
          </a:prstGeom>
          <a:noFill/>
          <a:ln w="9525">
            <a:solidFill>
              <a:srgbClr val="ED1A3B"/>
            </a:solidFill>
            <a:miter lim="800000"/>
            <a:headEnd/>
            <a:tailEnd/>
          </a:ln>
          <a:effectLst/>
        </p:spPr>
      </p:pic>
      <p:sp>
        <p:nvSpPr>
          <p:cNvPr id="5" name="Left Arrow 4"/>
          <p:cNvSpPr/>
          <p:nvPr/>
        </p:nvSpPr>
        <p:spPr bwMode="auto">
          <a:xfrm rot="13125476">
            <a:off x="4455126" y="4186529"/>
            <a:ext cx="1371600" cy="1228890"/>
          </a:xfrm>
          <a:prstGeom prst="leftArrow">
            <a:avLst/>
          </a:prstGeom>
          <a:ln>
            <a:headEnd type="none" w="med" len="med"/>
            <a:tailEnd type="triangle" w="lg" len="med"/>
          </a:ln>
        </p:spPr>
        <p:style>
          <a:lnRef idx="3">
            <a:schemeClr val="lt1"/>
          </a:lnRef>
          <a:fillRef idx="1">
            <a:schemeClr val="accent2"/>
          </a:fillRef>
          <a:effectRef idx="1">
            <a:schemeClr val="accent2"/>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o-RO" sz="1400" b="1" i="0" u="none" strike="noStrike" cap="none" normalizeH="0" baseline="0" smtClean="0">
              <a:ln>
                <a:noFill/>
              </a:ln>
              <a:solidFill>
                <a:schemeClr val="bg1"/>
              </a:solidFill>
              <a:effectLst/>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blinds(horizontal)">
                                      <p:cBhvr>
                                        <p:cTn id="7" dur="2000"/>
                                        <p:tgtEl>
                                          <p:spTgt spid="120835"/>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0834"/>
                                        </p:tgtEl>
                                        <p:attrNameLst>
                                          <p:attrName>style.visibility</p:attrName>
                                        </p:attrNameLst>
                                      </p:cBhvr>
                                      <p:to>
                                        <p:strVal val="visible"/>
                                      </p:to>
                                    </p:set>
                                    <p:anim calcmode="lin" valueType="num">
                                      <p:cBhvr additive="base">
                                        <p:cTn id="17" dur="2000" fill="hold"/>
                                        <p:tgtEl>
                                          <p:spTgt spid="120834"/>
                                        </p:tgtEl>
                                        <p:attrNameLst>
                                          <p:attrName>ppt_x</p:attrName>
                                        </p:attrNameLst>
                                      </p:cBhvr>
                                      <p:tavLst>
                                        <p:tav tm="0">
                                          <p:val>
                                            <p:strVal val="#ppt_x"/>
                                          </p:val>
                                        </p:tav>
                                        <p:tav tm="100000">
                                          <p:val>
                                            <p:strVal val="#ppt_x"/>
                                          </p:val>
                                        </p:tav>
                                      </p:tavLst>
                                    </p:anim>
                                    <p:anim calcmode="lin" valueType="num">
                                      <p:cBhvr additive="base">
                                        <p:cTn id="18" dur="2000" fill="hold"/>
                                        <p:tgtEl>
                                          <p:spTgt spid="120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Placeholder 2"/>
          <p:cNvSpPr txBox="1">
            <a:spLocks/>
          </p:cNvSpPr>
          <p:nvPr/>
        </p:nvSpPr>
        <p:spPr bwMode="auto">
          <a:xfrm>
            <a:off x="588963" y="1079500"/>
            <a:ext cx="8518525" cy="5326063"/>
          </a:xfrm>
          <a:prstGeom prst="rect">
            <a:avLst/>
          </a:prstGeom>
          <a:noFill/>
          <a:ln w="9525">
            <a:noFill/>
            <a:miter lim="800000"/>
            <a:headEnd/>
            <a:tailEnd/>
          </a:ln>
        </p:spPr>
        <p:txBody>
          <a:bodyPr/>
          <a:lstStyle/>
          <a:p>
            <a:pPr marL="357188" indent="-357188">
              <a:spcBef>
                <a:spcPts val="600"/>
              </a:spcBef>
              <a:spcAft>
                <a:spcPts val="600"/>
              </a:spcAft>
              <a:buClr>
                <a:srgbClr val="2EAFA4"/>
              </a:buClr>
              <a:buFont typeface="Wingdings" pitchFamily="2" charset="2"/>
              <a:buChar char="q"/>
              <a:tabLst>
                <a:tab pos="357188" algn="l"/>
              </a:tabLst>
              <a:defRPr/>
            </a:pPr>
            <a:r>
              <a:rPr lang="it-IT" sz="2300" b="0" dirty="0">
                <a:solidFill>
                  <a:srgbClr val="2EAFA4"/>
                </a:solidFill>
                <a:latin typeface="+mn-lt"/>
              </a:rPr>
              <a:t>Investitiile sunt mici, la limita suportabilitatii cetatenilor, ca urmare si efectele sunt pe masura </a:t>
            </a:r>
            <a:endParaRPr lang="en-US" sz="2300" b="0" dirty="0">
              <a:solidFill>
                <a:srgbClr val="2EAFA4"/>
              </a:solidFill>
              <a:latin typeface="+mn-lt"/>
            </a:endParaRPr>
          </a:p>
          <a:p>
            <a:pPr marL="357188" indent="-357188">
              <a:spcBef>
                <a:spcPts val="600"/>
              </a:spcBef>
              <a:spcAft>
                <a:spcPts val="600"/>
              </a:spcAft>
              <a:buClr>
                <a:srgbClr val="2EAFA4"/>
              </a:buClr>
              <a:buFont typeface="Wingdings" pitchFamily="2" charset="2"/>
              <a:buChar char="q"/>
              <a:tabLst>
                <a:tab pos="357188" algn="l"/>
              </a:tabLst>
              <a:defRPr/>
            </a:pPr>
            <a:r>
              <a:rPr lang="it-IT" sz="2300" b="0" dirty="0">
                <a:solidFill>
                  <a:srgbClr val="2EAFA4"/>
                </a:solidFill>
                <a:latin typeface="+mn-lt"/>
              </a:rPr>
              <a:t>Modernizarea si alinierea la normele Europene a serviciilor de salubrizare presupune </a:t>
            </a:r>
            <a:r>
              <a:rPr lang="it-IT" sz="2300" u="sng" dirty="0">
                <a:solidFill>
                  <a:srgbClr val="2EAFA4"/>
                </a:solidFill>
                <a:latin typeface="+mn-lt"/>
              </a:rPr>
              <a:t>eforturi deosebite in domeniul legislativ, institutional, tehnic si financiar</a:t>
            </a:r>
          </a:p>
          <a:p>
            <a:pPr marL="357188" indent="-357188">
              <a:spcBef>
                <a:spcPts val="600"/>
              </a:spcBef>
              <a:spcAft>
                <a:spcPts val="600"/>
              </a:spcAft>
              <a:buClr>
                <a:srgbClr val="2EAFA4"/>
              </a:buClr>
              <a:buFont typeface="Wingdings" pitchFamily="2" charset="2"/>
              <a:buChar char="q"/>
              <a:defRPr/>
            </a:pPr>
            <a:r>
              <a:rPr lang="it-IT" sz="2300" b="0" dirty="0">
                <a:solidFill>
                  <a:srgbClr val="2EAFA4"/>
                </a:solidFill>
                <a:latin typeface="+mn-lt"/>
              </a:rPr>
              <a:t>Normele europene in domeniu GDS impun </a:t>
            </a:r>
            <a:r>
              <a:rPr lang="it-IT" sz="2300" u="sng" dirty="0">
                <a:solidFill>
                  <a:srgbClr val="2EAFA4"/>
                </a:solidFill>
                <a:latin typeface="+mn-lt"/>
              </a:rPr>
              <a:t>exigente ecologice</a:t>
            </a:r>
            <a:r>
              <a:rPr lang="it-IT" sz="2300" b="0" dirty="0">
                <a:solidFill>
                  <a:srgbClr val="2EAFA4"/>
                </a:solidFill>
                <a:latin typeface="+mn-lt"/>
              </a:rPr>
              <a:t> extrem de dure, care implica </a:t>
            </a:r>
            <a:r>
              <a:rPr lang="it-IT" sz="2300" u="sng" dirty="0">
                <a:solidFill>
                  <a:srgbClr val="2EAFA4"/>
                </a:solidFill>
                <a:latin typeface="+mn-lt"/>
              </a:rPr>
              <a:t>costuri apreciabile </a:t>
            </a:r>
            <a:r>
              <a:rPr lang="it-IT" sz="2300" b="0" dirty="0">
                <a:solidFill>
                  <a:srgbClr val="2EAFA4"/>
                </a:solidFill>
                <a:latin typeface="+mn-lt"/>
              </a:rPr>
              <a:t>pentru protectia mediului</a:t>
            </a:r>
          </a:p>
          <a:p>
            <a:pPr marL="357188" indent="-357188">
              <a:spcBef>
                <a:spcPts val="600"/>
              </a:spcBef>
              <a:spcAft>
                <a:spcPts val="600"/>
              </a:spcAft>
              <a:buClr>
                <a:srgbClr val="2EAFA4"/>
              </a:buClr>
              <a:buFont typeface="Wingdings" pitchFamily="2" charset="2"/>
              <a:buChar char="q"/>
              <a:defRPr/>
            </a:pPr>
            <a:r>
              <a:rPr lang="it-IT" sz="2300" u="sng" dirty="0">
                <a:solidFill>
                  <a:srgbClr val="2EAFA4"/>
                </a:solidFill>
                <a:latin typeface="+mn-lt"/>
              </a:rPr>
              <a:t>Serviciul de salubritate </a:t>
            </a:r>
            <a:r>
              <a:rPr lang="it-IT" sz="2300" b="0" dirty="0">
                <a:solidFill>
                  <a:srgbClr val="2EAFA4"/>
                </a:solidFill>
                <a:latin typeface="+mn-lt"/>
              </a:rPr>
              <a:t>se adreseaza </a:t>
            </a:r>
            <a:r>
              <a:rPr lang="it-IT" sz="2300" u="sng" dirty="0">
                <a:solidFill>
                  <a:srgbClr val="2EAFA4"/>
                </a:solidFill>
                <a:latin typeface="+mn-lt"/>
              </a:rPr>
              <a:t>tuturor cetatenilor</a:t>
            </a:r>
            <a:r>
              <a:rPr lang="it-IT" sz="2300" b="0" dirty="0">
                <a:solidFill>
                  <a:srgbClr val="2EAFA4"/>
                </a:solidFill>
                <a:latin typeface="+mn-lt"/>
              </a:rPr>
              <a:t>, fara exceptie</a:t>
            </a:r>
          </a:p>
          <a:p>
            <a:pPr marL="357188" indent="-357188">
              <a:spcBef>
                <a:spcPts val="600"/>
              </a:spcBef>
              <a:spcAft>
                <a:spcPts val="600"/>
              </a:spcAft>
              <a:buClr>
                <a:srgbClr val="2EAFA4"/>
              </a:buClr>
              <a:buFont typeface="Wingdings" pitchFamily="2" charset="2"/>
              <a:buChar char="q"/>
              <a:defRPr/>
            </a:pPr>
            <a:r>
              <a:rPr lang="it-IT" sz="2300" u="sng" dirty="0">
                <a:solidFill>
                  <a:srgbClr val="2EAFA4"/>
                </a:solidFill>
                <a:latin typeface="+mn-lt"/>
              </a:rPr>
              <a:t>Calitatea prestatiei </a:t>
            </a:r>
            <a:r>
              <a:rPr lang="it-IT" sz="2300" b="0" dirty="0">
                <a:solidFill>
                  <a:srgbClr val="2EAFA4"/>
                </a:solidFill>
                <a:latin typeface="+mn-lt"/>
              </a:rPr>
              <a:t>trebuie sa fie la fel </a:t>
            </a:r>
            <a:r>
              <a:rPr lang="it-IT" sz="2300" u="sng" dirty="0">
                <a:solidFill>
                  <a:srgbClr val="2EAFA4"/>
                </a:solidFill>
                <a:latin typeface="+mn-lt"/>
              </a:rPr>
              <a:t>pentru toata lumea </a:t>
            </a:r>
          </a:p>
          <a:p>
            <a:pPr marL="357188" indent="-357188">
              <a:spcBef>
                <a:spcPts val="600"/>
              </a:spcBef>
              <a:spcAft>
                <a:spcPts val="600"/>
              </a:spcAft>
              <a:buClr>
                <a:srgbClr val="2EAFA4"/>
              </a:buClr>
              <a:buFont typeface="Wingdings" pitchFamily="2" charset="2"/>
              <a:buChar char="q"/>
              <a:defRPr/>
            </a:pPr>
            <a:r>
              <a:rPr lang="it-IT" sz="2300" u="sng" dirty="0">
                <a:solidFill>
                  <a:srgbClr val="2EAFA4"/>
                </a:solidFill>
                <a:latin typeface="+mn-lt"/>
              </a:rPr>
              <a:t>Nu toti cetatenii sunt in masura sa suporte costurile </a:t>
            </a:r>
            <a:r>
              <a:rPr lang="it-IT" sz="2300" b="0" dirty="0">
                <a:solidFill>
                  <a:srgbClr val="2EAFA4"/>
                </a:solidFill>
                <a:latin typeface="+mn-lt"/>
              </a:rPr>
              <a:t>unui serviciu de calitate </a:t>
            </a:r>
          </a:p>
        </p:txBody>
      </p:sp>
      <p:sp>
        <p:nvSpPr>
          <p:cNvPr id="10" name="Rectangle 9"/>
          <p:cNvSpPr/>
          <p:nvPr/>
        </p:nvSpPr>
        <p:spPr>
          <a:xfrm>
            <a:off x="1524000" y="209550"/>
            <a:ext cx="7583488" cy="6461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3600" i="1" dirty="0">
                <a:solidFill>
                  <a:srgbClr val="C00000"/>
                </a:solidFill>
                <a:latin typeface="+mj-lt"/>
                <a:ea typeface="ＭＳ Ｐゴシック" charset="0"/>
                <a:cs typeface="Arial" charset="0"/>
              </a:rPr>
              <a:t>De </a:t>
            </a:r>
            <a:r>
              <a:rPr lang="en-US" sz="3600" i="1" dirty="0" err="1">
                <a:solidFill>
                  <a:srgbClr val="C00000"/>
                </a:solidFill>
                <a:latin typeface="+mj-lt"/>
                <a:ea typeface="ＭＳ Ｐゴシック" charset="0"/>
                <a:cs typeface="Arial" charset="0"/>
              </a:rPr>
              <a:t>retinut</a:t>
            </a:r>
            <a:r>
              <a:rPr lang="en-US" sz="2800" i="1" dirty="0">
                <a:solidFill>
                  <a:srgbClr val="C00000"/>
                </a:solidFill>
                <a:latin typeface="+mj-lt"/>
                <a:ea typeface="ＭＳ Ｐゴシック" charset="0"/>
                <a:cs typeface="Arial" charset="0"/>
              </a:rPr>
              <a:t>….</a:t>
            </a:r>
            <a:endParaRPr lang="ro-RO" sz="2400" i="1" dirty="0">
              <a:solidFill>
                <a:srgbClr val="00B0F0"/>
              </a:solidFill>
              <a:latin typeface="+mj-lt"/>
              <a:ea typeface="ＭＳ Ｐゴシック" charset="0"/>
              <a:cs typeface="Arial" charset="0"/>
            </a:endParaRPr>
          </a:p>
        </p:txBody>
      </p:sp>
      <p:pic>
        <p:nvPicPr>
          <p:cNvPr id="44036" name="Picture 8" descr="C:\Users\DIANA\Pictures\Panelologists_ICON[1].jpg"/>
          <p:cNvPicPr>
            <a:picLocks noChangeAspect="1" noChangeArrowheads="1"/>
          </p:cNvPicPr>
          <p:nvPr/>
        </p:nvPicPr>
        <p:blipFill>
          <a:blip r:embed="rId3" cstate="print"/>
          <a:srcRect/>
          <a:stretch>
            <a:fillRect/>
          </a:stretch>
        </p:blipFill>
        <p:spPr bwMode="auto">
          <a:xfrm>
            <a:off x="4605338" y="0"/>
            <a:ext cx="1033462" cy="955675"/>
          </a:xfrm>
          <a:prstGeom prst="rect">
            <a:avLst/>
          </a:prstGeom>
          <a:noFill/>
          <a:ln w="9525">
            <a:noFill/>
            <a:miter lim="800000"/>
            <a:headEnd/>
            <a:tailEnd/>
          </a:ln>
        </p:spPr>
      </p:pic>
      <p:pic>
        <p:nvPicPr>
          <p:cNvPr id="8" name="Picture 4"/>
          <p:cNvPicPr>
            <a:picLocks noChangeAspect="1" noChangeArrowheads="1"/>
          </p:cNvPicPr>
          <p:nvPr/>
        </p:nvPicPr>
        <p:blipFill>
          <a:blip r:embed="rId4" cstate="email"/>
          <a:srcRect/>
          <a:stretch>
            <a:fillRect/>
          </a:stretch>
        </p:blipFill>
        <p:spPr bwMode="auto">
          <a:xfrm>
            <a:off x="9079829" y="1492024"/>
            <a:ext cx="3082925" cy="1508636"/>
          </a:xfrm>
          <a:prstGeom prst="rect">
            <a:avLst/>
          </a:prstGeom>
          <a:ln>
            <a:noFill/>
          </a:ln>
          <a:effectLst>
            <a:softEdge rad="112500"/>
          </a:effectLst>
        </p:spPr>
      </p:pic>
      <p:pic>
        <p:nvPicPr>
          <p:cNvPr id="44038" name="Picture 3" descr="C:\Users\DIANA\Pictures\Budget-Icon[1].png"/>
          <p:cNvPicPr>
            <a:picLocks noChangeAspect="1" noChangeArrowheads="1"/>
          </p:cNvPicPr>
          <p:nvPr/>
        </p:nvPicPr>
        <p:blipFill>
          <a:blip r:embed="rId5" cstate="print"/>
          <a:srcRect/>
          <a:stretch>
            <a:fillRect/>
          </a:stretch>
        </p:blipFill>
        <p:spPr bwMode="auto">
          <a:xfrm>
            <a:off x="9313863" y="3287713"/>
            <a:ext cx="2849562" cy="213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a:spLocks noGrp="1" noChangeArrowheads="1"/>
          </p:cNvSpPr>
          <p:nvPr>
            <p:ph type="body" idx="1"/>
          </p:nvPr>
        </p:nvSpPr>
        <p:spPr>
          <a:xfrm>
            <a:off x="382588" y="539750"/>
            <a:ext cx="11425237" cy="3813175"/>
          </a:xfrm>
        </p:spPr>
        <p:txBody>
          <a:bodyPr/>
          <a:lstStyle/>
          <a:p>
            <a:pPr eaLnBrk="1" hangingPunct="1">
              <a:defRPr/>
            </a:pPr>
            <a:endParaRPr lang="en-US" sz="2800" dirty="0" smtClean="0">
              <a:latin typeface="+mj-lt"/>
            </a:endParaRPr>
          </a:p>
          <a:p>
            <a:pPr eaLnBrk="1" hangingPunct="1">
              <a:defRPr/>
            </a:pPr>
            <a:r>
              <a:rPr lang="en-US" sz="2800" dirty="0" smtClean="0">
                <a:latin typeface="+mj-lt"/>
              </a:rPr>
              <a:t> </a:t>
            </a:r>
            <a:r>
              <a:rPr lang="en-US" sz="2800" b="1" dirty="0" err="1" smtClean="0">
                <a:solidFill>
                  <a:schemeClr val="accent6">
                    <a:lumMod val="75000"/>
                  </a:schemeClr>
                </a:solidFill>
                <a:latin typeface="+mj-lt"/>
              </a:rPr>
              <a:t>Problemele</a:t>
            </a:r>
            <a:r>
              <a:rPr lang="en-US" sz="2800" b="1" dirty="0" smtClean="0">
                <a:solidFill>
                  <a:schemeClr val="accent6">
                    <a:lumMod val="75000"/>
                  </a:schemeClr>
                </a:solidFill>
                <a:latin typeface="+mj-lt"/>
              </a:rPr>
              <a:t> de </a:t>
            </a:r>
            <a:r>
              <a:rPr lang="en-US" sz="2800" b="1" dirty="0" err="1" smtClean="0">
                <a:solidFill>
                  <a:schemeClr val="accent6">
                    <a:lumMod val="75000"/>
                  </a:schemeClr>
                </a:solidFill>
                <a:latin typeface="+mj-lt"/>
              </a:rPr>
              <a:t>mediu</a:t>
            </a:r>
            <a:r>
              <a:rPr lang="en-US" sz="2800" b="1" dirty="0" smtClean="0">
                <a:solidFill>
                  <a:schemeClr val="accent6">
                    <a:lumMod val="75000"/>
                  </a:schemeClr>
                </a:solidFill>
                <a:latin typeface="+mj-lt"/>
              </a:rPr>
              <a:t> </a:t>
            </a:r>
            <a:r>
              <a:rPr lang="en-US" sz="2800" b="1" dirty="0" err="1" smtClean="0">
                <a:solidFill>
                  <a:schemeClr val="accent6">
                    <a:lumMod val="75000"/>
                  </a:schemeClr>
                </a:solidFill>
                <a:latin typeface="+mj-lt"/>
              </a:rPr>
              <a:t>sunt</a:t>
            </a:r>
            <a:r>
              <a:rPr lang="en-US" sz="2800" b="1" dirty="0" smtClean="0">
                <a:solidFill>
                  <a:schemeClr val="accent6">
                    <a:lumMod val="75000"/>
                  </a:schemeClr>
                </a:solidFill>
                <a:latin typeface="+mj-lt"/>
              </a:rPr>
              <a:t> </a:t>
            </a:r>
            <a:r>
              <a:rPr lang="en-US" sz="2800" b="1" dirty="0" err="1" smtClean="0">
                <a:solidFill>
                  <a:schemeClr val="accent6">
                    <a:lumMod val="75000"/>
                  </a:schemeClr>
                </a:solidFill>
                <a:latin typeface="+mj-lt"/>
              </a:rPr>
              <a:t>emotionale</a:t>
            </a:r>
            <a:endParaRPr lang="en-US" sz="2800" b="1" dirty="0" smtClean="0">
              <a:solidFill>
                <a:schemeClr val="accent6">
                  <a:lumMod val="75000"/>
                </a:schemeClr>
              </a:solidFill>
              <a:latin typeface="+mj-lt"/>
            </a:endParaRPr>
          </a:p>
          <a:p>
            <a:pPr eaLnBrk="1" hangingPunct="1">
              <a:defRPr/>
            </a:pPr>
            <a:endParaRPr lang="en-US" sz="2800" dirty="0" smtClean="0">
              <a:solidFill>
                <a:schemeClr val="folHlink"/>
              </a:solidFill>
              <a:latin typeface="+mj-lt"/>
            </a:endParaRPr>
          </a:p>
          <a:p>
            <a:pPr eaLnBrk="1" hangingPunct="1">
              <a:defRPr/>
            </a:pPr>
            <a:endParaRPr lang="en-US" sz="2800" dirty="0" smtClean="0">
              <a:solidFill>
                <a:schemeClr val="folHlink"/>
              </a:solidFill>
              <a:latin typeface="+mj-lt"/>
            </a:endParaRPr>
          </a:p>
          <a:p>
            <a:pPr lvl="1" eaLnBrk="1" hangingPunct="1">
              <a:defRPr/>
            </a:pPr>
            <a:endParaRPr lang="en-US" dirty="0" smtClean="0">
              <a:solidFill>
                <a:schemeClr val="folHlink"/>
              </a:solidFill>
              <a:latin typeface="+mj-lt"/>
            </a:endParaRPr>
          </a:p>
          <a:p>
            <a:pPr lvl="1" eaLnBrk="1" hangingPunct="1">
              <a:defRPr/>
            </a:pPr>
            <a:r>
              <a:rPr lang="en-US" dirty="0" smtClean="0">
                <a:solidFill>
                  <a:schemeClr val="folHlink"/>
                </a:solidFill>
                <a:latin typeface="+mj-lt"/>
              </a:rPr>
              <a:t> </a:t>
            </a:r>
            <a:r>
              <a:rPr lang="en-US" b="1" dirty="0" err="1" smtClean="0">
                <a:solidFill>
                  <a:schemeClr val="accent6"/>
                </a:solidFill>
                <a:latin typeface="+mj-lt"/>
              </a:rPr>
              <a:t>Masurile</a:t>
            </a:r>
            <a:r>
              <a:rPr lang="en-US" b="1" dirty="0" smtClean="0">
                <a:solidFill>
                  <a:schemeClr val="accent6"/>
                </a:solidFill>
                <a:latin typeface="+mj-lt"/>
              </a:rPr>
              <a:t> de </a:t>
            </a:r>
            <a:r>
              <a:rPr lang="en-US" b="1" dirty="0" err="1" smtClean="0">
                <a:solidFill>
                  <a:schemeClr val="accent6"/>
                </a:solidFill>
                <a:latin typeface="+mj-lt"/>
              </a:rPr>
              <a:t>mediu</a:t>
            </a:r>
            <a:r>
              <a:rPr lang="en-US" b="1" dirty="0" smtClean="0">
                <a:solidFill>
                  <a:schemeClr val="accent6"/>
                </a:solidFill>
                <a:latin typeface="+mj-lt"/>
              </a:rPr>
              <a:t> </a:t>
            </a:r>
            <a:r>
              <a:rPr lang="en-US" b="1" dirty="0" err="1" smtClean="0">
                <a:solidFill>
                  <a:schemeClr val="accent6"/>
                </a:solidFill>
                <a:latin typeface="+mj-lt"/>
              </a:rPr>
              <a:t>sunt</a:t>
            </a:r>
            <a:r>
              <a:rPr lang="en-US" b="1" dirty="0" smtClean="0">
                <a:solidFill>
                  <a:schemeClr val="accent6"/>
                </a:solidFill>
                <a:latin typeface="+mj-lt"/>
              </a:rPr>
              <a:t> </a:t>
            </a:r>
            <a:r>
              <a:rPr lang="en-US" b="1" dirty="0" err="1" smtClean="0">
                <a:solidFill>
                  <a:schemeClr val="accent6"/>
                </a:solidFill>
                <a:latin typeface="+mj-lt"/>
              </a:rPr>
              <a:t>financiare</a:t>
            </a:r>
            <a:endParaRPr lang="en-US" b="1" dirty="0" smtClean="0">
              <a:solidFill>
                <a:schemeClr val="accent6"/>
              </a:solidFill>
              <a:latin typeface="+mj-lt"/>
            </a:endParaRPr>
          </a:p>
          <a:p>
            <a:pPr eaLnBrk="1" hangingPunct="1">
              <a:buFont typeface="Wingdings" pitchFamily="2" charset="2"/>
              <a:buNone/>
              <a:defRPr/>
            </a:pPr>
            <a:endParaRPr lang="en-US" sz="2800" dirty="0" smtClean="0">
              <a:solidFill>
                <a:schemeClr val="folHlink"/>
              </a:solidFill>
              <a:latin typeface="+mj-lt"/>
            </a:endParaRPr>
          </a:p>
          <a:p>
            <a:pPr eaLnBrk="1" hangingPunct="1">
              <a:defRPr/>
            </a:pPr>
            <a:endParaRPr lang="en-US" sz="2800" dirty="0" smtClean="0">
              <a:solidFill>
                <a:schemeClr val="folHlink"/>
              </a:solidFill>
              <a:latin typeface="+mj-lt"/>
            </a:endParaRPr>
          </a:p>
          <a:p>
            <a:pPr eaLnBrk="1" hangingPunct="1">
              <a:defRPr/>
            </a:pPr>
            <a:endParaRPr lang="en-US" sz="2800" dirty="0" smtClean="0">
              <a:solidFill>
                <a:schemeClr val="folHlink"/>
              </a:solidFill>
              <a:latin typeface="+mj-lt"/>
            </a:endParaRPr>
          </a:p>
          <a:p>
            <a:pPr eaLnBrk="1" hangingPunct="1">
              <a:defRPr/>
            </a:pPr>
            <a:r>
              <a:rPr lang="en-US" sz="2800" dirty="0" smtClean="0">
                <a:solidFill>
                  <a:schemeClr val="folHlink"/>
                </a:solidFill>
                <a:latin typeface="+mj-lt"/>
              </a:rPr>
              <a:t> </a:t>
            </a:r>
            <a:r>
              <a:rPr lang="en-US" sz="2800" b="1" dirty="0" err="1" smtClean="0">
                <a:solidFill>
                  <a:schemeClr val="accent2"/>
                </a:solidFill>
                <a:latin typeface="+mj-lt"/>
              </a:rPr>
              <a:t>Solutiile</a:t>
            </a:r>
            <a:r>
              <a:rPr lang="en-US" sz="2800" b="1" dirty="0" smtClean="0">
                <a:solidFill>
                  <a:schemeClr val="accent2"/>
                </a:solidFill>
                <a:latin typeface="+mj-lt"/>
              </a:rPr>
              <a:t> de </a:t>
            </a:r>
            <a:r>
              <a:rPr lang="en-US" sz="2800" b="1" dirty="0" err="1" smtClean="0">
                <a:solidFill>
                  <a:schemeClr val="accent2"/>
                </a:solidFill>
                <a:latin typeface="+mj-lt"/>
              </a:rPr>
              <a:t>mediu</a:t>
            </a:r>
            <a:r>
              <a:rPr lang="en-US" sz="2800" b="1" dirty="0" smtClean="0">
                <a:solidFill>
                  <a:schemeClr val="accent2"/>
                </a:solidFill>
                <a:latin typeface="+mj-lt"/>
              </a:rPr>
              <a:t> </a:t>
            </a:r>
            <a:r>
              <a:rPr lang="en-US" sz="2800" b="1" dirty="0" err="1" smtClean="0">
                <a:solidFill>
                  <a:schemeClr val="accent2"/>
                </a:solidFill>
                <a:latin typeface="+mj-lt"/>
              </a:rPr>
              <a:t>sunt</a:t>
            </a:r>
            <a:r>
              <a:rPr lang="en-US" sz="2800" b="1" dirty="0" smtClean="0">
                <a:solidFill>
                  <a:schemeClr val="accent2"/>
                </a:solidFill>
                <a:latin typeface="+mj-lt"/>
              </a:rPr>
              <a:t> </a:t>
            </a:r>
            <a:r>
              <a:rPr lang="en-US" sz="2800" b="1" dirty="0" err="1" smtClean="0">
                <a:solidFill>
                  <a:schemeClr val="accent2"/>
                </a:solidFill>
                <a:latin typeface="+mj-lt"/>
              </a:rPr>
              <a:t>tehnice</a:t>
            </a:r>
            <a:r>
              <a:rPr lang="en-US" sz="2800" b="1" dirty="0" smtClean="0">
                <a:solidFill>
                  <a:schemeClr val="accent2"/>
                </a:solidFill>
                <a:latin typeface="+mj-lt"/>
              </a:rPr>
              <a:t> </a:t>
            </a:r>
          </a:p>
        </p:txBody>
      </p:sp>
      <p:pic>
        <p:nvPicPr>
          <p:cNvPr id="5" name="Picture 2" descr="G:\G3\9-ESF Communication\6.6.2.03 ESF Communication\10 ESF comm products and activities\Events\20131209 Telling the Story\session C1\shutterstock_103997711.jpg"/>
          <p:cNvPicPr>
            <a:picLocks noChangeAspect="1" noChangeArrowheads="1"/>
          </p:cNvPicPr>
          <p:nvPr/>
        </p:nvPicPr>
        <p:blipFill>
          <a:blip r:embed="rId2" cstate="email"/>
          <a:srcRect/>
          <a:stretch>
            <a:fillRect/>
          </a:stretch>
        </p:blipFill>
        <p:spPr bwMode="auto">
          <a:xfrm>
            <a:off x="9107488" y="539045"/>
            <a:ext cx="2411946" cy="17551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3" cstate="email"/>
          <a:srcRect/>
          <a:stretch>
            <a:fillRect/>
          </a:stretch>
        </p:blipFill>
        <p:spPr bwMode="auto">
          <a:xfrm>
            <a:off x="7923005" y="2595632"/>
            <a:ext cx="2910036" cy="15114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3"/>
          <p:cNvPicPr>
            <a:picLocks noChangeAspect="1" noChangeArrowheads="1"/>
          </p:cNvPicPr>
          <p:nvPr/>
        </p:nvPicPr>
        <p:blipFill>
          <a:blip r:embed="rId4" cstate="email"/>
          <a:srcRect/>
          <a:stretch>
            <a:fillRect/>
          </a:stretch>
        </p:blipFill>
        <p:spPr bwMode="auto">
          <a:xfrm>
            <a:off x="8111224" y="4352925"/>
            <a:ext cx="1992528" cy="25057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nvSpPr>
        <p:spPr>
          <a:xfrm>
            <a:off x="852488" y="0"/>
            <a:ext cx="7583487" cy="6461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3600" dirty="0" err="1">
                <a:solidFill>
                  <a:srgbClr val="C00000"/>
                </a:solidFill>
                <a:latin typeface="+mj-lt"/>
                <a:ea typeface="ＭＳ Ｐゴシック" charset="0"/>
                <a:cs typeface="Arial" charset="0"/>
              </a:rPr>
              <a:t>Pe</a:t>
            </a:r>
            <a:r>
              <a:rPr lang="en-US" sz="3600" dirty="0">
                <a:solidFill>
                  <a:srgbClr val="C00000"/>
                </a:solidFill>
                <a:latin typeface="+mj-lt"/>
                <a:ea typeface="ＭＳ Ｐゴシック" charset="0"/>
                <a:cs typeface="Arial" charset="0"/>
              </a:rPr>
              <a:t> </a:t>
            </a:r>
            <a:r>
              <a:rPr lang="en-US" sz="3600" dirty="0" err="1">
                <a:solidFill>
                  <a:srgbClr val="C00000"/>
                </a:solidFill>
                <a:latin typeface="+mj-lt"/>
                <a:ea typeface="ＭＳ Ｐゴシック" charset="0"/>
                <a:cs typeface="Arial" charset="0"/>
              </a:rPr>
              <a:t>scurt</a:t>
            </a:r>
            <a:r>
              <a:rPr lang="en-US" sz="3600" dirty="0">
                <a:solidFill>
                  <a:srgbClr val="C00000"/>
                </a:solidFill>
                <a:latin typeface="+mj-lt"/>
                <a:ea typeface="ＭＳ Ｐゴシック" charset="0"/>
                <a:cs typeface="Arial" charset="0"/>
              </a:rPr>
              <a:t> </a:t>
            </a:r>
            <a:r>
              <a:rPr lang="en-US" sz="2800" dirty="0">
                <a:solidFill>
                  <a:srgbClr val="C00000"/>
                </a:solidFill>
                <a:latin typeface="+mj-lt"/>
                <a:ea typeface="ＭＳ Ｐゴシック" charset="0"/>
                <a:cs typeface="Arial" charset="0"/>
              </a:rPr>
              <a:t>….</a:t>
            </a:r>
            <a:endParaRPr lang="ro-RO" sz="2400" dirty="0">
              <a:solidFill>
                <a:srgbClr val="00B0F0"/>
              </a:solidFill>
              <a:latin typeface="+mj-lt"/>
              <a:ea typeface="ＭＳ Ｐゴシック" charset="0"/>
              <a:cs typeface="Arial" charset="0"/>
            </a:endParaRPr>
          </a:p>
        </p:txBody>
      </p:sp>
      <p:pic>
        <p:nvPicPr>
          <p:cNvPr id="45063" name="Picture 8" descr="C:\Users\DIANA\Pictures\Panelologists_ICON[1].jpg"/>
          <p:cNvPicPr>
            <a:picLocks noChangeAspect="1" noChangeArrowheads="1"/>
          </p:cNvPicPr>
          <p:nvPr/>
        </p:nvPicPr>
        <p:blipFill>
          <a:blip r:embed="rId5" cstate="print"/>
          <a:srcRect/>
          <a:stretch>
            <a:fillRect/>
          </a:stretch>
        </p:blipFill>
        <p:spPr bwMode="auto">
          <a:xfrm>
            <a:off x="3465513" y="0"/>
            <a:ext cx="1012825" cy="936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4996">
                                            <p:txEl>
                                              <p:pRg st="1" end="1"/>
                                            </p:txEl>
                                          </p:spTgt>
                                        </p:tgtEl>
                                        <p:attrNameLst>
                                          <p:attrName>style.visibility</p:attrName>
                                        </p:attrNameLst>
                                      </p:cBhvr>
                                      <p:to>
                                        <p:strVal val="visible"/>
                                      </p:to>
                                    </p:set>
                                    <p:anim calcmode="lin" valueType="num">
                                      <p:cBhvr>
                                        <p:cTn id="7" dur="500" fill="hold"/>
                                        <p:tgtEl>
                                          <p:spTgt spid="8499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499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499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4996">
                                            <p:txEl>
                                              <p:pRg st="1" end="1"/>
                                            </p:txEl>
                                          </p:spTgt>
                                        </p:tgtEl>
                                        <p:attrNameLst>
                                          <p:attrName>ppt_y</p:attrName>
                                        </p:attrNameLst>
                                      </p:cBhvr>
                                      <p:tavLst>
                                        <p:tav tm="0">
                                          <p:val>
                                            <p:strVal val="#ppt_y"/>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84996">
                                            <p:txEl>
                                              <p:pRg st="5" end="5"/>
                                            </p:txEl>
                                          </p:spTgt>
                                        </p:tgtEl>
                                        <p:attrNameLst>
                                          <p:attrName>style.visibility</p:attrName>
                                        </p:attrNameLst>
                                      </p:cBhvr>
                                      <p:to>
                                        <p:strVal val="visible"/>
                                      </p:to>
                                    </p:set>
                                    <p:anim calcmode="lin" valueType="num">
                                      <p:cBhvr>
                                        <p:cTn id="19" dur="500" fill="hold"/>
                                        <p:tgtEl>
                                          <p:spTgt spid="84996">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84996">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84996">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84996">
                                            <p:txEl>
                                              <p:pRg st="5" end="5"/>
                                            </p:txEl>
                                          </p:spTgt>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84996">
                                            <p:txEl>
                                              <p:pRg st="9" end="9"/>
                                            </p:txEl>
                                          </p:spTgt>
                                        </p:tgtEl>
                                        <p:attrNameLst>
                                          <p:attrName>style.visibility</p:attrName>
                                        </p:attrNameLst>
                                      </p:cBhvr>
                                      <p:to>
                                        <p:strVal val="visible"/>
                                      </p:to>
                                    </p:set>
                                    <p:anim calcmode="lin" valueType="num">
                                      <p:cBhvr>
                                        <p:cTn id="30" dur="500" fill="hold"/>
                                        <p:tgtEl>
                                          <p:spTgt spid="84996">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84996">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84996">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84996">
                                            <p:txEl>
                                              <p:pRg st="9" end="9"/>
                                            </p:txEl>
                                          </p:spTgt>
                                        </p:tgtEl>
                                        <p:attrNameLst>
                                          <p:attrName>ppt_y</p:attrName>
                                        </p:attrNameLst>
                                      </p:cBhvr>
                                      <p:tavLst>
                                        <p:tav tm="0">
                                          <p:val>
                                            <p:strVal val="#ppt_y"/>
                                          </p:val>
                                        </p:tav>
                                        <p:tav tm="100000">
                                          <p:val>
                                            <p:strVal val="#ppt_y"/>
                                          </p:val>
                                        </p:tav>
                                      </p:tavLst>
                                    </p:anim>
                                  </p:childTnLst>
                                </p:cTn>
                              </p:par>
                              <p:par>
                                <p:cTn id="34" presetID="3"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5"/>
          <p:cNvSpPr>
            <a:spLocks noChangeArrowheads="1"/>
          </p:cNvSpPr>
          <p:nvPr/>
        </p:nvSpPr>
        <p:spPr bwMode="auto">
          <a:xfrm>
            <a:off x="633413" y="0"/>
            <a:ext cx="10056812" cy="646113"/>
          </a:xfrm>
          <a:prstGeom prst="rect">
            <a:avLst/>
          </a:prstGeom>
          <a:noFill/>
          <a:ln w="9525">
            <a:noFill/>
            <a:miter lim="800000"/>
            <a:headEnd/>
            <a:tailEnd/>
          </a:ln>
        </p:spPr>
        <p:txBody>
          <a:bodyPr>
            <a:spAutoFit/>
          </a:bodyPr>
          <a:lstStyle/>
          <a:p>
            <a:pPr>
              <a:defRPr/>
            </a:pPr>
            <a:r>
              <a:rPr lang="en-US" sz="3600" dirty="0" err="1">
                <a:solidFill>
                  <a:srgbClr val="ED1A3B"/>
                </a:solidFill>
                <a:latin typeface="+mj-lt"/>
              </a:rPr>
              <a:t>Provocari</a:t>
            </a:r>
            <a:r>
              <a:rPr lang="en-US" sz="3600" dirty="0">
                <a:solidFill>
                  <a:srgbClr val="ED1A3B"/>
                </a:solidFill>
                <a:latin typeface="+mj-lt"/>
              </a:rPr>
              <a:t> </a:t>
            </a:r>
            <a:r>
              <a:rPr lang="en-US" sz="3600" dirty="0" err="1">
                <a:solidFill>
                  <a:srgbClr val="ED1A3B"/>
                </a:solidFill>
                <a:latin typeface="+mj-lt"/>
              </a:rPr>
              <a:t>pentru</a:t>
            </a:r>
            <a:r>
              <a:rPr lang="en-US" sz="3600" dirty="0">
                <a:solidFill>
                  <a:srgbClr val="ED1A3B"/>
                </a:solidFill>
                <a:latin typeface="+mj-lt"/>
              </a:rPr>
              <a:t> </a:t>
            </a:r>
            <a:r>
              <a:rPr lang="en-US" sz="3600" dirty="0" err="1">
                <a:solidFill>
                  <a:srgbClr val="ED1A3B"/>
                </a:solidFill>
                <a:latin typeface="+mj-lt"/>
              </a:rPr>
              <a:t>viitor</a:t>
            </a:r>
            <a:r>
              <a:rPr lang="en-US" sz="3600" dirty="0">
                <a:solidFill>
                  <a:srgbClr val="ED1A3B"/>
                </a:solidFill>
                <a:latin typeface="+mj-lt"/>
              </a:rPr>
              <a:t>….</a:t>
            </a:r>
            <a:endParaRPr lang="ro-RO" sz="3600" dirty="0">
              <a:solidFill>
                <a:srgbClr val="ED1A3B"/>
              </a:solidFill>
              <a:latin typeface="+mj-lt"/>
            </a:endParaRPr>
          </a:p>
        </p:txBody>
      </p:sp>
      <p:grpSp>
        <p:nvGrpSpPr>
          <p:cNvPr id="46083" name="Group 9"/>
          <p:cNvGrpSpPr>
            <a:grpSpLocks/>
          </p:cNvGrpSpPr>
          <p:nvPr/>
        </p:nvGrpSpPr>
        <p:grpSpPr bwMode="auto">
          <a:xfrm>
            <a:off x="492125" y="898525"/>
            <a:ext cx="10463213" cy="5365750"/>
            <a:chOff x="599440" y="897922"/>
            <a:chExt cx="10463213" cy="5365750"/>
          </a:xfrm>
        </p:grpSpPr>
        <p:grpSp>
          <p:nvGrpSpPr>
            <p:cNvPr id="46084" name="Group 2"/>
            <p:cNvGrpSpPr>
              <a:grpSpLocks/>
            </p:cNvGrpSpPr>
            <p:nvPr/>
          </p:nvGrpSpPr>
          <p:grpSpPr bwMode="auto">
            <a:xfrm>
              <a:off x="599440" y="897922"/>
              <a:ext cx="10463213" cy="5365750"/>
              <a:chOff x="722" y="879"/>
              <a:chExt cx="4301" cy="2933"/>
            </a:xfrm>
          </p:grpSpPr>
          <p:sp>
            <p:nvSpPr>
              <p:cNvPr id="46094" name="Rectangle 3"/>
              <p:cNvSpPr>
                <a:spLocks noChangeArrowheads="1"/>
              </p:cNvSpPr>
              <p:nvPr/>
            </p:nvSpPr>
            <p:spPr bwMode="auto">
              <a:xfrm>
                <a:off x="722" y="929"/>
                <a:ext cx="4301" cy="828"/>
              </a:xfrm>
              <a:prstGeom prst="rect">
                <a:avLst/>
              </a:prstGeom>
              <a:gradFill rotWithShape="0">
                <a:gsLst>
                  <a:gs pos="0">
                    <a:srgbClr val="3399FF"/>
                  </a:gs>
                  <a:gs pos="100000">
                    <a:srgbClr val="FFFFFF"/>
                  </a:gs>
                </a:gsLst>
                <a:lin ang="5400000" scaled="1"/>
              </a:gradFill>
              <a:ln w="9525">
                <a:noFill/>
                <a:miter lim="800000"/>
                <a:headEnd/>
                <a:tailEnd/>
              </a:ln>
            </p:spPr>
            <p:txBody>
              <a:bodyPr wrap="none" anchor="ctr"/>
              <a:lstStyle/>
              <a:p>
                <a:endParaRPr lang="ro-RO"/>
              </a:p>
            </p:txBody>
          </p:sp>
          <p:pic>
            <p:nvPicPr>
              <p:cNvPr id="2515972" name="Picture 4" descr="yellow brick"/>
              <p:cNvPicPr>
                <a:picLocks noChangeAspect="1" noChangeArrowheads="1"/>
              </p:cNvPicPr>
              <p:nvPr/>
            </p:nvPicPr>
            <p:blipFill>
              <a:blip r:embed="rId3" cstate="print"/>
              <a:srcRect/>
              <a:stretch>
                <a:fillRect/>
              </a:stretch>
            </p:blipFill>
            <p:spPr bwMode="auto">
              <a:xfrm>
                <a:off x="736" y="879"/>
                <a:ext cx="4265" cy="2933"/>
              </a:xfrm>
              <a:prstGeom prst="rect">
                <a:avLst/>
              </a:prstGeom>
              <a:noFill/>
              <a:effectLst>
                <a:outerShdw dist="53882" dir="2700000" algn="ctr" rotWithShape="0">
                  <a:srgbClr val="003300"/>
                </a:outerShdw>
              </a:effectLst>
            </p:spPr>
          </p:pic>
        </p:grpSp>
        <p:sp>
          <p:nvSpPr>
            <p:cNvPr id="6" name="TextBox 5"/>
            <p:cNvSpPr txBox="1"/>
            <p:nvPr/>
          </p:nvSpPr>
          <p:spPr>
            <a:xfrm>
              <a:off x="4770120" y="5074920"/>
              <a:ext cx="2209800" cy="707886"/>
            </a:xfrm>
            <a:prstGeom prst="rect">
              <a:avLst/>
            </a:prstGeom>
            <a:solidFill>
              <a:srgbClr val="33CC33"/>
            </a:solidFill>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000" dirty="0" err="1">
                  <a:solidFill>
                    <a:schemeClr val="bg1"/>
                  </a:solidFill>
                </a:rPr>
                <a:t>Tehnologie</a:t>
              </a:r>
              <a:endParaRPr lang="en-US" sz="2000" dirty="0">
                <a:solidFill>
                  <a:schemeClr val="bg1"/>
                </a:solidFill>
              </a:endParaRPr>
            </a:p>
            <a:p>
              <a:pPr>
                <a:defRPr/>
              </a:pPr>
              <a:r>
                <a:rPr lang="en-US" sz="2000" dirty="0">
                  <a:solidFill>
                    <a:schemeClr val="bg1"/>
                  </a:solidFill>
                </a:rPr>
                <a:t>(</a:t>
              </a:r>
              <a:r>
                <a:rPr lang="en-US" sz="2000" dirty="0" err="1">
                  <a:solidFill>
                    <a:schemeClr val="bg1"/>
                  </a:solidFill>
                </a:rPr>
                <a:t>Dechisa</a:t>
              </a:r>
              <a:r>
                <a:rPr lang="en-US" sz="2000" dirty="0">
                  <a:solidFill>
                    <a:schemeClr val="bg1"/>
                  </a:solidFill>
                </a:rPr>
                <a:t>…..)</a:t>
              </a:r>
              <a:endParaRPr lang="ro-RO" sz="2000" dirty="0">
                <a:solidFill>
                  <a:schemeClr val="bg1"/>
                </a:solidFill>
              </a:endParaRPr>
            </a:p>
          </p:txBody>
        </p:sp>
        <p:sp>
          <p:nvSpPr>
            <p:cNvPr id="7" name="TextBox 6"/>
            <p:cNvSpPr txBox="1"/>
            <p:nvPr/>
          </p:nvSpPr>
          <p:spPr>
            <a:xfrm>
              <a:off x="5135879" y="3870960"/>
              <a:ext cx="4754881" cy="1015663"/>
            </a:xfrm>
            <a:prstGeom prst="rect">
              <a:avLst/>
            </a:prstGeom>
            <a:solidFill>
              <a:srgbClr val="33CC33"/>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sz="2000" dirty="0" err="1">
                  <a:solidFill>
                    <a:schemeClr val="bg1"/>
                  </a:solidFill>
                </a:rPr>
                <a:t>Politici</a:t>
              </a:r>
              <a:r>
                <a:rPr lang="en-US" sz="2000" dirty="0">
                  <a:solidFill>
                    <a:schemeClr val="bg1"/>
                  </a:solidFill>
                </a:rPr>
                <a:t> – </a:t>
              </a:r>
              <a:r>
                <a:rPr lang="en-US" sz="2000" dirty="0" err="1">
                  <a:solidFill>
                    <a:schemeClr val="bg1"/>
                  </a:solidFill>
                </a:rPr>
                <a:t>Institutii</a:t>
              </a:r>
              <a:r>
                <a:rPr lang="en-US" sz="2000" dirty="0">
                  <a:solidFill>
                    <a:schemeClr val="bg1"/>
                  </a:solidFill>
                </a:rPr>
                <a:t> </a:t>
              </a:r>
              <a:r>
                <a:rPr lang="en-US" sz="2000" dirty="0" err="1">
                  <a:solidFill>
                    <a:schemeClr val="bg1"/>
                  </a:solidFill>
                </a:rPr>
                <a:t>Guvernamentale</a:t>
              </a:r>
              <a:r>
                <a:rPr lang="en-US" sz="2000" dirty="0">
                  <a:solidFill>
                    <a:schemeClr val="bg1"/>
                  </a:solidFill>
                </a:rPr>
                <a:t> </a:t>
              </a:r>
              <a:r>
                <a:rPr lang="en-US" sz="2000" dirty="0" err="1">
                  <a:solidFill>
                    <a:schemeClr val="bg1"/>
                  </a:solidFill>
                </a:rPr>
                <a:t>si</a:t>
              </a:r>
              <a:r>
                <a:rPr lang="en-US" sz="2000" dirty="0">
                  <a:solidFill>
                    <a:schemeClr val="bg1"/>
                  </a:solidFill>
                </a:rPr>
                <a:t> </a:t>
              </a:r>
              <a:r>
                <a:rPr lang="en-US" sz="2000" dirty="0" err="1">
                  <a:solidFill>
                    <a:schemeClr val="bg1"/>
                  </a:solidFill>
                </a:rPr>
                <a:t>Reglementari</a:t>
              </a:r>
              <a:endParaRPr lang="en-US" sz="2000" dirty="0">
                <a:solidFill>
                  <a:schemeClr val="bg1"/>
                </a:solidFill>
              </a:endParaRPr>
            </a:p>
            <a:p>
              <a:pPr>
                <a:defRPr/>
              </a:pPr>
              <a:r>
                <a:rPr lang="en-US" sz="2000" dirty="0">
                  <a:solidFill>
                    <a:schemeClr val="bg1"/>
                  </a:solidFill>
                </a:rPr>
                <a:t>(</a:t>
              </a:r>
              <a:r>
                <a:rPr lang="en-US" sz="2000" dirty="0" err="1">
                  <a:solidFill>
                    <a:schemeClr val="bg1"/>
                  </a:solidFill>
                </a:rPr>
                <a:t>Trebuie</a:t>
              </a:r>
              <a:r>
                <a:rPr lang="en-US" sz="2000" dirty="0">
                  <a:solidFill>
                    <a:schemeClr val="bg1"/>
                  </a:solidFill>
                </a:rPr>
                <a:t> </a:t>
              </a:r>
              <a:r>
                <a:rPr lang="en-US" sz="2000" dirty="0" err="1">
                  <a:solidFill>
                    <a:schemeClr val="bg1"/>
                  </a:solidFill>
                </a:rPr>
                <a:t>reparata</a:t>
              </a:r>
              <a:r>
                <a:rPr lang="en-US" sz="2000" dirty="0">
                  <a:solidFill>
                    <a:schemeClr val="bg1"/>
                  </a:solidFill>
                </a:rPr>
                <a:t>….)</a:t>
              </a:r>
              <a:endParaRPr lang="ro-RO" sz="2000" dirty="0">
                <a:solidFill>
                  <a:schemeClr val="bg1"/>
                </a:solidFill>
              </a:endParaRPr>
            </a:p>
          </p:txBody>
        </p:sp>
        <p:sp>
          <p:nvSpPr>
            <p:cNvPr id="8" name="TextBox 7"/>
            <p:cNvSpPr txBox="1"/>
            <p:nvPr/>
          </p:nvSpPr>
          <p:spPr>
            <a:xfrm>
              <a:off x="7239000" y="2773680"/>
              <a:ext cx="3770132" cy="1015663"/>
            </a:xfrm>
            <a:prstGeom prst="rect">
              <a:avLst/>
            </a:prstGeom>
            <a:solidFill>
              <a:srgbClr val="33CC33"/>
            </a:solidFill>
          </p:spPr>
          <p:style>
            <a:lnRef idx="0">
              <a:schemeClr val="accent3"/>
            </a:lnRef>
            <a:fillRef idx="3">
              <a:schemeClr val="accent3"/>
            </a:fillRef>
            <a:effectRef idx="3">
              <a:schemeClr val="accent3"/>
            </a:effectRef>
            <a:fontRef idx="minor">
              <a:schemeClr val="lt1"/>
            </a:fontRef>
          </p:style>
          <p:txBody>
            <a:bodyPr>
              <a:spAutoFit/>
            </a:bodyPr>
            <a:lstStyle/>
            <a:p>
              <a:pPr>
                <a:defRPr/>
              </a:pPr>
              <a:r>
                <a:rPr lang="en-US" sz="2000" dirty="0" err="1">
                  <a:solidFill>
                    <a:schemeClr val="bg1"/>
                  </a:solidFill>
                </a:rPr>
                <a:t>Constientizarea</a:t>
              </a:r>
              <a:r>
                <a:rPr lang="en-US" sz="2000" dirty="0">
                  <a:solidFill>
                    <a:schemeClr val="bg1"/>
                  </a:solidFill>
                </a:rPr>
                <a:t>  </a:t>
              </a:r>
              <a:r>
                <a:rPr lang="en-US" sz="2000" dirty="0" err="1">
                  <a:solidFill>
                    <a:schemeClr val="bg1"/>
                  </a:solidFill>
                </a:rPr>
                <a:t>publicului</a:t>
              </a:r>
              <a:r>
                <a:rPr lang="en-US" sz="2000" dirty="0">
                  <a:solidFill>
                    <a:schemeClr val="bg1"/>
                  </a:solidFill>
                </a:rPr>
                <a:t> </a:t>
              </a:r>
              <a:r>
                <a:rPr lang="en-US" sz="2000" dirty="0" err="1">
                  <a:solidFill>
                    <a:schemeClr val="bg1"/>
                  </a:solidFill>
                </a:rPr>
                <a:t>si</a:t>
              </a:r>
              <a:r>
                <a:rPr lang="en-US" sz="2000" dirty="0">
                  <a:solidFill>
                    <a:schemeClr val="bg1"/>
                  </a:solidFill>
                </a:rPr>
                <a:t> </a:t>
              </a:r>
              <a:r>
                <a:rPr lang="en-US" sz="2000" dirty="0" err="1">
                  <a:solidFill>
                    <a:schemeClr val="bg1"/>
                  </a:solidFill>
                </a:rPr>
                <a:t>accepatare</a:t>
              </a:r>
              <a:endParaRPr lang="en-US" sz="2000" dirty="0">
                <a:solidFill>
                  <a:schemeClr val="bg1"/>
                </a:solidFill>
              </a:endParaRPr>
            </a:p>
            <a:p>
              <a:pPr>
                <a:defRPr/>
              </a:pPr>
              <a:r>
                <a:rPr lang="en-US" sz="2000" dirty="0">
                  <a:solidFill>
                    <a:schemeClr val="bg1"/>
                  </a:solidFill>
                </a:rPr>
                <a:t>(Inca </a:t>
              </a:r>
              <a:r>
                <a:rPr lang="en-US" sz="2000" dirty="0" err="1">
                  <a:solidFill>
                    <a:schemeClr val="bg1"/>
                  </a:solidFill>
                </a:rPr>
                <a:t>inchisa</a:t>
              </a:r>
              <a:r>
                <a:rPr lang="en-US" sz="2000" dirty="0">
                  <a:solidFill>
                    <a:schemeClr val="bg1"/>
                  </a:solidFill>
                </a:rPr>
                <a:t>…)</a:t>
              </a:r>
              <a:endParaRPr lang="ro-RO" sz="2000" dirty="0">
                <a:solidFill>
                  <a:schemeClr val="bg1"/>
                </a:solidFill>
              </a:endParaRPr>
            </a:p>
          </p:txBody>
        </p:sp>
      </p:grpSp>
    </p:spTree>
  </p:cSld>
  <p:clrMapOvr>
    <a:masterClrMapping/>
  </p:clrMapOvr>
  <p:transition>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0"/>
            <a:ext cx="12190413" cy="0"/>
          </a:xfrm>
          <a:prstGeom prst="rect">
            <a:avLst/>
          </a:prstGeom>
          <a:noFill/>
          <a:ln w="9525">
            <a:noFill/>
            <a:miter lim="800000"/>
            <a:headEnd/>
            <a:tailEnd/>
          </a:ln>
        </p:spPr>
        <p:txBody>
          <a:bodyPr wrap="none" anchor="ctr">
            <a:spAutoFit/>
          </a:bodyPr>
          <a:lstStyle/>
          <a:p>
            <a:endParaRPr lang="ro-RO"/>
          </a:p>
        </p:txBody>
      </p:sp>
      <p:sp>
        <p:nvSpPr>
          <p:cNvPr id="16" name="Rectangle 15"/>
          <p:cNvSpPr/>
          <p:nvPr/>
        </p:nvSpPr>
        <p:spPr>
          <a:xfrm>
            <a:off x="731838" y="-19050"/>
            <a:ext cx="9555162" cy="400050"/>
          </a:xfrm>
          <a:prstGeom prst="rect">
            <a:avLst/>
          </a:prstGeom>
        </p:spPr>
        <p:txBody>
          <a:bodyPr>
            <a:spAutoFit/>
          </a:bodyPr>
          <a:lstStyle/>
          <a:p>
            <a:pPr>
              <a:defRPr sz="1800" b="1" i="0" u="none" strike="noStrike" kern="1200" baseline="0">
                <a:solidFill>
                  <a:sysClr val="windowText" lastClr="000000"/>
                </a:solidFill>
                <a:latin typeface="+mn-lt"/>
                <a:ea typeface="+mn-ea"/>
                <a:cs typeface="+mn-cs"/>
              </a:defRPr>
            </a:pPr>
            <a:r>
              <a:rPr lang="en-US" sz="2000" dirty="0">
                <a:solidFill>
                  <a:srgbClr val="C00000"/>
                </a:solidFill>
                <a:latin typeface="+mn-lt"/>
                <a:cs typeface="+mn-cs"/>
              </a:rPr>
              <a:t>SUGESTII PENTRU IMBUNATATIREA SISTEMULUI DE GESTIONARE A DESEURILOR</a:t>
            </a:r>
            <a:endParaRPr lang="ro-RO" sz="2000" dirty="0">
              <a:solidFill>
                <a:srgbClr val="C00000"/>
              </a:solidFill>
              <a:latin typeface="+mn-lt"/>
              <a:cs typeface="+mn-cs"/>
            </a:endParaRPr>
          </a:p>
        </p:txBody>
      </p:sp>
      <p:grpSp>
        <p:nvGrpSpPr>
          <p:cNvPr id="47108" name="Group 26"/>
          <p:cNvGrpSpPr>
            <a:grpSpLocks/>
          </p:cNvGrpSpPr>
          <p:nvPr/>
        </p:nvGrpSpPr>
        <p:grpSpPr bwMode="auto">
          <a:xfrm>
            <a:off x="549275" y="773113"/>
            <a:ext cx="10331450" cy="6084887"/>
            <a:chOff x="548639" y="772932"/>
            <a:chExt cx="10332721" cy="6085068"/>
          </a:xfrm>
        </p:grpSpPr>
        <p:pic>
          <p:nvPicPr>
            <p:cNvPr id="47109" name="Picture 13"/>
            <p:cNvPicPr>
              <a:picLocks noChangeAspect="1" noChangeArrowheads="1"/>
            </p:cNvPicPr>
            <p:nvPr/>
          </p:nvPicPr>
          <p:blipFill>
            <a:blip r:embed="rId2" cstate="print"/>
            <a:srcRect t="14040"/>
            <a:stretch>
              <a:fillRect/>
            </a:stretch>
          </p:blipFill>
          <p:spPr bwMode="auto">
            <a:xfrm>
              <a:off x="548639" y="772932"/>
              <a:ext cx="10332721" cy="6085068"/>
            </a:xfrm>
            <a:prstGeom prst="rect">
              <a:avLst/>
            </a:prstGeom>
            <a:noFill/>
            <a:ln w="9525">
              <a:solidFill>
                <a:srgbClr val="C5C5C5"/>
              </a:solidFill>
              <a:miter lim="800000"/>
              <a:headEnd/>
              <a:tailEnd/>
            </a:ln>
          </p:spPr>
        </p:pic>
        <p:sp>
          <p:nvSpPr>
            <p:cNvPr id="17" name="Oval 16"/>
            <p:cNvSpPr/>
            <p:nvPr/>
          </p:nvSpPr>
          <p:spPr bwMode="auto">
            <a:xfrm>
              <a:off x="1599693" y="1309523"/>
              <a:ext cx="2775291" cy="42705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8" name="Oval 17"/>
            <p:cNvSpPr/>
            <p:nvPr/>
          </p:nvSpPr>
          <p:spPr bwMode="auto">
            <a:xfrm>
              <a:off x="594683" y="3627342"/>
              <a:ext cx="2773703" cy="42705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19" name="Oval 18"/>
            <p:cNvSpPr/>
            <p:nvPr/>
          </p:nvSpPr>
          <p:spPr bwMode="auto">
            <a:xfrm>
              <a:off x="2391954" y="5851495"/>
              <a:ext cx="3048375" cy="685820"/>
            </a:xfrm>
            <a:prstGeom prst="ellipse">
              <a:avLst/>
            </a:prstGeom>
            <a:noFill/>
            <a:ln>
              <a:headEnd type="none" w="med" len="med"/>
              <a:tailEnd type="triangle" w="lg" len="med"/>
            </a:ln>
          </p:spPr>
          <p:style>
            <a:lnRef idx="2">
              <a:schemeClr val="accent2"/>
            </a:lnRef>
            <a:fillRef idx="1">
              <a:schemeClr val="lt1"/>
            </a:fillRef>
            <a:effectRef idx="0">
              <a:schemeClr val="accent2"/>
            </a:effectRef>
            <a:fontRef idx="minor">
              <a:schemeClr val="dk1"/>
            </a:fontRef>
          </p:style>
          <p:txBody>
            <a:bodyPr lIns="0" tIns="0" rIns="0" bIns="0" anchor="ctr"/>
            <a:lstStyle/>
            <a:p>
              <a:pPr algn="ctr">
                <a:defRPr/>
              </a:pPr>
              <a:endParaRPr lang="ro-RO">
                <a:solidFill>
                  <a:schemeClr val="bg1"/>
                </a:solidFill>
              </a:endParaRPr>
            </a:p>
          </p:txBody>
        </p:sp>
        <p:sp>
          <p:nvSpPr>
            <p:cNvPr id="20" name="Oval 19"/>
            <p:cNvSpPr/>
            <p:nvPr/>
          </p:nvSpPr>
          <p:spPr bwMode="auto">
            <a:xfrm>
              <a:off x="6766054" y="1249196"/>
              <a:ext cx="3048375" cy="42705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1" name="Oval 20"/>
            <p:cNvSpPr/>
            <p:nvPr/>
          </p:nvSpPr>
          <p:spPr bwMode="auto">
            <a:xfrm>
              <a:off x="7162978" y="1706410"/>
              <a:ext cx="3048375" cy="427050"/>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2" name="Oval 21"/>
            <p:cNvSpPr/>
            <p:nvPr/>
          </p:nvSpPr>
          <p:spPr bwMode="auto">
            <a:xfrm>
              <a:off x="7925071" y="4343325"/>
              <a:ext cx="2757827" cy="427051"/>
            </a:xfrm>
            <a:prstGeom prst="ellipse">
              <a:avLst/>
            </a:prstGeom>
            <a:noFill/>
            <a:ln>
              <a:solidFill>
                <a:srgbClr val="786860"/>
              </a:solidFill>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3" name="Oval 22"/>
            <p:cNvSpPr/>
            <p:nvPr/>
          </p:nvSpPr>
          <p:spPr bwMode="auto">
            <a:xfrm>
              <a:off x="2072826" y="4968819"/>
              <a:ext cx="1875069" cy="425463"/>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4" name="Oval 23"/>
            <p:cNvSpPr/>
            <p:nvPr/>
          </p:nvSpPr>
          <p:spPr bwMode="auto">
            <a:xfrm>
              <a:off x="1631447" y="5440321"/>
              <a:ext cx="2741950" cy="457214"/>
            </a:xfrm>
            <a:prstGeom prst="ellipse">
              <a:avLst/>
            </a:prstGeom>
            <a:noFill/>
            <a:ln>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5" name="Oval 24"/>
            <p:cNvSpPr/>
            <p:nvPr/>
          </p:nvSpPr>
          <p:spPr bwMode="auto">
            <a:xfrm>
              <a:off x="1013834" y="2362066"/>
              <a:ext cx="2757826" cy="427051"/>
            </a:xfrm>
            <a:prstGeom prst="ellipse">
              <a:avLst/>
            </a:prstGeom>
            <a:noFill/>
            <a:ln>
              <a:solidFill>
                <a:srgbClr val="786860"/>
              </a:solidFill>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sp>
          <p:nvSpPr>
            <p:cNvPr id="26" name="Oval 25"/>
            <p:cNvSpPr/>
            <p:nvPr/>
          </p:nvSpPr>
          <p:spPr bwMode="auto">
            <a:xfrm>
              <a:off x="1188481" y="1752448"/>
              <a:ext cx="2956289" cy="427051"/>
            </a:xfrm>
            <a:prstGeom prst="ellipse">
              <a:avLst/>
            </a:prstGeom>
            <a:noFill/>
            <a:ln>
              <a:solidFill>
                <a:srgbClr val="786860"/>
              </a:solidFill>
              <a:headEnd type="none" w="med" len="med"/>
              <a:tailEnd type="triangle" w="lg" len="med"/>
            </a:ln>
          </p:spPr>
          <p:style>
            <a:lnRef idx="2">
              <a:schemeClr val="accent5"/>
            </a:lnRef>
            <a:fillRef idx="1">
              <a:schemeClr val="lt1"/>
            </a:fillRef>
            <a:effectRef idx="0">
              <a:schemeClr val="accent5"/>
            </a:effectRef>
            <a:fontRef idx="minor">
              <a:schemeClr val="dk1"/>
            </a:fontRef>
          </p:style>
          <p:txBody>
            <a:bodyPr lIns="0" tIns="0" rIns="0" bIns="0" anchor="ctr"/>
            <a:lstStyle/>
            <a:p>
              <a:pPr algn="ctr">
                <a:defRPr/>
              </a:pPr>
              <a:endParaRPr lang="ro-RO">
                <a:solidFill>
                  <a:schemeClr val="bg1"/>
                </a:solidFill>
              </a:endParaRP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5"/>
          <p:cNvGrpSpPr>
            <a:grpSpLocks/>
          </p:cNvGrpSpPr>
          <p:nvPr/>
        </p:nvGrpSpPr>
        <p:grpSpPr bwMode="auto">
          <a:xfrm>
            <a:off x="250825" y="817563"/>
            <a:ext cx="7237413" cy="5153025"/>
            <a:chOff x="666625" y="642938"/>
            <a:chExt cx="7238108" cy="5153428"/>
          </a:xfrm>
        </p:grpSpPr>
        <p:graphicFrame>
          <p:nvGraphicFramePr>
            <p:cNvPr id="3" name="Diagram 2"/>
            <p:cNvGraphicFramePr/>
            <p:nvPr/>
          </p:nvGraphicFramePr>
          <p:xfrm>
            <a:off x="666625" y="642938"/>
            <a:ext cx="7238108" cy="5153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142820" y="2786058"/>
              <a:ext cx="2571433" cy="856044"/>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GB" sz="1800" dirty="0" err="1"/>
                <a:t>Schimbarea</a:t>
              </a:r>
              <a:r>
                <a:rPr lang="en-GB" sz="1800" dirty="0"/>
                <a:t> </a:t>
              </a:r>
              <a:r>
                <a:rPr lang="en-GB" sz="1800" dirty="0" err="1"/>
                <a:t>comportamanetului</a:t>
              </a:r>
              <a:endParaRPr lang="en-GB" sz="1800" dirty="0"/>
            </a:p>
          </p:txBody>
        </p:sp>
        <p:cxnSp>
          <p:nvCxnSpPr>
            <p:cNvPr id="6" name="Straight Arrow Connector 5"/>
            <p:cNvCxnSpPr/>
            <p:nvPr/>
          </p:nvCxnSpPr>
          <p:spPr>
            <a:xfrm rot="5400000">
              <a:off x="3988794" y="2393294"/>
              <a:ext cx="785874" cy="0"/>
            </a:xfrm>
            <a:prstGeom prst="straightConnector1">
              <a:avLst/>
            </a:prstGeom>
            <a:ln w="762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2030419" y="3641960"/>
              <a:ext cx="1112944" cy="790637"/>
            </a:xfrm>
            <a:prstGeom prst="straightConnector1">
              <a:avLst/>
            </a:prstGeom>
            <a:ln w="762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H="1" flipV="1">
              <a:off x="5713773" y="3641960"/>
              <a:ext cx="625535" cy="790637"/>
            </a:xfrm>
            <a:prstGeom prst="straightConnector1">
              <a:avLst/>
            </a:prstGeom>
            <a:ln w="76200">
              <a:solidFill>
                <a:srgbClr val="C00000"/>
              </a:solidFill>
              <a:tailEnd type="arrow"/>
            </a:ln>
          </p:spPr>
          <p:style>
            <a:lnRef idx="3">
              <a:schemeClr val="accent1"/>
            </a:lnRef>
            <a:fillRef idx="0">
              <a:schemeClr val="accent1"/>
            </a:fillRef>
            <a:effectRef idx="2">
              <a:schemeClr val="accent1"/>
            </a:effectRef>
            <a:fontRef idx="minor">
              <a:schemeClr val="tx1"/>
            </a:fontRef>
          </p:style>
        </p:cxnSp>
      </p:grpSp>
      <p:sp>
        <p:nvSpPr>
          <p:cNvPr id="20" name="Rectangle 19"/>
          <p:cNvSpPr/>
          <p:nvPr/>
        </p:nvSpPr>
        <p:spPr>
          <a:xfrm>
            <a:off x="639763" y="31750"/>
            <a:ext cx="7094537" cy="461963"/>
          </a:xfrm>
          <a:prstGeom prst="rect">
            <a:avLst/>
          </a:prstGeom>
        </p:spPr>
        <p:txBody>
          <a:bodyPr>
            <a:spAutoFit/>
          </a:bodyPr>
          <a:lstStyle/>
          <a:p>
            <a:pPr>
              <a:defRPr/>
            </a:pPr>
            <a:r>
              <a:rPr lang="en-GB" sz="2400" dirty="0">
                <a:solidFill>
                  <a:srgbClr val="ED1A3B"/>
                </a:solidFill>
                <a:latin typeface="+mj-lt"/>
                <a:cs typeface="+mn-cs"/>
              </a:rPr>
              <a:t>PROMOVAREA UNUI STIL DE VIATA DURABIL</a:t>
            </a:r>
          </a:p>
        </p:txBody>
      </p:sp>
      <p:sp>
        <p:nvSpPr>
          <p:cNvPr id="38" name="Title 1"/>
          <p:cNvSpPr txBox="1">
            <a:spLocks/>
          </p:cNvSpPr>
          <p:nvPr/>
        </p:nvSpPr>
        <p:spPr bwMode="auto">
          <a:xfrm>
            <a:off x="1238250" y="0"/>
            <a:ext cx="9625013" cy="571500"/>
          </a:xfrm>
          <a:prstGeom prst="rect">
            <a:avLst/>
          </a:prstGeom>
          <a:noFill/>
          <a:ln w="9525">
            <a:noFill/>
            <a:miter lim="800000"/>
            <a:headEnd/>
            <a:tailEnd/>
          </a:ln>
        </p:spPr>
        <p:txBody>
          <a:bodyPr anchor="ctr"/>
          <a:lstStyle/>
          <a:p>
            <a:pPr>
              <a:lnSpc>
                <a:spcPct val="125000"/>
              </a:lnSpc>
              <a:buClr>
                <a:schemeClr val="bg2"/>
              </a:buClr>
              <a:defRPr/>
            </a:pPr>
            <a:endParaRPr lang="en-GB" sz="2000" dirty="0">
              <a:solidFill>
                <a:schemeClr val="accent6">
                  <a:lumMod val="50000"/>
                </a:schemeClr>
              </a:solidFill>
              <a:latin typeface="Comic Sans MS" pitchFamily="66" charset="0"/>
              <a:cs typeface="+mn-cs"/>
            </a:endParaRPr>
          </a:p>
        </p:txBody>
      </p:sp>
      <p:sp>
        <p:nvSpPr>
          <p:cNvPr id="17" name="Rectangle 16"/>
          <p:cNvSpPr/>
          <p:nvPr/>
        </p:nvSpPr>
        <p:spPr>
          <a:xfrm>
            <a:off x="7734300" y="668338"/>
            <a:ext cx="4152900" cy="5940425"/>
          </a:xfrm>
          <a:prstGeom prst="rect">
            <a:avLst/>
          </a:prstGeom>
        </p:spPr>
        <p:txBody>
          <a:bodyPr>
            <a:spAutoFit/>
          </a:bodyPr>
          <a:lstStyle/>
          <a:p>
            <a:pPr marL="263525" indent="-263525" algn="just">
              <a:spcBef>
                <a:spcPts val="1200"/>
              </a:spcBef>
              <a:spcAft>
                <a:spcPts val="1200"/>
              </a:spcAft>
              <a:buFont typeface="Wingdings" pitchFamily="2" charset="2"/>
              <a:buChar char="q"/>
              <a:defRPr/>
            </a:pPr>
            <a:r>
              <a:rPr lang="en-US" sz="2000" b="0" dirty="0" err="1">
                <a:solidFill>
                  <a:srgbClr val="786860"/>
                </a:solidFill>
                <a:latin typeface="+mn-lt"/>
              </a:rPr>
              <a:t>Cerintele</a:t>
            </a:r>
            <a:r>
              <a:rPr lang="en-US" sz="2000" b="0" dirty="0">
                <a:solidFill>
                  <a:srgbClr val="786860"/>
                </a:solidFill>
                <a:latin typeface="+mn-lt"/>
              </a:rPr>
              <a:t> </a:t>
            </a:r>
            <a:r>
              <a:rPr lang="en-US" sz="2000" b="0" dirty="0" err="1">
                <a:solidFill>
                  <a:srgbClr val="786860"/>
                </a:solidFill>
                <a:latin typeface="+mn-lt"/>
              </a:rPr>
              <a:t>tehnice</a:t>
            </a:r>
            <a:r>
              <a:rPr lang="en-US" sz="2000" b="0" dirty="0">
                <a:solidFill>
                  <a:srgbClr val="786860"/>
                </a:solidFill>
                <a:latin typeface="+mn-lt"/>
              </a:rPr>
              <a:t> </a:t>
            </a:r>
            <a:r>
              <a:rPr lang="en-US" sz="2000" b="0" dirty="0" err="1">
                <a:solidFill>
                  <a:srgbClr val="786860"/>
                </a:solidFill>
                <a:latin typeface="+mn-lt"/>
              </a:rPr>
              <a:t>pentru</a:t>
            </a:r>
            <a:r>
              <a:rPr lang="en-US" sz="2000" b="0" dirty="0">
                <a:solidFill>
                  <a:srgbClr val="786860"/>
                </a:solidFill>
                <a:latin typeface="+mn-lt"/>
              </a:rPr>
              <a:t> </a:t>
            </a:r>
            <a:r>
              <a:rPr lang="en-US" sz="2000" b="0" dirty="0" err="1">
                <a:solidFill>
                  <a:srgbClr val="786860"/>
                </a:solidFill>
                <a:latin typeface="+mn-lt"/>
              </a:rPr>
              <a:t>amplasamentele</a:t>
            </a:r>
            <a:r>
              <a:rPr lang="en-US" sz="2000" b="0" dirty="0">
                <a:solidFill>
                  <a:srgbClr val="786860"/>
                </a:solidFill>
                <a:latin typeface="+mn-lt"/>
              </a:rPr>
              <a:t> </a:t>
            </a:r>
            <a:r>
              <a:rPr lang="en-US" sz="2000" b="0" dirty="0" err="1">
                <a:solidFill>
                  <a:srgbClr val="786860"/>
                </a:solidFill>
                <a:latin typeface="+mn-lt"/>
              </a:rPr>
              <a:t>si</a:t>
            </a:r>
            <a:r>
              <a:rPr lang="en-US" sz="2000" b="0" dirty="0">
                <a:solidFill>
                  <a:srgbClr val="786860"/>
                </a:solidFill>
                <a:latin typeface="+mn-lt"/>
              </a:rPr>
              <a:t> </a:t>
            </a:r>
            <a:r>
              <a:rPr lang="en-US" sz="2000" b="0" dirty="0" err="1">
                <a:solidFill>
                  <a:srgbClr val="786860"/>
                </a:solidFill>
                <a:latin typeface="+mn-lt"/>
              </a:rPr>
              <a:t>exploatarea</a:t>
            </a:r>
            <a:r>
              <a:rPr lang="en-US" sz="2000" b="0" dirty="0">
                <a:solidFill>
                  <a:srgbClr val="786860"/>
                </a:solidFill>
                <a:latin typeface="+mn-lt"/>
              </a:rPr>
              <a:t> </a:t>
            </a:r>
            <a:r>
              <a:rPr lang="en-US" sz="2000" b="0" dirty="0" err="1">
                <a:solidFill>
                  <a:srgbClr val="786860"/>
                </a:solidFill>
                <a:latin typeface="+mn-lt"/>
              </a:rPr>
              <a:t>instalatiilor</a:t>
            </a:r>
            <a:r>
              <a:rPr lang="en-US" sz="2000" b="0" dirty="0">
                <a:solidFill>
                  <a:srgbClr val="786860"/>
                </a:solidFill>
                <a:latin typeface="+mn-lt"/>
              </a:rPr>
              <a:t> din  </a:t>
            </a:r>
            <a:r>
              <a:rPr lang="en-US" sz="2000" b="0" dirty="0" err="1">
                <a:solidFill>
                  <a:srgbClr val="786860"/>
                </a:solidFill>
                <a:latin typeface="+mn-lt"/>
              </a:rPr>
              <a:t>domeniul</a:t>
            </a:r>
            <a:r>
              <a:rPr lang="en-US" sz="2000" b="0" dirty="0">
                <a:solidFill>
                  <a:srgbClr val="786860"/>
                </a:solidFill>
                <a:latin typeface="+mn-lt"/>
              </a:rPr>
              <a:t> </a:t>
            </a:r>
            <a:r>
              <a:rPr lang="en-US" sz="2000" b="0" dirty="0" err="1">
                <a:solidFill>
                  <a:srgbClr val="786860"/>
                </a:solidFill>
                <a:latin typeface="+mn-lt"/>
              </a:rPr>
              <a:t>gestionarii</a:t>
            </a:r>
            <a:r>
              <a:rPr lang="en-US" sz="2000" b="0" dirty="0">
                <a:solidFill>
                  <a:srgbClr val="786860"/>
                </a:solidFill>
                <a:latin typeface="+mn-lt"/>
              </a:rPr>
              <a:t> </a:t>
            </a:r>
            <a:r>
              <a:rPr lang="en-US" sz="2000" b="0" dirty="0" err="1">
                <a:solidFill>
                  <a:srgbClr val="786860"/>
                </a:solidFill>
                <a:latin typeface="+mn-lt"/>
              </a:rPr>
              <a:t>deseurilor</a:t>
            </a:r>
            <a:r>
              <a:rPr lang="en-US" sz="2000" b="0" dirty="0">
                <a:solidFill>
                  <a:srgbClr val="786860"/>
                </a:solidFill>
                <a:latin typeface="+mn-lt"/>
              </a:rPr>
              <a:t> </a:t>
            </a:r>
            <a:r>
              <a:rPr lang="en-US" sz="2000" b="0" dirty="0" err="1">
                <a:solidFill>
                  <a:srgbClr val="786860"/>
                </a:solidFill>
                <a:latin typeface="+mn-lt"/>
              </a:rPr>
              <a:t>devin</a:t>
            </a:r>
            <a:r>
              <a:rPr lang="en-US" sz="2000" b="0" dirty="0">
                <a:solidFill>
                  <a:srgbClr val="786860"/>
                </a:solidFill>
                <a:latin typeface="+mn-lt"/>
              </a:rPr>
              <a:t> din </a:t>
            </a:r>
            <a:r>
              <a:rPr lang="en-US" sz="2000" b="0" dirty="0" err="1">
                <a:solidFill>
                  <a:srgbClr val="786860"/>
                </a:solidFill>
                <a:latin typeface="+mn-lt"/>
              </a:rPr>
              <a:t>ce</a:t>
            </a:r>
            <a:r>
              <a:rPr lang="en-US" sz="2000" b="0" dirty="0">
                <a:solidFill>
                  <a:srgbClr val="786860"/>
                </a:solidFill>
                <a:latin typeface="+mn-lt"/>
              </a:rPr>
              <a:t> in </a:t>
            </a:r>
            <a:r>
              <a:rPr lang="en-US" sz="2000" b="0" dirty="0" err="1">
                <a:solidFill>
                  <a:srgbClr val="786860"/>
                </a:solidFill>
                <a:latin typeface="+mn-lt"/>
              </a:rPr>
              <a:t>ce</a:t>
            </a:r>
            <a:r>
              <a:rPr lang="en-US" sz="2000" b="0" dirty="0">
                <a:solidFill>
                  <a:srgbClr val="786860"/>
                </a:solidFill>
                <a:latin typeface="+mn-lt"/>
              </a:rPr>
              <a:t> </a:t>
            </a:r>
            <a:r>
              <a:rPr lang="en-US" sz="2000" b="0" dirty="0" err="1">
                <a:solidFill>
                  <a:srgbClr val="786860"/>
                </a:solidFill>
                <a:latin typeface="+mn-lt"/>
              </a:rPr>
              <a:t>mai</a:t>
            </a:r>
            <a:r>
              <a:rPr lang="en-US" sz="2000" b="0" dirty="0">
                <a:solidFill>
                  <a:srgbClr val="786860"/>
                </a:solidFill>
                <a:latin typeface="+mn-lt"/>
              </a:rPr>
              <a:t> </a:t>
            </a:r>
            <a:r>
              <a:rPr lang="en-US" sz="2000" b="0" dirty="0" err="1">
                <a:solidFill>
                  <a:srgbClr val="786860"/>
                </a:solidFill>
                <a:latin typeface="+mn-lt"/>
              </a:rPr>
              <a:t>stricte</a:t>
            </a:r>
            <a:endParaRPr lang="en-US" sz="2000" b="0" dirty="0">
              <a:solidFill>
                <a:srgbClr val="786860"/>
              </a:solidFill>
              <a:latin typeface="+mn-lt"/>
            </a:endParaRPr>
          </a:p>
          <a:p>
            <a:pPr marL="263525" indent="-263525" algn="just">
              <a:spcBef>
                <a:spcPts val="1200"/>
              </a:spcBef>
              <a:spcAft>
                <a:spcPts val="1200"/>
              </a:spcAft>
              <a:buFont typeface="Wingdings" pitchFamily="2" charset="2"/>
              <a:buChar char="q"/>
              <a:defRPr/>
            </a:pPr>
            <a:r>
              <a:rPr lang="en-US" sz="2000" b="0" dirty="0" err="1">
                <a:solidFill>
                  <a:srgbClr val="786860"/>
                </a:solidFill>
                <a:latin typeface="+mn-lt"/>
              </a:rPr>
              <a:t>Educarea</a:t>
            </a:r>
            <a:r>
              <a:rPr lang="en-US" sz="2000" b="0" dirty="0">
                <a:solidFill>
                  <a:srgbClr val="786860"/>
                </a:solidFill>
                <a:latin typeface="+mn-lt"/>
              </a:rPr>
              <a:t> </a:t>
            </a:r>
            <a:r>
              <a:rPr lang="en-US" sz="2000" b="0" dirty="0" err="1">
                <a:solidFill>
                  <a:srgbClr val="786860"/>
                </a:solidFill>
                <a:latin typeface="+mn-lt"/>
              </a:rPr>
              <a:t>si</a:t>
            </a:r>
            <a:r>
              <a:rPr lang="en-US" sz="2000" b="0" dirty="0">
                <a:solidFill>
                  <a:srgbClr val="786860"/>
                </a:solidFill>
                <a:latin typeface="+mn-lt"/>
              </a:rPr>
              <a:t> </a:t>
            </a:r>
            <a:r>
              <a:rPr lang="en-US" sz="2000" b="0" dirty="0" err="1">
                <a:solidFill>
                  <a:srgbClr val="786860"/>
                </a:solidFill>
                <a:latin typeface="+mn-lt"/>
              </a:rPr>
              <a:t>implicarea</a:t>
            </a:r>
            <a:r>
              <a:rPr lang="en-US" sz="2000" b="0" dirty="0">
                <a:solidFill>
                  <a:srgbClr val="786860"/>
                </a:solidFill>
                <a:latin typeface="+mn-lt"/>
              </a:rPr>
              <a:t> </a:t>
            </a:r>
            <a:r>
              <a:rPr lang="en-US" sz="2000" b="0" dirty="0" err="1">
                <a:solidFill>
                  <a:srgbClr val="786860"/>
                </a:solidFill>
                <a:latin typeface="+mn-lt"/>
              </a:rPr>
              <a:t>publicului</a:t>
            </a:r>
            <a:r>
              <a:rPr lang="en-US" sz="2000" b="0" dirty="0">
                <a:solidFill>
                  <a:srgbClr val="786860"/>
                </a:solidFill>
                <a:latin typeface="+mn-lt"/>
              </a:rPr>
              <a:t> </a:t>
            </a:r>
            <a:r>
              <a:rPr lang="en-US" sz="2000" b="0" dirty="0" err="1">
                <a:solidFill>
                  <a:srgbClr val="786860"/>
                </a:solidFill>
                <a:latin typeface="+mn-lt"/>
              </a:rPr>
              <a:t>sunt</a:t>
            </a:r>
            <a:r>
              <a:rPr lang="en-US" sz="2000" b="0" dirty="0">
                <a:solidFill>
                  <a:srgbClr val="786860"/>
                </a:solidFill>
                <a:latin typeface="+mn-lt"/>
              </a:rPr>
              <a:t> </a:t>
            </a:r>
            <a:r>
              <a:rPr lang="en-US" sz="2000" b="0" dirty="0" err="1">
                <a:solidFill>
                  <a:srgbClr val="786860"/>
                </a:solidFill>
                <a:latin typeface="+mn-lt"/>
              </a:rPr>
              <a:t>cruciale</a:t>
            </a:r>
            <a:r>
              <a:rPr lang="en-US" sz="2000" b="0" dirty="0">
                <a:solidFill>
                  <a:srgbClr val="786860"/>
                </a:solidFill>
                <a:latin typeface="+mn-lt"/>
              </a:rPr>
              <a:t> </a:t>
            </a:r>
            <a:r>
              <a:rPr lang="en-US" sz="2000" b="0" dirty="0" err="1">
                <a:solidFill>
                  <a:srgbClr val="786860"/>
                </a:solidFill>
                <a:latin typeface="+mn-lt"/>
              </a:rPr>
              <a:t>intr</a:t>
            </a:r>
            <a:r>
              <a:rPr lang="en-US" sz="2000" b="0" dirty="0">
                <a:solidFill>
                  <a:srgbClr val="786860"/>
                </a:solidFill>
                <a:latin typeface="+mn-lt"/>
              </a:rPr>
              <a:t>-un </a:t>
            </a:r>
            <a:r>
              <a:rPr lang="en-US" sz="2000" b="0" dirty="0" err="1">
                <a:solidFill>
                  <a:srgbClr val="786860"/>
                </a:solidFill>
                <a:latin typeface="+mn-lt"/>
              </a:rPr>
              <a:t>sistem</a:t>
            </a:r>
            <a:r>
              <a:rPr lang="en-US" sz="2000" b="0" dirty="0">
                <a:solidFill>
                  <a:srgbClr val="786860"/>
                </a:solidFill>
                <a:latin typeface="+mn-lt"/>
              </a:rPr>
              <a:t> </a:t>
            </a:r>
            <a:r>
              <a:rPr lang="en-US" sz="2000" b="0" dirty="0" err="1">
                <a:solidFill>
                  <a:srgbClr val="786860"/>
                </a:solidFill>
                <a:latin typeface="+mn-lt"/>
              </a:rPr>
              <a:t>integrat</a:t>
            </a:r>
            <a:r>
              <a:rPr lang="en-US" sz="2000" b="0" dirty="0">
                <a:solidFill>
                  <a:srgbClr val="786860"/>
                </a:solidFill>
                <a:latin typeface="+mn-lt"/>
              </a:rPr>
              <a:t> de </a:t>
            </a:r>
            <a:r>
              <a:rPr lang="en-US" sz="2000" b="0" dirty="0" err="1">
                <a:solidFill>
                  <a:srgbClr val="786860"/>
                </a:solidFill>
                <a:latin typeface="+mn-lt"/>
              </a:rPr>
              <a:t>gestiune</a:t>
            </a:r>
            <a:r>
              <a:rPr lang="en-US" sz="2000" b="0" dirty="0">
                <a:solidFill>
                  <a:srgbClr val="786860"/>
                </a:solidFill>
                <a:latin typeface="+mn-lt"/>
              </a:rPr>
              <a:t> a </a:t>
            </a:r>
            <a:r>
              <a:rPr lang="en-US" sz="2000" b="0" dirty="0" err="1">
                <a:solidFill>
                  <a:srgbClr val="786860"/>
                </a:solidFill>
                <a:latin typeface="+mn-lt"/>
              </a:rPr>
              <a:t>deseurilor</a:t>
            </a:r>
            <a:endParaRPr lang="en-US" sz="2000" b="0" dirty="0">
              <a:solidFill>
                <a:srgbClr val="786860"/>
              </a:solidFill>
              <a:latin typeface="+mn-lt"/>
            </a:endParaRPr>
          </a:p>
          <a:p>
            <a:pPr marL="263525" lvl="1" indent="-263525">
              <a:spcBef>
                <a:spcPts val="1200"/>
              </a:spcBef>
              <a:spcAft>
                <a:spcPts val="1200"/>
              </a:spcAft>
              <a:buFont typeface="Wingdings" pitchFamily="2" charset="2"/>
              <a:buChar char="q"/>
              <a:defRPr/>
            </a:pPr>
            <a:r>
              <a:rPr lang="en-US" sz="2000" b="0" dirty="0" err="1">
                <a:solidFill>
                  <a:srgbClr val="786860"/>
                </a:solidFill>
                <a:latin typeface="+mn-lt"/>
              </a:rPr>
              <a:t>Reducerea</a:t>
            </a:r>
            <a:r>
              <a:rPr lang="en-US" sz="2000" b="0" dirty="0">
                <a:solidFill>
                  <a:srgbClr val="786860"/>
                </a:solidFill>
                <a:latin typeface="+mn-lt"/>
              </a:rPr>
              <a:t> </a:t>
            </a:r>
            <a:r>
              <a:rPr lang="en-US" sz="2000" b="0" dirty="0" err="1">
                <a:solidFill>
                  <a:srgbClr val="786860"/>
                </a:solidFill>
                <a:latin typeface="+mn-lt"/>
              </a:rPr>
              <a:t>eliminarii</a:t>
            </a:r>
            <a:r>
              <a:rPr lang="en-US" sz="2000" b="0" dirty="0">
                <a:solidFill>
                  <a:srgbClr val="786860"/>
                </a:solidFill>
                <a:latin typeface="+mn-lt"/>
              </a:rPr>
              <a:t> </a:t>
            </a:r>
            <a:r>
              <a:rPr lang="en-US" sz="2000" b="0" dirty="0" err="1">
                <a:solidFill>
                  <a:srgbClr val="786860"/>
                </a:solidFill>
                <a:latin typeface="+mn-lt"/>
              </a:rPr>
              <a:t>deseurilor</a:t>
            </a:r>
            <a:r>
              <a:rPr lang="en-US" sz="2000" b="0" dirty="0">
                <a:solidFill>
                  <a:srgbClr val="786860"/>
                </a:solidFill>
                <a:latin typeface="+mn-lt"/>
              </a:rPr>
              <a:t> in </a:t>
            </a:r>
            <a:r>
              <a:rPr lang="en-US" sz="2000" b="0" dirty="0" err="1">
                <a:solidFill>
                  <a:srgbClr val="786860"/>
                </a:solidFill>
                <a:latin typeface="+mn-lt"/>
              </a:rPr>
              <a:t>depozite</a:t>
            </a:r>
            <a:r>
              <a:rPr lang="en-US" sz="2000" b="0" dirty="0">
                <a:solidFill>
                  <a:srgbClr val="786860"/>
                </a:solidFill>
                <a:latin typeface="+mn-lt"/>
              </a:rPr>
              <a:t> </a:t>
            </a:r>
            <a:r>
              <a:rPr lang="en-US" sz="2000" b="0" dirty="0" err="1">
                <a:solidFill>
                  <a:srgbClr val="786860"/>
                </a:solidFill>
                <a:latin typeface="+mn-lt"/>
              </a:rPr>
              <a:t>presupune</a:t>
            </a:r>
            <a:r>
              <a:rPr lang="en-US" sz="2000" b="0" dirty="0">
                <a:solidFill>
                  <a:srgbClr val="786860"/>
                </a:solidFill>
                <a:latin typeface="+mn-lt"/>
              </a:rPr>
              <a:t> </a:t>
            </a:r>
            <a:r>
              <a:rPr lang="en-US" sz="2000" b="0" dirty="0" err="1">
                <a:solidFill>
                  <a:srgbClr val="786860"/>
                </a:solidFill>
                <a:latin typeface="+mn-lt"/>
              </a:rPr>
              <a:t>intensificarea</a:t>
            </a:r>
            <a:r>
              <a:rPr lang="en-US" sz="2000" b="0" dirty="0">
                <a:solidFill>
                  <a:srgbClr val="786860"/>
                </a:solidFill>
                <a:latin typeface="+mn-lt"/>
              </a:rPr>
              <a:t> </a:t>
            </a:r>
            <a:r>
              <a:rPr lang="en-US" sz="2000" b="0" dirty="0" err="1">
                <a:solidFill>
                  <a:srgbClr val="786860"/>
                </a:solidFill>
                <a:latin typeface="+mn-lt"/>
              </a:rPr>
              <a:t>programelor</a:t>
            </a:r>
            <a:r>
              <a:rPr lang="en-US" sz="2000" b="0" dirty="0">
                <a:solidFill>
                  <a:srgbClr val="786860"/>
                </a:solidFill>
                <a:latin typeface="+mn-lt"/>
              </a:rPr>
              <a:t> de </a:t>
            </a:r>
            <a:r>
              <a:rPr lang="en-US" sz="2000" b="0" dirty="0" err="1">
                <a:solidFill>
                  <a:srgbClr val="786860"/>
                </a:solidFill>
                <a:latin typeface="+mn-lt"/>
              </a:rPr>
              <a:t>colectare</a:t>
            </a:r>
            <a:r>
              <a:rPr lang="en-US" sz="2000" b="0" dirty="0">
                <a:solidFill>
                  <a:srgbClr val="786860"/>
                </a:solidFill>
                <a:latin typeface="+mn-lt"/>
              </a:rPr>
              <a:t> </a:t>
            </a:r>
            <a:r>
              <a:rPr lang="en-US" sz="2000" b="0" dirty="0" err="1">
                <a:solidFill>
                  <a:srgbClr val="786860"/>
                </a:solidFill>
                <a:latin typeface="+mn-lt"/>
              </a:rPr>
              <a:t>selectiva</a:t>
            </a:r>
            <a:r>
              <a:rPr lang="en-US" sz="2000" b="0" dirty="0">
                <a:solidFill>
                  <a:srgbClr val="786860"/>
                </a:solidFill>
                <a:latin typeface="+mn-lt"/>
              </a:rPr>
              <a:t> a </a:t>
            </a:r>
            <a:r>
              <a:rPr lang="en-US" sz="2000" b="0" dirty="0" err="1">
                <a:solidFill>
                  <a:srgbClr val="786860"/>
                </a:solidFill>
                <a:latin typeface="+mn-lt"/>
              </a:rPr>
              <a:t>fractiunilor</a:t>
            </a:r>
            <a:r>
              <a:rPr lang="en-US" sz="2000" b="0" dirty="0">
                <a:solidFill>
                  <a:srgbClr val="786860"/>
                </a:solidFill>
                <a:latin typeface="+mn-lt"/>
              </a:rPr>
              <a:t> </a:t>
            </a:r>
            <a:r>
              <a:rPr lang="en-US" sz="2000" b="0" dirty="0" err="1">
                <a:solidFill>
                  <a:srgbClr val="786860"/>
                </a:solidFill>
                <a:latin typeface="+mn-lt"/>
              </a:rPr>
              <a:t>reciclabile</a:t>
            </a:r>
            <a:r>
              <a:rPr lang="en-US" sz="2000" b="0" dirty="0">
                <a:solidFill>
                  <a:srgbClr val="786860"/>
                </a:solidFill>
                <a:latin typeface="+mn-lt"/>
              </a:rPr>
              <a:t>/ </a:t>
            </a:r>
            <a:r>
              <a:rPr lang="en-US" sz="2000" b="0" dirty="0" err="1">
                <a:solidFill>
                  <a:srgbClr val="786860"/>
                </a:solidFill>
                <a:latin typeface="+mn-lt"/>
              </a:rPr>
              <a:t>valorificabile</a:t>
            </a:r>
            <a:endParaRPr lang="en-US" sz="2000" b="0" dirty="0">
              <a:solidFill>
                <a:srgbClr val="786860"/>
              </a:solidFill>
              <a:latin typeface="+mn-lt"/>
            </a:endParaRPr>
          </a:p>
          <a:p>
            <a:pPr marL="263525" indent="-263525" algn="just">
              <a:spcBef>
                <a:spcPts val="1200"/>
              </a:spcBef>
              <a:spcAft>
                <a:spcPts val="1200"/>
              </a:spcAft>
              <a:buFont typeface="Wingdings" pitchFamily="2" charset="2"/>
              <a:buChar char="q"/>
              <a:defRPr/>
            </a:pPr>
            <a:endParaRPr lang="en-US" sz="2000" b="0" dirty="0">
              <a:solidFill>
                <a:srgbClr val="786860"/>
              </a:solidFill>
              <a:latin typeface="+mn-lt"/>
            </a:endParaRPr>
          </a:p>
        </p:txBody>
      </p:sp>
      <p:pic>
        <p:nvPicPr>
          <p:cNvPr id="48134" name="Picture 8" descr="C:\Users\DIANA\Pictures\Panelologists_ICON[1].jpg"/>
          <p:cNvPicPr>
            <a:picLocks noChangeAspect="1" noChangeArrowheads="1"/>
          </p:cNvPicPr>
          <p:nvPr/>
        </p:nvPicPr>
        <p:blipFill>
          <a:blip r:embed="rId7" cstate="print"/>
          <a:srcRect/>
          <a:stretch>
            <a:fillRect/>
          </a:stretch>
        </p:blipFill>
        <p:spPr bwMode="auto">
          <a:xfrm>
            <a:off x="9258300" y="14288"/>
            <a:ext cx="708025" cy="65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1422400" y="0"/>
            <a:ext cx="10768013" cy="571500"/>
          </a:xfrm>
          <a:prstGeom prst="rect">
            <a:avLst/>
          </a:prstGeom>
          <a:noFill/>
          <a:ln w="9525">
            <a:noFill/>
            <a:miter lim="800000"/>
            <a:headEnd/>
            <a:tailEnd/>
          </a:ln>
        </p:spPr>
        <p:txBody>
          <a:bodyPr anchor="ctr"/>
          <a:lstStyle/>
          <a:p>
            <a:pPr>
              <a:lnSpc>
                <a:spcPct val="125000"/>
              </a:lnSpc>
              <a:buClr>
                <a:schemeClr val="bg2"/>
              </a:buClr>
              <a:defRPr/>
            </a:pPr>
            <a:endParaRPr lang="en-GB" sz="2000" dirty="0">
              <a:solidFill>
                <a:schemeClr val="accent6">
                  <a:lumMod val="50000"/>
                </a:schemeClr>
              </a:solidFill>
              <a:latin typeface="Comic Sans MS" pitchFamily="66" charset="0"/>
              <a:cs typeface="+mn-cs"/>
            </a:endParaRPr>
          </a:p>
        </p:txBody>
      </p:sp>
      <p:sp>
        <p:nvSpPr>
          <p:cNvPr id="4" name="Rectangle 3"/>
          <p:cNvSpPr/>
          <p:nvPr/>
        </p:nvSpPr>
        <p:spPr>
          <a:xfrm>
            <a:off x="639763" y="571500"/>
            <a:ext cx="8699500" cy="4986338"/>
          </a:xfrm>
          <a:prstGeom prst="rect">
            <a:avLst/>
          </a:prstGeom>
        </p:spPr>
        <p:txBody>
          <a:bodyPr>
            <a:spAutoFit/>
          </a:bodyPr>
          <a:lstStyle/>
          <a:p>
            <a:pPr marL="0" lvl="1" algn="just">
              <a:spcBef>
                <a:spcPts val="600"/>
              </a:spcBef>
              <a:spcAft>
                <a:spcPts val="600"/>
              </a:spcAft>
              <a:defRPr/>
            </a:pPr>
            <a:r>
              <a:rPr lang="it-IT" sz="1800" b="0" dirty="0">
                <a:solidFill>
                  <a:srgbClr val="786860"/>
                </a:solidFill>
                <a:latin typeface="+mn-lt"/>
                <a:cs typeface="+mn-cs"/>
              </a:rPr>
              <a:t>In cadrul studiului au fost propuse masuri care au caracter de recomandare si se doresc a fi utile in realizarea unui sistem viabil de gestionare a deseurilor la nivelul localitatii.</a:t>
            </a:r>
            <a:endParaRPr lang="it-IT" sz="1800" b="0" dirty="0" err="1">
              <a:solidFill>
                <a:srgbClr val="786860"/>
              </a:solidFill>
              <a:latin typeface="+mn-lt"/>
              <a:cs typeface="+mn-cs"/>
            </a:endParaRPr>
          </a:p>
          <a:p>
            <a:pPr marL="0" lvl="1" algn="just">
              <a:spcBef>
                <a:spcPts val="600"/>
              </a:spcBef>
              <a:spcAft>
                <a:spcPts val="600"/>
              </a:spcAft>
              <a:defRPr/>
            </a:pPr>
            <a:r>
              <a:rPr lang="it-IT" sz="1800" b="0" dirty="0">
                <a:solidFill>
                  <a:srgbClr val="786860"/>
                </a:solidFill>
                <a:latin typeface="+mn-lt"/>
                <a:cs typeface="+mn-cs"/>
              </a:rPr>
              <a:t>Au fost identificate:</a:t>
            </a:r>
          </a:p>
          <a:p>
            <a:pPr marL="0" lvl="1" algn="just">
              <a:spcBef>
                <a:spcPts val="600"/>
              </a:spcBef>
              <a:spcAft>
                <a:spcPts val="600"/>
              </a:spcAft>
              <a:buFont typeface="Wingdings" pitchFamily="2" charset="2"/>
              <a:buChar char="q"/>
              <a:defRPr/>
            </a:pPr>
            <a:r>
              <a:rPr lang="it-IT" sz="1800" b="0" dirty="0">
                <a:solidFill>
                  <a:srgbClr val="786860"/>
                </a:solidFill>
                <a:latin typeface="+mn-lt"/>
                <a:cs typeface="+mn-cs"/>
              </a:rPr>
              <a:t> 9 masuri </a:t>
            </a:r>
            <a:r>
              <a:rPr lang="it-IT" sz="1800" b="0" dirty="0">
                <a:solidFill>
                  <a:srgbClr val="786860"/>
                </a:solidFill>
              </a:rPr>
              <a:t>care trebuie implementate </a:t>
            </a:r>
            <a:r>
              <a:rPr lang="it-IT" sz="1800" b="0" dirty="0">
                <a:solidFill>
                  <a:srgbClr val="786860"/>
                </a:solidFill>
                <a:latin typeface="+mn-lt"/>
                <a:cs typeface="+mn-cs"/>
              </a:rPr>
              <a:t>de catre autoritatile competente de mediu </a:t>
            </a:r>
          </a:p>
          <a:p>
            <a:pPr marL="0" lvl="1" algn="just">
              <a:spcBef>
                <a:spcPts val="600"/>
              </a:spcBef>
              <a:spcAft>
                <a:spcPts val="600"/>
              </a:spcAft>
              <a:buFont typeface="Wingdings" pitchFamily="2" charset="2"/>
              <a:buChar char="q"/>
              <a:defRPr/>
            </a:pPr>
            <a:r>
              <a:rPr lang="it-IT" sz="1800" b="0" dirty="0">
                <a:solidFill>
                  <a:srgbClr val="786860"/>
                </a:solidFill>
                <a:latin typeface="+mn-lt"/>
                <a:cs typeface="+mn-cs"/>
              </a:rPr>
              <a:t> 25 de masuri care trebuie implementate de catre autoritatile locale</a:t>
            </a:r>
          </a:p>
          <a:p>
            <a:pPr marL="0" lvl="1" algn="just">
              <a:spcBef>
                <a:spcPts val="600"/>
              </a:spcBef>
              <a:spcAft>
                <a:spcPts val="600"/>
              </a:spcAft>
              <a:buFont typeface="Wingdings" pitchFamily="2" charset="2"/>
              <a:buChar char="q"/>
              <a:defRPr/>
            </a:pPr>
            <a:r>
              <a:rPr lang="it-IT" sz="1800" b="0" dirty="0">
                <a:solidFill>
                  <a:srgbClr val="786860"/>
                </a:solidFill>
                <a:latin typeface="+mn-lt"/>
                <a:cs typeface="+mn-cs"/>
              </a:rPr>
              <a:t> 16  masuri </a:t>
            </a:r>
            <a:r>
              <a:rPr lang="it-IT" sz="1800" b="0" dirty="0">
                <a:solidFill>
                  <a:srgbClr val="786860"/>
                </a:solidFill>
              </a:rPr>
              <a:t>care trebuie implementate </a:t>
            </a:r>
            <a:r>
              <a:rPr lang="it-IT" sz="1800" b="0" dirty="0">
                <a:solidFill>
                  <a:srgbClr val="786860"/>
                </a:solidFill>
                <a:latin typeface="+mn-lt"/>
                <a:cs typeface="+mn-cs"/>
              </a:rPr>
              <a:t>de catre operatorul de salubritate.</a:t>
            </a:r>
          </a:p>
          <a:p>
            <a:pPr marL="0" lvl="1" algn="just">
              <a:spcBef>
                <a:spcPts val="600"/>
              </a:spcBef>
              <a:spcAft>
                <a:spcPts val="600"/>
              </a:spcAft>
              <a:defRPr/>
            </a:pPr>
            <a:endParaRPr lang="en-GB" sz="2800" b="0" dirty="0">
              <a:solidFill>
                <a:srgbClr val="786860"/>
              </a:solidFill>
              <a:latin typeface="+mn-lt"/>
              <a:cs typeface="+mn-cs"/>
            </a:endParaRPr>
          </a:p>
          <a:p>
            <a:pPr marL="177800" lvl="1" indent="-177800" algn="just">
              <a:spcBef>
                <a:spcPts val="600"/>
              </a:spcBef>
              <a:spcAft>
                <a:spcPts val="600"/>
              </a:spcAft>
              <a:defRPr/>
            </a:pPr>
            <a:endParaRPr lang="en-GB" sz="2800" b="0" dirty="0">
              <a:solidFill>
                <a:srgbClr val="786860"/>
              </a:solidFill>
              <a:latin typeface="+mn-lt"/>
              <a:cs typeface="+mn-cs"/>
            </a:endParaRPr>
          </a:p>
          <a:p>
            <a:pPr marL="0" lvl="1">
              <a:spcBef>
                <a:spcPts val="600"/>
              </a:spcBef>
              <a:spcAft>
                <a:spcPts val="600"/>
              </a:spcAft>
              <a:defRPr/>
            </a:pPr>
            <a:endParaRPr lang="en-GB" sz="2800" b="0" dirty="0">
              <a:solidFill>
                <a:srgbClr val="786860"/>
              </a:solidFill>
              <a:latin typeface="+mn-lt"/>
              <a:cs typeface="+mn-cs"/>
            </a:endParaRPr>
          </a:p>
          <a:p>
            <a:pPr>
              <a:spcBef>
                <a:spcPts val="600"/>
              </a:spcBef>
              <a:spcAft>
                <a:spcPts val="600"/>
              </a:spcAft>
              <a:defRPr/>
            </a:pPr>
            <a:endParaRPr lang="en-GB" sz="2800" b="0" dirty="0">
              <a:solidFill>
                <a:srgbClr val="786860"/>
              </a:solidFill>
              <a:latin typeface="+mn-lt"/>
              <a:cs typeface="+mn-cs"/>
            </a:endParaRPr>
          </a:p>
        </p:txBody>
      </p:sp>
      <p:pic>
        <p:nvPicPr>
          <p:cNvPr id="77828" name="Picture 3"/>
          <p:cNvPicPr>
            <a:picLocks noChangeAspect="1" noChangeArrowheads="1"/>
          </p:cNvPicPr>
          <p:nvPr/>
        </p:nvPicPr>
        <p:blipFill>
          <a:blip r:embed="rId2" cstate="email"/>
          <a:srcRect/>
          <a:stretch>
            <a:fillRect/>
          </a:stretch>
        </p:blipFill>
        <p:spPr bwMode="auto">
          <a:xfrm>
            <a:off x="9351804" y="1949381"/>
            <a:ext cx="2649538" cy="2165419"/>
          </a:xfrm>
          <a:prstGeom prst="rect">
            <a:avLst/>
          </a:prstGeom>
          <a:ln>
            <a:noFill/>
          </a:ln>
          <a:effectLst>
            <a:softEdge rad="112500"/>
          </a:effectLst>
        </p:spPr>
      </p:pic>
      <p:pic>
        <p:nvPicPr>
          <p:cNvPr id="6" name="Picture 2" descr="C:\Users\DIANA\Pictures\market-research-firm-in-syracuse-ny[1].jpg"/>
          <p:cNvPicPr>
            <a:picLocks noChangeAspect="1" noChangeArrowheads="1"/>
          </p:cNvPicPr>
          <p:nvPr/>
        </p:nvPicPr>
        <p:blipFill>
          <a:blip r:embed="rId3" cstate="email"/>
          <a:srcRect/>
          <a:stretch>
            <a:fillRect/>
          </a:stretch>
        </p:blipFill>
        <p:spPr bwMode="auto">
          <a:xfrm>
            <a:off x="9540875" y="251460"/>
            <a:ext cx="2649538" cy="1371600"/>
          </a:xfrm>
          <a:prstGeom prst="rect">
            <a:avLst/>
          </a:prstGeom>
          <a:ln>
            <a:noFill/>
          </a:ln>
          <a:effectLst>
            <a:softEdge rad="112500"/>
          </a:effectLst>
        </p:spPr>
      </p:pic>
      <p:sp>
        <p:nvSpPr>
          <p:cNvPr id="7" name="Title 1"/>
          <p:cNvSpPr txBox="1">
            <a:spLocks/>
          </p:cNvSpPr>
          <p:nvPr/>
        </p:nvSpPr>
        <p:spPr bwMode="auto">
          <a:xfrm>
            <a:off x="1238250" y="0"/>
            <a:ext cx="9625013" cy="571500"/>
          </a:xfrm>
          <a:prstGeom prst="rect">
            <a:avLst/>
          </a:prstGeom>
          <a:noFill/>
          <a:ln w="9525">
            <a:noFill/>
            <a:miter lim="800000"/>
            <a:headEnd/>
            <a:tailEnd/>
          </a:ln>
        </p:spPr>
        <p:txBody>
          <a:bodyPr anchor="ctr"/>
          <a:lstStyle/>
          <a:p>
            <a:pPr>
              <a:lnSpc>
                <a:spcPct val="125000"/>
              </a:lnSpc>
              <a:buClr>
                <a:schemeClr val="bg2"/>
              </a:buClr>
              <a:defRPr/>
            </a:pPr>
            <a:endParaRPr lang="en-GB" sz="2000" dirty="0">
              <a:solidFill>
                <a:srgbClr val="ED1A3B"/>
              </a:solidFill>
              <a:latin typeface="Comic Sans MS" pitchFamily="66" charset="0"/>
              <a:cs typeface="+mn-cs"/>
            </a:endParaRPr>
          </a:p>
        </p:txBody>
      </p:sp>
      <p:sp>
        <p:nvSpPr>
          <p:cNvPr id="8" name="Rectangle 7"/>
          <p:cNvSpPr/>
          <p:nvPr/>
        </p:nvSpPr>
        <p:spPr>
          <a:xfrm>
            <a:off x="639763" y="31750"/>
            <a:ext cx="7094537" cy="461963"/>
          </a:xfrm>
          <a:prstGeom prst="rect">
            <a:avLst/>
          </a:prstGeom>
        </p:spPr>
        <p:txBody>
          <a:bodyPr>
            <a:spAutoFit/>
          </a:bodyPr>
          <a:lstStyle/>
          <a:p>
            <a:pPr>
              <a:defRPr/>
            </a:pPr>
            <a:r>
              <a:rPr lang="en-GB" sz="2400" dirty="0">
                <a:solidFill>
                  <a:srgbClr val="ED1A3B"/>
                </a:solidFill>
                <a:latin typeface="+mj-lt"/>
                <a:cs typeface="+mn-cs"/>
              </a:rPr>
              <a:t>PROMOVAREA UNUI STIL DE VIATA DURABIL</a:t>
            </a:r>
          </a:p>
        </p:txBody>
      </p:sp>
      <p:sp>
        <p:nvSpPr>
          <p:cNvPr id="9" name="Text Placeholder 2"/>
          <p:cNvSpPr txBox="1">
            <a:spLocks/>
          </p:cNvSpPr>
          <p:nvPr/>
        </p:nvSpPr>
        <p:spPr>
          <a:xfrm>
            <a:off x="3589338" y="4479925"/>
            <a:ext cx="7086600" cy="2220913"/>
          </a:xfrm>
          <a:prstGeom prst="rect">
            <a:avLst/>
          </a:prstGeom>
        </p:spPr>
        <p:txBody>
          <a:bodyPr/>
          <a:lstStyle/>
          <a:p>
            <a:pPr eaLnBrk="0" hangingPunct="0">
              <a:spcBef>
                <a:spcPts val="600"/>
              </a:spcBef>
              <a:defRPr/>
            </a:pPr>
            <a:r>
              <a:rPr lang="en-US" sz="2000" kern="0" dirty="0">
                <a:solidFill>
                  <a:srgbClr val="002060"/>
                </a:solidFill>
                <a:latin typeface="+mn-lt"/>
                <a:cs typeface="+mn-cs"/>
              </a:rPr>
              <a:t> </a:t>
            </a:r>
            <a:endParaRPr lang="ro-RO" sz="2000" kern="0" dirty="0">
              <a:solidFill>
                <a:srgbClr val="002060"/>
              </a:solidFill>
              <a:latin typeface="+mn-lt"/>
              <a:cs typeface="+mn-cs"/>
            </a:endParaRPr>
          </a:p>
          <a:p>
            <a:pPr eaLnBrk="0" hangingPunct="0">
              <a:spcBef>
                <a:spcPts val="600"/>
              </a:spcBef>
              <a:buFont typeface="Wingdings" pitchFamily="2" charset="2"/>
              <a:buChar char="q"/>
              <a:defRPr/>
            </a:pPr>
            <a:r>
              <a:rPr lang="en-US" sz="2000" kern="0" dirty="0">
                <a:solidFill>
                  <a:srgbClr val="C00000"/>
                </a:solidFill>
                <a:latin typeface="+mn-lt"/>
                <a:cs typeface="+mn-cs"/>
              </a:rPr>
              <a:t> </a:t>
            </a:r>
            <a:r>
              <a:rPr lang="en-US" sz="2400" kern="0" dirty="0" err="1">
                <a:solidFill>
                  <a:srgbClr val="C00000"/>
                </a:solidFill>
                <a:latin typeface="+mn-lt"/>
                <a:cs typeface="+mn-cs"/>
              </a:rPr>
              <a:t>Intre</a:t>
            </a:r>
            <a:r>
              <a:rPr lang="en-US" sz="2400" kern="0" dirty="0">
                <a:solidFill>
                  <a:srgbClr val="C00000"/>
                </a:solidFill>
                <a:latin typeface="+mn-lt"/>
                <a:cs typeface="+mn-cs"/>
              </a:rPr>
              <a:t> </a:t>
            </a:r>
            <a:r>
              <a:rPr lang="en-US" sz="2400" kern="0" dirty="0" err="1">
                <a:solidFill>
                  <a:srgbClr val="C00000"/>
                </a:solidFill>
                <a:latin typeface="+mn-lt"/>
                <a:cs typeface="+mn-cs"/>
              </a:rPr>
              <a:t>autoritati</a:t>
            </a:r>
            <a:r>
              <a:rPr lang="en-US" sz="2400" kern="0" dirty="0">
                <a:solidFill>
                  <a:srgbClr val="C00000"/>
                </a:solidFill>
                <a:latin typeface="+mn-lt"/>
                <a:cs typeface="+mn-cs"/>
              </a:rPr>
              <a:t> </a:t>
            </a:r>
            <a:r>
              <a:rPr lang="en-US" sz="2400" kern="0" dirty="0" err="1">
                <a:solidFill>
                  <a:srgbClr val="C00000"/>
                </a:solidFill>
                <a:latin typeface="+mn-lt"/>
                <a:cs typeface="+mn-cs"/>
              </a:rPr>
              <a:t>si</a:t>
            </a:r>
            <a:r>
              <a:rPr lang="en-US" sz="2400" kern="0" dirty="0">
                <a:solidFill>
                  <a:srgbClr val="C00000"/>
                </a:solidFill>
                <a:latin typeface="+mn-lt"/>
                <a:cs typeface="+mn-cs"/>
              </a:rPr>
              <a:t> </a:t>
            </a:r>
            <a:r>
              <a:rPr lang="en-US" sz="2400" kern="0" dirty="0" err="1">
                <a:solidFill>
                  <a:srgbClr val="C00000"/>
                </a:solidFill>
                <a:latin typeface="+mn-lt"/>
                <a:cs typeface="+mn-cs"/>
              </a:rPr>
              <a:t>operatorii</a:t>
            </a:r>
            <a:r>
              <a:rPr lang="en-US" sz="2400" kern="0" dirty="0">
                <a:solidFill>
                  <a:srgbClr val="C00000"/>
                </a:solidFill>
                <a:latin typeface="+mn-lt"/>
                <a:cs typeface="+mn-cs"/>
              </a:rPr>
              <a:t> de </a:t>
            </a:r>
            <a:r>
              <a:rPr lang="en-US" sz="2400" kern="0" dirty="0" err="1">
                <a:solidFill>
                  <a:srgbClr val="C00000"/>
                </a:solidFill>
                <a:latin typeface="+mn-lt"/>
                <a:cs typeface="+mn-cs"/>
              </a:rPr>
              <a:t>salubritate</a:t>
            </a:r>
            <a:endParaRPr lang="en-US" sz="2400" kern="0" dirty="0">
              <a:solidFill>
                <a:srgbClr val="C00000"/>
              </a:solidFill>
              <a:latin typeface="+mn-lt"/>
              <a:cs typeface="+mn-cs"/>
            </a:endParaRPr>
          </a:p>
          <a:p>
            <a:pPr marL="365125" indent="-365125" eaLnBrk="0" hangingPunct="0">
              <a:spcBef>
                <a:spcPts val="600"/>
              </a:spcBef>
              <a:buFont typeface="Wingdings" pitchFamily="2" charset="2"/>
              <a:buChar char="q"/>
              <a:defRPr/>
            </a:pPr>
            <a:r>
              <a:rPr lang="en-US" sz="2400" kern="0" dirty="0" err="1">
                <a:solidFill>
                  <a:srgbClr val="C00000"/>
                </a:solidFill>
                <a:latin typeface="+mn-lt"/>
                <a:cs typeface="+mn-cs"/>
              </a:rPr>
              <a:t>Intre</a:t>
            </a:r>
            <a:r>
              <a:rPr lang="en-US" sz="2400" kern="0" dirty="0">
                <a:solidFill>
                  <a:srgbClr val="C00000"/>
                </a:solidFill>
                <a:latin typeface="+mn-lt"/>
                <a:cs typeface="+mn-cs"/>
              </a:rPr>
              <a:t> </a:t>
            </a:r>
            <a:r>
              <a:rPr lang="ro-RO" sz="2400" kern="0" dirty="0">
                <a:solidFill>
                  <a:srgbClr val="C00000"/>
                </a:solidFill>
                <a:latin typeface="+mn-lt"/>
                <a:cs typeface="+mn-cs"/>
              </a:rPr>
              <a:t>autorit</a:t>
            </a:r>
            <a:r>
              <a:rPr lang="en-US" sz="2400" kern="0" dirty="0" err="1">
                <a:solidFill>
                  <a:srgbClr val="C00000"/>
                </a:solidFill>
                <a:latin typeface="+mn-lt"/>
                <a:cs typeface="+mn-cs"/>
              </a:rPr>
              <a:t>ati</a:t>
            </a:r>
            <a:r>
              <a:rPr lang="en-US" sz="2400" kern="0" dirty="0">
                <a:solidFill>
                  <a:srgbClr val="C00000"/>
                </a:solidFill>
                <a:latin typeface="+mn-lt"/>
                <a:cs typeface="+mn-cs"/>
              </a:rPr>
              <a:t>: </a:t>
            </a:r>
            <a:r>
              <a:rPr lang="en-US" sz="2400" b="0" kern="0" dirty="0">
                <a:solidFill>
                  <a:srgbClr val="002060"/>
                </a:solidFill>
                <a:latin typeface="+mn-lt"/>
                <a:cs typeface="+mn-cs"/>
              </a:rPr>
              <a:t>la </a:t>
            </a:r>
            <a:r>
              <a:rPr lang="en-US" sz="2400" b="0" kern="0" dirty="0" err="1">
                <a:solidFill>
                  <a:srgbClr val="002060"/>
                </a:solidFill>
                <a:latin typeface="+mn-lt"/>
                <a:cs typeface="+mn-cs"/>
              </a:rPr>
              <a:t>nivel</a:t>
            </a:r>
            <a:r>
              <a:rPr lang="en-US" sz="2400" b="0" kern="0" dirty="0">
                <a:solidFill>
                  <a:srgbClr val="002060"/>
                </a:solidFill>
                <a:latin typeface="+mn-lt"/>
                <a:cs typeface="+mn-cs"/>
              </a:rPr>
              <a:t> national,</a:t>
            </a:r>
            <a:r>
              <a:rPr lang="ro-RO" sz="2400" b="0" kern="0" dirty="0">
                <a:solidFill>
                  <a:srgbClr val="002060"/>
                </a:solidFill>
                <a:latin typeface="+mn-lt"/>
                <a:cs typeface="+mn-cs"/>
              </a:rPr>
              <a:t> regi</a:t>
            </a:r>
            <a:r>
              <a:rPr lang="en-US" sz="2400" b="0" kern="0" dirty="0" err="1">
                <a:solidFill>
                  <a:srgbClr val="002060"/>
                </a:solidFill>
                <a:latin typeface="+mn-lt"/>
                <a:cs typeface="+mn-cs"/>
              </a:rPr>
              <a:t>onal</a:t>
            </a:r>
            <a:r>
              <a:rPr lang="en-US" sz="2400" b="0" kern="0" dirty="0">
                <a:solidFill>
                  <a:srgbClr val="002060"/>
                </a:solidFill>
                <a:latin typeface="+mn-lt"/>
                <a:cs typeface="+mn-cs"/>
              </a:rPr>
              <a:t> </a:t>
            </a:r>
            <a:r>
              <a:rPr lang="en-US" sz="2400" b="0" kern="0" dirty="0" err="1">
                <a:solidFill>
                  <a:srgbClr val="002060"/>
                </a:solidFill>
                <a:latin typeface="+mn-lt"/>
                <a:cs typeface="+mn-cs"/>
              </a:rPr>
              <a:t>si</a:t>
            </a:r>
            <a:r>
              <a:rPr lang="en-US" sz="2400" b="0" kern="0" dirty="0">
                <a:solidFill>
                  <a:srgbClr val="002060"/>
                </a:solidFill>
                <a:latin typeface="+mn-lt"/>
                <a:cs typeface="+mn-cs"/>
              </a:rPr>
              <a:t> local </a:t>
            </a:r>
            <a:endParaRPr lang="ro-RO" sz="2400" b="0" kern="0" dirty="0">
              <a:solidFill>
                <a:srgbClr val="002060"/>
              </a:solidFill>
              <a:latin typeface="+mn-lt"/>
              <a:cs typeface="+mn-cs"/>
            </a:endParaRPr>
          </a:p>
        </p:txBody>
      </p:sp>
      <p:pic>
        <p:nvPicPr>
          <p:cNvPr id="10" name="Picture 5" descr="C:\Users\DIANA\Pictures\imagesCA6C0HDX.jpg"/>
          <p:cNvPicPr>
            <a:picLocks noChangeAspect="1" noChangeArrowheads="1"/>
          </p:cNvPicPr>
          <p:nvPr/>
        </p:nvPicPr>
        <p:blipFill>
          <a:blip r:embed="rId4" cstate="email"/>
          <a:srcRect/>
          <a:stretch>
            <a:fillRect/>
          </a:stretch>
        </p:blipFill>
        <p:spPr bwMode="auto">
          <a:xfrm>
            <a:off x="-1" y="3721974"/>
            <a:ext cx="3589269" cy="2017553"/>
          </a:xfrm>
          <a:prstGeom prst="ellipse">
            <a:avLst/>
          </a:prstGeom>
          <a:ln>
            <a:noFill/>
          </a:ln>
          <a:effectLst>
            <a:softEdge rad="112500"/>
          </a:effectLst>
        </p:spPr>
      </p:pic>
      <p:sp>
        <p:nvSpPr>
          <p:cNvPr id="11" name="Title 1"/>
          <p:cNvSpPr txBox="1">
            <a:spLocks/>
          </p:cNvSpPr>
          <p:nvPr/>
        </p:nvSpPr>
        <p:spPr>
          <a:xfrm>
            <a:off x="3589338" y="3679825"/>
            <a:ext cx="6224587" cy="900113"/>
          </a:xfrm>
          <a:prstGeom prst="rect">
            <a:avLst/>
          </a:prstGeom>
        </p:spPr>
        <p:txBody>
          <a:bodyPr/>
          <a:lstStyle/>
          <a:p>
            <a:pPr eaLnBrk="0" hangingPunct="0">
              <a:lnSpc>
                <a:spcPct val="105000"/>
              </a:lnSpc>
              <a:defRPr/>
            </a:pPr>
            <a:r>
              <a:rPr lang="en-US" sz="2400" kern="0" dirty="0" err="1">
                <a:solidFill>
                  <a:schemeClr val="accent2"/>
                </a:solidFill>
                <a:latin typeface="Comic Sans MS" pitchFamily="66" charset="0"/>
                <a:ea typeface="+mj-ea"/>
                <a:cs typeface="+mj-cs"/>
              </a:rPr>
              <a:t>Viziune</a:t>
            </a:r>
            <a:r>
              <a:rPr lang="en-US" sz="2400" kern="0" dirty="0">
                <a:solidFill>
                  <a:schemeClr val="accent2"/>
                </a:solidFill>
                <a:latin typeface="Comic Sans MS" pitchFamily="66" charset="0"/>
                <a:ea typeface="+mj-ea"/>
                <a:cs typeface="+mj-cs"/>
              </a:rPr>
              <a:t> </a:t>
            </a:r>
            <a:r>
              <a:rPr lang="en-US" sz="2400" kern="0" dirty="0" err="1">
                <a:solidFill>
                  <a:schemeClr val="accent2"/>
                </a:solidFill>
                <a:latin typeface="Comic Sans MS" pitchFamily="66" charset="0"/>
                <a:ea typeface="+mj-ea"/>
                <a:cs typeface="+mj-cs"/>
              </a:rPr>
              <a:t>comuna</a:t>
            </a:r>
            <a:r>
              <a:rPr lang="en-US" sz="2400" kern="0" dirty="0">
                <a:solidFill>
                  <a:schemeClr val="accent2"/>
                </a:solidFill>
                <a:latin typeface="Comic Sans MS" pitchFamily="66" charset="0"/>
                <a:ea typeface="+mj-ea"/>
                <a:cs typeface="+mj-cs"/>
              </a:rPr>
              <a:t> </a:t>
            </a:r>
            <a:r>
              <a:rPr lang="en-US" sz="3600" kern="0" dirty="0">
                <a:solidFill>
                  <a:schemeClr val="accent2"/>
                </a:solidFill>
                <a:latin typeface="Comic Sans MS" pitchFamily="66" charset="0"/>
                <a:ea typeface="+mj-ea"/>
                <a:cs typeface="+mj-cs"/>
                <a:sym typeface="Wingdings"/>
              </a:rPr>
              <a:t></a:t>
            </a:r>
            <a:r>
              <a:rPr lang="en-US" sz="3600" kern="0" dirty="0">
                <a:solidFill>
                  <a:schemeClr val="accent2"/>
                </a:solidFill>
                <a:latin typeface="Comic Sans MS" pitchFamily="66" charset="0"/>
                <a:ea typeface="+mj-ea"/>
                <a:cs typeface="+mj-cs"/>
                <a:sym typeface="Wingdings" pitchFamily="2" charset="2"/>
              </a:rPr>
              <a:t> </a:t>
            </a:r>
            <a:endParaRPr lang="en-US" sz="2400" kern="0" dirty="0">
              <a:solidFill>
                <a:schemeClr val="accent2"/>
              </a:solidFill>
              <a:latin typeface="Comic Sans MS" pitchFamily="66" charset="0"/>
              <a:ea typeface="+mj-ea"/>
              <a:cs typeface="+mj-cs"/>
              <a:sym typeface="Wingdings" pitchFamily="2" charset="2"/>
            </a:endParaRPr>
          </a:p>
          <a:p>
            <a:pPr eaLnBrk="0" hangingPunct="0">
              <a:lnSpc>
                <a:spcPct val="105000"/>
              </a:lnSpc>
              <a:defRPr/>
            </a:pPr>
            <a:r>
              <a:rPr lang="en-US" sz="2400" kern="0" dirty="0" err="1">
                <a:solidFill>
                  <a:schemeClr val="accent2"/>
                </a:solidFill>
                <a:latin typeface="Comic Sans MS" pitchFamily="66" charset="0"/>
                <a:ea typeface="+mj-ea"/>
                <a:cs typeface="+mj-cs"/>
              </a:rPr>
              <a:t>Repartizarea</a:t>
            </a:r>
            <a:r>
              <a:rPr lang="en-US" sz="2400" kern="0" dirty="0">
                <a:solidFill>
                  <a:schemeClr val="accent2"/>
                </a:solidFill>
                <a:latin typeface="Comic Sans MS" pitchFamily="66" charset="0"/>
                <a:ea typeface="+mj-ea"/>
                <a:cs typeface="+mj-cs"/>
              </a:rPr>
              <a:t> </a:t>
            </a:r>
            <a:r>
              <a:rPr lang="en-US" sz="2400" kern="0" dirty="0" err="1">
                <a:solidFill>
                  <a:schemeClr val="accent2"/>
                </a:solidFill>
                <a:latin typeface="Comic Sans MS" pitchFamily="66" charset="0"/>
                <a:ea typeface="+mj-ea"/>
                <a:cs typeface="+mj-cs"/>
              </a:rPr>
              <a:t>responsabilitatilor</a:t>
            </a:r>
            <a:endParaRPr lang="ro-RO" sz="2400" kern="0" dirty="0">
              <a:solidFill>
                <a:schemeClr val="accent2"/>
              </a:solidFill>
              <a:latin typeface="Comic Sans MS" pitchFamily="66" charset="0"/>
              <a:ea typeface="+mj-ea"/>
              <a:cs typeface="+mj-cs"/>
            </a:endParaRPr>
          </a:p>
        </p:txBody>
      </p:sp>
      <p:sp>
        <p:nvSpPr>
          <p:cNvPr id="12" name="Curved Left Arrow 11"/>
          <p:cNvSpPr/>
          <p:nvPr/>
        </p:nvSpPr>
        <p:spPr bwMode="auto">
          <a:xfrm>
            <a:off x="8682038" y="2987675"/>
            <a:ext cx="669925" cy="1127125"/>
          </a:xfrm>
          <a:prstGeom prst="curvedLeftArrow">
            <a:avLst/>
          </a:prstGeom>
          <a:ln>
            <a:headEnd type="none" w="med" len="med"/>
            <a:tailEnd type="triangle" w="lg"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a:defRPr/>
            </a:pPr>
            <a:endParaRPr lang="ro-RO">
              <a:solidFill>
                <a:schemeClr val="bg1"/>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701675" y="4763"/>
            <a:ext cx="6264275" cy="558800"/>
          </a:xfrm>
        </p:spPr>
        <p:txBody>
          <a:bodyPr/>
          <a:lstStyle/>
          <a:p>
            <a:r>
              <a:rPr lang="ro-RO" smtClean="0"/>
              <a:t>Colectarea si transportul deseurilor</a:t>
            </a:r>
          </a:p>
        </p:txBody>
      </p:sp>
      <p:sp>
        <p:nvSpPr>
          <p:cNvPr id="1028" name="Rectangle 3"/>
          <p:cNvSpPr>
            <a:spLocks noGrp="1" noChangeArrowheads="1"/>
          </p:cNvSpPr>
          <p:nvPr>
            <p:ph type="body" idx="1"/>
          </p:nvPr>
        </p:nvSpPr>
        <p:spPr>
          <a:xfrm>
            <a:off x="382588" y="715963"/>
            <a:ext cx="8091487" cy="8809037"/>
          </a:xfrm>
        </p:spPr>
        <p:txBody>
          <a:bodyPr/>
          <a:lstStyle/>
          <a:p>
            <a:pPr>
              <a:spcBef>
                <a:spcPts val="600"/>
              </a:spcBef>
              <a:spcAft>
                <a:spcPts val="600"/>
              </a:spcAft>
              <a:buFont typeface="Wingdings" pitchFamily="2" charset="2"/>
              <a:buChar char="q"/>
            </a:pPr>
            <a:r>
              <a:rPr lang="ro-RO" sz="2400" smtClean="0"/>
              <a:t>Stabilirea celor mai eficiente scheme de colectare si transport deseuri</a:t>
            </a:r>
            <a:endParaRPr lang="en-US" sz="2400" smtClean="0"/>
          </a:p>
          <a:p>
            <a:pPr>
              <a:spcBef>
                <a:spcPts val="600"/>
              </a:spcBef>
              <a:spcAft>
                <a:spcPts val="600"/>
              </a:spcAft>
              <a:buFont typeface="Wingdings" pitchFamily="2" charset="2"/>
              <a:buChar char="q"/>
            </a:pPr>
            <a:r>
              <a:rPr lang="en-US" sz="2400" smtClean="0"/>
              <a:t>E</a:t>
            </a:r>
            <a:r>
              <a:rPr lang="ro-RO" sz="2400" smtClean="0"/>
              <a:t>xtinderea serviciilor </a:t>
            </a:r>
            <a:r>
              <a:rPr lang="en-US" sz="2400" smtClean="0"/>
              <a:t>d</a:t>
            </a:r>
            <a:r>
              <a:rPr lang="ro-RO" sz="2400" smtClean="0"/>
              <a:t>e colectare a deșeurilor</a:t>
            </a:r>
            <a:r>
              <a:rPr lang="en-US" sz="2400" smtClean="0"/>
              <a:t> la nivelul intregii localitati </a:t>
            </a:r>
            <a:r>
              <a:rPr lang="en-US" sz="2400" smtClean="0">
                <a:sym typeface="Wingdings" pitchFamily="2" charset="2"/>
              </a:rPr>
              <a:t> a</a:t>
            </a:r>
            <a:r>
              <a:rPr lang="en-US" sz="2400" smtClean="0"/>
              <a:t>ccesibilitatea tuturor cetatenilor la serviciul de salubritate </a:t>
            </a:r>
            <a:endParaRPr lang="ro-RO" sz="2400" smtClean="0"/>
          </a:p>
          <a:p>
            <a:pPr>
              <a:spcBef>
                <a:spcPts val="600"/>
              </a:spcBef>
              <a:spcAft>
                <a:spcPts val="600"/>
              </a:spcAft>
              <a:buFont typeface="Wingdings" pitchFamily="2" charset="2"/>
              <a:buChar char="q"/>
            </a:pPr>
            <a:r>
              <a:rPr lang="ro-RO" sz="2400" smtClean="0"/>
              <a:t>Achizitionarea de recipienti pentru precolectarea deseurilor menajere</a:t>
            </a:r>
          </a:p>
          <a:p>
            <a:pPr>
              <a:spcBef>
                <a:spcPts val="600"/>
              </a:spcBef>
              <a:spcAft>
                <a:spcPts val="600"/>
              </a:spcAft>
              <a:buFont typeface="Wingdings" pitchFamily="2" charset="2"/>
              <a:buChar char="q"/>
            </a:pPr>
            <a:r>
              <a:rPr lang="ro-RO" sz="2400" smtClean="0"/>
              <a:t>Identificarea de spatii si amenajarea punctelor de colectare deseuri</a:t>
            </a:r>
            <a:r>
              <a:rPr lang="en-US" sz="2400" smtClean="0"/>
              <a:t> </a:t>
            </a:r>
            <a:r>
              <a:rPr lang="en-US" sz="2400" smtClean="0">
                <a:sym typeface="Wingdings" pitchFamily="2" charset="2"/>
              </a:rPr>
              <a:t></a:t>
            </a:r>
            <a:r>
              <a:rPr lang="ro-RO" sz="2400" smtClean="0"/>
              <a:t> dotarea acestora cu recipienti in vederea introducerii colectarii selective a deseurilor menajere</a:t>
            </a:r>
          </a:p>
          <a:p>
            <a:pPr>
              <a:spcBef>
                <a:spcPts val="600"/>
              </a:spcBef>
              <a:spcAft>
                <a:spcPts val="600"/>
              </a:spcAft>
              <a:buFont typeface="Wingdings" pitchFamily="2" charset="2"/>
              <a:buChar char="q"/>
            </a:pPr>
            <a:r>
              <a:rPr lang="en-US" sz="2400" smtClean="0"/>
              <a:t>I</a:t>
            </a:r>
            <a:r>
              <a:rPr lang="ro-RO" sz="2400" smtClean="0"/>
              <a:t>mbunatatirea infrastructurii de transport</a:t>
            </a:r>
            <a:r>
              <a:rPr lang="en-US" sz="2400" smtClean="0"/>
              <a:t> </a:t>
            </a:r>
            <a:r>
              <a:rPr lang="en-US" sz="2400" smtClean="0">
                <a:sym typeface="Wingdings" pitchFamily="2" charset="2"/>
              </a:rPr>
              <a:t> </a:t>
            </a:r>
            <a:r>
              <a:rPr lang="ro-RO" sz="2400" smtClean="0"/>
              <a:t>achizitionarea de autospeciale compatibile cu sistemul de colectare a deseurilor</a:t>
            </a:r>
          </a:p>
          <a:p>
            <a:endParaRPr lang="ro-RO" sz="1800" smtClean="0"/>
          </a:p>
          <a:p>
            <a:pPr algn="just">
              <a:lnSpc>
                <a:spcPct val="80000"/>
              </a:lnSpc>
              <a:buFontTx/>
              <a:buAutoNum type="arabicPeriod" startAt="3"/>
            </a:pPr>
            <a:endParaRPr lang="en-US" sz="1800" smtClean="0"/>
          </a:p>
          <a:p>
            <a:pPr>
              <a:lnSpc>
                <a:spcPct val="80000"/>
              </a:lnSpc>
            </a:pPr>
            <a:endParaRPr lang="ro-RO" sz="1800" smtClean="0"/>
          </a:p>
        </p:txBody>
      </p:sp>
      <p:sp>
        <p:nvSpPr>
          <p:cNvPr id="1029" name="Text Box 5"/>
          <p:cNvSpPr txBox="1">
            <a:spLocks noChangeArrowheads="1"/>
          </p:cNvSpPr>
          <p:nvPr/>
        </p:nvSpPr>
        <p:spPr bwMode="auto">
          <a:xfrm>
            <a:off x="9839325" y="6613525"/>
            <a:ext cx="2543175" cy="244475"/>
          </a:xfrm>
          <a:prstGeom prst="rect">
            <a:avLst/>
          </a:prstGeom>
          <a:noFill/>
          <a:ln w="9525">
            <a:noFill/>
            <a:miter lim="800000"/>
            <a:headEnd/>
            <a:tailEnd/>
          </a:ln>
        </p:spPr>
        <p:txBody>
          <a:bodyPr>
            <a:spAutoFit/>
          </a:bodyPr>
          <a:lstStyle/>
          <a:p>
            <a:pPr>
              <a:spcBef>
                <a:spcPct val="50000"/>
              </a:spcBef>
            </a:pPr>
            <a:r>
              <a:rPr lang="en-US" sz="1000">
                <a:latin typeface="Tahoma" pitchFamily="34" charset="0"/>
              </a:rPr>
              <a:t>Drnd.ing. Ana-Maria Schiopu</a:t>
            </a:r>
            <a:endParaRPr lang="ro-RO" sz="1000">
              <a:latin typeface="Tahoma" pitchFamily="34" charset="0"/>
            </a:endParaRPr>
          </a:p>
        </p:txBody>
      </p:sp>
      <p:pic>
        <p:nvPicPr>
          <p:cNvPr id="1030" name="Picture 8"/>
          <p:cNvPicPr>
            <a:picLocks noChangeAspect="1" noChangeArrowheads="1"/>
          </p:cNvPicPr>
          <p:nvPr/>
        </p:nvPicPr>
        <p:blipFill>
          <a:blip r:embed="rId3" cstate="print"/>
          <a:srcRect/>
          <a:stretch>
            <a:fillRect/>
          </a:stretch>
        </p:blipFill>
        <p:spPr bwMode="auto">
          <a:xfrm>
            <a:off x="8794750" y="2133600"/>
            <a:ext cx="3395663" cy="1398588"/>
          </a:xfrm>
          <a:prstGeom prst="rect">
            <a:avLst/>
          </a:prstGeom>
          <a:noFill/>
          <a:ln w="9525">
            <a:noFill/>
            <a:miter lim="800000"/>
            <a:headEnd/>
            <a:tailEnd/>
          </a:ln>
        </p:spPr>
      </p:pic>
      <p:pic>
        <p:nvPicPr>
          <p:cNvPr id="1031" name="Picture 8"/>
          <p:cNvPicPr>
            <a:picLocks noChangeAspect="1" noChangeArrowheads="1"/>
          </p:cNvPicPr>
          <p:nvPr/>
        </p:nvPicPr>
        <p:blipFill>
          <a:blip r:embed="rId4" cstate="print"/>
          <a:srcRect/>
          <a:stretch>
            <a:fillRect/>
          </a:stretch>
        </p:blipFill>
        <p:spPr bwMode="auto">
          <a:xfrm>
            <a:off x="8794750" y="358775"/>
            <a:ext cx="3395663" cy="1433513"/>
          </a:xfrm>
          <a:prstGeom prst="rect">
            <a:avLst/>
          </a:prstGeom>
          <a:noFill/>
          <a:ln w="9525">
            <a:noFill/>
            <a:miter lim="800000"/>
            <a:headEnd/>
            <a:tailEnd/>
          </a:ln>
        </p:spPr>
      </p:pic>
      <p:graphicFrame>
        <p:nvGraphicFramePr>
          <p:cNvPr id="1026" name="Object 4"/>
          <p:cNvGraphicFramePr>
            <a:graphicFrameLocks noChangeAspect="1"/>
          </p:cNvGraphicFramePr>
          <p:nvPr/>
        </p:nvGraphicFramePr>
        <p:xfrm>
          <a:off x="8794750" y="4017963"/>
          <a:ext cx="3289300" cy="2128837"/>
        </p:xfrm>
        <a:graphic>
          <a:graphicData uri="http://schemas.openxmlformats.org/presentationml/2006/ole">
            <p:oleObj spid="_x0000_s1026" name="Dokument" r:id="rId5" imgW="3649753" imgH="2563792" progId="Word.Document.8">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u 1"/>
          <p:cNvSpPr>
            <a:spLocks noGrp="1"/>
          </p:cNvSpPr>
          <p:nvPr>
            <p:ph type="title"/>
          </p:nvPr>
        </p:nvSpPr>
        <p:spPr>
          <a:xfrm>
            <a:off x="579438" y="0"/>
            <a:ext cx="10361612" cy="841375"/>
          </a:xfrm>
        </p:spPr>
        <p:txBody>
          <a:bodyPr/>
          <a:lstStyle/>
          <a:p>
            <a:r>
              <a:rPr lang="ro-RO" altLang="ru-RU" smtClean="0"/>
              <a:t>Colectare selectivă spre </a:t>
            </a:r>
            <a:r>
              <a:rPr lang="en-US" altLang="ru-RU" smtClean="0"/>
              <a:t>R</a:t>
            </a:r>
            <a:r>
              <a:rPr lang="ro-RO" altLang="ru-RU" smtClean="0"/>
              <a:t>eciclare</a:t>
            </a:r>
            <a:r>
              <a:rPr lang="ro-RO" altLang="ru-RU" smtClean="0">
                <a:solidFill>
                  <a:srgbClr val="FFCC00"/>
                </a:solidFill>
              </a:rPr>
              <a:t/>
            </a:r>
            <a:br>
              <a:rPr lang="ro-RO" altLang="ru-RU" smtClean="0">
                <a:solidFill>
                  <a:srgbClr val="FFCC00"/>
                </a:solidFill>
              </a:rPr>
            </a:br>
            <a:endParaRPr lang="ru-RU" altLang="ru-RU" smtClean="0"/>
          </a:p>
        </p:txBody>
      </p:sp>
      <p:pic>
        <p:nvPicPr>
          <p:cNvPr id="50179" name="Picture 7" descr="DSCF0239"/>
          <p:cNvPicPr>
            <a:picLocks noChangeAspect="1" noChangeArrowheads="1"/>
          </p:cNvPicPr>
          <p:nvPr/>
        </p:nvPicPr>
        <p:blipFill>
          <a:blip r:embed="rId2" cstate="print"/>
          <a:srcRect/>
          <a:stretch>
            <a:fillRect/>
          </a:stretch>
        </p:blipFill>
        <p:spPr bwMode="auto">
          <a:xfrm>
            <a:off x="195263" y="2362200"/>
            <a:ext cx="2835275" cy="1811338"/>
          </a:xfrm>
          <a:prstGeom prst="rect">
            <a:avLst/>
          </a:prstGeom>
          <a:noFill/>
          <a:ln w="9525">
            <a:noFill/>
            <a:miter lim="800000"/>
            <a:headEnd/>
            <a:tailEnd/>
          </a:ln>
        </p:spPr>
      </p:pic>
      <p:pic>
        <p:nvPicPr>
          <p:cNvPr id="50180" name="Picture 2" descr="DSC_0141.JPG"/>
          <p:cNvPicPr>
            <a:picLocks noChangeAspect="1"/>
          </p:cNvPicPr>
          <p:nvPr/>
        </p:nvPicPr>
        <p:blipFill>
          <a:blip r:embed="rId3" cstate="print"/>
          <a:srcRect/>
          <a:stretch>
            <a:fillRect/>
          </a:stretch>
        </p:blipFill>
        <p:spPr bwMode="auto">
          <a:xfrm>
            <a:off x="195263" y="4316413"/>
            <a:ext cx="2835275" cy="1897062"/>
          </a:xfrm>
          <a:prstGeom prst="rect">
            <a:avLst/>
          </a:prstGeom>
          <a:noFill/>
          <a:ln w="9525">
            <a:noFill/>
            <a:miter lim="800000"/>
            <a:headEnd/>
            <a:tailEnd/>
          </a:ln>
        </p:spPr>
      </p:pic>
      <p:pic>
        <p:nvPicPr>
          <p:cNvPr id="50181" name="Picture 5" descr="IMG_4727"/>
          <p:cNvPicPr>
            <a:picLocks noGrp="1" noChangeAspect="1" noChangeArrowheads="1"/>
          </p:cNvPicPr>
          <p:nvPr>
            <p:ph idx="1"/>
          </p:nvPr>
        </p:nvPicPr>
        <p:blipFill>
          <a:blip r:embed="rId4" cstate="print"/>
          <a:srcRect/>
          <a:stretch>
            <a:fillRect/>
          </a:stretch>
        </p:blipFill>
        <p:spPr>
          <a:xfrm>
            <a:off x="195263" y="722313"/>
            <a:ext cx="2835275" cy="1593850"/>
          </a:xfrm>
        </p:spPr>
      </p:pic>
      <p:sp>
        <p:nvSpPr>
          <p:cNvPr id="11" name="Rectangle 10"/>
          <p:cNvSpPr/>
          <p:nvPr/>
        </p:nvSpPr>
        <p:spPr>
          <a:xfrm>
            <a:off x="3292475" y="722313"/>
            <a:ext cx="8624888" cy="3354387"/>
          </a:xfrm>
          <a:prstGeom prst="rect">
            <a:avLst/>
          </a:prstGeom>
        </p:spPr>
        <p:txBody>
          <a:bodyPr>
            <a:spAutoFit/>
          </a:bodyPr>
          <a:lstStyle/>
          <a:p>
            <a:pPr marL="342900" indent="-342900" eaLnBrk="0" hangingPunct="0">
              <a:spcBef>
                <a:spcPts val="600"/>
              </a:spcBef>
              <a:spcAft>
                <a:spcPts val="600"/>
              </a:spcAft>
              <a:buFont typeface="Wingdings" pitchFamily="2" charset="2"/>
              <a:buChar char="q"/>
              <a:defRPr/>
            </a:pPr>
            <a:r>
              <a:rPr lang="en-US" sz="2400" b="0" dirty="0" err="1">
                <a:solidFill>
                  <a:srgbClr val="786860"/>
                </a:solidFill>
                <a:latin typeface="+mn-lt"/>
                <a:cs typeface="+mn-cs"/>
              </a:rPr>
              <a:t>Amenajarea</a:t>
            </a:r>
            <a:r>
              <a:rPr lang="en-US" sz="2400" b="0" dirty="0">
                <a:solidFill>
                  <a:srgbClr val="786860"/>
                </a:solidFill>
                <a:latin typeface="+mn-lt"/>
                <a:cs typeface="+mn-cs"/>
              </a:rPr>
              <a:t> </a:t>
            </a:r>
            <a:r>
              <a:rPr lang="en-US" sz="2400" b="0" dirty="0" err="1">
                <a:solidFill>
                  <a:srgbClr val="786860"/>
                </a:solidFill>
                <a:latin typeface="+mn-lt"/>
                <a:cs typeface="+mn-cs"/>
              </a:rPr>
              <a:t>si</a:t>
            </a:r>
            <a:r>
              <a:rPr lang="en-US" sz="2400" b="0" dirty="0">
                <a:solidFill>
                  <a:srgbClr val="786860"/>
                </a:solidFill>
                <a:latin typeface="+mn-lt"/>
                <a:cs typeface="+mn-cs"/>
              </a:rPr>
              <a:t> </a:t>
            </a:r>
            <a:r>
              <a:rPr lang="en-US" sz="2400" b="0" dirty="0" err="1">
                <a:solidFill>
                  <a:srgbClr val="786860"/>
                </a:solidFill>
                <a:latin typeface="+mn-lt"/>
                <a:cs typeface="+mn-cs"/>
              </a:rPr>
              <a:t>dotarea</a:t>
            </a:r>
            <a:r>
              <a:rPr lang="en-US" sz="2400" b="0" dirty="0">
                <a:solidFill>
                  <a:srgbClr val="786860"/>
                </a:solidFill>
                <a:latin typeface="+mn-lt"/>
                <a:cs typeface="+mn-cs"/>
              </a:rPr>
              <a:t> </a:t>
            </a:r>
            <a:r>
              <a:rPr lang="en-US" sz="2400" b="0" dirty="0" err="1">
                <a:solidFill>
                  <a:srgbClr val="786860"/>
                </a:solidFill>
                <a:latin typeface="+mn-lt"/>
                <a:cs typeface="+mn-cs"/>
              </a:rPr>
              <a:t>punctelor</a:t>
            </a:r>
            <a:r>
              <a:rPr lang="en-US" sz="2400" b="0" dirty="0">
                <a:solidFill>
                  <a:srgbClr val="786860"/>
                </a:solidFill>
                <a:latin typeface="+mn-lt"/>
                <a:cs typeface="+mn-cs"/>
              </a:rPr>
              <a:t> de </a:t>
            </a:r>
            <a:r>
              <a:rPr lang="en-US" sz="2400" b="0" dirty="0" err="1">
                <a:solidFill>
                  <a:srgbClr val="786860"/>
                </a:solidFill>
                <a:latin typeface="+mn-lt"/>
                <a:cs typeface="+mn-cs"/>
              </a:rPr>
              <a:t>colectare</a:t>
            </a:r>
            <a:r>
              <a:rPr lang="en-US" sz="2400" b="0" dirty="0">
                <a:solidFill>
                  <a:srgbClr val="786860"/>
                </a:solidFill>
                <a:latin typeface="+mn-lt"/>
                <a:cs typeface="+mn-cs"/>
              </a:rPr>
              <a:t> </a:t>
            </a:r>
            <a:r>
              <a:rPr lang="en-US" sz="2400" b="0" dirty="0" err="1">
                <a:solidFill>
                  <a:srgbClr val="786860"/>
                </a:solidFill>
                <a:latin typeface="+mn-lt"/>
                <a:cs typeface="+mn-cs"/>
              </a:rPr>
              <a:t>selectiva</a:t>
            </a:r>
            <a:r>
              <a:rPr lang="en-US" sz="2400" b="0" dirty="0">
                <a:solidFill>
                  <a:srgbClr val="786860"/>
                </a:solidFill>
                <a:latin typeface="+mn-lt"/>
                <a:cs typeface="+mn-cs"/>
              </a:rPr>
              <a:t> a </a:t>
            </a:r>
            <a:r>
              <a:rPr lang="en-US" sz="2400" b="0" dirty="0" err="1">
                <a:solidFill>
                  <a:srgbClr val="786860"/>
                </a:solidFill>
                <a:latin typeface="+mn-lt"/>
                <a:cs typeface="+mn-cs"/>
              </a:rPr>
              <a:t>deseurilor</a:t>
            </a:r>
            <a:endParaRPr lang="en-US" sz="2400" b="0" dirty="0">
              <a:solidFill>
                <a:srgbClr val="786860"/>
              </a:solidFill>
              <a:latin typeface="+mn-lt"/>
              <a:cs typeface="+mn-cs"/>
            </a:endParaRPr>
          </a:p>
          <a:p>
            <a:pPr marL="342900" indent="-342900" eaLnBrk="0" hangingPunct="0">
              <a:spcBef>
                <a:spcPts val="600"/>
              </a:spcBef>
              <a:spcAft>
                <a:spcPts val="600"/>
              </a:spcAft>
              <a:buFont typeface="Wingdings" pitchFamily="2" charset="2"/>
              <a:buChar char="q"/>
              <a:defRPr/>
            </a:pPr>
            <a:r>
              <a:rPr lang="ro-RO" sz="2400" b="0" dirty="0">
                <a:solidFill>
                  <a:srgbClr val="786860"/>
                </a:solidFill>
                <a:latin typeface="+mn-lt"/>
                <a:cs typeface="+mn-cs"/>
              </a:rPr>
              <a:t>Realizarea de parteneriate de tip public – privat cu producatorii si reciclatorii de ambalaje poate constitui bazele unui sistem viabil si eficient in valorificarea acestor tipuri de deseuri.</a:t>
            </a:r>
          </a:p>
          <a:p>
            <a:pPr marL="342900" indent="-342900" eaLnBrk="0" hangingPunct="0">
              <a:spcBef>
                <a:spcPts val="600"/>
              </a:spcBef>
              <a:spcAft>
                <a:spcPts val="600"/>
              </a:spcAft>
              <a:buFont typeface="Wingdings" pitchFamily="2" charset="2"/>
              <a:buChar char="q"/>
              <a:defRPr/>
            </a:pPr>
            <a:r>
              <a:rPr lang="ro-RO" sz="2400" b="0" dirty="0">
                <a:solidFill>
                  <a:srgbClr val="786860"/>
                </a:solidFill>
                <a:latin typeface="+mn-lt"/>
                <a:cs typeface="+mn-cs"/>
              </a:rPr>
              <a:t>Accesarea de fonduri destinate realizarii unor intalatii de sortare si/sau tratare a deseurilor menajere</a:t>
            </a:r>
          </a:p>
        </p:txBody>
      </p:sp>
      <p:pic>
        <p:nvPicPr>
          <p:cNvPr id="7" name="Picture 2" descr="D:\00_1 Moldova\0_Site visit_colectare inf\3_Poze\4_Hancesti\DSC09944.JPG"/>
          <p:cNvPicPr>
            <a:picLocks noChangeAspect="1" noChangeArrowheads="1"/>
          </p:cNvPicPr>
          <p:nvPr/>
        </p:nvPicPr>
        <p:blipFill>
          <a:blip r:embed="rId5" cstate="email"/>
          <a:srcRect/>
          <a:stretch>
            <a:fillRect/>
          </a:stretch>
        </p:blipFill>
        <p:spPr bwMode="auto">
          <a:xfrm>
            <a:off x="3779520" y="4173219"/>
            <a:ext cx="3017519" cy="2262867"/>
          </a:xfrm>
          <a:prstGeom prst="rect">
            <a:avLst/>
          </a:prstGeom>
          <a:ln>
            <a:noFill/>
          </a:ln>
          <a:effectLst>
            <a:softEdge rad="112500"/>
          </a:effectLst>
        </p:spPr>
      </p:pic>
      <p:pic>
        <p:nvPicPr>
          <p:cNvPr id="8" name="Picture 7" descr="DSC06085.JPG"/>
          <p:cNvPicPr>
            <a:picLocks noChangeAspect="1"/>
          </p:cNvPicPr>
          <p:nvPr/>
        </p:nvPicPr>
        <p:blipFill>
          <a:blip r:embed="rId6" cstate="email"/>
          <a:srcRect/>
          <a:stretch>
            <a:fillRect/>
          </a:stretch>
        </p:blipFill>
        <p:spPr>
          <a:xfrm>
            <a:off x="7538086" y="4077078"/>
            <a:ext cx="3372802" cy="2373473"/>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reportaje2-0601"/>
          <p:cNvPicPr>
            <a:picLocks noChangeAspect="1" noChangeArrowheads="1"/>
          </p:cNvPicPr>
          <p:nvPr/>
        </p:nvPicPr>
        <p:blipFill>
          <a:blip r:embed="rId2" cstate="email">
            <a:lum bright="-24000" contrast="30000"/>
          </a:blip>
          <a:srcRect/>
          <a:stretch>
            <a:fillRect/>
          </a:stretch>
        </p:blipFill>
        <p:spPr bwMode="auto">
          <a:xfrm>
            <a:off x="1523803" y="838201"/>
            <a:ext cx="4774578" cy="28131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1" name="Rectangle 10"/>
          <p:cNvSpPr/>
          <p:nvPr/>
        </p:nvSpPr>
        <p:spPr>
          <a:xfrm>
            <a:off x="6350000" y="762000"/>
            <a:ext cx="5892800" cy="2901950"/>
          </a:xfrm>
          <a:prstGeom prst="rect">
            <a:avLst/>
          </a:prstGeom>
        </p:spPr>
        <p:txBody>
          <a:bodyPr>
            <a:spAutoFit/>
          </a:bodyPr>
          <a:lstStyle/>
          <a:p>
            <a:pPr algn="ctr">
              <a:defRPr/>
            </a:pPr>
            <a:r>
              <a:rPr lang="de-DE" sz="2200" dirty="0">
                <a:solidFill>
                  <a:schemeClr val="accent6"/>
                </a:solidFill>
                <a:effectLst>
                  <a:outerShdw blurRad="38100" dist="38100" dir="2700000" algn="tl">
                    <a:srgbClr val="FFFFFF"/>
                  </a:outerShdw>
                </a:effectLst>
                <a:latin typeface="+mj-lt"/>
                <a:cs typeface="+mn-cs"/>
              </a:rPr>
              <a:t>Depozitarea necontrolata a deseurilor netratate </a:t>
            </a:r>
          </a:p>
          <a:p>
            <a:pPr algn="ctr">
              <a:defRPr/>
            </a:pPr>
            <a:endParaRPr lang="de-DE" sz="2200" dirty="0">
              <a:solidFill>
                <a:schemeClr val="accent6"/>
              </a:solidFill>
              <a:effectLst>
                <a:outerShdw blurRad="38100" dist="38100" dir="2700000" algn="tl">
                  <a:srgbClr val="FFFFFF"/>
                </a:outerShdw>
              </a:effectLst>
              <a:latin typeface="+mj-lt"/>
              <a:cs typeface="+mn-cs"/>
            </a:endParaRPr>
          </a:p>
          <a:p>
            <a:pPr algn="ctr">
              <a:defRPr/>
            </a:pPr>
            <a:r>
              <a:rPr lang="de-DE" sz="2200" dirty="0">
                <a:solidFill>
                  <a:schemeClr val="accent6"/>
                </a:solidFill>
                <a:effectLst>
                  <a:outerShdw blurRad="38100" dist="38100" dir="2700000" algn="tl">
                    <a:srgbClr val="FFFFFF"/>
                  </a:outerShdw>
                </a:effectLst>
                <a:latin typeface="+mj-lt"/>
                <a:cs typeface="+mn-cs"/>
              </a:rPr>
              <a:t>NU MAI POATE FI</a:t>
            </a:r>
          </a:p>
          <a:p>
            <a:pPr algn="ctr">
              <a:defRPr/>
            </a:pPr>
            <a:endParaRPr lang="de-DE" sz="2200" dirty="0">
              <a:solidFill>
                <a:schemeClr val="accent6"/>
              </a:solidFill>
              <a:effectLst>
                <a:outerShdw blurRad="38100" dist="38100" dir="2700000" algn="tl">
                  <a:srgbClr val="FFFFFF"/>
                </a:outerShdw>
              </a:effectLst>
              <a:latin typeface="+mj-lt"/>
              <a:cs typeface="+mn-cs"/>
            </a:endParaRPr>
          </a:p>
          <a:p>
            <a:pPr algn="ctr">
              <a:defRPr/>
            </a:pPr>
            <a:r>
              <a:rPr lang="de-DE" sz="2200" dirty="0">
                <a:solidFill>
                  <a:schemeClr val="accent6"/>
                </a:solidFill>
                <a:effectLst>
                  <a:outerShdw blurRad="38100" dist="38100" dir="2700000" algn="tl">
                    <a:srgbClr val="FFFFFF"/>
                  </a:outerShdw>
                </a:effectLst>
                <a:latin typeface="+mj-lt"/>
                <a:cs typeface="+mn-cs"/>
              </a:rPr>
              <a:t>Tolerata din punct de vedere ecologic </a:t>
            </a:r>
          </a:p>
          <a:p>
            <a:pPr algn="ctr">
              <a:defRPr/>
            </a:pPr>
            <a:r>
              <a:rPr lang="de-DE" sz="2200" dirty="0">
                <a:solidFill>
                  <a:schemeClr val="accent6"/>
                </a:solidFill>
                <a:effectLst>
                  <a:outerShdw blurRad="38100" dist="38100" dir="2700000" algn="tl">
                    <a:srgbClr val="FFFFFF"/>
                  </a:outerShdw>
                </a:effectLst>
                <a:latin typeface="+mj-lt"/>
                <a:cs typeface="+mn-cs"/>
              </a:rPr>
              <a:t>si</a:t>
            </a:r>
          </a:p>
          <a:p>
            <a:pPr algn="ctr">
              <a:spcBef>
                <a:spcPct val="30000"/>
              </a:spcBef>
              <a:spcAft>
                <a:spcPct val="30000"/>
              </a:spcAft>
              <a:defRPr/>
            </a:pPr>
            <a:r>
              <a:rPr lang="de-DE" sz="2200" dirty="0">
                <a:solidFill>
                  <a:schemeClr val="accent6"/>
                </a:solidFill>
                <a:effectLst>
                  <a:outerShdw blurRad="38100" dist="38100" dir="2700000" algn="tl">
                    <a:srgbClr val="FFFFFF"/>
                  </a:outerShdw>
                </a:effectLst>
                <a:latin typeface="+mj-lt"/>
                <a:cs typeface="+mn-cs"/>
              </a:rPr>
              <a:t>Admisa din punct de vedere legal</a:t>
            </a:r>
            <a:endParaRPr lang="en-GB" sz="2200" dirty="0">
              <a:solidFill>
                <a:schemeClr val="accent6"/>
              </a:solidFill>
              <a:latin typeface="+mj-lt"/>
              <a:cs typeface="+mn-cs"/>
            </a:endParaRPr>
          </a:p>
        </p:txBody>
      </p:sp>
      <p:pic>
        <p:nvPicPr>
          <p:cNvPr id="16388" name="Picture 6" descr="euflag_real.jpg"/>
          <p:cNvPicPr>
            <a:picLocks noChangeAspect="1"/>
          </p:cNvPicPr>
          <p:nvPr/>
        </p:nvPicPr>
        <p:blipFill>
          <a:blip r:embed="rId3" cstate="print"/>
          <a:srcRect/>
          <a:stretch>
            <a:fillRect/>
          </a:stretch>
        </p:blipFill>
        <p:spPr bwMode="auto">
          <a:xfrm>
            <a:off x="10833100" y="0"/>
            <a:ext cx="1357313" cy="762000"/>
          </a:xfrm>
          <a:prstGeom prst="rect">
            <a:avLst/>
          </a:prstGeom>
          <a:noFill/>
          <a:ln w="9525">
            <a:noFill/>
            <a:miter lim="800000"/>
            <a:headEnd/>
            <a:tailEnd/>
          </a:ln>
        </p:spPr>
      </p:pic>
      <p:grpSp>
        <p:nvGrpSpPr>
          <p:cNvPr id="2" name="Group 2"/>
          <p:cNvGrpSpPr>
            <a:grpSpLocks/>
          </p:cNvGrpSpPr>
          <p:nvPr/>
        </p:nvGrpSpPr>
        <p:grpSpPr bwMode="auto">
          <a:xfrm>
            <a:off x="1883588" y="5315943"/>
            <a:ext cx="2465593" cy="969880"/>
            <a:chOff x="2200" y="2103"/>
            <a:chExt cx="1398" cy="429"/>
          </a:xfrm>
          <a:solidFill>
            <a:schemeClr val="accent6">
              <a:lumMod val="50000"/>
            </a:schemeClr>
          </a:solidFill>
        </p:grpSpPr>
        <p:sp>
          <p:nvSpPr>
            <p:cNvPr id="43" name="Oval 3"/>
            <p:cNvSpPr>
              <a:spLocks noChangeArrowheads="1"/>
            </p:cNvSpPr>
            <p:nvPr/>
          </p:nvSpPr>
          <p:spPr bwMode="gray">
            <a:xfrm>
              <a:off x="2200" y="2104"/>
              <a:ext cx="193"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44" name="Oval 4"/>
            <p:cNvSpPr>
              <a:spLocks noChangeArrowheads="1"/>
            </p:cNvSpPr>
            <p:nvPr/>
          </p:nvSpPr>
          <p:spPr bwMode="gray">
            <a:xfrm>
              <a:off x="2200" y="2104"/>
              <a:ext cx="193"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45" name="Oval 5"/>
            <p:cNvSpPr>
              <a:spLocks noChangeArrowheads="1"/>
            </p:cNvSpPr>
            <p:nvPr/>
          </p:nvSpPr>
          <p:spPr bwMode="gray">
            <a:xfrm>
              <a:off x="2297" y="2103"/>
              <a:ext cx="1301"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46" name="Oval 6"/>
            <p:cNvSpPr>
              <a:spLocks noChangeArrowheads="1"/>
            </p:cNvSpPr>
            <p:nvPr/>
          </p:nvSpPr>
          <p:spPr bwMode="gray">
            <a:xfrm>
              <a:off x="2297" y="2103"/>
              <a:ext cx="1301"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47" name="Oval 7"/>
            <p:cNvSpPr>
              <a:spLocks noChangeArrowheads="1"/>
            </p:cNvSpPr>
            <p:nvPr/>
          </p:nvSpPr>
          <p:spPr bwMode="gray">
            <a:xfrm>
              <a:off x="2363" y="2103"/>
              <a:ext cx="1169" cy="428"/>
            </a:xfrm>
            <a:prstGeom prst="ellipse">
              <a:avLst/>
            </a:prstGeom>
            <a:grpFill/>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grpSp>
      <p:sp>
        <p:nvSpPr>
          <p:cNvPr id="16390" name="AutoShape 8"/>
          <p:cNvSpPr>
            <a:spLocks noChangeArrowheads="1"/>
          </p:cNvSpPr>
          <p:nvPr/>
        </p:nvSpPr>
        <p:spPr bwMode="gray">
          <a:xfrm>
            <a:off x="2927350" y="3352800"/>
            <a:ext cx="7677150" cy="2159000"/>
          </a:xfrm>
          <a:prstGeom prst="upArrow">
            <a:avLst>
              <a:gd name="adj1" fmla="val 57296"/>
              <a:gd name="adj2" fmla="val 62796"/>
            </a:avLst>
          </a:prstGeom>
          <a:gradFill rotWithShape="1">
            <a:gsLst>
              <a:gs pos="0">
                <a:srgbClr val="FFCC00"/>
              </a:gs>
              <a:gs pos="100000">
                <a:srgbClr val="FFEEAA">
                  <a:alpha val="0"/>
                </a:srgbClr>
              </a:gs>
            </a:gsLst>
            <a:lin ang="5400000" scaled="1"/>
          </a:gradFill>
          <a:ln w="9525" algn="ctr">
            <a:noFill/>
            <a:miter lim="800000"/>
            <a:headEnd/>
            <a:tailEnd/>
          </a:ln>
        </p:spPr>
        <p:txBody>
          <a:bodyPr wrap="none" anchor="ctr"/>
          <a:lstStyle/>
          <a:p>
            <a:endParaRPr lang="en-GB"/>
          </a:p>
        </p:txBody>
      </p:sp>
      <p:grpSp>
        <p:nvGrpSpPr>
          <p:cNvPr id="3" name="Group 9"/>
          <p:cNvGrpSpPr>
            <a:grpSpLocks/>
          </p:cNvGrpSpPr>
          <p:nvPr/>
        </p:nvGrpSpPr>
        <p:grpSpPr bwMode="auto">
          <a:xfrm>
            <a:off x="6780673" y="5315943"/>
            <a:ext cx="2192687" cy="1130201"/>
            <a:chOff x="2200" y="2103"/>
            <a:chExt cx="1398" cy="429"/>
          </a:xfrm>
          <a:solidFill>
            <a:srgbClr val="786860"/>
          </a:solidFill>
        </p:grpSpPr>
        <p:sp>
          <p:nvSpPr>
            <p:cNvPr id="50" name="Oval 10"/>
            <p:cNvSpPr>
              <a:spLocks noChangeArrowheads="1"/>
            </p:cNvSpPr>
            <p:nvPr/>
          </p:nvSpPr>
          <p:spPr bwMode="gray">
            <a:xfrm>
              <a:off x="2200" y="2104"/>
              <a:ext cx="193" cy="428"/>
            </a:xfrm>
            <a:prstGeom prst="ellipse">
              <a:avLst/>
            </a:prstGeom>
            <a:grpFill/>
            <a:ln w="38100" algn="ctr">
              <a:noFill/>
              <a:round/>
              <a:headEnd/>
              <a:tailEnd/>
            </a:ln>
            <a:effectLst/>
          </p:spPr>
          <p:txBody>
            <a:bodyPr wrap="none" anchor="ctr">
              <a:spAutoFit/>
            </a:bodyPr>
            <a:lstStyle/>
            <a:p>
              <a:pPr>
                <a:defRPr/>
              </a:pPr>
              <a:endParaRPr lang="en-GB">
                <a:cs typeface="+mn-cs"/>
              </a:endParaRPr>
            </a:p>
          </p:txBody>
        </p:sp>
        <p:sp>
          <p:nvSpPr>
            <p:cNvPr id="51" name="Oval 11"/>
            <p:cNvSpPr>
              <a:spLocks noChangeArrowheads="1"/>
            </p:cNvSpPr>
            <p:nvPr/>
          </p:nvSpPr>
          <p:spPr bwMode="gray">
            <a:xfrm>
              <a:off x="2200" y="2104"/>
              <a:ext cx="193" cy="428"/>
            </a:xfrm>
            <a:prstGeom prst="ellipse">
              <a:avLst/>
            </a:prstGeom>
            <a:grpFill/>
            <a:ln w="38100" algn="ctr">
              <a:noFill/>
              <a:round/>
              <a:headEnd/>
              <a:tailEnd/>
            </a:ln>
            <a:effectLst/>
          </p:spPr>
          <p:txBody>
            <a:bodyPr wrap="none" anchor="ctr">
              <a:spAutoFit/>
            </a:bodyPr>
            <a:lstStyle/>
            <a:p>
              <a:pPr>
                <a:defRPr/>
              </a:pPr>
              <a:endParaRPr lang="en-GB">
                <a:cs typeface="+mn-cs"/>
              </a:endParaRPr>
            </a:p>
          </p:txBody>
        </p:sp>
        <p:sp>
          <p:nvSpPr>
            <p:cNvPr id="52" name="Oval 12"/>
            <p:cNvSpPr>
              <a:spLocks noChangeArrowheads="1"/>
            </p:cNvSpPr>
            <p:nvPr/>
          </p:nvSpPr>
          <p:spPr bwMode="gray">
            <a:xfrm>
              <a:off x="2297" y="2103"/>
              <a:ext cx="1301" cy="428"/>
            </a:xfrm>
            <a:prstGeom prst="ellipse">
              <a:avLst/>
            </a:prstGeom>
            <a:grpFill/>
            <a:ln w="38100" algn="ctr">
              <a:noFill/>
              <a:round/>
              <a:headEnd/>
              <a:tailEnd/>
            </a:ln>
            <a:effectLst/>
          </p:spPr>
          <p:txBody>
            <a:bodyPr anchor="ctr">
              <a:spAutoFit/>
            </a:bodyPr>
            <a:lstStyle/>
            <a:p>
              <a:pPr>
                <a:defRPr/>
              </a:pPr>
              <a:endParaRPr lang="en-GB">
                <a:cs typeface="+mn-cs"/>
              </a:endParaRPr>
            </a:p>
          </p:txBody>
        </p:sp>
        <p:sp>
          <p:nvSpPr>
            <p:cNvPr id="53" name="Oval 13"/>
            <p:cNvSpPr>
              <a:spLocks noChangeArrowheads="1"/>
            </p:cNvSpPr>
            <p:nvPr/>
          </p:nvSpPr>
          <p:spPr bwMode="gray">
            <a:xfrm>
              <a:off x="2297" y="2103"/>
              <a:ext cx="1301" cy="428"/>
            </a:xfrm>
            <a:prstGeom prst="ellipse">
              <a:avLst/>
            </a:prstGeom>
            <a:grpFill/>
            <a:ln w="38100" algn="ctr">
              <a:noFill/>
              <a:round/>
              <a:headEnd/>
              <a:tailEnd/>
            </a:ln>
            <a:effectLst/>
          </p:spPr>
          <p:txBody>
            <a:bodyPr anchor="ctr">
              <a:spAutoFit/>
            </a:bodyPr>
            <a:lstStyle/>
            <a:p>
              <a:pPr>
                <a:defRPr/>
              </a:pPr>
              <a:endParaRPr lang="en-GB">
                <a:cs typeface="+mn-cs"/>
              </a:endParaRPr>
            </a:p>
          </p:txBody>
        </p:sp>
        <p:sp>
          <p:nvSpPr>
            <p:cNvPr id="54" name="Oval 14"/>
            <p:cNvSpPr>
              <a:spLocks noChangeArrowheads="1"/>
            </p:cNvSpPr>
            <p:nvPr/>
          </p:nvSpPr>
          <p:spPr bwMode="gray">
            <a:xfrm>
              <a:off x="2363" y="2103"/>
              <a:ext cx="1169" cy="428"/>
            </a:xfrm>
            <a:prstGeom prst="ellipse">
              <a:avLst/>
            </a:prstGeom>
            <a:grpFill/>
            <a:ln w="38100" algn="ctr">
              <a:noFill/>
              <a:round/>
              <a:headEnd/>
              <a:tailEnd/>
            </a:ln>
            <a:effectLst/>
          </p:spPr>
          <p:txBody>
            <a:bodyPr anchor="ctr">
              <a:spAutoFit/>
            </a:bodyPr>
            <a:lstStyle/>
            <a:p>
              <a:pPr>
                <a:defRPr/>
              </a:pPr>
              <a:endParaRPr lang="en-GB">
                <a:cs typeface="+mn-cs"/>
              </a:endParaRPr>
            </a:p>
          </p:txBody>
        </p:sp>
      </p:grpSp>
      <p:grpSp>
        <p:nvGrpSpPr>
          <p:cNvPr id="16392" name="Group 15"/>
          <p:cNvGrpSpPr>
            <a:grpSpLocks/>
          </p:cNvGrpSpPr>
          <p:nvPr/>
        </p:nvGrpSpPr>
        <p:grpSpPr bwMode="auto">
          <a:xfrm>
            <a:off x="8993188" y="5316538"/>
            <a:ext cx="2376487" cy="1127125"/>
            <a:chOff x="2200" y="2103"/>
            <a:chExt cx="1398" cy="429"/>
          </a:xfrm>
        </p:grpSpPr>
        <p:sp>
          <p:nvSpPr>
            <p:cNvPr id="56" name="Oval 16"/>
            <p:cNvSpPr>
              <a:spLocks noChangeArrowheads="1"/>
            </p:cNvSpPr>
            <p:nvPr/>
          </p:nvSpPr>
          <p:spPr bwMode="gray">
            <a:xfrm>
              <a:off x="2200" y="2104"/>
              <a:ext cx="193"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57" name="Oval 17"/>
            <p:cNvSpPr>
              <a:spLocks noChangeArrowheads="1"/>
            </p:cNvSpPr>
            <p:nvPr/>
          </p:nvSpPr>
          <p:spPr bwMode="gray">
            <a:xfrm>
              <a:off x="2200" y="2104"/>
              <a:ext cx="193"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defRPr/>
              </a:pPr>
              <a:endParaRPr lang="en-GB"/>
            </a:p>
          </p:txBody>
        </p:sp>
        <p:sp>
          <p:nvSpPr>
            <p:cNvPr id="58" name="Oval 18"/>
            <p:cNvSpPr>
              <a:spLocks noChangeArrowheads="1"/>
            </p:cNvSpPr>
            <p:nvPr/>
          </p:nvSpPr>
          <p:spPr bwMode="gray">
            <a:xfrm>
              <a:off x="2297" y="2103"/>
              <a:ext cx="1301"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59" name="Oval 19"/>
            <p:cNvSpPr>
              <a:spLocks noChangeArrowheads="1"/>
            </p:cNvSpPr>
            <p:nvPr/>
          </p:nvSpPr>
          <p:spPr bwMode="gray">
            <a:xfrm>
              <a:off x="2297" y="2103"/>
              <a:ext cx="1301"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sp>
          <p:nvSpPr>
            <p:cNvPr id="60" name="Oval 20"/>
            <p:cNvSpPr>
              <a:spLocks noChangeArrowheads="1"/>
            </p:cNvSpPr>
            <p:nvPr/>
          </p:nvSpPr>
          <p:spPr bwMode="gray">
            <a:xfrm>
              <a:off x="2363" y="2103"/>
              <a:ext cx="1165" cy="42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defRPr/>
              </a:pPr>
              <a:endParaRPr lang="en-GB"/>
            </a:p>
          </p:txBody>
        </p:sp>
      </p:grpSp>
      <p:grpSp>
        <p:nvGrpSpPr>
          <p:cNvPr id="16393" name="Group 21"/>
          <p:cNvGrpSpPr>
            <a:grpSpLocks/>
          </p:cNvGrpSpPr>
          <p:nvPr/>
        </p:nvGrpSpPr>
        <p:grpSpPr bwMode="auto">
          <a:xfrm>
            <a:off x="4349750" y="5318125"/>
            <a:ext cx="2430463" cy="1006475"/>
            <a:chOff x="2200" y="2081"/>
            <a:chExt cx="1398" cy="472"/>
          </a:xfrm>
        </p:grpSpPr>
        <p:sp>
          <p:nvSpPr>
            <p:cNvPr id="62" name="Oval 22"/>
            <p:cNvSpPr>
              <a:spLocks noChangeArrowheads="1"/>
            </p:cNvSpPr>
            <p:nvPr/>
          </p:nvSpPr>
          <p:spPr bwMode="gray">
            <a:xfrm>
              <a:off x="2200" y="2082"/>
              <a:ext cx="193" cy="47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GB" sz="1600">
                <a:latin typeface="+mj-lt"/>
                <a:cs typeface="+mn-cs"/>
              </a:endParaRPr>
            </a:p>
          </p:txBody>
        </p:sp>
        <p:sp>
          <p:nvSpPr>
            <p:cNvPr id="63" name="Oval 23"/>
            <p:cNvSpPr>
              <a:spLocks noChangeArrowheads="1"/>
            </p:cNvSpPr>
            <p:nvPr/>
          </p:nvSpPr>
          <p:spPr bwMode="gray">
            <a:xfrm>
              <a:off x="2200" y="2082"/>
              <a:ext cx="193" cy="471"/>
            </a:xfrm>
            <a:prstGeom prst="ellipse">
              <a:avLst/>
            </a:prstGeom>
            <a:gradFill rotWithShape="1">
              <a:gsLst>
                <a:gs pos="0">
                  <a:schemeClr val="hlink">
                    <a:gamma/>
                    <a:tint val="69804"/>
                    <a:invGamma/>
                  </a:schemeClr>
                </a:gs>
                <a:gs pos="100000">
                  <a:schemeClr val="hlink"/>
                </a:gs>
              </a:gsLst>
              <a:lin ang="2700000" scaled="1"/>
            </a:gradFill>
            <a:ln w="38100" algn="ctr">
              <a:noFill/>
              <a:round/>
              <a:headEnd/>
              <a:tailEnd/>
            </a:ln>
            <a:effectLst/>
          </p:spPr>
          <p:txBody>
            <a:bodyPr wrap="none" anchor="ctr">
              <a:spAutoFit/>
            </a:bodyPr>
            <a:lstStyle/>
            <a:p>
              <a:pPr>
                <a:defRPr/>
              </a:pPr>
              <a:endParaRPr lang="en-GB" sz="1600">
                <a:latin typeface="+mj-lt"/>
                <a:cs typeface="+mn-cs"/>
              </a:endParaRPr>
            </a:p>
          </p:txBody>
        </p:sp>
        <p:sp>
          <p:nvSpPr>
            <p:cNvPr id="64" name="Oval 24"/>
            <p:cNvSpPr>
              <a:spLocks noChangeArrowheads="1"/>
            </p:cNvSpPr>
            <p:nvPr/>
          </p:nvSpPr>
          <p:spPr bwMode="gray">
            <a:xfrm>
              <a:off x="2297" y="2081"/>
              <a:ext cx="1301" cy="47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GB" sz="1600">
                <a:latin typeface="+mj-lt"/>
                <a:cs typeface="+mn-cs"/>
              </a:endParaRPr>
            </a:p>
          </p:txBody>
        </p:sp>
        <p:sp>
          <p:nvSpPr>
            <p:cNvPr id="65" name="Oval 25"/>
            <p:cNvSpPr>
              <a:spLocks noChangeArrowheads="1"/>
            </p:cNvSpPr>
            <p:nvPr/>
          </p:nvSpPr>
          <p:spPr bwMode="gray">
            <a:xfrm>
              <a:off x="2297" y="2081"/>
              <a:ext cx="1301" cy="471"/>
            </a:xfrm>
            <a:prstGeom prst="ellipse">
              <a:avLst/>
            </a:prstGeom>
            <a:gradFill rotWithShape="1">
              <a:gsLst>
                <a:gs pos="0">
                  <a:schemeClr val="hlink"/>
                </a:gs>
                <a:gs pos="100000">
                  <a:schemeClr val="hlink">
                    <a:gamma/>
                    <a:shade val="48627"/>
                    <a:invGamma/>
                  </a:schemeClr>
                </a:gs>
              </a:gsLst>
              <a:lin ang="2700000" scaled="1"/>
            </a:gradFill>
            <a:ln w="38100" algn="ctr">
              <a:noFill/>
              <a:round/>
              <a:headEnd/>
              <a:tailEnd/>
            </a:ln>
            <a:effectLst/>
          </p:spPr>
          <p:txBody>
            <a:bodyPr anchor="ctr">
              <a:spAutoFit/>
            </a:bodyPr>
            <a:lstStyle/>
            <a:p>
              <a:pPr>
                <a:defRPr/>
              </a:pPr>
              <a:endParaRPr lang="en-GB" sz="1600">
                <a:latin typeface="+mj-lt"/>
                <a:cs typeface="+mn-cs"/>
              </a:endParaRPr>
            </a:p>
          </p:txBody>
        </p:sp>
        <p:sp>
          <p:nvSpPr>
            <p:cNvPr id="66" name="Oval 26"/>
            <p:cNvSpPr>
              <a:spLocks noChangeArrowheads="1"/>
            </p:cNvSpPr>
            <p:nvPr/>
          </p:nvSpPr>
          <p:spPr bwMode="gray">
            <a:xfrm>
              <a:off x="2363" y="2081"/>
              <a:ext cx="1169" cy="471"/>
            </a:xfrm>
            <a:prstGeom prst="ellipse">
              <a:avLst/>
            </a:prstGeom>
            <a:gradFill rotWithShape="1">
              <a:gsLst>
                <a:gs pos="0">
                  <a:schemeClr val="hlink">
                    <a:gamma/>
                    <a:shade val="46275"/>
                    <a:invGamma/>
                  </a:schemeClr>
                </a:gs>
                <a:gs pos="100000">
                  <a:schemeClr val="hlink"/>
                </a:gs>
              </a:gsLst>
              <a:lin ang="5400000" scaled="1"/>
            </a:gradFill>
            <a:ln w="38100" algn="ctr">
              <a:noFill/>
              <a:round/>
              <a:headEnd/>
              <a:tailEnd/>
            </a:ln>
            <a:effectLst/>
          </p:spPr>
          <p:txBody>
            <a:bodyPr anchor="ctr">
              <a:spAutoFit/>
            </a:bodyPr>
            <a:lstStyle/>
            <a:p>
              <a:pPr>
                <a:defRPr/>
              </a:pPr>
              <a:endParaRPr lang="en-GB" sz="1600">
                <a:latin typeface="+mj-lt"/>
                <a:cs typeface="+mn-cs"/>
              </a:endParaRPr>
            </a:p>
          </p:txBody>
        </p:sp>
      </p:grpSp>
      <p:sp>
        <p:nvSpPr>
          <p:cNvPr id="67" name="Rectangle 28"/>
          <p:cNvSpPr>
            <a:spLocks noChangeArrowheads="1"/>
          </p:cNvSpPr>
          <p:nvPr/>
        </p:nvSpPr>
        <p:spPr bwMode="gray">
          <a:xfrm>
            <a:off x="2000250" y="5592763"/>
            <a:ext cx="2349500" cy="585787"/>
          </a:xfrm>
          <a:prstGeom prst="rect">
            <a:avLst/>
          </a:prstGeom>
          <a:noFill/>
          <a:ln w="9525">
            <a:noFill/>
            <a:miter lim="800000"/>
            <a:headEnd/>
            <a:tailEnd/>
          </a:ln>
          <a:effectLst/>
        </p:spPr>
        <p:txBody>
          <a:bodyPr>
            <a:spAutoFit/>
          </a:bodyPr>
          <a:lstStyle/>
          <a:p>
            <a:pPr algn="ctr">
              <a:defRPr/>
            </a:pPr>
            <a:r>
              <a:rPr lang="de-DE" sz="1600" dirty="0">
                <a:effectLst>
                  <a:outerShdw blurRad="38100" dist="38100" dir="2700000" algn="tl">
                    <a:srgbClr val="C0C0C0"/>
                  </a:outerShdw>
                </a:effectLst>
                <a:latin typeface="+mj-lt"/>
                <a:cs typeface="+mn-cs"/>
              </a:rPr>
              <a:t>Reducerea producerii deseurilor</a:t>
            </a:r>
            <a:endParaRPr lang="en-US" sz="1600" dirty="0">
              <a:effectLst>
                <a:outerShdw blurRad="38100" dist="38100" dir="2700000" algn="tl">
                  <a:srgbClr val="C0C0C0"/>
                </a:outerShdw>
              </a:effectLst>
              <a:latin typeface="+mj-lt"/>
              <a:cs typeface="+mn-cs"/>
            </a:endParaRPr>
          </a:p>
        </p:txBody>
      </p:sp>
      <p:sp>
        <p:nvSpPr>
          <p:cNvPr id="68" name="Rectangle 29"/>
          <p:cNvSpPr>
            <a:spLocks noChangeArrowheads="1"/>
          </p:cNvSpPr>
          <p:nvPr/>
        </p:nvSpPr>
        <p:spPr bwMode="gray">
          <a:xfrm>
            <a:off x="7078663" y="5368925"/>
            <a:ext cx="1524000" cy="1077913"/>
          </a:xfrm>
          <a:prstGeom prst="rect">
            <a:avLst/>
          </a:prstGeom>
          <a:noFill/>
          <a:ln w="9525">
            <a:noFill/>
            <a:miter lim="800000"/>
            <a:headEnd/>
            <a:tailEnd/>
          </a:ln>
          <a:effectLst/>
        </p:spPr>
        <p:txBody>
          <a:bodyPr>
            <a:spAutoFit/>
          </a:bodyPr>
          <a:lstStyle/>
          <a:p>
            <a:pPr algn="ctr">
              <a:defRPr/>
            </a:pPr>
            <a:r>
              <a:rPr lang="de-DE" sz="1600" dirty="0">
                <a:latin typeface="+mj-lt"/>
                <a:cs typeface="+mn-cs"/>
              </a:rPr>
              <a:t>Reducerea consumului de resurse naturale</a:t>
            </a:r>
            <a:endParaRPr lang="en-US" sz="1600" dirty="0">
              <a:latin typeface="+mj-lt"/>
              <a:cs typeface="+mn-cs"/>
            </a:endParaRPr>
          </a:p>
        </p:txBody>
      </p:sp>
      <p:sp>
        <p:nvSpPr>
          <p:cNvPr id="69" name="Rectangle 30"/>
          <p:cNvSpPr>
            <a:spLocks noChangeArrowheads="1"/>
          </p:cNvSpPr>
          <p:nvPr/>
        </p:nvSpPr>
        <p:spPr bwMode="gray">
          <a:xfrm>
            <a:off x="4913313" y="5445125"/>
            <a:ext cx="1422400" cy="830263"/>
          </a:xfrm>
          <a:prstGeom prst="rect">
            <a:avLst/>
          </a:prstGeom>
          <a:noFill/>
          <a:ln w="9525">
            <a:noFill/>
            <a:miter lim="800000"/>
            <a:headEnd/>
            <a:tailEnd/>
          </a:ln>
          <a:effectLst/>
        </p:spPr>
        <p:txBody>
          <a:bodyPr>
            <a:spAutoFit/>
          </a:bodyPr>
          <a:lstStyle/>
          <a:p>
            <a:pPr algn="ctr">
              <a:defRPr/>
            </a:pPr>
            <a:r>
              <a:rPr lang="de-DE" sz="1600" dirty="0">
                <a:latin typeface="+mn-lt"/>
                <a:cs typeface="+mn-cs"/>
              </a:rPr>
              <a:t>Reducerea deseurilor periculoase</a:t>
            </a:r>
            <a:endParaRPr lang="en-US" sz="1600" dirty="0">
              <a:latin typeface="+mn-lt"/>
              <a:cs typeface="+mn-cs"/>
            </a:endParaRPr>
          </a:p>
        </p:txBody>
      </p:sp>
      <p:sp>
        <p:nvSpPr>
          <p:cNvPr id="70" name="Rectangle 31"/>
          <p:cNvSpPr>
            <a:spLocks noChangeArrowheads="1"/>
          </p:cNvSpPr>
          <p:nvPr/>
        </p:nvSpPr>
        <p:spPr bwMode="gray">
          <a:xfrm>
            <a:off x="9429750" y="5491163"/>
            <a:ext cx="1536700" cy="831850"/>
          </a:xfrm>
          <a:prstGeom prst="rect">
            <a:avLst/>
          </a:prstGeom>
          <a:noFill/>
          <a:ln w="9525">
            <a:noFill/>
            <a:miter lim="800000"/>
            <a:headEnd/>
            <a:tailEnd/>
          </a:ln>
          <a:effectLst/>
        </p:spPr>
        <p:txBody>
          <a:bodyPr>
            <a:spAutoFit/>
          </a:bodyPr>
          <a:lstStyle/>
          <a:p>
            <a:pPr algn="ctr">
              <a:defRPr/>
            </a:pPr>
            <a:r>
              <a:rPr lang="en-US" sz="1600" dirty="0" err="1">
                <a:latin typeface="+mj-lt"/>
                <a:cs typeface="+mn-cs"/>
              </a:rPr>
              <a:t>Valorificarea</a:t>
            </a:r>
            <a:r>
              <a:rPr lang="en-US" sz="1600" dirty="0">
                <a:latin typeface="+mj-lt"/>
                <a:cs typeface="+mn-cs"/>
              </a:rPr>
              <a:t> </a:t>
            </a:r>
            <a:r>
              <a:rPr lang="en-US" sz="1600" dirty="0" err="1">
                <a:latin typeface="+mj-lt"/>
                <a:cs typeface="+mn-cs"/>
              </a:rPr>
              <a:t>si</a:t>
            </a:r>
            <a:r>
              <a:rPr lang="en-US" sz="1600" dirty="0">
                <a:latin typeface="+mj-lt"/>
                <a:cs typeface="+mn-cs"/>
              </a:rPr>
              <a:t> </a:t>
            </a:r>
            <a:r>
              <a:rPr lang="en-US" sz="1600" dirty="0" err="1">
                <a:latin typeface="+mj-lt"/>
                <a:cs typeface="+mn-cs"/>
              </a:rPr>
              <a:t>reciclarea</a:t>
            </a:r>
            <a:r>
              <a:rPr lang="en-US" sz="1600" dirty="0">
                <a:latin typeface="+mj-lt"/>
                <a:cs typeface="+mn-cs"/>
              </a:rPr>
              <a:t> </a:t>
            </a:r>
            <a:r>
              <a:rPr lang="en-US" sz="1600" dirty="0" err="1">
                <a:latin typeface="+mj-lt"/>
                <a:cs typeface="+mn-cs"/>
              </a:rPr>
              <a:t>deseurilor</a:t>
            </a:r>
            <a:endParaRPr lang="en-US" sz="1600" dirty="0">
              <a:latin typeface="+mj-lt"/>
              <a:cs typeface="+mn-cs"/>
            </a:endParaRPr>
          </a:p>
        </p:txBody>
      </p:sp>
      <p:pic>
        <p:nvPicPr>
          <p:cNvPr id="16398" name="Picture 34" descr="urgent"/>
          <p:cNvPicPr>
            <a:picLocks noGrp="1" noChangeAspect="1" noChangeArrowheads="1" noCrop="1"/>
          </p:cNvPicPr>
          <p:nvPr>
            <p:ph sz="half" idx="2"/>
          </p:nvPr>
        </p:nvPicPr>
        <p:blipFill>
          <a:blip r:embed="rId4" cstate="print"/>
          <a:srcRect/>
          <a:stretch>
            <a:fillRect/>
          </a:stretch>
        </p:blipFill>
        <p:spPr>
          <a:xfrm>
            <a:off x="5962650" y="3768725"/>
            <a:ext cx="1420813" cy="1066800"/>
          </a:xfrm>
        </p:spPr>
      </p:pic>
      <p:sp>
        <p:nvSpPr>
          <p:cNvPr id="36" name="Rectangle 32"/>
          <p:cNvSpPr txBox="1">
            <a:spLocks noChangeArrowheads="1"/>
          </p:cNvSpPr>
          <p:nvPr/>
        </p:nvSpPr>
        <p:spPr>
          <a:xfrm>
            <a:off x="604838" y="0"/>
            <a:ext cx="9274175" cy="762000"/>
          </a:xfrm>
          <a:prstGeom prst="rect">
            <a:avLst/>
          </a:prstGeom>
        </p:spPr>
        <p:txBody>
          <a:bodyPr/>
          <a:lstStyle/>
          <a:p>
            <a:pPr algn="ctr">
              <a:defRPr/>
            </a:pPr>
            <a:r>
              <a:rPr lang="de-DE" sz="2800" dirty="0">
                <a:solidFill>
                  <a:srgbClr val="ED1A3B"/>
                </a:solidFill>
                <a:latin typeface="+mj-lt"/>
                <a:ea typeface="+mj-ea"/>
                <a:cs typeface="+mj-cs"/>
              </a:rPr>
              <a:t>CERINTELE U.E. PENTRU ELIMINAREA DESEURILOR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u 1"/>
          <p:cNvSpPr>
            <a:spLocks noGrp="1"/>
          </p:cNvSpPr>
          <p:nvPr>
            <p:ph type="title"/>
          </p:nvPr>
        </p:nvSpPr>
        <p:spPr>
          <a:xfrm>
            <a:off x="638175" y="0"/>
            <a:ext cx="10361613" cy="955675"/>
          </a:xfrm>
        </p:spPr>
        <p:txBody>
          <a:bodyPr/>
          <a:lstStyle/>
          <a:p>
            <a:r>
              <a:rPr lang="ro-RO" altLang="ru-RU" smtClean="0"/>
              <a:t>Colectare selectivă spre </a:t>
            </a:r>
            <a:r>
              <a:rPr lang="en-US" altLang="ru-RU" smtClean="0"/>
              <a:t>Compostare</a:t>
            </a:r>
            <a:r>
              <a:rPr lang="bg-BG" altLang="ru-RU" smtClean="0"/>
              <a:t/>
            </a:r>
            <a:br>
              <a:rPr lang="bg-BG" altLang="ru-RU" smtClean="0"/>
            </a:br>
            <a:endParaRPr lang="ru-RU" altLang="ru-RU" smtClean="0"/>
          </a:p>
        </p:txBody>
      </p:sp>
      <p:pic>
        <p:nvPicPr>
          <p:cNvPr id="51203" name="Picture 5" descr="windrow_open"/>
          <p:cNvPicPr>
            <a:picLocks noGrp="1" noChangeAspect="1" noChangeArrowheads="1"/>
          </p:cNvPicPr>
          <p:nvPr>
            <p:ph idx="1"/>
          </p:nvPr>
        </p:nvPicPr>
        <p:blipFill>
          <a:blip r:embed="rId2" cstate="print"/>
          <a:srcRect/>
          <a:stretch>
            <a:fillRect/>
          </a:stretch>
        </p:blipFill>
        <p:spPr>
          <a:xfrm>
            <a:off x="373063" y="4375150"/>
            <a:ext cx="2778125" cy="1905000"/>
          </a:xfrm>
        </p:spPr>
      </p:pic>
      <p:pic>
        <p:nvPicPr>
          <p:cNvPr id="51204" name="Picture 5" descr="composter"/>
          <p:cNvPicPr>
            <a:picLocks noChangeAspect="1" noChangeArrowheads="1"/>
          </p:cNvPicPr>
          <p:nvPr/>
        </p:nvPicPr>
        <p:blipFill>
          <a:blip r:embed="rId3" cstate="print"/>
          <a:srcRect/>
          <a:stretch>
            <a:fillRect/>
          </a:stretch>
        </p:blipFill>
        <p:spPr bwMode="auto">
          <a:xfrm>
            <a:off x="460375" y="692150"/>
            <a:ext cx="2735263" cy="1438275"/>
          </a:xfrm>
          <a:prstGeom prst="rect">
            <a:avLst/>
          </a:prstGeom>
          <a:noFill/>
          <a:ln w="9525">
            <a:noFill/>
            <a:miter lim="800000"/>
            <a:headEnd/>
            <a:tailEnd/>
          </a:ln>
        </p:spPr>
      </p:pic>
      <p:pic>
        <p:nvPicPr>
          <p:cNvPr id="51205" name="Picture 2"/>
          <p:cNvPicPr>
            <a:picLocks noChangeAspect="1" noChangeArrowheads="1"/>
          </p:cNvPicPr>
          <p:nvPr/>
        </p:nvPicPr>
        <p:blipFill>
          <a:blip r:embed="rId4" cstate="print"/>
          <a:srcRect/>
          <a:stretch>
            <a:fillRect/>
          </a:stretch>
        </p:blipFill>
        <p:spPr bwMode="auto">
          <a:xfrm>
            <a:off x="373063" y="2703513"/>
            <a:ext cx="2822575" cy="1671637"/>
          </a:xfrm>
          <a:prstGeom prst="rect">
            <a:avLst/>
          </a:prstGeom>
          <a:noFill/>
          <a:ln w="9525">
            <a:noFill/>
            <a:miter lim="800000"/>
            <a:headEnd/>
            <a:tailEnd/>
          </a:ln>
        </p:spPr>
      </p:pic>
      <p:sp>
        <p:nvSpPr>
          <p:cNvPr id="51206" name="Rectangle 6"/>
          <p:cNvSpPr>
            <a:spLocks noChangeArrowheads="1"/>
          </p:cNvSpPr>
          <p:nvPr/>
        </p:nvSpPr>
        <p:spPr bwMode="auto">
          <a:xfrm>
            <a:off x="3195638" y="684213"/>
            <a:ext cx="9039225" cy="1446212"/>
          </a:xfrm>
          <a:prstGeom prst="rect">
            <a:avLst/>
          </a:prstGeom>
          <a:noFill/>
          <a:ln w="9525">
            <a:noFill/>
            <a:miter lim="800000"/>
            <a:headEnd/>
            <a:tailEnd/>
          </a:ln>
        </p:spPr>
        <p:txBody>
          <a:bodyPr>
            <a:spAutoFit/>
          </a:bodyPr>
          <a:lstStyle/>
          <a:p>
            <a:pPr marL="365125" indent="-365125">
              <a:buFont typeface="Wingdings" pitchFamily="2" charset="2"/>
              <a:buChar char="q"/>
            </a:pPr>
            <a:r>
              <a:rPr lang="ro-RO" sz="2200" b="0">
                <a:solidFill>
                  <a:srgbClr val="786860"/>
                </a:solidFill>
              </a:rPr>
              <a:t>Promovarea programelor pentru realizarea compostului in gospodariile individuale si sprijinirea acestora prin implementarea unor proiecte specifice </a:t>
            </a:r>
            <a:endParaRPr lang="en-US" sz="2200" b="0">
              <a:solidFill>
                <a:srgbClr val="786860"/>
              </a:solidFill>
            </a:endParaRPr>
          </a:p>
          <a:p>
            <a:pPr marL="365125" indent="-365125">
              <a:buFont typeface="Wingdings" pitchFamily="2" charset="2"/>
              <a:buChar char="q"/>
            </a:pPr>
            <a:r>
              <a:rPr lang="en-US" sz="2200" b="0">
                <a:solidFill>
                  <a:srgbClr val="786860"/>
                </a:solidFill>
              </a:rPr>
              <a:t>Promovarea unor proiecte pentru construirea de statii de compost</a:t>
            </a:r>
            <a:endParaRPr lang="ro-RO" sz="2200" b="0">
              <a:solidFill>
                <a:srgbClr val="786860"/>
              </a:solidFill>
            </a:endParaRPr>
          </a:p>
        </p:txBody>
      </p:sp>
      <p:sp>
        <p:nvSpPr>
          <p:cNvPr id="9" name="Rectangle 8"/>
          <p:cNvSpPr/>
          <p:nvPr/>
        </p:nvSpPr>
        <p:spPr>
          <a:xfrm>
            <a:off x="3565525" y="2482850"/>
            <a:ext cx="8169275" cy="3548063"/>
          </a:xfrm>
          <a:prstGeom prst="rect">
            <a:avLst/>
          </a:prstGeom>
        </p:spPr>
        <p:txBody>
          <a:bodyPr>
            <a:spAutoFit/>
          </a:bodyPr>
          <a:lstStyle/>
          <a:p>
            <a:pPr marL="274638" indent="-274638" algn="just">
              <a:lnSpc>
                <a:spcPct val="115000"/>
              </a:lnSpc>
              <a:spcAft>
                <a:spcPct val="20000"/>
              </a:spcAft>
              <a:buFont typeface="Wingdings" pitchFamily="2" charset="2"/>
              <a:buChar char="ð"/>
              <a:defRPr/>
            </a:pPr>
            <a:r>
              <a:rPr lang="de-DE" sz="2000" dirty="0">
                <a:solidFill>
                  <a:schemeClr val="accent6"/>
                </a:solidFill>
                <a:latin typeface="+mn-lt"/>
              </a:rPr>
              <a:t>Compostarea - cea mai simpla posibilitate pentru reducerea deseurilor organice in depozitele de deseuri  </a:t>
            </a:r>
          </a:p>
          <a:p>
            <a:pPr marL="274638" indent="-274638" algn="just">
              <a:lnSpc>
                <a:spcPct val="115000"/>
              </a:lnSpc>
              <a:spcAft>
                <a:spcPct val="20000"/>
              </a:spcAft>
              <a:buFont typeface="Wingdings" pitchFamily="2" charset="2"/>
              <a:buChar char="ð"/>
              <a:defRPr/>
            </a:pPr>
            <a:r>
              <a:rPr lang="de-DE" sz="2000" dirty="0">
                <a:solidFill>
                  <a:schemeClr val="accent6"/>
                </a:solidFill>
                <a:latin typeface="+mn-lt"/>
              </a:rPr>
              <a:t>Metoda ecologica de tratarea deseurilor </a:t>
            </a:r>
          </a:p>
          <a:p>
            <a:pPr lvl="1" algn="just">
              <a:lnSpc>
                <a:spcPct val="115000"/>
              </a:lnSpc>
              <a:spcAft>
                <a:spcPct val="20000"/>
              </a:spcAft>
              <a:buFont typeface="Wingdings" pitchFamily="2" charset="2"/>
              <a:buChar char="ð"/>
              <a:defRPr/>
            </a:pPr>
            <a:r>
              <a:rPr lang="de-DE" sz="1600" dirty="0">
                <a:solidFill>
                  <a:schemeClr val="accent6"/>
                </a:solidFill>
                <a:latin typeface="+mn-lt"/>
              </a:rPr>
              <a:t>Reduce cantitatile de levigat si emisiile de gaze produse intr-un depozit de deseuri</a:t>
            </a:r>
          </a:p>
          <a:p>
            <a:pPr lvl="1" algn="just">
              <a:lnSpc>
                <a:spcPct val="115000"/>
              </a:lnSpc>
              <a:spcAft>
                <a:spcPct val="20000"/>
              </a:spcAft>
              <a:buFont typeface="Wingdings" pitchFamily="2" charset="2"/>
              <a:buChar char="ð"/>
              <a:defRPr/>
            </a:pPr>
            <a:r>
              <a:rPr lang="de-DE" sz="1600" dirty="0">
                <a:solidFill>
                  <a:schemeClr val="accent6"/>
                </a:solidFill>
                <a:latin typeface="+mn-lt"/>
              </a:rPr>
              <a:t>Compostul este un material fertilizant, ajutand la umiditatea  si stabilizarea pH-ului solului </a:t>
            </a:r>
          </a:p>
          <a:p>
            <a:pPr lvl="1" algn="just">
              <a:lnSpc>
                <a:spcPct val="115000"/>
              </a:lnSpc>
              <a:spcAft>
                <a:spcPct val="20000"/>
              </a:spcAft>
              <a:buFont typeface="Wingdings" pitchFamily="2" charset="2"/>
              <a:buChar char="ð"/>
              <a:defRPr/>
            </a:pPr>
            <a:r>
              <a:rPr lang="de-DE" sz="1600" dirty="0">
                <a:solidFill>
                  <a:schemeClr val="accent6"/>
                </a:solidFill>
                <a:latin typeface="+mn-lt"/>
              </a:rPr>
              <a:t>„Medicament“ pentru diferitele boli ale plantelor</a:t>
            </a:r>
          </a:p>
          <a:p>
            <a:pPr marL="182563" indent="-182563" algn="just">
              <a:lnSpc>
                <a:spcPct val="115000"/>
              </a:lnSpc>
              <a:spcAft>
                <a:spcPct val="20000"/>
              </a:spcAft>
              <a:buFont typeface="Wingdings" pitchFamily="2" charset="2"/>
              <a:buChar char="ð"/>
              <a:defRPr/>
            </a:pPr>
            <a:r>
              <a:rPr lang="de-DE" sz="2000" dirty="0">
                <a:solidFill>
                  <a:schemeClr val="accent6"/>
                </a:solidFill>
                <a:latin typeface="+mn-lt"/>
              </a:rPr>
              <a:t>Prin compostarea deseurilor organice depozitul de deseuri este mult mai stabil (nu apar alunecari ale straturilor de deseuri)</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ChangeArrowheads="1"/>
          </p:cNvSpPr>
          <p:nvPr/>
        </p:nvSpPr>
        <p:spPr bwMode="auto">
          <a:xfrm>
            <a:off x="4184650" y="930275"/>
            <a:ext cx="7580313" cy="5262563"/>
          </a:xfrm>
          <a:prstGeom prst="rect">
            <a:avLst/>
          </a:prstGeom>
          <a:noFill/>
          <a:ln w="9525">
            <a:noFill/>
            <a:miter lim="800000"/>
            <a:headEnd/>
            <a:tailEnd/>
          </a:ln>
        </p:spPr>
        <p:txBody>
          <a:bodyPr>
            <a:spAutoFit/>
          </a:bodyPr>
          <a:lstStyle/>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Operarea depozitelor de deseuri cu respectarea normelor de protectia mediului si sanatatii </a:t>
            </a:r>
          </a:p>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Imbunatatirea infrastructurii gunoiestelor existente prin masuri de ecologizare si operare</a:t>
            </a:r>
          </a:p>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Salubrizarea zonelor cu aspect inestetic (eliminarea depozitelor ilegale). </a:t>
            </a:r>
            <a:endParaRPr lang="en-US" sz="2400" b="0">
              <a:solidFill>
                <a:srgbClr val="786860"/>
              </a:solidFill>
            </a:endParaRPr>
          </a:p>
          <a:p>
            <a:pPr>
              <a:buFont typeface="Wingdings" pitchFamily="2" charset="2"/>
              <a:buChar char="q"/>
            </a:pPr>
            <a:endParaRPr lang="en-US" sz="2400" b="0">
              <a:solidFill>
                <a:srgbClr val="786860"/>
              </a:solidFill>
            </a:endParaRPr>
          </a:p>
          <a:p>
            <a:pPr>
              <a:buFont typeface="Wingdings" pitchFamily="2" charset="2"/>
              <a:buChar char="q"/>
            </a:pPr>
            <a:r>
              <a:rPr lang="ro-RO" sz="2400" b="0">
                <a:solidFill>
                  <a:srgbClr val="786860"/>
                </a:solidFill>
              </a:rPr>
              <a:t>Reducerea numarului de gunoisti existente si promovarea depozitelor de deseuri tranzitorii care sa deserveasca mai multe autoritati publice locale</a:t>
            </a:r>
          </a:p>
          <a:p>
            <a:pPr>
              <a:buFont typeface="Wingdings" pitchFamily="2" charset="2"/>
              <a:buChar char="q"/>
            </a:pPr>
            <a:endParaRPr lang="ro-RO" sz="2400" b="0">
              <a:solidFill>
                <a:srgbClr val="786860"/>
              </a:solidFill>
            </a:endParaRPr>
          </a:p>
        </p:txBody>
      </p:sp>
      <p:sp>
        <p:nvSpPr>
          <p:cNvPr id="52227" name="Rectangle 6"/>
          <p:cNvSpPr>
            <a:spLocks noChangeArrowheads="1"/>
          </p:cNvSpPr>
          <p:nvPr/>
        </p:nvSpPr>
        <p:spPr bwMode="auto">
          <a:xfrm>
            <a:off x="885825" y="41275"/>
            <a:ext cx="4375150" cy="585788"/>
          </a:xfrm>
          <a:prstGeom prst="rect">
            <a:avLst/>
          </a:prstGeom>
          <a:noFill/>
          <a:ln w="9525">
            <a:noFill/>
            <a:miter lim="800000"/>
            <a:headEnd/>
            <a:tailEnd/>
          </a:ln>
        </p:spPr>
        <p:txBody>
          <a:bodyPr wrap="none">
            <a:spAutoFit/>
          </a:bodyPr>
          <a:lstStyle/>
          <a:p>
            <a:r>
              <a:rPr lang="ro-RO" sz="3200" b="0">
                <a:solidFill>
                  <a:srgbClr val="ED1A3B"/>
                </a:solidFill>
              </a:rPr>
              <a:t>Depozitarea deseurilor</a:t>
            </a:r>
          </a:p>
        </p:txBody>
      </p:sp>
      <p:pic>
        <p:nvPicPr>
          <p:cNvPr id="63494" name="Picture 6" descr="D:\07 Curs Deseuri_BDO\Poze_Albota_sept_009\pl 211.jpg"/>
          <p:cNvPicPr>
            <a:picLocks noChangeAspect="1" noChangeArrowheads="1"/>
          </p:cNvPicPr>
          <p:nvPr/>
        </p:nvPicPr>
        <p:blipFill>
          <a:blip r:embed="rId2" cstate="email"/>
          <a:srcRect/>
          <a:stretch>
            <a:fillRect/>
          </a:stretch>
        </p:blipFill>
        <p:spPr bwMode="auto">
          <a:xfrm>
            <a:off x="533401" y="3633865"/>
            <a:ext cx="3384550" cy="2538335"/>
          </a:xfrm>
          <a:prstGeom prst="rect">
            <a:avLst/>
          </a:prstGeom>
          <a:ln>
            <a:noFill/>
          </a:ln>
          <a:effectLst>
            <a:softEdge rad="112500"/>
          </a:effectLst>
        </p:spPr>
      </p:pic>
      <p:pic>
        <p:nvPicPr>
          <p:cNvPr id="63495" name="Picture 7" descr="C:\Users\DIANA\Documents\05 ISPA Arges\Poze_12Mai2010_inaugurare Albota\Poze\Inaugurare Albota_Page_04.jpg"/>
          <p:cNvPicPr>
            <a:picLocks noChangeAspect="1" noChangeArrowheads="1"/>
          </p:cNvPicPr>
          <p:nvPr/>
        </p:nvPicPr>
        <p:blipFill>
          <a:blip r:embed="rId3" cstate="email"/>
          <a:srcRect/>
          <a:stretch>
            <a:fillRect/>
          </a:stretch>
        </p:blipFill>
        <p:spPr bwMode="auto">
          <a:xfrm>
            <a:off x="463551" y="929958"/>
            <a:ext cx="3429000" cy="255536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23888" y="0"/>
            <a:ext cx="10971212" cy="1143000"/>
          </a:xfrm>
        </p:spPr>
        <p:txBody>
          <a:bodyPr/>
          <a:lstStyle/>
          <a:p>
            <a:r>
              <a:rPr lang="en-US" sz="3200" smtClean="0"/>
              <a:t>Exploatarea depozitului</a:t>
            </a:r>
            <a:r>
              <a:rPr lang="ro-RO" sz="3200" smtClean="0"/>
              <a:t> </a:t>
            </a:r>
          </a:p>
        </p:txBody>
      </p:sp>
      <p:sp>
        <p:nvSpPr>
          <p:cNvPr id="53251" name="Rectangle 3"/>
          <p:cNvSpPr>
            <a:spLocks noGrp="1" noChangeArrowheads="1"/>
          </p:cNvSpPr>
          <p:nvPr>
            <p:ph type="body" idx="1"/>
          </p:nvPr>
        </p:nvSpPr>
        <p:spPr>
          <a:xfrm>
            <a:off x="431800" y="984250"/>
            <a:ext cx="6526213" cy="5400675"/>
          </a:xfrm>
        </p:spPr>
        <p:txBody>
          <a:bodyPr/>
          <a:lstStyle/>
          <a:p>
            <a:pPr>
              <a:lnSpc>
                <a:spcPct val="80000"/>
              </a:lnSpc>
              <a:buFontTx/>
              <a:buNone/>
            </a:pPr>
            <a:r>
              <a:rPr lang="en-US" sz="2000" smtClean="0"/>
              <a:t>	</a:t>
            </a:r>
            <a:endParaRPr lang="fr-FR" sz="1800" smtClean="0"/>
          </a:p>
          <a:p>
            <a:pPr algn="just">
              <a:lnSpc>
                <a:spcPct val="80000"/>
              </a:lnSpc>
              <a:buFont typeface="Wingdings" pitchFamily="2" charset="2"/>
              <a:buChar char="q"/>
            </a:pPr>
            <a:r>
              <a:rPr lang="it-IT" sz="2000" smtClean="0"/>
              <a:t>Receptia deseurilor la intrarea in depozit;</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it-IT" sz="2000" smtClean="0"/>
              <a:t>Cantarirea si inregistrarea cantitatilor de deseuri;</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it-IT" sz="2000" smtClean="0"/>
              <a:t>Controlul la locul de descarcare (depozitare);</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en-US" sz="2000" smtClean="0"/>
              <a:t>Compactarea zilnica a deseurilor si acoperirea acestora cu pamant;</a:t>
            </a:r>
          </a:p>
          <a:p>
            <a:pPr algn="just">
              <a:lnSpc>
                <a:spcPct val="80000"/>
              </a:lnSpc>
              <a:buFont typeface="Wingdings" pitchFamily="2" charset="2"/>
              <a:buChar char="q"/>
            </a:pPr>
            <a:endParaRPr lang="en-US" sz="2000" smtClean="0"/>
          </a:p>
          <a:p>
            <a:pPr algn="just">
              <a:lnSpc>
                <a:spcPct val="80000"/>
              </a:lnSpc>
              <a:buFont typeface="Wingdings" pitchFamily="2" charset="2"/>
              <a:buChar char="q"/>
            </a:pPr>
            <a:r>
              <a:rPr lang="en-US" sz="2000" smtClean="0"/>
              <a:t>Igienizarea autogunoierelor si a utilajelor;</a:t>
            </a:r>
          </a:p>
          <a:p>
            <a:pPr algn="just">
              <a:lnSpc>
                <a:spcPct val="80000"/>
              </a:lnSpc>
              <a:buFont typeface="Wingdings" pitchFamily="2" charset="2"/>
              <a:buChar char="q"/>
            </a:pPr>
            <a:endParaRPr lang="it-IT" sz="2000" smtClean="0"/>
          </a:p>
          <a:p>
            <a:pPr algn="just">
              <a:lnSpc>
                <a:spcPct val="80000"/>
              </a:lnSpc>
              <a:buFont typeface="Wingdings" pitchFamily="2" charset="2"/>
              <a:buChar char="q"/>
            </a:pPr>
            <a:r>
              <a:rPr lang="it-IT" sz="2000" smtClean="0"/>
              <a:t> Supravegherea procesului de depozitare si a utilajelor aferente </a:t>
            </a:r>
            <a:r>
              <a:rPr lang="it-IT" sz="2000" smtClean="0">
                <a:sym typeface="Wingdings" pitchFamily="2" charset="2"/>
              </a:rPr>
              <a:t> </a:t>
            </a:r>
            <a:r>
              <a:rPr lang="it-IT" sz="2000" smtClean="0"/>
              <a:t>Coordonarea operatiilor de depozitare prin asigurarea de personal calificat si utilaje corespunzatoare</a:t>
            </a:r>
            <a:endParaRPr lang="ro-RO" sz="2000" smtClean="0"/>
          </a:p>
        </p:txBody>
      </p:sp>
      <p:sp>
        <p:nvSpPr>
          <p:cNvPr id="53252" name="Text Box 5"/>
          <p:cNvSpPr txBox="1">
            <a:spLocks noChangeArrowheads="1"/>
          </p:cNvSpPr>
          <p:nvPr/>
        </p:nvSpPr>
        <p:spPr bwMode="auto">
          <a:xfrm>
            <a:off x="9839325" y="6613525"/>
            <a:ext cx="2543175" cy="244475"/>
          </a:xfrm>
          <a:prstGeom prst="rect">
            <a:avLst/>
          </a:prstGeom>
          <a:noFill/>
          <a:ln w="9525">
            <a:noFill/>
            <a:miter lim="800000"/>
            <a:headEnd/>
            <a:tailEnd/>
          </a:ln>
        </p:spPr>
        <p:txBody>
          <a:bodyPr>
            <a:spAutoFit/>
          </a:bodyPr>
          <a:lstStyle/>
          <a:p>
            <a:pPr>
              <a:spcBef>
                <a:spcPct val="50000"/>
              </a:spcBef>
            </a:pPr>
            <a:r>
              <a:rPr lang="en-US" sz="1000">
                <a:latin typeface="Tahoma" pitchFamily="34" charset="0"/>
              </a:rPr>
              <a:t>Drnd.ing. Ana-Maria Schiopu</a:t>
            </a:r>
            <a:endParaRPr lang="ro-RO" sz="1000">
              <a:latin typeface="Tahoma" pitchFamily="34" charset="0"/>
            </a:endParaRPr>
          </a:p>
        </p:txBody>
      </p:sp>
      <p:sp>
        <p:nvSpPr>
          <p:cNvPr id="53253" name="Text Box 6"/>
          <p:cNvSpPr txBox="1">
            <a:spLocks noChangeArrowheads="1"/>
          </p:cNvSpPr>
          <p:nvPr/>
        </p:nvSpPr>
        <p:spPr bwMode="auto">
          <a:xfrm>
            <a:off x="0" y="6613525"/>
            <a:ext cx="2255838" cy="244475"/>
          </a:xfrm>
          <a:prstGeom prst="rect">
            <a:avLst/>
          </a:prstGeom>
          <a:noFill/>
          <a:ln w="9525">
            <a:noFill/>
            <a:miter lim="800000"/>
            <a:headEnd/>
            <a:tailEnd/>
          </a:ln>
        </p:spPr>
        <p:txBody>
          <a:bodyPr>
            <a:spAutoFit/>
          </a:bodyPr>
          <a:lstStyle/>
          <a:p>
            <a:pPr>
              <a:spcBef>
                <a:spcPct val="50000"/>
              </a:spcBef>
            </a:pPr>
            <a:r>
              <a:rPr lang="en-US" sz="1000">
                <a:latin typeface="Tahoma" pitchFamily="34" charset="0"/>
              </a:rPr>
              <a:t>ing. Ion Apostol</a:t>
            </a:r>
            <a:endParaRPr lang="ro-RO" sz="1000">
              <a:latin typeface="Tahoma" pitchFamily="34" charset="0"/>
            </a:endParaRPr>
          </a:p>
        </p:txBody>
      </p:sp>
      <p:pic>
        <p:nvPicPr>
          <p:cNvPr id="53254" name="Picture 12"/>
          <p:cNvPicPr>
            <a:picLocks noChangeAspect="1" noChangeArrowheads="1"/>
          </p:cNvPicPr>
          <p:nvPr/>
        </p:nvPicPr>
        <p:blipFill>
          <a:blip r:embed="rId2" cstate="print"/>
          <a:srcRect/>
          <a:stretch>
            <a:fillRect/>
          </a:stretch>
        </p:blipFill>
        <p:spPr bwMode="auto">
          <a:xfrm>
            <a:off x="7518400" y="4908550"/>
            <a:ext cx="3498850" cy="1476375"/>
          </a:xfrm>
          <a:prstGeom prst="rect">
            <a:avLst/>
          </a:prstGeom>
          <a:noFill/>
          <a:ln w="9525">
            <a:noFill/>
            <a:miter lim="800000"/>
            <a:headEnd/>
            <a:tailEnd/>
          </a:ln>
        </p:spPr>
      </p:pic>
      <p:pic>
        <p:nvPicPr>
          <p:cNvPr id="53255" name="Picture 3" descr="C:\Users\DIANA\Documents\011 Curs CCIVL_Manager Mediu_oct 2012\02 Poze depozite\02 Poze Locatie depozit Feteni_21april05\final\DSC05643.JPG"/>
          <p:cNvPicPr>
            <a:picLocks noChangeAspect="1" noChangeArrowheads="1"/>
          </p:cNvPicPr>
          <p:nvPr/>
        </p:nvPicPr>
        <p:blipFill>
          <a:blip r:embed="rId3" cstate="print"/>
          <a:srcRect/>
          <a:stretch>
            <a:fillRect/>
          </a:stretch>
        </p:blipFill>
        <p:spPr bwMode="auto">
          <a:xfrm>
            <a:off x="6958013" y="0"/>
            <a:ext cx="2881312" cy="2160588"/>
          </a:xfrm>
          <a:prstGeom prst="rect">
            <a:avLst/>
          </a:prstGeom>
          <a:noFill/>
          <a:ln w="9525">
            <a:noFill/>
            <a:miter lim="800000"/>
            <a:headEnd/>
            <a:tailEnd/>
          </a:ln>
        </p:spPr>
      </p:pic>
      <p:pic>
        <p:nvPicPr>
          <p:cNvPr id="53256" name="Picture 2" descr="C:\Users\DIANA\Documents\011 Curs CCIVL_Manager Mediu_oct 2012\01 Poze_sisteme de colectare deseuri\02 Poze Spania\Depozit Bilbao\DSC03748.JPG"/>
          <p:cNvPicPr>
            <a:picLocks noChangeAspect="1" noChangeArrowheads="1"/>
          </p:cNvPicPr>
          <p:nvPr/>
        </p:nvPicPr>
        <p:blipFill>
          <a:blip r:embed="rId4" cstate="print"/>
          <a:srcRect/>
          <a:stretch>
            <a:fillRect/>
          </a:stretch>
        </p:blipFill>
        <p:spPr bwMode="auto">
          <a:xfrm>
            <a:off x="9017000" y="2289175"/>
            <a:ext cx="3117850" cy="2338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914400" y="641350"/>
            <a:ext cx="10804525" cy="768350"/>
          </a:xfrm>
          <a:prstGeom prst="rect">
            <a:avLst/>
          </a:prstGeom>
          <a:noFill/>
          <a:ln w="9525">
            <a:noFill/>
            <a:miter lim="800000"/>
            <a:headEnd/>
            <a:tailEnd/>
          </a:ln>
        </p:spPr>
        <p:txBody>
          <a:bodyPr>
            <a:spAutoFit/>
          </a:bodyPr>
          <a:lstStyle/>
          <a:p>
            <a:r>
              <a:rPr lang="ro-RO" sz="2200" b="0">
                <a:solidFill>
                  <a:srgbClr val="786860"/>
                </a:solidFill>
              </a:rPr>
              <a:t>Realizarea de programe de constientizare a populatiei in domeniul gestionarii deseurilor, inclusiv in ceea ce priveste plata serviciului. </a:t>
            </a:r>
          </a:p>
        </p:txBody>
      </p:sp>
      <p:sp>
        <p:nvSpPr>
          <p:cNvPr id="54275" name="Rectangle 2"/>
          <p:cNvSpPr>
            <a:spLocks noChangeArrowheads="1"/>
          </p:cNvSpPr>
          <p:nvPr/>
        </p:nvSpPr>
        <p:spPr bwMode="auto">
          <a:xfrm>
            <a:off x="701675" y="87313"/>
            <a:ext cx="10834688" cy="460375"/>
          </a:xfrm>
          <a:prstGeom prst="rect">
            <a:avLst/>
          </a:prstGeom>
          <a:noFill/>
          <a:ln w="9525">
            <a:noFill/>
            <a:miter lim="800000"/>
            <a:headEnd/>
            <a:tailEnd/>
          </a:ln>
        </p:spPr>
        <p:txBody>
          <a:bodyPr>
            <a:spAutoFit/>
          </a:bodyPr>
          <a:lstStyle/>
          <a:p>
            <a:r>
              <a:rPr lang="ro-RO" sz="2400">
                <a:solidFill>
                  <a:srgbClr val="ED1A3B"/>
                </a:solidFill>
              </a:rPr>
              <a:t>Constientizarea populatiei in domeniul gestionarii deseurilor menajere</a:t>
            </a:r>
          </a:p>
        </p:txBody>
      </p:sp>
      <p:grpSp>
        <p:nvGrpSpPr>
          <p:cNvPr id="54276" name="Group 205"/>
          <p:cNvGrpSpPr>
            <a:grpSpLocks/>
          </p:cNvGrpSpPr>
          <p:nvPr/>
        </p:nvGrpSpPr>
        <p:grpSpPr bwMode="auto">
          <a:xfrm>
            <a:off x="419100" y="1457325"/>
            <a:ext cx="5070475" cy="5489575"/>
            <a:chOff x="1619250" y="0"/>
            <a:chExt cx="6665913" cy="6899275"/>
          </a:xfrm>
        </p:grpSpPr>
        <p:grpSp>
          <p:nvGrpSpPr>
            <p:cNvPr id="54279" name="Group 203"/>
            <p:cNvGrpSpPr>
              <a:grpSpLocks noChangeAspect="1"/>
            </p:cNvGrpSpPr>
            <p:nvPr/>
          </p:nvGrpSpPr>
          <p:grpSpPr bwMode="auto">
            <a:xfrm>
              <a:off x="1619250" y="0"/>
              <a:ext cx="6665913" cy="6899275"/>
              <a:chOff x="0" y="120"/>
              <a:chExt cx="8369" cy="11548"/>
            </a:xfrm>
          </p:grpSpPr>
          <p:sp>
            <p:nvSpPr>
              <p:cNvPr id="54481" name="AutoShape 596"/>
              <p:cNvSpPr>
                <a:spLocks noChangeAspect="1" noChangeArrowheads="1" noTextEdit="1"/>
              </p:cNvSpPr>
              <p:nvPr/>
            </p:nvSpPr>
            <p:spPr bwMode="auto">
              <a:xfrm>
                <a:off x="0" y="120"/>
                <a:ext cx="8369" cy="11548"/>
              </a:xfrm>
              <a:prstGeom prst="rect">
                <a:avLst/>
              </a:prstGeom>
              <a:noFill/>
              <a:ln w="9525">
                <a:noFill/>
                <a:miter lim="800000"/>
                <a:headEnd/>
                <a:tailEnd/>
              </a:ln>
            </p:spPr>
            <p:txBody>
              <a:bodyPr/>
              <a:lstStyle/>
              <a:p>
                <a:endParaRPr lang="ro-RO"/>
              </a:p>
            </p:txBody>
          </p:sp>
          <p:grpSp>
            <p:nvGrpSpPr>
              <p:cNvPr id="54482" name="Group 395"/>
              <p:cNvGrpSpPr>
                <a:grpSpLocks/>
              </p:cNvGrpSpPr>
              <p:nvPr/>
            </p:nvGrpSpPr>
            <p:grpSpPr bwMode="auto">
              <a:xfrm>
                <a:off x="1137" y="2329"/>
                <a:ext cx="1066" cy="677"/>
                <a:chOff x="1137" y="2329"/>
                <a:chExt cx="1066" cy="677"/>
              </a:xfrm>
            </p:grpSpPr>
            <p:sp>
              <p:nvSpPr>
                <p:cNvPr id="54674" name="Freeform 595"/>
                <p:cNvSpPr>
                  <a:spLocks/>
                </p:cNvSpPr>
                <p:nvPr/>
              </p:nvSpPr>
              <p:spPr bwMode="auto">
                <a:xfrm>
                  <a:off x="1221" y="2518"/>
                  <a:ext cx="42" cy="39"/>
                </a:xfrm>
                <a:custGeom>
                  <a:avLst/>
                  <a:gdLst>
                    <a:gd name="T0" fmla="*/ 0 w 42"/>
                    <a:gd name="T1" fmla="*/ 14 h 39"/>
                    <a:gd name="T2" fmla="*/ 35 w 42"/>
                    <a:gd name="T3" fmla="*/ 39 h 39"/>
                    <a:gd name="T4" fmla="*/ 42 w 42"/>
                    <a:gd name="T5" fmla="*/ 25 h 39"/>
                    <a:gd name="T6" fmla="*/ 10 w 42"/>
                    <a:gd name="T7" fmla="*/ 0 h 39"/>
                    <a:gd name="T8" fmla="*/ 0 w 42"/>
                    <a:gd name="T9" fmla="*/ 14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0" y="14"/>
                      </a:moveTo>
                      <a:lnTo>
                        <a:pt x="35" y="39"/>
                      </a:lnTo>
                      <a:lnTo>
                        <a:pt x="42" y="25"/>
                      </a:lnTo>
                      <a:lnTo>
                        <a:pt x="10" y="0"/>
                      </a:lnTo>
                      <a:lnTo>
                        <a:pt x="0" y="14"/>
                      </a:lnTo>
                      <a:close/>
                    </a:path>
                  </a:pathLst>
                </a:custGeom>
                <a:solidFill>
                  <a:srgbClr val="1F1A17"/>
                </a:solidFill>
                <a:ln w="9525">
                  <a:noFill/>
                  <a:round/>
                  <a:headEnd/>
                  <a:tailEnd/>
                </a:ln>
              </p:spPr>
              <p:txBody>
                <a:bodyPr/>
                <a:lstStyle/>
                <a:p>
                  <a:endParaRPr lang="ro-RO"/>
                </a:p>
              </p:txBody>
            </p:sp>
            <p:sp>
              <p:nvSpPr>
                <p:cNvPr id="54675" name="Freeform 594"/>
                <p:cNvSpPr>
                  <a:spLocks/>
                </p:cNvSpPr>
                <p:nvPr/>
              </p:nvSpPr>
              <p:spPr bwMode="auto">
                <a:xfrm>
                  <a:off x="1253" y="2550"/>
                  <a:ext cx="14" cy="95"/>
                </a:xfrm>
                <a:custGeom>
                  <a:avLst/>
                  <a:gdLst>
                    <a:gd name="T0" fmla="*/ 14 w 14"/>
                    <a:gd name="T1" fmla="*/ 95 h 95"/>
                    <a:gd name="T2" fmla="*/ 14 w 14"/>
                    <a:gd name="T3" fmla="*/ 91 h 95"/>
                    <a:gd name="T4" fmla="*/ 14 w 14"/>
                    <a:gd name="T5" fmla="*/ 0 h 95"/>
                    <a:gd name="T6" fmla="*/ 0 w 14"/>
                    <a:gd name="T7" fmla="*/ 0 h 95"/>
                    <a:gd name="T8" fmla="*/ 0 w 14"/>
                    <a:gd name="T9" fmla="*/ 91 h 95"/>
                    <a:gd name="T10" fmla="*/ 14 w 14"/>
                    <a:gd name="T11" fmla="*/ 95 h 95"/>
                    <a:gd name="T12" fmla="*/ 0 60000 65536"/>
                    <a:gd name="T13" fmla="*/ 0 60000 65536"/>
                    <a:gd name="T14" fmla="*/ 0 60000 65536"/>
                    <a:gd name="T15" fmla="*/ 0 60000 65536"/>
                    <a:gd name="T16" fmla="*/ 0 60000 65536"/>
                    <a:gd name="T17" fmla="*/ 0 60000 65536"/>
                    <a:gd name="T18" fmla="*/ 0 w 14"/>
                    <a:gd name="T19" fmla="*/ 0 h 95"/>
                    <a:gd name="T20" fmla="*/ 14 w 14"/>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14" h="95">
                      <a:moveTo>
                        <a:pt x="14" y="95"/>
                      </a:moveTo>
                      <a:lnTo>
                        <a:pt x="14" y="91"/>
                      </a:lnTo>
                      <a:lnTo>
                        <a:pt x="14" y="0"/>
                      </a:lnTo>
                      <a:lnTo>
                        <a:pt x="0" y="0"/>
                      </a:lnTo>
                      <a:lnTo>
                        <a:pt x="0" y="91"/>
                      </a:lnTo>
                      <a:lnTo>
                        <a:pt x="14" y="95"/>
                      </a:lnTo>
                      <a:close/>
                    </a:path>
                  </a:pathLst>
                </a:custGeom>
                <a:solidFill>
                  <a:srgbClr val="1F1A17"/>
                </a:solidFill>
                <a:ln w="9525">
                  <a:noFill/>
                  <a:round/>
                  <a:headEnd/>
                  <a:tailEnd/>
                </a:ln>
              </p:spPr>
              <p:txBody>
                <a:bodyPr/>
                <a:lstStyle/>
                <a:p>
                  <a:endParaRPr lang="ro-RO"/>
                </a:p>
              </p:txBody>
            </p:sp>
            <p:sp>
              <p:nvSpPr>
                <p:cNvPr id="54676" name="Freeform 593"/>
                <p:cNvSpPr>
                  <a:spLocks/>
                </p:cNvSpPr>
                <p:nvPr/>
              </p:nvSpPr>
              <p:spPr bwMode="auto">
                <a:xfrm>
                  <a:off x="1217" y="2634"/>
                  <a:ext cx="50" cy="60"/>
                </a:xfrm>
                <a:custGeom>
                  <a:avLst/>
                  <a:gdLst>
                    <a:gd name="T0" fmla="*/ 11 w 50"/>
                    <a:gd name="T1" fmla="*/ 60 h 60"/>
                    <a:gd name="T2" fmla="*/ 50 w 50"/>
                    <a:gd name="T3" fmla="*/ 11 h 60"/>
                    <a:gd name="T4" fmla="*/ 36 w 50"/>
                    <a:gd name="T5" fmla="*/ 0 h 60"/>
                    <a:gd name="T6" fmla="*/ 0 w 50"/>
                    <a:gd name="T7" fmla="*/ 49 h 60"/>
                    <a:gd name="T8" fmla="*/ 11 w 50"/>
                    <a:gd name="T9" fmla="*/ 60 h 60"/>
                    <a:gd name="T10" fmla="*/ 0 60000 65536"/>
                    <a:gd name="T11" fmla="*/ 0 60000 65536"/>
                    <a:gd name="T12" fmla="*/ 0 60000 65536"/>
                    <a:gd name="T13" fmla="*/ 0 60000 65536"/>
                    <a:gd name="T14" fmla="*/ 0 60000 65536"/>
                    <a:gd name="T15" fmla="*/ 0 w 50"/>
                    <a:gd name="T16" fmla="*/ 0 h 60"/>
                    <a:gd name="T17" fmla="*/ 50 w 50"/>
                    <a:gd name="T18" fmla="*/ 60 h 60"/>
                  </a:gdLst>
                  <a:ahLst/>
                  <a:cxnLst>
                    <a:cxn ang="T10">
                      <a:pos x="T0" y="T1"/>
                    </a:cxn>
                    <a:cxn ang="T11">
                      <a:pos x="T2" y="T3"/>
                    </a:cxn>
                    <a:cxn ang="T12">
                      <a:pos x="T4" y="T5"/>
                    </a:cxn>
                    <a:cxn ang="T13">
                      <a:pos x="T6" y="T7"/>
                    </a:cxn>
                    <a:cxn ang="T14">
                      <a:pos x="T8" y="T9"/>
                    </a:cxn>
                  </a:cxnLst>
                  <a:rect l="T15" t="T16" r="T17" b="T18"/>
                  <a:pathLst>
                    <a:path w="50" h="60">
                      <a:moveTo>
                        <a:pt x="11" y="60"/>
                      </a:moveTo>
                      <a:lnTo>
                        <a:pt x="50" y="11"/>
                      </a:lnTo>
                      <a:lnTo>
                        <a:pt x="36" y="0"/>
                      </a:lnTo>
                      <a:lnTo>
                        <a:pt x="0" y="49"/>
                      </a:lnTo>
                      <a:lnTo>
                        <a:pt x="11" y="60"/>
                      </a:lnTo>
                      <a:close/>
                    </a:path>
                  </a:pathLst>
                </a:custGeom>
                <a:solidFill>
                  <a:srgbClr val="1F1A17"/>
                </a:solidFill>
                <a:ln w="9525">
                  <a:noFill/>
                  <a:round/>
                  <a:headEnd/>
                  <a:tailEnd/>
                </a:ln>
              </p:spPr>
              <p:txBody>
                <a:bodyPr/>
                <a:lstStyle/>
                <a:p>
                  <a:endParaRPr lang="ro-RO"/>
                </a:p>
              </p:txBody>
            </p:sp>
            <p:sp>
              <p:nvSpPr>
                <p:cNvPr id="54677" name="Freeform 592"/>
                <p:cNvSpPr>
                  <a:spLocks/>
                </p:cNvSpPr>
                <p:nvPr/>
              </p:nvSpPr>
              <p:spPr bwMode="auto">
                <a:xfrm>
                  <a:off x="1256" y="2634"/>
                  <a:ext cx="70" cy="39"/>
                </a:xfrm>
                <a:custGeom>
                  <a:avLst/>
                  <a:gdLst>
                    <a:gd name="T0" fmla="*/ 70 w 70"/>
                    <a:gd name="T1" fmla="*/ 25 h 39"/>
                    <a:gd name="T2" fmla="*/ 7 w 70"/>
                    <a:gd name="T3" fmla="*/ 0 h 39"/>
                    <a:gd name="T4" fmla="*/ 0 w 70"/>
                    <a:gd name="T5" fmla="*/ 14 h 39"/>
                    <a:gd name="T6" fmla="*/ 63 w 70"/>
                    <a:gd name="T7" fmla="*/ 39 h 39"/>
                    <a:gd name="T8" fmla="*/ 70 w 70"/>
                    <a:gd name="T9" fmla="*/ 25 h 39"/>
                    <a:gd name="T10" fmla="*/ 0 60000 65536"/>
                    <a:gd name="T11" fmla="*/ 0 60000 65536"/>
                    <a:gd name="T12" fmla="*/ 0 60000 65536"/>
                    <a:gd name="T13" fmla="*/ 0 60000 65536"/>
                    <a:gd name="T14" fmla="*/ 0 60000 65536"/>
                    <a:gd name="T15" fmla="*/ 0 w 70"/>
                    <a:gd name="T16" fmla="*/ 0 h 39"/>
                    <a:gd name="T17" fmla="*/ 70 w 70"/>
                    <a:gd name="T18" fmla="*/ 39 h 39"/>
                  </a:gdLst>
                  <a:ahLst/>
                  <a:cxnLst>
                    <a:cxn ang="T10">
                      <a:pos x="T0" y="T1"/>
                    </a:cxn>
                    <a:cxn ang="T11">
                      <a:pos x="T2" y="T3"/>
                    </a:cxn>
                    <a:cxn ang="T12">
                      <a:pos x="T4" y="T5"/>
                    </a:cxn>
                    <a:cxn ang="T13">
                      <a:pos x="T6" y="T7"/>
                    </a:cxn>
                    <a:cxn ang="T14">
                      <a:pos x="T8" y="T9"/>
                    </a:cxn>
                  </a:cxnLst>
                  <a:rect l="T15" t="T16" r="T17" b="T18"/>
                  <a:pathLst>
                    <a:path w="70" h="39">
                      <a:moveTo>
                        <a:pt x="70" y="25"/>
                      </a:moveTo>
                      <a:lnTo>
                        <a:pt x="7" y="0"/>
                      </a:lnTo>
                      <a:lnTo>
                        <a:pt x="0" y="14"/>
                      </a:lnTo>
                      <a:lnTo>
                        <a:pt x="63" y="39"/>
                      </a:lnTo>
                      <a:lnTo>
                        <a:pt x="70" y="25"/>
                      </a:lnTo>
                      <a:close/>
                    </a:path>
                  </a:pathLst>
                </a:custGeom>
                <a:solidFill>
                  <a:srgbClr val="1F1A17"/>
                </a:solidFill>
                <a:ln w="9525">
                  <a:noFill/>
                  <a:round/>
                  <a:headEnd/>
                  <a:tailEnd/>
                </a:ln>
              </p:spPr>
              <p:txBody>
                <a:bodyPr/>
                <a:lstStyle/>
                <a:p>
                  <a:endParaRPr lang="ro-RO"/>
                </a:p>
              </p:txBody>
            </p:sp>
            <p:sp>
              <p:nvSpPr>
                <p:cNvPr id="54678" name="Freeform 591"/>
                <p:cNvSpPr>
                  <a:spLocks/>
                </p:cNvSpPr>
                <p:nvPr/>
              </p:nvSpPr>
              <p:spPr bwMode="auto">
                <a:xfrm>
                  <a:off x="1312" y="2662"/>
                  <a:ext cx="11" cy="4"/>
                </a:xfrm>
                <a:custGeom>
                  <a:avLst/>
                  <a:gdLst>
                    <a:gd name="T0" fmla="*/ 0 w 11"/>
                    <a:gd name="T1" fmla="*/ 0 h 4"/>
                    <a:gd name="T2" fmla="*/ 4 w 11"/>
                    <a:gd name="T3" fmla="*/ 0 h 4"/>
                    <a:gd name="T4" fmla="*/ 11 w 11"/>
                    <a:gd name="T5" fmla="*/ 4 h 4"/>
                    <a:gd name="T6" fmla="*/ 11 w 11"/>
                    <a:gd name="T7" fmla="*/ 4 h 4"/>
                    <a:gd name="T8" fmla="*/ 4 w 11"/>
                    <a:gd name="T9" fmla="*/ 4 h 4"/>
                    <a:gd name="T10" fmla="*/ 0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0" y="0"/>
                      </a:moveTo>
                      <a:lnTo>
                        <a:pt x="4" y="0"/>
                      </a:lnTo>
                      <a:lnTo>
                        <a:pt x="11" y="4"/>
                      </a:lnTo>
                      <a:lnTo>
                        <a:pt x="4" y="4"/>
                      </a:lnTo>
                      <a:lnTo>
                        <a:pt x="0" y="0"/>
                      </a:lnTo>
                      <a:close/>
                    </a:path>
                  </a:pathLst>
                </a:custGeom>
                <a:solidFill>
                  <a:srgbClr val="1F1A17"/>
                </a:solidFill>
                <a:ln w="9525">
                  <a:noFill/>
                  <a:round/>
                  <a:headEnd/>
                  <a:tailEnd/>
                </a:ln>
              </p:spPr>
              <p:txBody>
                <a:bodyPr/>
                <a:lstStyle/>
                <a:p>
                  <a:endParaRPr lang="ro-RO"/>
                </a:p>
              </p:txBody>
            </p:sp>
            <p:sp>
              <p:nvSpPr>
                <p:cNvPr id="54679" name="Freeform 590"/>
                <p:cNvSpPr>
                  <a:spLocks/>
                </p:cNvSpPr>
                <p:nvPr/>
              </p:nvSpPr>
              <p:spPr bwMode="auto">
                <a:xfrm>
                  <a:off x="1302" y="2659"/>
                  <a:ext cx="21" cy="7"/>
                </a:xfrm>
                <a:custGeom>
                  <a:avLst/>
                  <a:gdLst>
                    <a:gd name="T0" fmla="*/ 0 w 21"/>
                    <a:gd name="T1" fmla="*/ 0 h 7"/>
                    <a:gd name="T2" fmla="*/ 7 w 21"/>
                    <a:gd name="T3" fmla="*/ 0 h 7"/>
                    <a:gd name="T4" fmla="*/ 21 w 21"/>
                    <a:gd name="T5" fmla="*/ 7 h 7"/>
                    <a:gd name="T6" fmla="*/ 21 w 21"/>
                    <a:gd name="T7" fmla="*/ 7 h 7"/>
                    <a:gd name="T8" fmla="*/ 14 w 21"/>
                    <a:gd name="T9" fmla="*/ 7 h 7"/>
                    <a:gd name="T10" fmla="*/ 0 w 21"/>
                    <a:gd name="T11" fmla="*/ 0 h 7"/>
                    <a:gd name="T12" fmla="*/ 0 60000 65536"/>
                    <a:gd name="T13" fmla="*/ 0 60000 65536"/>
                    <a:gd name="T14" fmla="*/ 0 60000 65536"/>
                    <a:gd name="T15" fmla="*/ 0 60000 65536"/>
                    <a:gd name="T16" fmla="*/ 0 60000 65536"/>
                    <a:gd name="T17" fmla="*/ 0 60000 65536"/>
                    <a:gd name="T18" fmla="*/ 0 w 21"/>
                    <a:gd name="T19" fmla="*/ 0 h 7"/>
                    <a:gd name="T20" fmla="*/ 21 w 21"/>
                    <a:gd name="T21" fmla="*/ 7 h 7"/>
                  </a:gdLst>
                  <a:ahLst/>
                  <a:cxnLst>
                    <a:cxn ang="T12">
                      <a:pos x="T0" y="T1"/>
                    </a:cxn>
                    <a:cxn ang="T13">
                      <a:pos x="T2" y="T3"/>
                    </a:cxn>
                    <a:cxn ang="T14">
                      <a:pos x="T4" y="T5"/>
                    </a:cxn>
                    <a:cxn ang="T15">
                      <a:pos x="T6" y="T7"/>
                    </a:cxn>
                    <a:cxn ang="T16">
                      <a:pos x="T8" y="T9"/>
                    </a:cxn>
                    <a:cxn ang="T17">
                      <a:pos x="T10" y="T11"/>
                    </a:cxn>
                  </a:cxnLst>
                  <a:rect l="T18" t="T19" r="T20" b="T21"/>
                  <a:pathLst>
                    <a:path w="21" h="7">
                      <a:moveTo>
                        <a:pt x="0" y="0"/>
                      </a:moveTo>
                      <a:lnTo>
                        <a:pt x="7" y="0"/>
                      </a:lnTo>
                      <a:lnTo>
                        <a:pt x="21" y="7"/>
                      </a:lnTo>
                      <a:lnTo>
                        <a:pt x="14" y="7"/>
                      </a:lnTo>
                      <a:lnTo>
                        <a:pt x="0" y="0"/>
                      </a:lnTo>
                      <a:close/>
                    </a:path>
                  </a:pathLst>
                </a:custGeom>
                <a:solidFill>
                  <a:srgbClr val="1F1A17"/>
                </a:solidFill>
                <a:ln w="9525">
                  <a:noFill/>
                  <a:round/>
                  <a:headEnd/>
                  <a:tailEnd/>
                </a:ln>
              </p:spPr>
              <p:txBody>
                <a:bodyPr/>
                <a:lstStyle/>
                <a:p>
                  <a:endParaRPr lang="ro-RO"/>
                </a:p>
              </p:txBody>
            </p:sp>
            <p:sp>
              <p:nvSpPr>
                <p:cNvPr id="54680" name="Freeform 589"/>
                <p:cNvSpPr>
                  <a:spLocks/>
                </p:cNvSpPr>
                <p:nvPr/>
              </p:nvSpPr>
              <p:spPr bwMode="auto">
                <a:xfrm>
                  <a:off x="1291" y="2655"/>
                  <a:ext cx="25" cy="7"/>
                </a:xfrm>
                <a:custGeom>
                  <a:avLst/>
                  <a:gdLst>
                    <a:gd name="T0" fmla="*/ 25 w 25"/>
                    <a:gd name="T1" fmla="*/ 7 h 7"/>
                    <a:gd name="T2" fmla="*/ 21 w 25"/>
                    <a:gd name="T3" fmla="*/ 7 h 7"/>
                    <a:gd name="T4" fmla="*/ 0 w 25"/>
                    <a:gd name="T5" fmla="*/ 0 h 7"/>
                    <a:gd name="T6" fmla="*/ 7 w 25"/>
                    <a:gd name="T7" fmla="*/ 0 h 7"/>
                    <a:gd name="T8" fmla="*/ 25 w 25"/>
                    <a:gd name="T9" fmla="*/ 7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25" y="7"/>
                      </a:moveTo>
                      <a:lnTo>
                        <a:pt x="21" y="7"/>
                      </a:lnTo>
                      <a:lnTo>
                        <a:pt x="0" y="0"/>
                      </a:lnTo>
                      <a:lnTo>
                        <a:pt x="7" y="0"/>
                      </a:lnTo>
                      <a:lnTo>
                        <a:pt x="25" y="7"/>
                      </a:lnTo>
                      <a:close/>
                    </a:path>
                  </a:pathLst>
                </a:custGeom>
                <a:solidFill>
                  <a:srgbClr val="1F1A17"/>
                </a:solidFill>
                <a:ln w="9525">
                  <a:noFill/>
                  <a:round/>
                  <a:headEnd/>
                  <a:tailEnd/>
                </a:ln>
              </p:spPr>
              <p:txBody>
                <a:bodyPr/>
                <a:lstStyle/>
                <a:p>
                  <a:endParaRPr lang="ro-RO"/>
                </a:p>
              </p:txBody>
            </p:sp>
            <p:sp>
              <p:nvSpPr>
                <p:cNvPr id="54681" name="Freeform 588"/>
                <p:cNvSpPr>
                  <a:spLocks/>
                </p:cNvSpPr>
                <p:nvPr/>
              </p:nvSpPr>
              <p:spPr bwMode="auto">
                <a:xfrm>
                  <a:off x="1281" y="2652"/>
                  <a:ext cx="28" cy="7"/>
                </a:xfrm>
                <a:custGeom>
                  <a:avLst/>
                  <a:gdLst>
                    <a:gd name="T0" fmla="*/ 28 w 28"/>
                    <a:gd name="T1" fmla="*/ 7 h 7"/>
                    <a:gd name="T2" fmla="*/ 21 w 28"/>
                    <a:gd name="T3" fmla="*/ 7 h 7"/>
                    <a:gd name="T4" fmla="*/ 0 w 28"/>
                    <a:gd name="T5" fmla="*/ 0 h 7"/>
                    <a:gd name="T6" fmla="*/ 7 w 28"/>
                    <a:gd name="T7" fmla="*/ 0 h 7"/>
                    <a:gd name="T8" fmla="*/ 28 w 28"/>
                    <a:gd name="T9" fmla="*/ 7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28" y="7"/>
                      </a:moveTo>
                      <a:lnTo>
                        <a:pt x="21" y="7"/>
                      </a:lnTo>
                      <a:lnTo>
                        <a:pt x="0" y="0"/>
                      </a:lnTo>
                      <a:lnTo>
                        <a:pt x="7" y="0"/>
                      </a:lnTo>
                      <a:lnTo>
                        <a:pt x="28" y="7"/>
                      </a:lnTo>
                      <a:close/>
                    </a:path>
                  </a:pathLst>
                </a:custGeom>
                <a:solidFill>
                  <a:srgbClr val="1F1A17"/>
                </a:solidFill>
                <a:ln w="9525">
                  <a:noFill/>
                  <a:round/>
                  <a:headEnd/>
                  <a:tailEnd/>
                </a:ln>
              </p:spPr>
              <p:txBody>
                <a:bodyPr/>
                <a:lstStyle/>
                <a:p>
                  <a:endParaRPr lang="ro-RO"/>
                </a:p>
              </p:txBody>
            </p:sp>
            <p:sp>
              <p:nvSpPr>
                <p:cNvPr id="54682" name="Freeform 587"/>
                <p:cNvSpPr>
                  <a:spLocks noEditPoints="1"/>
                </p:cNvSpPr>
                <p:nvPr/>
              </p:nvSpPr>
              <p:spPr bwMode="auto">
                <a:xfrm>
                  <a:off x="1253" y="2648"/>
                  <a:ext cx="45" cy="7"/>
                </a:xfrm>
                <a:custGeom>
                  <a:avLst/>
                  <a:gdLst>
                    <a:gd name="T0" fmla="*/ 45 w 45"/>
                    <a:gd name="T1" fmla="*/ 7 h 7"/>
                    <a:gd name="T2" fmla="*/ 38 w 45"/>
                    <a:gd name="T3" fmla="*/ 7 h 7"/>
                    <a:gd name="T4" fmla="*/ 21 w 45"/>
                    <a:gd name="T5" fmla="*/ 0 h 7"/>
                    <a:gd name="T6" fmla="*/ 28 w 45"/>
                    <a:gd name="T7" fmla="*/ 0 h 7"/>
                    <a:gd name="T8" fmla="*/ 45 w 45"/>
                    <a:gd name="T9" fmla="*/ 7 h 7"/>
                    <a:gd name="T10" fmla="*/ 0 w 45"/>
                    <a:gd name="T11" fmla="*/ 0 h 7"/>
                    <a:gd name="T12" fmla="*/ 0 w 45"/>
                    <a:gd name="T13" fmla="*/ 0 h 7"/>
                    <a:gd name="T14" fmla="*/ 0 w 45"/>
                    <a:gd name="T15" fmla="*/ 0 h 7"/>
                    <a:gd name="T16" fmla="*/ 0 w 4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7"/>
                    <a:gd name="T29" fmla="*/ 45 w 4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7">
                      <a:moveTo>
                        <a:pt x="45" y="7"/>
                      </a:moveTo>
                      <a:lnTo>
                        <a:pt x="38" y="7"/>
                      </a:lnTo>
                      <a:lnTo>
                        <a:pt x="21" y="0"/>
                      </a:lnTo>
                      <a:lnTo>
                        <a:pt x="28" y="0"/>
                      </a:lnTo>
                      <a:lnTo>
                        <a:pt x="45" y="7"/>
                      </a:lnTo>
                      <a:close/>
                      <a:moveTo>
                        <a:pt x="0" y="0"/>
                      </a:moveTo>
                      <a:lnTo>
                        <a:pt x="0" y="0"/>
                      </a:lnTo>
                      <a:close/>
                    </a:path>
                  </a:pathLst>
                </a:custGeom>
                <a:solidFill>
                  <a:srgbClr val="1F1A17"/>
                </a:solidFill>
                <a:ln w="9525">
                  <a:noFill/>
                  <a:round/>
                  <a:headEnd/>
                  <a:tailEnd/>
                </a:ln>
              </p:spPr>
              <p:txBody>
                <a:bodyPr/>
                <a:lstStyle/>
                <a:p>
                  <a:endParaRPr lang="ro-RO"/>
                </a:p>
              </p:txBody>
            </p:sp>
            <p:sp>
              <p:nvSpPr>
                <p:cNvPr id="54683" name="Freeform 586"/>
                <p:cNvSpPr>
                  <a:spLocks/>
                </p:cNvSpPr>
                <p:nvPr/>
              </p:nvSpPr>
              <p:spPr bwMode="auto">
                <a:xfrm>
                  <a:off x="1253" y="2645"/>
                  <a:ext cx="35" cy="7"/>
                </a:xfrm>
                <a:custGeom>
                  <a:avLst/>
                  <a:gdLst>
                    <a:gd name="T0" fmla="*/ 35 w 35"/>
                    <a:gd name="T1" fmla="*/ 7 h 7"/>
                    <a:gd name="T2" fmla="*/ 28 w 35"/>
                    <a:gd name="T3" fmla="*/ 7 h 7"/>
                    <a:gd name="T4" fmla="*/ 10 w 35"/>
                    <a:gd name="T5" fmla="*/ 0 h 7"/>
                    <a:gd name="T6" fmla="*/ 7 w 35"/>
                    <a:gd name="T7" fmla="*/ 0 h 7"/>
                    <a:gd name="T8" fmla="*/ 3 w 35"/>
                    <a:gd name="T9" fmla="*/ 0 h 7"/>
                    <a:gd name="T10" fmla="*/ 0 w 35"/>
                    <a:gd name="T11" fmla="*/ 3 h 7"/>
                    <a:gd name="T12" fmla="*/ 3 w 35"/>
                    <a:gd name="T13" fmla="*/ 0 h 7"/>
                    <a:gd name="T14" fmla="*/ 17 w 35"/>
                    <a:gd name="T15" fmla="*/ 0 h 7"/>
                    <a:gd name="T16" fmla="*/ 35 w 35"/>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7"/>
                    <a:gd name="T29" fmla="*/ 35 w 3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7">
                      <a:moveTo>
                        <a:pt x="35" y="7"/>
                      </a:moveTo>
                      <a:lnTo>
                        <a:pt x="28" y="7"/>
                      </a:lnTo>
                      <a:lnTo>
                        <a:pt x="10" y="0"/>
                      </a:lnTo>
                      <a:lnTo>
                        <a:pt x="7" y="0"/>
                      </a:lnTo>
                      <a:lnTo>
                        <a:pt x="3" y="0"/>
                      </a:lnTo>
                      <a:lnTo>
                        <a:pt x="0" y="3"/>
                      </a:lnTo>
                      <a:lnTo>
                        <a:pt x="3" y="0"/>
                      </a:lnTo>
                      <a:lnTo>
                        <a:pt x="17" y="0"/>
                      </a:lnTo>
                      <a:lnTo>
                        <a:pt x="35" y="7"/>
                      </a:lnTo>
                      <a:close/>
                    </a:path>
                  </a:pathLst>
                </a:custGeom>
                <a:solidFill>
                  <a:srgbClr val="1F1A17"/>
                </a:solidFill>
                <a:ln w="9525">
                  <a:noFill/>
                  <a:round/>
                  <a:headEnd/>
                  <a:tailEnd/>
                </a:ln>
              </p:spPr>
              <p:txBody>
                <a:bodyPr/>
                <a:lstStyle/>
                <a:p>
                  <a:endParaRPr lang="ro-RO"/>
                </a:p>
              </p:txBody>
            </p:sp>
            <p:sp>
              <p:nvSpPr>
                <p:cNvPr id="54684" name="Freeform 585"/>
                <p:cNvSpPr>
                  <a:spLocks/>
                </p:cNvSpPr>
                <p:nvPr/>
              </p:nvSpPr>
              <p:spPr bwMode="auto">
                <a:xfrm>
                  <a:off x="1253" y="2641"/>
                  <a:ext cx="28" cy="7"/>
                </a:xfrm>
                <a:custGeom>
                  <a:avLst/>
                  <a:gdLst>
                    <a:gd name="T0" fmla="*/ 28 w 28"/>
                    <a:gd name="T1" fmla="*/ 7 h 7"/>
                    <a:gd name="T2" fmla="*/ 21 w 28"/>
                    <a:gd name="T3" fmla="*/ 7 h 7"/>
                    <a:gd name="T4" fmla="*/ 10 w 28"/>
                    <a:gd name="T5" fmla="*/ 4 h 7"/>
                    <a:gd name="T6" fmla="*/ 7 w 28"/>
                    <a:gd name="T7" fmla="*/ 4 h 7"/>
                    <a:gd name="T8" fmla="*/ 3 w 28"/>
                    <a:gd name="T9" fmla="*/ 4 h 7"/>
                    <a:gd name="T10" fmla="*/ 0 w 28"/>
                    <a:gd name="T11" fmla="*/ 7 h 7"/>
                    <a:gd name="T12" fmla="*/ 0 w 28"/>
                    <a:gd name="T13" fmla="*/ 7 h 7"/>
                    <a:gd name="T14" fmla="*/ 7 w 28"/>
                    <a:gd name="T15" fmla="*/ 0 h 7"/>
                    <a:gd name="T16" fmla="*/ 7 w 28"/>
                    <a:gd name="T17" fmla="*/ 0 h 7"/>
                    <a:gd name="T18" fmla="*/ 28 w 2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7"/>
                    <a:gd name="T32" fmla="*/ 28 w 2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7">
                      <a:moveTo>
                        <a:pt x="28" y="7"/>
                      </a:moveTo>
                      <a:lnTo>
                        <a:pt x="21" y="7"/>
                      </a:lnTo>
                      <a:lnTo>
                        <a:pt x="10" y="4"/>
                      </a:lnTo>
                      <a:lnTo>
                        <a:pt x="7" y="4"/>
                      </a:lnTo>
                      <a:lnTo>
                        <a:pt x="3" y="4"/>
                      </a:lnTo>
                      <a:lnTo>
                        <a:pt x="0" y="7"/>
                      </a:lnTo>
                      <a:lnTo>
                        <a:pt x="7" y="0"/>
                      </a:lnTo>
                      <a:lnTo>
                        <a:pt x="28" y="7"/>
                      </a:lnTo>
                      <a:close/>
                    </a:path>
                  </a:pathLst>
                </a:custGeom>
                <a:solidFill>
                  <a:srgbClr val="1F1A17"/>
                </a:solidFill>
                <a:ln w="9525">
                  <a:noFill/>
                  <a:round/>
                  <a:headEnd/>
                  <a:tailEnd/>
                </a:ln>
              </p:spPr>
              <p:txBody>
                <a:bodyPr/>
                <a:lstStyle/>
                <a:p>
                  <a:endParaRPr lang="ro-RO"/>
                </a:p>
              </p:txBody>
            </p:sp>
            <p:sp>
              <p:nvSpPr>
                <p:cNvPr id="54685" name="Freeform 584"/>
                <p:cNvSpPr>
                  <a:spLocks/>
                </p:cNvSpPr>
                <p:nvPr/>
              </p:nvSpPr>
              <p:spPr bwMode="auto">
                <a:xfrm>
                  <a:off x="1256" y="2641"/>
                  <a:ext cx="14" cy="4"/>
                </a:xfrm>
                <a:custGeom>
                  <a:avLst/>
                  <a:gdLst>
                    <a:gd name="T0" fmla="*/ 14 w 14"/>
                    <a:gd name="T1" fmla="*/ 4 h 4"/>
                    <a:gd name="T2" fmla="*/ 0 w 14"/>
                    <a:gd name="T3" fmla="*/ 4 h 4"/>
                    <a:gd name="T4" fmla="*/ 4 w 14"/>
                    <a:gd name="T5" fmla="*/ 0 h 4"/>
                    <a:gd name="T6" fmla="*/ 4 w 14"/>
                    <a:gd name="T7" fmla="*/ 0 h 4"/>
                    <a:gd name="T8" fmla="*/ 14 w 14"/>
                    <a:gd name="T9" fmla="*/ 4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4"/>
                      </a:moveTo>
                      <a:lnTo>
                        <a:pt x="0" y="4"/>
                      </a:lnTo>
                      <a:lnTo>
                        <a:pt x="4" y="0"/>
                      </a:lnTo>
                      <a:lnTo>
                        <a:pt x="14" y="4"/>
                      </a:lnTo>
                      <a:close/>
                    </a:path>
                  </a:pathLst>
                </a:custGeom>
                <a:solidFill>
                  <a:srgbClr val="1F1A17"/>
                </a:solidFill>
                <a:ln w="9525">
                  <a:noFill/>
                  <a:round/>
                  <a:headEnd/>
                  <a:tailEnd/>
                </a:ln>
              </p:spPr>
              <p:txBody>
                <a:bodyPr/>
                <a:lstStyle/>
                <a:p>
                  <a:endParaRPr lang="ro-RO"/>
                </a:p>
              </p:txBody>
            </p:sp>
            <p:sp>
              <p:nvSpPr>
                <p:cNvPr id="54686" name="Freeform 583"/>
                <p:cNvSpPr>
                  <a:spLocks/>
                </p:cNvSpPr>
                <p:nvPr/>
              </p:nvSpPr>
              <p:spPr bwMode="auto">
                <a:xfrm>
                  <a:off x="1256" y="2634"/>
                  <a:ext cx="70" cy="39"/>
                </a:xfrm>
                <a:custGeom>
                  <a:avLst/>
                  <a:gdLst>
                    <a:gd name="T0" fmla="*/ 0 w 70"/>
                    <a:gd name="T1" fmla="*/ 0 h 39"/>
                    <a:gd name="T2" fmla="*/ 0 w 70"/>
                    <a:gd name="T3" fmla="*/ 14 h 39"/>
                    <a:gd name="T4" fmla="*/ 63 w 70"/>
                    <a:gd name="T5" fmla="*/ 39 h 39"/>
                    <a:gd name="T6" fmla="*/ 70 w 70"/>
                    <a:gd name="T7" fmla="*/ 25 h 39"/>
                    <a:gd name="T8" fmla="*/ 7 w 70"/>
                    <a:gd name="T9" fmla="*/ 0 h 39"/>
                    <a:gd name="T10" fmla="*/ 0 w 70"/>
                    <a:gd name="T11" fmla="*/ 0 h 39"/>
                    <a:gd name="T12" fmla="*/ 0 60000 65536"/>
                    <a:gd name="T13" fmla="*/ 0 60000 65536"/>
                    <a:gd name="T14" fmla="*/ 0 60000 65536"/>
                    <a:gd name="T15" fmla="*/ 0 60000 65536"/>
                    <a:gd name="T16" fmla="*/ 0 60000 65536"/>
                    <a:gd name="T17" fmla="*/ 0 60000 65536"/>
                    <a:gd name="T18" fmla="*/ 0 w 70"/>
                    <a:gd name="T19" fmla="*/ 0 h 39"/>
                    <a:gd name="T20" fmla="*/ 70 w 70"/>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70" h="39">
                      <a:moveTo>
                        <a:pt x="0" y="0"/>
                      </a:moveTo>
                      <a:lnTo>
                        <a:pt x="0" y="14"/>
                      </a:lnTo>
                      <a:lnTo>
                        <a:pt x="63" y="39"/>
                      </a:lnTo>
                      <a:lnTo>
                        <a:pt x="70" y="25"/>
                      </a:lnTo>
                      <a:lnTo>
                        <a:pt x="7" y="0"/>
                      </a:lnTo>
                      <a:lnTo>
                        <a:pt x="0" y="0"/>
                      </a:lnTo>
                      <a:close/>
                    </a:path>
                  </a:pathLst>
                </a:custGeom>
                <a:solidFill>
                  <a:srgbClr val="1F1A17"/>
                </a:solidFill>
                <a:ln w="9525">
                  <a:noFill/>
                  <a:round/>
                  <a:headEnd/>
                  <a:tailEnd/>
                </a:ln>
              </p:spPr>
              <p:txBody>
                <a:bodyPr/>
                <a:lstStyle/>
                <a:p>
                  <a:endParaRPr lang="ro-RO"/>
                </a:p>
              </p:txBody>
            </p:sp>
            <p:sp>
              <p:nvSpPr>
                <p:cNvPr id="54687" name="Freeform 582"/>
                <p:cNvSpPr>
                  <a:spLocks/>
                </p:cNvSpPr>
                <p:nvPr/>
              </p:nvSpPr>
              <p:spPr bwMode="auto">
                <a:xfrm>
                  <a:off x="1253" y="2634"/>
                  <a:ext cx="10" cy="14"/>
                </a:xfrm>
                <a:custGeom>
                  <a:avLst/>
                  <a:gdLst>
                    <a:gd name="T0" fmla="*/ 0 w 10"/>
                    <a:gd name="T1" fmla="*/ 3 h 14"/>
                    <a:gd name="T2" fmla="*/ 10 w 10"/>
                    <a:gd name="T3" fmla="*/ 14 h 14"/>
                    <a:gd name="T4" fmla="*/ 10 w 10"/>
                    <a:gd name="T5" fmla="*/ 14 h 14"/>
                    <a:gd name="T6" fmla="*/ 3 w 10"/>
                    <a:gd name="T7" fmla="*/ 0 h 14"/>
                    <a:gd name="T8" fmla="*/ 3 w 10"/>
                    <a:gd name="T9" fmla="*/ 0 h 14"/>
                    <a:gd name="T10" fmla="*/ 0 w 10"/>
                    <a:gd name="T11" fmla="*/ 3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3"/>
                      </a:moveTo>
                      <a:lnTo>
                        <a:pt x="10" y="14"/>
                      </a:lnTo>
                      <a:lnTo>
                        <a:pt x="3" y="0"/>
                      </a:lnTo>
                      <a:lnTo>
                        <a:pt x="0" y="3"/>
                      </a:lnTo>
                      <a:close/>
                    </a:path>
                  </a:pathLst>
                </a:custGeom>
                <a:solidFill>
                  <a:srgbClr val="1F1A17"/>
                </a:solidFill>
                <a:ln w="9525">
                  <a:noFill/>
                  <a:round/>
                  <a:headEnd/>
                  <a:tailEnd/>
                </a:ln>
              </p:spPr>
              <p:txBody>
                <a:bodyPr/>
                <a:lstStyle/>
                <a:p>
                  <a:endParaRPr lang="ro-RO"/>
                </a:p>
              </p:txBody>
            </p:sp>
            <p:sp>
              <p:nvSpPr>
                <p:cNvPr id="54688" name="Freeform 581"/>
                <p:cNvSpPr>
                  <a:spLocks/>
                </p:cNvSpPr>
                <p:nvPr/>
              </p:nvSpPr>
              <p:spPr bwMode="auto">
                <a:xfrm>
                  <a:off x="1246" y="2637"/>
                  <a:ext cx="17" cy="18"/>
                </a:xfrm>
                <a:custGeom>
                  <a:avLst/>
                  <a:gdLst>
                    <a:gd name="T0" fmla="*/ 10 w 17"/>
                    <a:gd name="T1" fmla="*/ 18 h 18"/>
                    <a:gd name="T2" fmla="*/ 14 w 17"/>
                    <a:gd name="T3" fmla="*/ 15 h 18"/>
                    <a:gd name="T4" fmla="*/ 17 w 17"/>
                    <a:gd name="T5" fmla="*/ 11 h 18"/>
                    <a:gd name="T6" fmla="*/ 7 w 17"/>
                    <a:gd name="T7" fmla="*/ 0 h 18"/>
                    <a:gd name="T8" fmla="*/ 0 w 17"/>
                    <a:gd name="T9" fmla="*/ 8 h 18"/>
                    <a:gd name="T10" fmla="*/ 10 w 17"/>
                    <a:gd name="T11" fmla="*/ 18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0" y="18"/>
                      </a:moveTo>
                      <a:lnTo>
                        <a:pt x="14" y="15"/>
                      </a:lnTo>
                      <a:lnTo>
                        <a:pt x="17" y="11"/>
                      </a:lnTo>
                      <a:lnTo>
                        <a:pt x="7" y="0"/>
                      </a:lnTo>
                      <a:lnTo>
                        <a:pt x="0" y="8"/>
                      </a:lnTo>
                      <a:lnTo>
                        <a:pt x="10" y="18"/>
                      </a:lnTo>
                      <a:close/>
                    </a:path>
                  </a:pathLst>
                </a:custGeom>
                <a:solidFill>
                  <a:srgbClr val="1F1A17"/>
                </a:solidFill>
                <a:ln w="9525">
                  <a:noFill/>
                  <a:round/>
                  <a:headEnd/>
                  <a:tailEnd/>
                </a:ln>
              </p:spPr>
              <p:txBody>
                <a:bodyPr/>
                <a:lstStyle/>
                <a:p>
                  <a:endParaRPr lang="ro-RO"/>
                </a:p>
              </p:txBody>
            </p:sp>
            <p:sp>
              <p:nvSpPr>
                <p:cNvPr id="54689" name="Freeform 580"/>
                <p:cNvSpPr>
                  <a:spLocks/>
                </p:cNvSpPr>
                <p:nvPr/>
              </p:nvSpPr>
              <p:spPr bwMode="auto">
                <a:xfrm>
                  <a:off x="1249" y="2637"/>
                  <a:ext cx="11" cy="18"/>
                </a:xfrm>
                <a:custGeom>
                  <a:avLst/>
                  <a:gdLst>
                    <a:gd name="T0" fmla="*/ 7 w 11"/>
                    <a:gd name="T1" fmla="*/ 0 h 18"/>
                    <a:gd name="T2" fmla="*/ 4 w 11"/>
                    <a:gd name="T3" fmla="*/ 0 h 18"/>
                    <a:gd name="T4" fmla="*/ 0 w 11"/>
                    <a:gd name="T5" fmla="*/ 4 h 18"/>
                    <a:gd name="T6" fmla="*/ 7 w 11"/>
                    <a:gd name="T7" fmla="*/ 18 h 18"/>
                    <a:gd name="T8" fmla="*/ 11 w 11"/>
                    <a:gd name="T9" fmla="*/ 15 h 18"/>
                    <a:gd name="T10" fmla="*/ 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7" y="0"/>
                      </a:moveTo>
                      <a:lnTo>
                        <a:pt x="4" y="0"/>
                      </a:lnTo>
                      <a:lnTo>
                        <a:pt x="0" y="4"/>
                      </a:lnTo>
                      <a:lnTo>
                        <a:pt x="7" y="18"/>
                      </a:lnTo>
                      <a:lnTo>
                        <a:pt x="11" y="15"/>
                      </a:lnTo>
                      <a:lnTo>
                        <a:pt x="7" y="0"/>
                      </a:lnTo>
                      <a:close/>
                    </a:path>
                  </a:pathLst>
                </a:custGeom>
                <a:solidFill>
                  <a:srgbClr val="1F1A17"/>
                </a:solidFill>
                <a:ln w="9525">
                  <a:noFill/>
                  <a:round/>
                  <a:headEnd/>
                  <a:tailEnd/>
                </a:ln>
              </p:spPr>
              <p:txBody>
                <a:bodyPr/>
                <a:lstStyle/>
                <a:p>
                  <a:endParaRPr lang="ro-RO"/>
                </a:p>
              </p:txBody>
            </p:sp>
            <p:sp>
              <p:nvSpPr>
                <p:cNvPr id="54690" name="Freeform 579"/>
                <p:cNvSpPr>
                  <a:spLocks/>
                </p:cNvSpPr>
                <p:nvPr/>
              </p:nvSpPr>
              <p:spPr bwMode="auto">
                <a:xfrm>
                  <a:off x="1256" y="2637"/>
                  <a:ext cx="7" cy="18"/>
                </a:xfrm>
                <a:custGeom>
                  <a:avLst/>
                  <a:gdLst>
                    <a:gd name="T0" fmla="*/ 4 w 7"/>
                    <a:gd name="T1" fmla="*/ 0 h 18"/>
                    <a:gd name="T2" fmla="*/ 4 w 7"/>
                    <a:gd name="T3" fmla="*/ 0 h 18"/>
                    <a:gd name="T4" fmla="*/ 0 w 7"/>
                    <a:gd name="T5" fmla="*/ 0 h 18"/>
                    <a:gd name="T6" fmla="*/ 4 w 7"/>
                    <a:gd name="T7" fmla="*/ 18 h 18"/>
                    <a:gd name="T8" fmla="*/ 7 w 7"/>
                    <a:gd name="T9" fmla="*/ 15 h 18"/>
                    <a:gd name="T10" fmla="*/ 4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4" y="0"/>
                      </a:moveTo>
                      <a:lnTo>
                        <a:pt x="4" y="0"/>
                      </a:lnTo>
                      <a:lnTo>
                        <a:pt x="0" y="0"/>
                      </a:lnTo>
                      <a:lnTo>
                        <a:pt x="4" y="18"/>
                      </a:lnTo>
                      <a:lnTo>
                        <a:pt x="7" y="15"/>
                      </a:lnTo>
                      <a:lnTo>
                        <a:pt x="4" y="0"/>
                      </a:lnTo>
                      <a:close/>
                    </a:path>
                  </a:pathLst>
                </a:custGeom>
                <a:solidFill>
                  <a:srgbClr val="1F1A17"/>
                </a:solidFill>
                <a:ln w="9525">
                  <a:noFill/>
                  <a:round/>
                  <a:headEnd/>
                  <a:tailEnd/>
                </a:ln>
              </p:spPr>
              <p:txBody>
                <a:bodyPr/>
                <a:lstStyle/>
                <a:p>
                  <a:endParaRPr lang="ro-RO"/>
                </a:p>
              </p:txBody>
            </p:sp>
            <p:sp>
              <p:nvSpPr>
                <p:cNvPr id="54691" name="Freeform 578"/>
                <p:cNvSpPr>
                  <a:spLocks/>
                </p:cNvSpPr>
                <p:nvPr/>
              </p:nvSpPr>
              <p:spPr bwMode="auto">
                <a:xfrm>
                  <a:off x="1260" y="2637"/>
                  <a:ext cx="7" cy="15"/>
                </a:xfrm>
                <a:custGeom>
                  <a:avLst/>
                  <a:gdLst>
                    <a:gd name="T0" fmla="*/ 7 w 7"/>
                    <a:gd name="T1" fmla="*/ 0 h 15"/>
                    <a:gd name="T2" fmla="*/ 3 w 7"/>
                    <a:gd name="T3" fmla="*/ 0 h 15"/>
                    <a:gd name="T4" fmla="*/ 0 w 7"/>
                    <a:gd name="T5" fmla="*/ 0 h 15"/>
                    <a:gd name="T6" fmla="*/ 0 w 7"/>
                    <a:gd name="T7" fmla="*/ 15 h 15"/>
                    <a:gd name="T8" fmla="*/ 3 w 7"/>
                    <a:gd name="T9" fmla="*/ 15 h 15"/>
                    <a:gd name="T10" fmla="*/ 7 w 7"/>
                    <a:gd name="T11" fmla="*/ 0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7" y="0"/>
                      </a:moveTo>
                      <a:lnTo>
                        <a:pt x="3" y="0"/>
                      </a:lnTo>
                      <a:lnTo>
                        <a:pt x="0" y="0"/>
                      </a:lnTo>
                      <a:lnTo>
                        <a:pt x="0" y="15"/>
                      </a:lnTo>
                      <a:lnTo>
                        <a:pt x="3" y="15"/>
                      </a:lnTo>
                      <a:lnTo>
                        <a:pt x="7" y="0"/>
                      </a:lnTo>
                      <a:close/>
                    </a:path>
                  </a:pathLst>
                </a:custGeom>
                <a:solidFill>
                  <a:srgbClr val="1F1A17"/>
                </a:solidFill>
                <a:ln w="9525">
                  <a:noFill/>
                  <a:round/>
                  <a:headEnd/>
                  <a:tailEnd/>
                </a:ln>
              </p:spPr>
              <p:txBody>
                <a:bodyPr/>
                <a:lstStyle/>
                <a:p>
                  <a:endParaRPr lang="ro-RO"/>
                </a:p>
              </p:txBody>
            </p:sp>
            <p:sp>
              <p:nvSpPr>
                <p:cNvPr id="54692" name="Freeform 577"/>
                <p:cNvSpPr>
                  <a:spLocks/>
                </p:cNvSpPr>
                <p:nvPr/>
              </p:nvSpPr>
              <p:spPr bwMode="auto">
                <a:xfrm>
                  <a:off x="1263" y="2637"/>
                  <a:ext cx="53" cy="36"/>
                </a:xfrm>
                <a:custGeom>
                  <a:avLst/>
                  <a:gdLst>
                    <a:gd name="T0" fmla="*/ 49 w 53"/>
                    <a:gd name="T1" fmla="*/ 36 h 36"/>
                    <a:gd name="T2" fmla="*/ 53 w 53"/>
                    <a:gd name="T3" fmla="*/ 22 h 36"/>
                    <a:gd name="T4" fmla="*/ 4 w 53"/>
                    <a:gd name="T5" fmla="*/ 0 h 36"/>
                    <a:gd name="T6" fmla="*/ 0 w 53"/>
                    <a:gd name="T7" fmla="*/ 15 h 36"/>
                    <a:gd name="T8" fmla="*/ 49 w 53"/>
                    <a:gd name="T9" fmla="*/ 36 h 36"/>
                    <a:gd name="T10" fmla="*/ 49 w 53"/>
                    <a:gd name="T11" fmla="*/ 36 h 36"/>
                    <a:gd name="T12" fmla="*/ 0 60000 65536"/>
                    <a:gd name="T13" fmla="*/ 0 60000 65536"/>
                    <a:gd name="T14" fmla="*/ 0 60000 65536"/>
                    <a:gd name="T15" fmla="*/ 0 60000 65536"/>
                    <a:gd name="T16" fmla="*/ 0 60000 65536"/>
                    <a:gd name="T17" fmla="*/ 0 60000 65536"/>
                    <a:gd name="T18" fmla="*/ 0 w 53"/>
                    <a:gd name="T19" fmla="*/ 0 h 36"/>
                    <a:gd name="T20" fmla="*/ 53 w 5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53" h="36">
                      <a:moveTo>
                        <a:pt x="49" y="36"/>
                      </a:moveTo>
                      <a:lnTo>
                        <a:pt x="53" y="22"/>
                      </a:lnTo>
                      <a:lnTo>
                        <a:pt x="4" y="0"/>
                      </a:lnTo>
                      <a:lnTo>
                        <a:pt x="0" y="15"/>
                      </a:lnTo>
                      <a:lnTo>
                        <a:pt x="49" y="36"/>
                      </a:lnTo>
                      <a:close/>
                    </a:path>
                  </a:pathLst>
                </a:custGeom>
                <a:solidFill>
                  <a:srgbClr val="1F1A17"/>
                </a:solidFill>
                <a:ln w="9525">
                  <a:noFill/>
                  <a:round/>
                  <a:headEnd/>
                  <a:tailEnd/>
                </a:ln>
              </p:spPr>
              <p:txBody>
                <a:bodyPr/>
                <a:lstStyle/>
                <a:p>
                  <a:endParaRPr lang="ro-RO"/>
                </a:p>
              </p:txBody>
            </p:sp>
            <p:sp>
              <p:nvSpPr>
                <p:cNvPr id="54693" name="Freeform 576"/>
                <p:cNvSpPr>
                  <a:spLocks/>
                </p:cNvSpPr>
                <p:nvPr/>
              </p:nvSpPr>
              <p:spPr bwMode="auto">
                <a:xfrm>
                  <a:off x="1312" y="2659"/>
                  <a:ext cx="18" cy="17"/>
                </a:xfrm>
                <a:custGeom>
                  <a:avLst/>
                  <a:gdLst>
                    <a:gd name="T0" fmla="*/ 18 w 18"/>
                    <a:gd name="T1" fmla="*/ 7 h 17"/>
                    <a:gd name="T2" fmla="*/ 14 w 18"/>
                    <a:gd name="T3" fmla="*/ 0 h 17"/>
                    <a:gd name="T4" fmla="*/ 4 w 18"/>
                    <a:gd name="T5" fmla="*/ 0 h 17"/>
                    <a:gd name="T6" fmla="*/ 0 w 18"/>
                    <a:gd name="T7" fmla="*/ 14 h 17"/>
                    <a:gd name="T8" fmla="*/ 7 w 18"/>
                    <a:gd name="T9" fmla="*/ 17 h 17"/>
                    <a:gd name="T10" fmla="*/ 18 w 18"/>
                    <a:gd name="T11" fmla="*/ 7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8" y="7"/>
                      </a:moveTo>
                      <a:lnTo>
                        <a:pt x="14" y="0"/>
                      </a:lnTo>
                      <a:lnTo>
                        <a:pt x="4" y="0"/>
                      </a:lnTo>
                      <a:lnTo>
                        <a:pt x="0" y="14"/>
                      </a:lnTo>
                      <a:lnTo>
                        <a:pt x="7" y="17"/>
                      </a:lnTo>
                      <a:lnTo>
                        <a:pt x="18" y="7"/>
                      </a:lnTo>
                      <a:close/>
                    </a:path>
                  </a:pathLst>
                </a:custGeom>
                <a:solidFill>
                  <a:srgbClr val="1F1A17"/>
                </a:solidFill>
                <a:ln w="9525">
                  <a:noFill/>
                  <a:round/>
                  <a:headEnd/>
                  <a:tailEnd/>
                </a:ln>
              </p:spPr>
              <p:txBody>
                <a:bodyPr/>
                <a:lstStyle/>
                <a:p>
                  <a:endParaRPr lang="ro-RO"/>
                </a:p>
              </p:txBody>
            </p:sp>
            <p:sp>
              <p:nvSpPr>
                <p:cNvPr id="54694" name="Freeform 575"/>
                <p:cNvSpPr>
                  <a:spLocks/>
                </p:cNvSpPr>
                <p:nvPr/>
              </p:nvSpPr>
              <p:spPr bwMode="auto">
                <a:xfrm>
                  <a:off x="1316" y="2659"/>
                  <a:ext cx="14" cy="7"/>
                </a:xfrm>
                <a:custGeom>
                  <a:avLst/>
                  <a:gdLst>
                    <a:gd name="T0" fmla="*/ 10 w 14"/>
                    <a:gd name="T1" fmla="*/ 0 h 7"/>
                    <a:gd name="T2" fmla="*/ 0 w 14"/>
                    <a:gd name="T3" fmla="*/ 7 h 7"/>
                    <a:gd name="T4" fmla="*/ 0 w 14"/>
                    <a:gd name="T5" fmla="*/ 7 h 7"/>
                    <a:gd name="T6" fmla="*/ 14 w 14"/>
                    <a:gd name="T7" fmla="*/ 7 h 7"/>
                    <a:gd name="T8" fmla="*/ 14 w 14"/>
                    <a:gd name="T9" fmla="*/ 7 h 7"/>
                    <a:gd name="T10" fmla="*/ 10 w 14"/>
                    <a:gd name="T11" fmla="*/ 0 h 7"/>
                    <a:gd name="T12" fmla="*/ 0 60000 65536"/>
                    <a:gd name="T13" fmla="*/ 0 60000 65536"/>
                    <a:gd name="T14" fmla="*/ 0 60000 65536"/>
                    <a:gd name="T15" fmla="*/ 0 60000 65536"/>
                    <a:gd name="T16" fmla="*/ 0 60000 65536"/>
                    <a:gd name="T17" fmla="*/ 0 60000 65536"/>
                    <a:gd name="T18" fmla="*/ 0 w 14"/>
                    <a:gd name="T19" fmla="*/ 0 h 7"/>
                    <a:gd name="T20" fmla="*/ 14 w 14"/>
                    <a:gd name="T21" fmla="*/ 7 h 7"/>
                  </a:gdLst>
                  <a:ahLst/>
                  <a:cxnLst>
                    <a:cxn ang="T12">
                      <a:pos x="T0" y="T1"/>
                    </a:cxn>
                    <a:cxn ang="T13">
                      <a:pos x="T2" y="T3"/>
                    </a:cxn>
                    <a:cxn ang="T14">
                      <a:pos x="T4" y="T5"/>
                    </a:cxn>
                    <a:cxn ang="T15">
                      <a:pos x="T6" y="T7"/>
                    </a:cxn>
                    <a:cxn ang="T16">
                      <a:pos x="T8" y="T9"/>
                    </a:cxn>
                    <a:cxn ang="T17">
                      <a:pos x="T10" y="T11"/>
                    </a:cxn>
                  </a:cxnLst>
                  <a:rect l="T18" t="T19" r="T20" b="T21"/>
                  <a:pathLst>
                    <a:path w="14" h="7">
                      <a:moveTo>
                        <a:pt x="10" y="0"/>
                      </a:moveTo>
                      <a:lnTo>
                        <a:pt x="0" y="7"/>
                      </a:lnTo>
                      <a:lnTo>
                        <a:pt x="14" y="7"/>
                      </a:lnTo>
                      <a:lnTo>
                        <a:pt x="10" y="0"/>
                      </a:lnTo>
                      <a:close/>
                    </a:path>
                  </a:pathLst>
                </a:custGeom>
                <a:solidFill>
                  <a:srgbClr val="1F1A17"/>
                </a:solidFill>
                <a:ln w="9525">
                  <a:noFill/>
                  <a:round/>
                  <a:headEnd/>
                  <a:tailEnd/>
                </a:ln>
              </p:spPr>
              <p:txBody>
                <a:bodyPr/>
                <a:lstStyle/>
                <a:p>
                  <a:endParaRPr lang="ro-RO"/>
                </a:p>
              </p:txBody>
            </p:sp>
            <p:sp>
              <p:nvSpPr>
                <p:cNvPr id="54695" name="Freeform 574"/>
                <p:cNvSpPr>
                  <a:spLocks/>
                </p:cNvSpPr>
                <p:nvPr/>
              </p:nvSpPr>
              <p:spPr bwMode="auto">
                <a:xfrm>
                  <a:off x="1323" y="2659"/>
                  <a:ext cx="3" cy="7"/>
                </a:xfrm>
                <a:custGeom>
                  <a:avLst/>
                  <a:gdLst>
                    <a:gd name="T0" fmla="*/ 3 w 3"/>
                    <a:gd name="T1" fmla="*/ 0 h 7"/>
                    <a:gd name="T2" fmla="*/ 0 w 3"/>
                    <a:gd name="T3" fmla="*/ 7 h 7"/>
                    <a:gd name="T4" fmla="*/ 0 w 3"/>
                    <a:gd name="T5" fmla="*/ 7 h 7"/>
                    <a:gd name="T6" fmla="*/ 0 w 3"/>
                    <a:gd name="T7" fmla="*/ 7 h 7"/>
                    <a:gd name="T8" fmla="*/ 0 w 3"/>
                    <a:gd name="T9" fmla="*/ 7 h 7"/>
                    <a:gd name="T10" fmla="*/ 3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0"/>
                      </a:moveTo>
                      <a:lnTo>
                        <a:pt x="0" y="7"/>
                      </a:lnTo>
                      <a:lnTo>
                        <a:pt x="3" y="0"/>
                      </a:lnTo>
                      <a:close/>
                    </a:path>
                  </a:pathLst>
                </a:custGeom>
                <a:solidFill>
                  <a:srgbClr val="1F1A17"/>
                </a:solidFill>
                <a:ln w="9525">
                  <a:noFill/>
                  <a:round/>
                  <a:headEnd/>
                  <a:tailEnd/>
                </a:ln>
              </p:spPr>
              <p:txBody>
                <a:bodyPr/>
                <a:lstStyle/>
                <a:p>
                  <a:endParaRPr lang="ro-RO"/>
                </a:p>
              </p:txBody>
            </p:sp>
            <p:sp>
              <p:nvSpPr>
                <p:cNvPr id="54696" name="Freeform 573"/>
                <p:cNvSpPr>
                  <a:spLocks/>
                </p:cNvSpPr>
                <p:nvPr/>
              </p:nvSpPr>
              <p:spPr bwMode="auto">
                <a:xfrm>
                  <a:off x="1253" y="2546"/>
                  <a:ext cx="10" cy="4"/>
                </a:xfrm>
                <a:custGeom>
                  <a:avLst/>
                  <a:gdLst>
                    <a:gd name="T0" fmla="*/ 0 w 10"/>
                    <a:gd name="T1" fmla="*/ 0 h 4"/>
                    <a:gd name="T2" fmla="*/ 3 w 10"/>
                    <a:gd name="T3" fmla="*/ 0 h 4"/>
                    <a:gd name="T4" fmla="*/ 3 w 10"/>
                    <a:gd name="T5" fmla="*/ 0 h 4"/>
                    <a:gd name="T6" fmla="*/ 7 w 10"/>
                    <a:gd name="T7" fmla="*/ 0 h 4"/>
                    <a:gd name="T8" fmla="*/ 7 w 10"/>
                    <a:gd name="T9" fmla="*/ 0 h 4"/>
                    <a:gd name="T10" fmla="*/ 10 w 10"/>
                    <a:gd name="T11" fmla="*/ 0 h 4"/>
                    <a:gd name="T12" fmla="*/ 7 w 10"/>
                    <a:gd name="T13" fmla="*/ 4 h 4"/>
                    <a:gd name="T14" fmla="*/ 7 w 10"/>
                    <a:gd name="T15" fmla="*/ 4 h 4"/>
                    <a:gd name="T16" fmla="*/ 0 w 10"/>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4"/>
                    <a:gd name="T29" fmla="*/ 10 w 1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4">
                      <a:moveTo>
                        <a:pt x="0" y="0"/>
                      </a:moveTo>
                      <a:lnTo>
                        <a:pt x="3" y="0"/>
                      </a:lnTo>
                      <a:lnTo>
                        <a:pt x="7" y="0"/>
                      </a:lnTo>
                      <a:lnTo>
                        <a:pt x="10" y="0"/>
                      </a:lnTo>
                      <a:lnTo>
                        <a:pt x="7" y="4"/>
                      </a:lnTo>
                      <a:lnTo>
                        <a:pt x="0" y="0"/>
                      </a:lnTo>
                      <a:close/>
                    </a:path>
                  </a:pathLst>
                </a:custGeom>
                <a:solidFill>
                  <a:srgbClr val="1F1A17"/>
                </a:solidFill>
                <a:ln w="9525">
                  <a:noFill/>
                  <a:round/>
                  <a:headEnd/>
                  <a:tailEnd/>
                </a:ln>
              </p:spPr>
              <p:txBody>
                <a:bodyPr/>
                <a:lstStyle/>
                <a:p>
                  <a:endParaRPr lang="ro-RO"/>
                </a:p>
              </p:txBody>
            </p:sp>
            <p:sp>
              <p:nvSpPr>
                <p:cNvPr id="54697" name="Freeform 572"/>
                <p:cNvSpPr>
                  <a:spLocks/>
                </p:cNvSpPr>
                <p:nvPr/>
              </p:nvSpPr>
              <p:spPr bwMode="auto">
                <a:xfrm>
                  <a:off x="1246" y="2539"/>
                  <a:ext cx="21" cy="11"/>
                </a:xfrm>
                <a:custGeom>
                  <a:avLst/>
                  <a:gdLst>
                    <a:gd name="T0" fmla="*/ 0 w 21"/>
                    <a:gd name="T1" fmla="*/ 0 h 11"/>
                    <a:gd name="T2" fmla="*/ 0 w 21"/>
                    <a:gd name="T3" fmla="*/ 0 h 11"/>
                    <a:gd name="T4" fmla="*/ 10 w 21"/>
                    <a:gd name="T5" fmla="*/ 7 h 11"/>
                    <a:gd name="T6" fmla="*/ 14 w 21"/>
                    <a:gd name="T7" fmla="*/ 7 h 11"/>
                    <a:gd name="T8" fmla="*/ 17 w 21"/>
                    <a:gd name="T9" fmla="*/ 4 h 11"/>
                    <a:gd name="T10" fmla="*/ 17 w 21"/>
                    <a:gd name="T11" fmla="*/ 0 h 11"/>
                    <a:gd name="T12" fmla="*/ 21 w 21"/>
                    <a:gd name="T13" fmla="*/ 0 h 11"/>
                    <a:gd name="T14" fmla="*/ 14 w 21"/>
                    <a:gd name="T15" fmla="*/ 11 h 11"/>
                    <a:gd name="T16" fmla="*/ 14 w 21"/>
                    <a:gd name="T17" fmla="*/ 11 h 11"/>
                    <a:gd name="T18" fmla="*/ 0 w 2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0" y="0"/>
                      </a:moveTo>
                      <a:lnTo>
                        <a:pt x="0" y="0"/>
                      </a:lnTo>
                      <a:lnTo>
                        <a:pt x="10" y="7"/>
                      </a:lnTo>
                      <a:lnTo>
                        <a:pt x="14" y="7"/>
                      </a:lnTo>
                      <a:lnTo>
                        <a:pt x="17" y="4"/>
                      </a:lnTo>
                      <a:lnTo>
                        <a:pt x="17" y="0"/>
                      </a:lnTo>
                      <a:lnTo>
                        <a:pt x="21" y="0"/>
                      </a:lnTo>
                      <a:lnTo>
                        <a:pt x="14" y="11"/>
                      </a:lnTo>
                      <a:lnTo>
                        <a:pt x="0" y="0"/>
                      </a:lnTo>
                      <a:close/>
                    </a:path>
                  </a:pathLst>
                </a:custGeom>
                <a:solidFill>
                  <a:srgbClr val="1F1A17"/>
                </a:solidFill>
                <a:ln w="9525">
                  <a:noFill/>
                  <a:round/>
                  <a:headEnd/>
                  <a:tailEnd/>
                </a:ln>
              </p:spPr>
              <p:txBody>
                <a:bodyPr/>
                <a:lstStyle/>
                <a:p>
                  <a:endParaRPr lang="ro-RO"/>
                </a:p>
              </p:txBody>
            </p:sp>
            <p:sp>
              <p:nvSpPr>
                <p:cNvPr id="54698" name="Freeform 571"/>
                <p:cNvSpPr>
                  <a:spLocks noEditPoints="1"/>
                </p:cNvSpPr>
                <p:nvPr/>
              </p:nvSpPr>
              <p:spPr bwMode="auto">
                <a:xfrm>
                  <a:off x="1242" y="2536"/>
                  <a:ext cx="25" cy="10"/>
                </a:xfrm>
                <a:custGeom>
                  <a:avLst/>
                  <a:gdLst>
                    <a:gd name="T0" fmla="*/ 21 w 25"/>
                    <a:gd name="T1" fmla="*/ 10 h 10"/>
                    <a:gd name="T2" fmla="*/ 18 w 25"/>
                    <a:gd name="T3" fmla="*/ 10 h 10"/>
                    <a:gd name="T4" fmla="*/ 21 w 25"/>
                    <a:gd name="T5" fmla="*/ 7 h 10"/>
                    <a:gd name="T6" fmla="*/ 25 w 25"/>
                    <a:gd name="T7" fmla="*/ 0 h 10"/>
                    <a:gd name="T8" fmla="*/ 21 w 25"/>
                    <a:gd name="T9" fmla="*/ 10 h 10"/>
                    <a:gd name="T10" fmla="*/ 14 w 25"/>
                    <a:gd name="T11" fmla="*/ 10 h 10"/>
                    <a:gd name="T12" fmla="*/ 11 w 25"/>
                    <a:gd name="T13" fmla="*/ 10 h 10"/>
                    <a:gd name="T14" fmla="*/ 0 w 25"/>
                    <a:gd name="T15" fmla="*/ 3 h 10"/>
                    <a:gd name="T16" fmla="*/ 14 w 25"/>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0"/>
                    <a:gd name="T29" fmla="*/ 25 w 2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0">
                      <a:moveTo>
                        <a:pt x="21" y="10"/>
                      </a:moveTo>
                      <a:lnTo>
                        <a:pt x="18" y="10"/>
                      </a:lnTo>
                      <a:lnTo>
                        <a:pt x="21" y="7"/>
                      </a:lnTo>
                      <a:lnTo>
                        <a:pt x="25" y="0"/>
                      </a:lnTo>
                      <a:lnTo>
                        <a:pt x="21" y="10"/>
                      </a:lnTo>
                      <a:close/>
                      <a:moveTo>
                        <a:pt x="14" y="10"/>
                      </a:moveTo>
                      <a:lnTo>
                        <a:pt x="11" y="10"/>
                      </a:lnTo>
                      <a:lnTo>
                        <a:pt x="0" y="3"/>
                      </a:lnTo>
                      <a:lnTo>
                        <a:pt x="14" y="10"/>
                      </a:lnTo>
                      <a:close/>
                    </a:path>
                  </a:pathLst>
                </a:custGeom>
                <a:solidFill>
                  <a:srgbClr val="1F1A17"/>
                </a:solidFill>
                <a:ln w="9525">
                  <a:noFill/>
                  <a:round/>
                  <a:headEnd/>
                  <a:tailEnd/>
                </a:ln>
              </p:spPr>
              <p:txBody>
                <a:bodyPr/>
                <a:lstStyle/>
                <a:p>
                  <a:endParaRPr lang="ro-RO"/>
                </a:p>
              </p:txBody>
            </p:sp>
            <p:sp>
              <p:nvSpPr>
                <p:cNvPr id="54699" name="Freeform 570"/>
                <p:cNvSpPr>
                  <a:spLocks noEditPoints="1"/>
                </p:cNvSpPr>
                <p:nvPr/>
              </p:nvSpPr>
              <p:spPr bwMode="auto">
                <a:xfrm>
                  <a:off x="1242" y="2536"/>
                  <a:ext cx="25" cy="3"/>
                </a:xfrm>
                <a:custGeom>
                  <a:avLst/>
                  <a:gdLst>
                    <a:gd name="T0" fmla="*/ 25 w 25"/>
                    <a:gd name="T1" fmla="*/ 3 h 3"/>
                    <a:gd name="T2" fmla="*/ 21 w 25"/>
                    <a:gd name="T3" fmla="*/ 3 h 3"/>
                    <a:gd name="T4" fmla="*/ 25 w 25"/>
                    <a:gd name="T5" fmla="*/ 0 h 3"/>
                    <a:gd name="T6" fmla="*/ 25 w 25"/>
                    <a:gd name="T7" fmla="*/ 3 h 3"/>
                    <a:gd name="T8" fmla="*/ 4 w 25"/>
                    <a:gd name="T9" fmla="*/ 3 h 3"/>
                    <a:gd name="T10" fmla="*/ 4 w 25"/>
                    <a:gd name="T11" fmla="*/ 3 h 3"/>
                    <a:gd name="T12" fmla="*/ 0 w 25"/>
                    <a:gd name="T13" fmla="*/ 3 h 3"/>
                    <a:gd name="T14" fmla="*/ 4 w 2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
                    <a:gd name="T26" fmla="*/ 25 w 2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
                      <a:moveTo>
                        <a:pt x="25" y="3"/>
                      </a:moveTo>
                      <a:lnTo>
                        <a:pt x="21" y="3"/>
                      </a:lnTo>
                      <a:lnTo>
                        <a:pt x="25" y="0"/>
                      </a:lnTo>
                      <a:lnTo>
                        <a:pt x="25" y="3"/>
                      </a:lnTo>
                      <a:close/>
                      <a:moveTo>
                        <a:pt x="4" y="3"/>
                      </a:moveTo>
                      <a:lnTo>
                        <a:pt x="4" y="3"/>
                      </a:lnTo>
                      <a:lnTo>
                        <a:pt x="0" y="3"/>
                      </a:lnTo>
                      <a:lnTo>
                        <a:pt x="4" y="3"/>
                      </a:lnTo>
                      <a:close/>
                    </a:path>
                  </a:pathLst>
                </a:custGeom>
                <a:solidFill>
                  <a:srgbClr val="1F1A17"/>
                </a:solidFill>
                <a:ln w="9525">
                  <a:noFill/>
                  <a:round/>
                  <a:headEnd/>
                  <a:tailEnd/>
                </a:ln>
              </p:spPr>
              <p:txBody>
                <a:bodyPr/>
                <a:lstStyle/>
                <a:p>
                  <a:endParaRPr lang="ro-RO"/>
                </a:p>
              </p:txBody>
            </p:sp>
            <p:sp>
              <p:nvSpPr>
                <p:cNvPr id="54700" name="Freeform 569"/>
                <p:cNvSpPr>
                  <a:spLocks/>
                </p:cNvSpPr>
                <p:nvPr/>
              </p:nvSpPr>
              <p:spPr bwMode="auto">
                <a:xfrm>
                  <a:off x="1253" y="2532"/>
                  <a:ext cx="21" cy="25"/>
                </a:xfrm>
                <a:custGeom>
                  <a:avLst/>
                  <a:gdLst>
                    <a:gd name="T0" fmla="*/ 10 w 21"/>
                    <a:gd name="T1" fmla="*/ 25 h 25"/>
                    <a:gd name="T2" fmla="*/ 14 w 21"/>
                    <a:gd name="T3" fmla="*/ 21 h 25"/>
                    <a:gd name="T4" fmla="*/ 21 w 21"/>
                    <a:gd name="T5" fmla="*/ 7 h 25"/>
                    <a:gd name="T6" fmla="*/ 10 w 21"/>
                    <a:gd name="T7" fmla="*/ 0 h 25"/>
                    <a:gd name="T8" fmla="*/ 0 w 21"/>
                    <a:gd name="T9" fmla="*/ 14 h 25"/>
                    <a:gd name="T10" fmla="*/ 10 w 21"/>
                    <a:gd name="T11" fmla="*/ 25 h 25"/>
                    <a:gd name="T12" fmla="*/ 0 60000 65536"/>
                    <a:gd name="T13" fmla="*/ 0 60000 65536"/>
                    <a:gd name="T14" fmla="*/ 0 60000 65536"/>
                    <a:gd name="T15" fmla="*/ 0 60000 65536"/>
                    <a:gd name="T16" fmla="*/ 0 60000 65536"/>
                    <a:gd name="T17" fmla="*/ 0 60000 65536"/>
                    <a:gd name="T18" fmla="*/ 0 w 21"/>
                    <a:gd name="T19" fmla="*/ 0 h 25"/>
                    <a:gd name="T20" fmla="*/ 21 w 2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1" h="25">
                      <a:moveTo>
                        <a:pt x="10" y="25"/>
                      </a:moveTo>
                      <a:lnTo>
                        <a:pt x="14" y="21"/>
                      </a:lnTo>
                      <a:lnTo>
                        <a:pt x="21" y="7"/>
                      </a:lnTo>
                      <a:lnTo>
                        <a:pt x="10" y="0"/>
                      </a:lnTo>
                      <a:lnTo>
                        <a:pt x="0" y="14"/>
                      </a:lnTo>
                      <a:lnTo>
                        <a:pt x="10" y="25"/>
                      </a:lnTo>
                      <a:close/>
                    </a:path>
                  </a:pathLst>
                </a:custGeom>
                <a:solidFill>
                  <a:srgbClr val="1F1A17"/>
                </a:solidFill>
                <a:ln w="9525">
                  <a:noFill/>
                  <a:round/>
                  <a:headEnd/>
                  <a:tailEnd/>
                </a:ln>
              </p:spPr>
              <p:txBody>
                <a:bodyPr/>
                <a:lstStyle/>
                <a:p>
                  <a:endParaRPr lang="ro-RO"/>
                </a:p>
              </p:txBody>
            </p:sp>
            <p:sp>
              <p:nvSpPr>
                <p:cNvPr id="54701" name="Freeform 568"/>
                <p:cNvSpPr>
                  <a:spLocks/>
                </p:cNvSpPr>
                <p:nvPr/>
              </p:nvSpPr>
              <p:spPr bwMode="auto">
                <a:xfrm>
                  <a:off x="1253" y="2543"/>
                  <a:ext cx="10" cy="14"/>
                </a:xfrm>
                <a:custGeom>
                  <a:avLst/>
                  <a:gdLst>
                    <a:gd name="T0" fmla="*/ 0 w 10"/>
                    <a:gd name="T1" fmla="*/ 14 h 14"/>
                    <a:gd name="T2" fmla="*/ 7 w 10"/>
                    <a:gd name="T3" fmla="*/ 14 h 14"/>
                    <a:gd name="T4" fmla="*/ 10 w 10"/>
                    <a:gd name="T5" fmla="*/ 14 h 14"/>
                    <a:gd name="T6" fmla="*/ 3 w 10"/>
                    <a:gd name="T7" fmla="*/ 0 h 14"/>
                    <a:gd name="T8" fmla="*/ 3 w 10"/>
                    <a:gd name="T9" fmla="*/ 0 h 14"/>
                    <a:gd name="T10" fmla="*/ 0 w 10"/>
                    <a:gd name="T11" fmla="*/ 1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14"/>
                      </a:moveTo>
                      <a:lnTo>
                        <a:pt x="7" y="14"/>
                      </a:lnTo>
                      <a:lnTo>
                        <a:pt x="10" y="14"/>
                      </a:lnTo>
                      <a:lnTo>
                        <a:pt x="3" y="0"/>
                      </a:lnTo>
                      <a:lnTo>
                        <a:pt x="0" y="14"/>
                      </a:lnTo>
                      <a:close/>
                    </a:path>
                  </a:pathLst>
                </a:custGeom>
                <a:solidFill>
                  <a:srgbClr val="1F1A17"/>
                </a:solidFill>
                <a:ln w="9525">
                  <a:noFill/>
                  <a:round/>
                  <a:headEnd/>
                  <a:tailEnd/>
                </a:ln>
              </p:spPr>
              <p:txBody>
                <a:bodyPr/>
                <a:lstStyle/>
                <a:p>
                  <a:endParaRPr lang="ro-RO"/>
                </a:p>
              </p:txBody>
            </p:sp>
            <p:sp>
              <p:nvSpPr>
                <p:cNvPr id="54702" name="Freeform 567"/>
                <p:cNvSpPr>
                  <a:spLocks/>
                </p:cNvSpPr>
                <p:nvPr/>
              </p:nvSpPr>
              <p:spPr bwMode="auto">
                <a:xfrm>
                  <a:off x="1239" y="2532"/>
                  <a:ext cx="24" cy="25"/>
                </a:xfrm>
                <a:custGeom>
                  <a:avLst/>
                  <a:gdLst>
                    <a:gd name="T0" fmla="*/ 7 w 24"/>
                    <a:gd name="T1" fmla="*/ 0 h 25"/>
                    <a:gd name="T2" fmla="*/ 0 w 24"/>
                    <a:gd name="T3" fmla="*/ 14 h 25"/>
                    <a:gd name="T4" fmla="*/ 14 w 24"/>
                    <a:gd name="T5" fmla="*/ 25 h 25"/>
                    <a:gd name="T6" fmla="*/ 24 w 24"/>
                    <a:gd name="T7" fmla="*/ 11 h 25"/>
                    <a:gd name="T8" fmla="*/ 7 w 24"/>
                    <a:gd name="T9" fmla="*/ 0 h 25"/>
                    <a:gd name="T10" fmla="*/ 7 w 24"/>
                    <a:gd name="T11" fmla="*/ 0 h 25"/>
                    <a:gd name="T12" fmla="*/ 0 60000 65536"/>
                    <a:gd name="T13" fmla="*/ 0 60000 65536"/>
                    <a:gd name="T14" fmla="*/ 0 60000 65536"/>
                    <a:gd name="T15" fmla="*/ 0 60000 65536"/>
                    <a:gd name="T16" fmla="*/ 0 60000 65536"/>
                    <a:gd name="T17" fmla="*/ 0 60000 65536"/>
                    <a:gd name="T18" fmla="*/ 0 w 24"/>
                    <a:gd name="T19" fmla="*/ 0 h 25"/>
                    <a:gd name="T20" fmla="*/ 24 w 2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4" h="25">
                      <a:moveTo>
                        <a:pt x="7" y="0"/>
                      </a:moveTo>
                      <a:lnTo>
                        <a:pt x="0" y="14"/>
                      </a:lnTo>
                      <a:lnTo>
                        <a:pt x="14" y="25"/>
                      </a:lnTo>
                      <a:lnTo>
                        <a:pt x="24" y="11"/>
                      </a:lnTo>
                      <a:lnTo>
                        <a:pt x="7" y="0"/>
                      </a:lnTo>
                      <a:close/>
                    </a:path>
                  </a:pathLst>
                </a:custGeom>
                <a:solidFill>
                  <a:srgbClr val="1F1A17"/>
                </a:solidFill>
                <a:ln w="9525">
                  <a:noFill/>
                  <a:round/>
                  <a:headEnd/>
                  <a:tailEnd/>
                </a:ln>
              </p:spPr>
              <p:txBody>
                <a:bodyPr/>
                <a:lstStyle/>
                <a:p>
                  <a:endParaRPr lang="ro-RO"/>
                </a:p>
              </p:txBody>
            </p:sp>
            <p:sp>
              <p:nvSpPr>
                <p:cNvPr id="54703" name="Freeform 566"/>
                <p:cNvSpPr>
                  <a:spLocks/>
                </p:cNvSpPr>
                <p:nvPr/>
              </p:nvSpPr>
              <p:spPr bwMode="auto">
                <a:xfrm>
                  <a:off x="1239" y="2532"/>
                  <a:ext cx="21" cy="21"/>
                </a:xfrm>
                <a:custGeom>
                  <a:avLst/>
                  <a:gdLst>
                    <a:gd name="T0" fmla="*/ 17 w 21"/>
                    <a:gd name="T1" fmla="*/ 21 h 21"/>
                    <a:gd name="T2" fmla="*/ 21 w 21"/>
                    <a:gd name="T3" fmla="*/ 7 h 21"/>
                    <a:gd name="T4" fmla="*/ 7 w 21"/>
                    <a:gd name="T5" fmla="*/ 0 h 21"/>
                    <a:gd name="T6" fmla="*/ 0 w 21"/>
                    <a:gd name="T7" fmla="*/ 14 h 21"/>
                    <a:gd name="T8" fmla="*/ 14 w 21"/>
                    <a:gd name="T9" fmla="*/ 21 h 21"/>
                    <a:gd name="T10" fmla="*/ 17 w 21"/>
                    <a:gd name="T11" fmla="*/ 21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17" y="21"/>
                      </a:moveTo>
                      <a:lnTo>
                        <a:pt x="21" y="7"/>
                      </a:lnTo>
                      <a:lnTo>
                        <a:pt x="7" y="0"/>
                      </a:lnTo>
                      <a:lnTo>
                        <a:pt x="0" y="14"/>
                      </a:lnTo>
                      <a:lnTo>
                        <a:pt x="14" y="21"/>
                      </a:lnTo>
                      <a:lnTo>
                        <a:pt x="17" y="21"/>
                      </a:lnTo>
                      <a:close/>
                    </a:path>
                  </a:pathLst>
                </a:custGeom>
                <a:solidFill>
                  <a:srgbClr val="1F1A17"/>
                </a:solidFill>
                <a:ln w="9525">
                  <a:noFill/>
                  <a:round/>
                  <a:headEnd/>
                  <a:tailEnd/>
                </a:ln>
              </p:spPr>
              <p:txBody>
                <a:bodyPr/>
                <a:lstStyle/>
                <a:p>
                  <a:endParaRPr lang="ro-RO"/>
                </a:p>
              </p:txBody>
            </p:sp>
            <p:sp>
              <p:nvSpPr>
                <p:cNvPr id="54704" name="Freeform 565"/>
                <p:cNvSpPr>
                  <a:spLocks/>
                </p:cNvSpPr>
                <p:nvPr/>
              </p:nvSpPr>
              <p:spPr bwMode="auto">
                <a:xfrm>
                  <a:off x="1256" y="2539"/>
                  <a:ext cx="7" cy="14"/>
                </a:xfrm>
                <a:custGeom>
                  <a:avLst/>
                  <a:gdLst>
                    <a:gd name="T0" fmla="*/ 7 w 7"/>
                    <a:gd name="T1" fmla="*/ 14 h 14"/>
                    <a:gd name="T2" fmla="*/ 4 w 7"/>
                    <a:gd name="T3" fmla="*/ 0 h 14"/>
                    <a:gd name="T4" fmla="*/ 0 w 7"/>
                    <a:gd name="T5" fmla="*/ 0 h 14"/>
                    <a:gd name="T6" fmla="*/ 0 w 7"/>
                    <a:gd name="T7" fmla="*/ 14 h 14"/>
                    <a:gd name="T8" fmla="*/ 4 w 7"/>
                    <a:gd name="T9" fmla="*/ 14 h 14"/>
                    <a:gd name="T10" fmla="*/ 7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4"/>
                      </a:moveTo>
                      <a:lnTo>
                        <a:pt x="4" y="0"/>
                      </a:lnTo>
                      <a:lnTo>
                        <a:pt x="0" y="0"/>
                      </a:lnTo>
                      <a:lnTo>
                        <a:pt x="0" y="14"/>
                      </a:lnTo>
                      <a:lnTo>
                        <a:pt x="4" y="14"/>
                      </a:lnTo>
                      <a:lnTo>
                        <a:pt x="7" y="14"/>
                      </a:lnTo>
                      <a:close/>
                    </a:path>
                  </a:pathLst>
                </a:custGeom>
                <a:solidFill>
                  <a:srgbClr val="1F1A17"/>
                </a:solidFill>
                <a:ln w="9525">
                  <a:noFill/>
                  <a:round/>
                  <a:headEnd/>
                  <a:tailEnd/>
                </a:ln>
              </p:spPr>
              <p:txBody>
                <a:bodyPr/>
                <a:lstStyle/>
                <a:p>
                  <a:endParaRPr lang="ro-RO"/>
                </a:p>
              </p:txBody>
            </p:sp>
            <p:sp>
              <p:nvSpPr>
                <p:cNvPr id="54705" name="Freeform 564"/>
                <p:cNvSpPr>
                  <a:spLocks/>
                </p:cNvSpPr>
                <p:nvPr/>
              </p:nvSpPr>
              <p:spPr bwMode="auto">
                <a:xfrm>
                  <a:off x="1253" y="2536"/>
                  <a:ext cx="17" cy="17"/>
                </a:xfrm>
                <a:custGeom>
                  <a:avLst/>
                  <a:gdLst>
                    <a:gd name="T0" fmla="*/ 17 w 17"/>
                    <a:gd name="T1" fmla="*/ 14 h 17"/>
                    <a:gd name="T2" fmla="*/ 7 w 17"/>
                    <a:gd name="T3" fmla="*/ 0 h 17"/>
                    <a:gd name="T4" fmla="*/ 0 w 17"/>
                    <a:gd name="T5" fmla="*/ 3 h 17"/>
                    <a:gd name="T6" fmla="*/ 10 w 17"/>
                    <a:gd name="T7" fmla="*/ 17 h 17"/>
                    <a:gd name="T8" fmla="*/ 14 w 17"/>
                    <a:gd name="T9" fmla="*/ 14 h 17"/>
                    <a:gd name="T10" fmla="*/ 17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7" y="14"/>
                      </a:moveTo>
                      <a:lnTo>
                        <a:pt x="7" y="0"/>
                      </a:lnTo>
                      <a:lnTo>
                        <a:pt x="0" y="3"/>
                      </a:lnTo>
                      <a:lnTo>
                        <a:pt x="10" y="17"/>
                      </a:lnTo>
                      <a:lnTo>
                        <a:pt x="14" y="14"/>
                      </a:lnTo>
                      <a:lnTo>
                        <a:pt x="17" y="14"/>
                      </a:lnTo>
                      <a:close/>
                    </a:path>
                  </a:pathLst>
                </a:custGeom>
                <a:solidFill>
                  <a:srgbClr val="1F1A17"/>
                </a:solidFill>
                <a:ln w="9525">
                  <a:noFill/>
                  <a:round/>
                  <a:headEnd/>
                  <a:tailEnd/>
                </a:ln>
              </p:spPr>
              <p:txBody>
                <a:bodyPr/>
                <a:lstStyle/>
                <a:p>
                  <a:endParaRPr lang="ro-RO"/>
                </a:p>
              </p:txBody>
            </p:sp>
            <p:sp>
              <p:nvSpPr>
                <p:cNvPr id="54706" name="Freeform 563"/>
                <p:cNvSpPr>
                  <a:spLocks/>
                </p:cNvSpPr>
                <p:nvPr/>
              </p:nvSpPr>
              <p:spPr bwMode="auto">
                <a:xfrm>
                  <a:off x="1256" y="2532"/>
                  <a:ext cx="18" cy="18"/>
                </a:xfrm>
                <a:custGeom>
                  <a:avLst/>
                  <a:gdLst>
                    <a:gd name="T0" fmla="*/ 18 w 18"/>
                    <a:gd name="T1" fmla="*/ 7 h 18"/>
                    <a:gd name="T2" fmla="*/ 7 w 18"/>
                    <a:gd name="T3" fmla="*/ 0 h 18"/>
                    <a:gd name="T4" fmla="*/ 0 w 18"/>
                    <a:gd name="T5" fmla="*/ 7 h 18"/>
                    <a:gd name="T6" fmla="*/ 14 w 18"/>
                    <a:gd name="T7" fmla="*/ 18 h 18"/>
                    <a:gd name="T8" fmla="*/ 18 w 18"/>
                    <a:gd name="T9" fmla="*/ 11 h 18"/>
                    <a:gd name="T10" fmla="*/ 18 w 18"/>
                    <a:gd name="T11" fmla="*/ 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7"/>
                      </a:moveTo>
                      <a:lnTo>
                        <a:pt x="7" y="0"/>
                      </a:lnTo>
                      <a:lnTo>
                        <a:pt x="0" y="7"/>
                      </a:lnTo>
                      <a:lnTo>
                        <a:pt x="14" y="18"/>
                      </a:lnTo>
                      <a:lnTo>
                        <a:pt x="18" y="11"/>
                      </a:lnTo>
                      <a:lnTo>
                        <a:pt x="18" y="7"/>
                      </a:lnTo>
                      <a:close/>
                    </a:path>
                  </a:pathLst>
                </a:custGeom>
                <a:solidFill>
                  <a:srgbClr val="1F1A17"/>
                </a:solidFill>
                <a:ln w="9525">
                  <a:noFill/>
                  <a:round/>
                  <a:headEnd/>
                  <a:tailEnd/>
                </a:ln>
              </p:spPr>
              <p:txBody>
                <a:bodyPr/>
                <a:lstStyle/>
                <a:p>
                  <a:endParaRPr lang="ro-RO"/>
                </a:p>
              </p:txBody>
            </p:sp>
            <p:sp>
              <p:nvSpPr>
                <p:cNvPr id="54707" name="Freeform 562"/>
                <p:cNvSpPr>
                  <a:spLocks/>
                </p:cNvSpPr>
                <p:nvPr/>
              </p:nvSpPr>
              <p:spPr bwMode="auto">
                <a:xfrm>
                  <a:off x="1263" y="2532"/>
                  <a:ext cx="4" cy="4"/>
                </a:xfrm>
                <a:custGeom>
                  <a:avLst/>
                  <a:gdLst>
                    <a:gd name="T0" fmla="*/ 0 w 4"/>
                    <a:gd name="T1" fmla="*/ 0 h 4"/>
                    <a:gd name="T2" fmla="*/ 4 w 4"/>
                    <a:gd name="T3" fmla="*/ 4 h 4"/>
                    <a:gd name="T4" fmla="*/ 4 w 4"/>
                    <a:gd name="T5" fmla="*/ 4 h 4"/>
                    <a:gd name="T6" fmla="*/ 4 w 4"/>
                    <a:gd name="T7" fmla="*/ 4 h 4"/>
                    <a:gd name="T8" fmla="*/ 4 w 4"/>
                    <a:gd name="T9" fmla="*/ 4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4" y="4"/>
                      </a:lnTo>
                      <a:lnTo>
                        <a:pt x="0" y="0"/>
                      </a:lnTo>
                      <a:close/>
                    </a:path>
                  </a:pathLst>
                </a:custGeom>
                <a:solidFill>
                  <a:srgbClr val="1F1A17"/>
                </a:solidFill>
                <a:ln w="9525">
                  <a:noFill/>
                  <a:round/>
                  <a:headEnd/>
                  <a:tailEnd/>
                </a:ln>
              </p:spPr>
              <p:txBody>
                <a:bodyPr/>
                <a:lstStyle/>
                <a:p>
                  <a:endParaRPr lang="ro-RO"/>
                </a:p>
              </p:txBody>
            </p:sp>
            <p:sp>
              <p:nvSpPr>
                <p:cNvPr id="54708" name="Freeform 561"/>
                <p:cNvSpPr>
                  <a:spLocks/>
                </p:cNvSpPr>
                <p:nvPr/>
              </p:nvSpPr>
              <p:spPr bwMode="auto">
                <a:xfrm>
                  <a:off x="1147" y="2652"/>
                  <a:ext cx="506" cy="343"/>
                </a:xfrm>
                <a:custGeom>
                  <a:avLst/>
                  <a:gdLst>
                    <a:gd name="T0" fmla="*/ 506 w 506"/>
                    <a:gd name="T1" fmla="*/ 10 h 343"/>
                    <a:gd name="T2" fmla="*/ 162 w 506"/>
                    <a:gd name="T3" fmla="*/ 0 h 343"/>
                    <a:gd name="T4" fmla="*/ 4 w 506"/>
                    <a:gd name="T5" fmla="*/ 42 h 343"/>
                    <a:gd name="T6" fmla="*/ 0 w 506"/>
                    <a:gd name="T7" fmla="*/ 294 h 343"/>
                    <a:gd name="T8" fmla="*/ 162 w 506"/>
                    <a:gd name="T9" fmla="*/ 343 h 343"/>
                    <a:gd name="T10" fmla="*/ 506 w 506"/>
                    <a:gd name="T11" fmla="*/ 322 h 343"/>
                    <a:gd name="T12" fmla="*/ 506 w 506"/>
                    <a:gd name="T13" fmla="*/ 10 h 343"/>
                    <a:gd name="T14" fmla="*/ 0 60000 65536"/>
                    <a:gd name="T15" fmla="*/ 0 60000 65536"/>
                    <a:gd name="T16" fmla="*/ 0 60000 65536"/>
                    <a:gd name="T17" fmla="*/ 0 60000 65536"/>
                    <a:gd name="T18" fmla="*/ 0 60000 65536"/>
                    <a:gd name="T19" fmla="*/ 0 60000 65536"/>
                    <a:gd name="T20" fmla="*/ 0 60000 65536"/>
                    <a:gd name="T21" fmla="*/ 0 w 506"/>
                    <a:gd name="T22" fmla="*/ 0 h 343"/>
                    <a:gd name="T23" fmla="*/ 506 w 506"/>
                    <a:gd name="T24" fmla="*/ 343 h 3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6" h="343">
                      <a:moveTo>
                        <a:pt x="506" y="10"/>
                      </a:moveTo>
                      <a:lnTo>
                        <a:pt x="162" y="0"/>
                      </a:lnTo>
                      <a:lnTo>
                        <a:pt x="4" y="42"/>
                      </a:lnTo>
                      <a:lnTo>
                        <a:pt x="0" y="294"/>
                      </a:lnTo>
                      <a:lnTo>
                        <a:pt x="162" y="343"/>
                      </a:lnTo>
                      <a:lnTo>
                        <a:pt x="506" y="322"/>
                      </a:lnTo>
                      <a:lnTo>
                        <a:pt x="506" y="10"/>
                      </a:lnTo>
                      <a:close/>
                    </a:path>
                  </a:pathLst>
                </a:custGeom>
                <a:solidFill>
                  <a:srgbClr val="DFDFDE"/>
                </a:solidFill>
                <a:ln w="9525">
                  <a:noFill/>
                  <a:round/>
                  <a:headEnd/>
                  <a:tailEnd/>
                </a:ln>
              </p:spPr>
              <p:txBody>
                <a:bodyPr/>
                <a:lstStyle/>
                <a:p>
                  <a:endParaRPr lang="ro-RO"/>
                </a:p>
              </p:txBody>
            </p:sp>
            <p:sp>
              <p:nvSpPr>
                <p:cNvPr id="54709" name="Freeform 560"/>
                <p:cNvSpPr>
                  <a:spLocks/>
                </p:cNvSpPr>
                <p:nvPr/>
              </p:nvSpPr>
              <p:spPr bwMode="auto">
                <a:xfrm>
                  <a:off x="1309" y="2645"/>
                  <a:ext cx="344" cy="24"/>
                </a:xfrm>
                <a:custGeom>
                  <a:avLst/>
                  <a:gdLst>
                    <a:gd name="T0" fmla="*/ 0 w 344"/>
                    <a:gd name="T1" fmla="*/ 0 h 24"/>
                    <a:gd name="T2" fmla="*/ 0 w 344"/>
                    <a:gd name="T3" fmla="*/ 14 h 24"/>
                    <a:gd name="T4" fmla="*/ 344 w 344"/>
                    <a:gd name="T5" fmla="*/ 24 h 24"/>
                    <a:gd name="T6" fmla="*/ 344 w 344"/>
                    <a:gd name="T7" fmla="*/ 7 h 24"/>
                    <a:gd name="T8" fmla="*/ 0 w 344"/>
                    <a:gd name="T9" fmla="*/ 0 h 24"/>
                    <a:gd name="T10" fmla="*/ 0 w 344"/>
                    <a:gd name="T11" fmla="*/ 0 h 24"/>
                    <a:gd name="T12" fmla="*/ 0 60000 65536"/>
                    <a:gd name="T13" fmla="*/ 0 60000 65536"/>
                    <a:gd name="T14" fmla="*/ 0 60000 65536"/>
                    <a:gd name="T15" fmla="*/ 0 60000 65536"/>
                    <a:gd name="T16" fmla="*/ 0 60000 65536"/>
                    <a:gd name="T17" fmla="*/ 0 60000 65536"/>
                    <a:gd name="T18" fmla="*/ 0 w 344"/>
                    <a:gd name="T19" fmla="*/ 0 h 24"/>
                    <a:gd name="T20" fmla="*/ 344 w 34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44" h="24">
                      <a:moveTo>
                        <a:pt x="0" y="0"/>
                      </a:moveTo>
                      <a:lnTo>
                        <a:pt x="0" y="14"/>
                      </a:lnTo>
                      <a:lnTo>
                        <a:pt x="344" y="24"/>
                      </a:lnTo>
                      <a:lnTo>
                        <a:pt x="344" y="7"/>
                      </a:lnTo>
                      <a:lnTo>
                        <a:pt x="0" y="0"/>
                      </a:lnTo>
                      <a:close/>
                    </a:path>
                  </a:pathLst>
                </a:custGeom>
                <a:solidFill>
                  <a:srgbClr val="1F1A17"/>
                </a:solidFill>
                <a:ln w="9525">
                  <a:noFill/>
                  <a:round/>
                  <a:headEnd/>
                  <a:tailEnd/>
                </a:ln>
              </p:spPr>
              <p:txBody>
                <a:bodyPr/>
                <a:lstStyle/>
                <a:p>
                  <a:endParaRPr lang="ro-RO"/>
                </a:p>
              </p:txBody>
            </p:sp>
            <p:sp>
              <p:nvSpPr>
                <p:cNvPr id="54710" name="Freeform 559"/>
                <p:cNvSpPr>
                  <a:spLocks/>
                </p:cNvSpPr>
                <p:nvPr/>
              </p:nvSpPr>
              <p:spPr bwMode="auto">
                <a:xfrm>
                  <a:off x="1144" y="2645"/>
                  <a:ext cx="168" cy="56"/>
                </a:xfrm>
                <a:custGeom>
                  <a:avLst/>
                  <a:gdLst>
                    <a:gd name="T0" fmla="*/ 0 w 168"/>
                    <a:gd name="T1" fmla="*/ 49 h 56"/>
                    <a:gd name="T2" fmla="*/ 10 w 168"/>
                    <a:gd name="T3" fmla="*/ 56 h 56"/>
                    <a:gd name="T4" fmla="*/ 168 w 168"/>
                    <a:gd name="T5" fmla="*/ 14 h 56"/>
                    <a:gd name="T6" fmla="*/ 165 w 168"/>
                    <a:gd name="T7" fmla="*/ 0 h 56"/>
                    <a:gd name="T8" fmla="*/ 7 w 168"/>
                    <a:gd name="T9" fmla="*/ 42 h 56"/>
                    <a:gd name="T10" fmla="*/ 0 w 168"/>
                    <a:gd name="T11" fmla="*/ 49 h 56"/>
                    <a:gd name="T12" fmla="*/ 0 60000 65536"/>
                    <a:gd name="T13" fmla="*/ 0 60000 65536"/>
                    <a:gd name="T14" fmla="*/ 0 60000 65536"/>
                    <a:gd name="T15" fmla="*/ 0 60000 65536"/>
                    <a:gd name="T16" fmla="*/ 0 60000 65536"/>
                    <a:gd name="T17" fmla="*/ 0 60000 65536"/>
                    <a:gd name="T18" fmla="*/ 0 w 168"/>
                    <a:gd name="T19" fmla="*/ 0 h 56"/>
                    <a:gd name="T20" fmla="*/ 168 w 16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68" h="56">
                      <a:moveTo>
                        <a:pt x="0" y="49"/>
                      </a:moveTo>
                      <a:lnTo>
                        <a:pt x="10" y="56"/>
                      </a:lnTo>
                      <a:lnTo>
                        <a:pt x="168" y="14"/>
                      </a:lnTo>
                      <a:lnTo>
                        <a:pt x="165" y="0"/>
                      </a:lnTo>
                      <a:lnTo>
                        <a:pt x="7" y="42"/>
                      </a:lnTo>
                      <a:lnTo>
                        <a:pt x="0" y="49"/>
                      </a:lnTo>
                      <a:close/>
                    </a:path>
                  </a:pathLst>
                </a:custGeom>
                <a:solidFill>
                  <a:srgbClr val="1F1A17"/>
                </a:solidFill>
                <a:ln w="9525">
                  <a:noFill/>
                  <a:round/>
                  <a:headEnd/>
                  <a:tailEnd/>
                </a:ln>
              </p:spPr>
              <p:txBody>
                <a:bodyPr/>
                <a:lstStyle/>
                <a:p>
                  <a:endParaRPr lang="ro-RO"/>
                </a:p>
              </p:txBody>
            </p:sp>
            <p:sp>
              <p:nvSpPr>
                <p:cNvPr id="54711" name="Freeform 558"/>
                <p:cNvSpPr>
                  <a:spLocks/>
                </p:cNvSpPr>
                <p:nvPr/>
              </p:nvSpPr>
              <p:spPr bwMode="auto">
                <a:xfrm>
                  <a:off x="1137" y="2694"/>
                  <a:ext cx="24" cy="259"/>
                </a:xfrm>
                <a:custGeom>
                  <a:avLst/>
                  <a:gdLst>
                    <a:gd name="T0" fmla="*/ 7 w 24"/>
                    <a:gd name="T1" fmla="*/ 259 h 259"/>
                    <a:gd name="T2" fmla="*/ 17 w 24"/>
                    <a:gd name="T3" fmla="*/ 252 h 259"/>
                    <a:gd name="T4" fmla="*/ 24 w 24"/>
                    <a:gd name="T5" fmla="*/ 0 h 259"/>
                    <a:gd name="T6" fmla="*/ 7 w 24"/>
                    <a:gd name="T7" fmla="*/ 0 h 259"/>
                    <a:gd name="T8" fmla="*/ 0 w 24"/>
                    <a:gd name="T9" fmla="*/ 252 h 259"/>
                    <a:gd name="T10" fmla="*/ 7 w 24"/>
                    <a:gd name="T11" fmla="*/ 259 h 259"/>
                    <a:gd name="T12" fmla="*/ 0 60000 65536"/>
                    <a:gd name="T13" fmla="*/ 0 60000 65536"/>
                    <a:gd name="T14" fmla="*/ 0 60000 65536"/>
                    <a:gd name="T15" fmla="*/ 0 60000 65536"/>
                    <a:gd name="T16" fmla="*/ 0 60000 65536"/>
                    <a:gd name="T17" fmla="*/ 0 60000 65536"/>
                    <a:gd name="T18" fmla="*/ 0 w 24"/>
                    <a:gd name="T19" fmla="*/ 0 h 259"/>
                    <a:gd name="T20" fmla="*/ 24 w 24"/>
                    <a:gd name="T21" fmla="*/ 259 h 259"/>
                  </a:gdLst>
                  <a:ahLst/>
                  <a:cxnLst>
                    <a:cxn ang="T12">
                      <a:pos x="T0" y="T1"/>
                    </a:cxn>
                    <a:cxn ang="T13">
                      <a:pos x="T2" y="T3"/>
                    </a:cxn>
                    <a:cxn ang="T14">
                      <a:pos x="T4" y="T5"/>
                    </a:cxn>
                    <a:cxn ang="T15">
                      <a:pos x="T6" y="T7"/>
                    </a:cxn>
                    <a:cxn ang="T16">
                      <a:pos x="T8" y="T9"/>
                    </a:cxn>
                    <a:cxn ang="T17">
                      <a:pos x="T10" y="T11"/>
                    </a:cxn>
                  </a:cxnLst>
                  <a:rect l="T18" t="T19" r="T20" b="T21"/>
                  <a:pathLst>
                    <a:path w="24" h="259">
                      <a:moveTo>
                        <a:pt x="7" y="259"/>
                      </a:moveTo>
                      <a:lnTo>
                        <a:pt x="17" y="252"/>
                      </a:lnTo>
                      <a:lnTo>
                        <a:pt x="24" y="0"/>
                      </a:lnTo>
                      <a:lnTo>
                        <a:pt x="7" y="0"/>
                      </a:lnTo>
                      <a:lnTo>
                        <a:pt x="0" y="252"/>
                      </a:lnTo>
                      <a:lnTo>
                        <a:pt x="7" y="259"/>
                      </a:lnTo>
                      <a:close/>
                    </a:path>
                  </a:pathLst>
                </a:custGeom>
                <a:solidFill>
                  <a:srgbClr val="1F1A17"/>
                </a:solidFill>
                <a:ln w="9525">
                  <a:noFill/>
                  <a:round/>
                  <a:headEnd/>
                  <a:tailEnd/>
                </a:ln>
              </p:spPr>
              <p:txBody>
                <a:bodyPr/>
                <a:lstStyle/>
                <a:p>
                  <a:endParaRPr lang="ro-RO"/>
                </a:p>
              </p:txBody>
            </p:sp>
            <p:sp>
              <p:nvSpPr>
                <p:cNvPr id="54712" name="Freeform 557"/>
                <p:cNvSpPr>
                  <a:spLocks/>
                </p:cNvSpPr>
                <p:nvPr/>
              </p:nvSpPr>
              <p:spPr bwMode="auto">
                <a:xfrm>
                  <a:off x="1144" y="2939"/>
                  <a:ext cx="165" cy="67"/>
                </a:xfrm>
                <a:custGeom>
                  <a:avLst/>
                  <a:gdLst>
                    <a:gd name="T0" fmla="*/ 165 w 165"/>
                    <a:gd name="T1" fmla="*/ 67 h 67"/>
                    <a:gd name="T2" fmla="*/ 165 w 165"/>
                    <a:gd name="T3" fmla="*/ 49 h 67"/>
                    <a:gd name="T4" fmla="*/ 3 w 165"/>
                    <a:gd name="T5" fmla="*/ 0 h 67"/>
                    <a:gd name="T6" fmla="*/ 0 w 165"/>
                    <a:gd name="T7" fmla="*/ 14 h 67"/>
                    <a:gd name="T8" fmla="*/ 161 w 165"/>
                    <a:gd name="T9" fmla="*/ 63 h 67"/>
                    <a:gd name="T10" fmla="*/ 165 w 165"/>
                    <a:gd name="T11" fmla="*/ 67 h 67"/>
                    <a:gd name="T12" fmla="*/ 0 60000 65536"/>
                    <a:gd name="T13" fmla="*/ 0 60000 65536"/>
                    <a:gd name="T14" fmla="*/ 0 60000 65536"/>
                    <a:gd name="T15" fmla="*/ 0 60000 65536"/>
                    <a:gd name="T16" fmla="*/ 0 60000 65536"/>
                    <a:gd name="T17" fmla="*/ 0 60000 65536"/>
                    <a:gd name="T18" fmla="*/ 0 w 165"/>
                    <a:gd name="T19" fmla="*/ 0 h 67"/>
                    <a:gd name="T20" fmla="*/ 165 w 165"/>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65" h="67">
                      <a:moveTo>
                        <a:pt x="165" y="67"/>
                      </a:moveTo>
                      <a:lnTo>
                        <a:pt x="165" y="49"/>
                      </a:lnTo>
                      <a:lnTo>
                        <a:pt x="3" y="0"/>
                      </a:lnTo>
                      <a:lnTo>
                        <a:pt x="0" y="14"/>
                      </a:lnTo>
                      <a:lnTo>
                        <a:pt x="161" y="63"/>
                      </a:lnTo>
                      <a:lnTo>
                        <a:pt x="165" y="67"/>
                      </a:lnTo>
                      <a:close/>
                    </a:path>
                  </a:pathLst>
                </a:custGeom>
                <a:solidFill>
                  <a:srgbClr val="1F1A17"/>
                </a:solidFill>
                <a:ln w="9525">
                  <a:noFill/>
                  <a:round/>
                  <a:headEnd/>
                  <a:tailEnd/>
                </a:ln>
              </p:spPr>
              <p:txBody>
                <a:bodyPr/>
                <a:lstStyle/>
                <a:p>
                  <a:endParaRPr lang="ro-RO"/>
                </a:p>
              </p:txBody>
            </p:sp>
            <p:sp>
              <p:nvSpPr>
                <p:cNvPr id="54713" name="Freeform 556"/>
                <p:cNvSpPr>
                  <a:spLocks/>
                </p:cNvSpPr>
                <p:nvPr/>
              </p:nvSpPr>
              <p:spPr bwMode="auto">
                <a:xfrm>
                  <a:off x="1309" y="2967"/>
                  <a:ext cx="351" cy="39"/>
                </a:xfrm>
                <a:custGeom>
                  <a:avLst/>
                  <a:gdLst>
                    <a:gd name="T0" fmla="*/ 351 w 351"/>
                    <a:gd name="T1" fmla="*/ 7 h 39"/>
                    <a:gd name="T2" fmla="*/ 344 w 351"/>
                    <a:gd name="T3" fmla="*/ 0 h 39"/>
                    <a:gd name="T4" fmla="*/ 0 w 351"/>
                    <a:gd name="T5" fmla="*/ 21 h 39"/>
                    <a:gd name="T6" fmla="*/ 0 w 351"/>
                    <a:gd name="T7" fmla="*/ 39 h 39"/>
                    <a:gd name="T8" fmla="*/ 344 w 351"/>
                    <a:gd name="T9" fmla="*/ 18 h 39"/>
                    <a:gd name="T10" fmla="*/ 351 w 351"/>
                    <a:gd name="T11" fmla="*/ 7 h 39"/>
                    <a:gd name="T12" fmla="*/ 0 60000 65536"/>
                    <a:gd name="T13" fmla="*/ 0 60000 65536"/>
                    <a:gd name="T14" fmla="*/ 0 60000 65536"/>
                    <a:gd name="T15" fmla="*/ 0 60000 65536"/>
                    <a:gd name="T16" fmla="*/ 0 60000 65536"/>
                    <a:gd name="T17" fmla="*/ 0 60000 65536"/>
                    <a:gd name="T18" fmla="*/ 0 w 351"/>
                    <a:gd name="T19" fmla="*/ 0 h 39"/>
                    <a:gd name="T20" fmla="*/ 351 w 351"/>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51" h="39">
                      <a:moveTo>
                        <a:pt x="351" y="7"/>
                      </a:moveTo>
                      <a:lnTo>
                        <a:pt x="344" y="0"/>
                      </a:lnTo>
                      <a:lnTo>
                        <a:pt x="0" y="21"/>
                      </a:lnTo>
                      <a:lnTo>
                        <a:pt x="0" y="39"/>
                      </a:lnTo>
                      <a:lnTo>
                        <a:pt x="344" y="18"/>
                      </a:lnTo>
                      <a:lnTo>
                        <a:pt x="351" y="7"/>
                      </a:lnTo>
                      <a:close/>
                    </a:path>
                  </a:pathLst>
                </a:custGeom>
                <a:solidFill>
                  <a:srgbClr val="1F1A17"/>
                </a:solidFill>
                <a:ln w="9525">
                  <a:noFill/>
                  <a:round/>
                  <a:headEnd/>
                  <a:tailEnd/>
                </a:ln>
              </p:spPr>
              <p:txBody>
                <a:bodyPr/>
                <a:lstStyle/>
                <a:p>
                  <a:endParaRPr lang="ro-RO"/>
                </a:p>
              </p:txBody>
            </p:sp>
            <p:sp>
              <p:nvSpPr>
                <p:cNvPr id="54714" name="Freeform 555"/>
                <p:cNvSpPr>
                  <a:spLocks/>
                </p:cNvSpPr>
                <p:nvPr/>
              </p:nvSpPr>
              <p:spPr bwMode="auto">
                <a:xfrm>
                  <a:off x="1646" y="2652"/>
                  <a:ext cx="17" cy="322"/>
                </a:xfrm>
                <a:custGeom>
                  <a:avLst/>
                  <a:gdLst>
                    <a:gd name="T0" fmla="*/ 7 w 17"/>
                    <a:gd name="T1" fmla="*/ 0 h 322"/>
                    <a:gd name="T2" fmla="*/ 0 w 17"/>
                    <a:gd name="T3" fmla="*/ 10 h 322"/>
                    <a:gd name="T4" fmla="*/ 0 w 17"/>
                    <a:gd name="T5" fmla="*/ 322 h 322"/>
                    <a:gd name="T6" fmla="*/ 14 w 17"/>
                    <a:gd name="T7" fmla="*/ 322 h 322"/>
                    <a:gd name="T8" fmla="*/ 17 w 17"/>
                    <a:gd name="T9" fmla="*/ 10 h 322"/>
                    <a:gd name="T10" fmla="*/ 7 w 17"/>
                    <a:gd name="T11" fmla="*/ 0 h 322"/>
                    <a:gd name="T12" fmla="*/ 0 60000 65536"/>
                    <a:gd name="T13" fmla="*/ 0 60000 65536"/>
                    <a:gd name="T14" fmla="*/ 0 60000 65536"/>
                    <a:gd name="T15" fmla="*/ 0 60000 65536"/>
                    <a:gd name="T16" fmla="*/ 0 60000 65536"/>
                    <a:gd name="T17" fmla="*/ 0 60000 65536"/>
                    <a:gd name="T18" fmla="*/ 0 w 17"/>
                    <a:gd name="T19" fmla="*/ 0 h 322"/>
                    <a:gd name="T20" fmla="*/ 17 w 17"/>
                    <a:gd name="T21" fmla="*/ 322 h 322"/>
                  </a:gdLst>
                  <a:ahLst/>
                  <a:cxnLst>
                    <a:cxn ang="T12">
                      <a:pos x="T0" y="T1"/>
                    </a:cxn>
                    <a:cxn ang="T13">
                      <a:pos x="T2" y="T3"/>
                    </a:cxn>
                    <a:cxn ang="T14">
                      <a:pos x="T4" y="T5"/>
                    </a:cxn>
                    <a:cxn ang="T15">
                      <a:pos x="T6" y="T7"/>
                    </a:cxn>
                    <a:cxn ang="T16">
                      <a:pos x="T8" y="T9"/>
                    </a:cxn>
                    <a:cxn ang="T17">
                      <a:pos x="T10" y="T11"/>
                    </a:cxn>
                  </a:cxnLst>
                  <a:rect l="T18" t="T19" r="T20" b="T21"/>
                  <a:pathLst>
                    <a:path w="17" h="322">
                      <a:moveTo>
                        <a:pt x="7" y="0"/>
                      </a:moveTo>
                      <a:lnTo>
                        <a:pt x="0" y="10"/>
                      </a:lnTo>
                      <a:lnTo>
                        <a:pt x="0" y="322"/>
                      </a:lnTo>
                      <a:lnTo>
                        <a:pt x="14" y="322"/>
                      </a:lnTo>
                      <a:lnTo>
                        <a:pt x="17" y="10"/>
                      </a:lnTo>
                      <a:lnTo>
                        <a:pt x="7" y="0"/>
                      </a:lnTo>
                      <a:close/>
                    </a:path>
                  </a:pathLst>
                </a:custGeom>
                <a:solidFill>
                  <a:srgbClr val="1F1A17"/>
                </a:solidFill>
                <a:ln w="9525">
                  <a:noFill/>
                  <a:round/>
                  <a:headEnd/>
                  <a:tailEnd/>
                </a:ln>
              </p:spPr>
              <p:txBody>
                <a:bodyPr/>
                <a:lstStyle/>
                <a:p>
                  <a:endParaRPr lang="ro-RO"/>
                </a:p>
              </p:txBody>
            </p:sp>
            <p:sp>
              <p:nvSpPr>
                <p:cNvPr id="54715" name="Freeform 554"/>
                <p:cNvSpPr>
                  <a:spLocks/>
                </p:cNvSpPr>
                <p:nvPr/>
              </p:nvSpPr>
              <p:spPr bwMode="auto">
                <a:xfrm>
                  <a:off x="1653" y="2652"/>
                  <a:ext cx="1" cy="10"/>
                </a:xfrm>
                <a:custGeom>
                  <a:avLst/>
                  <a:gdLst>
                    <a:gd name="T0" fmla="*/ 0 w 1"/>
                    <a:gd name="T1" fmla="*/ 0 h 10"/>
                    <a:gd name="T2" fmla="*/ 0 w 1"/>
                    <a:gd name="T3" fmla="*/ 10 h 10"/>
                    <a:gd name="T4" fmla="*/ 0 w 1"/>
                    <a:gd name="T5" fmla="*/ 10 h 10"/>
                    <a:gd name="T6" fmla="*/ 0 w 1"/>
                    <a:gd name="T7" fmla="*/ 10 h 10"/>
                    <a:gd name="T8" fmla="*/ 0 w 1"/>
                    <a:gd name="T9" fmla="*/ 10 h 10"/>
                    <a:gd name="T10" fmla="*/ 0 w 1"/>
                    <a:gd name="T11" fmla="*/ 0 h 10"/>
                    <a:gd name="T12" fmla="*/ 0 60000 65536"/>
                    <a:gd name="T13" fmla="*/ 0 60000 65536"/>
                    <a:gd name="T14" fmla="*/ 0 60000 65536"/>
                    <a:gd name="T15" fmla="*/ 0 60000 65536"/>
                    <a:gd name="T16" fmla="*/ 0 60000 65536"/>
                    <a:gd name="T17" fmla="*/ 0 60000 65536"/>
                    <a:gd name="T18" fmla="*/ 0 w 1"/>
                    <a:gd name="T19" fmla="*/ 0 h 10"/>
                    <a:gd name="T20" fmla="*/ 1 w 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 h="10">
                      <a:moveTo>
                        <a:pt x="0" y="0"/>
                      </a:moveTo>
                      <a:lnTo>
                        <a:pt x="0" y="10"/>
                      </a:lnTo>
                      <a:lnTo>
                        <a:pt x="0" y="0"/>
                      </a:lnTo>
                      <a:close/>
                    </a:path>
                  </a:pathLst>
                </a:custGeom>
                <a:solidFill>
                  <a:srgbClr val="1F1A17"/>
                </a:solidFill>
                <a:ln w="9525">
                  <a:noFill/>
                  <a:round/>
                  <a:headEnd/>
                  <a:tailEnd/>
                </a:ln>
              </p:spPr>
              <p:txBody>
                <a:bodyPr/>
                <a:lstStyle/>
                <a:p>
                  <a:endParaRPr lang="ro-RO"/>
                </a:p>
              </p:txBody>
            </p:sp>
            <p:sp>
              <p:nvSpPr>
                <p:cNvPr id="54716" name="Freeform 553"/>
                <p:cNvSpPr>
                  <a:spLocks/>
                </p:cNvSpPr>
                <p:nvPr/>
              </p:nvSpPr>
              <p:spPr bwMode="auto">
                <a:xfrm>
                  <a:off x="1302" y="2652"/>
                  <a:ext cx="17" cy="343"/>
                </a:xfrm>
                <a:custGeom>
                  <a:avLst/>
                  <a:gdLst>
                    <a:gd name="T0" fmla="*/ 14 w 17"/>
                    <a:gd name="T1" fmla="*/ 343 h 343"/>
                    <a:gd name="T2" fmla="*/ 17 w 17"/>
                    <a:gd name="T3" fmla="*/ 0 h 343"/>
                    <a:gd name="T4" fmla="*/ 0 w 17"/>
                    <a:gd name="T5" fmla="*/ 0 h 343"/>
                    <a:gd name="T6" fmla="*/ 0 w 17"/>
                    <a:gd name="T7" fmla="*/ 343 h 343"/>
                    <a:gd name="T8" fmla="*/ 14 w 17"/>
                    <a:gd name="T9" fmla="*/ 343 h 343"/>
                    <a:gd name="T10" fmla="*/ 0 60000 65536"/>
                    <a:gd name="T11" fmla="*/ 0 60000 65536"/>
                    <a:gd name="T12" fmla="*/ 0 60000 65536"/>
                    <a:gd name="T13" fmla="*/ 0 60000 65536"/>
                    <a:gd name="T14" fmla="*/ 0 60000 65536"/>
                    <a:gd name="T15" fmla="*/ 0 w 17"/>
                    <a:gd name="T16" fmla="*/ 0 h 343"/>
                    <a:gd name="T17" fmla="*/ 17 w 17"/>
                    <a:gd name="T18" fmla="*/ 343 h 343"/>
                  </a:gdLst>
                  <a:ahLst/>
                  <a:cxnLst>
                    <a:cxn ang="T10">
                      <a:pos x="T0" y="T1"/>
                    </a:cxn>
                    <a:cxn ang="T11">
                      <a:pos x="T2" y="T3"/>
                    </a:cxn>
                    <a:cxn ang="T12">
                      <a:pos x="T4" y="T5"/>
                    </a:cxn>
                    <a:cxn ang="T13">
                      <a:pos x="T6" y="T7"/>
                    </a:cxn>
                    <a:cxn ang="T14">
                      <a:pos x="T8" y="T9"/>
                    </a:cxn>
                  </a:cxnLst>
                  <a:rect l="T15" t="T16" r="T17" b="T18"/>
                  <a:pathLst>
                    <a:path w="17" h="343">
                      <a:moveTo>
                        <a:pt x="14" y="343"/>
                      </a:moveTo>
                      <a:lnTo>
                        <a:pt x="17" y="0"/>
                      </a:lnTo>
                      <a:lnTo>
                        <a:pt x="0" y="0"/>
                      </a:lnTo>
                      <a:lnTo>
                        <a:pt x="0" y="343"/>
                      </a:lnTo>
                      <a:lnTo>
                        <a:pt x="14" y="343"/>
                      </a:lnTo>
                      <a:close/>
                    </a:path>
                  </a:pathLst>
                </a:custGeom>
                <a:solidFill>
                  <a:srgbClr val="1F1A17"/>
                </a:solidFill>
                <a:ln w="9525">
                  <a:noFill/>
                  <a:round/>
                  <a:headEnd/>
                  <a:tailEnd/>
                </a:ln>
              </p:spPr>
              <p:txBody>
                <a:bodyPr/>
                <a:lstStyle/>
                <a:p>
                  <a:endParaRPr lang="ro-RO"/>
                </a:p>
              </p:txBody>
            </p:sp>
            <p:sp>
              <p:nvSpPr>
                <p:cNvPr id="54717" name="Freeform 552"/>
                <p:cNvSpPr>
                  <a:spLocks/>
                </p:cNvSpPr>
                <p:nvPr/>
              </p:nvSpPr>
              <p:spPr bwMode="auto">
                <a:xfrm>
                  <a:off x="1274" y="2834"/>
                  <a:ext cx="28" cy="3"/>
                </a:xfrm>
                <a:custGeom>
                  <a:avLst/>
                  <a:gdLst>
                    <a:gd name="T0" fmla="*/ 0 w 28"/>
                    <a:gd name="T1" fmla="*/ 0 h 3"/>
                    <a:gd name="T2" fmla="*/ 14 w 28"/>
                    <a:gd name="T3" fmla="*/ 0 h 3"/>
                    <a:gd name="T4" fmla="*/ 24 w 28"/>
                    <a:gd name="T5" fmla="*/ 0 h 3"/>
                    <a:gd name="T6" fmla="*/ 28 w 28"/>
                    <a:gd name="T7" fmla="*/ 0 h 3"/>
                    <a:gd name="T8" fmla="*/ 28 w 28"/>
                    <a:gd name="T9" fmla="*/ 0 h 3"/>
                    <a:gd name="T10" fmla="*/ 28 w 28"/>
                    <a:gd name="T11" fmla="*/ 3 h 3"/>
                    <a:gd name="T12" fmla="*/ 24 w 28"/>
                    <a:gd name="T13" fmla="*/ 3 h 3"/>
                    <a:gd name="T14" fmla="*/ 0 w 28"/>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
                    <a:gd name="T26" fmla="*/ 28 w 2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
                      <a:moveTo>
                        <a:pt x="0" y="0"/>
                      </a:moveTo>
                      <a:lnTo>
                        <a:pt x="14" y="0"/>
                      </a:lnTo>
                      <a:lnTo>
                        <a:pt x="24" y="0"/>
                      </a:lnTo>
                      <a:lnTo>
                        <a:pt x="28" y="0"/>
                      </a:lnTo>
                      <a:lnTo>
                        <a:pt x="28" y="3"/>
                      </a:lnTo>
                      <a:lnTo>
                        <a:pt x="24" y="3"/>
                      </a:lnTo>
                      <a:lnTo>
                        <a:pt x="0" y="0"/>
                      </a:lnTo>
                      <a:close/>
                    </a:path>
                  </a:pathLst>
                </a:custGeom>
                <a:solidFill>
                  <a:srgbClr val="1F1A17"/>
                </a:solidFill>
                <a:ln w="9525">
                  <a:noFill/>
                  <a:round/>
                  <a:headEnd/>
                  <a:tailEnd/>
                </a:ln>
              </p:spPr>
              <p:txBody>
                <a:bodyPr/>
                <a:lstStyle/>
                <a:p>
                  <a:endParaRPr lang="ro-RO"/>
                </a:p>
              </p:txBody>
            </p:sp>
            <p:sp>
              <p:nvSpPr>
                <p:cNvPr id="54718" name="Freeform 551"/>
                <p:cNvSpPr>
                  <a:spLocks/>
                </p:cNvSpPr>
                <p:nvPr/>
              </p:nvSpPr>
              <p:spPr bwMode="auto">
                <a:xfrm>
                  <a:off x="1249" y="2830"/>
                  <a:ext cx="56" cy="7"/>
                </a:xfrm>
                <a:custGeom>
                  <a:avLst/>
                  <a:gdLst>
                    <a:gd name="T0" fmla="*/ 0 w 56"/>
                    <a:gd name="T1" fmla="*/ 0 h 7"/>
                    <a:gd name="T2" fmla="*/ 7 w 56"/>
                    <a:gd name="T3" fmla="*/ 0 h 7"/>
                    <a:gd name="T4" fmla="*/ 49 w 56"/>
                    <a:gd name="T5" fmla="*/ 4 h 7"/>
                    <a:gd name="T6" fmla="*/ 53 w 56"/>
                    <a:gd name="T7" fmla="*/ 0 h 7"/>
                    <a:gd name="T8" fmla="*/ 56 w 56"/>
                    <a:gd name="T9" fmla="*/ 0 h 7"/>
                    <a:gd name="T10" fmla="*/ 53 w 56"/>
                    <a:gd name="T11" fmla="*/ 7 h 7"/>
                    <a:gd name="T12" fmla="*/ 49 w 56"/>
                    <a:gd name="T13" fmla="*/ 7 h 7"/>
                    <a:gd name="T14" fmla="*/ 0 w 56"/>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7"/>
                    <a:gd name="T26" fmla="*/ 56 w 5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7">
                      <a:moveTo>
                        <a:pt x="0" y="0"/>
                      </a:moveTo>
                      <a:lnTo>
                        <a:pt x="7" y="0"/>
                      </a:lnTo>
                      <a:lnTo>
                        <a:pt x="49" y="4"/>
                      </a:lnTo>
                      <a:lnTo>
                        <a:pt x="53" y="0"/>
                      </a:lnTo>
                      <a:lnTo>
                        <a:pt x="56" y="0"/>
                      </a:lnTo>
                      <a:lnTo>
                        <a:pt x="53" y="7"/>
                      </a:lnTo>
                      <a:lnTo>
                        <a:pt x="49" y="7"/>
                      </a:lnTo>
                      <a:lnTo>
                        <a:pt x="0" y="0"/>
                      </a:lnTo>
                      <a:close/>
                    </a:path>
                  </a:pathLst>
                </a:custGeom>
                <a:solidFill>
                  <a:srgbClr val="1F1A17"/>
                </a:solidFill>
                <a:ln w="9525">
                  <a:noFill/>
                  <a:round/>
                  <a:headEnd/>
                  <a:tailEnd/>
                </a:ln>
              </p:spPr>
              <p:txBody>
                <a:bodyPr/>
                <a:lstStyle/>
                <a:p>
                  <a:endParaRPr lang="ro-RO"/>
                </a:p>
              </p:txBody>
            </p:sp>
            <p:sp>
              <p:nvSpPr>
                <p:cNvPr id="54719" name="Freeform 550"/>
                <p:cNvSpPr>
                  <a:spLocks noEditPoints="1"/>
                </p:cNvSpPr>
                <p:nvPr/>
              </p:nvSpPr>
              <p:spPr bwMode="auto">
                <a:xfrm>
                  <a:off x="1221" y="2827"/>
                  <a:ext cx="88" cy="7"/>
                </a:xfrm>
                <a:custGeom>
                  <a:avLst/>
                  <a:gdLst>
                    <a:gd name="T0" fmla="*/ 81 w 88"/>
                    <a:gd name="T1" fmla="*/ 7 h 7"/>
                    <a:gd name="T2" fmla="*/ 81 w 88"/>
                    <a:gd name="T3" fmla="*/ 7 h 7"/>
                    <a:gd name="T4" fmla="*/ 84 w 88"/>
                    <a:gd name="T5" fmla="*/ 0 h 7"/>
                    <a:gd name="T6" fmla="*/ 88 w 88"/>
                    <a:gd name="T7" fmla="*/ 0 h 7"/>
                    <a:gd name="T8" fmla="*/ 88 w 88"/>
                    <a:gd name="T9" fmla="*/ 0 h 7"/>
                    <a:gd name="T10" fmla="*/ 88 w 88"/>
                    <a:gd name="T11" fmla="*/ 0 h 7"/>
                    <a:gd name="T12" fmla="*/ 88 w 88"/>
                    <a:gd name="T13" fmla="*/ 0 h 7"/>
                    <a:gd name="T14" fmla="*/ 81 w 88"/>
                    <a:gd name="T15" fmla="*/ 7 h 7"/>
                    <a:gd name="T16" fmla="*/ 67 w 88"/>
                    <a:gd name="T17" fmla="*/ 7 h 7"/>
                    <a:gd name="T18" fmla="*/ 53 w 88"/>
                    <a:gd name="T19" fmla="*/ 7 h 7"/>
                    <a:gd name="T20" fmla="*/ 0 w 88"/>
                    <a:gd name="T21" fmla="*/ 0 h 7"/>
                    <a:gd name="T22" fmla="*/ 3 w 88"/>
                    <a:gd name="T23" fmla="*/ 0 h 7"/>
                    <a:gd name="T24" fmla="*/ 67 w 88"/>
                    <a:gd name="T25" fmla="*/ 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7"/>
                    <a:gd name="T41" fmla="*/ 88 w 8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7">
                      <a:moveTo>
                        <a:pt x="81" y="7"/>
                      </a:moveTo>
                      <a:lnTo>
                        <a:pt x="81" y="7"/>
                      </a:lnTo>
                      <a:lnTo>
                        <a:pt x="84" y="0"/>
                      </a:lnTo>
                      <a:lnTo>
                        <a:pt x="88" y="0"/>
                      </a:lnTo>
                      <a:lnTo>
                        <a:pt x="81" y="7"/>
                      </a:lnTo>
                      <a:close/>
                      <a:moveTo>
                        <a:pt x="67" y="7"/>
                      </a:moveTo>
                      <a:lnTo>
                        <a:pt x="53" y="7"/>
                      </a:lnTo>
                      <a:lnTo>
                        <a:pt x="0" y="0"/>
                      </a:lnTo>
                      <a:lnTo>
                        <a:pt x="3" y="0"/>
                      </a:lnTo>
                      <a:lnTo>
                        <a:pt x="67" y="7"/>
                      </a:lnTo>
                      <a:close/>
                    </a:path>
                  </a:pathLst>
                </a:custGeom>
                <a:solidFill>
                  <a:srgbClr val="1F1A17"/>
                </a:solidFill>
                <a:ln w="9525">
                  <a:noFill/>
                  <a:round/>
                  <a:headEnd/>
                  <a:tailEnd/>
                </a:ln>
              </p:spPr>
              <p:txBody>
                <a:bodyPr/>
                <a:lstStyle/>
                <a:p>
                  <a:endParaRPr lang="ro-RO"/>
                </a:p>
              </p:txBody>
            </p:sp>
            <p:sp>
              <p:nvSpPr>
                <p:cNvPr id="54720" name="Freeform 549"/>
                <p:cNvSpPr>
                  <a:spLocks noEditPoints="1"/>
                </p:cNvSpPr>
                <p:nvPr/>
              </p:nvSpPr>
              <p:spPr bwMode="auto">
                <a:xfrm>
                  <a:off x="1210" y="2823"/>
                  <a:ext cx="99" cy="7"/>
                </a:xfrm>
                <a:custGeom>
                  <a:avLst/>
                  <a:gdLst>
                    <a:gd name="T0" fmla="*/ 95 w 99"/>
                    <a:gd name="T1" fmla="*/ 7 h 7"/>
                    <a:gd name="T2" fmla="*/ 92 w 99"/>
                    <a:gd name="T3" fmla="*/ 7 h 7"/>
                    <a:gd name="T4" fmla="*/ 99 w 99"/>
                    <a:gd name="T5" fmla="*/ 0 h 7"/>
                    <a:gd name="T6" fmla="*/ 99 w 99"/>
                    <a:gd name="T7" fmla="*/ 0 h 7"/>
                    <a:gd name="T8" fmla="*/ 99 w 99"/>
                    <a:gd name="T9" fmla="*/ 4 h 7"/>
                    <a:gd name="T10" fmla="*/ 99 w 99"/>
                    <a:gd name="T11" fmla="*/ 4 h 7"/>
                    <a:gd name="T12" fmla="*/ 99 w 99"/>
                    <a:gd name="T13" fmla="*/ 4 h 7"/>
                    <a:gd name="T14" fmla="*/ 95 w 99"/>
                    <a:gd name="T15" fmla="*/ 7 h 7"/>
                    <a:gd name="T16" fmla="*/ 46 w 99"/>
                    <a:gd name="T17" fmla="*/ 7 h 7"/>
                    <a:gd name="T18" fmla="*/ 39 w 99"/>
                    <a:gd name="T19" fmla="*/ 7 h 7"/>
                    <a:gd name="T20" fmla="*/ 0 w 99"/>
                    <a:gd name="T21" fmla="*/ 0 h 7"/>
                    <a:gd name="T22" fmla="*/ 46 w 99"/>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7"/>
                    <a:gd name="T38" fmla="*/ 99 w 9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7">
                      <a:moveTo>
                        <a:pt x="95" y="7"/>
                      </a:moveTo>
                      <a:lnTo>
                        <a:pt x="92" y="7"/>
                      </a:lnTo>
                      <a:lnTo>
                        <a:pt x="99" y="0"/>
                      </a:lnTo>
                      <a:lnTo>
                        <a:pt x="99" y="4"/>
                      </a:lnTo>
                      <a:lnTo>
                        <a:pt x="95" y="7"/>
                      </a:lnTo>
                      <a:close/>
                      <a:moveTo>
                        <a:pt x="46" y="7"/>
                      </a:moveTo>
                      <a:lnTo>
                        <a:pt x="39" y="7"/>
                      </a:lnTo>
                      <a:lnTo>
                        <a:pt x="0" y="0"/>
                      </a:lnTo>
                      <a:lnTo>
                        <a:pt x="46" y="7"/>
                      </a:lnTo>
                      <a:close/>
                    </a:path>
                  </a:pathLst>
                </a:custGeom>
                <a:solidFill>
                  <a:srgbClr val="1F1A17"/>
                </a:solidFill>
                <a:ln w="9525">
                  <a:noFill/>
                  <a:round/>
                  <a:headEnd/>
                  <a:tailEnd/>
                </a:ln>
              </p:spPr>
              <p:txBody>
                <a:bodyPr/>
                <a:lstStyle/>
                <a:p>
                  <a:endParaRPr lang="ro-RO"/>
                </a:p>
              </p:txBody>
            </p:sp>
            <p:sp>
              <p:nvSpPr>
                <p:cNvPr id="54721" name="Freeform 548"/>
                <p:cNvSpPr>
                  <a:spLocks noEditPoints="1"/>
                </p:cNvSpPr>
                <p:nvPr/>
              </p:nvSpPr>
              <p:spPr bwMode="auto">
                <a:xfrm>
                  <a:off x="1210" y="2820"/>
                  <a:ext cx="99" cy="7"/>
                </a:xfrm>
                <a:custGeom>
                  <a:avLst/>
                  <a:gdLst>
                    <a:gd name="T0" fmla="*/ 99 w 99"/>
                    <a:gd name="T1" fmla="*/ 7 h 7"/>
                    <a:gd name="T2" fmla="*/ 95 w 99"/>
                    <a:gd name="T3" fmla="*/ 7 h 7"/>
                    <a:gd name="T4" fmla="*/ 99 w 99"/>
                    <a:gd name="T5" fmla="*/ 0 h 7"/>
                    <a:gd name="T6" fmla="*/ 99 w 99"/>
                    <a:gd name="T7" fmla="*/ 7 h 7"/>
                    <a:gd name="T8" fmla="*/ 14 w 99"/>
                    <a:gd name="T9" fmla="*/ 7 h 7"/>
                    <a:gd name="T10" fmla="*/ 11 w 99"/>
                    <a:gd name="T11" fmla="*/ 7 h 7"/>
                    <a:gd name="T12" fmla="*/ 0 w 99"/>
                    <a:gd name="T13" fmla="*/ 3 h 7"/>
                    <a:gd name="T14" fmla="*/ 14 w 99"/>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7"/>
                    <a:gd name="T26" fmla="*/ 99 w 9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7">
                      <a:moveTo>
                        <a:pt x="99" y="7"/>
                      </a:moveTo>
                      <a:lnTo>
                        <a:pt x="95" y="7"/>
                      </a:lnTo>
                      <a:lnTo>
                        <a:pt x="99" y="0"/>
                      </a:lnTo>
                      <a:lnTo>
                        <a:pt x="99" y="7"/>
                      </a:lnTo>
                      <a:close/>
                      <a:moveTo>
                        <a:pt x="14" y="7"/>
                      </a:moveTo>
                      <a:lnTo>
                        <a:pt x="11" y="7"/>
                      </a:lnTo>
                      <a:lnTo>
                        <a:pt x="0" y="3"/>
                      </a:lnTo>
                      <a:lnTo>
                        <a:pt x="14" y="7"/>
                      </a:lnTo>
                      <a:close/>
                    </a:path>
                  </a:pathLst>
                </a:custGeom>
                <a:solidFill>
                  <a:srgbClr val="1F1A17"/>
                </a:solidFill>
                <a:ln w="9525">
                  <a:noFill/>
                  <a:round/>
                  <a:headEnd/>
                  <a:tailEnd/>
                </a:ln>
              </p:spPr>
              <p:txBody>
                <a:bodyPr/>
                <a:lstStyle/>
                <a:p>
                  <a:endParaRPr lang="ro-RO"/>
                </a:p>
              </p:txBody>
            </p:sp>
            <p:sp>
              <p:nvSpPr>
                <p:cNvPr id="54722" name="Freeform 547"/>
                <p:cNvSpPr>
                  <a:spLocks/>
                </p:cNvSpPr>
                <p:nvPr/>
              </p:nvSpPr>
              <p:spPr bwMode="auto">
                <a:xfrm>
                  <a:off x="1309" y="2820"/>
                  <a:ext cx="1" cy="3"/>
                </a:xfrm>
                <a:custGeom>
                  <a:avLst/>
                  <a:gdLst>
                    <a:gd name="T0" fmla="*/ 0 w 1"/>
                    <a:gd name="T1" fmla="*/ 3 h 3"/>
                    <a:gd name="T2" fmla="*/ 0 w 1"/>
                    <a:gd name="T3" fmla="*/ 3 h 3"/>
                    <a:gd name="T4" fmla="*/ 0 w 1"/>
                    <a:gd name="T5" fmla="*/ 0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3"/>
                      </a:lnTo>
                      <a:lnTo>
                        <a:pt x="0" y="0"/>
                      </a:lnTo>
                      <a:lnTo>
                        <a:pt x="0" y="3"/>
                      </a:lnTo>
                      <a:close/>
                    </a:path>
                  </a:pathLst>
                </a:custGeom>
                <a:solidFill>
                  <a:srgbClr val="1F1A17"/>
                </a:solidFill>
                <a:ln w="9525">
                  <a:noFill/>
                  <a:round/>
                  <a:headEnd/>
                  <a:tailEnd/>
                </a:ln>
              </p:spPr>
              <p:txBody>
                <a:bodyPr/>
                <a:lstStyle/>
                <a:p>
                  <a:endParaRPr lang="ro-RO"/>
                </a:p>
              </p:txBody>
            </p:sp>
            <p:sp>
              <p:nvSpPr>
                <p:cNvPr id="54723" name="Freeform 546"/>
                <p:cNvSpPr>
                  <a:spLocks/>
                </p:cNvSpPr>
                <p:nvPr/>
              </p:nvSpPr>
              <p:spPr bwMode="auto">
                <a:xfrm>
                  <a:off x="1291" y="2813"/>
                  <a:ext cx="25" cy="31"/>
                </a:xfrm>
                <a:custGeom>
                  <a:avLst/>
                  <a:gdLst>
                    <a:gd name="T0" fmla="*/ 7 w 25"/>
                    <a:gd name="T1" fmla="*/ 31 h 31"/>
                    <a:gd name="T2" fmla="*/ 14 w 25"/>
                    <a:gd name="T3" fmla="*/ 24 h 31"/>
                    <a:gd name="T4" fmla="*/ 25 w 25"/>
                    <a:gd name="T5" fmla="*/ 10 h 31"/>
                    <a:gd name="T6" fmla="*/ 11 w 25"/>
                    <a:gd name="T7" fmla="*/ 0 h 31"/>
                    <a:gd name="T8" fmla="*/ 0 w 25"/>
                    <a:gd name="T9" fmla="*/ 17 h 31"/>
                    <a:gd name="T10" fmla="*/ 7 w 25"/>
                    <a:gd name="T11" fmla="*/ 31 h 31"/>
                    <a:gd name="T12" fmla="*/ 0 60000 65536"/>
                    <a:gd name="T13" fmla="*/ 0 60000 65536"/>
                    <a:gd name="T14" fmla="*/ 0 60000 65536"/>
                    <a:gd name="T15" fmla="*/ 0 60000 65536"/>
                    <a:gd name="T16" fmla="*/ 0 60000 65536"/>
                    <a:gd name="T17" fmla="*/ 0 60000 65536"/>
                    <a:gd name="T18" fmla="*/ 0 w 25"/>
                    <a:gd name="T19" fmla="*/ 0 h 31"/>
                    <a:gd name="T20" fmla="*/ 25 w 2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5" h="31">
                      <a:moveTo>
                        <a:pt x="7" y="31"/>
                      </a:moveTo>
                      <a:lnTo>
                        <a:pt x="14" y="24"/>
                      </a:lnTo>
                      <a:lnTo>
                        <a:pt x="25" y="10"/>
                      </a:lnTo>
                      <a:lnTo>
                        <a:pt x="11" y="0"/>
                      </a:lnTo>
                      <a:lnTo>
                        <a:pt x="0" y="17"/>
                      </a:lnTo>
                      <a:lnTo>
                        <a:pt x="7" y="31"/>
                      </a:lnTo>
                      <a:close/>
                    </a:path>
                  </a:pathLst>
                </a:custGeom>
                <a:solidFill>
                  <a:srgbClr val="1F1A17"/>
                </a:solidFill>
                <a:ln w="9525">
                  <a:noFill/>
                  <a:round/>
                  <a:headEnd/>
                  <a:tailEnd/>
                </a:ln>
              </p:spPr>
              <p:txBody>
                <a:bodyPr/>
                <a:lstStyle/>
                <a:p>
                  <a:endParaRPr lang="ro-RO"/>
                </a:p>
              </p:txBody>
            </p:sp>
            <p:sp>
              <p:nvSpPr>
                <p:cNvPr id="54724" name="Freeform 545"/>
                <p:cNvSpPr>
                  <a:spLocks/>
                </p:cNvSpPr>
                <p:nvPr/>
              </p:nvSpPr>
              <p:spPr bwMode="auto">
                <a:xfrm>
                  <a:off x="1210" y="2816"/>
                  <a:ext cx="92" cy="28"/>
                </a:xfrm>
                <a:custGeom>
                  <a:avLst/>
                  <a:gdLst>
                    <a:gd name="T0" fmla="*/ 0 w 92"/>
                    <a:gd name="T1" fmla="*/ 18 h 28"/>
                    <a:gd name="T2" fmla="*/ 0 w 92"/>
                    <a:gd name="T3" fmla="*/ 18 h 28"/>
                    <a:gd name="T4" fmla="*/ 88 w 92"/>
                    <a:gd name="T5" fmla="*/ 28 h 28"/>
                    <a:gd name="T6" fmla="*/ 92 w 92"/>
                    <a:gd name="T7" fmla="*/ 11 h 28"/>
                    <a:gd name="T8" fmla="*/ 4 w 92"/>
                    <a:gd name="T9" fmla="*/ 0 h 28"/>
                    <a:gd name="T10" fmla="*/ 0 w 92"/>
                    <a:gd name="T11" fmla="*/ 18 h 28"/>
                    <a:gd name="T12" fmla="*/ 0 60000 65536"/>
                    <a:gd name="T13" fmla="*/ 0 60000 65536"/>
                    <a:gd name="T14" fmla="*/ 0 60000 65536"/>
                    <a:gd name="T15" fmla="*/ 0 60000 65536"/>
                    <a:gd name="T16" fmla="*/ 0 60000 65536"/>
                    <a:gd name="T17" fmla="*/ 0 60000 65536"/>
                    <a:gd name="T18" fmla="*/ 0 w 92"/>
                    <a:gd name="T19" fmla="*/ 0 h 28"/>
                    <a:gd name="T20" fmla="*/ 92 w 9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2" h="28">
                      <a:moveTo>
                        <a:pt x="0" y="18"/>
                      </a:moveTo>
                      <a:lnTo>
                        <a:pt x="0" y="18"/>
                      </a:lnTo>
                      <a:lnTo>
                        <a:pt x="88" y="28"/>
                      </a:lnTo>
                      <a:lnTo>
                        <a:pt x="92" y="11"/>
                      </a:lnTo>
                      <a:lnTo>
                        <a:pt x="4" y="0"/>
                      </a:lnTo>
                      <a:lnTo>
                        <a:pt x="0" y="18"/>
                      </a:lnTo>
                      <a:close/>
                    </a:path>
                  </a:pathLst>
                </a:custGeom>
                <a:solidFill>
                  <a:srgbClr val="1F1A17"/>
                </a:solidFill>
                <a:ln w="9525">
                  <a:noFill/>
                  <a:round/>
                  <a:headEnd/>
                  <a:tailEnd/>
                </a:ln>
              </p:spPr>
              <p:txBody>
                <a:bodyPr/>
                <a:lstStyle/>
                <a:p>
                  <a:endParaRPr lang="ro-RO"/>
                </a:p>
              </p:txBody>
            </p:sp>
            <p:sp>
              <p:nvSpPr>
                <p:cNvPr id="54725" name="Freeform 544"/>
                <p:cNvSpPr>
                  <a:spLocks/>
                </p:cNvSpPr>
                <p:nvPr/>
              </p:nvSpPr>
              <p:spPr bwMode="auto">
                <a:xfrm>
                  <a:off x="1210" y="2816"/>
                  <a:ext cx="88" cy="28"/>
                </a:xfrm>
                <a:custGeom>
                  <a:avLst/>
                  <a:gdLst>
                    <a:gd name="T0" fmla="*/ 88 w 88"/>
                    <a:gd name="T1" fmla="*/ 14 h 28"/>
                    <a:gd name="T2" fmla="*/ 88 w 88"/>
                    <a:gd name="T3" fmla="*/ 14 h 28"/>
                    <a:gd name="T4" fmla="*/ 4 w 88"/>
                    <a:gd name="T5" fmla="*/ 0 h 28"/>
                    <a:gd name="T6" fmla="*/ 0 w 88"/>
                    <a:gd name="T7" fmla="*/ 18 h 28"/>
                    <a:gd name="T8" fmla="*/ 88 w 88"/>
                    <a:gd name="T9" fmla="*/ 28 h 28"/>
                    <a:gd name="T10" fmla="*/ 88 w 88"/>
                    <a:gd name="T11" fmla="*/ 14 h 28"/>
                    <a:gd name="T12" fmla="*/ 0 60000 65536"/>
                    <a:gd name="T13" fmla="*/ 0 60000 65536"/>
                    <a:gd name="T14" fmla="*/ 0 60000 65536"/>
                    <a:gd name="T15" fmla="*/ 0 60000 65536"/>
                    <a:gd name="T16" fmla="*/ 0 60000 65536"/>
                    <a:gd name="T17" fmla="*/ 0 60000 65536"/>
                    <a:gd name="T18" fmla="*/ 0 w 88"/>
                    <a:gd name="T19" fmla="*/ 0 h 28"/>
                    <a:gd name="T20" fmla="*/ 88 w 8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88" h="28">
                      <a:moveTo>
                        <a:pt x="88" y="14"/>
                      </a:moveTo>
                      <a:lnTo>
                        <a:pt x="88" y="14"/>
                      </a:lnTo>
                      <a:lnTo>
                        <a:pt x="4" y="0"/>
                      </a:lnTo>
                      <a:lnTo>
                        <a:pt x="0" y="18"/>
                      </a:lnTo>
                      <a:lnTo>
                        <a:pt x="88" y="28"/>
                      </a:lnTo>
                      <a:lnTo>
                        <a:pt x="88" y="14"/>
                      </a:lnTo>
                      <a:close/>
                    </a:path>
                  </a:pathLst>
                </a:custGeom>
                <a:solidFill>
                  <a:srgbClr val="1F1A17"/>
                </a:solidFill>
                <a:ln w="9525">
                  <a:noFill/>
                  <a:round/>
                  <a:headEnd/>
                  <a:tailEnd/>
                </a:ln>
              </p:spPr>
              <p:txBody>
                <a:bodyPr/>
                <a:lstStyle/>
                <a:p>
                  <a:endParaRPr lang="ro-RO"/>
                </a:p>
              </p:txBody>
            </p:sp>
            <p:sp>
              <p:nvSpPr>
                <p:cNvPr id="54726" name="Freeform 543"/>
                <p:cNvSpPr>
                  <a:spLocks/>
                </p:cNvSpPr>
                <p:nvPr/>
              </p:nvSpPr>
              <p:spPr bwMode="auto">
                <a:xfrm>
                  <a:off x="1298" y="2830"/>
                  <a:ext cx="7" cy="14"/>
                </a:xfrm>
                <a:custGeom>
                  <a:avLst/>
                  <a:gdLst>
                    <a:gd name="T0" fmla="*/ 7 w 7"/>
                    <a:gd name="T1" fmla="*/ 11 h 14"/>
                    <a:gd name="T2" fmla="*/ 4 w 7"/>
                    <a:gd name="T3" fmla="*/ 0 h 14"/>
                    <a:gd name="T4" fmla="*/ 0 w 7"/>
                    <a:gd name="T5" fmla="*/ 0 h 14"/>
                    <a:gd name="T6" fmla="*/ 0 w 7"/>
                    <a:gd name="T7" fmla="*/ 14 h 14"/>
                    <a:gd name="T8" fmla="*/ 0 w 7"/>
                    <a:gd name="T9" fmla="*/ 14 h 14"/>
                    <a:gd name="T10" fmla="*/ 7 w 7"/>
                    <a:gd name="T11" fmla="*/ 11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1"/>
                      </a:moveTo>
                      <a:lnTo>
                        <a:pt x="4" y="0"/>
                      </a:lnTo>
                      <a:lnTo>
                        <a:pt x="0" y="0"/>
                      </a:lnTo>
                      <a:lnTo>
                        <a:pt x="0" y="14"/>
                      </a:lnTo>
                      <a:lnTo>
                        <a:pt x="7" y="11"/>
                      </a:lnTo>
                      <a:close/>
                    </a:path>
                  </a:pathLst>
                </a:custGeom>
                <a:solidFill>
                  <a:srgbClr val="1F1A17"/>
                </a:solidFill>
                <a:ln w="9525">
                  <a:noFill/>
                  <a:round/>
                  <a:headEnd/>
                  <a:tailEnd/>
                </a:ln>
              </p:spPr>
              <p:txBody>
                <a:bodyPr/>
                <a:lstStyle/>
                <a:p>
                  <a:endParaRPr lang="ro-RO"/>
                </a:p>
              </p:txBody>
            </p:sp>
            <p:sp>
              <p:nvSpPr>
                <p:cNvPr id="54727" name="Freeform 542"/>
                <p:cNvSpPr>
                  <a:spLocks/>
                </p:cNvSpPr>
                <p:nvPr/>
              </p:nvSpPr>
              <p:spPr bwMode="auto">
                <a:xfrm>
                  <a:off x="1295" y="2820"/>
                  <a:ext cx="17" cy="21"/>
                </a:xfrm>
                <a:custGeom>
                  <a:avLst/>
                  <a:gdLst>
                    <a:gd name="T0" fmla="*/ 7 w 17"/>
                    <a:gd name="T1" fmla="*/ 0 h 21"/>
                    <a:gd name="T2" fmla="*/ 7 w 17"/>
                    <a:gd name="T3" fmla="*/ 3 h 21"/>
                    <a:gd name="T4" fmla="*/ 0 w 17"/>
                    <a:gd name="T5" fmla="*/ 10 h 21"/>
                    <a:gd name="T6" fmla="*/ 10 w 17"/>
                    <a:gd name="T7" fmla="*/ 21 h 21"/>
                    <a:gd name="T8" fmla="*/ 17 w 17"/>
                    <a:gd name="T9" fmla="*/ 14 h 21"/>
                    <a:gd name="T10" fmla="*/ 7 w 17"/>
                    <a:gd name="T11" fmla="*/ 0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7" y="0"/>
                      </a:moveTo>
                      <a:lnTo>
                        <a:pt x="7" y="3"/>
                      </a:lnTo>
                      <a:lnTo>
                        <a:pt x="0" y="10"/>
                      </a:lnTo>
                      <a:lnTo>
                        <a:pt x="10" y="21"/>
                      </a:lnTo>
                      <a:lnTo>
                        <a:pt x="17" y="14"/>
                      </a:lnTo>
                      <a:lnTo>
                        <a:pt x="7" y="0"/>
                      </a:lnTo>
                      <a:close/>
                    </a:path>
                  </a:pathLst>
                </a:custGeom>
                <a:solidFill>
                  <a:srgbClr val="1F1A17"/>
                </a:solidFill>
                <a:ln w="9525">
                  <a:noFill/>
                  <a:round/>
                  <a:headEnd/>
                  <a:tailEnd/>
                </a:ln>
              </p:spPr>
              <p:txBody>
                <a:bodyPr/>
                <a:lstStyle/>
                <a:p>
                  <a:endParaRPr lang="ro-RO"/>
                </a:p>
              </p:txBody>
            </p:sp>
            <p:sp>
              <p:nvSpPr>
                <p:cNvPr id="54728" name="Freeform 541"/>
                <p:cNvSpPr>
                  <a:spLocks/>
                </p:cNvSpPr>
                <p:nvPr/>
              </p:nvSpPr>
              <p:spPr bwMode="auto">
                <a:xfrm>
                  <a:off x="1302" y="2820"/>
                  <a:ext cx="10" cy="14"/>
                </a:xfrm>
                <a:custGeom>
                  <a:avLst/>
                  <a:gdLst>
                    <a:gd name="T0" fmla="*/ 10 w 10"/>
                    <a:gd name="T1" fmla="*/ 0 h 14"/>
                    <a:gd name="T2" fmla="*/ 3 w 10"/>
                    <a:gd name="T3" fmla="*/ 0 h 14"/>
                    <a:gd name="T4" fmla="*/ 0 w 10"/>
                    <a:gd name="T5" fmla="*/ 0 h 14"/>
                    <a:gd name="T6" fmla="*/ 10 w 10"/>
                    <a:gd name="T7" fmla="*/ 14 h 14"/>
                    <a:gd name="T8" fmla="*/ 10 w 10"/>
                    <a:gd name="T9" fmla="*/ 14 h 14"/>
                    <a:gd name="T10" fmla="*/ 10 w 10"/>
                    <a:gd name="T11" fmla="*/ 0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10" y="0"/>
                      </a:moveTo>
                      <a:lnTo>
                        <a:pt x="3" y="0"/>
                      </a:lnTo>
                      <a:lnTo>
                        <a:pt x="0" y="0"/>
                      </a:lnTo>
                      <a:lnTo>
                        <a:pt x="10" y="14"/>
                      </a:lnTo>
                      <a:lnTo>
                        <a:pt x="10" y="0"/>
                      </a:lnTo>
                      <a:close/>
                    </a:path>
                  </a:pathLst>
                </a:custGeom>
                <a:solidFill>
                  <a:srgbClr val="1F1A17"/>
                </a:solidFill>
                <a:ln w="9525">
                  <a:noFill/>
                  <a:round/>
                  <a:headEnd/>
                  <a:tailEnd/>
                </a:ln>
              </p:spPr>
              <p:txBody>
                <a:bodyPr/>
                <a:lstStyle/>
                <a:p>
                  <a:endParaRPr lang="ro-RO"/>
                </a:p>
              </p:txBody>
            </p:sp>
            <p:sp>
              <p:nvSpPr>
                <p:cNvPr id="54729" name="Freeform 540"/>
                <p:cNvSpPr>
                  <a:spLocks/>
                </p:cNvSpPr>
                <p:nvPr/>
              </p:nvSpPr>
              <p:spPr bwMode="auto">
                <a:xfrm>
                  <a:off x="1305" y="2820"/>
                  <a:ext cx="11" cy="14"/>
                </a:xfrm>
                <a:custGeom>
                  <a:avLst/>
                  <a:gdLst>
                    <a:gd name="T0" fmla="*/ 11 w 11"/>
                    <a:gd name="T1" fmla="*/ 7 h 14"/>
                    <a:gd name="T2" fmla="*/ 7 w 11"/>
                    <a:gd name="T3" fmla="*/ 3 h 14"/>
                    <a:gd name="T4" fmla="*/ 7 w 11"/>
                    <a:gd name="T5" fmla="*/ 0 h 14"/>
                    <a:gd name="T6" fmla="*/ 0 w 11"/>
                    <a:gd name="T7" fmla="*/ 14 h 14"/>
                    <a:gd name="T8" fmla="*/ 0 w 11"/>
                    <a:gd name="T9" fmla="*/ 14 h 14"/>
                    <a:gd name="T10" fmla="*/ 11 w 11"/>
                    <a:gd name="T11" fmla="*/ 7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7"/>
                      </a:moveTo>
                      <a:lnTo>
                        <a:pt x="7" y="3"/>
                      </a:lnTo>
                      <a:lnTo>
                        <a:pt x="7" y="0"/>
                      </a:lnTo>
                      <a:lnTo>
                        <a:pt x="0" y="14"/>
                      </a:lnTo>
                      <a:lnTo>
                        <a:pt x="11" y="7"/>
                      </a:lnTo>
                      <a:close/>
                    </a:path>
                  </a:pathLst>
                </a:custGeom>
                <a:solidFill>
                  <a:srgbClr val="1F1A17"/>
                </a:solidFill>
                <a:ln w="9525">
                  <a:noFill/>
                  <a:round/>
                  <a:headEnd/>
                  <a:tailEnd/>
                </a:ln>
              </p:spPr>
              <p:txBody>
                <a:bodyPr/>
                <a:lstStyle/>
                <a:p>
                  <a:endParaRPr lang="ro-RO"/>
                </a:p>
              </p:txBody>
            </p:sp>
            <p:sp>
              <p:nvSpPr>
                <p:cNvPr id="54730" name="Freeform 539"/>
                <p:cNvSpPr>
                  <a:spLocks/>
                </p:cNvSpPr>
                <p:nvPr/>
              </p:nvSpPr>
              <p:spPr bwMode="auto">
                <a:xfrm>
                  <a:off x="1302" y="2813"/>
                  <a:ext cx="14" cy="14"/>
                </a:xfrm>
                <a:custGeom>
                  <a:avLst/>
                  <a:gdLst>
                    <a:gd name="T0" fmla="*/ 0 w 14"/>
                    <a:gd name="T1" fmla="*/ 0 h 14"/>
                    <a:gd name="T2" fmla="*/ 0 w 14"/>
                    <a:gd name="T3" fmla="*/ 7 h 14"/>
                    <a:gd name="T4" fmla="*/ 0 w 14"/>
                    <a:gd name="T5" fmla="*/ 14 h 14"/>
                    <a:gd name="T6" fmla="*/ 14 w 14"/>
                    <a:gd name="T7" fmla="*/ 14 h 14"/>
                    <a:gd name="T8" fmla="*/ 14 w 14"/>
                    <a:gd name="T9" fmla="*/ 7 h 14"/>
                    <a:gd name="T10" fmla="*/ 0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0"/>
                      </a:moveTo>
                      <a:lnTo>
                        <a:pt x="0" y="7"/>
                      </a:lnTo>
                      <a:lnTo>
                        <a:pt x="0" y="14"/>
                      </a:lnTo>
                      <a:lnTo>
                        <a:pt x="14" y="14"/>
                      </a:lnTo>
                      <a:lnTo>
                        <a:pt x="14" y="7"/>
                      </a:lnTo>
                      <a:lnTo>
                        <a:pt x="0" y="0"/>
                      </a:lnTo>
                      <a:close/>
                    </a:path>
                  </a:pathLst>
                </a:custGeom>
                <a:solidFill>
                  <a:srgbClr val="1F1A17"/>
                </a:solidFill>
                <a:ln w="9525">
                  <a:noFill/>
                  <a:round/>
                  <a:headEnd/>
                  <a:tailEnd/>
                </a:ln>
              </p:spPr>
              <p:txBody>
                <a:bodyPr/>
                <a:lstStyle/>
                <a:p>
                  <a:endParaRPr lang="ro-RO"/>
                </a:p>
              </p:txBody>
            </p:sp>
            <p:sp>
              <p:nvSpPr>
                <p:cNvPr id="54731" name="Freeform 538"/>
                <p:cNvSpPr>
                  <a:spLocks/>
                </p:cNvSpPr>
                <p:nvPr/>
              </p:nvSpPr>
              <p:spPr bwMode="auto">
                <a:xfrm>
                  <a:off x="1302" y="2813"/>
                  <a:ext cx="7" cy="7"/>
                </a:xfrm>
                <a:custGeom>
                  <a:avLst/>
                  <a:gdLst>
                    <a:gd name="T0" fmla="*/ 0 w 7"/>
                    <a:gd name="T1" fmla="*/ 0 h 7"/>
                    <a:gd name="T2" fmla="*/ 7 w 7"/>
                    <a:gd name="T3" fmla="*/ 7 h 7"/>
                    <a:gd name="T4" fmla="*/ 7 w 7"/>
                    <a:gd name="T5" fmla="*/ 7 h 7"/>
                    <a:gd name="T6" fmla="*/ 7 w 7"/>
                    <a:gd name="T7" fmla="*/ 7 h 7"/>
                    <a:gd name="T8" fmla="*/ 7 w 7"/>
                    <a:gd name="T9" fmla="*/ 7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0"/>
                      </a:moveTo>
                      <a:lnTo>
                        <a:pt x="7" y="7"/>
                      </a:lnTo>
                      <a:lnTo>
                        <a:pt x="0" y="0"/>
                      </a:lnTo>
                      <a:close/>
                    </a:path>
                  </a:pathLst>
                </a:custGeom>
                <a:solidFill>
                  <a:srgbClr val="1F1A17"/>
                </a:solidFill>
                <a:ln w="9525">
                  <a:noFill/>
                  <a:round/>
                  <a:headEnd/>
                  <a:tailEnd/>
                </a:ln>
              </p:spPr>
              <p:txBody>
                <a:bodyPr/>
                <a:lstStyle/>
                <a:p>
                  <a:endParaRPr lang="ro-RO"/>
                </a:p>
              </p:txBody>
            </p:sp>
            <p:sp>
              <p:nvSpPr>
                <p:cNvPr id="54732" name="Freeform 537"/>
                <p:cNvSpPr>
                  <a:spLocks/>
                </p:cNvSpPr>
                <p:nvPr/>
              </p:nvSpPr>
              <p:spPr bwMode="auto">
                <a:xfrm>
                  <a:off x="1291" y="2816"/>
                  <a:ext cx="25" cy="28"/>
                </a:xfrm>
                <a:custGeom>
                  <a:avLst/>
                  <a:gdLst>
                    <a:gd name="T0" fmla="*/ 7 w 25"/>
                    <a:gd name="T1" fmla="*/ 28 h 28"/>
                    <a:gd name="T2" fmla="*/ 14 w 25"/>
                    <a:gd name="T3" fmla="*/ 25 h 28"/>
                    <a:gd name="T4" fmla="*/ 25 w 25"/>
                    <a:gd name="T5" fmla="*/ 7 h 28"/>
                    <a:gd name="T6" fmla="*/ 11 w 25"/>
                    <a:gd name="T7" fmla="*/ 0 h 28"/>
                    <a:gd name="T8" fmla="*/ 0 w 25"/>
                    <a:gd name="T9" fmla="*/ 14 h 28"/>
                    <a:gd name="T10" fmla="*/ 7 w 25"/>
                    <a:gd name="T11" fmla="*/ 28 h 28"/>
                    <a:gd name="T12" fmla="*/ 0 60000 65536"/>
                    <a:gd name="T13" fmla="*/ 0 60000 65536"/>
                    <a:gd name="T14" fmla="*/ 0 60000 65536"/>
                    <a:gd name="T15" fmla="*/ 0 60000 65536"/>
                    <a:gd name="T16" fmla="*/ 0 60000 65536"/>
                    <a:gd name="T17" fmla="*/ 0 60000 65536"/>
                    <a:gd name="T18" fmla="*/ 0 w 25"/>
                    <a:gd name="T19" fmla="*/ 0 h 28"/>
                    <a:gd name="T20" fmla="*/ 25 w 2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5" h="28">
                      <a:moveTo>
                        <a:pt x="7" y="28"/>
                      </a:moveTo>
                      <a:lnTo>
                        <a:pt x="14" y="25"/>
                      </a:lnTo>
                      <a:lnTo>
                        <a:pt x="25" y="7"/>
                      </a:lnTo>
                      <a:lnTo>
                        <a:pt x="11" y="0"/>
                      </a:lnTo>
                      <a:lnTo>
                        <a:pt x="0" y="14"/>
                      </a:lnTo>
                      <a:lnTo>
                        <a:pt x="7" y="28"/>
                      </a:lnTo>
                      <a:close/>
                    </a:path>
                  </a:pathLst>
                </a:custGeom>
                <a:solidFill>
                  <a:srgbClr val="1F1A17"/>
                </a:solidFill>
                <a:ln w="9525">
                  <a:noFill/>
                  <a:round/>
                  <a:headEnd/>
                  <a:tailEnd/>
                </a:ln>
              </p:spPr>
              <p:txBody>
                <a:bodyPr/>
                <a:lstStyle/>
                <a:p>
                  <a:endParaRPr lang="ro-RO"/>
                </a:p>
              </p:txBody>
            </p:sp>
            <p:sp>
              <p:nvSpPr>
                <p:cNvPr id="54733" name="Freeform 536"/>
                <p:cNvSpPr>
                  <a:spLocks/>
                </p:cNvSpPr>
                <p:nvPr/>
              </p:nvSpPr>
              <p:spPr bwMode="auto">
                <a:xfrm>
                  <a:off x="1147" y="2809"/>
                  <a:ext cx="155" cy="35"/>
                </a:xfrm>
                <a:custGeom>
                  <a:avLst/>
                  <a:gdLst>
                    <a:gd name="T0" fmla="*/ 0 w 155"/>
                    <a:gd name="T1" fmla="*/ 11 h 35"/>
                    <a:gd name="T2" fmla="*/ 7 w 155"/>
                    <a:gd name="T3" fmla="*/ 18 h 35"/>
                    <a:gd name="T4" fmla="*/ 151 w 155"/>
                    <a:gd name="T5" fmla="*/ 35 h 35"/>
                    <a:gd name="T6" fmla="*/ 155 w 155"/>
                    <a:gd name="T7" fmla="*/ 18 h 35"/>
                    <a:gd name="T8" fmla="*/ 11 w 155"/>
                    <a:gd name="T9" fmla="*/ 0 h 35"/>
                    <a:gd name="T10" fmla="*/ 0 w 155"/>
                    <a:gd name="T11" fmla="*/ 11 h 35"/>
                    <a:gd name="T12" fmla="*/ 0 60000 65536"/>
                    <a:gd name="T13" fmla="*/ 0 60000 65536"/>
                    <a:gd name="T14" fmla="*/ 0 60000 65536"/>
                    <a:gd name="T15" fmla="*/ 0 60000 65536"/>
                    <a:gd name="T16" fmla="*/ 0 60000 65536"/>
                    <a:gd name="T17" fmla="*/ 0 60000 65536"/>
                    <a:gd name="T18" fmla="*/ 0 w 155"/>
                    <a:gd name="T19" fmla="*/ 0 h 35"/>
                    <a:gd name="T20" fmla="*/ 155 w 155"/>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55" h="35">
                      <a:moveTo>
                        <a:pt x="0" y="11"/>
                      </a:moveTo>
                      <a:lnTo>
                        <a:pt x="7" y="18"/>
                      </a:lnTo>
                      <a:lnTo>
                        <a:pt x="151" y="35"/>
                      </a:lnTo>
                      <a:lnTo>
                        <a:pt x="155" y="18"/>
                      </a:lnTo>
                      <a:lnTo>
                        <a:pt x="11" y="0"/>
                      </a:lnTo>
                      <a:lnTo>
                        <a:pt x="0" y="11"/>
                      </a:lnTo>
                      <a:close/>
                    </a:path>
                  </a:pathLst>
                </a:custGeom>
                <a:solidFill>
                  <a:srgbClr val="1F1A17"/>
                </a:solidFill>
                <a:ln w="9525">
                  <a:noFill/>
                  <a:round/>
                  <a:headEnd/>
                  <a:tailEnd/>
                </a:ln>
              </p:spPr>
              <p:txBody>
                <a:bodyPr/>
                <a:lstStyle/>
                <a:p>
                  <a:endParaRPr lang="ro-RO"/>
                </a:p>
              </p:txBody>
            </p:sp>
            <p:sp>
              <p:nvSpPr>
                <p:cNvPr id="54734" name="Freeform 535"/>
                <p:cNvSpPr>
                  <a:spLocks/>
                </p:cNvSpPr>
                <p:nvPr/>
              </p:nvSpPr>
              <p:spPr bwMode="auto">
                <a:xfrm>
                  <a:off x="1144" y="2802"/>
                  <a:ext cx="17" cy="18"/>
                </a:xfrm>
                <a:custGeom>
                  <a:avLst/>
                  <a:gdLst>
                    <a:gd name="T0" fmla="*/ 0 w 17"/>
                    <a:gd name="T1" fmla="*/ 7 h 18"/>
                    <a:gd name="T2" fmla="*/ 3 w 17"/>
                    <a:gd name="T3" fmla="*/ 18 h 18"/>
                    <a:gd name="T4" fmla="*/ 17 w 17"/>
                    <a:gd name="T5" fmla="*/ 11 h 18"/>
                    <a:gd name="T6" fmla="*/ 14 w 17"/>
                    <a:gd name="T7" fmla="*/ 0 h 18"/>
                    <a:gd name="T8" fmla="*/ 0 w 17"/>
                    <a:gd name="T9" fmla="*/ 7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7"/>
                      </a:moveTo>
                      <a:lnTo>
                        <a:pt x="3" y="18"/>
                      </a:lnTo>
                      <a:lnTo>
                        <a:pt x="17" y="11"/>
                      </a:lnTo>
                      <a:lnTo>
                        <a:pt x="14" y="0"/>
                      </a:lnTo>
                      <a:lnTo>
                        <a:pt x="0" y="7"/>
                      </a:lnTo>
                      <a:close/>
                    </a:path>
                  </a:pathLst>
                </a:custGeom>
                <a:solidFill>
                  <a:srgbClr val="1F1A17"/>
                </a:solidFill>
                <a:ln w="9525">
                  <a:noFill/>
                  <a:round/>
                  <a:headEnd/>
                  <a:tailEnd/>
                </a:ln>
              </p:spPr>
              <p:txBody>
                <a:bodyPr/>
                <a:lstStyle/>
                <a:p>
                  <a:endParaRPr lang="ro-RO"/>
                </a:p>
              </p:txBody>
            </p:sp>
            <p:sp>
              <p:nvSpPr>
                <p:cNvPr id="54735" name="Freeform 534"/>
                <p:cNvSpPr>
                  <a:spLocks/>
                </p:cNvSpPr>
                <p:nvPr/>
              </p:nvSpPr>
              <p:spPr bwMode="auto">
                <a:xfrm>
                  <a:off x="1235" y="2911"/>
                  <a:ext cx="1" cy="4"/>
                </a:xfrm>
                <a:custGeom>
                  <a:avLst/>
                  <a:gdLst>
                    <a:gd name="T0" fmla="*/ 0 w 1"/>
                    <a:gd name="T1" fmla="*/ 0 h 4"/>
                    <a:gd name="T2" fmla="*/ 0 w 1"/>
                    <a:gd name="T3" fmla="*/ 0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0"/>
                      </a:lnTo>
                      <a:lnTo>
                        <a:pt x="0" y="4"/>
                      </a:lnTo>
                      <a:lnTo>
                        <a:pt x="0" y="0"/>
                      </a:lnTo>
                      <a:close/>
                    </a:path>
                  </a:pathLst>
                </a:custGeom>
                <a:solidFill>
                  <a:srgbClr val="FFFFFF"/>
                </a:solidFill>
                <a:ln w="9525">
                  <a:noFill/>
                  <a:round/>
                  <a:headEnd/>
                  <a:tailEnd/>
                </a:ln>
              </p:spPr>
              <p:txBody>
                <a:bodyPr/>
                <a:lstStyle/>
                <a:p>
                  <a:endParaRPr lang="ro-RO"/>
                </a:p>
              </p:txBody>
            </p:sp>
            <p:sp>
              <p:nvSpPr>
                <p:cNvPr id="54736" name="Freeform 533"/>
                <p:cNvSpPr>
                  <a:spLocks/>
                </p:cNvSpPr>
                <p:nvPr/>
              </p:nvSpPr>
              <p:spPr bwMode="auto">
                <a:xfrm>
                  <a:off x="1235" y="2908"/>
                  <a:ext cx="4" cy="7"/>
                </a:xfrm>
                <a:custGeom>
                  <a:avLst/>
                  <a:gdLst>
                    <a:gd name="T0" fmla="*/ 0 w 4"/>
                    <a:gd name="T1" fmla="*/ 0 h 7"/>
                    <a:gd name="T2" fmla="*/ 4 w 4"/>
                    <a:gd name="T3" fmla="*/ 0 h 7"/>
                    <a:gd name="T4" fmla="*/ 4 w 4"/>
                    <a:gd name="T5" fmla="*/ 0 h 7"/>
                    <a:gd name="T6" fmla="*/ 0 w 4"/>
                    <a:gd name="T7" fmla="*/ 7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4" y="0"/>
                      </a:lnTo>
                      <a:lnTo>
                        <a:pt x="0" y="7"/>
                      </a:lnTo>
                      <a:lnTo>
                        <a:pt x="0" y="0"/>
                      </a:lnTo>
                      <a:close/>
                    </a:path>
                  </a:pathLst>
                </a:custGeom>
                <a:solidFill>
                  <a:srgbClr val="FFFFFF"/>
                </a:solidFill>
                <a:ln w="9525">
                  <a:noFill/>
                  <a:round/>
                  <a:headEnd/>
                  <a:tailEnd/>
                </a:ln>
              </p:spPr>
              <p:txBody>
                <a:bodyPr/>
                <a:lstStyle/>
                <a:p>
                  <a:endParaRPr lang="ro-RO"/>
                </a:p>
              </p:txBody>
            </p:sp>
            <p:sp>
              <p:nvSpPr>
                <p:cNvPr id="54737" name="Freeform 532"/>
                <p:cNvSpPr>
                  <a:spLocks/>
                </p:cNvSpPr>
                <p:nvPr/>
              </p:nvSpPr>
              <p:spPr bwMode="auto">
                <a:xfrm>
                  <a:off x="1235" y="2904"/>
                  <a:ext cx="11" cy="7"/>
                </a:xfrm>
                <a:custGeom>
                  <a:avLst/>
                  <a:gdLst>
                    <a:gd name="T0" fmla="*/ 0 w 11"/>
                    <a:gd name="T1" fmla="*/ 7 h 7"/>
                    <a:gd name="T2" fmla="*/ 0 w 11"/>
                    <a:gd name="T3" fmla="*/ 7 h 7"/>
                    <a:gd name="T4" fmla="*/ 0 w 11"/>
                    <a:gd name="T5" fmla="*/ 4 h 7"/>
                    <a:gd name="T6" fmla="*/ 4 w 11"/>
                    <a:gd name="T7" fmla="*/ 0 h 7"/>
                    <a:gd name="T8" fmla="*/ 11 w 11"/>
                    <a:gd name="T9" fmla="*/ 0 h 7"/>
                    <a:gd name="T10" fmla="*/ 7 w 11"/>
                    <a:gd name="T11" fmla="*/ 0 h 7"/>
                    <a:gd name="T12" fmla="*/ 7 w 11"/>
                    <a:gd name="T13" fmla="*/ 0 h 7"/>
                    <a:gd name="T14" fmla="*/ 4 w 11"/>
                    <a:gd name="T15" fmla="*/ 4 h 7"/>
                    <a:gd name="T16" fmla="*/ 4 w 11"/>
                    <a:gd name="T17" fmla="*/ 4 h 7"/>
                    <a:gd name="T18" fmla="*/ 0 w 11"/>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7"/>
                    <a:gd name="T32" fmla="*/ 11 w 11"/>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7">
                      <a:moveTo>
                        <a:pt x="0" y="7"/>
                      </a:moveTo>
                      <a:lnTo>
                        <a:pt x="0" y="7"/>
                      </a:lnTo>
                      <a:lnTo>
                        <a:pt x="0" y="4"/>
                      </a:lnTo>
                      <a:lnTo>
                        <a:pt x="4" y="0"/>
                      </a:lnTo>
                      <a:lnTo>
                        <a:pt x="11" y="0"/>
                      </a:lnTo>
                      <a:lnTo>
                        <a:pt x="7" y="0"/>
                      </a:lnTo>
                      <a:lnTo>
                        <a:pt x="4" y="4"/>
                      </a:lnTo>
                      <a:lnTo>
                        <a:pt x="0" y="7"/>
                      </a:lnTo>
                      <a:close/>
                    </a:path>
                  </a:pathLst>
                </a:custGeom>
                <a:solidFill>
                  <a:srgbClr val="B7B7B6"/>
                </a:solidFill>
                <a:ln w="9525">
                  <a:noFill/>
                  <a:round/>
                  <a:headEnd/>
                  <a:tailEnd/>
                </a:ln>
              </p:spPr>
              <p:txBody>
                <a:bodyPr/>
                <a:lstStyle/>
                <a:p>
                  <a:endParaRPr lang="ro-RO"/>
                </a:p>
              </p:txBody>
            </p:sp>
            <p:sp>
              <p:nvSpPr>
                <p:cNvPr id="54738" name="Freeform 531"/>
                <p:cNvSpPr>
                  <a:spLocks/>
                </p:cNvSpPr>
                <p:nvPr/>
              </p:nvSpPr>
              <p:spPr bwMode="auto">
                <a:xfrm>
                  <a:off x="1235" y="2901"/>
                  <a:ext cx="14" cy="7"/>
                </a:xfrm>
                <a:custGeom>
                  <a:avLst/>
                  <a:gdLst>
                    <a:gd name="T0" fmla="*/ 4 w 14"/>
                    <a:gd name="T1" fmla="*/ 7 h 7"/>
                    <a:gd name="T2" fmla="*/ 0 w 14"/>
                    <a:gd name="T3" fmla="*/ 7 h 7"/>
                    <a:gd name="T4" fmla="*/ 0 w 14"/>
                    <a:gd name="T5" fmla="*/ 7 h 7"/>
                    <a:gd name="T6" fmla="*/ 4 w 14"/>
                    <a:gd name="T7" fmla="*/ 0 h 7"/>
                    <a:gd name="T8" fmla="*/ 11 w 14"/>
                    <a:gd name="T9" fmla="*/ 0 h 7"/>
                    <a:gd name="T10" fmla="*/ 14 w 14"/>
                    <a:gd name="T11" fmla="*/ 0 h 7"/>
                    <a:gd name="T12" fmla="*/ 11 w 14"/>
                    <a:gd name="T13" fmla="*/ 0 h 7"/>
                    <a:gd name="T14" fmla="*/ 11 w 14"/>
                    <a:gd name="T15" fmla="*/ 3 h 7"/>
                    <a:gd name="T16" fmla="*/ 7 w 14"/>
                    <a:gd name="T17" fmla="*/ 3 h 7"/>
                    <a:gd name="T18" fmla="*/ 7 w 14"/>
                    <a:gd name="T19" fmla="*/ 3 h 7"/>
                    <a:gd name="T20" fmla="*/ 4 w 14"/>
                    <a:gd name="T21" fmla="*/ 7 h 7"/>
                    <a:gd name="T22" fmla="*/ 4 w 14"/>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7"/>
                    <a:gd name="T38" fmla="*/ 14 w 14"/>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7">
                      <a:moveTo>
                        <a:pt x="4" y="7"/>
                      </a:moveTo>
                      <a:lnTo>
                        <a:pt x="0" y="7"/>
                      </a:lnTo>
                      <a:lnTo>
                        <a:pt x="4" y="0"/>
                      </a:lnTo>
                      <a:lnTo>
                        <a:pt x="11" y="0"/>
                      </a:lnTo>
                      <a:lnTo>
                        <a:pt x="14" y="0"/>
                      </a:lnTo>
                      <a:lnTo>
                        <a:pt x="11" y="0"/>
                      </a:lnTo>
                      <a:lnTo>
                        <a:pt x="11" y="3"/>
                      </a:lnTo>
                      <a:lnTo>
                        <a:pt x="7" y="3"/>
                      </a:lnTo>
                      <a:lnTo>
                        <a:pt x="4" y="7"/>
                      </a:lnTo>
                      <a:close/>
                    </a:path>
                  </a:pathLst>
                </a:custGeom>
                <a:solidFill>
                  <a:srgbClr val="848382"/>
                </a:solidFill>
                <a:ln w="9525">
                  <a:noFill/>
                  <a:round/>
                  <a:headEnd/>
                  <a:tailEnd/>
                </a:ln>
              </p:spPr>
              <p:txBody>
                <a:bodyPr/>
                <a:lstStyle/>
                <a:p>
                  <a:endParaRPr lang="ro-RO"/>
                </a:p>
              </p:txBody>
            </p:sp>
            <p:sp>
              <p:nvSpPr>
                <p:cNvPr id="54739" name="Freeform 530"/>
                <p:cNvSpPr>
                  <a:spLocks/>
                </p:cNvSpPr>
                <p:nvPr/>
              </p:nvSpPr>
              <p:spPr bwMode="auto">
                <a:xfrm>
                  <a:off x="1239" y="2901"/>
                  <a:ext cx="10" cy="3"/>
                </a:xfrm>
                <a:custGeom>
                  <a:avLst/>
                  <a:gdLst>
                    <a:gd name="T0" fmla="*/ 7 w 10"/>
                    <a:gd name="T1" fmla="*/ 3 h 3"/>
                    <a:gd name="T2" fmla="*/ 0 w 10"/>
                    <a:gd name="T3" fmla="*/ 3 h 3"/>
                    <a:gd name="T4" fmla="*/ 0 w 10"/>
                    <a:gd name="T5" fmla="*/ 0 h 3"/>
                    <a:gd name="T6" fmla="*/ 7 w 10"/>
                    <a:gd name="T7" fmla="*/ 0 h 3"/>
                    <a:gd name="T8" fmla="*/ 10 w 10"/>
                    <a:gd name="T9" fmla="*/ 0 h 3"/>
                    <a:gd name="T10" fmla="*/ 7 w 10"/>
                    <a:gd name="T11" fmla="*/ 0 h 3"/>
                    <a:gd name="T12" fmla="*/ 7 w 10"/>
                    <a:gd name="T13" fmla="*/ 3 h 3"/>
                    <a:gd name="T14" fmla="*/ 7 w 10"/>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7" y="3"/>
                      </a:moveTo>
                      <a:lnTo>
                        <a:pt x="0" y="3"/>
                      </a:lnTo>
                      <a:lnTo>
                        <a:pt x="0" y="0"/>
                      </a:lnTo>
                      <a:lnTo>
                        <a:pt x="7" y="0"/>
                      </a:lnTo>
                      <a:lnTo>
                        <a:pt x="10" y="0"/>
                      </a:lnTo>
                      <a:lnTo>
                        <a:pt x="7" y="0"/>
                      </a:lnTo>
                      <a:lnTo>
                        <a:pt x="7" y="3"/>
                      </a:lnTo>
                      <a:close/>
                    </a:path>
                  </a:pathLst>
                </a:custGeom>
                <a:solidFill>
                  <a:srgbClr val="1F1A17"/>
                </a:solidFill>
                <a:ln w="9525">
                  <a:noFill/>
                  <a:round/>
                  <a:headEnd/>
                  <a:tailEnd/>
                </a:ln>
              </p:spPr>
              <p:txBody>
                <a:bodyPr/>
                <a:lstStyle/>
                <a:p>
                  <a:endParaRPr lang="ro-RO"/>
                </a:p>
              </p:txBody>
            </p:sp>
            <p:sp>
              <p:nvSpPr>
                <p:cNvPr id="54740" name="Freeform 529"/>
                <p:cNvSpPr>
                  <a:spLocks/>
                </p:cNvSpPr>
                <p:nvPr/>
              </p:nvSpPr>
              <p:spPr bwMode="auto">
                <a:xfrm>
                  <a:off x="1246" y="2890"/>
                  <a:ext cx="3" cy="18"/>
                </a:xfrm>
                <a:custGeom>
                  <a:avLst/>
                  <a:gdLst>
                    <a:gd name="T0" fmla="*/ 0 w 3"/>
                    <a:gd name="T1" fmla="*/ 4 h 18"/>
                    <a:gd name="T2" fmla="*/ 0 w 3"/>
                    <a:gd name="T3" fmla="*/ 18 h 18"/>
                    <a:gd name="T4" fmla="*/ 3 w 3"/>
                    <a:gd name="T5" fmla="*/ 18 h 18"/>
                    <a:gd name="T6" fmla="*/ 3 w 3"/>
                    <a:gd name="T7" fmla="*/ 0 h 18"/>
                    <a:gd name="T8" fmla="*/ 0 w 3"/>
                    <a:gd name="T9" fmla="*/ 4 h 18"/>
                    <a:gd name="T10" fmla="*/ 0 w 3"/>
                    <a:gd name="T11" fmla="*/ 4 h 18"/>
                    <a:gd name="T12" fmla="*/ 0 60000 65536"/>
                    <a:gd name="T13" fmla="*/ 0 60000 65536"/>
                    <a:gd name="T14" fmla="*/ 0 60000 65536"/>
                    <a:gd name="T15" fmla="*/ 0 60000 65536"/>
                    <a:gd name="T16" fmla="*/ 0 60000 65536"/>
                    <a:gd name="T17" fmla="*/ 0 60000 65536"/>
                    <a:gd name="T18" fmla="*/ 0 w 3"/>
                    <a:gd name="T19" fmla="*/ 0 h 18"/>
                    <a:gd name="T20" fmla="*/ 3 w 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 h="18">
                      <a:moveTo>
                        <a:pt x="0" y="4"/>
                      </a:moveTo>
                      <a:lnTo>
                        <a:pt x="0" y="18"/>
                      </a:lnTo>
                      <a:lnTo>
                        <a:pt x="3" y="18"/>
                      </a:lnTo>
                      <a:lnTo>
                        <a:pt x="3" y="0"/>
                      </a:lnTo>
                      <a:lnTo>
                        <a:pt x="0" y="4"/>
                      </a:lnTo>
                      <a:close/>
                    </a:path>
                  </a:pathLst>
                </a:custGeom>
                <a:solidFill>
                  <a:srgbClr val="1F1A17"/>
                </a:solidFill>
                <a:ln w="9525">
                  <a:noFill/>
                  <a:round/>
                  <a:headEnd/>
                  <a:tailEnd/>
                </a:ln>
              </p:spPr>
              <p:txBody>
                <a:bodyPr/>
                <a:lstStyle/>
                <a:p>
                  <a:endParaRPr lang="ro-RO"/>
                </a:p>
              </p:txBody>
            </p:sp>
            <p:sp>
              <p:nvSpPr>
                <p:cNvPr id="54741" name="Freeform 528"/>
                <p:cNvSpPr>
                  <a:spLocks/>
                </p:cNvSpPr>
                <p:nvPr/>
              </p:nvSpPr>
              <p:spPr bwMode="auto">
                <a:xfrm>
                  <a:off x="1231" y="2894"/>
                  <a:ext cx="18" cy="14"/>
                </a:xfrm>
                <a:custGeom>
                  <a:avLst/>
                  <a:gdLst>
                    <a:gd name="T0" fmla="*/ 0 w 18"/>
                    <a:gd name="T1" fmla="*/ 3 h 14"/>
                    <a:gd name="T2" fmla="*/ 11 w 18"/>
                    <a:gd name="T3" fmla="*/ 14 h 14"/>
                    <a:gd name="T4" fmla="*/ 18 w 18"/>
                    <a:gd name="T5" fmla="*/ 14 h 14"/>
                    <a:gd name="T6" fmla="*/ 15 w 18"/>
                    <a:gd name="T7" fmla="*/ 0 h 14"/>
                    <a:gd name="T8" fmla="*/ 8 w 18"/>
                    <a:gd name="T9" fmla="*/ 0 h 14"/>
                    <a:gd name="T10" fmla="*/ 0 w 18"/>
                    <a:gd name="T11" fmla="*/ 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3"/>
                      </a:moveTo>
                      <a:lnTo>
                        <a:pt x="11" y="14"/>
                      </a:lnTo>
                      <a:lnTo>
                        <a:pt x="18" y="14"/>
                      </a:lnTo>
                      <a:lnTo>
                        <a:pt x="15" y="0"/>
                      </a:lnTo>
                      <a:lnTo>
                        <a:pt x="8" y="0"/>
                      </a:lnTo>
                      <a:lnTo>
                        <a:pt x="0" y="3"/>
                      </a:lnTo>
                      <a:close/>
                    </a:path>
                  </a:pathLst>
                </a:custGeom>
                <a:solidFill>
                  <a:srgbClr val="1F1A17"/>
                </a:solidFill>
                <a:ln w="9525">
                  <a:noFill/>
                  <a:round/>
                  <a:headEnd/>
                  <a:tailEnd/>
                </a:ln>
              </p:spPr>
              <p:txBody>
                <a:bodyPr/>
                <a:lstStyle/>
                <a:p>
                  <a:endParaRPr lang="ro-RO"/>
                </a:p>
              </p:txBody>
            </p:sp>
            <p:sp>
              <p:nvSpPr>
                <p:cNvPr id="54742" name="Freeform 527"/>
                <p:cNvSpPr>
                  <a:spLocks/>
                </p:cNvSpPr>
                <p:nvPr/>
              </p:nvSpPr>
              <p:spPr bwMode="auto">
                <a:xfrm>
                  <a:off x="1228" y="2897"/>
                  <a:ext cx="18" cy="14"/>
                </a:xfrm>
                <a:custGeom>
                  <a:avLst/>
                  <a:gdLst>
                    <a:gd name="T0" fmla="*/ 0 w 18"/>
                    <a:gd name="T1" fmla="*/ 7 h 14"/>
                    <a:gd name="T2" fmla="*/ 14 w 18"/>
                    <a:gd name="T3" fmla="*/ 14 h 14"/>
                    <a:gd name="T4" fmla="*/ 18 w 18"/>
                    <a:gd name="T5" fmla="*/ 7 h 14"/>
                    <a:gd name="T6" fmla="*/ 3 w 18"/>
                    <a:gd name="T7" fmla="*/ 0 h 14"/>
                    <a:gd name="T8" fmla="*/ 3 w 18"/>
                    <a:gd name="T9" fmla="*/ 7 h 14"/>
                    <a:gd name="T10" fmla="*/ 0 w 18"/>
                    <a:gd name="T11" fmla="*/ 7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7"/>
                      </a:moveTo>
                      <a:lnTo>
                        <a:pt x="14" y="14"/>
                      </a:lnTo>
                      <a:lnTo>
                        <a:pt x="18" y="7"/>
                      </a:lnTo>
                      <a:lnTo>
                        <a:pt x="3" y="0"/>
                      </a:lnTo>
                      <a:lnTo>
                        <a:pt x="3" y="7"/>
                      </a:lnTo>
                      <a:lnTo>
                        <a:pt x="0" y="7"/>
                      </a:lnTo>
                      <a:close/>
                    </a:path>
                  </a:pathLst>
                </a:custGeom>
                <a:solidFill>
                  <a:srgbClr val="1F1A17"/>
                </a:solidFill>
                <a:ln w="9525">
                  <a:noFill/>
                  <a:round/>
                  <a:headEnd/>
                  <a:tailEnd/>
                </a:ln>
              </p:spPr>
              <p:txBody>
                <a:bodyPr/>
                <a:lstStyle/>
                <a:p>
                  <a:endParaRPr lang="ro-RO"/>
                </a:p>
              </p:txBody>
            </p:sp>
            <p:sp>
              <p:nvSpPr>
                <p:cNvPr id="54743" name="Freeform 526"/>
                <p:cNvSpPr>
                  <a:spLocks/>
                </p:cNvSpPr>
                <p:nvPr/>
              </p:nvSpPr>
              <p:spPr bwMode="auto">
                <a:xfrm>
                  <a:off x="1228" y="2904"/>
                  <a:ext cx="18" cy="14"/>
                </a:xfrm>
                <a:custGeom>
                  <a:avLst/>
                  <a:gdLst>
                    <a:gd name="T0" fmla="*/ 14 w 18"/>
                    <a:gd name="T1" fmla="*/ 14 h 14"/>
                    <a:gd name="T2" fmla="*/ 14 w 18"/>
                    <a:gd name="T3" fmla="*/ 14 h 14"/>
                    <a:gd name="T4" fmla="*/ 18 w 18"/>
                    <a:gd name="T5" fmla="*/ 7 h 14"/>
                    <a:gd name="T6" fmla="*/ 0 w 18"/>
                    <a:gd name="T7" fmla="*/ 0 h 14"/>
                    <a:gd name="T8" fmla="*/ 0 w 18"/>
                    <a:gd name="T9" fmla="*/ 11 h 14"/>
                    <a:gd name="T10" fmla="*/ 14 w 18"/>
                    <a:gd name="T11" fmla="*/ 14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4" y="14"/>
                      </a:moveTo>
                      <a:lnTo>
                        <a:pt x="14" y="14"/>
                      </a:lnTo>
                      <a:lnTo>
                        <a:pt x="18" y="7"/>
                      </a:lnTo>
                      <a:lnTo>
                        <a:pt x="0" y="0"/>
                      </a:lnTo>
                      <a:lnTo>
                        <a:pt x="0" y="11"/>
                      </a:lnTo>
                      <a:lnTo>
                        <a:pt x="14" y="14"/>
                      </a:lnTo>
                      <a:close/>
                    </a:path>
                  </a:pathLst>
                </a:custGeom>
                <a:solidFill>
                  <a:srgbClr val="1F1A17"/>
                </a:solidFill>
                <a:ln w="9525">
                  <a:noFill/>
                  <a:round/>
                  <a:headEnd/>
                  <a:tailEnd/>
                </a:ln>
              </p:spPr>
              <p:txBody>
                <a:bodyPr/>
                <a:lstStyle/>
                <a:p>
                  <a:endParaRPr lang="ro-RO"/>
                </a:p>
              </p:txBody>
            </p:sp>
            <p:sp>
              <p:nvSpPr>
                <p:cNvPr id="54744" name="Freeform 525"/>
                <p:cNvSpPr>
                  <a:spLocks/>
                </p:cNvSpPr>
                <p:nvPr/>
              </p:nvSpPr>
              <p:spPr bwMode="auto">
                <a:xfrm>
                  <a:off x="1228" y="2904"/>
                  <a:ext cx="18" cy="14"/>
                </a:xfrm>
                <a:custGeom>
                  <a:avLst/>
                  <a:gdLst>
                    <a:gd name="T0" fmla="*/ 3 w 18"/>
                    <a:gd name="T1" fmla="*/ 0 h 14"/>
                    <a:gd name="T2" fmla="*/ 3 w 18"/>
                    <a:gd name="T3" fmla="*/ 0 h 14"/>
                    <a:gd name="T4" fmla="*/ 0 w 18"/>
                    <a:gd name="T5" fmla="*/ 7 h 14"/>
                    <a:gd name="T6" fmla="*/ 14 w 18"/>
                    <a:gd name="T7" fmla="*/ 14 h 14"/>
                    <a:gd name="T8" fmla="*/ 18 w 18"/>
                    <a:gd name="T9" fmla="*/ 7 h 14"/>
                    <a:gd name="T10" fmla="*/ 3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3" y="0"/>
                      </a:moveTo>
                      <a:lnTo>
                        <a:pt x="3" y="0"/>
                      </a:lnTo>
                      <a:lnTo>
                        <a:pt x="0" y="7"/>
                      </a:lnTo>
                      <a:lnTo>
                        <a:pt x="14" y="14"/>
                      </a:lnTo>
                      <a:lnTo>
                        <a:pt x="18" y="7"/>
                      </a:lnTo>
                      <a:lnTo>
                        <a:pt x="3" y="0"/>
                      </a:lnTo>
                      <a:close/>
                    </a:path>
                  </a:pathLst>
                </a:custGeom>
                <a:solidFill>
                  <a:srgbClr val="1F1A17"/>
                </a:solidFill>
                <a:ln w="9525">
                  <a:noFill/>
                  <a:round/>
                  <a:headEnd/>
                  <a:tailEnd/>
                </a:ln>
              </p:spPr>
              <p:txBody>
                <a:bodyPr/>
                <a:lstStyle/>
                <a:p>
                  <a:endParaRPr lang="ro-RO"/>
                </a:p>
              </p:txBody>
            </p:sp>
            <p:sp>
              <p:nvSpPr>
                <p:cNvPr id="54745" name="Freeform 524"/>
                <p:cNvSpPr>
                  <a:spLocks/>
                </p:cNvSpPr>
                <p:nvPr/>
              </p:nvSpPr>
              <p:spPr bwMode="auto">
                <a:xfrm>
                  <a:off x="1231" y="2901"/>
                  <a:ext cx="15" cy="14"/>
                </a:xfrm>
                <a:custGeom>
                  <a:avLst/>
                  <a:gdLst>
                    <a:gd name="T0" fmla="*/ 4 w 15"/>
                    <a:gd name="T1" fmla="*/ 0 h 14"/>
                    <a:gd name="T2" fmla="*/ 4 w 15"/>
                    <a:gd name="T3" fmla="*/ 0 h 14"/>
                    <a:gd name="T4" fmla="*/ 0 w 15"/>
                    <a:gd name="T5" fmla="*/ 3 h 14"/>
                    <a:gd name="T6" fmla="*/ 11 w 15"/>
                    <a:gd name="T7" fmla="*/ 14 h 14"/>
                    <a:gd name="T8" fmla="*/ 15 w 15"/>
                    <a:gd name="T9" fmla="*/ 10 h 14"/>
                    <a:gd name="T10" fmla="*/ 4 w 15"/>
                    <a:gd name="T11" fmla="*/ 0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4" y="0"/>
                      </a:moveTo>
                      <a:lnTo>
                        <a:pt x="4" y="0"/>
                      </a:lnTo>
                      <a:lnTo>
                        <a:pt x="0" y="3"/>
                      </a:lnTo>
                      <a:lnTo>
                        <a:pt x="11" y="14"/>
                      </a:lnTo>
                      <a:lnTo>
                        <a:pt x="15" y="10"/>
                      </a:lnTo>
                      <a:lnTo>
                        <a:pt x="4" y="0"/>
                      </a:lnTo>
                      <a:close/>
                    </a:path>
                  </a:pathLst>
                </a:custGeom>
                <a:solidFill>
                  <a:srgbClr val="1F1A17"/>
                </a:solidFill>
                <a:ln w="9525">
                  <a:noFill/>
                  <a:round/>
                  <a:headEnd/>
                  <a:tailEnd/>
                </a:ln>
              </p:spPr>
              <p:txBody>
                <a:bodyPr/>
                <a:lstStyle/>
                <a:p>
                  <a:endParaRPr lang="ro-RO"/>
                </a:p>
              </p:txBody>
            </p:sp>
            <p:sp>
              <p:nvSpPr>
                <p:cNvPr id="54746" name="Freeform 523"/>
                <p:cNvSpPr>
                  <a:spLocks/>
                </p:cNvSpPr>
                <p:nvPr/>
              </p:nvSpPr>
              <p:spPr bwMode="auto">
                <a:xfrm>
                  <a:off x="1235" y="2897"/>
                  <a:ext cx="11" cy="18"/>
                </a:xfrm>
                <a:custGeom>
                  <a:avLst/>
                  <a:gdLst>
                    <a:gd name="T0" fmla="*/ 11 w 11"/>
                    <a:gd name="T1" fmla="*/ 0 h 18"/>
                    <a:gd name="T2" fmla="*/ 4 w 11"/>
                    <a:gd name="T3" fmla="*/ 0 h 18"/>
                    <a:gd name="T4" fmla="*/ 0 w 11"/>
                    <a:gd name="T5" fmla="*/ 4 h 18"/>
                    <a:gd name="T6" fmla="*/ 7 w 11"/>
                    <a:gd name="T7" fmla="*/ 18 h 18"/>
                    <a:gd name="T8" fmla="*/ 11 w 11"/>
                    <a:gd name="T9" fmla="*/ 14 h 18"/>
                    <a:gd name="T10" fmla="*/ 11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4" y="0"/>
                      </a:lnTo>
                      <a:lnTo>
                        <a:pt x="0" y="4"/>
                      </a:lnTo>
                      <a:lnTo>
                        <a:pt x="7" y="18"/>
                      </a:lnTo>
                      <a:lnTo>
                        <a:pt x="11" y="14"/>
                      </a:lnTo>
                      <a:lnTo>
                        <a:pt x="11" y="0"/>
                      </a:lnTo>
                      <a:close/>
                    </a:path>
                  </a:pathLst>
                </a:custGeom>
                <a:solidFill>
                  <a:srgbClr val="1F1A17"/>
                </a:solidFill>
                <a:ln w="9525">
                  <a:noFill/>
                  <a:round/>
                  <a:headEnd/>
                  <a:tailEnd/>
                </a:ln>
              </p:spPr>
              <p:txBody>
                <a:bodyPr/>
                <a:lstStyle/>
                <a:p>
                  <a:endParaRPr lang="ro-RO"/>
                </a:p>
              </p:txBody>
            </p:sp>
            <p:sp>
              <p:nvSpPr>
                <p:cNvPr id="54747" name="Freeform 522"/>
                <p:cNvSpPr>
                  <a:spLocks/>
                </p:cNvSpPr>
                <p:nvPr/>
              </p:nvSpPr>
              <p:spPr bwMode="auto">
                <a:xfrm>
                  <a:off x="1239" y="2897"/>
                  <a:ext cx="10" cy="18"/>
                </a:xfrm>
                <a:custGeom>
                  <a:avLst/>
                  <a:gdLst>
                    <a:gd name="T0" fmla="*/ 10 w 10"/>
                    <a:gd name="T1" fmla="*/ 14 h 18"/>
                    <a:gd name="T2" fmla="*/ 7 w 10"/>
                    <a:gd name="T3" fmla="*/ 0 h 18"/>
                    <a:gd name="T4" fmla="*/ 7 w 10"/>
                    <a:gd name="T5" fmla="*/ 0 h 18"/>
                    <a:gd name="T6" fmla="*/ 0 w 10"/>
                    <a:gd name="T7" fmla="*/ 14 h 18"/>
                    <a:gd name="T8" fmla="*/ 0 w 10"/>
                    <a:gd name="T9" fmla="*/ 18 h 18"/>
                    <a:gd name="T10" fmla="*/ 10 w 10"/>
                    <a:gd name="T11" fmla="*/ 14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10" y="14"/>
                      </a:moveTo>
                      <a:lnTo>
                        <a:pt x="7" y="0"/>
                      </a:lnTo>
                      <a:lnTo>
                        <a:pt x="0" y="14"/>
                      </a:lnTo>
                      <a:lnTo>
                        <a:pt x="0" y="18"/>
                      </a:lnTo>
                      <a:lnTo>
                        <a:pt x="10" y="14"/>
                      </a:lnTo>
                      <a:close/>
                    </a:path>
                  </a:pathLst>
                </a:custGeom>
                <a:solidFill>
                  <a:srgbClr val="1F1A17"/>
                </a:solidFill>
                <a:ln w="9525">
                  <a:noFill/>
                  <a:round/>
                  <a:headEnd/>
                  <a:tailEnd/>
                </a:ln>
              </p:spPr>
              <p:txBody>
                <a:bodyPr/>
                <a:lstStyle/>
                <a:p>
                  <a:endParaRPr lang="ro-RO"/>
                </a:p>
              </p:txBody>
            </p:sp>
            <p:sp>
              <p:nvSpPr>
                <p:cNvPr id="54748" name="Freeform 521"/>
                <p:cNvSpPr>
                  <a:spLocks/>
                </p:cNvSpPr>
                <p:nvPr/>
              </p:nvSpPr>
              <p:spPr bwMode="auto">
                <a:xfrm>
                  <a:off x="1235" y="2897"/>
                  <a:ext cx="18" cy="14"/>
                </a:xfrm>
                <a:custGeom>
                  <a:avLst/>
                  <a:gdLst>
                    <a:gd name="T0" fmla="*/ 4 w 18"/>
                    <a:gd name="T1" fmla="*/ 0 h 14"/>
                    <a:gd name="T2" fmla="*/ 4 w 18"/>
                    <a:gd name="T3" fmla="*/ 4 h 14"/>
                    <a:gd name="T4" fmla="*/ 0 w 18"/>
                    <a:gd name="T5" fmla="*/ 4 h 14"/>
                    <a:gd name="T6" fmla="*/ 14 w 18"/>
                    <a:gd name="T7" fmla="*/ 14 h 14"/>
                    <a:gd name="T8" fmla="*/ 18 w 18"/>
                    <a:gd name="T9" fmla="*/ 11 h 14"/>
                    <a:gd name="T10" fmla="*/ 4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4" y="0"/>
                      </a:moveTo>
                      <a:lnTo>
                        <a:pt x="4" y="4"/>
                      </a:lnTo>
                      <a:lnTo>
                        <a:pt x="0" y="4"/>
                      </a:lnTo>
                      <a:lnTo>
                        <a:pt x="14" y="14"/>
                      </a:lnTo>
                      <a:lnTo>
                        <a:pt x="18" y="11"/>
                      </a:lnTo>
                      <a:lnTo>
                        <a:pt x="4" y="0"/>
                      </a:lnTo>
                      <a:close/>
                    </a:path>
                  </a:pathLst>
                </a:custGeom>
                <a:solidFill>
                  <a:srgbClr val="1F1A17"/>
                </a:solidFill>
                <a:ln w="9525">
                  <a:noFill/>
                  <a:round/>
                  <a:headEnd/>
                  <a:tailEnd/>
                </a:ln>
              </p:spPr>
              <p:txBody>
                <a:bodyPr/>
                <a:lstStyle/>
                <a:p>
                  <a:endParaRPr lang="ro-RO"/>
                </a:p>
              </p:txBody>
            </p:sp>
            <p:sp>
              <p:nvSpPr>
                <p:cNvPr id="54749" name="Freeform 520"/>
                <p:cNvSpPr>
                  <a:spLocks/>
                </p:cNvSpPr>
                <p:nvPr/>
              </p:nvSpPr>
              <p:spPr bwMode="auto">
                <a:xfrm>
                  <a:off x="1239" y="2894"/>
                  <a:ext cx="14" cy="14"/>
                </a:xfrm>
                <a:custGeom>
                  <a:avLst/>
                  <a:gdLst>
                    <a:gd name="T0" fmla="*/ 3 w 14"/>
                    <a:gd name="T1" fmla="*/ 0 h 14"/>
                    <a:gd name="T2" fmla="*/ 3 w 14"/>
                    <a:gd name="T3" fmla="*/ 0 h 14"/>
                    <a:gd name="T4" fmla="*/ 0 w 14"/>
                    <a:gd name="T5" fmla="*/ 3 h 14"/>
                    <a:gd name="T6" fmla="*/ 10 w 14"/>
                    <a:gd name="T7" fmla="*/ 14 h 14"/>
                    <a:gd name="T8" fmla="*/ 14 w 14"/>
                    <a:gd name="T9" fmla="*/ 14 h 14"/>
                    <a:gd name="T10" fmla="*/ 3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3" y="0"/>
                      </a:moveTo>
                      <a:lnTo>
                        <a:pt x="3" y="0"/>
                      </a:lnTo>
                      <a:lnTo>
                        <a:pt x="0" y="3"/>
                      </a:lnTo>
                      <a:lnTo>
                        <a:pt x="10" y="14"/>
                      </a:lnTo>
                      <a:lnTo>
                        <a:pt x="14" y="14"/>
                      </a:lnTo>
                      <a:lnTo>
                        <a:pt x="3" y="0"/>
                      </a:lnTo>
                      <a:close/>
                    </a:path>
                  </a:pathLst>
                </a:custGeom>
                <a:solidFill>
                  <a:srgbClr val="1F1A17"/>
                </a:solidFill>
                <a:ln w="9525">
                  <a:noFill/>
                  <a:round/>
                  <a:headEnd/>
                  <a:tailEnd/>
                </a:ln>
              </p:spPr>
              <p:txBody>
                <a:bodyPr/>
                <a:lstStyle/>
                <a:p>
                  <a:endParaRPr lang="ro-RO"/>
                </a:p>
              </p:txBody>
            </p:sp>
            <p:sp>
              <p:nvSpPr>
                <p:cNvPr id="54750" name="Freeform 519"/>
                <p:cNvSpPr>
                  <a:spLocks/>
                </p:cNvSpPr>
                <p:nvPr/>
              </p:nvSpPr>
              <p:spPr bwMode="auto">
                <a:xfrm>
                  <a:off x="1242" y="2890"/>
                  <a:ext cx="11" cy="18"/>
                </a:xfrm>
                <a:custGeom>
                  <a:avLst/>
                  <a:gdLst>
                    <a:gd name="T0" fmla="*/ 7 w 11"/>
                    <a:gd name="T1" fmla="*/ 0 h 18"/>
                    <a:gd name="T2" fmla="*/ 4 w 11"/>
                    <a:gd name="T3" fmla="*/ 4 h 18"/>
                    <a:gd name="T4" fmla="*/ 0 w 11"/>
                    <a:gd name="T5" fmla="*/ 4 h 18"/>
                    <a:gd name="T6" fmla="*/ 11 w 11"/>
                    <a:gd name="T7" fmla="*/ 18 h 18"/>
                    <a:gd name="T8" fmla="*/ 11 w 11"/>
                    <a:gd name="T9" fmla="*/ 18 h 18"/>
                    <a:gd name="T10" fmla="*/ 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7" y="0"/>
                      </a:moveTo>
                      <a:lnTo>
                        <a:pt x="4" y="4"/>
                      </a:lnTo>
                      <a:lnTo>
                        <a:pt x="0" y="4"/>
                      </a:lnTo>
                      <a:lnTo>
                        <a:pt x="11" y="18"/>
                      </a:lnTo>
                      <a:lnTo>
                        <a:pt x="7" y="0"/>
                      </a:lnTo>
                      <a:close/>
                    </a:path>
                  </a:pathLst>
                </a:custGeom>
                <a:solidFill>
                  <a:srgbClr val="1F1A17"/>
                </a:solidFill>
                <a:ln w="9525">
                  <a:noFill/>
                  <a:round/>
                  <a:headEnd/>
                  <a:tailEnd/>
                </a:ln>
              </p:spPr>
              <p:txBody>
                <a:bodyPr/>
                <a:lstStyle/>
                <a:p>
                  <a:endParaRPr lang="ro-RO"/>
                </a:p>
              </p:txBody>
            </p:sp>
            <p:sp>
              <p:nvSpPr>
                <p:cNvPr id="54751" name="Freeform 518"/>
                <p:cNvSpPr>
                  <a:spLocks/>
                </p:cNvSpPr>
                <p:nvPr/>
              </p:nvSpPr>
              <p:spPr bwMode="auto">
                <a:xfrm>
                  <a:off x="1249" y="2890"/>
                  <a:ext cx="1" cy="11"/>
                </a:xfrm>
                <a:custGeom>
                  <a:avLst/>
                  <a:gdLst>
                    <a:gd name="T0" fmla="*/ 0 w 1"/>
                    <a:gd name="T1" fmla="*/ 0 h 11"/>
                    <a:gd name="T2" fmla="*/ 0 w 1"/>
                    <a:gd name="T3" fmla="*/ 11 h 11"/>
                    <a:gd name="T4" fmla="*/ 0 w 1"/>
                    <a:gd name="T5" fmla="*/ 11 h 11"/>
                    <a:gd name="T6" fmla="*/ 0 w 1"/>
                    <a:gd name="T7" fmla="*/ 11 h 11"/>
                    <a:gd name="T8" fmla="*/ 0 w 1"/>
                    <a:gd name="T9" fmla="*/ 11 h 11"/>
                    <a:gd name="T10" fmla="*/ 0 w 1"/>
                    <a:gd name="T11" fmla="*/ 0 h 11"/>
                    <a:gd name="T12" fmla="*/ 0 60000 65536"/>
                    <a:gd name="T13" fmla="*/ 0 60000 65536"/>
                    <a:gd name="T14" fmla="*/ 0 60000 65536"/>
                    <a:gd name="T15" fmla="*/ 0 60000 65536"/>
                    <a:gd name="T16" fmla="*/ 0 60000 65536"/>
                    <a:gd name="T17" fmla="*/ 0 60000 65536"/>
                    <a:gd name="T18" fmla="*/ 0 w 1"/>
                    <a:gd name="T19" fmla="*/ 0 h 11"/>
                    <a:gd name="T20" fmla="*/ 1 w 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 h="11">
                      <a:moveTo>
                        <a:pt x="0" y="0"/>
                      </a:moveTo>
                      <a:lnTo>
                        <a:pt x="0" y="11"/>
                      </a:lnTo>
                      <a:lnTo>
                        <a:pt x="0" y="0"/>
                      </a:lnTo>
                      <a:close/>
                    </a:path>
                  </a:pathLst>
                </a:custGeom>
                <a:solidFill>
                  <a:srgbClr val="1F1A17"/>
                </a:solidFill>
                <a:ln w="9525">
                  <a:noFill/>
                  <a:round/>
                  <a:headEnd/>
                  <a:tailEnd/>
                </a:ln>
              </p:spPr>
              <p:txBody>
                <a:bodyPr/>
                <a:lstStyle/>
                <a:p>
                  <a:endParaRPr lang="ro-RO"/>
                </a:p>
              </p:txBody>
            </p:sp>
            <p:sp>
              <p:nvSpPr>
                <p:cNvPr id="54752" name="Freeform 517"/>
                <p:cNvSpPr>
                  <a:spLocks/>
                </p:cNvSpPr>
                <p:nvPr/>
              </p:nvSpPr>
              <p:spPr bwMode="auto">
                <a:xfrm>
                  <a:off x="1288" y="2872"/>
                  <a:ext cx="10" cy="18"/>
                </a:xfrm>
                <a:custGeom>
                  <a:avLst/>
                  <a:gdLst>
                    <a:gd name="T0" fmla="*/ 0 w 10"/>
                    <a:gd name="T1" fmla="*/ 4 h 18"/>
                    <a:gd name="T2" fmla="*/ 7 w 10"/>
                    <a:gd name="T3" fmla="*/ 18 h 18"/>
                    <a:gd name="T4" fmla="*/ 10 w 10"/>
                    <a:gd name="T5" fmla="*/ 15 h 18"/>
                    <a:gd name="T6" fmla="*/ 3 w 10"/>
                    <a:gd name="T7" fmla="*/ 0 h 18"/>
                    <a:gd name="T8" fmla="*/ 0 w 10"/>
                    <a:gd name="T9" fmla="*/ 4 h 18"/>
                    <a:gd name="T10" fmla="*/ 0 w 10"/>
                    <a:gd name="T11" fmla="*/ 4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0" y="4"/>
                      </a:moveTo>
                      <a:lnTo>
                        <a:pt x="7" y="18"/>
                      </a:lnTo>
                      <a:lnTo>
                        <a:pt x="10" y="15"/>
                      </a:lnTo>
                      <a:lnTo>
                        <a:pt x="3" y="0"/>
                      </a:lnTo>
                      <a:lnTo>
                        <a:pt x="0" y="4"/>
                      </a:lnTo>
                      <a:close/>
                    </a:path>
                  </a:pathLst>
                </a:custGeom>
                <a:solidFill>
                  <a:srgbClr val="1F1A17"/>
                </a:solidFill>
                <a:ln w="9525">
                  <a:noFill/>
                  <a:round/>
                  <a:headEnd/>
                  <a:tailEnd/>
                </a:ln>
              </p:spPr>
              <p:txBody>
                <a:bodyPr/>
                <a:lstStyle/>
                <a:p>
                  <a:endParaRPr lang="ro-RO"/>
                </a:p>
              </p:txBody>
            </p:sp>
            <p:sp>
              <p:nvSpPr>
                <p:cNvPr id="54753" name="Freeform 516"/>
                <p:cNvSpPr>
                  <a:spLocks/>
                </p:cNvSpPr>
                <p:nvPr/>
              </p:nvSpPr>
              <p:spPr bwMode="auto">
                <a:xfrm>
                  <a:off x="1281" y="2876"/>
                  <a:ext cx="14" cy="18"/>
                </a:xfrm>
                <a:custGeom>
                  <a:avLst/>
                  <a:gdLst>
                    <a:gd name="T0" fmla="*/ 0 w 14"/>
                    <a:gd name="T1" fmla="*/ 7 h 18"/>
                    <a:gd name="T2" fmla="*/ 10 w 14"/>
                    <a:gd name="T3" fmla="*/ 18 h 18"/>
                    <a:gd name="T4" fmla="*/ 14 w 14"/>
                    <a:gd name="T5" fmla="*/ 14 h 18"/>
                    <a:gd name="T6" fmla="*/ 7 w 14"/>
                    <a:gd name="T7" fmla="*/ 0 h 18"/>
                    <a:gd name="T8" fmla="*/ 0 w 14"/>
                    <a:gd name="T9" fmla="*/ 3 h 18"/>
                    <a:gd name="T10" fmla="*/ 0 w 14"/>
                    <a:gd name="T11" fmla="*/ 7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0" y="7"/>
                      </a:moveTo>
                      <a:lnTo>
                        <a:pt x="10" y="18"/>
                      </a:lnTo>
                      <a:lnTo>
                        <a:pt x="14" y="14"/>
                      </a:lnTo>
                      <a:lnTo>
                        <a:pt x="7" y="0"/>
                      </a:lnTo>
                      <a:lnTo>
                        <a:pt x="0" y="3"/>
                      </a:lnTo>
                      <a:lnTo>
                        <a:pt x="0" y="7"/>
                      </a:lnTo>
                      <a:close/>
                    </a:path>
                  </a:pathLst>
                </a:custGeom>
                <a:solidFill>
                  <a:srgbClr val="1F1A17"/>
                </a:solidFill>
                <a:ln w="9525">
                  <a:noFill/>
                  <a:round/>
                  <a:headEnd/>
                  <a:tailEnd/>
                </a:ln>
              </p:spPr>
              <p:txBody>
                <a:bodyPr/>
                <a:lstStyle/>
                <a:p>
                  <a:endParaRPr lang="ro-RO"/>
                </a:p>
              </p:txBody>
            </p:sp>
            <p:sp>
              <p:nvSpPr>
                <p:cNvPr id="54754" name="Freeform 515"/>
                <p:cNvSpPr>
                  <a:spLocks/>
                </p:cNvSpPr>
                <p:nvPr/>
              </p:nvSpPr>
              <p:spPr bwMode="auto">
                <a:xfrm>
                  <a:off x="1277" y="2883"/>
                  <a:ext cx="18" cy="14"/>
                </a:xfrm>
                <a:custGeom>
                  <a:avLst/>
                  <a:gdLst>
                    <a:gd name="T0" fmla="*/ 7 w 18"/>
                    <a:gd name="T1" fmla="*/ 14 h 14"/>
                    <a:gd name="T2" fmla="*/ 14 w 18"/>
                    <a:gd name="T3" fmla="*/ 11 h 14"/>
                    <a:gd name="T4" fmla="*/ 18 w 18"/>
                    <a:gd name="T5" fmla="*/ 7 h 14"/>
                    <a:gd name="T6" fmla="*/ 4 w 18"/>
                    <a:gd name="T7" fmla="*/ 0 h 14"/>
                    <a:gd name="T8" fmla="*/ 0 w 18"/>
                    <a:gd name="T9" fmla="*/ 4 h 14"/>
                    <a:gd name="T10" fmla="*/ 7 w 18"/>
                    <a:gd name="T11" fmla="*/ 14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7" y="14"/>
                      </a:moveTo>
                      <a:lnTo>
                        <a:pt x="14" y="11"/>
                      </a:lnTo>
                      <a:lnTo>
                        <a:pt x="18" y="7"/>
                      </a:lnTo>
                      <a:lnTo>
                        <a:pt x="4" y="0"/>
                      </a:lnTo>
                      <a:lnTo>
                        <a:pt x="0" y="4"/>
                      </a:lnTo>
                      <a:lnTo>
                        <a:pt x="7" y="14"/>
                      </a:lnTo>
                      <a:close/>
                    </a:path>
                  </a:pathLst>
                </a:custGeom>
                <a:solidFill>
                  <a:srgbClr val="1F1A17"/>
                </a:solidFill>
                <a:ln w="9525">
                  <a:noFill/>
                  <a:round/>
                  <a:headEnd/>
                  <a:tailEnd/>
                </a:ln>
              </p:spPr>
              <p:txBody>
                <a:bodyPr/>
                <a:lstStyle/>
                <a:p>
                  <a:endParaRPr lang="ro-RO"/>
                </a:p>
              </p:txBody>
            </p:sp>
            <p:sp>
              <p:nvSpPr>
                <p:cNvPr id="54755" name="Freeform 514"/>
                <p:cNvSpPr>
                  <a:spLocks/>
                </p:cNvSpPr>
                <p:nvPr/>
              </p:nvSpPr>
              <p:spPr bwMode="auto">
                <a:xfrm>
                  <a:off x="1281" y="2883"/>
                  <a:ext cx="3" cy="14"/>
                </a:xfrm>
                <a:custGeom>
                  <a:avLst/>
                  <a:gdLst>
                    <a:gd name="T0" fmla="*/ 0 w 3"/>
                    <a:gd name="T1" fmla="*/ 14 h 14"/>
                    <a:gd name="T2" fmla="*/ 0 w 3"/>
                    <a:gd name="T3" fmla="*/ 14 h 14"/>
                    <a:gd name="T4" fmla="*/ 3 w 3"/>
                    <a:gd name="T5" fmla="*/ 14 h 14"/>
                    <a:gd name="T6" fmla="*/ 3 w 3"/>
                    <a:gd name="T7" fmla="*/ 0 h 14"/>
                    <a:gd name="T8" fmla="*/ 0 w 3"/>
                    <a:gd name="T9" fmla="*/ 0 h 14"/>
                    <a:gd name="T10" fmla="*/ 0 w 3"/>
                    <a:gd name="T11" fmla="*/ 14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14"/>
                      </a:moveTo>
                      <a:lnTo>
                        <a:pt x="0" y="14"/>
                      </a:lnTo>
                      <a:lnTo>
                        <a:pt x="3" y="14"/>
                      </a:lnTo>
                      <a:lnTo>
                        <a:pt x="3" y="0"/>
                      </a:lnTo>
                      <a:lnTo>
                        <a:pt x="0" y="0"/>
                      </a:lnTo>
                      <a:lnTo>
                        <a:pt x="0" y="14"/>
                      </a:lnTo>
                      <a:close/>
                    </a:path>
                  </a:pathLst>
                </a:custGeom>
                <a:solidFill>
                  <a:srgbClr val="1F1A17"/>
                </a:solidFill>
                <a:ln w="9525">
                  <a:noFill/>
                  <a:round/>
                  <a:headEnd/>
                  <a:tailEnd/>
                </a:ln>
              </p:spPr>
              <p:txBody>
                <a:bodyPr/>
                <a:lstStyle/>
                <a:p>
                  <a:endParaRPr lang="ro-RO"/>
                </a:p>
              </p:txBody>
            </p:sp>
            <p:sp>
              <p:nvSpPr>
                <p:cNvPr id="54756" name="Freeform 513"/>
                <p:cNvSpPr>
                  <a:spLocks/>
                </p:cNvSpPr>
                <p:nvPr/>
              </p:nvSpPr>
              <p:spPr bwMode="auto">
                <a:xfrm>
                  <a:off x="1263" y="2883"/>
                  <a:ext cx="18" cy="14"/>
                </a:xfrm>
                <a:custGeom>
                  <a:avLst/>
                  <a:gdLst>
                    <a:gd name="T0" fmla="*/ 0 w 18"/>
                    <a:gd name="T1" fmla="*/ 11 h 14"/>
                    <a:gd name="T2" fmla="*/ 7 w 18"/>
                    <a:gd name="T3" fmla="*/ 14 h 14"/>
                    <a:gd name="T4" fmla="*/ 18 w 18"/>
                    <a:gd name="T5" fmla="*/ 14 h 14"/>
                    <a:gd name="T6" fmla="*/ 18 w 18"/>
                    <a:gd name="T7" fmla="*/ 0 h 14"/>
                    <a:gd name="T8" fmla="*/ 11 w 18"/>
                    <a:gd name="T9" fmla="*/ 0 h 14"/>
                    <a:gd name="T10" fmla="*/ 0 w 18"/>
                    <a:gd name="T11" fmla="*/ 11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11"/>
                      </a:moveTo>
                      <a:lnTo>
                        <a:pt x="7" y="14"/>
                      </a:lnTo>
                      <a:lnTo>
                        <a:pt x="18" y="14"/>
                      </a:lnTo>
                      <a:lnTo>
                        <a:pt x="18" y="0"/>
                      </a:lnTo>
                      <a:lnTo>
                        <a:pt x="11" y="0"/>
                      </a:lnTo>
                      <a:lnTo>
                        <a:pt x="0" y="11"/>
                      </a:lnTo>
                      <a:close/>
                    </a:path>
                  </a:pathLst>
                </a:custGeom>
                <a:solidFill>
                  <a:srgbClr val="1F1A17"/>
                </a:solidFill>
                <a:ln w="9525">
                  <a:noFill/>
                  <a:round/>
                  <a:headEnd/>
                  <a:tailEnd/>
                </a:ln>
              </p:spPr>
              <p:txBody>
                <a:bodyPr/>
                <a:lstStyle/>
                <a:p>
                  <a:endParaRPr lang="ro-RO"/>
                </a:p>
              </p:txBody>
            </p:sp>
            <p:sp>
              <p:nvSpPr>
                <p:cNvPr id="54757" name="Freeform 512"/>
                <p:cNvSpPr>
                  <a:spLocks/>
                </p:cNvSpPr>
                <p:nvPr/>
              </p:nvSpPr>
              <p:spPr bwMode="auto">
                <a:xfrm>
                  <a:off x="1263" y="2883"/>
                  <a:ext cx="14" cy="11"/>
                </a:xfrm>
                <a:custGeom>
                  <a:avLst/>
                  <a:gdLst>
                    <a:gd name="T0" fmla="*/ 0 w 14"/>
                    <a:gd name="T1" fmla="*/ 0 h 11"/>
                    <a:gd name="T2" fmla="*/ 0 w 14"/>
                    <a:gd name="T3" fmla="*/ 7 h 11"/>
                    <a:gd name="T4" fmla="*/ 0 w 14"/>
                    <a:gd name="T5" fmla="*/ 11 h 11"/>
                    <a:gd name="T6" fmla="*/ 14 w 14"/>
                    <a:gd name="T7" fmla="*/ 4 h 11"/>
                    <a:gd name="T8" fmla="*/ 14 w 14"/>
                    <a:gd name="T9" fmla="*/ 0 h 11"/>
                    <a:gd name="T10" fmla="*/ 0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0"/>
                      </a:moveTo>
                      <a:lnTo>
                        <a:pt x="0" y="7"/>
                      </a:lnTo>
                      <a:lnTo>
                        <a:pt x="0" y="11"/>
                      </a:lnTo>
                      <a:lnTo>
                        <a:pt x="14" y="4"/>
                      </a:lnTo>
                      <a:lnTo>
                        <a:pt x="14" y="0"/>
                      </a:lnTo>
                      <a:lnTo>
                        <a:pt x="0" y="0"/>
                      </a:lnTo>
                      <a:close/>
                    </a:path>
                  </a:pathLst>
                </a:custGeom>
                <a:solidFill>
                  <a:srgbClr val="1F1A17"/>
                </a:solidFill>
                <a:ln w="9525">
                  <a:noFill/>
                  <a:round/>
                  <a:headEnd/>
                  <a:tailEnd/>
                </a:ln>
              </p:spPr>
              <p:txBody>
                <a:bodyPr/>
                <a:lstStyle/>
                <a:p>
                  <a:endParaRPr lang="ro-RO"/>
                </a:p>
              </p:txBody>
            </p:sp>
            <p:sp>
              <p:nvSpPr>
                <p:cNvPr id="54758" name="Freeform 511"/>
                <p:cNvSpPr>
                  <a:spLocks/>
                </p:cNvSpPr>
                <p:nvPr/>
              </p:nvSpPr>
              <p:spPr bwMode="auto">
                <a:xfrm>
                  <a:off x="1263" y="2879"/>
                  <a:ext cx="14" cy="11"/>
                </a:xfrm>
                <a:custGeom>
                  <a:avLst/>
                  <a:gdLst>
                    <a:gd name="T0" fmla="*/ 4 w 14"/>
                    <a:gd name="T1" fmla="*/ 0 h 11"/>
                    <a:gd name="T2" fmla="*/ 4 w 14"/>
                    <a:gd name="T3" fmla="*/ 0 h 11"/>
                    <a:gd name="T4" fmla="*/ 0 w 14"/>
                    <a:gd name="T5" fmla="*/ 4 h 11"/>
                    <a:gd name="T6" fmla="*/ 14 w 14"/>
                    <a:gd name="T7" fmla="*/ 11 h 11"/>
                    <a:gd name="T8" fmla="*/ 14 w 14"/>
                    <a:gd name="T9" fmla="*/ 11 h 11"/>
                    <a:gd name="T10" fmla="*/ 4 w 14"/>
                    <a:gd name="T11" fmla="*/ 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4" y="0"/>
                      </a:moveTo>
                      <a:lnTo>
                        <a:pt x="4" y="0"/>
                      </a:lnTo>
                      <a:lnTo>
                        <a:pt x="0" y="4"/>
                      </a:lnTo>
                      <a:lnTo>
                        <a:pt x="14" y="11"/>
                      </a:lnTo>
                      <a:lnTo>
                        <a:pt x="4" y="0"/>
                      </a:lnTo>
                      <a:close/>
                    </a:path>
                  </a:pathLst>
                </a:custGeom>
                <a:solidFill>
                  <a:srgbClr val="1F1A17"/>
                </a:solidFill>
                <a:ln w="9525">
                  <a:noFill/>
                  <a:round/>
                  <a:headEnd/>
                  <a:tailEnd/>
                </a:ln>
              </p:spPr>
              <p:txBody>
                <a:bodyPr/>
                <a:lstStyle/>
                <a:p>
                  <a:endParaRPr lang="ro-RO"/>
                </a:p>
              </p:txBody>
            </p:sp>
            <p:sp>
              <p:nvSpPr>
                <p:cNvPr id="54759" name="Freeform 510"/>
                <p:cNvSpPr>
                  <a:spLocks/>
                </p:cNvSpPr>
                <p:nvPr/>
              </p:nvSpPr>
              <p:spPr bwMode="auto">
                <a:xfrm>
                  <a:off x="1267" y="2876"/>
                  <a:ext cx="14" cy="14"/>
                </a:xfrm>
                <a:custGeom>
                  <a:avLst/>
                  <a:gdLst>
                    <a:gd name="T0" fmla="*/ 7 w 14"/>
                    <a:gd name="T1" fmla="*/ 0 h 14"/>
                    <a:gd name="T2" fmla="*/ 3 w 14"/>
                    <a:gd name="T3" fmla="*/ 0 h 14"/>
                    <a:gd name="T4" fmla="*/ 0 w 14"/>
                    <a:gd name="T5" fmla="*/ 3 h 14"/>
                    <a:gd name="T6" fmla="*/ 10 w 14"/>
                    <a:gd name="T7" fmla="*/ 14 h 14"/>
                    <a:gd name="T8" fmla="*/ 14 w 14"/>
                    <a:gd name="T9" fmla="*/ 14 h 14"/>
                    <a:gd name="T10" fmla="*/ 7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7" y="0"/>
                      </a:moveTo>
                      <a:lnTo>
                        <a:pt x="3" y="0"/>
                      </a:lnTo>
                      <a:lnTo>
                        <a:pt x="0" y="3"/>
                      </a:lnTo>
                      <a:lnTo>
                        <a:pt x="10" y="14"/>
                      </a:lnTo>
                      <a:lnTo>
                        <a:pt x="14" y="14"/>
                      </a:lnTo>
                      <a:lnTo>
                        <a:pt x="7" y="0"/>
                      </a:lnTo>
                      <a:close/>
                    </a:path>
                  </a:pathLst>
                </a:custGeom>
                <a:solidFill>
                  <a:srgbClr val="1F1A17"/>
                </a:solidFill>
                <a:ln w="9525">
                  <a:noFill/>
                  <a:round/>
                  <a:headEnd/>
                  <a:tailEnd/>
                </a:ln>
              </p:spPr>
              <p:txBody>
                <a:bodyPr/>
                <a:lstStyle/>
                <a:p>
                  <a:endParaRPr lang="ro-RO"/>
                </a:p>
              </p:txBody>
            </p:sp>
            <p:sp>
              <p:nvSpPr>
                <p:cNvPr id="54760" name="Freeform 509"/>
                <p:cNvSpPr>
                  <a:spLocks/>
                </p:cNvSpPr>
                <p:nvPr/>
              </p:nvSpPr>
              <p:spPr bwMode="auto">
                <a:xfrm>
                  <a:off x="1274" y="2872"/>
                  <a:ext cx="7" cy="18"/>
                </a:xfrm>
                <a:custGeom>
                  <a:avLst/>
                  <a:gdLst>
                    <a:gd name="T0" fmla="*/ 3 w 7"/>
                    <a:gd name="T1" fmla="*/ 0 h 18"/>
                    <a:gd name="T2" fmla="*/ 0 w 7"/>
                    <a:gd name="T3" fmla="*/ 4 h 18"/>
                    <a:gd name="T4" fmla="*/ 3 w 7"/>
                    <a:gd name="T5" fmla="*/ 18 h 18"/>
                    <a:gd name="T6" fmla="*/ 7 w 7"/>
                    <a:gd name="T7" fmla="*/ 15 h 18"/>
                    <a:gd name="T8" fmla="*/ 3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3" y="0"/>
                      </a:moveTo>
                      <a:lnTo>
                        <a:pt x="0" y="4"/>
                      </a:lnTo>
                      <a:lnTo>
                        <a:pt x="3" y="18"/>
                      </a:lnTo>
                      <a:lnTo>
                        <a:pt x="7" y="15"/>
                      </a:lnTo>
                      <a:lnTo>
                        <a:pt x="3" y="0"/>
                      </a:lnTo>
                      <a:close/>
                    </a:path>
                  </a:pathLst>
                </a:custGeom>
                <a:solidFill>
                  <a:srgbClr val="1F1A17"/>
                </a:solidFill>
                <a:ln w="9525">
                  <a:noFill/>
                  <a:round/>
                  <a:headEnd/>
                  <a:tailEnd/>
                </a:ln>
              </p:spPr>
              <p:txBody>
                <a:bodyPr/>
                <a:lstStyle/>
                <a:p>
                  <a:endParaRPr lang="ro-RO"/>
                </a:p>
              </p:txBody>
            </p:sp>
            <p:sp>
              <p:nvSpPr>
                <p:cNvPr id="54761" name="Freeform 508"/>
                <p:cNvSpPr>
                  <a:spLocks noEditPoints="1"/>
                </p:cNvSpPr>
                <p:nvPr/>
              </p:nvSpPr>
              <p:spPr bwMode="auto">
                <a:xfrm>
                  <a:off x="2031" y="2637"/>
                  <a:ext cx="172" cy="313"/>
                </a:xfrm>
                <a:custGeom>
                  <a:avLst/>
                  <a:gdLst>
                    <a:gd name="T0" fmla="*/ 67 w 172"/>
                    <a:gd name="T1" fmla="*/ 313 h 313"/>
                    <a:gd name="T2" fmla="*/ 120 w 172"/>
                    <a:gd name="T3" fmla="*/ 313 h 313"/>
                    <a:gd name="T4" fmla="*/ 116 w 172"/>
                    <a:gd name="T5" fmla="*/ 204 h 313"/>
                    <a:gd name="T6" fmla="*/ 116 w 172"/>
                    <a:gd name="T7" fmla="*/ 165 h 313"/>
                    <a:gd name="T8" fmla="*/ 116 w 172"/>
                    <a:gd name="T9" fmla="*/ 134 h 313"/>
                    <a:gd name="T10" fmla="*/ 113 w 172"/>
                    <a:gd name="T11" fmla="*/ 53 h 313"/>
                    <a:gd name="T12" fmla="*/ 71 w 172"/>
                    <a:gd name="T13" fmla="*/ 53 h 313"/>
                    <a:gd name="T14" fmla="*/ 71 w 172"/>
                    <a:gd name="T15" fmla="*/ 134 h 313"/>
                    <a:gd name="T16" fmla="*/ 71 w 172"/>
                    <a:gd name="T17" fmla="*/ 169 h 313"/>
                    <a:gd name="T18" fmla="*/ 67 w 172"/>
                    <a:gd name="T19" fmla="*/ 211 h 313"/>
                    <a:gd name="T20" fmla="*/ 67 w 172"/>
                    <a:gd name="T21" fmla="*/ 313 h 313"/>
                    <a:gd name="T22" fmla="*/ 71 w 172"/>
                    <a:gd name="T23" fmla="*/ 11 h 313"/>
                    <a:gd name="T24" fmla="*/ 113 w 172"/>
                    <a:gd name="T25" fmla="*/ 11 h 313"/>
                    <a:gd name="T26" fmla="*/ 113 w 172"/>
                    <a:gd name="T27" fmla="*/ 0 h 313"/>
                    <a:gd name="T28" fmla="*/ 71 w 172"/>
                    <a:gd name="T29" fmla="*/ 0 h 313"/>
                    <a:gd name="T30" fmla="*/ 71 w 172"/>
                    <a:gd name="T31" fmla="*/ 11 h 313"/>
                    <a:gd name="T32" fmla="*/ 18 w 172"/>
                    <a:gd name="T33" fmla="*/ 64 h 313"/>
                    <a:gd name="T34" fmla="*/ 32 w 172"/>
                    <a:gd name="T35" fmla="*/ 53 h 313"/>
                    <a:gd name="T36" fmla="*/ 46 w 172"/>
                    <a:gd name="T37" fmla="*/ 50 h 313"/>
                    <a:gd name="T38" fmla="*/ 137 w 172"/>
                    <a:gd name="T39" fmla="*/ 50 h 313"/>
                    <a:gd name="T40" fmla="*/ 137 w 172"/>
                    <a:gd name="T41" fmla="*/ 60 h 313"/>
                    <a:gd name="T42" fmla="*/ 172 w 172"/>
                    <a:gd name="T43" fmla="*/ 60 h 313"/>
                    <a:gd name="T44" fmla="*/ 172 w 172"/>
                    <a:gd name="T45" fmla="*/ 0 h 313"/>
                    <a:gd name="T46" fmla="*/ 137 w 172"/>
                    <a:gd name="T47" fmla="*/ 0 h 313"/>
                    <a:gd name="T48" fmla="*/ 137 w 172"/>
                    <a:gd name="T49" fmla="*/ 11 h 313"/>
                    <a:gd name="T50" fmla="*/ 46 w 172"/>
                    <a:gd name="T51" fmla="*/ 11 h 313"/>
                    <a:gd name="T52" fmla="*/ 32 w 172"/>
                    <a:gd name="T53" fmla="*/ 15 h 313"/>
                    <a:gd name="T54" fmla="*/ 18 w 172"/>
                    <a:gd name="T55" fmla="*/ 25 h 313"/>
                    <a:gd name="T56" fmla="*/ 11 w 172"/>
                    <a:gd name="T57" fmla="*/ 39 h 313"/>
                    <a:gd name="T58" fmla="*/ 0 w 172"/>
                    <a:gd name="T59" fmla="*/ 60 h 313"/>
                    <a:gd name="T60" fmla="*/ 0 w 172"/>
                    <a:gd name="T61" fmla="*/ 71 h 313"/>
                    <a:gd name="T62" fmla="*/ 0 w 172"/>
                    <a:gd name="T63" fmla="*/ 74 h 313"/>
                    <a:gd name="T64" fmla="*/ 7 w 172"/>
                    <a:gd name="T65" fmla="*/ 74 h 313"/>
                    <a:gd name="T66" fmla="*/ 18 w 172"/>
                    <a:gd name="T67" fmla="*/ 64 h 3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2"/>
                    <a:gd name="T103" fmla="*/ 0 h 313"/>
                    <a:gd name="T104" fmla="*/ 172 w 172"/>
                    <a:gd name="T105" fmla="*/ 313 h 3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2" h="313">
                      <a:moveTo>
                        <a:pt x="67" y="313"/>
                      </a:moveTo>
                      <a:lnTo>
                        <a:pt x="120" y="313"/>
                      </a:lnTo>
                      <a:lnTo>
                        <a:pt x="116" y="204"/>
                      </a:lnTo>
                      <a:lnTo>
                        <a:pt x="116" y="165"/>
                      </a:lnTo>
                      <a:lnTo>
                        <a:pt x="116" y="134"/>
                      </a:lnTo>
                      <a:lnTo>
                        <a:pt x="113" y="53"/>
                      </a:lnTo>
                      <a:lnTo>
                        <a:pt x="71" y="53"/>
                      </a:lnTo>
                      <a:lnTo>
                        <a:pt x="71" y="134"/>
                      </a:lnTo>
                      <a:lnTo>
                        <a:pt x="71" y="169"/>
                      </a:lnTo>
                      <a:lnTo>
                        <a:pt x="67" y="211"/>
                      </a:lnTo>
                      <a:lnTo>
                        <a:pt x="67" y="313"/>
                      </a:lnTo>
                      <a:close/>
                      <a:moveTo>
                        <a:pt x="71" y="11"/>
                      </a:moveTo>
                      <a:lnTo>
                        <a:pt x="113" y="11"/>
                      </a:lnTo>
                      <a:lnTo>
                        <a:pt x="113" y="0"/>
                      </a:lnTo>
                      <a:lnTo>
                        <a:pt x="71" y="0"/>
                      </a:lnTo>
                      <a:lnTo>
                        <a:pt x="71" y="11"/>
                      </a:lnTo>
                      <a:close/>
                      <a:moveTo>
                        <a:pt x="18" y="64"/>
                      </a:moveTo>
                      <a:lnTo>
                        <a:pt x="32" y="53"/>
                      </a:lnTo>
                      <a:lnTo>
                        <a:pt x="46" y="50"/>
                      </a:lnTo>
                      <a:lnTo>
                        <a:pt x="137" y="50"/>
                      </a:lnTo>
                      <a:lnTo>
                        <a:pt x="137" y="60"/>
                      </a:lnTo>
                      <a:lnTo>
                        <a:pt x="172" y="60"/>
                      </a:lnTo>
                      <a:lnTo>
                        <a:pt x="172" y="0"/>
                      </a:lnTo>
                      <a:lnTo>
                        <a:pt x="137" y="0"/>
                      </a:lnTo>
                      <a:lnTo>
                        <a:pt x="137" y="11"/>
                      </a:lnTo>
                      <a:lnTo>
                        <a:pt x="46" y="11"/>
                      </a:lnTo>
                      <a:lnTo>
                        <a:pt x="32" y="15"/>
                      </a:lnTo>
                      <a:lnTo>
                        <a:pt x="18" y="25"/>
                      </a:lnTo>
                      <a:lnTo>
                        <a:pt x="11" y="39"/>
                      </a:lnTo>
                      <a:lnTo>
                        <a:pt x="0" y="60"/>
                      </a:lnTo>
                      <a:lnTo>
                        <a:pt x="0" y="71"/>
                      </a:lnTo>
                      <a:lnTo>
                        <a:pt x="0" y="74"/>
                      </a:lnTo>
                      <a:lnTo>
                        <a:pt x="7" y="74"/>
                      </a:lnTo>
                      <a:lnTo>
                        <a:pt x="18" y="64"/>
                      </a:lnTo>
                      <a:close/>
                    </a:path>
                  </a:pathLst>
                </a:custGeom>
                <a:solidFill>
                  <a:srgbClr val="1F1A17"/>
                </a:solidFill>
                <a:ln w="9525">
                  <a:noFill/>
                  <a:round/>
                  <a:headEnd/>
                  <a:tailEnd/>
                </a:ln>
              </p:spPr>
              <p:txBody>
                <a:bodyPr/>
                <a:lstStyle/>
                <a:p>
                  <a:endParaRPr lang="ro-RO"/>
                </a:p>
              </p:txBody>
            </p:sp>
            <p:sp>
              <p:nvSpPr>
                <p:cNvPr id="54762" name="Freeform 507"/>
                <p:cNvSpPr>
                  <a:spLocks/>
                </p:cNvSpPr>
                <p:nvPr/>
              </p:nvSpPr>
              <p:spPr bwMode="auto">
                <a:xfrm>
                  <a:off x="2098" y="2690"/>
                  <a:ext cx="53" cy="260"/>
                </a:xfrm>
                <a:custGeom>
                  <a:avLst/>
                  <a:gdLst>
                    <a:gd name="T0" fmla="*/ 0 w 53"/>
                    <a:gd name="T1" fmla="*/ 260 h 260"/>
                    <a:gd name="T2" fmla="*/ 53 w 53"/>
                    <a:gd name="T3" fmla="*/ 260 h 260"/>
                    <a:gd name="T4" fmla="*/ 49 w 53"/>
                    <a:gd name="T5" fmla="*/ 151 h 260"/>
                    <a:gd name="T6" fmla="*/ 49 w 53"/>
                    <a:gd name="T7" fmla="*/ 112 h 260"/>
                    <a:gd name="T8" fmla="*/ 49 w 53"/>
                    <a:gd name="T9" fmla="*/ 81 h 260"/>
                    <a:gd name="T10" fmla="*/ 46 w 53"/>
                    <a:gd name="T11" fmla="*/ 0 h 260"/>
                    <a:gd name="T12" fmla="*/ 4 w 53"/>
                    <a:gd name="T13" fmla="*/ 0 h 260"/>
                    <a:gd name="T14" fmla="*/ 4 w 53"/>
                    <a:gd name="T15" fmla="*/ 81 h 260"/>
                    <a:gd name="T16" fmla="*/ 4 w 53"/>
                    <a:gd name="T17" fmla="*/ 116 h 260"/>
                    <a:gd name="T18" fmla="*/ 0 w 53"/>
                    <a:gd name="T19" fmla="*/ 158 h 260"/>
                    <a:gd name="T20" fmla="*/ 0 w 53"/>
                    <a:gd name="T21" fmla="*/ 260 h 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60"/>
                    <a:gd name="T35" fmla="*/ 53 w 53"/>
                    <a:gd name="T36" fmla="*/ 260 h 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60">
                      <a:moveTo>
                        <a:pt x="0" y="260"/>
                      </a:moveTo>
                      <a:lnTo>
                        <a:pt x="53" y="260"/>
                      </a:lnTo>
                      <a:lnTo>
                        <a:pt x="49" y="151"/>
                      </a:lnTo>
                      <a:lnTo>
                        <a:pt x="49" y="112"/>
                      </a:lnTo>
                      <a:lnTo>
                        <a:pt x="49" y="81"/>
                      </a:lnTo>
                      <a:lnTo>
                        <a:pt x="46" y="0"/>
                      </a:lnTo>
                      <a:lnTo>
                        <a:pt x="4" y="0"/>
                      </a:lnTo>
                      <a:lnTo>
                        <a:pt x="4" y="81"/>
                      </a:lnTo>
                      <a:lnTo>
                        <a:pt x="4" y="116"/>
                      </a:lnTo>
                      <a:lnTo>
                        <a:pt x="0" y="158"/>
                      </a:lnTo>
                      <a:lnTo>
                        <a:pt x="0" y="260"/>
                      </a:lnTo>
                    </a:path>
                  </a:pathLst>
                </a:custGeom>
                <a:noFill/>
                <a:ln w="2540">
                  <a:solidFill>
                    <a:srgbClr val="1F1A17"/>
                  </a:solidFill>
                  <a:round/>
                  <a:headEnd/>
                  <a:tailEnd/>
                </a:ln>
              </p:spPr>
              <p:txBody>
                <a:bodyPr/>
                <a:lstStyle/>
                <a:p>
                  <a:endParaRPr lang="ro-RO"/>
                </a:p>
              </p:txBody>
            </p:sp>
            <p:sp>
              <p:nvSpPr>
                <p:cNvPr id="54763" name="Rectangle 506"/>
                <p:cNvSpPr>
                  <a:spLocks noChangeArrowheads="1"/>
                </p:cNvSpPr>
                <p:nvPr/>
              </p:nvSpPr>
              <p:spPr bwMode="auto">
                <a:xfrm>
                  <a:off x="2102" y="2637"/>
                  <a:ext cx="42" cy="11"/>
                </a:xfrm>
                <a:prstGeom prst="rect">
                  <a:avLst/>
                </a:prstGeom>
                <a:noFill/>
                <a:ln w="2540">
                  <a:solidFill>
                    <a:srgbClr val="1F1A17"/>
                  </a:solidFill>
                  <a:miter lim="800000"/>
                  <a:headEnd/>
                  <a:tailEnd/>
                </a:ln>
              </p:spPr>
              <p:txBody>
                <a:bodyPr/>
                <a:lstStyle/>
                <a:p>
                  <a:endParaRPr lang="en-GB"/>
                </a:p>
              </p:txBody>
            </p:sp>
            <p:sp>
              <p:nvSpPr>
                <p:cNvPr id="54764" name="Freeform 505"/>
                <p:cNvSpPr>
                  <a:spLocks/>
                </p:cNvSpPr>
                <p:nvPr/>
              </p:nvSpPr>
              <p:spPr bwMode="auto">
                <a:xfrm>
                  <a:off x="2031" y="2637"/>
                  <a:ext cx="172" cy="74"/>
                </a:xfrm>
                <a:custGeom>
                  <a:avLst/>
                  <a:gdLst>
                    <a:gd name="T0" fmla="*/ 18 w 172"/>
                    <a:gd name="T1" fmla="*/ 64 h 74"/>
                    <a:gd name="T2" fmla="*/ 32 w 172"/>
                    <a:gd name="T3" fmla="*/ 53 h 74"/>
                    <a:gd name="T4" fmla="*/ 46 w 172"/>
                    <a:gd name="T5" fmla="*/ 50 h 74"/>
                    <a:gd name="T6" fmla="*/ 137 w 172"/>
                    <a:gd name="T7" fmla="*/ 50 h 74"/>
                    <a:gd name="T8" fmla="*/ 137 w 172"/>
                    <a:gd name="T9" fmla="*/ 60 h 74"/>
                    <a:gd name="T10" fmla="*/ 172 w 172"/>
                    <a:gd name="T11" fmla="*/ 60 h 74"/>
                    <a:gd name="T12" fmla="*/ 172 w 172"/>
                    <a:gd name="T13" fmla="*/ 0 h 74"/>
                    <a:gd name="T14" fmla="*/ 137 w 172"/>
                    <a:gd name="T15" fmla="*/ 0 h 74"/>
                    <a:gd name="T16" fmla="*/ 137 w 172"/>
                    <a:gd name="T17" fmla="*/ 11 h 74"/>
                    <a:gd name="T18" fmla="*/ 46 w 172"/>
                    <a:gd name="T19" fmla="*/ 11 h 74"/>
                    <a:gd name="T20" fmla="*/ 32 w 172"/>
                    <a:gd name="T21" fmla="*/ 15 h 74"/>
                    <a:gd name="T22" fmla="*/ 18 w 172"/>
                    <a:gd name="T23" fmla="*/ 25 h 74"/>
                    <a:gd name="T24" fmla="*/ 11 w 172"/>
                    <a:gd name="T25" fmla="*/ 39 h 74"/>
                    <a:gd name="T26" fmla="*/ 0 w 172"/>
                    <a:gd name="T27" fmla="*/ 60 h 74"/>
                    <a:gd name="T28" fmla="*/ 0 w 172"/>
                    <a:gd name="T29" fmla="*/ 71 h 74"/>
                    <a:gd name="T30" fmla="*/ 0 w 172"/>
                    <a:gd name="T31" fmla="*/ 74 h 74"/>
                    <a:gd name="T32" fmla="*/ 7 w 172"/>
                    <a:gd name="T33" fmla="*/ 74 h 74"/>
                    <a:gd name="T34" fmla="*/ 18 w 172"/>
                    <a:gd name="T35" fmla="*/ 64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2"/>
                    <a:gd name="T55" fmla="*/ 0 h 74"/>
                    <a:gd name="T56" fmla="*/ 172 w 172"/>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2" h="74">
                      <a:moveTo>
                        <a:pt x="18" y="64"/>
                      </a:moveTo>
                      <a:lnTo>
                        <a:pt x="32" y="53"/>
                      </a:lnTo>
                      <a:lnTo>
                        <a:pt x="46" y="50"/>
                      </a:lnTo>
                      <a:lnTo>
                        <a:pt x="137" y="50"/>
                      </a:lnTo>
                      <a:lnTo>
                        <a:pt x="137" y="60"/>
                      </a:lnTo>
                      <a:lnTo>
                        <a:pt x="172" y="60"/>
                      </a:lnTo>
                      <a:lnTo>
                        <a:pt x="172" y="0"/>
                      </a:lnTo>
                      <a:lnTo>
                        <a:pt x="137" y="0"/>
                      </a:lnTo>
                      <a:lnTo>
                        <a:pt x="137" y="11"/>
                      </a:lnTo>
                      <a:lnTo>
                        <a:pt x="46" y="11"/>
                      </a:lnTo>
                      <a:lnTo>
                        <a:pt x="32" y="15"/>
                      </a:lnTo>
                      <a:lnTo>
                        <a:pt x="18" y="25"/>
                      </a:lnTo>
                      <a:lnTo>
                        <a:pt x="11" y="39"/>
                      </a:lnTo>
                      <a:lnTo>
                        <a:pt x="0" y="60"/>
                      </a:lnTo>
                      <a:lnTo>
                        <a:pt x="0" y="71"/>
                      </a:lnTo>
                      <a:lnTo>
                        <a:pt x="0" y="74"/>
                      </a:lnTo>
                      <a:lnTo>
                        <a:pt x="7" y="74"/>
                      </a:lnTo>
                      <a:lnTo>
                        <a:pt x="18" y="64"/>
                      </a:lnTo>
                    </a:path>
                  </a:pathLst>
                </a:custGeom>
                <a:noFill/>
                <a:ln w="2540">
                  <a:solidFill>
                    <a:srgbClr val="1F1A17"/>
                  </a:solidFill>
                  <a:round/>
                  <a:headEnd/>
                  <a:tailEnd/>
                </a:ln>
              </p:spPr>
              <p:txBody>
                <a:bodyPr/>
                <a:lstStyle/>
                <a:p>
                  <a:endParaRPr lang="ro-RO"/>
                </a:p>
              </p:txBody>
            </p:sp>
            <p:sp>
              <p:nvSpPr>
                <p:cNvPr id="54765" name="Freeform 504"/>
                <p:cNvSpPr>
                  <a:spLocks/>
                </p:cNvSpPr>
                <p:nvPr/>
              </p:nvSpPr>
              <p:spPr bwMode="auto">
                <a:xfrm>
                  <a:off x="1628" y="2364"/>
                  <a:ext cx="10" cy="3"/>
                </a:xfrm>
                <a:custGeom>
                  <a:avLst/>
                  <a:gdLst>
                    <a:gd name="T0" fmla="*/ 0 w 10"/>
                    <a:gd name="T1" fmla="*/ 0 h 3"/>
                    <a:gd name="T2" fmla="*/ 7 w 10"/>
                    <a:gd name="T3" fmla="*/ 0 h 3"/>
                    <a:gd name="T4" fmla="*/ 10 w 10"/>
                    <a:gd name="T5" fmla="*/ 3 h 3"/>
                    <a:gd name="T6" fmla="*/ 0 w 10"/>
                    <a:gd name="T7" fmla="*/ 3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7" y="0"/>
                      </a:lnTo>
                      <a:lnTo>
                        <a:pt x="10" y="3"/>
                      </a:lnTo>
                      <a:lnTo>
                        <a:pt x="0" y="3"/>
                      </a:lnTo>
                      <a:lnTo>
                        <a:pt x="0" y="0"/>
                      </a:lnTo>
                      <a:close/>
                    </a:path>
                  </a:pathLst>
                </a:custGeom>
                <a:solidFill>
                  <a:srgbClr val="1F1A17"/>
                </a:solidFill>
                <a:ln w="9525">
                  <a:noFill/>
                  <a:round/>
                  <a:headEnd/>
                  <a:tailEnd/>
                </a:ln>
              </p:spPr>
              <p:txBody>
                <a:bodyPr/>
                <a:lstStyle/>
                <a:p>
                  <a:endParaRPr lang="ro-RO"/>
                </a:p>
              </p:txBody>
            </p:sp>
            <p:sp>
              <p:nvSpPr>
                <p:cNvPr id="54766" name="Freeform 503"/>
                <p:cNvSpPr>
                  <a:spLocks/>
                </p:cNvSpPr>
                <p:nvPr/>
              </p:nvSpPr>
              <p:spPr bwMode="auto">
                <a:xfrm>
                  <a:off x="1628" y="2360"/>
                  <a:ext cx="10" cy="7"/>
                </a:xfrm>
                <a:custGeom>
                  <a:avLst/>
                  <a:gdLst>
                    <a:gd name="T0" fmla="*/ 0 w 10"/>
                    <a:gd name="T1" fmla="*/ 0 h 7"/>
                    <a:gd name="T2" fmla="*/ 7 w 10"/>
                    <a:gd name="T3" fmla="*/ 0 h 7"/>
                    <a:gd name="T4" fmla="*/ 10 w 10"/>
                    <a:gd name="T5" fmla="*/ 7 h 7"/>
                    <a:gd name="T6" fmla="*/ 0 w 10"/>
                    <a:gd name="T7" fmla="*/ 7 h 7"/>
                    <a:gd name="T8" fmla="*/ 0 w 10"/>
                    <a:gd name="T9" fmla="*/ 0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0"/>
                      </a:moveTo>
                      <a:lnTo>
                        <a:pt x="7" y="0"/>
                      </a:lnTo>
                      <a:lnTo>
                        <a:pt x="10" y="7"/>
                      </a:lnTo>
                      <a:lnTo>
                        <a:pt x="0" y="7"/>
                      </a:lnTo>
                      <a:lnTo>
                        <a:pt x="0" y="0"/>
                      </a:lnTo>
                      <a:close/>
                    </a:path>
                  </a:pathLst>
                </a:custGeom>
                <a:solidFill>
                  <a:srgbClr val="1F1A17"/>
                </a:solidFill>
                <a:ln w="9525">
                  <a:noFill/>
                  <a:round/>
                  <a:headEnd/>
                  <a:tailEnd/>
                </a:ln>
              </p:spPr>
              <p:txBody>
                <a:bodyPr/>
                <a:lstStyle/>
                <a:p>
                  <a:endParaRPr lang="ro-RO"/>
                </a:p>
              </p:txBody>
            </p:sp>
            <p:sp>
              <p:nvSpPr>
                <p:cNvPr id="54767" name="Rectangle 502"/>
                <p:cNvSpPr>
                  <a:spLocks noChangeArrowheads="1"/>
                </p:cNvSpPr>
                <p:nvPr/>
              </p:nvSpPr>
              <p:spPr bwMode="auto">
                <a:xfrm>
                  <a:off x="1628" y="2357"/>
                  <a:ext cx="7" cy="7"/>
                </a:xfrm>
                <a:prstGeom prst="rect">
                  <a:avLst/>
                </a:prstGeom>
                <a:solidFill>
                  <a:srgbClr val="1F1A17"/>
                </a:solidFill>
                <a:ln w="9525">
                  <a:noFill/>
                  <a:miter lim="800000"/>
                  <a:headEnd/>
                  <a:tailEnd/>
                </a:ln>
              </p:spPr>
              <p:txBody>
                <a:bodyPr/>
                <a:lstStyle/>
                <a:p>
                  <a:endParaRPr lang="en-GB"/>
                </a:p>
              </p:txBody>
            </p:sp>
            <p:sp>
              <p:nvSpPr>
                <p:cNvPr id="54768" name="Freeform 501"/>
                <p:cNvSpPr>
                  <a:spLocks/>
                </p:cNvSpPr>
                <p:nvPr/>
              </p:nvSpPr>
              <p:spPr bwMode="auto">
                <a:xfrm>
                  <a:off x="1628" y="2350"/>
                  <a:ext cx="7" cy="10"/>
                </a:xfrm>
                <a:custGeom>
                  <a:avLst/>
                  <a:gdLst>
                    <a:gd name="T0" fmla="*/ 7 w 7"/>
                    <a:gd name="T1" fmla="*/ 10 h 10"/>
                    <a:gd name="T2" fmla="*/ 0 w 7"/>
                    <a:gd name="T3" fmla="*/ 10 h 10"/>
                    <a:gd name="T4" fmla="*/ 0 w 7"/>
                    <a:gd name="T5" fmla="*/ 0 h 10"/>
                    <a:gd name="T6" fmla="*/ 7 w 7"/>
                    <a:gd name="T7" fmla="*/ 0 h 10"/>
                    <a:gd name="T8" fmla="*/ 7 w 7"/>
                    <a:gd name="T9" fmla="*/ 3 h 10"/>
                    <a:gd name="T10" fmla="*/ 7 w 7"/>
                    <a:gd name="T11" fmla="*/ 1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7" y="10"/>
                      </a:moveTo>
                      <a:lnTo>
                        <a:pt x="0" y="10"/>
                      </a:lnTo>
                      <a:lnTo>
                        <a:pt x="0" y="0"/>
                      </a:lnTo>
                      <a:lnTo>
                        <a:pt x="7" y="0"/>
                      </a:lnTo>
                      <a:lnTo>
                        <a:pt x="7" y="3"/>
                      </a:lnTo>
                      <a:lnTo>
                        <a:pt x="7" y="10"/>
                      </a:lnTo>
                      <a:close/>
                    </a:path>
                  </a:pathLst>
                </a:custGeom>
                <a:solidFill>
                  <a:srgbClr val="1F1A17"/>
                </a:solidFill>
                <a:ln w="9525">
                  <a:noFill/>
                  <a:round/>
                  <a:headEnd/>
                  <a:tailEnd/>
                </a:ln>
              </p:spPr>
              <p:txBody>
                <a:bodyPr/>
                <a:lstStyle/>
                <a:p>
                  <a:endParaRPr lang="ro-RO"/>
                </a:p>
              </p:txBody>
            </p:sp>
            <p:sp>
              <p:nvSpPr>
                <p:cNvPr id="54769" name="Freeform 500"/>
                <p:cNvSpPr>
                  <a:spLocks/>
                </p:cNvSpPr>
                <p:nvPr/>
              </p:nvSpPr>
              <p:spPr bwMode="auto">
                <a:xfrm>
                  <a:off x="1628" y="2346"/>
                  <a:ext cx="7" cy="11"/>
                </a:xfrm>
                <a:custGeom>
                  <a:avLst/>
                  <a:gdLst>
                    <a:gd name="T0" fmla="*/ 7 w 7"/>
                    <a:gd name="T1" fmla="*/ 11 h 11"/>
                    <a:gd name="T2" fmla="*/ 0 w 7"/>
                    <a:gd name="T3" fmla="*/ 11 h 11"/>
                    <a:gd name="T4" fmla="*/ 0 w 7"/>
                    <a:gd name="T5" fmla="*/ 0 h 11"/>
                    <a:gd name="T6" fmla="*/ 7 w 7"/>
                    <a:gd name="T7" fmla="*/ 0 h 11"/>
                    <a:gd name="T8" fmla="*/ 7 w 7"/>
                    <a:gd name="T9" fmla="*/ 7 h 11"/>
                    <a:gd name="T10" fmla="*/ 7 w 7"/>
                    <a:gd name="T11" fmla="*/ 11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7" y="11"/>
                      </a:moveTo>
                      <a:lnTo>
                        <a:pt x="0" y="11"/>
                      </a:lnTo>
                      <a:lnTo>
                        <a:pt x="0" y="0"/>
                      </a:lnTo>
                      <a:lnTo>
                        <a:pt x="7" y="0"/>
                      </a:lnTo>
                      <a:lnTo>
                        <a:pt x="7" y="7"/>
                      </a:lnTo>
                      <a:lnTo>
                        <a:pt x="7" y="11"/>
                      </a:lnTo>
                      <a:close/>
                    </a:path>
                  </a:pathLst>
                </a:custGeom>
                <a:solidFill>
                  <a:srgbClr val="1F1A17"/>
                </a:solidFill>
                <a:ln w="9525">
                  <a:noFill/>
                  <a:round/>
                  <a:headEnd/>
                  <a:tailEnd/>
                </a:ln>
              </p:spPr>
              <p:txBody>
                <a:bodyPr/>
                <a:lstStyle/>
                <a:p>
                  <a:endParaRPr lang="ro-RO"/>
                </a:p>
              </p:txBody>
            </p:sp>
            <p:sp>
              <p:nvSpPr>
                <p:cNvPr id="54770" name="Freeform 499"/>
                <p:cNvSpPr>
                  <a:spLocks/>
                </p:cNvSpPr>
                <p:nvPr/>
              </p:nvSpPr>
              <p:spPr bwMode="auto">
                <a:xfrm>
                  <a:off x="1628" y="2343"/>
                  <a:ext cx="7" cy="7"/>
                </a:xfrm>
                <a:custGeom>
                  <a:avLst/>
                  <a:gdLst>
                    <a:gd name="T0" fmla="*/ 7 w 7"/>
                    <a:gd name="T1" fmla="*/ 7 h 7"/>
                    <a:gd name="T2" fmla="*/ 0 w 7"/>
                    <a:gd name="T3" fmla="*/ 7 h 7"/>
                    <a:gd name="T4" fmla="*/ 3 w 7"/>
                    <a:gd name="T5" fmla="*/ 3 h 7"/>
                    <a:gd name="T6" fmla="*/ 3 w 7"/>
                    <a:gd name="T7" fmla="*/ 0 h 7"/>
                    <a:gd name="T8" fmla="*/ 7 w 7"/>
                    <a:gd name="T9" fmla="*/ 0 h 7"/>
                    <a:gd name="T10" fmla="*/ 7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0" y="7"/>
                      </a:lnTo>
                      <a:lnTo>
                        <a:pt x="3" y="3"/>
                      </a:lnTo>
                      <a:lnTo>
                        <a:pt x="3" y="0"/>
                      </a:lnTo>
                      <a:lnTo>
                        <a:pt x="7" y="0"/>
                      </a:lnTo>
                      <a:lnTo>
                        <a:pt x="7" y="7"/>
                      </a:lnTo>
                      <a:close/>
                    </a:path>
                  </a:pathLst>
                </a:custGeom>
                <a:solidFill>
                  <a:srgbClr val="1F1A17"/>
                </a:solidFill>
                <a:ln w="9525">
                  <a:noFill/>
                  <a:round/>
                  <a:headEnd/>
                  <a:tailEnd/>
                </a:ln>
              </p:spPr>
              <p:txBody>
                <a:bodyPr/>
                <a:lstStyle/>
                <a:p>
                  <a:endParaRPr lang="ro-RO"/>
                </a:p>
              </p:txBody>
            </p:sp>
            <p:sp>
              <p:nvSpPr>
                <p:cNvPr id="54771" name="Freeform 498"/>
                <p:cNvSpPr>
                  <a:spLocks/>
                </p:cNvSpPr>
                <p:nvPr/>
              </p:nvSpPr>
              <p:spPr bwMode="auto">
                <a:xfrm>
                  <a:off x="1628" y="2339"/>
                  <a:ext cx="7" cy="7"/>
                </a:xfrm>
                <a:custGeom>
                  <a:avLst/>
                  <a:gdLst>
                    <a:gd name="T0" fmla="*/ 7 w 7"/>
                    <a:gd name="T1" fmla="*/ 7 h 7"/>
                    <a:gd name="T2" fmla="*/ 0 w 7"/>
                    <a:gd name="T3" fmla="*/ 7 h 7"/>
                    <a:gd name="T4" fmla="*/ 3 w 7"/>
                    <a:gd name="T5" fmla="*/ 7 h 7"/>
                    <a:gd name="T6" fmla="*/ 3 w 7"/>
                    <a:gd name="T7" fmla="*/ 0 h 7"/>
                    <a:gd name="T8" fmla="*/ 7 w 7"/>
                    <a:gd name="T9" fmla="*/ 0 h 7"/>
                    <a:gd name="T10" fmla="*/ 7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0" y="7"/>
                      </a:lnTo>
                      <a:lnTo>
                        <a:pt x="3" y="7"/>
                      </a:lnTo>
                      <a:lnTo>
                        <a:pt x="3" y="0"/>
                      </a:lnTo>
                      <a:lnTo>
                        <a:pt x="7" y="0"/>
                      </a:lnTo>
                      <a:lnTo>
                        <a:pt x="7" y="7"/>
                      </a:lnTo>
                      <a:close/>
                    </a:path>
                  </a:pathLst>
                </a:custGeom>
                <a:solidFill>
                  <a:srgbClr val="1F1A17"/>
                </a:solidFill>
                <a:ln w="9525">
                  <a:noFill/>
                  <a:round/>
                  <a:headEnd/>
                  <a:tailEnd/>
                </a:ln>
              </p:spPr>
              <p:txBody>
                <a:bodyPr/>
                <a:lstStyle/>
                <a:p>
                  <a:endParaRPr lang="ro-RO"/>
                </a:p>
              </p:txBody>
            </p:sp>
            <p:sp>
              <p:nvSpPr>
                <p:cNvPr id="54772" name="Rectangle 497"/>
                <p:cNvSpPr>
                  <a:spLocks noChangeArrowheads="1"/>
                </p:cNvSpPr>
                <p:nvPr/>
              </p:nvSpPr>
              <p:spPr bwMode="auto">
                <a:xfrm>
                  <a:off x="1631" y="2336"/>
                  <a:ext cx="4" cy="7"/>
                </a:xfrm>
                <a:prstGeom prst="rect">
                  <a:avLst/>
                </a:prstGeom>
                <a:solidFill>
                  <a:srgbClr val="1F1A17"/>
                </a:solidFill>
                <a:ln w="9525">
                  <a:noFill/>
                  <a:miter lim="800000"/>
                  <a:headEnd/>
                  <a:tailEnd/>
                </a:ln>
              </p:spPr>
              <p:txBody>
                <a:bodyPr/>
                <a:lstStyle/>
                <a:p>
                  <a:endParaRPr lang="en-GB"/>
                </a:p>
              </p:txBody>
            </p:sp>
            <p:sp>
              <p:nvSpPr>
                <p:cNvPr id="54773" name="Rectangle 496"/>
                <p:cNvSpPr>
                  <a:spLocks noChangeArrowheads="1"/>
                </p:cNvSpPr>
                <p:nvPr/>
              </p:nvSpPr>
              <p:spPr bwMode="auto">
                <a:xfrm>
                  <a:off x="1631" y="2332"/>
                  <a:ext cx="4" cy="7"/>
                </a:xfrm>
                <a:prstGeom prst="rect">
                  <a:avLst/>
                </a:prstGeom>
                <a:solidFill>
                  <a:srgbClr val="1F1A17"/>
                </a:solidFill>
                <a:ln w="9525">
                  <a:noFill/>
                  <a:miter lim="800000"/>
                  <a:headEnd/>
                  <a:tailEnd/>
                </a:ln>
              </p:spPr>
              <p:txBody>
                <a:bodyPr/>
                <a:lstStyle/>
                <a:p>
                  <a:endParaRPr lang="en-GB"/>
                </a:p>
              </p:txBody>
            </p:sp>
            <p:sp>
              <p:nvSpPr>
                <p:cNvPr id="54774" name="Freeform 495"/>
                <p:cNvSpPr>
                  <a:spLocks/>
                </p:cNvSpPr>
                <p:nvPr/>
              </p:nvSpPr>
              <p:spPr bwMode="auto">
                <a:xfrm>
                  <a:off x="1631" y="2329"/>
                  <a:ext cx="4" cy="7"/>
                </a:xfrm>
                <a:custGeom>
                  <a:avLst/>
                  <a:gdLst>
                    <a:gd name="T0" fmla="*/ 4 w 4"/>
                    <a:gd name="T1" fmla="*/ 7 h 7"/>
                    <a:gd name="T2" fmla="*/ 0 w 4"/>
                    <a:gd name="T3" fmla="*/ 7 h 7"/>
                    <a:gd name="T4" fmla="*/ 4 w 4"/>
                    <a:gd name="T5" fmla="*/ 0 h 7"/>
                    <a:gd name="T6" fmla="*/ 4 w 4"/>
                    <a:gd name="T7" fmla="*/ 7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4" y="7"/>
                      </a:moveTo>
                      <a:lnTo>
                        <a:pt x="0" y="7"/>
                      </a:lnTo>
                      <a:lnTo>
                        <a:pt x="4" y="0"/>
                      </a:lnTo>
                      <a:lnTo>
                        <a:pt x="4" y="7"/>
                      </a:lnTo>
                      <a:close/>
                    </a:path>
                  </a:pathLst>
                </a:custGeom>
                <a:solidFill>
                  <a:srgbClr val="1F1A17"/>
                </a:solidFill>
                <a:ln w="9525">
                  <a:noFill/>
                  <a:round/>
                  <a:headEnd/>
                  <a:tailEnd/>
                </a:ln>
              </p:spPr>
              <p:txBody>
                <a:bodyPr/>
                <a:lstStyle/>
                <a:p>
                  <a:endParaRPr lang="ro-RO"/>
                </a:p>
              </p:txBody>
            </p:sp>
            <p:sp>
              <p:nvSpPr>
                <p:cNvPr id="54775" name="Freeform 494"/>
                <p:cNvSpPr>
                  <a:spLocks/>
                </p:cNvSpPr>
                <p:nvPr/>
              </p:nvSpPr>
              <p:spPr bwMode="auto">
                <a:xfrm>
                  <a:off x="1631" y="2329"/>
                  <a:ext cx="4" cy="3"/>
                </a:xfrm>
                <a:custGeom>
                  <a:avLst/>
                  <a:gdLst>
                    <a:gd name="T0" fmla="*/ 4 w 4"/>
                    <a:gd name="T1" fmla="*/ 3 h 3"/>
                    <a:gd name="T2" fmla="*/ 0 w 4"/>
                    <a:gd name="T3" fmla="*/ 3 h 3"/>
                    <a:gd name="T4" fmla="*/ 4 w 4"/>
                    <a:gd name="T5" fmla="*/ 0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3"/>
                      </a:moveTo>
                      <a:lnTo>
                        <a:pt x="0" y="3"/>
                      </a:lnTo>
                      <a:lnTo>
                        <a:pt x="4" y="0"/>
                      </a:lnTo>
                      <a:lnTo>
                        <a:pt x="4" y="3"/>
                      </a:lnTo>
                      <a:close/>
                    </a:path>
                  </a:pathLst>
                </a:custGeom>
                <a:solidFill>
                  <a:srgbClr val="1F1A17"/>
                </a:solidFill>
                <a:ln w="9525">
                  <a:noFill/>
                  <a:round/>
                  <a:headEnd/>
                  <a:tailEnd/>
                </a:ln>
              </p:spPr>
              <p:txBody>
                <a:bodyPr/>
                <a:lstStyle/>
                <a:p>
                  <a:endParaRPr lang="ro-RO"/>
                </a:p>
              </p:txBody>
            </p:sp>
            <p:sp>
              <p:nvSpPr>
                <p:cNvPr id="54776" name="Freeform 493"/>
                <p:cNvSpPr>
                  <a:spLocks/>
                </p:cNvSpPr>
                <p:nvPr/>
              </p:nvSpPr>
              <p:spPr bwMode="auto">
                <a:xfrm>
                  <a:off x="1635" y="2329"/>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solidFill>
                  <a:srgbClr val="1F1A17"/>
                </a:solidFill>
                <a:ln w="9525">
                  <a:noFill/>
                  <a:round/>
                  <a:headEnd/>
                  <a:tailEnd/>
                </a:ln>
              </p:spPr>
              <p:txBody>
                <a:bodyPr/>
                <a:lstStyle/>
                <a:p>
                  <a:endParaRPr lang="ro-RO"/>
                </a:p>
              </p:txBody>
            </p:sp>
            <p:sp>
              <p:nvSpPr>
                <p:cNvPr id="54777" name="Freeform 492"/>
                <p:cNvSpPr>
                  <a:spLocks/>
                </p:cNvSpPr>
                <p:nvPr/>
              </p:nvSpPr>
              <p:spPr bwMode="auto">
                <a:xfrm>
                  <a:off x="1617" y="2343"/>
                  <a:ext cx="21" cy="24"/>
                </a:xfrm>
                <a:custGeom>
                  <a:avLst/>
                  <a:gdLst>
                    <a:gd name="T0" fmla="*/ 4 w 21"/>
                    <a:gd name="T1" fmla="*/ 0 h 24"/>
                    <a:gd name="T2" fmla="*/ 4 w 21"/>
                    <a:gd name="T3" fmla="*/ 0 h 24"/>
                    <a:gd name="T4" fmla="*/ 0 w 21"/>
                    <a:gd name="T5" fmla="*/ 21 h 24"/>
                    <a:gd name="T6" fmla="*/ 18 w 21"/>
                    <a:gd name="T7" fmla="*/ 24 h 24"/>
                    <a:gd name="T8" fmla="*/ 21 w 21"/>
                    <a:gd name="T9" fmla="*/ 3 h 24"/>
                    <a:gd name="T10" fmla="*/ 4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4" y="0"/>
                      </a:moveTo>
                      <a:lnTo>
                        <a:pt x="4" y="0"/>
                      </a:lnTo>
                      <a:lnTo>
                        <a:pt x="0" y="21"/>
                      </a:lnTo>
                      <a:lnTo>
                        <a:pt x="18" y="24"/>
                      </a:lnTo>
                      <a:lnTo>
                        <a:pt x="21" y="3"/>
                      </a:lnTo>
                      <a:lnTo>
                        <a:pt x="4" y="0"/>
                      </a:lnTo>
                      <a:close/>
                    </a:path>
                  </a:pathLst>
                </a:custGeom>
                <a:solidFill>
                  <a:srgbClr val="1F1A17"/>
                </a:solidFill>
                <a:ln w="9525">
                  <a:noFill/>
                  <a:round/>
                  <a:headEnd/>
                  <a:tailEnd/>
                </a:ln>
              </p:spPr>
              <p:txBody>
                <a:bodyPr/>
                <a:lstStyle/>
                <a:p>
                  <a:endParaRPr lang="ro-RO"/>
                </a:p>
              </p:txBody>
            </p:sp>
            <p:sp>
              <p:nvSpPr>
                <p:cNvPr id="54778" name="Freeform 491"/>
                <p:cNvSpPr>
                  <a:spLocks/>
                </p:cNvSpPr>
                <p:nvPr/>
              </p:nvSpPr>
              <p:spPr bwMode="auto">
                <a:xfrm>
                  <a:off x="1621" y="2329"/>
                  <a:ext cx="21" cy="17"/>
                </a:xfrm>
                <a:custGeom>
                  <a:avLst/>
                  <a:gdLst>
                    <a:gd name="T0" fmla="*/ 21 w 21"/>
                    <a:gd name="T1" fmla="*/ 0 h 17"/>
                    <a:gd name="T2" fmla="*/ 3 w 21"/>
                    <a:gd name="T3" fmla="*/ 0 h 17"/>
                    <a:gd name="T4" fmla="*/ 0 w 21"/>
                    <a:gd name="T5" fmla="*/ 14 h 17"/>
                    <a:gd name="T6" fmla="*/ 17 w 21"/>
                    <a:gd name="T7" fmla="*/ 17 h 17"/>
                    <a:gd name="T8" fmla="*/ 21 w 21"/>
                    <a:gd name="T9" fmla="*/ 3 h 17"/>
                    <a:gd name="T10" fmla="*/ 21 w 21"/>
                    <a:gd name="T11" fmla="*/ 0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21" y="0"/>
                      </a:moveTo>
                      <a:lnTo>
                        <a:pt x="3" y="0"/>
                      </a:lnTo>
                      <a:lnTo>
                        <a:pt x="0" y="14"/>
                      </a:lnTo>
                      <a:lnTo>
                        <a:pt x="17" y="17"/>
                      </a:lnTo>
                      <a:lnTo>
                        <a:pt x="21" y="3"/>
                      </a:lnTo>
                      <a:lnTo>
                        <a:pt x="21" y="0"/>
                      </a:lnTo>
                      <a:close/>
                    </a:path>
                  </a:pathLst>
                </a:custGeom>
                <a:solidFill>
                  <a:srgbClr val="1F1A17"/>
                </a:solidFill>
                <a:ln w="9525">
                  <a:noFill/>
                  <a:round/>
                  <a:headEnd/>
                  <a:tailEnd/>
                </a:ln>
              </p:spPr>
              <p:txBody>
                <a:bodyPr/>
                <a:lstStyle/>
                <a:p>
                  <a:endParaRPr lang="ro-RO"/>
                </a:p>
              </p:txBody>
            </p:sp>
            <p:sp>
              <p:nvSpPr>
                <p:cNvPr id="54779" name="Freeform 490"/>
                <p:cNvSpPr>
                  <a:spLocks/>
                </p:cNvSpPr>
                <p:nvPr/>
              </p:nvSpPr>
              <p:spPr bwMode="auto">
                <a:xfrm>
                  <a:off x="1624" y="2329"/>
                  <a:ext cx="18" cy="24"/>
                </a:xfrm>
                <a:custGeom>
                  <a:avLst/>
                  <a:gdLst>
                    <a:gd name="T0" fmla="*/ 0 w 18"/>
                    <a:gd name="T1" fmla="*/ 24 h 24"/>
                    <a:gd name="T2" fmla="*/ 18 w 18"/>
                    <a:gd name="T3" fmla="*/ 24 h 24"/>
                    <a:gd name="T4" fmla="*/ 18 w 18"/>
                    <a:gd name="T5" fmla="*/ 0 h 24"/>
                    <a:gd name="T6" fmla="*/ 0 w 18"/>
                    <a:gd name="T7" fmla="*/ 0 h 24"/>
                    <a:gd name="T8" fmla="*/ 0 w 18"/>
                    <a:gd name="T9" fmla="*/ 24 h 24"/>
                    <a:gd name="T10" fmla="*/ 0 w 18"/>
                    <a:gd name="T11" fmla="*/ 24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0" y="24"/>
                      </a:moveTo>
                      <a:lnTo>
                        <a:pt x="18" y="24"/>
                      </a:lnTo>
                      <a:lnTo>
                        <a:pt x="18" y="0"/>
                      </a:lnTo>
                      <a:lnTo>
                        <a:pt x="0" y="0"/>
                      </a:lnTo>
                      <a:lnTo>
                        <a:pt x="0" y="24"/>
                      </a:lnTo>
                      <a:close/>
                    </a:path>
                  </a:pathLst>
                </a:custGeom>
                <a:solidFill>
                  <a:srgbClr val="1F1A17"/>
                </a:solidFill>
                <a:ln w="9525">
                  <a:noFill/>
                  <a:round/>
                  <a:headEnd/>
                  <a:tailEnd/>
                </a:ln>
              </p:spPr>
              <p:txBody>
                <a:bodyPr/>
                <a:lstStyle/>
                <a:p>
                  <a:endParaRPr lang="ro-RO"/>
                </a:p>
              </p:txBody>
            </p:sp>
            <p:sp>
              <p:nvSpPr>
                <p:cNvPr id="54780" name="Freeform 489"/>
                <p:cNvSpPr>
                  <a:spLocks/>
                </p:cNvSpPr>
                <p:nvPr/>
              </p:nvSpPr>
              <p:spPr bwMode="auto">
                <a:xfrm>
                  <a:off x="1624" y="2350"/>
                  <a:ext cx="22" cy="24"/>
                </a:xfrm>
                <a:custGeom>
                  <a:avLst/>
                  <a:gdLst>
                    <a:gd name="T0" fmla="*/ 14 w 22"/>
                    <a:gd name="T1" fmla="*/ 24 h 24"/>
                    <a:gd name="T2" fmla="*/ 22 w 22"/>
                    <a:gd name="T3" fmla="*/ 14 h 24"/>
                    <a:gd name="T4" fmla="*/ 18 w 22"/>
                    <a:gd name="T5" fmla="*/ 0 h 24"/>
                    <a:gd name="T6" fmla="*/ 0 w 22"/>
                    <a:gd name="T7" fmla="*/ 3 h 24"/>
                    <a:gd name="T8" fmla="*/ 4 w 22"/>
                    <a:gd name="T9" fmla="*/ 17 h 24"/>
                    <a:gd name="T10" fmla="*/ 14 w 22"/>
                    <a:gd name="T11" fmla="*/ 24 h 24"/>
                    <a:gd name="T12" fmla="*/ 0 60000 65536"/>
                    <a:gd name="T13" fmla="*/ 0 60000 65536"/>
                    <a:gd name="T14" fmla="*/ 0 60000 65536"/>
                    <a:gd name="T15" fmla="*/ 0 60000 65536"/>
                    <a:gd name="T16" fmla="*/ 0 60000 65536"/>
                    <a:gd name="T17" fmla="*/ 0 60000 65536"/>
                    <a:gd name="T18" fmla="*/ 0 w 22"/>
                    <a:gd name="T19" fmla="*/ 0 h 24"/>
                    <a:gd name="T20" fmla="*/ 22 w 2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2" h="24">
                      <a:moveTo>
                        <a:pt x="14" y="24"/>
                      </a:moveTo>
                      <a:lnTo>
                        <a:pt x="22" y="14"/>
                      </a:lnTo>
                      <a:lnTo>
                        <a:pt x="18" y="0"/>
                      </a:lnTo>
                      <a:lnTo>
                        <a:pt x="0" y="3"/>
                      </a:lnTo>
                      <a:lnTo>
                        <a:pt x="4" y="17"/>
                      </a:lnTo>
                      <a:lnTo>
                        <a:pt x="14" y="24"/>
                      </a:lnTo>
                      <a:close/>
                    </a:path>
                  </a:pathLst>
                </a:custGeom>
                <a:solidFill>
                  <a:srgbClr val="1F1A17"/>
                </a:solidFill>
                <a:ln w="9525">
                  <a:noFill/>
                  <a:round/>
                  <a:headEnd/>
                  <a:tailEnd/>
                </a:ln>
              </p:spPr>
              <p:txBody>
                <a:bodyPr/>
                <a:lstStyle/>
                <a:p>
                  <a:endParaRPr lang="ro-RO"/>
                </a:p>
              </p:txBody>
            </p:sp>
            <p:sp>
              <p:nvSpPr>
                <p:cNvPr id="54781" name="Freeform 488"/>
                <p:cNvSpPr>
                  <a:spLocks/>
                </p:cNvSpPr>
                <p:nvPr/>
              </p:nvSpPr>
              <p:spPr bwMode="auto">
                <a:xfrm>
                  <a:off x="1617" y="2357"/>
                  <a:ext cx="21" cy="17"/>
                </a:xfrm>
                <a:custGeom>
                  <a:avLst/>
                  <a:gdLst>
                    <a:gd name="T0" fmla="*/ 0 w 21"/>
                    <a:gd name="T1" fmla="*/ 7 h 17"/>
                    <a:gd name="T2" fmla="*/ 11 w 21"/>
                    <a:gd name="T3" fmla="*/ 17 h 17"/>
                    <a:gd name="T4" fmla="*/ 21 w 21"/>
                    <a:gd name="T5" fmla="*/ 17 h 17"/>
                    <a:gd name="T6" fmla="*/ 21 w 21"/>
                    <a:gd name="T7" fmla="*/ 0 h 17"/>
                    <a:gd name="T8" fmla="*/ 11 w 21"/>
                    <a:gd name="T9" fmla="*/ 0 h 17"/>
                    <a:gd name="T10" fmla="*/ 0 w 21"/>
                    <a:gd name="T11" fmla="*/ 7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0" y="7"/>
                      </a:moveTo>
                      <a:lnTo>
                        <a:pt x="11" y="17"/>
                      </a:lnTo>
                      <a:lnTo>
                        <a:pt x="21" y="17"/>
                      </a:lnTo>
                      <a:lnTo>
                        <a:pt x="21" y="0"/>
                      </a:lnTo>
                      <a:lnTo>
                        <a:pt x="11" y="0"/>
                      </a:lnTo>
                      <a:lnTo>
                        <a:pt x="0" y="7"/>
                      </a:lnTo>
                      <a:close/>
                    </a:path>
                  </a:pathLst>
                </a:custGeom>
                <a:solidFill>
                  <a:srgbClr val="1F1A17"/>
                </a:solidFill>
                <a:ln w="9525">
                  <a:noFill/>
                  <a:round/>
                  <a:headEnd/>
                  <a:tailEnd/>
                </a:ln>
              </p:spPr>
              <p:txBody>
                <a:bodyPr/>
                <a:lstStyle/>
                <a:p>
                  <a:endParaRPr lang="ro-RO"/>
                </a:p>
              </p:txBody>
            </p:sp>
            <p:sp>
              <p:nvSpPr>
                <p:cNvPr id="54782" name="Freeform 487"/>
                <p:cNvSpPr>
                  <a:spLocks/>
                </p:cNvSpPr>
                <p:nvPr/>
              </p:nvSpPr>
              <p:spPr bwMode="auto">
                <a:xfrm>
                  <a:off x="1628" y="2367"/>
                  <a:ext cx="7" cy="1"/>
                </a:xfrm>
                <a:custGeom>
                  <a:avLst/>
                  <a:gdLst>
                    <a:gd name="T0" fmla="*/ 7 w 7"/>
                    <a:gd name="T1" fmla="*/ 0 h 1"/>
                    <a:gd name="T2" fmla="*/ 0 w 7"/>
                    <a:gd name="T3" fmla="*/ 0 h 1"/>
                    <a:gd name="T4" fmla="*/ 0 w 7"/>
                    <a:gd name="T5" fmla="*/ 0 h 1"/>
                    <a:gd name="T6" fmla="*/ 0 w 7"/>
                    <a:gd name="T7" fmla="*/ 0 h 1"/>
                    <a:gd name="T8" fmla="*/ 0 w 7"/>
                    <a:gd name="T9" fmla="*/ 0 h 1"/>
                    <a:gd name="T10" fmla="*/ 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lnTo>
                        <a:pt x="0" y="0"/>
                      </a:lnTo>
                      <a:lnTo>
                        <a:pt x="7" y="0"/>
                      </a:lnTo>
                      <a:close/>
                    </a:path>
                  </a:pathLst>
                </a:custGeom>
                <a:solidFill>
                  <a:srgbClr val="1F1A17"/>
                </a:solidFill>
                <a:ln w="9525">
                  <a:noFill/>
                  <a:round/>
                  <a:headEnd/>
                  <a:tailEnd/>
                </a:ln>
              </p:spPr>
              <p:txBody>
                <a:bodyPr/>
                <a:lstStyle/>
                <a:p>
                  <a:endParaRPr lang="ro-RO"/>
                </a:p>
              </p:txBody>
            </p:sp>
            <p:sp>
              <p:nvSpPr>
                <p:cNvPr id="54783" name="Freeform 486"/>
                <p:cNvSpPr>
                  <a:spLocks/>
                </p:cNvSpPr>
                <p:nvPr/>
              </p:nvSpPr>
              <p:spPr bwMode="auto">
                <a:xfrm>
                  <a:off x="1481" y="2339"/>
                  <a:ext cx="396" cy="298"/>
                </a:xfrm>
                <a:custGeom>
                  <a:avLst/>
                  <a:gdLst>
                    <a:gd name="T0" fmla="*/ 0 w 396"/>
                    <a:gd name="T1" fmla="*/ 256 h 298"/>
                    <a:gd name="T2" fmla="*/ 0 w 396"/>
                    <a:gd name="T3" fmla="*/ 11 h 298"/>
                    <a:gd name="T4" fmla="*/ 277 w 396"/>
                    <a:gd name="T5" fmla="*/ 0 h 298"/>
                    <a:gd name="T6" fmla="*/ 396 w 396"/>
                    <a:gd name="T7" fmla="*/ 92 h 298"/>
                    <a:gd name="T8" fmla="*/ 396 w 396"/>
                    <a:gd name="T9" fmla="*/ 298 h 298"/>
                    <a:gd name="T10" fmla="*/ 0 w 396"/>
                    <a:gd name="T11" fmla="*/ 256 h 298"/>
                    <a:gd name="T12" fmla="*/ 0 60000 65536"/>
                    <a:gd name="T13" fmla="*/ 0 60000 65536"/>
                    <a:gd name="T14" fmla="*/ 0 60000 65536"/>
                    <a:gd name="T15" fmla="*/ 0 60000 65536"/>
                    <a:gd name="T16" fmla="*/ 0 60000 65536"/>
                    <a:gd name="T17" fmla="*/ 0 60000 65536"/>
                    <a:gd name="T18" fmla="*/ 0 w 396"/>
                    <a:gd name="T19" fmla="*/ 0 h 298"/>
                    <a:gd name="T20" fmla="*/ 396 w 396"/>
                    <a:gd name="T21" fmla="*/ 298 h 298"/>
                  </a:gdLst>
                  <a:ahLst/>
                  <a:cxnLst>
                    <a:cxn ang="T12">
                      <a:pos x="T0" y="T1"/>
                    </a:cxn>
                    <a:cxn ang="T13">
                      <a:pos x="T2" y="T3"/>
                    </a:cxn>
                    <a:cxn ang="T14">
                      <a:pos x="T4" y="T5"/>
                    </a:cxn>
                    <a:cxn ang="T15">
                      <a:pos x="T6" y="T7"/>
                    </a:cxn>
                    <a:cxn ang="T16">
                      <a:pos x="T8" y="T9"/>
                    </a:cxn>
                    <a:cxn ang="T17">
                      <a:pos x="T10" y="T11"/>
                    </a:cxn>
                  </a:cxnLst>
                  <a:rect l="T18" t="T19" r="T20" b="T21"/>
                  <a:pathLst>
                    <a:path w="396" h="298">
                      <a:moveTo>
                        <a:pt x="0" y="256"/>
                      </a:moveTo>
                      <a:lnTo>
                        <a:pt x="0" y="11"/>
                      </a:lnTo>
                      <a:lnTo>
                        <a:pt x="277" y="0"/>
                      </a:lnTo>
                      <a:lnTo>
                        <a:pt x="396" y="92"/>
                      </a:lnTo>
                      <a:lnTo>
                        <a:pt x="396" y="298"/>
                      </a:lnTo>
                      <a:lnTo>
                        <a:pt x="0" y="256"/>
                      </a:lnTo>
                      <a:close/>
                    </a:path>
                  </a:pathLst>
                </a:custGeom>
                <a:solidFill>
                  <a:srgbClr val="FFFFFF"/>
                </a:solidFill>
                <a:ln w="9525">
                  <a:noFill/>
                  <a:round/>
                  <a:headEnd/>
                  <a:tailEnd/>
                </a:ln>
              </p:spPr>
              <p:txBody>
                <a:bodyPr/>
                <a:lstStyle/>
                <a:p>
                  <a:endParaRPr lang="ro-RO"/>
                </a:p>
              </p:txBody>
            </p:sp>
            <p:sp>
              <p:nvSpPr>
                <p:cNvPr id="54784" name="Freeform 485"/>
                <p:cNvSpPr>
                  <a:spLocks/>
                </p:cNvSpPr>
                <p:nvPr/>
              </p:nvSpPr>
              <p:spPr bwMode="auto">
                <a:xfrm>
                  <a:off x="1470" y="2343"/>
                  <a:ext cx="18" cy="252"/>
                </a:xfrm>
                <a:custGeom>
                  <a:avLst/>
                  <a:gdLst>
                    <a:gd name="T0" fmla="*/ 11 w 18"/>
                    <a:gd name="T1" fmla="*/ 0 h 252"/>
                    <a:gd name="T2" fmla="*/ 4 w 18"/>
                    <a:gd name="T3" fmla="*/ 7 h 252"/>
                    <a:gd name="T4" fmla="*/ 0 w 18"/>
                    <a:gd name="T5" fmla="*/ 252 h 252"/>
                    <a:gd name="T6" fmla="*/ 18 w 18"/>
                    <a:gd name="T7" fmla="*/ 252 h 252"/>
                    <a:gd name="T8" fmla="*/ 18 w 18"/>
                    <a:gd name="T9" fmla="*/ 7 h 252"/>
                    <a:gd name="T10" fmla="*/ 11 w 18"/>
                    <a:gd name="T11" fmla="*/ 0 h 252"/>
                    <a:gd name="T12" fmla="*/ 0 60000 65536"/>
                    <a:gd name="T13" fmla="*/ 0 60000 65536"/>
                    <a:gd name="T14" fmla="*/ 0 60000 65536"/>
                    <a:gd name="T15" fmla="*/ 0 60000 65536"/>
                    <a:gd name="T16" fmla="*/ 0 60000 65536"/>
                    <a:gd name="T17" fmla="*/ 0 60000 65536"/>
                    <a:gd name="T18" fmla="*/ 0 w 18"/>
                    <a:gd name="T19" fmla="*/ 0 h 252"/>
                    <a:gd name="T20" fmla="*/ 18 w 18"/>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18" h="252">
                      <a:moveTo>
                        <a:pt x="11" y="0"/>
                      </a:moveTo>
                      <a:lnTo>
                        <a:pt x="4" y="7"/>
                      </a:lnTo>
                      <a:lnTo>
                        <a:pt x="0" y="252"/>
                      </a:lnTo>
                      <a:lnTo>
                        <a:pt x="18" y="252"/>
                      </a:lnTo>
                      <a:lnTo>
                        <a:pt x="18" y="7"/>
                      </a:lnTo>
                      <a:lnTo>
                        <a:pt x="11" y="0"/>
                      </a:lnTo>
                      <a:close/>
                    </a:path>
                  </a:pathLst>
                </a:custGeom>
                <a:solidFill>
                  <a:srgbClr val="1F1A17"/>
                </a:solidFill>
                <a:ln w="9525">
                  <a:noFill/>
                  <a:round/>
                  <a:headEnd/>
                  <a:tailEnd/>
                </a:ln>
              </p:spPr>
              <p:txBody>
                <a:bodyPr/>
                <a:lstStyle/>
                <a:p>
                  <a:endParaRPr lang="ro-RO"/>
                </a:p>
              </p:txBody>
            </p:sp>
            <p:sp>
              <p:nvSpPr>
                <p:cNvPr id="54785" name="Freeform 484"/>
                <p:cNvSpPr>
                  <a:spLocks/>
                </p:cNvSpPr>
                <p:nvPr/>
              </p:nvSpPr>
              <p:spPr bwMode="auto">
                <a:xfrm>
                  <a:off x="1481" y="2332"/>
                  <a:ext cx="284" cy="28"/>
                </a:xfrm>
                <a:custGeom>
                  <a:avLst/>
                  <a:gdLst>
                    <a:gd name="T0" fmla="*/ 284 w 284"/>
                    <a:gd name="T1" fmla="*/ 0 h 28"/>
                    <a:gd name="T2" fmla="*/ 277 w 284"/>
                    <a:gd name="T3" fmla="*/ 0 h 28"/>
                    <a:gd name="T4" fmla="*/ 0 w 284"/>
                    <a:gd name="T5" fmla="*/ 11 h 28"/>
                    <a:gd name="T6" fmla="*/ 0 w 284"/>
                    <a:gd name="T7" fmla="*/ 28 h 28"/>
                    <a:gd name="T8" fmla="*/ 277 w 284"/>
                    <a:gd name="T9" fmla="*/ 14 h 28"/>
                    <a:gd name="T10" fmla="*/ 284 w 284"/>
                    <a:gd name="T11" fmla="*/ 0 h 28"/>
                    <a:gd name="T12" fmla="*/ 0 60000 65536"/>
                    <a:gd name="T13" fmla="*/ 0 60000 65536"/>
                    <a:gd name="T14" fmla="*/ 0 60000 65536"/>
                    <a:gd name="T15" fmla="*/ 0 60000 65536"/>
                    <a:gd name="T16" fmla="*/ 0 60000 65536"/>
                    <a:gd name="T17" fmla="*/ 0 60000 65536"/>
                    <a:gd name="T18" fmla="*/ 0 w 284"/>
                    <a:gd name="T19" fmla="*/ 0 h 28"/>
                    <a:gd name="T20" fmla="*/ 284 w 28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84" h="28">
                      <a:moveTo>
                        <a:pt x="284" y="0"/>
                      </a:moveTo>
                      <a:lnTo>
                        <a:pt x="277" y="0"/>
                      </a:lnTo>
                      <a:lnTo>
                        <a:pt x="0" y="11"/>
                      </a:lnTo>
                      <a:lnTo>
                        <a:pt x="0" y="28"/>
                      </a:lnTo>
                      <a:lnTo>
                        <a:pt x="277" y="14"/>
                      </a:lnTo>
                      <a:lnTo>
                        <a:pt x="284" y="0"/>
                      </a:lnTo>
                      <a:close/>
                    </a:path>
                  </a:pathLst>
                </a:custGeom>
                <a:solidFill>
                  <a:srgbClr val="1F1A17"/>
                </a:solidFill>
                <a:ln w="9525">
                  <a:noFill/>
                  <a:round/>
                  <a:headEnd/>
                  <a:tailEnd/>
                </a:ln>
              </p:spPr>
              <p:txBody>
                <a:bodyPr/>
                <a:lstStyle/>
                <a:p>
                  <a:endParaRPr lang="ro-RO"/>
                </a:p>
              </p:txBody>
            </p:sp>
            <p:sp>
              <p:nvSpPr>
                <p:cNvPr id="54786" name="Freeform 483"/>
                <p:cNvSpPr>
                  <a:spLocks/>
                </p:cNvSpPr>
                <p:nvPr/>
              </p:nvSpPr>
              <p:spPr bwMode="auto">
                <a:xfrm>
                  <a:off x="1754" y="2332"/>
                  <a:ext cx="130" cy="106"/>
                </a:xfrm>
                <a:custGeom>
                  <a:avLst/>
                  <a:gdLst>
                    <a:gd name="T0" fmla="*/ 130 w 130"/>
                    <a:gd name="T1" fmla="*/ 99 h 106"/>
                    <a:gd name="T2" fmla="*/ 127 w 130"/>
                    <a:gd name="T3" fmla="*/ 92 h 106"/>
                    <a:gd name="T4" fmla="*/ 11 w 130"/>
                    <a:gd name="T5" fmla="*/ 0 h 106"/>
                    <a:gd name="T6" fmla="*/ 0 w 130"/>
                    <a:gd name="T7" fmla="*/ 14 h 106"/>
                    <a:gd name="T8" fmla="*/ 120 w 130"/>
                    <a:gd name="T9" fmla="*/ 106 h 106"/>
                    <a:gd name="T10" fmla="*/ 130 w 130"/>
                    <a:gd name="T11" fmla="*/ 99 h 106"/>
                    <a:gd name="T12" fmla="*/ 0 60000 65536"/>
                    <a:gd name="T13" fmla="*/ 0 60000 65536"/>
                    <a:gd name="T14" fmla="*/ 0 60000 65536"/>
                    <a:gd name="T15" fmla="*/ 0 60000 65536"/>
                    <a:gd name="T16" fmla="*/ 0 60000 65536"/>
                    <a:gd name="T17" fmla="*/ 0 60000 65536"/>
                    <a:gd name="T18" fmla="*/ 0 w 130"/>
                    <a:gd name="T19" fmla="*/ 0 h 106"/>
                    <a:gd name="T20" fmla="*/ 130 w 130"/>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130" h="106">
                      <a:moveTo>
                        <a:pt x="130" y="99"/>
                      </a:moveTo>
                      <a:lnTo>
                        <a:pt x="127" y="92"/>
                      </a:lnTo>
                      <a:lnTo>
                        <a:pt x="11" y="0"/>
                      </a:lnTo>
                      <a:lnTo>
                        <a:pt x="0" y="14"/>
                      </a:lnTo>
                      <a:lnTo>
                        <a:pt x="120" y="106"/>
                      </a:lnTo>
                      <a:lnTo>
                        <a:pt x="130" y="99"/>
                      </a:lnTo>
                      <a:close/>
                    </a:path>
                  </a:pathLst>
                </a:custGeom>
                <a:solidFill>
                  <a:srgbClr val="1F1A17"/>
                </a:solidFill>
                <a:ln w="9525">
                  <a:noFill/>
                  <a:round/>
                  <a:headEnd/>
                  <a:tailEnd/>
                </a:ln>
              </p:spPr>
              <p:txBody>
                <a:bodyPr/>
                <a:lstStyle/>
                <a:p>
                  <a:endParaRPr lang="ro-RO"/>
                </a:p>
              </p:txBody>
            </p:sp>
            <p:sp>
              <p:nvSpPr>
                <p:cNvPr id="54787" name="Freeform 482"/>
                <p:cNvSpPr>
                  <a:spLocks/>
                </p:cNvSpPr>
                <p:nvPr/>
              </p:nvSpPr>
              <p:spPr bwMode="auto">
                <a:xfrm>
                  <a:off x="1870" y="2431"/>
                  <a:ext cx="14" cy="214"/>
                </a:xfrm>
                <a:custGeom>
                  <a:avLst/>
                  <a:gdLst>
                    <a:gd name="T0" fmla="*/ 7 w 14"/>
                    <a:gd name="T1" fmla="*/ 214 h 214"/>
                    <a:gd name="T2" fmla="*/ 14 w 14"/>
                    <a:gd name="T3" fmla="*/ 206 h 214"/>
                    <a:gd name="T4" fmla="*/ 14 w 14"/>
                    <a:gd name="T5" fmla="*/ 0 h 214"/>
                    <a:gd name="T6" fmla="*/ 0 w 14"/>
                    <a:gd name="T7" fmla="*/ 0 h 214"/>
                    <a:gd name="T8" fmla="*/ 0 w 14"/>
                    <a:gd name="T9" fmla="*/ 206 h 214"/>
                    <a:gd name="T10" fmla="*/ 7 w 14"/>
                    <a:gd name="T11" fmla="*/ 214 h 214"/>
                    <a:gd name="T12" fmla="*/ 0 60000 65536"/>
                    <a:gd name="T13" fmla="*/ 0 60000 65536"/>
                    <a:gd name="T14" fmla="*/ 0 60000 65536"/>
                    <a:gd name="T15" fmla="*/ 0 60000 65536"/>
                    <a:gd name="T16" fmla="*/ 0 60000 65536"/>
                    <a:gd name="T17" fmla="*/ 0 60000 65536"/>
                    <a:gd name="T18" fmla="*/ 0 w 14"/>
                    <a:gd name="T19" fmla="*/ 0 h 214"/>
                    <a:gd name="T20" fmla="*/ 14 w 14"/>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14" h="214">
                      <a:moveTo>
                        <a:pt x="7" y="214"/>
                      </a:moveTo>
                      <a:lnTo>
                        <a:pt x="14" y="206"/>
                      </a:lnTo>
                      <a:lnTo>
                        <a:pt x="14" y="0"/>
                      </a:lnTo>
                      <a:lnTo>
                        <a:pt x="0" y="0"/>
                      </a:lnTo>
                      <a:lnTo>
                        <a:pt x="0" y="206"/>
                      </a:lnTo>
                      <a:lnTo>
                        <a:pt x="7" y="214"/>
                      </a:lnTo>
                      <a:close/>
                    </a:path>
                  </a:pathLst>
                </a:custGeom>
                <a:solidFill>
                  <a:srgbClr val="1F1A17"/>
                </a:solidFill>
                <a:ln w="9525">
                  <a:noFill/>
                  <a:round/>
                  <a:headEnd/>
                  <a:tailEnd/>
                </a:ln>
              </p:spPr>
              <p:txBody>
                <a:bodyPr/>
                <a:lstStyle/>
                <a:p>
                  <a:endParaRPr lang="ro-RO"/>
                </a:p>
              </p:txBody>
            </p:sp>
            <p:sp>
              <p:nvSpPr>
                <p:cNvPr id="54788" name="Freeform 481"/>
                <p:cNvSpPr>
                  <a:spLocks/>
                </p:cNvSpPr>
                <p:nvPr/>
              </p:nvSpPr>
              <p:spPr bwMode="auto">
                <a:xfrm>
                  <a:off x="1470" y="2588"/>
                  <a:ext cx="407" cy="57"/>
                </a:xfrm>
                <a:custGeom>
                  <a:avLst/>
                  <a:gdLst>
                    <a:gd name="T0" fmla="*/ 0 w 407"/>
                    <a:gd name="T1" fmla="*/ 7 h 57"/>
                    <a:gd name="T2" fmla="*/ 7 w 407"/>
                    <a:gd name="T3" fmla="*/ 18 h 57"/>
                    <a:gd name="T4" fmla="*/ 407 w 407"/>
                    <a:gd name="T5" fmla="*/ 57 h 57"/>
                    <a:gd name="T6" fmla="*/ 407 w 407"/>
                    <a:gd name="T7" fmla="*/ 42 h 57"/>
                    <a:gd name="T8" fmla="*/ 11 w 407"/>
                    <a:gd name="T9" fmla="*/ 0 h 57"/>
                    <a:gd name="T10" fmla="*/ 0 w 407"/>
                    <a:gd name="T11" fmla="*/ 7 h 57"/>
                    <a:gd name="T12" fmla="*/ 0 60000 65536"/>
                    <a:gd name="T13" fmla="*/ 0 60000 65536"/>
                    <a:gd name="T14" fmla="*/ 0 60000 65536"/>
                    <a:gd name="T15" fmla="*/ 0 60000 65536"/>
                    <a:gd name="T16" fmla="*/ 0 60000 65536"/>
                    <a:gd name="T17" fmla="*/ 0 60000 65536"/>
                    <a:gd name="T18" fmla="*/ 0 w 407"/>
                    <a:gd name="T19" fmla="*/ 0 h 57"/>
                    <a:gd name="T20" fmla="*/ 407 w 407"/>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407" h="57">
                      <a:moveTo>
                        <a:pt x="0" y="7"/>
                      </a:moveTo>
                      <a:lnTo>
                        <a:pt x="7" y="18"/>
                      </a:lnTo>
                      <a:lnTo>
                        <a:pt x="407" y="57"/>
                      </a:lnTo>
                      <a:lnTo>
                        <a:pt x="407" y="42"/>
                      </a:lnTo>
                      <a:lnTo>
                        <a:pt x="11" y="0"/>
                      </a:lnTo>
                      <a:lnTo>
                        <a:pt x="0" y="7"/>
                      </a:lnTo>
                      <a:close/>
                    </a:path>
                  </a:pathLst>
                </a:custGeom>
                <a:solidFill>
                  <a:srgbClr val="1F1A17"/>
                </a:solidFill>
                <a:ln w="9525">
                  <a:noFill/>
                  <a:round/>
                  <a:headEnd/>
                  <a:tailEnd/>
                </a:ln>
              </p:spPr>
              <p:txBody>
                <a:bodyPr/>
                <a:lstStyle/>
                <a:p>
                  <a:endParaRPr lang="ro-RO"/>
                </a:p>
              </p:txBody>
            </p:sp>
            <p:sp>
              <p:nvSpPr>
                <p:cNvPr id="54789" name="Freeform 480"/>
                <p:cNvSpPr>
                  <a:spLocks/>
                </p:cNvSpPr>
                <p:nvPr/>
              </p:nvSpPr>
              <p:spPr bwMode="auto">
                <a:xfrm>
                  <a:off x="1481" y="2595"/>
                  <a:ext cx="7" cy="1"/>
                </a:xfrm>
                <a:custGeom>
                  <a:avLst/>
                  <a:gdLst>
                    <a:gd name="T0" fmla="*/ 7 w 7"/>
                    <a:gd name="T1" fmla="*/ 0 h 1"/>
                    <a:gd name="T2" fmla="*/ 0 w 7"/>
                    <a:gd name="T3" fmla="*/ 0 h 1"/>
                    <a:gd name="T4" fmla="*/ 0 w 7"/>
                    <a:gd name="T5" fmla="*/ 0 h 1"/>
                    <a:gd name="T6" fmla="*/ 0 w 7"/>
                    <a:gd name="T7" fmla="*/ 0 h 1"/>
                    <a:gd name="T8" fmla="*/ 0 w 7"/>
                    <a:gd name="T9" fmla="*/ 0 h 1"/>
                    <a:gd name="T10" fmla="*/ 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lnTo>
                        <a:pt x="0" y="0"/>
                      </a:lnTo>
                      <a:lnTo>
                        <a:pt x="7" y="0"/>
                      </a:lnTo>
                      <a:close/>
                    </a:path>
                  </a:pathLst>
                </a:custGeom>
                <a:solidFill>
                  <a:srgbClr val="1F1A17"/>
                </a:solidFill>
                <a:ln w="9525">
                  <a:noFill/>
                  <a:round/>
                  <a:headEnd/>
                  <a:tailEnd/>
                </a:ln>
              </p:spPr>
              <p:txBody>
                <a:bodyPr/>
                <a:lstStyle/>
                <a:p>
                  <a:endParaRPr lang="ro-RO"/>
                </a:p>
              </p:txBody>
            </p:sp>
            <p:sp>
              <p:nvSpPr>
                <p:cNvPr id="54790" name="Rectangle 479"/>
                <p:cNvSpPr>
                  <a:spLocks noChangeArrowheads="1"/>
                </p:cNvSpPr>
                <p:nvPr/>
              </p:nvSpPr>
              <p:spPr bwMode="auto">
                <a:xfrm>
                  <a:off x="1751" y="2343"/>
                  <a:ext cx="14" cy="277"/>
                </a:xfrm>
                <a:prstGeom prst="rect">
                  <a:avLst/>
                </a:prstGeom>
                <a:solidFill>
                  <a:srgbClr val="1F1A17"/>
                </a:solidFill>
                <a:ln w="9525">
                  <a:noFill/>
                  <a:miter lim="800000"/>
                  <a:headEnd/>
                  <a:tailEnd/>
                </a:ln>
              </p:spPr>
              <p:txBody>
                <a:bodyPr/>
                <a:lstStyle/>
                <a:p>
                  <a:endParaRPr lang="en-GB"/>
                </a:p>
              </p:txBody>
            </p:sp>
            <p:sp>
              <p:nvSpPr>
                <p:cNvPr id="54791" name="Freeform 478"/>
                <p:cNvSpPr>
                  <a:spLocks/>
                </p:cNvSpPr>
                <p:nvPr/>
              </p:nvSpPr>
              <p:spPr bwMode="auto">
                <a:xfrm>
                  <a:off x="1751" y="2336"/>
                  <a:ext cx="91" cy="133"/>
                </a:xfrm>
                <a:custGeom>
                  <a:avLst/>
                  <a:gdLst>
                    <a:gd name="T0" fmla="*/ 91 w 91"/>
                    <a:gd name="T1" fmla="*/ 133 h 133"/>
                    <a:gd name="T2" fmla="*/ 91 w 91"/>
                    <a:gd name="T3" fmla="*/ 119 h 133"/>
                    <a:gd name="T4" fmla="*/ 14 w 91"/>
                    <a:gd name="T5" fmla="*/ 0 h 133"/>
                    <a:gd name="T6" fmla="*/ 0 w 91"/>
                    <a:gd name="T7" fmla="*/ 7 h 133"/>
                    <a:gd name="T8" fmla="*/ 80 w 91"/>
                    <a:gd name="T9" fmla="*/ 130 h 133"/>
                    <a:gd name="T10" fmla="*/ 91 w 91"/>
                    <a:gd name="T11" fmla="*/ 133 h 133"/>
                    <a:gd name="T12" fmla="*/ 0 60000 65536"/>
                    <a:gd name="T13" fmla="*/ 0 60000 65536"/>
                    <a:gd name="T14" fmla="*/ 0 60000 65536"/>
                    <a:gd name="T15" fmla="*/ 0 60000 65536"/>
                    <a:gd name="T16" fmla="*/ 0 60000 65536"/>
                    <a:gd name="T17" fmla="*/ 0 60000 65536"/>
                    <a:gd name="T18" fmla="*/ 0 w 91"/>
                    <a:gd name="T19" fmla="*/ 0 h 133"/>
                    <a:gd name="T20" fmla="*/ 91 w 91"/>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91" h="133">
                      <a:moveTo>
                        <a:pt x="91" y="133"/>
                      </a:moveTo>
                      <a:lnTo>
                        <a:pt x="91" y="119"/>
                      </a:lnTo>
                      <a:lnTo>
                        <a:pt x="14" y="0"/>
                      </a:lnTo>
                      <a:lnTo>
                        <a:pt x="0" y="7"/>
                      </a:lnTo>
                      <a:lnTo>
                        <a:pt x="80" y="130"/>
                      </a:lnTo>
                      <a:lnTo>
                        <a:pt x="91" y="133"/>
                      </a:lnTo>
                      <a:close/>
                    </a:path>
                  </a:pathLst>
                </a:custGeom>
                <a:solidFill>
                  <a:srgbClr val="1F1A17"/>
                </a:solidFill>
                <a:ln w="9525">
                  <a:noFill/>
                  <a:round/>
                  <a:headEnd/>
                  <a:tailEnd/>
                </a:ln>
              </p:spPr>
              <p:txBody>
                <a:bodyPr/>
                <a:lstStyle/>
                <a:p>
                  <a:endParaRPr lang="ro-RO"/>
                </a:p>
              </p:txBody>
            </p:sp>
            <p:sp>
              <p:nvSpPr>
                <p:cNvPr id="54792" name="Freeform 477"/>
                <p:cNvSpPr>
                  <a:spLocks/>
                </p:cNvSpPr>
                <p:nvPr/>
              </p:nvSpPr>
              <p:spPr bwMode="auto">
                <a:xfrm>
                  <a:off x="1831" y="2424"/>
                  <a:ext cx="50" cy="45"/>
                </a:xfrm>
                <a:custGeom>
                  <a:avLst/>
                  <a:gdLst>
                    <a:gd name="T0" fmla="*/ 43 w 50"/>
                    <a:gd name="T1" fmla="*/ 0 h 45"/>
                    <a:gd name="T2" fmla="*/ 0 w 50"/>
                    <a:gd name="T3" fmla="*/ 31 h 45"/>
                    <a:gd name="T4" fmla="*/ 11 w 50"/>
                    <a:gd name="T5" fmla="*/ 45 h 45"/>
                    <a:gd name="T6" fmla="*/ 50 w 50"/>
                    <a:gd name="T7" fmla="*/ 14 h 45"/>
                    <a:gd name="T8" fmla="*/ 43 w 50"/>
                    <a:gd name="T9" fmla="*/ 0 h 45"/>
                    <a:gd name="T10" fmla="*/ 0 60000 65536"/>
                    <a:gd name="T11" fmla="*/ 0 60000 65536"/>
                    <a:gd name="T12" fmla="*/ 0 60000 65536"/>
                    <a:gd name="T13" fmla="*/ 0 60000 65536"/>
                    <a:gd name="T14" fmla="*/ 0 60000 65536"/>
                    <a:gd name="T15" fmla="*/ 0 w 50"/>
                    <a:gd name="T16" fmla="*/ 0 h 45"/>
                    <a:gd name="T17" fmla="*/ 50 w 50"/>
                    <a:gd name="T18" fmla="*/ 45 h 45"/>
                  </a:gdLst>
                  <a:ahLst/>
                  <a:cxnLst>
                    <a:cxn ang="T10">
                      <a:pos x="T0" y="T1"/>
                    </a:cxn>
                    <a:cxn ang="T11">
                      <a:pos x="T2" y="T3"/>
                    </a:cxn>
                    <a:cxn ang="T12">
                      <a:pos x="T4" y="T5"/>
                    </a:cxn>
                    <a:cxn ang="T13">
                      <a:pos x="T6" y="T7"/>
                    </a:cxn>
                    <a:cxn ang="T14">
                      <a:pos x="T8" y="T9"/>
                    </a:cxn>
                  </a:cxnLst>
                  <a:rect l="T15" t="T16" r="T17" b="T18"/>
                  <a:pathLst>
                    <a:path w="50" h="45">
                      <a:moveTo>
                        <a:pt x="43" y="0"/>
                      </a:moveTo>
                      <a:lnTo>
                        <a:pt x="0" y="31"/>
                      </a:lnTo>
                      <a:lnTo>
                        <a:pt x="11" y="45"/>
                      </a:lnTo>
                      <a:lnTo>
                        <a:pt x="50" y="14"/>
                      </a:lnTo>
                      <a:lnTo>
                        <a:pt x="43" y="0"/>
                      </a:lnTo>
                      <a:close/>
                    </a:path>
                  </a:pathLst>
                </a:custGeom>
                <a:solidFill>
                  <a:srgbClr val="1F1A17"/>
                </a:solidFill>
                <a:ln w="9525">
                  <a:noFill/>
                  <a:round/>
                  <a:headEnd/>
                  <a:tailEnd/>
                </a:ln>
              </p:spPr>
              <p:txBody>
                <a:bodyPr/>
                <a:lstStyle/>
                <a:p>
                  <a:endParaRPr lang="ro-RO"/>
                </a:p>
              </p:txBody>
            </p:sp>
            <p:sp>
              <p:nvSpPr>
                <p:cNvPr id="54793" name="Freeform 476"/>
                <p:cNvSpPr>
                  <a:spLocks/>
                </p:cNvSpPr>
                <p:nvPr/>
              </p:nvSpPr>
              <p:spPr bwMode="auto">
                <a:xfrm>
                  <a:off x="1828" y="2459"/>
                  <a:ext cx="17" cy="115"/>
                </a:xfrm>
                <a:custGeom>
                  <a:avLst/>
                  <a:gdLst>
                    <a:gd name="T0" fmla="*/ 3 w 17"/>
                    <a:gd name="T1" fmla="*/ 115 h 115"/>
                    <a:gd name="T2" fmla="*/ 17 w 17"/>
                    <a:gd name="T3" fmla="*/ 108 h 115"/>
                    <a:gd name="T4" fmla="*/ 17 w 17"/>
                    <a:gd name="T5" fmla="*/ 0 h 115"/>
                    <a:gd name="T6" fmla="*/ 0 w 17"/>
                    <a:gd name="T7" fmla="*/ 0 h 115"/>
                    <a:gd name="T8" fmla="*/ 0 w 17"/>
                    <a:gd name="T9" fmla="*/ 108 h 115"/>
                    <a:gd name="T10" fmla="*/ 3 w 17"/>
                    <a:gd name="T11" fmla="*/ 115 h 115"/>
                    <a:gd name="T12" fmla="*/ 0 60000 65536"/>
                    <a:gd name="T13" fmla="*/ 0 60000 65536"/>
                    <a:gd name="T14" fmla="*/ 0 60000 65536"/>
                    <a:gd name="T15" fmla="*/ 0 60000 65536"/>
                    <a:gd name="T16" fmla="*/ 0 60000 65536"/>
                    <a:gd name="T17" fmla="*/ 0 60000 65536"/>
                    <a:gd name="T18" fmla="*/ 0 w 17"/>
                    <a:gd name="T19" fmla="*/ 0 h 115"/>
                    <a:gd name="T20" fmla="*/ 17 w 17"/>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17" h="115">
                      <a:moveTo>
                        <a:pt x="3" y="115"/>
                      </a:moveTo>
                      <a:lnTo>
                        <a:pt x="17" y="108"/>
                      </a:lnTo>
                      <a:lnTo>
                        <a:pt x="17" y="0"/>
                      </a:lnTo>
                      <a:lnTo>
                        <a:pt x="0" y="0"/>
                      </a:lnTo>
                      <a:lnTo>
                        <a:pt x="0" y="108"/>
                      </a:lnTo>
                      <a:lnTo>
                        <a:pt x="3" y="115"/>
                      </a:lnTo>
                      <a:close/>
                    </a:path>
                  </a:pathLst>
                </a:custGeom>
                <a:solidFill>
                  <a:srgbClr val="1F1A17"/>
                </a:solidFill>
                <a:ln w="9525">
                  <a:noFill/>
                  <a:round/>
                  <a:headEnd/>
                  <a:tailEnd/>
                </a:ln>
              </p:spPr>
              <p:txBody>
                <a:bodyPr/>
                <a:lstStyle/>
                <a:p>
                  <a:endParaRPr lang="ro-RO"/>
                </a:p>
              </p:txBody>
            </p:sp>
            <p:sp>
              <p:nvSpPr>
                <p:cNvPr id="54794" name="Freeform 475"/>
                <p:cNvSpPr>
                  <a:spLocks/>
                </p:cNvSpPr>
                <p:nvPr/>
              </p:nvSpPr>
              <p:spPr bwMode="auto">
                <a:xfrm>
                  <a:off x="1831" y="2564"/>
                  <a:ext cx="57" cy="66"/>
                </a:xfrm>
                <a:custGeom>
                  <a:avLst/>
                  <a:gdLst>
                    <a:gd name="T0" fmla="*/ 57 w 57"/>
                    <a:gd name="T1" fmla="*/ 56 h 66"/>
                    <a:gd name="T2" fmla="*/ 11 w 57"/>
                    <a:gd name="T3" fmla="*/ 0 h 66"/>
                    <a:gd name="T4" fmla="*/ 0 w 57"/>
                    <a:gd name="T5" fmla="*/ 10 h 66"/>
                    <a:gd name="T6" fmla="*/ 43 w 57"/>
                    <a:gd name="T7" fmla="*/ 66 h 66"/>
                    <a:gd name="T8" fmla="*/ 57 w 57"/>
                    <a:gd name="T9" fmla="*/ 56 h 66"/>
                    <a:gd name="T10" fmla="*/ 0 60000 65536"/>
                    <a:gd name="T11" fmla="*/ 0 60000 65536"/>
                    <a:gd name="T12" fmla="*/ 0 60000 65536"/>
                    <a:gd name="T13" fmla="*/ 0 60000 65536"/>
                    <a:gd name="T14" fmla="*/ 0 60000 65536"/>
                    <a:gd name="T15" fmla="*/ 0 w 57"/>
                    <a:gd name="T16" fmla="*/ 0 h 66"/>
                    <a:gd name="T17" fmla="*/ 57 w 57"/>
                    <a:gd name="T18" fmla="*/ 66 h 66"/>
                  </a:gdLst>
                  <a:ahLst/>
                  <a:cxnLst>
                    <a:cxn ang="T10">
                      <a:pos x="T0" y="T1"/>
                    </a:cxn>
                    <a:cxn ang="T11">
                      <a:pos x="T2" y="T3"/>
                    </a:cxn>
                    <a:cxn ang="T12">
                      <a:pos x="T4" y="T5"/>
                    </a:cxn>
                    <a:cxn ang="T13">
                      <a:pos x="T6" y="T7"/>
                    </a:cxn>
                    <a:cxn ang="T14">
                      <a:pos x="T8" y="T9"/>
                    </a:cxn>
                  </a:cxnLst>
                  <a:rect l="T15" t="T16" r="T17" b="T18"/>
                  <a:pathLst>
                    <a:path w="57" h="66">
                      <a:moveTo>
                        <a:pt x="57" y="56"/>
                      </a:moveTo>
                      <a:lnTo>
                        <a:pt x="11" y="0"/>
                      </a:lnTo>
                      <a:lnTo>
                        <a:pt x="0" y="10"/>
                      </a:lnTo>
                      <a:lnTo>
                        <a:pt x="43" y="66"/>
                      </a:lnTo>
                      <a:lnTo>
                        <a:pt x="57" y="56"/>
                      </a:lnTo>
                      <a:close/>
                    </a:path>
                  </a:pathLst>
                </a:custGeom>
                <a:solidFill>
                  <a:srgbClr val="1F1A17"/>
                </a:solidFill>
                <a:ln w="9525">
                  <a:noFill/>
                  <a:round/>
                  <a:headEnd/>
                  <a:tailEnd/>
                </a:ln>
              </p:spPr>
              <p:txBody>
                <a:bodyPr/>
                <a:lstStyle/>
                <a:p>
                  <a:endParaRPr lang="ro-RO"/>
                </a:p>
              </p:txBody>
            </p:sp>
            <p:sp>
              <p:nvSpPr>
                <p:cNvPr id="54795" name="Freeform 474"/>
                <p:cNvSpPr>
                  <a:spLocks/>
                </p:cNvSpPr>
                <p:nvPr/>
              </p:nvSpPr>
              <p:spPr bwMode="auto">
                <a:xfrm>
                  <a:off x="1758" y="2560"/>
                  <a:ext cx="80" cy="46"/>
                </a:xfrm>
                <a:custGeom>
                  <a:avLst/>
                  <a:gdLst>
                    <a:gd name="T0" fmla="*/ 3 w 80"/>
                    <a:gd name="T1" fmla="*/ 46 h 46"/>
                    <a:gd name="T2" fmla="*/ 80 w 80"/>
                    <a:gd name="T3" fmla="*/ 14 h 46"/>
                    <a:gd name="T4" fmla="*/ 77 w 80"/>
                    <a:gd name="T5" fmla="*/ 0 h 46"/>
                    <a:gd name="T6" fmla="*/ 0 w 80"/>
                    <a:gd name="T7" fmla="*/ 32 h 46"/>
                    <a:gd name="T8" fmla="*/ 3 w 80"/>
                    <a:gd name="T9" fmla="*/ 46 h 46"/>
                    <a:gd name="T10" fmla="*/ 0 60000 65536"/>
                    <a:gd name="T11" fmla="*/ 0 60000 65536"/>
                    <a:gd name="T12" fmla="*/ 0 60000 65536"/>
                    <a:gd name="T13" fmla="*/ 0 60000 65536"/>
                    <a:gd name="T14" fmla="*/ 0 60000 65536"/>
                    <a:gd name="T15" fmla="*/ 0 w 80"/>
                    <a:gd name="T16" fmla="*/ 0 h 46"/>
                    <a:gd name="T17" fmla="*/ 80 w 80"/>
                    <a:gd name="T18" fmla="*/ 46 h 46"/>
                  </a:gdLst>
                  <a:ahLst/>
                  <a:cxnLst>
                    <a:cxn ang="T10">
                      <a:pos x="T0" y="T1"/>
                    </a:cxn>
                    <a:cxn ang="T11">
                      <a:pos x="T2" y="T3"/>
                    </a:cxn>
                    <a:cxn ang="T12">
                      <a:pos x="T4" y="T5"/>
                    </a:cxn>
                    <a:cxn ang="T13">
                      <a:pos x="T6" y="T7"/>
                    </a:cxn>
                    <a:cxn ang="T14">
                      <a:pos x="T8" y="T9"/>
                    </a:cxn>
                  </a:cxnLst>
                  <a:rect l="T15" t="T16" r="T17" b="T18"/>
                  <a:pathLst>
                    <a:path w="80" h="46">
                      <a:moveTo>
                        <a:pt x="3" y="46"/>
                      </a:moveTo>
                      <a:lnTo>
                        <a:pt x="80" y="14"/>
                      </a:lnTo>
                      <a:lnTo>
                        <a:pt x="77" y="0"/>
                      </a:lnTo>
                      <a:lnTo>
                        <a:pt x="0" y="32"/>
                      </a:lnTo>
                      <a:lnTo>
                        <a:pt x="3" y="46"/>
                      </a:lnTo>
                      <a:close/>
                    </a:path>
                  </a:pathLst>
                </a:custGeom>
                <a:solidFill>
                  <a:srgbClr val="1F1A17"/>
                </a:solidFill>
                <a:ln w="9525">
                  <a:noFill/>
                  <a:round/>
                  <a:headEnd/>
                  <a:tailEnd/>
                </a:ln>
              </p:spPr>
              <p:txBody>
                <a:bodyPr/>
                <a:lstStyle/>
                <a:p>
                  <a:endParaRPr lang="ro-RO"/>
                </a:p>
              </p:txBody>
            </p:sp>
            <p:sp>
              <p:nvSpPr>
                <p:cNvPr id="54796" name="Freeform 473"/>
                <p:cNvSpPr>
                  <a:spLocks/>
                </p:cNvSpPr>
                <p:nvPr/>
              </p:nvSpPr>
              <p:spPr bwMode="auto">
                <a:xfrm>
                  <a:off x="1761" y="2599"/>
                  <a:ext cx="7" cy="3"/>
                </a:xfrm>
                <a:custGeom>
                  <a:avLst/>
                  <a:gdLst>
                    <a:gd name="T0" fmla="*/ 0 w 7"/>
                    <a:gd name="T1" fmla="*/ 3 h 3"/>
                    <a:gd name="T2" fmla="*/ 0 w 7"/>
                    <a:gd name="T3" fmla="*/ 0 h 3"/>
                    <a:gd name="T4" fmla="*/ 4 w 7"/>
                    <a:gd name="T5" fmla="*/ 0 h 3"/>
                    <a:gd name="T6" fmla="*/ 7 w 7"/>
                    <a:gd name="T7" fmla="*/ 0 h 3"/>
                    <a:gd name="T8" fmla="*/ 0 w 7"/>
                    <a:gd name="T9" fmla="*/ 3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3"/>
                      </a:moveTo>
                      <a:lnTo>
                        <a:pt x="0" y="0"/>
                      </a:lnTo>
                      <a:lnTo>
                        <a:pt x="4" y="0"/>
                      </a:lnTo>
                      <a:lnTo>
                        <a:pt x="7" y="0"/>
                      </a:lnTo>
                      <a:lnTo>
                        <a:pt x="0" y="3"/>
                      </a:lnTo>
                      <a:close/>
                    </a:path>
                  </a:pathLst>
                </a:custGeom>
                <a:solidFill>
                  <a:srgbClr val="1F1A17"/>
                </a:solidFill>
                <a:ln w="9525">
                  <a:noFill/>
                  <a:round/>
                  <a:headEnd/>
                  <a:tailEnd/>
                </a:ln>
              </p:spPr>
              <p:txBody>
                <a:bodyPr/>
                <a:lstStyle/>
                <a:p>
                  <a:endParaRPr lang="ro-RO"/>
                </a:p>
              </p:txBody>
            </p:sp>
            <p:sp>
              <p:nvSpPr>
                <p:cNvPr id="54797" name="Freeform 472"/>
                <p:cNvSpPr>
                  <a:spLocks/>
                </p:cNvSpPr>
                <p:nvPr/>
              </p:nvSpPr>
              <p:spPr bwMode="auto">
                <a:xfrm>
                  <a:off x="1761" y="2595"/>
                  <a:ext cx="18" cy="7"/>
                </a:xfrm>
                <a:custGeom>
                  <a:avLst/>
                  <a:gdLst>
                    <a:gd name="T0" fmla="*/ 0 w 18"/>
                    <a:gd name="T1" fmla="*/ 7 h 7"/>
                    <a:gd name="T2" fmla="*/ 0 w 18"/>
                    <a:gd name="T3" fmla="*/ 4 h 7"/>
                    <a:gd name="T4" fmla="*/ 11 w 18"/>
                    <a:gd name="T5" fmla="*/ 0 h 7"/>
                    <a:gd name="T6" fmla="*/ 18 w 18"/>
                    <a:gd name="T7" fmla="*/ 0 h 7"/>
                    <a:gd name="T8" fmla="*/ 11 w 18"/>
                    <a:gd name="T9" fmla="*/ 4 h 7"/>
                    <a:gd name="T10" fmla="*/ 0 w 18"/>
                    <a:gd name="T11" fmla="*/ 7 h 7"/>
                    <a:gd name="T12" fmla="*/ 0 60000 65536"/>
                    <a:gd name="T13" fmla="*/ 0 60000 65536"/>
                    <a:gd name="T14" fmla="*/ 0 60000 65536"/>
                    <a:gd name="T15" fmla="*/ 0 60000 65536"/>
                    <a:gd name="T16" fmla="*/ 0 60000 65536"/>
                    <a:gd name="T17" fmla="*/ 0 60000 65536"/>
                    <a:gd name="T18" fmla="*/ 0 w 18"/>
                    <a:gd name="T19" fmla="*/ 0 h 7"/>
                    <a:gd name="T20" fmla="*/ 18 w 18"/>
                    <a:gd name="T21" fmla="*/ 7 h 7"/>
                  </a:gdLst>
                  <a:ahLst/>
                  <a:cxnLst>
                    <a:cxn ang="T12">
                      <a:pos x="T0" y="T1"/>
                    </a:cxn>
                    <a:cxn ang="T13">
                      <a:pos x="T2" y="T3"/>
                    </a:cxn>
                    <a:cxn ang="T14">
                      <a:pos x="T4" y="T5"/>
                    </a:cxn>
                    <a:cxn ang="T15">
                      <a:pos x="T6" y="T7"/>
                    </a:cxn>
                    <a:cxn ang="T16">
                      <a:pos x="T8" y="T9"/>
                    </a:cxn>
                    <a:cxn ang="T17">
                      <a:pos x="T10" y="T11"/>
                    </a:cxn>
                  </a:cxnLst>
                  <a:rect l="T18" t="T19" r="T20" b="T21"/>
                  <a:pathLst>
                    <a:path w="18" h="7">
                      <a:moveTo>
                        <a:pt x="0" y="7"/>
                      </a:moveTo>
                      <a:lnTo>
                        <a:pt x="0" y="4"/>
                      </a:lnTo>
                      <a:lnTo>
                        <a:pt x="11" y="0"/>
                      </a:lnTo>
                      <a:lnTo>
                        <a:pt x="18" y="0"/>
                      </a:lnTo>
                      <a:lnTo>
                        <a:pt x="11" y="4"/>
                      </a:lnTo>
                      <a:lnTo>
                        <a:pt x="0" y="7"/>
                      </a:lnTo>
                      <a:close/>
                    </a:path>
                  </a:pathLst>
                </a:custGeom>
                <a:solidFill>
                  <a:srgbClr val="1F1A17"/>
                </a:solidFill>
                <a:ln w="9525">
                  <a:noFill/>
                  <a:round/>
                  <a:headEnd/>
                  <a:tailEnd/>
                </a:ln>
              </p:spPr>
              <p:txBody>
                <a:bodyPr/>
                <a:lstStyle/>
                <a:p>
                  <a:endParaRPr lang="ro-RO"/>
                </a:p>
              </p:txBody>
            </p:sp>
            <p:sp>
              <p:nvSpPr>
                <p:cNvPr id="54798" name="Freeform 471"/>
                <p:cNvSpPr>
                  <a:spLocks/>
                </p:cNvSpPr>
                <p:nvPr/>
              </p:nvSpPr>
              <p:spPr bwMode="auto">
                <a:xfrm>
                  <a:off x="1765" y="2592"/>
                  <a:ext cx="24" cy="7"/>
                </a:xfrm>
                <a:custGeom>
                  <a:avLst/>
                  <a:gdLst>
                    <a:gd name="T0" fmla="*/ 3 w 24"/>
                    <a:gd name="T1" fmla="*/ 7 h 7"/>
                    <a:gd name="T2" fmla="*/ 0 w 24"/>
                    <a:gd name="T3" fmla="*/ 7 h 7"/>
                    <a:gd name="T4" fmla="*/ 17 w 24"/>
                    <a:gd name="T5" fmla="*/ 0 h 7"/>
                    <a:gd name="T6" fmla="*/ 24 w 24"/>
                    <a:gd name="T7" fmla="*/ 0 h 7"/>
                    <a:gd name="T8" fmla="*/ 7 w 24"/>
                    <a:gd name="T9" fmla="*/ 7 h 7"/>
                    <a:gd name="T10" fmla="*/ 3 w 24"/>
                    <a:gd name="T11" fmla="*/ 7 h 7"/>
                    <a:gd name="T12" fmla="*/ 0 60000 65536"/>
                    <a:gd name="T13" fmla="*/ 0 60000 65536"/>
                    <a:gd name="T14" fmla="*/ 0 60000 65536"/>
                    <a:gd name="T15" fmla="*/ 0 60000 65536"/>
                    <a:gd name="T16" fmla="*/ 0 60000 65536"/>
                    <a:gd name="T17" fmla="*/ 0 60000 65536"/>
                    <a:gd name="T18" fmla="*/ 0 w 24"/>
                    <a:gd name="T19" fmla="*/ 0 h 7"/>
                    <a:gd name="T20" fmla="*/ 24 w 24"/>
                    <a:gd name="T21" fmla="*/ 7 h 7"/>
                  </a:gdLst>
                  <a:ahLst/>
                  <a:cxnLst>
                    <a:cxn ang="T12">
                      <a:pos x="T0" y="T1"/>
                    </a:cxn>
                    <a:cxn ang="T13">
                      <a:pos x="T2" y="T3"/>
                    </a:cxn>
                    <a:cxn ang="T14">
                      <a:pos x="T4" y="T5"/>
                    </a:cxn>
                    <a:cxn ang="T15">
                      <a:pos x="T6" y="T7"/>
                    </a:cxn>
                    <a:cxn ang="T16">
                      <a:pos x="T8" y="T9"/>
                    </a:cxn>
                    <a:cxn ang="T17">
                      <a:pos x="T10" y="T11"/>
                    </a:cxn>
                  </a:cxnLst>
                  <a:rect l="T18" t="T19" r="T20" b="T21"/>
                  <a:pathLst>
                    <a:path w="24" h="7">
                      <a:moveTo>
                        <a:pt x="3" y="7"/>
                      </a:moveTo>
                      <a:lnTo>
                        <a:pt x="0" y="7"/>
                      </a:lnTo>
                      <a:lnTo>
                        <a:pt x="17" y="0"/>
                      </a:lnTo>
                      <a:lnTo>
                        <a:pt x="24" y="0"/>
                      </a:lnTo>
                      <a:lnTo>
                        <a:pt x="7" y="7"/>
                      </a:lnTo>
                      <a:lnTo>
                        <a:pt x="3" y="7"/>
                      </a:lnTo>
                      <a:close/>
                    </a:path>
                  </a:pathLst>
                </a:custGeom>
                <a:solidFill>
                  <a:srgbClr val="1F1A17"/>
                </a:solidFill>
                <a:ln w="9525">
                  <a:noFill/>
                  <a:round/>
                  <a:headEnd/>
                  <a:tailEnd/>
                </a:ln>
              </p:spPr>
              <p:txBody>
                <a:bodyPr/>
                <a:lstStyle/>
                <a:p>
                  <a:endParaRPr lang="ro-RO"/>
                </a:p>
              </p:txBody>
            </p:sp>
            <p:sp>
              <p:nvSpPr>
                <p:cNvPr id="54799" name="Freeform 470"/>
                <p:cNvSpPr>
                  <a:spLocks/>
                </p:cNvSpPr>
                <p:nvPr/>
              </p:nvSpPr>
              <p:spPr bwMode="auto">
                <a:xfrm>
                  <a:off x="1772" y="2588"/>
                  <a:ext cx="28" cy="7"/>
                </a:xfrm>
                <a:custGeom>
                  <a:avLst/>
                  <a:gdLst>
                    <a:gd name="T0" fmla="*/ 7 w 28"/>
                    <a:gd name="T1" fmla="*/ 7 h 7"/>
                    <a:gd name="T2" fmla="*/ 0 w 28"/>
                    <a:gd name="T3" fmla="*/ 7 h 7"/>
                    <a:gd name="T4" fmla="*/ 21 w 28"/>
                    <a:gd name="T5" fmla="*/ 0 h 7"/>
                    <a:gd name="T6" fmla="*/ 28 w 28"/>
                    <a:gd name="T7" fmla="*/ 0 h 7"/>
                    <a:gd name="T8" fmla="*/ 7 w 28"/>
                    <a:gd name="T9" fmla="*/ 7 h 7"/>
                    <a:gd name="T10" fmla="*/ 0 60000 65536"/>
                    <a:gd name="T11" fmla="*/ 0 60000 65536"/>
                    <a:gd name="T12" fmla="*/ 0 60000 65536"/>
                    <a:gd name="T13" fmla="*/ 0 60000 65536"/>
                    <a:gd name="T14" fmla="*/ 0 60000 65536"/>
                    <a:gd name="T15" fmla="*/ 0 w 28"/>
                    <a:gd name="T16" fmla="*/ 0 h 7"/>
                    <a:gd name="T17" fmla="*/ 28 w 28"/>
                    <a:gd name="T18" fmla="*/ 7 h 7"/>
                  </a:gdLst>
                  <a:ahLst/>
                  <a:cxnLst>
                    <a:cxn ang="T10">
                      <a:pos x="T0" y="T1"/>
                    </a:cxn>
                    <a:cxn ang="T11">
                      <a:pos x="T2" y="T3"/>
                    </a:cxn>
                    <a:cxn ang="T12">
                      <a:pos x="T4" y="T5"/>
                    </a:cxn>
                    <a:cxn ang="T13">
                      <a:pos x="T6" y="T7"/>
                    </a:cxn>
                    <a:cxn ang="T14">
                      <a:pos x="T8" y="T9"/>
                    </a:cxn>
                  </a:cxnLst>
                  <a:rect l="T15" t="T16" r="T17" b="T18"/>
                  <a:pathLst>
                    <a:path w="28" h="7">
                      <a:moveTo>
                        <a:pt x="7" y="7"/>
                      </a:moveTo>
                      <a:lnTo>
                        <a:pt x="0" y="7"/>
                      </a:lnTo>
                      <a:lnTo>
                        <a:pt x="21" y="0"/>
                      </a:lnTo>
                      <a:lnTo>
                        <a:pt x="28" y="0"/>
                      </a:lnTo>
                      <a:lnTo>
                        <a:pt x="7" y="7"/>
                      </a:lnTo>
                      <a:close/>
                    </a:path>
                  </a:pathLst>
                </a:custGeom>
                <a:solidFill>
                  <a:srgbClr val="1F1A17"/>
                </a:solidFill>
                <a:ln w="9525">
                  <a:noFill/>
                  <a:round/>
                  <a:headEnd/>
                  <a:tailEnd/>
                </a:ln>
              </p:spPr>
              <p:txBody>
                <a:bodyPr/>
                <a:lstStyle/>
                <a:p>
                  <a:endParaRPr lang="ro-RO"/>
                </a:p>
              </p:txBody>
            </p:sp>
            <p:sp>
              <p:nvSpPr>
                <p:cNvPr id="54800" name="Freeform 469"/>
                <p:cNvSpPr>
                  <a:spLocks/>
                </p:cNvSpPr>
                <p:nvPr/>
              </p:nvSpPr>
              <p:spPr bwMode="auto">
                <a:xfrm>
                  <a:off x="1782" y="2585"/>
                  <a:ext cx="25" cy="7"/>
                </a:xfrm>
                <a:custGeom>
                  <a:avLst/>
                  <a:gdLst>
                    <a:gd name="T0" fmla="*/ 7 w 25"/>
                    <a:gd name="T1" fmla="*/ 7 h 7"/>
                    <a:gd name="T2" fmla="*/ 0 w 25"/>
                    <a:gd name="T3" fmla="*/ 7 h 7"/>
                    <a:gd name="T4" fmla="*/ 18 w 25"/>
                    <a:gd name="T5" fmla="*/ 0 h 7"/>
                    <a:gd name="T6" fmla="*/ 25 w 25"/>
                    <a:gd name="T7" fmla="*/ 0 h 7"/>
                    <a:gd name="T8" fmla="*/ 7 w 25"/>
                    <a:gd name="T9" fmla="*/ 7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7" y="7"/>
                      </a:moveTo>
                      <a:lnTo>
                        <a:pt x="0" y="7"/>
                      </a:lnTo>
                      <a:lnTo>
                        <a:pt x="18" y="0"/>
                      </a:lnTo>
                      <a:lnTo>
                        <a:pt x="25" y="0"/>
                      </a:lnTo>
                      <a:lnTo>
                        <a:pt x="7" y="7"/>
                      </a:lnTo>
                      <a:close/>
                    </a:path>
                  </a:pathLst>
                </a:custGeom>
                <a:solidFill>
                  <a:srgbClr val="1F1A17"/>
                </a:solidFill>
                <a:ln w="9525">
                  <a:noFill/>
                  <a:round/>
                  <a:headEnd/>
                  <a:tailEnd/>
                </a:ln>
              </p:spPr>
              <p:txBody>
                <a:bodyPr/>
                <a:lstStyle/>
                <a:p>
                  <a:endParaRPr lang="ro-RO"/>
                </a:p>
              </p:txBody>
            </p:sp>
            <p:sp>
              <p:nvSpPr>
                <p:cNvPr id="54801" name="Freeform 468"/>
                <p:cNvSpPr>
                  <a:spLocks/>
                </p:cNvSpPr>
                <p:nvPr/>
              </p:nvSpPr>
              <p:spPr bwMode="auto">
                <a:xfrm>
                  <a:off x="1793" y="2581"/>
                  <a:ext cx="24" cy="7"/>
                </a:xfrm>
                <a:custGeom>
                  <a:avLst/>
                  <a:gdLst>
                    <a:gd name="T0" fmla="*/ 7 w 24"/>
                    <a:gd name="T1" fmla="*/ 7 h 7"/>
                    <a:gd name="T2" fmla="*/ 0 w 24"/>
                    <a:gd name="T3" fmla="*/ 7 h 7"/>
                    <a:gd name="T4" fmla="*/ 17 w 24"/>
                    <a:gd name="T5" fmla="*/ 0 h 7"/>
                    <a:gd name="T6" fmla="*/ 24 w 24"/>
                    <a:gd name="T7" fmla="*/ 0 h 7"/>
                    <a:gd name="T8" fmla="*/ 7 w 24"/>
                    <a:gd name="T9" fmla="*/ 7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7" y="7"/>
                      </a:moveTo>
                      <a:lnTo>
                        <a:pt x="0" y="7"/>
                      </a:lnTo>
                      <a:lnTo>
                        <a:pt x="17" y="0"/>
                      </a:lnTo>
                      <a:lnTo>
                        <a:pt x="24" y="0"/>
                      </a:lnTo>
                      <a:lnTo>
                        <a:pt x="7" y="7"/>
                      </a:lnTo>
                      <a:close/>
                    </a:path>
                  </a:pathLst>
                </a:custGeom>
                <a:solidFill>
                  <a:srgbClr val="1F1A17"/>
                </a:solidFill>
                <a:ln w="9525">
                  <a:noFill/>
                  <a:round/>
                  <a:headEnd/>
                  <a:tailEnd/>
                </a:ln>
              </p:spPr>
              <p:txBody>
                <a:bodyPr/>
                <a:lstStyle/>
                <a:p>
                  <a:endParaRPr lang="ro-RO"/>
                </a:p>
              </p:txBody>
            </p:sp>
            <p:sp>
              <p:nvSpPr>
                <p:cNvPr id="54802" name="Freeform 467"/>
                <p:cNvSpPr>
                  <a:spLocks noEditPoints="1"/>
                </p:cNvSpPr>
                <p:nvPr/>
              </p:nvSpPr>
              <p:spPr bwMode="auto">
                <a:xfrm>
                  <a:off x="1800" y="2574"/>
                  <a:ext cx="45" cy="11"/>
                </a:xfrm>
                <a:custGeom>
                  <a:avLst/>
                  <a:gdLst>
                    <a:gd name="T0" fmla="*/ 7 w 45"/>
                    <a:gd name="T1" fmla="*/ 11 h 11"/>
                    <a:gd name="T2" fmla="*/ 0 w 45"/>
                    <a:gd name="T3" fmla="*/ 11 h 11"/>
                    <a:gd name="T4" fmla="*/ 17 w 45"/>
                    <a:gd name="T5" fmla="*/ 0 h 11"/>
                    <a:gd name="T6" fmla="*/ 28 w 45"/>
                    <a:gd name="T7" fmla="*/ 0 h 11"/>
                    <a:gd name="T8" fmla="*/ 7 w 45"/>
                    <a:gd name="T9" fmla="*/ 11 h 11"/>
                    <a:gd name="T10" fmla="*/ 38 w 45"/>
                    <a:gd name="T11" fmla="*/ 0 h 11"/>
                    <a:gd name="T12" fmla="*/ 42 w 45"/>
                    <a:gd name="T13" fmla="*/ 0 h 11"/>
                    <a:gd name="T14" fmla="*/ 45 w 45"/>
                    <a:gd name="T15" fmla="*/ 4 h 11"/>
                    <a:gd name="T16" fmla="*/ 38 w 4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1"/>
                    <a:gd name="T29" fmla="*/ 45 w 4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1">
                      <a:moveTo>
                        <a:pt x="7" y="11"/>
                      </a:moveTo>
                      <a:lnTo>
                        <a:pt x="0" y="11"/>
                      </a:lnTo>
                      <a:lnTo>
                        <a:pt x="17" y="0"/>
                      </a:lnTo>
                      <a:lnTo>
                        <a:pt x="28" y="0"/>
                      </a:lnTo>
                      <a:lnTo>
                        <a:pt x="7" y="11"/>
                      </a:lnTo>
                      <a:close/>
                      <a:moveTo>
                        <a:pt x="38" y="0"/>
                      </a:moveTo>
                      <a:lnTo>
                        <a:pt x="42" y="0"/>
                      </a:lnTo>
                      <a:lnTo>
                        <a:pt x="45" y="4"/>
                      </a:lnTo>
                      <a:lnTo>
                        <a:pt x="38" y="0"/>
                      </a:lnTo>
                      <a:close/>
                    </a:path>
                  </a:pathLst>
                </a:custGeom>
                <a:solidFill>
                  <a:srgbClr val="1F1A17"/>
                </a:solidFill>
                <a:ln w="9525">
                  <a:noFill/>
                  <a:round/>
                  <a:headEnd/>
                  <a:tailEnd/>
                </a:ln>
              </p:spPr>
              <p:txBody>
                <a:bodyPr/>
                <a:lstStyle/>
                <a:p>
                  <a:endParaRPr lang="ro-RO"/>
                </a:p>
              </p:txBody>
            </p:sp>
            <p:sp>
              <p:nvSpPr>
                <p:cNvPr id="54803" name="Freeform 466"/>
                <p:cNvSpPr>
                  <a:spLocks/>
                </p:cNvSpPr>
                <p:nvPr/>
              </p:nvSpPr>
              <p:spPr bwMode="auto">
                <a:xfrm>
                  <a:off x="1810" y="2571"/>
                  <a:ext cx="35" cy="10"/>
                </a:xfrm>
                <a:custGeom>
                  <a:avLst/>
                  <a:gdLst>
                    <a:gd name="T0" fmla="*/ 7 w 35"/>
                    <a:gd name="T1" fmla="*/ 10 h 10"/>
                    <a:gd name="T2" fmla="*/ 0 w 35"/>
                    <a:gd name="T3" fmla="*/ 10 h 10"/>
                    <a:gd name="T4" fmla="*/ 18 w 35"/>
                    <a:gd name="T5" fmla="*/ 0 h 10"/>
                    <a:gd name="T6" fmla="*/ 28 w 35"/>
                    <a:gd name="T7" fmla="*/ 0 h 10"/>
                    <a:gd name="T8" fmla="*/ 35 w 35"/>
                    <a:gd name="T9" fmla="*/ 7 h 10"/>
                    <a:gd name="T10" fmla="*/ 28 w 35"/>
                    <a:gd name="T11" fmla="*/ 3 h 10"/>
                    <a:gd name="T12" fmla="*/ 25 w 35"/>
                    <a:gd name="T13" fmla="*/ 3 h 10"/>
                    <a:gd name="T14" fmla="*/ 21 w 35"/>
                    <a:gd name="T15" fmla="*/ 3 h 10"/>
                    <a:gd name="T16" fmla="*/ 7 w 35"/>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0"/>
                    <a:gd name="T29" fmla="*/ 35 w 3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0">
                      <a:moveTo>
                        <a:pt x="7" y="10"/>
                      </a:moveTo>
                      <a:lnTo>
                        <a:pt x="0" y="10"/>
                      </a:lnTo>
                      <a:lnTo>
                        <a:pt x="18" y="0"/>
                      </a:lnTo>
                      <a:lnTo>
                        <a:pt x="28" y="0"/>
                      </a:lnTo>
                      <a:lnTo>
                        <a:pt x="35" y="7"/>
                      </a:lnTo>
                      <a:lnTo>
                        <a:pt x="28" y="3"/>
                      </a:lnTo>
                      <a:lnTo>
                        <a:pt x="25" y="3"/>
                      </a:lnTo>
                      <a:lnTo>
                        <a:pt x="21" y="3"/>
                      </a:lnTo>
                      <a:lnTo>
                        <a:pt x="7" y="10"/>
                      </a:lnTo>
                      <a:close/>
                    </a:path>
                  </a:pathLst>
                </a:custGeom>
                <a:solidFill>
                  <a:srgbClr val="1F1A17"/>
                </a:solidFill>
                <a:ln w="9525">
                  <a:noFill/>
                  <a:round/>
                  <a:headEnd/>
                  <a:tailEnd/>
                </a:ln>
              </p:spPr>
              <p:txBody>
                <a:bodyPr/>
                <a:lstStyle/>
                <a:p>
                  <a:endParaRPr lang="ro-RO"/>
                </a:p>
              </p:txBody>
            </p:sp>
            <p:sp>
              <p:nvSpPr>
                <p:cNvPr id="54804" name="Freeform 465"/>
                <p:cNvSpPr>
                  <a:spLocks/>
                </p:cNvSpPr>
                <p:nvPr/>
              </p:nvSpPr>
              <p:spPr bwMode="auto">
                <a:xfrm>
                  <a:off x="1817" y="2567"/>
                  <a:ext cx="25" cy="7"/>
                </a:xfrm>
                <a:custGeom>
                  <a:avLst/>
                  <a:gdLst>
                    <a:gd name="T0" fmla="*/ 25 w 25"/>
                    <a:gd name="T1" fmla="*/ 7 h 7"/>
                    <a:gd name="T2" fmla="*/ 21 w 25"/>
                    <a:gd name="T3" fmla="*/ 7 h 7"/>
                    <a:gd name="T4" fmla="*/ 21 w 25"/>
                    <a:gd name="T5" fmla="*/ 7 h 7"/>
                    <a:gd name="T6" fmla="*/ 18 w 25"/>
                    <a:gd name="T7" fmla="*/ 7 h 7"/>
                    <a:gd name="T8" fmla="*/ 14 w 25"/>
                    <a:gd name="T9" fmla="*/ 7 h 7"/>
                    <a:gd name="T10" fmla="*/ 11 w 25"/>
                    <a:gd name="T11" fmla="*/ 7 h 7"/>
                    <a:gd name="T12" fmla="*/ 0 w 25"/>
                    <a:gd name="T13" fmla="*/ 7 h 7"/>
                    <a:gd name="T14" fmla="*/ 18 w 25"/>
                    <a:gd name="T15" fmla="*/ 0 h 7"/>
                    <a:gd name="T16" fmla="*/ 21 w 25"/>
                    <a:gd name="T17" fmla="*/ 4 h 7"/>
                    <a:gd name="T18" fmla="*/ 25 w 2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7"/>
                    <a:gd name="T32" fmla="*/ 25 w 2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7">
                      <a:moveTo>
                        <a:pt x="25" y="7"/>
                      </a:moveTo>
                      <a:lnTo>
                        <a:pt x="21" y="7"/>
                      </a:lnTo>
                      <a:lnTo>
                        <a:pt x="18" y="7"/>
                      </a:lnTo>
                      <a:lnTo>
                        <a:pt x="14" y="7"/>
                      </a:lnTo>
                      <a:lnTo>
                        <a:pt x="11" y="7"/>
                      </a:lnTo>
                      <a:lnTo>
                        <a:pt x="0" y="7"/>
                      </a:lnTo>
                      <a:lnTo>
                        <a:pt x="18" y="0"/>
                      </a:lnTo>
                      <a:lnTo>
                        <a:pt x="21" y="4"/>
                      </a:lnTo>
                      <a:lnTo>
                        <a:pt x="25" y="7"/>
                      </a:lnTo>
                      <a:close/>
                    </a:path>
                  </a:pathLst>
                </a:custGeom>
                <a:solidFill>
                  <a:srgbClr val="1F1A17"/>
                </a:solidFill>
                <a:ln w="9525">
                  <a:noFill/>
                  <a:round/>
                  <a:headEnd/>
                  <a:tailEnd/>
                </a:ln>
              </p:spPr>
              <p:txBody>
                <a:bodyPr/>
                <a:lstStyle/>
                <a:p>
                  <a:endParaRPr lang="ro-RO"/>
                </a:p>
              </p:txBody>
            </p:sp>
            <p:sp>
              <p:nvSpPr>
                <p:cNvPr id="54805" name="Freeform 464"/>
                <p:cNvSpPr>
                  <a:spLocks/>
                </p:cNvSpPr>
                <p:nvPr/>
              </p:nvSpPr>
              <p:spPr bwMode="auto">
                <a:xfrm>
                  <a:off x="1828" y="2567"/>
                  <a:ext cx="10" cy="4"/>
                </a:xfrm>
                <a:custGeom>
                  <a:avLst/>
                  <a:gdLst>
                    <a:gd name="T0" fmla="*/ 10 w 10"/>
                    <a:gd name="T1" fmla="*/ 4 h 4"/>
                    <a:gd name="T2" fmla="*/ 0 w 10"/>
                    <a:gd name="T3" fmla="*/ 4 h 4"/>
                    <a:gd name="T4" fmla="*/ 7 w 10"/>
                    <a:gd name="T5" fmla="*/ 0 h 4"/>
                    <a:gd name="T6" fmla="*/ 10 w 10"/>
                    <a:gd name="T7" fmla="*/ 4 h 4"/>
                    <a:gd name="T8" fmla="*/ 10 w 10"/>
                    <a:gd name="T9" fmla="*/ 4 h 4"/>
                    <a:gd name="T10" fmla="*/ 0 60000 65536"/>
                    <a:gd name="T11" fmla="*/ 0 60000 65536"/>
                    <a:gd name="T12" fmla="*/ 0 60000 65536"/>
                    <a:gd name="T13" fmla="*/ 0 60000 65536"/>
                    <a:gd name="T14" fmla="*/ 0 60000 65536"/>
                    <a:gd name="T15" fmla="*/ 0 w 10"/>
                    <a:gd name="T16" fmla="*/ 0 h 4"/>
                    <a:gd name="T17" fmla="*/ 10 w 10"/>
                    <a:gd name="T18" fmla="*/ 4 h 4"/>
                  </a:gdLst>
                  <a:ahLst/>
                  <a:cxnLst>
                    <a:cxn ang="T10">
                      <a:pos x="T0" y="T1"/>
                    </a:cxn>
                    <a:cxn ang="T11">
                      <a:pos x="T2" y="T3"/>
                    </a:cxn>
                    <a:cxn ang="T12">
                      <a:pos x="T4" y="T5"/>
                    </a:cxn>
                    <a:cxn ang="T13">
                      <a:pos x="T6" y="T7"/>
                    </a:cxn>
                    <a:cxn ang="T14">
                      <a:pos x="T8" y="T9"/>
                    </a:cxn>
                  </a:cxnLst>
                  <a:rect l="T15" t="T16" r="T17" b="T18"/>
                  <a:pathLst>
                    <a:path w="10" h="4">
                      <a:moveTo>
                        <a:pt x="10" y="4"/>
                      </a:moveTo>
                      <a:lnTo>
                        <a:pt x="0" y="4"/>
                      </a:lnTo>
                      <a:lnTo>
                        <a:pt x="7" y="0"/>
                      </a:lnTo>
                      <a:lnTo>
                        <a:pt x="10" y="4"/>
                      </a:lnTo>
                      <a:close/>
                    </a:path>
                  </a:pathLst>
                </a:custGeom>
                <a:solidFill>
                  <a:srgbClr val="1F1A17"/>
                </a:solidFill>
                <a:ln w="9525">
                  <a:noFill/>
                  <a:round/>
                  <a:headEnd/>
                  <a:tailEnd/>
                </a:ln>
              </p:spPr>
              <p:txBody>
                <a:bodyPr/>
                <a:lstStyle/>
                <a:p>
                  <a:endParaRPr lang="ro-RO"/>
                </a:p>
              </p:txBody>
            </p:sp>
            <p:sp>
              <p:nvSpPr>
                <p:cNvPr id="54806" name="Freeform 463"/>
                <p:cNvSpPr>
                  <a:spLocks/>
                </p:cNvSpPr>
                <p:nvPr/>
              </p:nvSpPr>
              <p:spPr bwMode="auto">
                <a:xfrm>
                  <a:off x="1758" y="2560"/>
                  <a:ext cx="80" cy="46"/>
                </a:xfrm>
                <a:custGeom>
                  <a:avLst/>
                  <a:gdLst>
                    <a:gd name="T0" fmla="*/ 80 w 80"/>
                    <a:gd name="T1" fmla="*/ 4 h 46"/>
                    <a:gd name="T2" fmla="*/ 73 w 80"/>
                    <a:gd name="T3" fmla="*/ 0 h 46"/>
                    <a:gd name="T4" fmla="*/ 0 w 80"/>
                    <a:gd name="T5" fmla="*/ 32 h 46"/>
                    <a:gd name="T6" fmla="*/ 3 w 80"/>
                    <a:gd name="T7" fmla="*/ 46 h 46"/>
                    <a:gd name="T8" fmla="*/ 80 w 80"/>
                    <a:gd name="T9" fmla="*/ 18 h 46"/>
                    <a:gd name="T10" fmla="*/ 80 w 80"/>
                    <a:gd name="T11" fmla="*/ 4 h 46"/>
                    <a:gd name="T12" fmla="*/ 0 60000 65536"/>
                    <a:gd name="T13" fmla="*/ 0 60000 65536"/>
                    <a:gd name="T14" fmla="*/ 0 60000 65536"/>
                    <a:gd name="T15" fmla="*/ 0 60000 65536"/>
                    <a:gd name="T16" fmla="*/ 0 60000 65536"/>
                    <a:gd name="T17" fmla="*/ 0 60000 65536"/>
                    <a:gd name="T18" fmla="*/ 0 w 80"/>
                    <a:gd name="T19" fmla="*/ 0 h 46"/>
                    <a:gd name="T20" fmla="*/ 80 w 80"/>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80" h="46">
                      <a:moveTo>
                        <a:pt x="80" y="4"/>
                      </a:moveTo>
                      <a:lnTo>
                        <a:pt x="73" y="0"/>
                      </a:lnTo>
                      <a:lnTo>
                        <a:pt x="0" y="32"/>
                      </a:lnTo>
                      <a:lnTo>
                        <a:pt x="3" y="46"/>
                      </a:lnTo>
                      <a:lnTo>
                        <a:pt x="80" y="18"/>
                      </a:lnTo>
                      <a:lnTo>
                        <a:pt x="80" y="4"/>
                      </a:lnTo>
                      <a:close/>
                    </a:path>
                  </a:pathLst>
                </a:custGeom>
                <a:solidFill>
                  <a:srgbClr val="1F1A17"/>
                </a:solidFill>
                <a:ln w="9525">
                  <a:noFill/>
                  <a:round/>
                  <a:headEnd/>
                  <a:tailEnd/>
                </a:ln>
              </p:spPr>
              <p:txBody>
                <a:bodyPr/>
                <a:lstStyle/>
                <a:p>
                  <a:endParaRPr lang="ro-RO"/>
                </a:p>
              </p:txBody>
            </p:sp>
            <p:sp>
              <p:nvSpPr>
                <p:cNvPr id="54807" name="Freeform 462"/>
                <p:cNvSpPr>
                  <a:spLocks/>
                </p:cNvSpPr>
                <p:nvPr/>
              </p:nvSpPr>
              <p:spPr bwMode="auto">
                <a:xfrm>
                  <a:off x="1831" y="2564"/>
                  <a:ext cx="11" cy="14"/>
                </a:xfrm>
                <a:custGeom>
                  <a:avLst/>
                  <a:gdLst>
                    <a:gd name="T0" fmla="*/ 11 w 11"/>
                    <a:gd name="T1" fmla="*/ 0 h 14"/>
                    <a:gd name="T2" fmla="*/ 11 w 11"/>
                    <a:gd name="T3" fmla="*/ 0 h 14"/>
                    <a:gd name="T4" fmla="*/ 7 w 11"/>
                    <a:gd name="T5" fmla="*/ 0 h 14"/>
                    <a:gd name="T6" fmla="*/ 0 w 11"/>
                    <a:gd name="T7" fmla="*/ 10 h 14"/>
                    <a:gd name="T8" fmla="*/ 4 w 11"/>
                    <a:gd name="T9" fmla="*/ 14 h 14"/>
                    <a:gd name="T10" fmla="*/ 11 w 11"/>
                    <a:gd name="T11" fmla="*/ 0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0"/>
                      </a:moveTo>
                      <a:lnTo>
                        <a:pt x="11" y="0"/>
                      </a:lnTo>
                      <a:lnTo>
                        <a:pt x="7" y="0"/>
                      </a:lnTo>
                      <a:lnTo>
                        <a:pt x="0" y="10"/>
                      </a:lnTo>
                      <a:lnTo>
                        <a:pt x="4" y="14"/>
                      </a:lnTo>
                      <a:lnTo>
                        <a:pt x="11" y="0"/>
                      </a:lnTo>
                      <a:close/>
                    </a:path>
                  </a:pathLst>
                </a:custGeom>
                <a:solidFill>
                  <a:srgbClr val="1F1A17"/>
                </a:solidFill>
                <a:ln w="9525">
                  <a:noFill/>
                  <a:round/>
                  <a:headEnd/>
                  <a:tailEnd/>
                </a:ln>
              </p:spPr>
              <p:txBody>
                <a:bodyPr/>
                <a:lstStyle/>
                <a:p>
                  <a:endParaRPr lang="ro-RO"/>
                </a:p>
              </p:txBody>
            </p:sp>
            <p:sp>
              <p:nvSpPr>
                <p:cNvPr id="54808" name="Freeform 461"/>
                <p:cNvSpPr>
                  <a:spLocks/>
                </p:cNvSpPr>
                <p:nvPr/>
              </p:nvSpPr>
              <p:spPr bwMode="auto">
                <a:xfrm>
                  <a:off x="1831" y="2564"/>
                  <a:ext cx="18" cy="21"/>
                </a:xfrm>
                <a:custGeom>
                  <a:avLst/>
                  <a:gdLst>
                    <a:gd name="T0" fmla="*/ 11 w 18"/>
                    <a:gd name="T1" fmla="*/ 21 h 21"/>
                    <a:gd name="T2" fmla="*/ 18 w 18"/>
                    <a:gd name="T3" fmla="*/ 10 h 21"/>
                    <a:gd name="T4" fmla="*/ 11 w 18"/>
                    <a:gd name="T5" fmla="*/ 0 h 21"/>
                    <a:gd name="T6" fmla="*/ 0 w 18"/>
                    <a:gd name="T7" fmla="*/ 10 h 21"/>
                    <a:gd name="T8" fmla="*/ 7 w 18"/>
                    <a:gd name="T9" fmla="*/ 17 h 21"/>
                    <a:gd name="T10" fmla="*/ 11 w 18"/>
                    <a:gd name="T11" fmla="*/ 21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11" y="21"/>
                      </a:moveTo>
                      <a:lnTo>
                        <a:pt x="18" y="10"/>
                      </a:lnTo>
                      <a:lnTo>
                        <a:pt x="11" y="0"/>
                      </a:lnTo>
                      <a:lnTo>
                        <a:pt x="0" y="10"/>
                      </a:lnTo>
                      <a:lnTo>
                        <a:pt x="7" y="17"/>
                      </a:lnTo>
                      <a:lnTo>
                        <a:pt x="11" y="21"/>
                      </a:lnTo>
                      <a:close/>
                    </a:path>
                  </a:pathLst>
                </a:custGeom>
                <a:solidFill>
                  <a:srgbClr val="1F1A17"/>
                </a:solidFill>
                <a:ln w="9525">
                  <a:noFill/>
                  <a:round/>
                  <a:headEnd/>
                  <a:tailEnd/>
                </a:ln>
              </p:spPr>
              <p:txBody>
                <a:bodyPr/>
                <a:lstStyle/>
                <a:p>
                  <a:endParaRPr lang="ro-RO"/>
                </a:p>
              </p:txBody>
            </p:sp>
            <p:sp>
              <p:nvSpPr>
                <p:cNvPr id="54809" name="Freeform 460"/>
                <p:cNvSpPr>
                  <a:spLocks/>
                </p:cNvSpPr>
                <p:nvPr/>
              </p:nvSpPr>
              <p:spPr bwMode="auto">
                <a:xfrm>
                  <a:off x="1835" y="2567"/>
                  <a:ext cx="14" cy="18"/>
                </a:xfrm>
                <a:custGeom>
                  <a:avLst/>
                  <a:gdLst>
                    <a:gd name="T0" fmla="*/ 3 w 14"/>
                    <a:gd name="T1" fmla="*/ 0 h 18"/>
                    <a:gd name="T2" fmla="*/ 0 w 14"/>
                    <a:gd name="T3" fmla="*/ 14 h 18"/>
                    <a:gd name="T4" fmla="*/ 7 w 14"/>
                    <a:gd name="T5" fmla="*/ 18 h 18"/>
                    <a:gd name="T6" fmla="*/ 14 w 14"/>
                    <a:gd name="T7" fmla="*/ 4 h 18"/>
                    <a:gd name="T8" fmla="*/ 7 w 14"/>
                    <a:gd name="T9" fmla="*/ 0 h 18"/>
                    <a:gd name="T10" fmla="*/ 3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3" y="0"/>
                      </a:moveTo>
                      <a:lnTo>
                        <a:pt x="0" y="14"/>
                      </a:lnTo>
                      <a:lnTo>
                        <a:pt x="7" y="18"/>
                      </a:lnTo>
                      <a:lnTo>
                        <a:pt x="14" y="4"/>
                      </a:lnTo>
                      <a:lnTo>
                        <a:pt x="7" y="0"/>
                      </a:lnTo>
                      <a:lnTo>
                        <a:pt x="3" y="0"/>
                      </a:lnTo>
                      <a:close/>
                    </a:path>
                  </a:pathLst>
                </a:custGeom>
                <a:solidFill>
                  <a:srgbClr val="1F1A17"/>
                </a:solidFill>
                <a:ln w="9525">
                  <a:noFill/>
                  <a:round/>
                  <a:headEnd/>
                  <a:tailEnd/>
                </a:ln>
              </p:spPr>
              <p:txBody>
                <a:bodyPr/>
                <a:lstStyle/>
                <a:p>
                  <a:endParaRPr lang="ro-RO"/>
                </a:p>
              </p:txBody>
            </p:sp>
            <p:sp>
              <p:nvSpPr>
                <p:cNvPr id="54810" name="Freeform 459"/>
                <p:cNvSpPr>
                  <a:spLocks/>
                </p:cNvSpPr>
                <p:nvPr/>
              </p:nvSpPr>
              <p:spPr bwMode="auto">
                <a:xfrm>
                  <a:off x="1831" y="2567"/>
                  <a:ext cx="7" cy="18"/>
                </a:xfrm>
                <a:custGeom>
                  <a:avLst/>
                  <a:gdLst>
                    <a:gd name="T0" fmla="*/ 4 w 7"/>
                    <a:gd name="T1" fmla="*/ 0 h 18"/>
                    <a:gd name="T2" fmla="*/ 0 w 7"/>
                    <a:gd name="T3" fmla="*/ 14 h 18"/>
                    <a:gd name="T4" fmla="*/ 7 w 7"/>
                    <a:gd name="T5" fmla="*/ 18 h 18"/>
                    <a:gd name="T6" fmla="*/ 7 w 7"/>
                    <a:gd name="T7" fmla="*/ 0 h 18"/>
                    <a:gd name="T8" fmla="*/ 4 w 7"/>
                    <a:gd name="T9" fmla="*/ 0 h 18"/>
                    <a:gd name="T10" fmla="*/ 4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4" y="0"/>
                      </a:moveTo>
                      <a:lnTo>
                        <a:pt x="0" y="14"/>
                      </a:lnTo>
                      <a:lnTo>
                        <a:pt x="7" y="18"/>
                      </a:lnTo>
                      <a:lnTo>
                        <a:pt x="7" y="0"/>
                      </a:lnTo>
                      <a:lnTo>
                        <a:pt x="4" y="0"/>
                      </a:lnTo>
                      <a:close/>
                    </a:path>
                  </a:pathLst>
                </a:custGeom>
                <a:solidFill>
                  <a:srgbClr val="1F1A17"/>
                </a:solidFill>
                <a:ln w="9525">
                  <a:noFill/>
                  <a:round/>
                  <a:headEnd/>
                  <a:tailEnd/>
                </a:ln>
              </p:spPr>
              <p:txBody>
                <a:bodyPr/>
                <a:lstStyle/>
                <a:p>
                  <a:endParaRPr lang="ro-RO"/>
                </a:p>
              </p:txBody>
            </p:sp>
            <p:sp>
              <p:nvSpPr>
                <p:cNvPr id="54811" name="Freeform 458"/>
                <p:cNvSpPr>
                  <a:spLocks/>
                </p:cNvSpPr>
                <p:nvPr/>
              </p:nvSpPr>
              <p:spPr bwMode="auto">
                <a:xfrm>
                  <a:off x="1828" y="2567"/>
                  <a:ext cx="7" cy="14"/>
                </a:xfrm>
                <a:custGeom>
                  <a:avLst/>
                  <a:gdLst>
                    <a:gd name="T0" fmla="*/ 0 w 7"/>
                    <a:gd name="T1" fmla="*/ 0 h 14"/>
                    <a:gd name="T2" fmla="*/ 3 w 7"/>
                    <a:gd name="T3" fmla="*/ 14 h 14"/>
                    <a:gd name="T4" fmla="*/ 7 w 7"/>
                    <a:gd name="T5" fmla="*/ 14 h 14"/>
                    <a:gd name="T6" fmla="*/ 7 w 7"/>
                    <a:gd name="T7" fmla="*/ 0 h 14"/>
                    <a:gd name="T8" fmla="*/ 3 w 7"/>
                    <a:gd name="T9" fmla="*/ 0 h 14"/>
                    <a:gd name="T10" fmla="*/ 0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0"/>
                      </a:moveTo>
                      <a:lnTo>
                        <a:pt x="3" y="14"/>
                      </a:lnTo>
                      <a:lnTo>
                        <a:pt x="7" y="14"/>
                      </a:lnTo>
                      <a:lnTo>
                        <a:pt x="7" y="0"/>
                      </a:lnTo>
                      <a:lnTo>
                        <a:pt x="3" y="0"/>
                      </a:lnTo>
                      <a:lnTo>
                        <a:pt x="0" y="0"/>
                      </a:lnTo>
                      <a:close/>
                    </a:path>
                  </a:pathLst>
                </a:custGeom>
                <a:solidFill>
                  <a:srgbClr val="1F1A17"/>
                </a:solidFill>
                <a:ln w="9525">
                  <a:noFill/>
                  <a:round/>
                  <a:headEnd/>
                  <a:tailEnd/>
                </a:ln>
              </p:spPr>
              <p:txBody>
                <a:bodyPr/>
                <a:lstStyle/>
                <a:p>
                  <a:endParaRPr lang="ro-RO"/>
                </a:p>
              </p:txBody>
            </p:sp>
            <p:sp>
              <p:nvSpPr>
                <p:cNvPr id="54812" name="Freeform 457"/>
                <p:cNvSpPr>
                  <a:spLocks/>
                </p:cNvSpPr>
                <p:nvPr/>
              </p:nvSpPr>
              <p:spPr bwMode="auto">
                <a:xfrm>
                  <a:off x="1768" y="2567"/>
                  <a:ext cx="63" cy="39"/>
                </a:xfrm>
                <a:custGeom>
                  <a:avLst/>
                  <a:gdLst>
                    <a:gd name="T0" fmla="*/ 4 w 63"/>
                    <a:gd name="T1" fmla="*/ 39 h 39"/>
                    <a:gd name="T2" fmla="*/ 4 w 63"/>
                    <a:gd name="T3" fmla="*/ 39 h 39"/>
                    <a:gd name="T4" fmla="*/ 63 w 63"/>
                    <a:gd name="T5" fmla="*/ 14 h 39"/>
                    <a:gd name="T6" fmla="*/ 60 w 63"/>
                    <a:gd name="T7" fmla="*/ 0 h 39"/>
                    <a:gd name="T8" fmla="*/ 0 w 63"/>
                    <a:gd name="T9" fmla="*/ 21 h 39"/>
                    <a:gd name="T10" fmla="*/ 4 w 63"/>
                    <a:gd name="T11" fmla="*/ 39 h 39"/>
                    <a:gd name="T12" fmla="*/ 0 60000 65536"/>
                    <a:gd name="T13" fmla="*/ 0 60000 65536"/>
                    <a:gd name="T14" fmla="*/ 0 60000 65536"/>
                    <a:gd name="T15" fmla="*/ 0 60000 65536"/>
                    <a:gd name="T16" fmla="*/ 0 60000 65536"/>
                    <a:gd name="T17" fmla="*/ 0 60000 65536"/>
                    <a:gd name="T18" fmla="*/ 0 w 63"/>
                    <a:gd name="T19" fmla="*/ 0 h 39"/>
                    <a:gd name="T20" fmla="*/ 63 w 6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63" h="39">
                      <a:moveTo>
                        <a:pt x="4" y="39"/>
                      </a:moveTo>
                      <a:lnTo>
                        <a:pt x="4" y="39"/>
                      </a:lnTo>
                      <a:lnTo>
                        <a:pt x="63" y="14"/>
                      </a:lnTo>
                      <a:lnTo>
                        <a:pt x="60" y="0"/>
                      </a:lnTo>
                      <a:lnTo>
                        <a:pt x="0" y="21"/>
                      </a:lnTo>
                      <a:lnTo>
                        <a:pt x="4" y="39"/>
                      </a:lnTo>
                      <a:close/>
                    </a:path>
                  </a:pathLst>
                </a:custGeom>
                <a:solidFill>
                  <a:srgbClr val="1F1A17"/>
                </a:solidFill>
                <a:ln w="9525">
                  <a:noFill/>
                  <a:round/>
                  <a:headEnd/>
                  <a:tailEnd/>
                </a:ln>
              </p:spPr>
              <p:txBody>
                <a:bodyPr/>
                <a:lstStyle/>
                <a:p>
                  <a:endParaRPr lang="ro-RO"/>
                </a:p>
              </p:txBody>
            </p:sp>
            <p:sp>
              <p:nvSpPr>
                <p:cNvPr id="54813" name="Freeform 456"/>
                <p:cNvSpPr>
                  <a:spLocks/>
                </p:cNvSpPr>
                <p:nvPr/>
              </p:nvSpPr>
              <p:spPr bwMode="auto">
                <a:xfrm>
                  <a:off x="1751" y="2588"/>
                  <a:ext cx="21" cy="21"/>
                </a:xfrm>
                <a:custGeom>
                  <a:avLst/>
                  <a:gdLst>
                    <a:gd name="T0" fmla="*/ 0 w 21"/>
                    <a:gd name="T1" fmla="*/ 14 h 21"/>
                    <a:gd name="T2" fmla="*/ 10 w 21"/>
                    <a:gd name="T3" fmla="*/ 21 h 21"/>
                    <a:gd name="T4" fmla="*/ 21 w 21"/>
                    <a:gd name="T5" fmla="*/ 18 h 21"/>
                    <a:gd name="T6" fmla="*/ 17 w 21"/>
                    <a:gd name="T7" fmla="*/ 0 h 21"/>
                    <a:gd name="T8" fmla="*/ 7 w 21"/>
                    <a:gd name="T9" fmla="*/ 4 h 21"/>
                    <a:gd name="T10" fmla="*/ 0 w 21"/>
                    <a:gd name="T11" fmla="*/ 14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0" y="14"/>
                      </a:moveTo>
                      <a:lnTo>
                        <a:pt x="10" y="21"/>
                      </a:lnTo>
                      <a:lnTo>
                        <a:pt x="21" y="18"/>
                      </a:lnTo>
                      <a:lnTo>
                        <a:pt x="17" y="0"/>
                      </a:lnTo>
                      <a:lnTo>
                        <a:pt x="7" y="4"/>
                      </a:lnTo>
                      <a:lnTo>
                        <a:pt x="0" y="14"/>
                      </a:lnTo>
                      <a:close/>
                    </a:path>
                  </a:pathLst>
                </a:custGeom>
                <a:solidFill>
                  <a:srgbClr val="1F1A17"/>
                </a:solidFill>
                <a:ln w="9525">
                  <a:noFill/>
                  <a:round/>
                  <a:headEnd/>
                  <a:tailEnd/>
                </a:ln>
              </p:spPr>
              <p:txBody>
                <a:bodyPr/>
                <a:lstStyle/>
                <a:p>
                  <a:endParaRPr lang="ro-RO"/>
                </a:p>
              </p:txBody>
            </p:sp>
            <p:sp>
              <p:nvSpPr>
                <p:cNvPr id="54814" name="Freeform 455"/>
                <p:cNvSpPr>
                  <a:spLocks/>
                </p:cNvSpPr>
                <p:nvPr/>
              </p:nvSpPr>
              <p:spPr bwMode="auto">
                <a:xfrm>
                  <a:off x="1751" y="2592"/>
                  <a:ext cx="17" cy="10"/>
                </a:xfrm>
                <a:custGeom>
                  <a:avLst/>
                  <a:gdLst>
                    <a:gd name="T0" fmla="*/ 7 w 17"/>
                    <a:gd name="T1" fmla="*/ 0 h 10"/>
                    <a:gd name="T2" fmla="*/ 0 w 17"/>
                    <a:gd name="T3" fmla="*/ 7 h 10"/>
                    <a:gd name="T4" fmla="*/ 0 w 17"/>
                    <a:gd name="T5" fmla="*/ 10 h 10"/>
                    <a:gd name="T6" fmla="*/ 17 w 17"/>
                    <a:gd name="T7" fmla="*/ 10 h 10"/>
                    <a:gd name="T8" fmla="*/ 17 w 17"/>
                    <a:gd name="T9" fmla="*/ 7 h 10"/>
                    <a:gd name="T10" fmla="*/ 7 w 17"/>
                    <a:gd name="T11" fmla="*/ 0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7" y="0"/>
                      </a:moveTo>
                      <a:lnTo>
                        <a:pt x="0" y="7"/>
                      </a:lnTo>
                      <a:lnTo>
                        <a:pt x="0" y="10"/>
                      </a:lnTo>
                      <a:lnTo>
                        <a:pt x="17" y="10"/>
                      </a:lnTo>
                      <a:lnTo>
                        <a:pt x="17" y="7"/>
                      </a:lnTo>
                      <a:lnTo>
                        <a:pt x="7" y="0"/>
                      </a:lnTo>
                      <a:close/>
                    </a:path>
                  </a:pathLst>
                </a:custGeom>
                <a:solidFill>
                  <a:srgbClr val="1F1A17"/>
                </a:solidFill>
                <a:ln w="9525">
                  <a:noFill/>
                  <a:round/>
                  <a:headEnd/>
                  <a:tailEnd/>
                </a:ln>
              </p:spPr>
              <p:txBody>
                <a:bodyPr/>
                <a:lstStyle/>
                <a:p>
                  <a:endParaRPr lang="ro-RO"/>
                </a:p>
              </p:txBody>
            </p:sp>
            <p:sp>
              <p:nvSpPr>
                <p:cNvPr id="54815" name="Freeform 454"/>
                <p:cNvSpPr>
                  <a:spLocks/>
                </p:cNvSpPr>
                <p:nvPr/>
              </p:nvSpPr>
              <p:spPr bwMode="auto">
                <a:xfrm>
                  <a:off x="1761" y="2599"/>
                  <a:ext cx="1" cy="7"/>
                </a:xfrm>
                <a:custGeom>
                  <a:avLst/>
                  <a:gdLst>
                    <a:gd name="T0" fmla="*/ 0 w 1"/>
                    <a:gd name="T1" fmla="*/ 7 h 7"/>
                    <a:gd name="T2" fmla="*/ 0 w 1"/>
                    <a:gd name="T3" fmla="*/ 0 h 7"/>
                    <a:gd name="T4" fmla="*/ 0 w 1"/>
                    <a:gd name="T5" fmla="*/ 0 h 7"/>
                    <a:gd name="T6" fmla="*/ 0 w 1"/>
                    <a:gd name="T7" fmla="*/ 0 h 7"/>
                    <a:gd name="T8" fmla="*/ 0 w 1"/>
                    <a:gd name="T9" fmla="*/ 0 h 7"/>
                    <a:gd name="T10" fmla="*/ 0 w 1"/>
                    <a:gd name="T11" fmla="*/ 7 h 7"/>
                    <a:gd name="T12" fmla="*/ 0 60000 65536"/>
                    <a:gd name="T13" fmla="*/ 0 60000 65536"/>
                    <a:gd name="T14" fmla="*/ 0 60000 65536"/>
                    <a:gd name="T15" fmla="*/ 0 60000 65536"/>
                    <a:gd name="T16" fmla="*/ 0 60000 65536"/>
                    <a:gd name="T17" fmla="*/ 0 60000 65536"/>
                    <a:gd name="T18" fmla="*/ 0 w 1"/>
                    <a:gd name="T19" fmla="*/ 0 h 7"/>
                    <a:gd name="T20" fmla="*/ 1 w 1"/>
                    <a:gd name="T21" fmla="*/ 7 h 7"/>
                  </a:gdLst>
                  <a:ahLst/>
                  <a:cxnLst>
                    <a:cxn ang="T12">
                      <a:pos x="T0" y="T1"/>
                    </a:cxn>
                    <a:cxn ang="T13">
                      <a:pos x="T2" y="T3"/>
                    </a:cxn>
                    <a:cxn ang="T14">
                      <a:pos x="T4" y="T5"/>
                    </a:cxn>
                    <a:cxn ang="T15">
                      <a:pos x="T6" y="T7"/>
                    </a:cxn>
                    <a:cxn ang="T16">
                      <a:pos x="T8" y="T9"/>
                    </a:cxn>
                    <a:cxn ang="T17">
                      <a:pos x="T10" y="T11"/>
                    </a:cxn>
                  </a:cxnLst>
                  <a:rect l="T18" t="T19" r="T20" b="T21"/>
                  <a:pathLst>
                    <a:path w="1" h="7">
                      <a:moveTo>
                        <a:pt x="0" y="7"/>
                      </a:moveTo>
                      <a:lnTo>
                        <a:pt x="0" y="0"/>
                      </a:lnTo>
                      <a:lnTo>
                        <a:pt x="0" y="7"/>
                      </a:lnTo>
                      <a:close/>
                    </a:path>
                  </a:pathLst>
                </a:custGeom>
                <a:solidFill>
                  <a:srgbClr val="1F1A17"/>
                </a:solidFill>
                <a:ln w="9525">
                  <a:noFill/>
                  <a:round/>
                  <a:headEnd/>
                  <a:tailEnd/>
                </a:ln>
              </p:spPr>
              <p:txBody>
                <a:bodyPr/>
                <a:lstStyle/>
                <a:p>
                  <a:endParaRPr lang="ro-RO"/>
                </a:p>
              </p:txBody>
            </p:sp>
            <p:sp>
              <p:nvSpPr>
                <p:cNvPr id="54816" name="Freeform 453"/>
                <p:cNvSpPr>
                  <a:spLocks/>
                </p:cNvSpPr>
                <p:nvPr/>
              </p:nvSpPr>
              <p:spPr bwMode="auto">
                <a:xfrm>
                  <a:off x="1835" y="2455"/>
                  <a:ext cx="7" cy="4"/>
                </a:xfrm>
                <a:custGeom>
                  <a:avLst/>
                  <a:gdLst>
                    <a:gd name="T0" fmla="*/ 3 w 7"/>
                    <a:gd name="T1" fmla="*/ 4 h 4"/>
                    <a:gd name="T2" fmla="*/ 3 w 7"/>
                    <a:gd name="T3" fmla="*/ 4 h 4"/>
                    <a:gd name="T4" fmla="*/ 0 w 7"/>
                    <a:gd name="T5" fmla="*/ 4 h 4"/>
                    <a:gd name="T6" fmla="*/ 0 w 7"/>
                    <a:gd name="T7" fmla="*/ 0 h 4"/>
                    <a:gd name="T8" fmla="*/ 7 w 7"/>
                    <a:gd name="T9" fmla="*/ 0 h 4"/>
                    <a:gd name="T10" fmla="*/ 3 w 7"/>
                    <a:gd name="T11" fmla="*/ 4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3" y="4"/>
                      </a:moveTo>
                      <a:lnTo>
                        <a:pt x="3" y="4"/>
                      </a:lnTo>
                      <a:lnTo>
                        <a:pt x="0" y="4"/>
                      </a:lnTo>
                      <a:lnTo>
                        <a:pt x="0" y="0"/>
                      </a:lnTo>
                      <a:lnTo>
                        <a:pt x="7" y="0"/>
                      </a:lnTo>
                      <a:lnTo>
                        <a:pt x="3" y="4"/>
                      </a:lnTo>
                      <a:close/>
                    </a:path>
                  </a:pathLst>
                </a:custGeom>
                <a:solidFill>
                  <a:srgbClr val="1F1A17"/>
                </a:solidFill>
                <a:ln w="9525">
                  <a:noFill/>
                  <a:round/>
                  <a:headEnd/>
                  <a:tailEnd/>
                </a:ln>
              </p:spPr>
              <p:txBody>
                <a:bodyPr/>
                <a:lstStyle/>
                <a:p>
                  <a:endParaRPr lang="ro-RO"/>
                </a:p>
              </p:txBody>
            </p:sp>
            <p:sp>
              <p:nvSpPr>
                <p:cNvPr id="54817" name="Freeform 452"/>
                <p:cNvSpPr>
                  <a:spLocks/>
                </p:cNvSpPr>
                <p:nvPr/>
              </p:nvSpPr>
              <p:spPr bwMode="auto">
                <a:xfrm>
                  <a:off x="1831" y="2452"/>
                  <a:ext cx="18" cy="7"/>
                </a:xfrm>
                <a:custGeom>
                  <a:avLst/>
                  <a:gdLst>
                    <a:gd name="T0" fmla="*/ 7 w 18"/>
                    <a:gd name="T1" fmla="*/ 7 h 7"/>
                    <a:gd name="T2" fmla="*/ 7 w 18"/>
                    <a:gd name="T3" fmla="*/ 7 h 7"/>
                    <a:gd name="T4" fmla="*/ 4 w 18"/>
                    <a:gd name="T5" fmla="*/ 7 h 7"/>
                    <a:gd name="T6" fmla="*/ 0 w 18"/>
                    <a:gd name="T7" fmla="*/ 0 h 7"/>
                    <a:gd name="T8" fmla="*/ 0 w 18"/>
                    <a:gd name="T9" fmla="*/ 0 h 7"/>
                    <a:gd name="T10" fmla="*/ 0 w 18"/>
                    <a:gd name="T11" fmla="*/ 0 h 7"/>
                    <a:gd name="T12" fmla="*/ 7 w 18"/>
                    <a:gd name="T13" fmla="*/ 3 h 7"/>
                    <a:gd name="T14" fmla="*/ 7 w 18"/>
                    <a:gd name="T15" fmla="*/ 3 h 7"/>
                    <a:gd name="T16" fmla="*/ 14 w 18"/>
                    <a:gd name="T17" fmla="*/ 0 h 7"/>
                    <a:gd name="T18" fmla="*/ 18 w 18"/>
                    <a:gd name="T19" fmla="*/ 0 h 7"/>
                    <a:gd name="T20" fmla="*/ 7 w 18"/>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7"/>
                    <a:gd name="T35" fmla="*/ 18 w 18"/>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7">
                      <a:moveTo>
                        <a:pt x="7" y="7"/>
                      </a:moveTo>
                      <a:lnTo>
                        <a:pt x="7" y="7"/>
                      </a:lnTo>
                      <a:lnTo>
                        <a:pt x="4" y="7"/>
                      </a:lnTo>
                      <a:lnTo>
                        <a:pt x="0" y="0"/>
                      </a:lnTo>
                      <a:lnTo>
                        <a:pt x="7" y="3"/>
                      </a:lnTo>
                      <a:lnTo>
                        <a:pt x="14" y="0"/>
                      </a:lnTo>
                      <a:lnTo>
                        <a:pt x="18" y="0"/>
                      </a:lnTo>
                      <a:lnTo>
                        <a:pt x="7" y="7"/>
                      </a:lnTo>
                      <a:close/>
                    </a:path>
                  </a:pathLst>
                </a:custGeom>
                <a:solidFill>
                  <a:srgbClr val="1F1A17"/>
                </a:solidFill>
                <a:ln w="9525">
                  <a:noFill/>
                  <a:round/>
                  <a:headEnd/>
                  <a:tailEnd/>
                </a:ln>
              </p:spPr>
              <p:txBody>
                <a:bodyPr/>
                <a:lstStyle/>
                <a:p>
                  <a:endParaRPr lang="ro-RO"/>
                </a:p>
              </p:txBody>
            </p:sp>
            <p:sp>
              <p:nvSpPr>
                <p:cNvPr id="54818" name="Freeform 451"/>
                <p:cNvSpPr>
                  <a:spLocks/>
                </p:cNvSpPr>
                <p:nvPr/>
              </p:nvSpPr>
              <p:spPr bwMode="auto">
                <a:xfrm>
                  <a:off x="1828" y="2448"/>
                  <a:ext cx="25" cy="7"/>
                </a:xfrm>
                <a:custGeom>
                  <a:avLst/>
                  <a:gdLst>
                    <a:gd name="T0" fmla="*/ 14 w 25"/>
                    <a:gd name="T1" fmla="*/ 7 h 7"/>
                    <a:gd name="T2" fmla="*/ 7 w 25"/>
                    <a:gd name="T3" fmla="*/ 7 h 7"/>
                    <a:gd name="T4" fmla="*/ 0 w 25"/>
                    <a:gd name="T5" fmla="*/ 0 h 7"/>
                    <a:gd name="T6" fmla="*/ 0 w 25"/>
                    <a:gd name="T7" fmla="*/ 0 h 7"/>
                    <a:gd name="T8" fmla="*/ 3 w 25"/>
                    <a:gd name="T9" fmla="*/ 4 h 7"/>
                    <a:gd name="T10" fmla="*/ 10 w 25"/>
                    <a:gd name="T11" fmla="*/ 7 h 7"/>
                    <a:gd name="T12" fmla="*/ 10 w 25"/>
                    <a:gd name="T13" fmla="*/ 7 h 7"/>
                    <a:gd name="T14" fmla="*/ 25 w 25"/>
                    <a:gd name="T15" fmla="*/ 0 h 7"/>
                    <a:gd name="T16" fmla="*/ 25 w 25"/>
                    <a:gd name="T17" fmla="*/ 0 h 7"/>
                    <a:gd name="T18" fmla="*/ 14 w 2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7"/>
                    <a:gd name="T32" fmla="*/ 25 w 2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7">
                      <a:moveTo>
                        <a:pt x="14" y="7"/>
                      </a:moveTo>
                      <a:lnTo>
                        <a:pt x="7" y="7"/>
                      </a:lnTo>
                      <a:lnTo>
                        <a:pt x="0" y="0"/>
                      </a:lnTo>
                      <a:lnTo>
                        <a:pt x="3" y="4"/>
                      </a:lnTo>
                      <a:lnTo>
                        <a:pt x="10" y="7"/>
                      </a:lnTo>
                      <a:lnTo>
                        <a:pt x="25" y="0"/>
                      </a:lnTo>
                      <a:lnTo>
                        <a:pt x="14" y="7"/>
                      </a:lnTo>
                      <a:close/>
                    </a:path>
                  </a:pathLst>
                </a:custGeom>
                <a:solidFill>
                  <a:srgbClr val="1F1A17"/>
                </a:solidFill>
                <a:ln w="9525">
                  <a:noFill/>
                  <a:round/>
                  <a:headEnd/>
                  <a:tailEnd/>
                </a:ln>
              </p:spPr>
              <p:txBody>
                <a:bodyPr/>
                <a:lstStyle/>
                <a:p>
                  <a:endParaRPr lang="ro-RO"/>
                </a:p>
              </p:txBody>
            </p:sp>
            <p:sp>
              <p:nvSpPr>
                <p:cNvPr id="54819" name="Freeform 450"/>
                <p:cNvSpPr>
                  <a:spLocks noEditPoints="1"/>
                </p:cNvSpPr>
                <p:nvPr/>
              </p:nvSpPr>
              <p:spPr bwMode="auto">
                <a:xfrm>
                  <a:off x="1824" y="2445"/>
                  <a:ext cx="32" cy="7"/>
                </a:xfrm>
                <a:custGeom>
                  <a:avLst/>
                  <a:gdLst>
                    <a:gd name="T0" fmla="*/ 25 w 32"/>
                    <a:gd name="T1" fmla="*/ 7 h 7"/>
                    <a:gd name="T2" fmla="*/ 21 w 32"/>
                    <a:gd name="T3" fmla="*/ 7 h 7"/>
                    <a:gd name="T4" fmla="*/ 32 w 32"/>
                    <a:gd name="T5" fmla="*/ 0 h 7"/>
                    <a:gd name="T6" fmla="*/ 25 w 32"/>
                    <a:gd name="T7" fmla="*/ 7 h 7"/>
                    <a:gd name="T8" fmla="*/ 7 w 32"/>
                    <a:gd name="T9" fmla="*/ 7 h 7"/>
                    <a:gd name="T10" fmla="*/ 7 w 32"/>
                    <a:gd name="T11" fmla="*/ 7 h 7"/>
                    <a:gd name="T12" fmla="*/ 0 w 32"/>
                    <a:gd name="T13" fmla="*/ 0 h 7"/>
                    <a:gd name="T14" fmla="*/ 7 w 32"/>
                    <a:gd name="T15" fmla="*/ 7 h 7"/>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7"/>
                    <a:gd name="T26" fmla="*/ 32 w 3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7">
                      <a:moveTo>
                        <a:pt x="25" y="7"/>
                      </a:moveTo>
                      <a:lnTo>
                        <a:pt x="21" y="7"/>
                      </a:lnTo>
                      <a:lnTo>
                        <a:pt x="32" y="0"/>
                      </a:lnTo>
                      <a:lnTo>
                        <a:pt x="25" y="7"/>
                      </a:lnTo>
                      <a:close/>
                      <a:moveTo>
                        <a:pt x="7" y="7"/>
                      </a:moveTo>
                      <a:lnTo>
                        <a:pt x="7" y="7"/>
                      </a:lnTo>
                      <a:lnTo>
                        <a:pt x="0" y="0"/>
                      </a:lnTo>
                      <a:lnTo>
                        <a:pt x="7" y="7"/>
                      </a:lnTo>
                      <a:close/>
                    </a:path>
                  </a:pathLst>
                </a:custGeom>
                <a:solidFill>
                  <a:srgbClr val="1F1A17"/>
                </a:solidFill>
                <a:ln w="9525">
                  <a:noFill/>
                  <a:round/>
                  <a:headEnd/>
                  <a:tailEnd/>
                </a:ln>
              </p:spPr>
              <p:txBody>
                <a:bodyPr/>
                <a:lstStyle/>
                <a:p>
                  <a:endParaRPr lang="ro-RO"/>
                </a:p>
              </p:txBody>
            </p:sp>
            <p:sp>
              <p:nvSpPr>
                <p:cNvPr id="54820" name="Freeform 449"/>
                <p:cNvSpPr>
                  <a:spLocks noEditPoints="1"/>
                </p:cNvSpPr>
                <p:nvPr/>
              </p:nvSpPr>
              <p:spPr bwMode="auto">
                <a:xfrm>
                  <a:off x="1824" y="2445"/>
                  <a:ext cx="32" cy="3"/>
                </a:xfrm>
                <a:custGeom>
                  <a:avLst/>
                  <a:gdLst>
                    <a:gd name="T0" fmla="*/ 29 w 32"/>
                    <a:gd name="T1" fmla="*/ 3 h 3"/>
                    <a:gd name="T2" fmla="*/ 29 w 32"/>
                    <a:gd name="T3" fmla="*/ 3 h 3"/>
                    <a:gd name="T4" fmla="*/ 32 w 32"/>
                    <a:gd name="T5" fmla="*/ 0 h 3"/>
                    <a:gd name="T6" fmla="*/ 29 w 32"/>
                    <a:gd name="T7" fmla="*/ 3 h 3"/>
                    <a:gd name="T8" fmla="*/ 4 w 32"/>
                    <a:gd name="T9" fmla="*/ 3 h 3"/>
                    <a:gd name="T10" fmla="*/ 4 w 32"/>
                    <a:gd name="T11" fmla="*/ 3 h 3"/>
                    <a:gd name="T12" fmla="*/ 0 w 32"/>
                    <a:gd name="T13" fmla="*/ 0 h 3"/>
                    <a:gd name="T14" fmla="*/ 4 w 3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
                    <a:gd name="T26" fmla="*/ 32 w 3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
                      <a:moveTo>
                        <a:pt x="29" y="3"/>
                      </a:moveTo>
                      <a:lnTo>
                        <a:pt x="29" y="3"/>
                      </a:lnTo>
                      <a:lnTo>
                        <a:pt x="32" y="0"/>
                      </a:lnTo>
                      <a:lnTo>
                        <a:pt x="29" y="3"/>
                      </a:lnTo>
                      <a:close/>
                      <a:moveTo>
                        <a:pt x="4" y="3"/>
                      </a:moveTo>
                      <a:lnTo>
                        <a:pt x="4" y="3"/>
                      </a:lnTo>
                      <a:lnTo>
                        <a:pt x="0" y="0"/>
                      </a:lnTo>
                      <a:lnTo>
                        <a:pt x="4" y="3"/>
                      </a:lnTo>
                      <a:close/>
                    </a:path>
                  </a:pathLst>
                </a:custGeom>
                <a:solidFill>
                  <a:srgbClr val="1F1A17"/>
                </a:solidFill>
                <a:ln w="9525">
                  <a:noFill/>
                  <a:round/>
                  <a:headEnd/>
                  <a:tailEnd/>
                </a:ln>
              </p:spPr>
              <p:txBody>
                <a:bodyPr/>
                <a:lstStyle/>
                <a:p>
                  <a:endParaRPr lang="ro-RO"/>
                </a:p>
              </p:txBody>
            </p:sp>
            <p:sp>
              <p:nvSpPr>
                <p:cNvPr id="54821" name="Freeform 448"/>
                <p:cNvSpPr>
                  <a:spLocks/>
                </p:cNvSpPr>
                <p:nvPr/>
              </p:nvSpPr>
              <p:spPr bwMode="auto">
                <a:xfrm>
                  <a:off x="1821" y="2441"/>
                  <a:ext cx="21" cy="25"/>
                </a:xfrm>
                <a:custGeom>
                  <a:avLst/>
                  <a:gdLst>
                    <a:gd name="T0" fmla="*/ 14 w 21"/>
                    <a:gd name="T1" fmla="*/ 25 h 25"/>
                    <a:gd name="T2" fmla="*/ 21 w 21"/>
                    <a:gd name="T3" fmla="*/ 14 h 25"/>
                    <a:gd name="T4" fmla="*/ 10 w 21"/>
                    <a:gd name="T5" fmla="*/ 0 h 25"/>
                    <a:gd name="T6" fmla="*/ 0 w 21"/>
                    <a:gd name="T7" fmla="*/ 7 h 25"/>
                    <a:gd name="T8" fmla="*/ 7 w 21"/>
                    <a:gd name="T9" fmla="*/ 21 h 25"/>
                    <a:gd name="T10" fmla="*/ 14 w 21"/>
                    <a:gd name="T11" fmla="*/ 25 h 25"/>
                    <a:gd name="T12" fmla="*/ 0 60000 65536"/>
                    <a:gd name="T13" fmla="*/ 0 60000 65536"/>
                    <a:gd name="T14" fmla="*/ 0 60000 65536"/>
                    <a:gd name="T15" fmla="*/ 0 60000 65536"/>
                    <a:gd name="T16" fmla="*/ 0 60000 65536"/>
                    <a:gd name="T17" fmla="*/ 0 60000 65536"/>
                    <a:gd name="T18" fmla="*/ 0 w 21"/>
                    <a:gd name="T19" fmla="*/ 0 h 25"/>
                    <a:gd name="T20" fmla="*/ 21 w 21"/>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1" h="25">
                      <a:moveTo>
                        <a:pt x="14" y="25"/>
                      </a:moveTo>
                      <a:lnTo>
                        <a:pt x="21" y="14"/>
                      </a:lnTo>
                      <a:lnTo>
                        <a:pt x="10" y="0"/>
                      </a:lnTo>
                      <a:lnTo>
                        <a:pt x="0" y="7"/>
                      </a:lnTo>
                      <a:lnTo>
                        <a:pt x="7" y="21"/>
                      </a:lnTo>
                      <a:lnTo>
                        <a:pt x="14" y="25"/>
                      </a:lnTo>
                      <a:close/>
                    </a:path>
                  </a:pathLst>
                </a:custGeom>
                <a:solidFill>
                  <a:srgbClr val="1F1A17"/>
                </a:solidFill>
                <a:ln w="9525">
                  <a:noFill/>
                  <a:round/>
                  <a:headEnd/>
                  <a:tailEnd/>
                </a:ln>
              </p:spPr>
              <p:txBody>
                <a:bodyPr/>
                <a:lstStyle/>
                <a:p>
                  <a:endParaRPr lang="ro-RO"/>
                </a:p>
              </p:txBody>
            </p:sp>
            <p:sp>
              <p:nvSpPr>
                <p:cNvPr id="54822" name="Freeform 447"/>
                <p:cNvSpPr>
                  <a:spLocks/>
                </p:cNvSpPr>
                <p:nvPr/>
              </p:nvSpPr>
              <p:spPr bwMode="auto">
                <a:xfrm>
                  <a:off x="1835" y="2452"/>
                  <a:ext cx="7" cy="14"/>
                </a:xfrm>
                <a:custGeom>
                  <a:avLst/>
                  <a:gdLst>
                    <a:gd name="T0" fmla="*/ 7 w 7"/>
                    <a:gd name="T1" fmla="*/ 14 h 14"/>
                    <a:gd name="T2" fmla="*/ 3 w 7"/>
                    <a:gd name="T3" fmla="*/ 0 h 14"/>
                    <a:gd name="T4" fmla="*/ 3 w 7"/>
                    <a:gd name="T5" fmla="*/ 0 h 14"/>
                    <a:gd name="T6" fmla="*/ 0 w 7"/>
                    <a:gd name="T7" fmla="*/ 14 h 14"/>
                    <a:gd name="T8" fmla="*/ 0 w 7"/>
                    <a:gd name="T9" fmla="*/ 14 h 14"/>
                    <a:gd name="T10" fmla="*/ 7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4"/>
                      </a:moveTo>
                      <a:lnTo>
                        <a:pt x="3" y="0"/>
                      </a:lnTo>
                      <a:lnTo>
                        <a:pt x="0" y="14"/>
                      </a:lnTo>
                      <a:lnTo>
                        <a:pt x="7" y="14"/>
                      </a:lnTo>
                      <a:close/>
                    </a:path>
                  </a:pathLst>
                </a:custGeom>
                <a:solidFill>
                  <a:srgbClr val="1F1A17"/>
                </a:solidFill>
                <a:ln w="9525">
                  <a:noFill/>
                  <a:round/>
                  <a:headEnd/>
                  <a:tailEnd/>
                </a:ln>
              </p:spPr>
              <p:txBody>
                <a:bodyPr/>
                <a:lstStyle/>
                <a:p>
                  <a:endParaRPr lang="ro-RO"/>
                </a:p>
              </p:txBody>
            </p:sp>
            <p:sp>
              <p:nvSpPr>
                <p:cNvPr id="54823" name="Freeform 446"/>
                <p:cNvSpPr>
                  <a:spLocks/>
                </p:cNvSpPr>
                <p:nvPr/>
              </p:nvSpPr>
              <p:spPr bwMode="auto">
                <a:xfrm>
                  <a:off x="1831" y="2438"/>
                  <a:ext cx="29" cy="28"/>
                </a:xfrm>
                <a:custGeom>
                  <a:avLst/>
                  <a:gdLst>
                    <a:gd name="T0" fmla="*/ 22 w 29"/>
                    <a:gd name="T1" fmla="*/ 0 h 28"/>
                    <a:gd name="T2" fmla="*/ 22 w 29"/>
                    <a:gd name="T3" fmla="*/ 3 h 28"/>
                    <a:gd name="T4" fmla="*/ 0 w 29"/>
                    <a:gd name="T5" fmla="*/ 17 h 28"/>
                    <a:gd name="T6" fmla="*/ 11 w 29"/>
                    <a:gd name="T7" fmla="*/ 28 h 28"/>
                    <a:gd name="T8" fmla="*/ 29 w 29"/>
                    <a:gd name="T9" fmla="*/ 14 h 28"/>
                    <a:gd name="T10" fmla="*/ 22 w 29"/>
                    <a:gd name="T11" fmla="*/ 0 h 28"/>
                    <a:gd name="T12" fmla="*/ 0 60000 65536"/>
                    <a:gd name="T13" fmla="*/ 0 60000 65536"/>
                    <a:gd name="T14" fmla="*/ 0 60000 65536"/>
                    <a:gd name="T15" fmla="*/ 0 60000 65536"/>
                    <a:gd name="T16" fmla="*/ 0 60000 65536"/>
                    <a:gd name="T17" fmla="*/ 0 60000 65536"/>
                    <a:gd name="T18" fmla="*/ 0 w 29"/>
                    <a:gd name="T19" fmla="*/ 0 h 28"/>
                    <a:gd name="T20" fmla="*/ 29 w 2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9" h="28">
                      <a:moveTo>
                        <a:pt x="22" y="0"/>
                      </a:moveTo>
                      <a:lnTo>
                        <a:pt x="22" y="3"/>
                      </a:lnTo>
                      <a:lnTo>
                        <a:pt x="0" y="17"/>
                      </a:lnTo>
                      <a:lnTo>
                        <a:pt x="11" y="28"/>
                      </a:lnTo>
                      <a:lnTo>
                        <a:pt x="29" y="14"/>
                      </a:lnTo>
                      <a:lnTo>
                        <a:pt x="22" y="0"/>
                      </a:lnTo>
                      <a:close/>
                    </a:path>
                  </a:pathLst>
                </a:custGeom>
                <a:solidFill>
                  <a:srgbClr val="1F1A17"/>
                </a:solidFill>
                <a:ln w="9525">
                  <a:noFill/>
                  <a:round/>
                  <a:headEnd/>
                  <a:tailEnd/>
                </a:ln>
              </p:spPr>
              <p:txBody>
                <a:bodyPr/>
                <a:lstStyle/>
                <a:p>
                  <a:endParaRPr lang="ro-RO"/>
                </a:p>
              </p:txBody>
            </p:sp>
            <p:sp>
              <p:nvSpPr>
                <p:cNvPr id="54824" name="Freeform 445"/>
                <p:cNvSpPr>
                  <a:spLocks/>
                </p:cNvSpPr>
                <p:nvPr/>
              </p:nvSpPr>
              <p:spPr bwMode="auto">
                <a:xfrm>
                  <a:off x="1835" y="2438"/>
                  <a:ext cx="25" cy="24"/>
                </a:xfrm>
                <a:custGeom>
                  <a:avLst/>
                  <a:gdLst>
                    <a:gd name="T0" fmla="*/ 3 w 25"/>
                    <a:gd name="T1" fmla="*/ 24 h 24"/>
                    <a:gd name="T2" fmla="*/ 10 w 25"/>
                    <a:gd name="T3" fmla="*/ 24 h 24"/>
                    <a:gd name="T4" fmla="*/ 25 w 25"/>
                    <a:gd name="T5" fmla="*/ 14 h 24"/>
                    <a:gd name="T6" fmla="*/ 18 w 25"/>
                    <a:gd name="T7" fmla="*/ 0 h 24"/>
                    <a:gd name="T8" fmla="*/ 0 w 25"/>
                    <a:gd name="T9" fmla="*/ 10 h 24"/>
                    <a:gd name="T10" fmla="*/ 3 w 25"/>
                    <a:gd name="T11" fmla="*/ 24 h 24"/>
                    <a:gd name="T12" fmla="*/ 0 60000 65536"/>
                    <a:gd name="T13" fmla="*/ 0 60000 65536"/>
                    <a:gd name="T14" fmla="*/ 0 60000 65536"/>
                    <a:gd name="T15" fmla="*/ 0 60000 65536"/>
                    <a:gd name="T16" fmla="*/ 0 60000 65536"/>
                    <a:gd name="T17" fmla="*/ 0 60000 65536"/>
                    <a:gd name="T18" fmla="*/ 0 w 25"/>
                    <a:gd name="T19" fmla="*/ 0 h 24"/>
                    <a:gd name="T20" fmla="*/ 25 w 2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5" h="24">
                      <a:moveTo>
                        <a:pt x="3" y="24"/>
                      </a:moveTo>
                      <a:lnTo>
                        <a:pt x="10" y="24"/>
                      </a:lnTo>
                      <a:lnTo>
                        <a:pt x="25" y="14"/>
                      </a:lnTo>
                      <a:lnTo>
                        <a:pt x="18" y="0"/>
                      </a:lnTo>
                      <a:lnTo>
                        <a:pt x="0" y="10"/>
                      </a:lnTo>
                      <a:lnTo>
                        <a:pt x="3" y="24"/>
                      </a:lnTo>
                      <a:close/>
                    </a:path>
                  </a:pathLst>
                </a:custGeom>
                <a:solidFill>
                  <a:srgbClr val="1F1A17"/>
                </a:solidFill>
                <a:ln w="9525">
                  <a:noFill/>
                  <a:round/>
                  <a:headEnd/>
                  <a:tailEnd/>
                </a:ln>
              </p:spPr>
              <p:txBody>
                <a:bodyPr/>
                <a:lstStyle/>
                <a:p>
                  <a:endParaRPr lang="ro-RO"/>
                </a:p>
              </p:txBody>
            </p:sp>
            <p:sp>
              <p:nvSpPr>
                <p:cNvPr id="54825" name="Freeform 444"/>
                <p:cNvSpPr>
                  <a:spLocks/>
                </p:cNvSpPr>
                <p:nvPr/>
              </p:nvSpPr>
              <p:spPr bwMode="auto">
                <a:xfrm>
                  <a:off x="1831" y="2448"/>
                  <a:ext cx="7" cy="14"/>
                </a:xfrm>
                <a:custGeom>
                  <a:avLst/>
                  <a:gdLst>
                    <a:gd name="T0" fmla="*/ 0 w 7"/>
                    <a:gd name="T1" fmla="*/ 14 h 14"/>
                    <a:gd name="T2" fmla="*/ 7 w 7"/>
                    <a:gd name="T3" fmla="*/ 14 h 14"/>
                    <a:gd name="T4" fmla="*/ 7 w 7"/>
                    <a:gd name="T5" fmla="*/ 14 h 14"/>
                    <a:gd name="T6" fmla="*/ 7 w 7"/>
                    <a:gd name="T7" fmla="*/ 0 h 14"/>
                    <a:gd name="T8" fmla="*/ 7 w 7"/>
                    <a:gd name="T9" fmla="*/ 0 h 14"/>
                    <a:gd name="T10" fmla="*/ 0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0" y="14"/>
                      </a:moveTo>
                      <a:lnTo>
                        <a:pt x="7" y="14"/>
                      </a:lnTo>
                      <a:lnTo>
                        <a:pt x="7" y="0"/>
                      </a:lnTo>
                      <a:lnTo>
                        <a:pt x="0" y="14"/>
                      </a:lnTo>
                      <a:close/>
                    </a:path>
                  </a:pathLst>
                </a:custGeom>
                <a:solidFill>
                  <a:srgbClr val="1F1A17"/>
                </a:solidFill>
                <a:ln w="9525">
                  <a:noFill/>
                  <a:round/>
                  <a:headEnd/>
                  <a:tailEnd/>
                </a:ln>
              </p:spPr>
              <p:txBody>
                <a:bodyPr/>
                <a:lstStyle/>
                <a:p>
                  <a:endParaRPr lang="ro-RO"/>
                </a:p>
              </p:txBody>
            </p:sp>
            <p:sp>
              <p:nvSpPr>
                <p:cNvPr id="54826" name="Freeform 443"/>
                <p:cNvSpPr>
                  <a:spLocks/>
                </p:cNvSpPr>
                <p:nvPr/>
              </p:nvSpPr>
              <p:spPr bwMode="auto">
                <a:xfrm>
                  <a:off x="1824" y="2445"/>
                  <a:ext cx="18" cy="17"/>
                </a:xfrm>
                <a:custGeom>
                  <a:avLst/>
                  <a:gdLst>
                    <a:gd name="T0" fmla="*/ 0 w 18"/>
                    <a:gd name="T1" fmla="*/ 10 h 17"/>
                    <a:gd name="T2" fmla="*/ 4 w 18"/>
                    <a:gd name="T3" fmla="*/ 14 h 17"/>
                    <a:gd name="T4" fmla="*/ 7 w 18"/>
                    <a:gd name="T5" fmla="*/ 17 h 17"/>
                    <a:gd name="T6" fmla="*/ 18 w 18"/>
                    <a:gd name="T7" fmla="*/ 3 h 17"/>
                    <a:gd name="T8" fmla="*/ 11 w 18"/>
                    <a:gd name="T9" fmla="*/ 0 h 17"/>
                    <a:gd name="T10" fmla="*/ 0 w 18"/>
                    <a:gd name="T11" fmla="*/ 1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0" y="10"/>
                      </a:moveTo>
                      <a:lnTo>
                        <a:pt x="4" y="14"/>
                      </a:lnTo>
                      <a:lnTo>
                        <a:pt x="7" y="17"/>
                      </a:lnTo>
                      <a:lnTo>
                        <a:pt x="18" y="3"/>
                      </a:lnTo>
                      <a:lnTo>
                        <a:pt x="11" y="0"/>
                      </a:lnTo>
                      <a:lnTo>
                        <a:pt x="0" y="10"/>
                      </a:lnTo>
                      <a:close/>
                    </a:path>
                  </a:pathLst>
                </a:custGeom>
                <a:solidFill>
                  <a:srgbClr val="1F1A17"/>
                </a:solidFill>
                <a:ln w="9525">
                  <a:noFill/>
                  <a:round/>
                  <a:headEnd/>
                  <a:tailEnd/>
                </a:ln>
              </p:spPr>
              <p:txBody>
                <a:bodyPr/>
                <a:lstStyle/>
                <a:p>
                  <a:endParaRPr lang="ro-RO"/>
                </a:p>
              </p:txBody>
            </p:sp>
            <p:sp>
              <p:nvSpPr>
                <p:cNvPr id="54827" name="Freeform 442"/>
                <p:cNvSpPr>
                  <a:spLocks/>
                </p:cNvSpPr>
                <p:nvPr/>
              </p:nvSpPr>
              <p:spPr bwMode="auto">
                <a:xfrm>
                  <a:off x="1821" y="2438"/>
                  <a:ext cx="17" cy="17"/>
                </a:xfrm>
                <a:custGeom>
                  <a:avLst/>
                  <a:gdLst>
                    <a:gd name="T0" fmla="*/ 0 w 17"/>
                    <a:gd name="T1" fmla="*/ 10 h 17"/>
                    <a:gd name="T2" fmla="*/ 0 w 17"/>
                    <a:gd name="T3" fmla="*/ 10 h 17"/>
                    <a:gd name="T4" fmla="*/ 3 w 17"/>
                    <a:gd name="T5" fmla="*/ 17 h 17"/>
                    <a:gd name="T6" fmla="*/ 17 w 17"/>
                    <a:gd name="T7" fmla="*/ 10 h 17"/>
                    <a:gd name="T8" fmla="*/ 10 w 17"/>
                    <a:gd name="T9" fmla="*/ 0 h 17"/>
                    <a:gd name="T10" fmla="*/ 0 w 17"/>
                    <a:gd name="T11" fmla="*/ 1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0"/>
                      </a:moveTo>
                      <a:lnTo>
                        <a:pt x="0" y="10"/>
                      </a:lnTo>
                      <a:lnTo>
                        <a:pt x="3" y="17"/>
                      </a:lnTo>
                      <a:lnTo>
                        <a:pt x="17" y="10"/>
                      </a:lnTo>
                      <a:lnTo>
                        <a:pt x="10" y="0"/>
                      </a:lnTo>
                      <a:lnTo>
                        <a:pt x="0" y="10"/>
                      </a:lnTo>
                      <a:close/>
                    </a:path>
                  </a:pathLst>
                </a:custGeom>
                <a:solidFill>
                  <a:srgbClr val="1F1A17"/>
                </a:solidFill>
                <a:ln w="9525">
                  <a:noFill/>
                  <a:round/>
                  <a:headEnd/>
                  <a:tailEnd/>
                </a:ln>
              </p:spPr>
              <p:txBody>
                <a:bodyPr/>
                <a:lstStyle/>
                <a:p>
                  <a:endParaRPr lang="ro-RO"/>
                </a:p>
              </p:txBody>
            </p:sp>
            <p:sp>
              <p:nvSpPr>
                <p:cNvPr id="54828" name="Freeform 441"/>
                <p:cNvSpPr>
                  <a:spLocks/>
                </p:cNvSpPr>
                <p:nvPr/>
              </p:nvSpPr>
              <p:spPr bwMode="auto">
                <a:xfrm>
                  <a:off x="1821" y="2445"/>
                  <a:ext cx="3" cy="3"/>
                </a:xfrm>
                <a:custGeom>
                  <a:avLst/>
                  <a:gdLst>
                    <a:gd name="T0" fmla="*/ 0 w 3"/>
                    <a:gd name="T1" fmla="*/ 3 h 3"/>
                    <a:gd name="T2" fmla="*/ 3 w 3"/>
                    <a:gd name="T3" fmla="*/ 0 h 3"/>
                    <a:gd name="T4" fmla="*/ 3 w 3"/>
                    <a:gd name="T5" fmla="*/ 0 h 3"/>
                    <a:gd name="T6" fmla="*/ 3 w 3"/>
                    <a:gd name="T7" fmla="*/ 0 h 3"/>
                    <a:gd name="T8" fmla="*/ 3 w 3"/>
                    <a:gd name="T9" fmla="*/ 0 h 3"/>
                    <a:gd name="T10" fmla="*/ 0 w 3"/>
                    <a:gd name="T11" fmla="*/ 3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3"/>
                      </a:moveTo>
                      <a:lnTo>
                        <a:pt x="3" y="0"/>
                      </a:lnTo>
                      <a:lnTo>
                        <a:pt x="0" y="3"/>
                      </a:lnTo>
                      <a:close/>
                    </a:path>
                  </a:pathLst>
                </a:custGeom>
                <a:solidFill>
                  <a:srgbClr val="1F1A17"/>
                </a:solidFill>
                <a:ln w="9525">
                  <a:noFill/>
                  <a:round/>
                  <a:headEnd/>
                  <a:tailEnd/>
                </a:ln>
              </p:spPr>
              <p:txBody>
                <a:bodyPr/>
                <a:lstStyle/>
                <a:p>
                  <a:endParaRPr lang="ro-RO"/>
                </a:p>
              </p:txBody>
            </p:sp>
            <p:sp>
              <p:nvSpPr>
                <p:cNvPr id="54829" name="Freeform 440"/>
                <p:cNvSpPr>
                  <a:spLocks/>
                </p:cNvSpPr>
                <p:nvPr/>
              </p:nvSpPr>
              <p:spPr bwMode="auto">
                <a:xfrm>
                  <a:off x="1361" y="2581"/>
                  <a:ext cx="611" cy="414"/>
                </a:xfrm>
                <a:custGeom>
                  <a:avLst/>
                  <a:gdLst>
                    <a:gd name="T0" fmla="*/ 0 w 611"/>
                    <a:gd name="T1" fmla="*/ 11 h 414"/>
                    <a:gd name="T2" fmla="*/ 414 w 611"/>
                    <a:gd name="T3" fmla="*/ 0 h 414"/>
                    <a:gd name="T4" fmla="*/ 604 w 611"/>
                    <a:gd name="T5" fmla="*/ 53 h 414"/>
                    <a:gd name="T6" fmla="*/ 611 w 611"/>
                    <a:gd name="T7" fmla="*/ 355 h 414"/>
                    <a:gd name="T8" fmla="*/ 418 w 611"/>
                    <a:gd name="T9" fmla="*/ 414 h 414"/>
                    <a:gd name="T10" fmla="*/ 4 w 611"/>
                    <a:gd name="T11" fmla="*/ 390 h 414"/>
                    <a:gd name="T12" fmla="*/ 0 w 611"/>
                    <a:gd name="T13" fmla="*/ 11 h 414"/>
                    <a:gd name="T14" fmla="*/ 0 60000 65536"/>
                    <a:gd name="T15" fmla="*/ 0 60000 65536"/>
                    <a:gd name="T16" fmla="*/ 0 60000 65536"/>
                    <a:gd name="T17" fmla="*/ 0 60000 65536"/>
                    <a:gd name="T18" fmla="*/ 0 60000 65536"/>
                    <a:gd name="T19" fmla="*/ 0 60000 65536"/>
                    <a:gd name="T20" fmla="*/ 0 60000 65536"/>
                    <a:gd name="T21" fmla="*/ 0 w 611"/>
                    <a:gd name="T22" fmla="*/ 0 h 414"/>
                    <a:gd name="T23" fmla="*/ 611 w 611"/>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1" h="414">
                      <a:moveTo>
                        <a:pt x="0" y="11"/>
                      </a:moveTo>
                      <a:lnTo>
                        <a:pt x="414" y="0"/>
                      </a:lnTo>
                      <a:lnTo>
                        <a:pt x="604" y="53"/>
                      </a:lnTo>
                      <a:lnTo>
                        <a:pt x="611" y="355"/>
                      </a:lnTo>
                      <a:lnTo>
                        <a:pt x="418" y="414"/>
                      </a:lnTo>
                      <a:lnTo>
                        <a:pt x="4" y="390"/>
                      </a:lnTo>
                      <a:lnTo>
                        <a:pt x="0" y="11"/>
                      </a:lnTo>
                      <a:close/>
                    </a:path>
                  </a:pathLst>
                </a:custGeom>
                <a:solidFill>
                  <a:srgbClr val="DFDFDE"/>
                </a:solidFill>
                <a:ln w="9525">
                  <a:noFill/>
                  <a:round/>
                  <a:headEnd/>
                  <a:tailEnd/>
                </a:ln>
              </p:spPr>
              <p:txBody>
                <a:bodyPr/>
                <a:lstStyle/>
                <a:p>
                  <a:endParaRPr lang="ro-RO"/>
                </a:p>
              </p:txBody>
            </p:sp>
            <p:sp>
              <p:nvSpPr>
                <p:cNvPr id="54830" name="Freeform 439"/>
                <p:cNvSpPr>
                  <a:spLocks/>
                </p:cNvSpPr>
                <p:nvPr/>
              </p:nvSpPr>
              <p:spPr bwMode="auto">
                <a:xfrm>
                  <a:off x="1361" y="2574"/>
                  <a:ext cx="418" cy="28"/>
                </a:xfrm>
                <a:custGeom>
                  <a:avLst/>
                  <a:gdLst>
                    <a:gd name="T0" fmla="*/ 418 w 418"/>
                    <a:gd name="T1" fmla="*/ 0 h 28"/>
                    <a:gd name="T2" fmla="*/ 414 w 418"/>
                    <a:gd name="T3" fmla="*/ 0 h 28"/>
                    <a:gd name="T4" fmla="*/ 0 w 418"/>
                    <a:gd name="T5" fmla="*/ 11 h 28"/>
                    <a:gd name="T6" fmla="*/ 0 w 418"/>
                    <a:gd name="T7" fmla="*/ 28 h 28"/>
                    <a:gd name="T8" fmla="*/ 414 w 418"/>
                    <a:gd name="T9" fmla="*/ 18 h 28"/>
                    <a:gd name="T10" fmla="*/ 418 w 418"/>
                    <a:gd name="T11" fmla="*/ 0 h 28"/>
                    <a:gd name="T12" fmla="*/ 0 60000 65536"/>
                    <a:gd name="T13" fmla="*/ 0 60000 65536"/>
                    <a:gd name="T14" fmla="*/ 0 60000 65536"/>
                    <a:gd name="T15" fmla="*/ 0 60000 65536"/>
                    <a:gd name="T16" fmla="*/ 0 60000 65536"/>
                    <a:gd name="T17" fmla="*/ 0 60000 65536"/>
                    <a:gd name="T18" fmla="*/ 0 w 418"/>
                    <a:gd name="T19" fmla="*/ 0 h 28"/>
                    <a:gd name="T20" fmla="*/ 418 w 41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8" h="28">
                      <a:moveTo>
                        <a:pt x="418" y="0"/>
                      </a:moveTo>
                      <a:lnTo>
                        <a:pt x="414" y="0"/>
                      </a:lnTo>
                      <a:lnTo>
                        <a:pt x="0" y="11"/>
                      </a:lnTo>
                      <a:lnTo>
                        <a:pt x="0" y="28"/>
                      </a:lnTo>
                      <a:lnTo>
                        <a:pt x="414" y="18"/>
                      </a:lnTo>
                      <a:lnTo>
                        <a:pt x="418" y="0"/>
                      </a:lnTo>
                      <a:close/>
                    </a:path>
                  </a:pathLst>
                </a:custGeom>
                <a:solidFill>
                  <a:srgbClr val="1F1A17"/>
                </a:solidFill>
                <a:ln w="9525">
                  <a:noFill/>
                  <a:round/>
                  <a:headEnd/>
                  <a:tailEnd/>
                </a:ln>
              </p:spPr>
              <p:txBody>
                <a:bodyPr/>
                <a:lstStyle/>
                <a:p>
                  <a:endParaRPr lang="ro-RO"/>
                </a:p>
              </p:txBody>
            </p:sp>
            <p:sp>
              <p:nvSpPr>
                <p:cNvPr id="54831" name="Freeform 438"/>
                <p:cNvSpPr>
                  <a:spLocks/>
                </p:cNvSpPr>
                <p:nvPr/>
              </p:nvSpPr>
              <p:spPr bwMode="auto">
                <a:xfrm>
                  <a:off x="1775" y="2574"/>
                  <a:ext cx="197" cy="67"/>
                </a:xfrm>
                <a:custGeom>
                  <a:avLst/>
                  <a:gdLst>
                    <a:gd name="T0" fmla="*/ 197 w 197"/>
                    <a:gd name="T1" fmla="*/ 60 h 67"/>
                    <a:gd name="T2" fmla="*/ 193 w 197"/>
                    <a:gd name="T3" fmla="*/ 53 h 67"/>
                    <a:gd name="T4" fmla="*/ 4 w 197"/>
                    <a:gd name="T5" fmla="*/ 0 h 67"/>
                    <a:gd name="T6" fmla="*/ 0 w 197"/>
                    <a:gd name="T7" fmla="*/ 18 h 67"/>
                    <a:gd name="T8" fmla="*/ 190 w 197"/>
                    <a:gd name="T9" fmla="*/ 67 h 67"/>
                    <a:gd name="T10" fmla="*/ 197 w 197"/>
                    <a:gd name="T11" fmla="*/ 60 h 67"/>
                    <a:gd name="T12" fmla="*/ 0 60000 65536"/>
                    <a:gd name="T13" fmla="*/ 0 60000 65536"/>
                    <a:gd name="T14" fmla="*/ 0 60000 65536"/>
                    <a:gd name="T15" fmla="*/ 0 60000 65536"/>
                    <a:gd name="T16" fmla="*/ 0 60000 65536"/>
                    <a:gd name="T17" fmla="*/ 0 60000 65536"/>
                    <a:gd name="T18" fmla="*/ 0 w 197"/>
                    <a:gd name="T19" fmla="*/ 0 h 67"/>
                    <a:gd name="T20" fmla="*/ 197 w 197"/>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97" h="67">
                      <a:moveTo>
                        <a:pt x="197" y="60"/>
                      </a:moveTo>
                      <a:lnTo>
                        <a:pt x="193" y="53"/>
                      </a:lnTo>
                      <a:lnTo>
                        <a:pt x="4" y="0"/>
                      </a:lnTo>
                      <a:lnTo>
                        <a:pt x="0" y="18"/>
                      </a:lnTo>
                      <a:lnTo>
                        <a:pt x="190" y="67"/>
                      </a:lnTo>
                      <a:lnTo>
                        <a:pt x="197" y="60"/>
                      </a:lnTo>
                      <a:close/>
                    </a:path>
                  </a:pathLst>
                </a:custGeom>
                <a:solidFill>
                  <a:srgbClr val="1F1A17"/>
                </a:solidFill>
                <a:ln w="9525">
                  <a:noFill/>
                  <a:round/>
                  <a:headEnd/>
                  <a:tailEnd/>
                </a:ln>
              </p:spPr>
              <p:txBody>
                <a:bodyPr/>
                <a:lstStyle/>
                <a:p>
                  <a:endParaRPr lang="ro-RO"/>
                </a:p>
              </p:txBody>
            </p:sp>
            <p:sp>
              <p:nvSpPr>
                <p:cNvPr id="54832" name="Freeform 437"/>
                <p:cNvSpPr>
                  <a:spLocks/>
                </p:cNvSpPr>
                <p:nvPr/>
              </p:nvSpPr>
              <p:spPr bwMode="auto">
                <a:xfrm>
                  <a:off x="1958" y="2634"/>
                  <a:ext cx="21" cy="309"/>
                </a:xfrm>
                <a:custGeom>
                  <a:avLst/>
                  <a:gdLst>
                    <a:gd name="T0" fmla="*/ 17 w 21"/>
                    <a:gd name="T1" fmla="*/ 309 h 309"/>
                    <a:gd name="T2" fmla="*/ 21 w 21"/>
                    <a:gd name="T3" fmla="*/ 302 h 309"/>
                    <a:gd name="T4" fmla="*/ 14 w 21"/>
                    <a:gd name="T5" fmla="*/ 0 h 309"/>
                    <a:gd name="T6" fmla="*/ 0 w 21"/>
                    <a:gd name="T7" fmla="*/ 0 h 309"/>
                    <a:gd name="T8" fmla="*/ 7 w 21"/>
                    <a:gd name="T9" fmla="*/ 302 h 309"/>
                    <a:gd name="T10" fmla="*/ 17 w 21"/>
                    <a:gd name="T11" fmla="*/ 309 h 309"/>
                    <a:gd name="T12" fmla="*/ 0 60000 65536"/>
                    <a:gd name="T13" fmla="*/ 0 60000 65536"/>
                    <a:gd name="T14" fmla="*/ 0 60000 65536"/>
                    <a:gd name="T15" fmla="*/ 0 60000 65536"/>
                    <a:gd name="T16" fmla="*/ 0 60000 65536"/>
                    <a:gd name="T17" fmla="*/ 0 60000 65536"/>
                    <a:gd name="T18" fmla="*/ 0 w 21"/>
                    <a:gd name="T19" fmla="*/ 0 h 309"/>
                    <a:gd name="T20" fmla="*/ 21 w 21"/>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21" h="309">
                      <a:moveTo>
                        <a:pt x="17" y="309"/>
                      </a:moveTo>
                      <a:lnTo>
                        <a:pt x="21" y="302"/>
                      </a:lnTo>
                      <a:lnTo>
                        <a:pt x="14" y="0"/>
                      </a:lnTo>
                      <a:lnTo>
                        <a:pt x="0" y="0"/>
                      </a:lnTo>
                      <a:lnTo>
                        <a:pt x="7" y="302"/>
                      </a:lnTo>
                      <a:lnTo>
                        <a:pt x="17" y="309"/>
                      </a:lnTo>
                      <a:close/>
                    </a:path>
                  </a:pathLst>
                </a:custGeom>
                <a:solidFill>
                  <a:srgbClr val="1F1A17"/>
                </a:solidFill>
                <a:ln w="9525">
                  <a:noFill/>
                  <a:round/>
                  <a:headEnd/>
                  <a:tailEnd/>
                </a:ln>
              </p:spPr>
              <p:txBody>
                <a:bodyPr/>
                <a:lstStyle/>
                <a:p>
                  <a:endParaRPr lang="ro-RO"/>
                </a:p>
              </p:txBody>
            </p:sp>
            <p:sp>
              <p:nvSpPr>
                <p:cNvPr id="54833" name="Freeform 436"/>
                <p:cNvSpPr>
                  <a:spLocks/>
                </p:cNvSpPr>
                <p:nvPr/>
              </p:nvSpPr>
              <p:spPr bwMode="auto">
                <a:xfrm>
                  <a:off x="1775" y="2929"/>
                  <a:ext cx="200" cy="77"/>
                </a:xfrm>
                <a:custGeom>
                  <a:avLst/>
                  <a:gdLst>
                    <a:gd name="T0" fmla="*/ 4 w 200"/>
                    <a:gd name="T1" fmla="*/ 77 h 77"/>
                    <a:gd name="T2" fmla="*/ 7 w 200"/>
                    <a:gd name="T3" fmla="*/ 73 h 77"/>
                    <a:gd name="T4" fmla="*/ 200 w 200"/>
                    <a:gd name="T5" fmla="*/ 14 h 77"/>
                    <a:gd name="T6" fmla="*/ 193 w 200"/>
                    <a:gd name="T7" fmla="*/ 0 h 77"/>
                    <a:gd name="T8" fmla="*/ 0 w 200"/>
                    <a:gd name="T9" fmla="*/ 59 h 77"/>
                    <a:gd name="T10" fmla="*/ 4 w 200"/>
                    <a:gd name="T11" fmla="*/ 77 h 77"/>
                    <a:gd name="T12" fmla="*/ 0 60000 65536"/>
                    <a:gd name="T13" fmla="*/ 0 60000 65536"/>
                    <a:gd name="T14" fmla="*/ 0 60000 65536"/>
                    <a:gd name="T15" fmla="*/ 0 60000 65536"/>
                    <a:gd name="T16" fmla="*/ 0 60000 65536"/>
                    <a:gd name="T17" fmla="*/ 0 60000 65536"/>
                    <a:gd name="T18" fmla="*/ 0 w 200"/>
                    <a:gd name="T19" fmla="*/ 0 h 77"/>
                    <a:gd name="T20" fmla="*/ 200 w 200"/>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200" h="77">
                      <a:moveTo>
                        <a:pt x="4" y="77"/>
                      </a:moveTo>
                      <a:lnTo>
                        <a:pt x="7" y="73"/>
                      </a:lnTo>
                      <a:lnTo>
                        <a:pt x="200" y="14"/>
                      </a:lnTo>
                      <a:lnTo>
                        <a:pt x="193" y="0"/>
                      </a:lnTo>
                      <a:lnTo>
                        <a:pt x="0" y="59"/>
                      </a:lnTo>
                      <a:lnTo>
                        <a:pt x="4" y="77"/>
                      </a:lnTo>
                      <a:close/>
                    </a:path>
                  </a:pathLst>
                </a:custGeom>
                <a:solidFill>
                  <a:srgbClr val="1F1A17"/>
                </a:solidFill>
                <a:ln w="9525">
                  <a:noFill/>
                  <a:round/>
                  <a:headEnd/>
                  <a:tailEnd/>
                </a:ln>
              </p:spPr>
              <p:txBody>
                <a:bodyPr/>
                <a:lstStyle/>
                <a:p>
                  <a:endParaRPr lang="ro-RO"/>
                </a:p>
              </p:txBody>
            </p:sp>
            <p:sp>
              <p:nvSpPr>
                <p:cNvPr id="54834" name="Freeform 435"/>
                <p:cNvSpPr>
                  <a:spLocks/>
                </p:cNvSpPr>
                <p:nvPr/>
              </p:nvSpPr>
              <p:spPr bwMode="auto">
                <a:xfrm>
                  <a:off x="1358" y="2964"/>
                  <a:ext cx="421" cy="42"/>
                </a:xfrm>
                <a:custGeom>
                  <a:avLst/>
                  <a:gdLst>
                    <a:gd name="T0" fmla="*/ 0 w 421"/>
                    <a:gd name="T1" fmla="*/ 7 h 42"/>
                    <a:gd name="T2" fmla="*/ 7 w 421"/>
                    <a:gd name="T3" fmla="*/ 14 h 42"/>
                    <a:gd name="T4" fmla="*/ 421 w 421"/>
                    <a:gd name="T5" fmla="*/ 42 h 42"/>
                    <a:gd name="T6" fmla="*/ 421 w 421"/>
                    <a:gd name="T7" fmla="*/ 24 h 42"/>
                    <a:gd name="T8" fmla="*/ 7 w 421"/>
                    <a:gd name="T9" fmla="*/ 0 h 42"/>
                    <a:gd name="T10" fmla="*/ 0 w 421"/>
                    <a:gd name="T11" fmla="*/ 7 h 42"/>
                    <a:gd name="T12" fmla="*/ 0 60000 65536"/>
                    <a:gd name="T13" fmla="*/ 0 60000 65536"/>
                    <a:gd name="T14" fmla="*/ 0 60000 65536"/>
                    <a:gd name="T15" fmla="*/ 0 60000 65536"/>
                    <a:gd name="T16" fmla="*/ 0 60000 65536"/>
                    <a:gd name="T17" fmla="*/ 0 60000 65536"/>
                    <a:gd name="T18" fmla="*/ 0 w 421"/>
                    <a:gd name="T19" fmla="*/ 0 h 42"/>
                    <a:gd name="T20" fmla="*/ 421 w 42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421" h="42">
                      <a:moveTo>
                        <a:pt x="0" y="7"/>
                      </a:moveTo>
                      <a:lnTo>
                        <a:pt x="7" y="14"/>
                      </a:lnTo>
                      <a:lnTo>
                        <a:pt x="421" y="42"/>
                      </a:lnTo>
                      <a:lnTo>
                        <a:pt x="421" y="24"/>
                      </a:lnTo>
                      <a:lnTo>
                        <a:pt x="7" y="0"/>
                      </a:lnTo>
                      <a:lnTo>
                        <a:pt x="0" y="7"/>
                      </a:lnTo>
                      <a:close/>
                    </a:path>
                  </a:pathLst>
                </a:custGeom>
                <a:solidFill>
                  <a:srgbClr val="1F1A17"/>
                </a:solidFill>
                <a:ln w="9525">
                  <a:noFill/>
                  <a:round/>
                  <a:headEnd/>
                  <a:tailEnd/>
                </a:ln>
              </p:spPr>
              <p:txBody>
                <a:bodyPr/>
                <a:lstStyle/>
                <a:p>
                  <a:endParaRPr lang="ro-RO"/>
                </a:p>
              </p:txBody>
            </p:sp>
            <p:sp>
              <p:nvSpPr>
                <p:cNvPr id="54835" name="Freeform 434"/>
                <p:cNvSpPr>
                  <a:spLocks/>
                </p:cNvSpPr>
                <p:nvPr/>
              </p:nvSpPr>
              <p:spPr bwMode="auto">
                <a:xfrm>
                  <a:off x="1354" y="2585"/>
                  <a:ext cx="18" cy="386"/>
                </a:xfrm>
                <a:custGeom>
                  <a:avLst/>
                  <a:gdLst>
                    <a:gd name="T0" fmla="*/ 7 w 18"/>
                    <a:gd name="T1" fmla="*/ 0 h 386"/>
                    <a:gd name="T2" fmla="*/ 0 w 18"/>
                    <a:gd name="T3" fmla="*/ 7 h 386"/>
                    <a:gd name="T4" fmla="*/ 4 w 18"/>
                    <a:gd name="T5" fmla="*/ 386 h 386"/>
                    <a:gd name="T6" fmla="*/ 18 w 18"/>
                    <a:gd name="T7" fmla="*/ 386 h 386"/>
                    <a:gd name="T8" fmla="*/ 18 w 18"/>
                    <a:gd name="T9" fmla="*/ 7 h 386"/>
                    <a:gd name="T10" fmla="*/ 7 w 18"/>
                    <a:gd name="T11" fmla="*/ 0 h 386"/>
                    <a:gd name="T12" fmla="*/ 0 60000 65536"/>
                    <a:gd name="T13" fmla="*/ 0 60000 65536"/>
                    <a:gd name="T14" fmla="*/ 0 60000 65536"/>
                    <a:gd name="T15" fmla="*/ 0 60000 65536"/>
                    <a:gd name="T16" fmla="*/ 0 60000 65536"/>
                    <a:gd name="T17" fmla="*/ 0 60000 65536"/>
                    <a:gd name="T18" fmla="*/ 0 w 18"/>
                    <a:gd name="T19" fmla="*/ 0 h 386"/>
                    <a:gd name="T20" fmla="*/ 18 w 18"/>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18" h="386">
                      <a:moveTo>
                        <a:pt x="7" y="0"/>
                      </a:moveTo>
                      <a:lnTo>
                        <a:pt x="0" y="7"/>
                      </a:lnTo>
                      <a:lnTo>
                        <a:pt x="4" y="386"/>
                      </a:lnTo>
                      <a:lnTo>
                        <a:pt x="18" y="386"/>
                      </a:lnTo>
                      <a:lnTo>
                        <a:pt x="18" y="7"/>
                      </a:lnTo>
                      <a:lnTo>
                        <a:pt x="7" y="0"/>
                      </a:lnTo>
                      <a:close/>
                    </a:path>
                  </a:pathLst>
                </a:custGeom>
                <a:solidFill>
                  <a:srgbClr val="1F1A17"/>
                </a:solidFill>
                <a:ln w="9525">
                  <a:noFill/>
                  <a:round/>
                  <a:headEnd/>
                  <a:tailEnd/>
                </a:ln>
              </p:spPr>
              <p:txBody>
                <a:bodyPr/>
                <a:lstStyle/>
                <a:p>
                  <a:endParaRPr lang="ro-RO"/>
                </a:p>
              </p:txBody>
            </p:sp>
            <p:sp>
              <p:nvSpPr>
                <p:cNvPr id="54836" name="Freeform 433"/>
                <p:cNvSpPr>
                  <a:spLocks/>
                </p:cNvSpPr>
                <p:nvPr/>
              </p:nvSpPr>
              <p:spPr bwMode="auto">
                <a:xfrm>
                  <a:off x="1361" y="2592"/>
                  <a:ext cx="1" cy="10"/>
                </a:xfrm>
                <a:custGeom>
                  <a:avLst/>
                  <a:gdLst>
                    <a:gd name="T0" fmla="*/ 0 w 1"/>
                    <a:gd name="T1" fmla="*/ 10 h 10"/>
                    <a:gd name="T2" fmla="*/ 0 w 1"/>
                    <a:gd name="T3" fmla="*/ 0 h 10"/>
                    <a:gd name="T4" fmla="*/ 0 w 1"/>
                    <a:gd name="T5" fmla="*/ 0 h 10"/>
                    <a:gd name="T6" fmla="*/ 0 w 1"/>
                    <a:gd name="T7" fmla="*/ 0 h 10"/>
                    <a:gd name="T8" fmla="*/ 0 w 1"/>
                    <a:gd name="T9" fmla="*/ 0 h 10"/>
                    <a:gd name="T10" fmla="*/ 0 w 1"/>
                    <a:gd name="T11" fmla="*/ 10 h 10"/>
                    <a:gd name="T12" fmla="*/ 0 60000 65536"/>
                    <a:gd name="T13" fmla="*/ 0 60000 65536"/>
                    <a:gd name="T14" fmla="*/ 0 60000 65536"/>
                    <a:gd name="T15" fmla="*/ 0 60000 65536"/>
                    <a:gd name="T16" fmla="*/ 0 60000 65536"/>
                    <a:gd name="T17" fmla="*/ 0 60000 65536"/>
                    <a:gd name="T18" fmla="*/ 0 w 1"/>
                    <a:gd name="T19" fmla="*/ 0 h 10"/>
                    <a:gd name="T20" fmla="*/ 1 w 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 h="10">
                      <a:moveTo>
                        <a:pt x="0" y="10"/>
                      </a:moveTo>
                      <a:lnTo>
                        <a:pt x="0" y="0"/>
                      </a:lnTo>
                      <a:lnTo>
                        <a:pt x="0" y="10"/>
                      </a:lnTo>
                      <a:close/>
                    </a:path>
                  </a:pathLst>
                </a:custGeom>
                <a:solidFill>
                  <a:srgbClr val="1F1A17"/>
                </a:solidFill>
                <a:ln w="9525">
                  <a:noFill/>
                  <a:round/>
                  <a:headEnd/>
                  <a:tailEnd/>
                </a:ln>
              </p:spPr>
              <p:txBody>
                <a:bodyPr/>
                <a:lstStyle/>
                <a:p>
                  <a:endParaRPr lang="ro-RO"/>
                </a:p>
              </p:txBody>
            </p:sp>
            <p:sp>
              <p:nvSpPr>
                <p:cNvPr id="54837" name="Freeform 432"/>
                <p:cNvSpPr>
                  <a:spLocks/>
                </p:cNvSpPr>
                <p:nvPr/>
              </p:nvSpPr>
              <p:spPr bwMode="auto">
                <a:xfrm>
                  <a:off x="1768" y="2581"/>
                  <a:ext cx="18" cy="414"/>
                </a:xfrm>
                <a:custGeom>
                  <a:avLst/>
                  <a:gdLst>
                    <a:gd name="T0" fmla="*/ 18 w 18"/>
                    <a:gd name="T1" fmla="*/ 414 h 414"/>
                    <a:gd name="T2" fmla="*/ 14 w 18"/>
                    <a:gd name="T3" fmla="*/ 0 h 414"/>
                    <a:gd name="T4" fmla="*/ 0 w 18"/>
                    <a:gd name="T5" fmla="*/ 0 h 414"/>
                    <a:gd name="T6" fmla="*/ 0 w 18"/>
                    <a:gd name="T7" fmla="*/ 414 h 414"/>
                    <a:gd name="T8" fmla="*/ 18 w 18"/>
                    <a:gd name="T9" fmla="*/ 414 h 414"/>
                    <a:gd name="T10" fmla="*/ 0 60000 65536"/>
                    <a:gd name="T11" fmla="*/ 0 60000 65536"/>
                    <a:gd name="T12" fmla="*/ 0 60000 65536"/>
                    <a:gd name="T13" fmla="*/ 0 60000 65536"/>
                    <a:gd name="T14" fmla="*/ 0 60000 65536"/>
                    <a:gd name="T15" fmla="*/ 0 w 18"/>
                    <a:gd name="T16" fmla="*/ 0 h 414"/>
                    <a:gd name="T17" fmla="*/ 18 w 18"/>
                    <a:gd name="T18" fmla="*/ 414 h 414"/>
                  </a:gdLst>
                  <a:ahLst/>
                  <a:cxnLst>
                    <a:cxn ang="T10">
                      <a:pos x="T0" y="T1"/>
                    </a:cxn>
                    <a:cxn ang="T11">
                      <a:pos x="T2" y="T3"/>
                    </a:cxn>
                    <a:cxn ang="T12">
                      <a:pos x="T4" y="T5"/>
                    </a:cxn>
                    <a:cxn ang="T13">
                      <a:pos x="T6" y="T7"/>
                    </a:cxn>
                    <a:cxn ang="T14">
                      <a:pos x="T8" y="T9"/>
                    </a:cxn>
                  </a:cxnLst>
                  <a:rect l="T15" t="T16" r="T17" b="T18"/>
                  <a:pathLst>
                    <a:path w="18" h="414">
                      <a:moveTo>
                        <a:pt x="18" y="414"/>
                      </a:moveTo>
                      <a:lnTo>
                        <a:pt x="14" y="0"/>
                      </a:lnTo>
                      <a:lnTo>
                        <a:pt x="0" y="0"/>
                      </a:lnTo>
                      <a:lnTo>
                        <a:pt x="0" y="414"/>
                      </a:lnTo>
                      <a:lnTo>
                        <a:pt x="18" y="414"/>
                      </a:lnTo>
                      <a:close/>
                    </a:path>
                  </a:pathLst>
                </a:custGeom>
                <a:solidFill>
                  <a:srgbClr val="1F1A17"/>
                </a:solidFill>
                <a:ln w="9525">
                  <a:noFill/>
                  <a:round/>
                  <a:headEnd/>
                  <a:tailEnd/>
                </a:ln>
              </p:spPr>
              <p:txBody>
                <a:bodyPr/>
                <a:lstStyle/>
                <a:p>
                  <a:endParaRPr lang="ro-RO"/>
                </a:p>
              </p:txBody>
            </p:sp>
            <p:sp>
              <p:nvSpPr>
                <p:cNvPr id="54838" name="Freeform 431"/>
                <p:cNvSpPr>
                  <a:spLocks/>
                </p:cNvSpPr>
                <p:nvPr/>
              </p:nvSpPr>
              <p:spPr bwMode="auto">
                <a:xfrm>
                  <a:off x="1786" y="2802"/>
                  <a:ext cx="28" cy="4"/>
                </a:xfrm>
                <a:custGeom>
                  <a:avLst/>
                  <a:gdLst>
                    <a:gd name="T0" fmla="*/ 0 w 28"/>
                    <a:gd name="T1" fmla="*/ 0 h 4"/>
                    <a:gd name="T2" fmla="*/ 3 w 28"/>
                    <a:gd name="T3" fmla="*/ 0 h 4"/>
                    <a:gd name="T4" fmla="*/ 3 w 28"/>
                    <a:gd name="T5" fmla="*/ 0 h 4"/>
                    <a:gd name="T6" fmla="*/ 10 w 28"/>
                    <a:gd name="T7" fmla="*/ 0 h 4"/>
                    <a:gd name="T8" fmla="*/ 28 w 28"/>
                    <a:gd name="T9" fmla="*/ 0 h 4"/>
                    <a:gd name="T10" fmla="*/ 3 w 28"/>
                    <a:gd name="T11" fmla="*/ 4 h 4"/>
                    <a:gd name="T12" fmla="*/ 0 w 28"/>
                    <a:gd name="T13" fmla="*/ 4 h 4"/>
                    <a:gd name="T14" fmla="*/ 0 w 28"/>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4"/>
                    <a:gd name="T26" fmla="*/ 28 w 2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4">
                      <a:moveTo>
                        <a:pt x="0" y="0"/>
                      </a:moveTo>
                      <a:lnTo>
                        <a:pt x="3" y="0"/>
                      </a:lnTo>
                      <a:lnTo>
                        <a:pt x="10" y="0"/>
                      </a:lnTo>
                      <a:lnTo>
                        <a:pt x="28" y="0"/>
                      </a:lnTo>
                      <a:lnTo>
                        <a:pt x="3" y="4"/>
                      </a:lnTo>
                      <a:lnTo>
                        <a:pt x="0" y="4"/>
                      </a:lnTo>
                      <a:lnTo>
                        <a:pt x="0" y="0"/>
                      </a:lnTo>
                      <a:close/>
                    </a:path>
                  </a:pathLst>
                </a:custGeom>
                <a:solidFill>
                  <a:srgbClr val="1F1A17"/>
                </a:solidFill>
                <a:ln w="9525">
                  <a:noFill/>
                  <a:round/>
                  <a:headEnd/>
                  <a:tailEnd/>
                </a:ln>
              </p:spPr>
              <p:txBody>
                <a:bodyPr/>
                <a:lstStyle/>
                <a:p>
                  <a:endParaRPr lang="ro-RO"/>
                </a:p>
              </p:txBody>
            </p:sp>
            <p:sp>
              <p:nvSpPr>
                <p:cNvPr id="54839" name="Freeform 430"/>
                <p:cNvSpPr>
                  <a:spLocks/>
                </p:cNvSpPr>
                <p:nvPr/>
              </p:nvSpPr>
              <p:spPr bwMode="auto">
                <a:xfrm>
                  <a:off x="1782" y="2799"/>
                  <a:ext cx="56" cy="7"/>
                </a:xfrm>
                <a:custGeom>
                  <a:avLst/>
                  <a:gdLst>
                    <a:gd name="T0" fmla="*/ 0 w 56"/>
                    <a:gd name="T1" fmla="*/ 0 h 7"/>
                    <a:gd name="T2" fmla="*/ 4 w 56"/>
                    <a:gd name="T3" fmla="*/ 0 h 7"/>
                    <a:gd name="T4" fmla="*/ 7 w 56"/>
                    <a:gd name="T5" fmla="*/ 3 h 7"/>
                    <a:gd name="T6" fmla="*/ 46 w 56"/>
                    <a:gd name="T7" fmla="*/ 0 h 7"/>
                    <a:gd name="T8" fmla="*/ 56 w 56"/>
                    <a:gd name="T9" fmla="*/ 0 h 7"/>
                    <a:gd name="T10" fmla="*/ 7 w 56"/>
                    <a:gd name="T11" fmla="*/ 7 h 7"/>
                    <a:gd name="T12" fmla="*/ 4 w 56"/>
                    <a:gd name="T13" fmla="*/ 7 h 7"/>
                    <a:gd name="T14" fmla="*/ 0 w 56"/>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7"/>
                    <a:gd name="T26" fmla="*/ 56 w 5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7">
                      <a:moveTo>
                        <a:pt x="0" y="0"/>
                      </a:moveTo>
                      <a:lnTo>
                        <a:pt x="4" y="0"/>
                      </a:lnTo>
                      <a:lnTo>
                        <a:pt x="7" y="3"/>
                      </a:lnTo>
                      <a:lnTo>
                        <a:pt x="46" y="0"/>
                      </a:lnTo>
                      <a:lnTo>
                        <a:pt x="56" y="0"/>
                      </a:lnTo>
                      <a:lnTo>
                        <a:pt x="7" y="7"/>
                      </a:lnTo>
                      <a:lnTo>
                        <a:pt x="4" y="7"/>
                      </a:lnTo>
                      <a:lnTo>
                        <a:pt x="0" y="0"/>
                      </a:lnTo>
                      <a:close/>
                    </a:path>
                  </a:pathLst>
                </a:custGeom>
                <a:solidFill>
                  <a:srgbClr val="1F1A17"/>
                </a:solidFill>
                <a:ln w="9525">
                  <a:noFill/>
                  <a:round/>
                  <a:headEnd/>
                  <a:tailEnd/>
                </a:ln>
              </p:spPr>
              <p:txBody>
                <a:bodyPr/>
                <a:lstStyle/>
                <a:p>
                  <a:endParaRPr lang="ro-RO"/>
                </a:p>
              </p:txBody>
            </p:sp>
            <p:sp>
              <p:nvSpPr>
                <p:cNvPr id="54840" name="Freeform 429"/>
                <p:cNvSpPr>
                  <a:spLocks noEditPoints="1"/>
                </p:cNvSpPr>
                <p:nvPr/>
              </p:nvSpPr>
              <p:spPr bwMode="auto">
                <a:xfrm>
                  <a:off x="1775" y="2795"/>
                  <a:ext cx="92" cy="7"/>
                </a:xfrm>
                <a:custGeom>
                  <a:avLst/>
                  <a:gdLst>
                    <a:gd name="T0" fmla="*/ 39 w 92"/>
                    <a:gd name="T1" fmla="*/ 7 h 7"/>
                    <a:gd name="T2" fmla="*/ 21 w 92"/>
                    <a:gd name="T3" fmla="*/ 7 h 7"/>
                    <a:gd name="T4" fmla="*/ 85 w 92"/>
                    <a:gd name="T5" fmla="*/ 0 h 7"/>
                    <a:gd name="T6" fmla="*/ 92 w 92"/>
                    <a:gd name="T7" fmla="*/ 0 h 7"/>
                    <a:gd name="T8" fmla="*/ 39 w 92"/>
                    <a:gd name="T9" fmla="*/ 7 h 7"/>
                    <a:gd name="T10" fmla="*/ 14 w 92"/>
                    <a:gd name="T11" fmla="*/ 7 h 7"/>
                    <a:gd name="T12" fmla="*/ 11 w 92"/>
                    <a:gd name="T13" fmla="*/ 7 h 7"/>
                    <a:gd name="T14" fmla="*/ 4 w 92"/>
                    <a:gd name="T15" fmla="*/ 0 h 7"/>
                    <a:gd name="T16" fmla="*/ 4 w 92"/>
                    <a:gd name="T17" fmla="*/ 0 h 7"/>
                    <a:gd name="T18" fmla="*/ 7 w 92"/>
                    <a:gd name="T19" fmla="*/ 0 h 7"/>
                    <a:gd name="T20" fmla="*/ 14 w 92"/>
                    <a:gd name="T21" fmla="*/ 7 h 7"/>
                    <a:gd name="T22" fmla="*/ 0 w 92"/>
                    <a:gd name="T23" fmla="*/ 0 h 7"/>
                    <a:gd name="T24" fmla="*/ 0 w 92"/>
                    <a:gd name="T25" fmla="*/ 0 h 7"/>
                    <a:gd name="T26" fmla="*/ 4 w 92"/>
                    <a:gd name="T27" fmla="*/ 0 h 7"/>
                    <a:gd name="T28" fmla="*/ 0 w 92"/>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7"/>
                    <a:gd name="T47" fmla="*/ 92 w 92"/>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7">
                      <a:moveTo>
                        <a:pt x="39" y="7"/>
                      </a:moveTo>
                      <a:lnTo>
                        <a:pt x="21" y="7"/>
                      </a:lnTo>
                      <a:lnTo>
                        <a:pt x="85" y="0"/>
                      </a:lnTo>
                      <a:lnTo>
                        <a:pt x="92" y="0"/>
                      </a:lnTo>
                      <a:lnTo>
                        <a:pt x="39" y="7"/>
                      </a:lnTo>
                      <a:close/>
                      <a:moveTo>
                        <a:pt x="14" y="7"/>
                      </a:moveTo>
                      <a:lnTo>
                        <a:pt x="11" y="7"/>
                      </a:lnTo>
                      <a:lnTo>
                        <a:pt x="4" y="0"/>
                      </a:lnTo>
                      <a:lnTo>
                        <a:pt x="7" y="0"/>
                      </a:lnTo>
                      <a:lnTo>
                        <a:pt x="14" y="7"/>
                      </a:lnTo>
                      <a:close/>
                      <a:moveTo>
                        <a:pt x="0" y="0"/>
                      </a:moveTo>
                      <a:lnTo>
                        <a:pt x="0" y="0"/>
                      </a:lnTo>
                      <a:lnTo>
                        <a:pt x="4" y="0"/>
                      </a:lnTo>
                      <a:lnTo>
                        <a:pt x="0" y="0"/>
                      </a:lnTo>
                      <a:close/>
                    </a:path>
                  </a:pathLst>
                </a:custGeom>
                <a:solidFill>
                  <a:srgbClr val="1F1A17"/>
                </a:solidFill>
                <a:ln w="9525">
                  <a:noFill/>
                  <a:round/>
                  <a:headEnd/>
                  <a:tailEnd/>
                </a:ln>
              </p:spPr>
              <p:txBody>
                <a:bodyPr/>
                <a:lstStyle/>
                <a:p>
                  <a:endParaRPr lang="ro-RO"/>
                </a:p>
              </p:txBody>
            </p:sp>
            <p:sp>
              <p:nvSpPr>
                <p:cNvPr id="54841" name="Freeform 428"/>
                <p:cNvSpPr>
                  <a:spLocks noEditPoints="1"/>
                </p:cNvSpPr>
                <p:nvPr/>
              </p:nvSpPr>
              <p:spPr bwMode="auto">
                <a:xfrm>
                  <a:off x="1775" y="2792"/>
                  <a:ext cx="116" cy="7"/>
                </a:xfrm>
                <a:custGeom>
                  <a:avLst/>
                  <a:gdLst>
                    <a:gd name="T0" fmla="*/ 63 w 116"/>
                    <a:gd name="T1" fmla="*/ 7 h 7"/>
                    <a:gd name="T2" fmla="*/ 53 w 116"/>
                    <a:gd name="T3" fmla="*/ 7 h 7"/>
                    <a:gd name="T4" fmla="*/ 116 w 116"/>
                    <a:gd name="T5" fmla="*/ 0 h 7"/>
                    <a:gd name="T6" fmla="*/ 116 w 116"/>
                    <a:gd name="T7" fmla="*/ 0 h 7"/>
                    <a:gd name="T8" fmla="*/ 63 w 116"/>
                    <a:gd name="T9" fmla="*/ 7 h 7"/>
                    <a:gd name="T10" fmla="*/ 11 w 116"/>
                    <a:gd name="T11" fmla="*/ 7 h 7"/>
                    <a:gd name="T12" fmla="*/ 7 w 116"/>
                    <a:gd name="T13" fmla="*/ 7 h 7"/>
                    <a:gd name="T14" fmla="*/ 4 w 116"/>
                    <a:gd name="T15" fmla="*/ 3 h 7"/>
                    <a:gd name="T16" fmla="*/ 4 w 116"/>
                    <a:gd name="T17" fmla="*/ 3 h 7"/>
                    <a:gd name="T18" fmla="*/ 0 w 116"/>
                    <a:gd name="T19" fmla="*/ 3 h 7"/>
                    <a:gd name="T20" fmla="*/ 0 w 116"/>
                    <a:gd name="T21" fmla="*/ 0 h 7"/>
                    <a:gd name="T22" fmla="*/ 7 w 116"/>
                    <a:gd name="T23" fmla="*/ 0 h 7"/>
                    <a:gd name="T24" fmla="*/ 11 w 116"/>
                    <a:gd name="T25" fmla="*/ 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7"/>
                    <a:gd name="T41" fmla="*/ 116 w 116"/>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7">
                      <a:moveTo>
                        <a:pt x="63" y="7"/>
                      </a:moveTo>
                      <a:lnTo>
                        <a:pt x="53" y="7"/>
                      </a:lnTo>
                      <a:lnTo>
                        <a:pt x="116" y="0"/>
                      </a:lnTo>
                      <a:lnTo>
                        <a:pt x="63" y="7"/>
                      </a:lnTo>
                      <a:close/>
                      <a:moveTo>
                        <a:pt x="11" y="7"/>
                      </a:moveTo>
                      <a:lnTo>
                        <a:pt x="7" y="7"/>
                      </a:lnTo>
                      <a:lnTo>
                        <a:pt x="4" y="3"/>
                      </a:lnTo>
                      <a:lnTo>
                        <a:pt x="0" y="3"/>
                      </a:lnTo>
                      <a:lnTo>
                        <a:pt x="0" y="0"/>
                      </a:lnTo>
                      <a:lnTo>
                        <a:pt x="7" y="0"/>
                      </a:lnTo>
                      <a:lnTo>
                        <a:pt x="11" y="7"/>
                      </a:lnTo>
                      <a:close/>
                    </a:path>
                  </a:pathLst>
                </a:custGeom>
                <a:solidFill>
                  <a:srgbClr val="1F1A17"/>
                </a:solidFill>
                <a:ln w="9525">
                  <a:noFill/>
                  <a:round/>
                  <a:headEnd/>
                  <a:tailEnd/>
                </a:ln>
              </p:spPr>
              <p:txBody>
                <a:bodyPr/>
                <a:lstStyle/>
                <a:p>
                  <a:endParaRPr lang="ro-RO"/>
                </a:p>
              </p:txBody>
            </p:sp>
            <p:sp>
              <p:nvSpPr>
                <p:cNvPr id="54842" name="Freeform 427"/>
                <p:cNvSpPr>
                  <a:spLocks noEditPoints="1"/>
                </p:cNvSpPr>
                <p:nvPr/>
              </p:nvSpPr>
              <p:spPr bwMode="auto">
                <a:xfrm>
                  <a:off x="1775" y="2788"/>
                  <a:ext cx="120" cy="7"/>
                </a:xfrm>
                <a:custGeom>
                  <a:avLst/>
                  <a:gdLst>
                    <a:gd name="T0" fmla="*/ 92 w 120"/>
                    <a:gd name="T1" fmla="*/ 7 h 7"/>
                    <a:gd name="T2" fmla="*/ 85 w 120"/>
                    <a:gd name="T3" fmla="*/ 7 h 7"/>
                    <a:gd name="T4" fmla="*/ 120 w 120"/>
                    <a:gd name="T5" fmla="*/ 0 h 7"/>
                    <a:gd name="T6" fmla="*/ 92 w 120"/>
                    <a:gd name="T7" fmla="*/ 7 h 7"/>
                    <a:gd name="T8" fmla="*/ 7 w 120"/>
                    <a:gd name="T9" fmla="*/ 7 h 7"/>
                    <a:gd name="T10" fmla="*/ 4 w 120"/>
                    <a:gd name="T11" fmla="*/ 7 h 7"/>
                    <a:gd name="T12" fmla="*/ 4 w 120"/>
                    <a:gd name="T13" fmla="*/ 7 h 7"/>
                    <a:gd name="T14" fmla="*/ 4 w 120"/>
                    <a:gd name="T15" fmla="*/ 7 h 7"/>
                    <a:gd name="T16" fmla="*/ 0 w 120"/>
                    <a:gd name="T17" fmla="*/ 7 h 7"/>
                    <a:gd name="T18" fmla="*/ 0 w 120"/>
                    <a:gd name="T19" fmla="*/ 0 h 7"/>
                    <a:gd name="T20" fmla="*/ 4 w 120"/>
                    <a:gd name="T21" fmla="*/ 0 h 7"/>
                    <a:gd name="T22" fmla="*/ 7 w 120"/>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7"/>
                    <a:gd name="T38" fmla="*/ 120 w 120"/>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7">
                      <a:moveTo>
                        <a:pt x="92" y="7"/>
                      </a:moveTo>
                      <a:lnTo>
                        <a:pt x="85" y="7"/>
                      </a:lnTo>
                      <a:lnTo>
                        <a:pt x="120" y="0"/>
                      </a:lnTo>
                      <a:lnTo>
                        <a:pt x="92" y="7"/>
                      </a:lnTo>
                      <a:close/>
                      <a:moveTo>
                        <a:pt x="7" y="7"/>
                      </a:moveTo>
                      <a:lnTo>
                        <a:pt x="4" y="7"/>
                      </a:lnTo>
                      <a:lnTo>
                        <a:pt x="0" y="7"/>
                      </a:lnTo>
                      <a:lnTo>
                        <a:pt x="0" y="0"/>
                      </a:lnTo>
                      <a:lnTo>
                        <a:pt x="4" y="0"/>
                      </a:lnTo>
                      <a:lnTo>
                        <a:pt x="7" y="7"/>
                      </a:lnTo>
                      <a:close/>
                    </a:path>
                  </a:pathLst>
                </a:custGeom>
                <a:solidFill>
                  <a:srgbClr val="1F1A17"/>
                </a:solidFill>
                <a:ln w="9525">
                  <a:noFill/>
                  <a:round/>
                  <a:headEnd/>
                  <a:tailEnd/>
                </a:ln>
              </p:spPr>
              <p:txBody>
                <a:bodyPr/>
                <a:lstStyle/>
                <a:p>
                  <a:endParaRPr lang="ro-RO"/>
                </a:p>
              </p:txBody>
            </p:sp>
            <p:sp>
              <p:nvSpPr>
                <p:cNvPr id="54843" name="Freeform 426"/>
                <p:cNvSpPr>
                  <a:spLocks noEditPoints="1"/>
                </p:cNvSpPr>
                <p:nvPr/>
              </p:nvSpPr>
              <p:spPr bwMode="auto">
                <a:xfrm>
                  <a:off x="1775" y="2781"/>
                  <a:ext cx="120" cy="11"/>
                </a:xfrm>
                <a:custGeom>
                  <a:avLst/>
                  <a:gdLst>
                    <a:gd name="T0" fmla="*/ 116 w 120"/>
                    <a:gd name="T1" fmla="*/ 11 h 11"/>
                    <a:gd name="T2" fmla="*/ 116 w 120"/>
                    <a:gd name="T3" fmla="*/ 11 h 11"/>
                    <a:gd name="T4" fmla="*/ 120 w 120"/>
                    <a:gd name="T5" fmla="*/ 7 h 11"/>
                    <a:gd name="T6" fmla="*/ 116 w 120"/>
                    <a:gd name="T7" fmla="*/ 11 h 11"/>
                    <a:gd name="T8" fmla="*/ 7 w 120"/>
                    <a:gd name="T9" fmla="*/ 11 h 11"/>
                    <a:gd name="T10" fmla="*/ 0 w 120"/>
                    <a:gd name="T11" fmla="*/ 11 h 11"/>
                    <a:gd name="T12" fmla="*/ 0 w 120"/>
                    <a:gd name="T13" fmla="*/ 0 h 11"/>
                    <a:gd name="T14" fmla="*/ 0 w 120"/>
                    <a:gd name="T15" fmla="*/ 0 h 11"/>
                    <a:gd name="T16" fmla="*/ 7 w 120"/>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11"/>
                    <a:gd name="T29" fmla="*/ 120 w 120"/>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11">
                      <a:moveTo>
                        <a:pt x="116" y="11"/>
                      </a:moveTo>
                      <a:lnTo>
                        <a:pt x="116" y="11"/>
                      </a:lnTo>
                      <a:lnTo>
                        <a:pt x="120" y="7"/>
                      </a:lnTo>
                      <a:lnTo>
                        <a:pt x="116" y="11"/>
                      </a:lnTo>
                      <a:close/>
                      <a:moveTo>
                        <a:pt x="7" y="11"/>
                      </a:moveTo>
                      <a:lnTo>
                        <a:pt x="0" y="11"/>
                      </a:lnTo>
                      <a:lnTo>
                        <a:pt x="0" y="0"/>
                      </a:lnTo>
                      <a:lnTo>
                        <a:pt x="7" y="11"/>
                      </a:lnTo>
                      <a:close/>
                    </a:path>
                  </a:pathLst>
                </a:custGeom>
                <a:solidFill>
                  <a:srgbClr val="1F1A17"/>
                </a:solidFill>
                <a:ln w="9525">
                  <a:noFill/>
                  <a:round/>
                  <a:headEnd/>
                  <a:tailEnd/>
                </a:ln>
              </p:spPr>
              <p:txBody>
                <a:bodyPr/>
                <a:lstStyle/>
                <a:p>
                  <a:endParaRPr lang="ro-RO"/>
                </a:p>
              </p:txBody>
            </p:sp>
            <p:sp>
              <p:nvSpPr>
                <p:cNvPr id="54844" name="Freeform 425"/>
                <p:cNvSpPr>
                  <a:spLocks/>
                </p:cNvSpPr>
                <p:nvPr/>
              </p:nvSpPr>
              <p:spPr bwMode="auto">
                <a:xfrm>
                  <a:off x="1775" y="2781"/>
                  <a:ext cx="4" cy="7"/>
                </a:xfrm>
                <a:custGeom>
                  <a:avLst/>
                  <a:gdLst>
                    <a:gd name="T0" fmla="*/ 4 w 4"/>
                    <a:gd name="T1" fmla="*/ 7 h 7"/>
                    <a:gd name="T2" fmla="*/ 0 w 4"/>
                    <a:gd name="T3" fmla="*/ 7 h 7"/>
                    <a:gd name="T4" fmla="*/ 0 w 4"/>
                    <a:gd name="T5" fmla="*/ 0 h 7"/>
                    <a:gd name="T6" fmla="*/ 4 w 4"/>
                    <a:gd name="T7" fmla="*/ 7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4" y="7"/>
                      </a:moveTo>
                      <a:lnTo>
                        <a:pt x="0" y="7"/>
                      </a:lnTo>
                      <a:lnTo>
                        <a:pt x="0" y="0"/>
                      </a:lnTo>
                      <a:lnTo>
                        <a:pt x="4" y="7"/>
                      </a:lnTo>
                      <a:close/>
                    </a:path>
                  </a:pathLst>
                </a:custGeom>
                <a:solidFill>
                  <a:srgbClr val="1F1A17"/>
                </a:solidFill>
                <a:ln w="9525">
                  <a:noFill/>
                  <a:round/>
                  <a:headEnd/>
                  <a:tailEnd/>
                </a:ln>
              </p:spPr>
              <p:txBody>
                <a:bodyPr/>
                <a:lstStyle/>
                <a:p>
                  <a:endParaRPr lang="ro-RO"/>
                </a:p>
              </p:txBody>
            </p:sp>
            <p:sp>
              <p:nvSpPr>
                <p:cNvPr id="54845" name="Rectangle 424"/>
                <p:cNvSpPr>
                  <a:spLocks noChangeArrowheads="1"/>
                </p:cNvSpPr>
                <p:nvPr/>
              </p:nvSpPr>
              <p:spPr bwMode="auto">
                <a:xfrm>
                  <a:off x="1775" y="2781"/>
                  <a:ext cx="1" cy="1"/>
                </a:xfrm>
                <a:prstGeom prst="rect">
                  <a:avLst/>
                </a:prstGeom>
                <a:solidFill>
                  <a:srgbClr val="1F1A17"/>
                </a:solidFill>
                <a:ln w="9525">
                  <a:noFill/>
                  <a:miter lim="800000"/>
                  <a:headEnd/>
                  <a:tailEnd/>
                </a:ln>
              </p:spPr>
              <p:txBody>
                <a:bodyPr/>
                <a:lstStyle/>
                <a:p>
                  <a:endParaRPr lang="en-GB"/>
                </a:p>
              </p:txBody>
            </p:sp>
            <p:sp>
              <p:nvSpPr>
                <p:cNvPr id="54846" name="Freeform 423"/>
                <p:cNvSpPr>
                  <a:spLocks/>
                </p:cNvSpPr>
                <p:nvPr/>
              </p:nvSpPr>
              <p:spPr bwMode="auto">
                <a:xfrm>
                  <a:off x="1768" y="2778"/>
                  <a:ext cx="28" cy="31"/>
                </a:xfrm>
                <a:custGeom>
                  <a:avLst/>
                  <a:gdLst>
                    <a:gd name="T0" fmla="*/ 21 w 28"/>
                    <a:gd name="T1" fmla="*/ 31 h 31"/>
                    <a:gd name="T2" fmla="*/ 28 w 28"/>
                    <a:gd name="T3" fmla="*/ 21 h 31"/>
                    <a:gd name="T4" fmla="*/ 14 w 28"/>
                    <a:gd name="T5" fmla="*/ 0 h 31"/>
                    <a:gd name="T6" fmla="*/ 0 w 28"/>
                    <a:gd name="T7" fmla="*/ 10 h 31"/>
                    <a:gd name="T8" fmla="*/ 14 w 28"/>
                    <a:gd name="T9" fmla="*/ 28 h 31"/>
                    <a:gd name="T10" fmla="*/ 21 w 28"/>
                    <a:gd name="T11" fmla="*/ 31 h 31"/>
                    <a:gd name="T12" fmla="*/ 0 60000 65536"/>
                    <a:gd name="T13" fmla="*/ 0 60000 65536"/>
                    <a:gd name="T14" fmla="*/ 0 60000 65536"/>
                    <a:gd name="T15" fmla="*/ 0 60000 65536"/>
                    <a:gd name="T16" fmla="*/ 0 60000 65536"/>
                    <a:gd name="T17" fmla="*/ 0 60000 65536"/>
                    <a:gd name="T18" fmla="*/ 0 w 28"/>
                    <a:gd name="T19" fmla="*/ 0 h 31"/>
                    <a:gd name="T20" fmla="*/ 28 w 28"/>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8" h="31">
                      <a:moveTo>
                        <a:pt x="21" y="31"/>
                      </a:moveTo>
                      <a:lnTo>
                        <a:pt x="28" y="21"/>
                      </a:lnTo>
                      <a:lnTo>
                        <a:pt x="14" y="0"/>
                      </a:lnTo>
                      <a:lnTo>
                        <a:pt x="0" y="10"/>
                      </a:lnTo>
                      <a:lnTo>
                        <a:pt x="14" y="28"/>
                      </a:lnTo>
                      <a:lnTo>
                        <a:pt x="21" y="31"/>
                      </a:lnTo>
                      <a:close/>
                    </a:path>
                  </a:pathLst>
                </a:custGeom>
                <a:solidFill>
                  <a:srgbClr val="1F1A17"/>
                </a:solidFill>
                <a:ln w="9525">
                  <a:noFill/>
                  <a:round/>
                  <a:headEnd/>
                  <a:tailEnd/>
                </a:ln>
              </p:spPr>
              <p:txBody>
                <a:bodyPr/>
                <a:lstStyle/>
                <a:p>
                  <a:endParaRPr lang="ro-RO"/>
                </a:p>
              </p:txBody>
            </p:sp>
            <p:sp>
              <p:nvSpPr>
                <p:cNvPr id="54847" name="Freeform 422"/>
                <p:cNvSpPr>
                  <a:spLocks/>
                </p:cNvSpPr>
                <p:nvPr/>
              </p:nvSpPr>
              <p:spPr bwMode="auto">
                <a:xfrm>
                  <a:off x="1789" y="2781"/>
                  <a:ext cx="106" cy="28"/>
                </a:xfrm>
                <a:custGeom>
                  <a:avLst/>
                  <a:gdLst>
                    <a:gd name="T0" fmla="*/ 106 w 106"/>
                    <a:gd name="T1" fmla="*/ 18 h 28"/>
                    <a:gd name="T2" fmla="*/ 106 w 106"/>
                    <a:gd name="T3" fmla="*/ 0 h 28"/>
                    <a:gd name="T4" fmla="*/ 0 w 106"/>
                    <a:gd name="T5" fmla="*/ 14 h 28"/>
                    <a:gd name="T6" fmla="*/ 0 w 106"/>
                    <a:gd name="T7" fmla="*/ 28 h 28"/>
                    <a:gd name="T8" fmla="*/ 106 w 106"/>
                    <a:gd name="T9" fmla="*/ 18 h 28"/>
                    <a:gd name="T10" fmla="*/ 106 w 106"/>
                    <a:gd name="T11" fmla="*/ 18 h 28"/>
                    <a:gd name="T12" fmla="*/ 0 60000 65536"/>
                    <a:gd name="T13" fmla="*/ 0 60000 65536"/>
                    <a:gd name="T14" fmla="*/ 0 60000 65536"/>
                    <a:gd name="T15" fmla="*/ 0 60000 65536"/>
                    <a:gd name="T16" fmla="*/ 0 60000 65536"/>
                    <a:gd name="T17" fmla="*/ 0 60000 65536"/>
                    <a:gd name="T18" fmla="*/ 0 w 106"/>
                    <a:gd name="T19" fmla="*/ 0 h 28"/>
                    <a:gd name="T20" fmla="*/ 106 w 10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06" h="28">
                      <a:moveTo>
                        <a:pt x="106" y="18"/>
                      </a:moveTo>
                      <a:lnTo>
                        <a:pt x="106" y="0"/>
                      </a:lnTo>
                      <a:lnTo>
                        <a:pt x="0" y="14"/>
                      </a:lnTo>
                      <a:lnTo>
                        <a:pt x="0" y="28"/>
                      </a:lnTo>
                      <a:lnTo>
                        <a:pt x="106" y="18"/>
                      </a:lnTo>
                      <a:close/>
                    </a:path>
                  </a:pathLst>
                </a:custGeom>
                <a:solidFill>
                  <a:srgbClr val="1F1A17"/>
                </a:solidFill>
                <a:ln w="9525">
                  <a:noFill/>
                  <a:round/>
                  <a:headEnd/>
                  <a:tailEnd/>
                </a:ln>
              </p:spPr>
              <p:txBody>
                <a:bodyPr/>
                <a:lstStyle/>
                <a:p>
                  <a:endParaRPr lang="ro-RO"/>
                </a:p>
              </p:txBody>
            </p:sp>
            <p:sp>
              <p:nvSpPr>
                <p:cNvPr id="54848" name="Freeform 421"/>
                <p:cNvSpPr>
                  <a:spLocks/>
                </p:cNvSpPr>
                <p:nvPr/>
              </p:nvSpPr>
              <p:spPr bwMode="auto">
                <a:xfrm>
                  <a:off x="1789" y="2781"/>
                  <a:ext cx="106" cy="32"/>
                </a:xfrm>
                <a:custGeom>
                  <a:avLst/>
                  <a:gdLst>
                    <a:gd name="T0" fmla="*/ 0 w 106"/>
                    <a:gd name="T1" fmla="*/ 14 h 32"/>
                    <a:gd name="T2" fmla="*/ 4 w 106"/>
                    <a:gd name="T3" fmla="*/ 32 h 32"/>
                    <a:gd name="T4" fmla="*/ 106 w 106"/>
                    <a:gd name="T5" fmla="*/ 18 h 32"/>
                    <a:gd name="T6" fmla="*/ 106 w 106"/>
                    <a:gd name="T7" fmla="*/ 0 h 32"/>
                    <a:gd name="T8" fmla="*/ 0 w 106"/>
                    <a:gd name="T9" fmla="*/ 14 h 32"/>
                    <a:gd name="T10" fmla="*/ 0 w 106"/>
                    <a:gd name="T11" fmla="*/ 14 h 32"/>
                    <a:gd name="T12" fmla="*/ 0 60000 65536"/>
                    <a:gd name="T13" fmla="*/ 0 60000 65536"/>
                    <a:gd name="T14" fmla="*/ 0 60000 65536"/>
                    <a:gd name="T15" fmla="*/ 0 60000 65536"/>
                    <a:gd name="T16" fmla="*/ 0 60000 65536"/>
                    <a:gd name="T17" fmla="*/ 0 60000 65536"/>
                    <a:gd name="T18" fmla="*/ 0 w 106"/>
                    <a:gd name="T19" fmla="*/ 0 h 32"/>
                    <a:gd name="T20" fmla="*/ 106 w 10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06" h="32">
                      <a:moveTo>
                        <a:pt x="0" y="14"/>
                      </a:moveTo>
                      <a:lnTo>
                        <a:pt x="4" y="32"/>
                      </a:lnTo>
                      <a:lnTo>
                        <a:pt x="106" y="18"/>
                      </a:lnTo>
                      <a:lnTo>
                        <a:pt x="106" y="0"/>
                      </a:lnTo>
                      <a:lnTo>
                        <a:pt x="0" y="14"/>
                      </a:lnTo>
                      <a:close/>
                    </a:path>
                  </a:pathLst>
                </a:custGeom>
                <a:solidFill>
                  <a:srgbClr val="1F1A17"/>
                </a:solidFill>
                <a:ln w="9525">
                  <a:noFill/>
                  <a:round/>
                  <a:headEnd/>
                  <a:tailEnd/>
                </a:ln>
              </p:spPr>
              <p:txBody>
                <a:bodyPr/>
                <a:lstStyle/>
                <a:p>
                  <a:endParaRPr lang="ro-RO"/>
                </a:p>
              </p:txBody>
            </p:sp>
            <p:sp>
              <p:nvSpPr>
                <p:cNvPr id="54849" name="Freeform 420"/>
                <p:cNvSpPr>
                  <a:spLocks/>
                </p:cNvSpPr>
                <p:nvPr/>
              </p:nvSpPr>
              <p:spPr bwMode="auto">
                <a:xfrm>
                  <a:off x="1782" y="2795"/>
                  <a:ext cx="11" cy="18"/>
                </a:xfrm>
                <a:custGeom>
                  <a:avLst/>
                  <a:gdLst>
                    <a:gd name="T0" fmla="*/ 0 w 11"/>
                    <a:gd name="T1" fmla="*/ 14 h 18"/>
                    <a:gd name="T2" fmla="*/ 7 w 11"/>
                    <a:gd name="T3" fmla="*/ 18 h 18"/>
                    <a:gd name="T4" fmla="*/ 11 w 11"/>
                    <a:gd name="T5" fmla="*/ 18 h 18"/>
                    <a:gd name="T6" fmla="*/ 7 w 11"/>
                    <a:gd name="T7" fmla="*/ 0 h 18"/>
                    <a:gd name="T8" fmla="*/ 4 w 11"/>
                    <a:gd name="T9" fmla="*/ 4 h 18"/>
                    <a:gd name="T10" fmla="*/ 0 w 11"/>
                    <a:gd name="T11" fmla="*/ 14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0" y="14"/>
                      </a:moveTo>
                      <a:lnTo>
                        <a:pt x="7" y="18"/>
                      </a:lnTo>
                      <a:lnTo>
                        <a:pt x="11" y="18"/>
                      </a:lnTo>
                      <a:lnTo>
                        <a:pt x="7" y="0"/>
                      </a:lnTo>
                      <a:lnTo>
                        <a:pt x="4" y="4"/>
                      </a:lnTo>
                      <a:lnTo>
                        <a:pt x="0" y="14"/>
                      </a:lnTo>
                      <a:close/>
                    </a:path>
                  </a:pathLst>
                </a:custGeom>
                <a:solidFill>
                  <a:srgbClr val="1F1A17"/>
                </a:solidFill>
                <a:ln w="9525">
                  <a:noFill/>
                  <a:round/>
                  <a:headEnd/>
                  <a:tailEnd/>
                </a:ln>
              </p:spPr>
              <p:txBody>
                <a:bodyPr/>
                <a:lstStyle/>
                <a:p>
                  <a:endParaRPr lang="ro-RO"/>
                </a:p>
              </p:txBody>
            </p:sp>
            <p:sp>
              <p:nvSpPr>
                <p:cNvPr id="54850" name="Freeform 419"/>
                <p:cNvSpPr>
                  <a:spLocks/>
                </p:cNvSpPr>
                <p:nvPr/>
              </p:nvSpPr>
              <p:spPr bwMode="auto">
                <a:xfrm>
                  <a:off x="1772" y="2788"/>
                  <a:ext cx="21" cy="21"/>
                </a:xfrm>
                <a:custGeom>
                  <a:avLst/>
                  <a:gdLst>
                    <a:gd name="T0" fmla="*/ 10 w 21"/>
                    <a:gd name="T1" fmla="*/ 0 h 21"/>
                    <a:gd name="T2" fmla="*/ 0 w 21"/>
                    <a:gd name="T3" fmla="*/ 11 h 21"/>
                    <a:gd name="T4" fmla="*/ 10 w 21"/>
                    <a:gd name="T5" fmla="*/ 21 h 21"/>
                    <a:gd name="T6" fmla="*/ 21 w 21"/>
                    <a:gd name="T7" fmla="*/ 11 h 21"/>
                    <a:gd name="T8" fmla="*/ 14 w 21"/>
                    <a:gd name="T9" fmla="*/ 0 h 21"/>
                    <a:gd name="T10" fmla="*/ 10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10" y="0"/>
                      </a:moveTo>
                      <a:lnTo>
                        <a:pt x="0" y="11"/>
                      </a:lnTo>
                      <a:lnTo>
                        <a:pt x="10" y="21"/>
                      </a:lnTo>
                      <a:lnTo>
                        <a:pt x="21" y="11"/>
                      </a:lnTo>
                      <a:lnTo>
                        <a:pt x="14" y="0"/>
                      </a:lnTo>
                      <a:lnTo>
                        <a:pt x="10" y="0"/>
                      </a:lnTo>
                      <a:close/>
                    </a:path>
                  </a:pathLst>
                </a:custGeom>
                <a:solidFill>
                  <a:srgbClr val="1F1A17"/>
                </a:solidFill>
                <a:ln w="9525">
                  <a:noFill/>
                  <a:round/>
                  <a:headEnd/>
                  <a:tailEnd/>
                </a:ln>
              </p:spPr>
              <p:txBody>
                <a:bodyPr/>
                <a:lstStyle/>
                <a:p>
                  <a:endParaRPr lang="ro-RO"/>
                </a:p>
              </p:txBody>
            </p:sp>
            <p:sp>
              <p:nvSpPr>
                <p:cNvPr id="54851" name="Freeform 418"/>
                <p:cNvSpPr>
                  <a:spLocks/>
                </p:cNvSpPr>
                <p:nvPr/>
              </p:nvSpPr>
              <p:spPr bwMode="auto">
                <a:xfrm>
                  <a:off x="1772" y="2788"/>
                  <a:ext cx="10" cy="14"/>
                </a:xfrm>
                <a:custGeom>
                  <a:avLst/>
                  <a:gdLst>
                    <a:gd name="T0" fmla="*/ 3 w 10"/>
                    <a:gd name="T1" fmla="*/ 0 h 14"/>
                    <a:gd name="T2" fmla="*/ 0 w 10"/>
                    <a:gd name="T3" fmla="*/ 11 h 14"/>
                    <a:gd name="T4" fmla="*/ 3 w 10"/>
                    <a:gd name="T5" fmla="*/ 14 h 14"/>
                    <a:gd name="T6" fmla="*/ 10 w 10"/>
                    <a:gd name="T7" fmla="*/ 0 h 14"/>
                    <a:gd name="T8" fmla="*/ 10 w 10"/>
                    <a:gd name="T9" fmla="*/ 0 h 14"/>
                    <a:gd name="T10" fmla="*/ 3 w 10"/>
                    <a:gd name="T11" fmla="*/ 0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0"/>
                      </a:moveTo>
                      <a:lnTo>
                        <a:pt x="0" y="11"/>
                      </a:lnTo>
                      <a:lnTo>
                        <a:pt x="3" y="14"/>
                      </a:lnTo>
                      <a:lnTo>
                        <a:pt x="10" y="0"/>
                      </a:lnTo>
                      <a:lnTo>
                        <a:pt x="3" y="0"/>
                      </a:lnTo>
                      <a:close/>
                    </a:path>
                  </a:pathLst>
                </a:custGeom>
                <a:solidFill>
                  <a:srgbClr val="1F1A17"/>
                </a:solidFill>
                <a:ln w="9525">
                  <a:noFill/>
                  <a:round/>
                  <a:headEnd/>
                  <a:tailEnd/>
                </a:ln>
              </p:spPr>
              <p:txBody>
                <a:bodyPr/>
                <a:lstStyle/>
                <a:p>
                  <a:endParaRPr lang="ro-RO"/>
                </a:p>
              </p:txBody>
            </p:sp>
            <p:sp>
              <p:nvSpPr>
                <p:cNvPr id="54852" name="Freeform 417"/>
                <p:cNvSpPr>
                  <a:spLocks/>
                </p:cNvSpPr>
                <p:nvPr/>
              </p:nvSpPr>
              <p:spPr bwMode="auto">
                <a:xfrm>
                  <a:off x="1768" y="2788"/>
                  <a:ext cx="14" cy="14"/>
                </a:xfrm>
                <a:custGeom>
                  <a:avLst/>
                  <a:gdLst>
                    <a:gd name="T0" fmla="*/ 0 w 14"/>
                    <a:gd name="T1" fmla="*/ 7 h 14"/>
                    <a:gd name="T2" fmla="*/ 11 w 14"/>
                    <a:gd name="T3" fmla="*/ 14 h 14"/>
                    <a:gd name="T4" fmla="*/ 14 w 14"/>
                    <a:gd name="T5" fmla="*/ 14 h 14"/>
                    <a:gd name="T6" fmla="*/ 7 w 14"/>
                    <a:gd name="T7" fmla="*/ 0 h 14"/>
                    <a:gd name="T8" fmla="*/ 4 w 14"/>
                    <a:gd name="T9" fmla="*/ 0 h 14"/>
                    <a:gd name="T10" fmla="*/ 0 w 14"/>
                    <a:gd name="T11" fmla="*/ 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7"/>
                      </a:moveTo>
                      <a:lnTo>
                        <a:pt x="11" y="14"/>
                      </a:lnTo>
                      <a:lnTo>
                        <a:pt x="14" y="14"/>
                      </a:lnTo>
                      <a:lnTo>
                        <a:pt x="7" y="0"/>
                      </a:lnTo>
                      <a:lnTo>
                        <a:pt x="4" y="0"/>
                      </a:lnTo>
                      <a:lnTo>
                        <a:pt x="0" y="7"/>
                      </a:lnTo>
                      <a:close/>
                    </a:path>
                  </a:pathLst>
                </a:custGeom>
                <a:solidFill>
                  <a:srgbClr val="1F1A17"/>
                </a:solidFill>
                <a:ln w="9525">
                  <a:noFill/>
                  <a:round/>
                  <a:headEnd/>
                  <a:tailEnd/>
                </a:ln>
              </p:spPr>
              <p:txBody>
                <a:bodyPr/>
                <a:lstStyle/>
                <a:p>
                  <a:endParaRPr lang="ro-RO"/>
                </a:p>
              </p:txBody>
            </p:sp>
            <p:sp>
              <p:nvSpPr>
                <p:cNvPr id="54853" name="Freeform 416"/>
                <p:cNvSpPr>
                  <a:spLocks/>
                </p:cNvSpPr>
                <p:nvPr/>
              </p:nvSpPr>
              <p:spPr bwMode="auto">
                <a:xfrm>
                  <a:off x="1768" y="2778"/>
                  <a:ext cx="18" cy="17"/>
                </a:xfrm>
                <a:custGeom>
                  <a:avLst/>
                  <a:gdLst>
                    <a:gd name="T0" fmla="*/ 14 w 18"/>
                    <a:gd name="T1" fmla="*/ 0 h 17"/>
                    <a:gd name="T2" fmla="*/ 0 w 18"/>
                    <a:gd name="T3" fmla="*/ 3 h 17"/>
                    <a:gd name="T4" fmla="*/ 0 w 18"/>
                    <a:gd name="T5" fmla="*/ 17 h 17"/>
                    <a:gd name="T6" fmla="*/ 18 w 18"/>
                    <a:gd name="T7" fmla="*/ 17 h 17"/>
                    <a:gd name="T8" fmla="*/ 18 w 18"/>
                    <a:gd name="T9" fmla="*/ 3 h 17"/>
                    <a:gd name="T10" fmla="*/ 14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4" y="0"/>
                      </a:moveTo>
                      <a:lnTo>
                        <a:pt x="0" y="3"/>
                      </a:lnTo>
                      <a:lnTo>
                        <a:pt x="0" y="17"/>
                      </a:lnTo>
                      <a:lnTo>
                        <a:pt x="18" y="17"/>
                      </a:lnTo>
                      <a:lnTo>
                        <a:pt x="18" y="3"/>
                      </a:lnTo>
                      <a:lnTo>
                        <a:pt x="14" y="0"/>
                      </a:lnTo>
                      <a:close/>
                    </a:path>
                  </a:pathLst>
                </a:custGeom>
                <a:solidFill>
                  <a:srgbClr val="1F1A17"/>
                </a:solidFill>
                <a:ln w="9525">
                  <a:noFill/>
                  <a:round/>
                  <a:headEnd/>
                  <a:tailEnd/>
                </a:ln>
              </p:spPr>
              <p:txBody>
                <a:bodyPr/>
                <a:lstStyle/>
                <a:p>
                  <a:endParaRPr lang="ro-RO"/>
                </a:p>
              </p:txBody>
            </p:sp>
            <p:sp>
              <p:nvSpPr>
                <p:cNvPr id="54854" name="Freeform 415"/>
                <p:cNvSpPr>
                  <a:spLocks/>
                </p:cNvSpPr>
                <p:nvPr/>
              </p:nvSpPr>
              <p:spPr bwMode="auto">
                <a:xfrm>
                  <a:off x="1768" y="2781"/>
                  <a:ext cx="7" cy="7"/>
                </a:xfrm>
                <a:custGeom>
                  <a:avLst/>
                  <a:gdLst>
                    <a:gd name="T0" fmla="*/ 0 w 7"/>
                    <a:gd name="T1" fmla="*/ 7 h 7"/>
                    <a:gd name="T2" fmla="*/ 7 w 7"/>
                    <a:gd name="T3" fmla="*/ 0 h 7"/>
                    <a:gd name="T4" fmla="*/ 7 w 7"/>
                    <a:gd name="T5" fmla="*/ 0 h 7"/>
                    <a:gd name="T6" fmla="*/ 7 w 7"/>
                    <a:gd name="T7" fmla="*/ 0 h 7"/>
                    <a:gd name="T8" fmla="*/ 7 w 7"/>
                    <a:gd name="T9" fmla="*/ 0 h 7"/>
                    <a:gd name="T10" fmla="*/ 0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7"/>
                      </a:moveTo>
                      <a:lnTo>
                        <a:pt x="7" y="0"/>
                      </a:lnTo>
                      <a:lnTo>
                        <a:pt x="0" y="7"/>
                      </a:lnTo>
                      <a:close/>
                    </a:path>
                  </a:pathLst>
                </a:custGeom>
                <a:solidFill>
                  <a:srgbClr val="1F1A17"/>
                </a:solidFill>
                <a:ln w="9525">
                  <a:noFill/>
                  <a:round/>
                  <a:headEnd/>
                  <a:tailEnd/>
                </a:ln>
              </p:spPr>
              <p:txBody>
                <a:bodyPr/>
                <a:lstStyle/>
                <a:p>
                  <a:endParaRPr lang="ro-RO"/>
                </a:p>
              </p:txBody>
            </p:sp>
            <p:sp>
              <p:nvSpPr>
                <p:cNvPr id="54855" name="Freeform 414"/>
                <p:cNvSpPr>
                  <a:spLocks/>
                </p:cNvSpPr>
                <p:nvPr/>
              </p:nvSpPr>
              <p:spPr bwMode="auto">
                <a:xfrm>
                  <a:off x="1768" y="2781"/>
                  <a:ext cx="28" cy="28"/>
                </a:xfrm>
                <a:custGeom>
                  <a:avLst/>
                  <a:gdLst>
                    <a:gd name="T0" fmla="*/ 21 w 28"/>
                    <a:gd name="T1" fmla="*/ 28 h 28"/>
                    <a:gd name="T2" fmla="*/ 28 w 28"/>
                    <a:gd name="T3" fmla="*/ 18 h 28"/>
                    <a:gd name="T4" fmla="*/ 14 w 28"/>
                    <a:gd name="T5" fmla="*/ 0 h 28"/>
                    <a:gd name="T6" fmla="*/ 0 w 28"/>
                    <a:gd name="T7" fmla="*/ 7 h 28"/>
                    <a:gd name="T8" fmla="*/ 14 w 28"/>
                    <a:gd name="T9" fmla="*/ 25 h 28"/>
                    <a:gd name="T10" fmla="*/ 21 w 28"/>
                    <a:gd name="T11" fmla="*/ 28 h 28"/>
                    <a:gd name="T12" fmla="*/ 0 60000 65536"/>
                    <a:gd name="T13" fmla="*/ 0 60000 65536"/>
                    <a:gd name="T14" fmla="*/ 0 60000 65536"/>
                    <a:gd name="T15" fmla="*/ 0 60000 65536"/>
                    <a:gd name="T16" fmla="*/ 0 60000 65536"/>
                    <a:gd name="T17" fmla="*/ 0 60000 65536"/>
                    <a:gd name="T18" fmla="*/ 0 w 28"/>
                    <a:gd name="T19" fmla="*/ 0 h 28"/>
                    <a:gd name="T20" fmla="*/ 28 w 2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8" h="28">
                      <a:moveTo>
                        <a:pt x="21" y="28"/>
                      </a:moveTo>
                      <a:lnTo>
                        <a:pt x="28" y="18"/>
                      </a:lnTo>
                      <a:lnTo>
                        <a:pt x="14" y="0"/>
                      </a:lnTo>
                      <a:lnTo>
                        <a:pt x="0" y="7"/>
                      </a:lnTo>
                      <a:lnTo>
                        <a:pt x="14" y="25"/>
                      </a:lnTo>
                      <a:lnTo>
                        <a:pt x="21" y="28"/>
                      </a:lnTo>
                      <a:close/>
                    </a:path>
                  </a:pathLst>
                </a:custGeom>
                <a:solidFill>
                  <a:srgbClr val="1F1A17"/>
                </a:solidFill>
                <a:ln w="9525">
                  <a:noFill/>
                  <a:round/>
                  <a:headEnd/>
                  <a:tailEnd/>
                </a:ln>
              </p:spPr>
              <p:txBody>
                <a:bodyPr/>
                <a:lstStyle/>
                <a:p>
                  <a:endParaRPr lang="ro-RO"/>
                </a:p>
              </p:txBody>
            </p:sp>
            <p:sp>
              <p:nvSpPr>
                <p:cNvPr id="54856" name="Freeform 413"/>
                <p:cNvSpPr>
                  <a:spLocks/>
                </p:cNvSpPr>
                <p:nvPr/>
              </p:nvSpPr>
              <p:spPr bwMode="auto">
                <a:xfrm>
                  <a:off x="1786" y="2774"/>
                  <a:ext cx="182" cy="35"/>
                </a:xfrm>
                <a:custGeom>
                  <a:avLst/>
                  <a:gdLst>
                    <a:gd name="T0" fmla="*/ 182 w 182"/>
                    <a:gd name="T1" fmla="*/ 11 h 35"/>
                    <a:gd name="T2" fmla="*/ 175 w 182"/>
                    <a:gd name="T3" fmla="*/ 0 h 35"/>
                    <a:gd name="T4" fmla="*/ 0 w 182"/>
                    <a:gd name="T5" fmla="*/ 21 h 35"/>
                    <a:gd name="T6" fmla="*/ 3 w 182"/>
                    <a:gd name="T7" fmla="*/ 35 h 35"/>
                    <a:gd name="T8" fmla="*/ 175 w 182"/>
                    <a:gd name="T9" fmla="*/ 14 h 35"/>
                    <a:gd name="T10" fmla="*/ 182 w 182"/>
                    <a:gd name="T11" fmla="*/ 11 h 35"/>
                    <a:gd name="T12" fmla="*/ 0 60000 65536"/>
                    <a:gd name="T13" fmla="*/ 0 60000 65536"/>
                    <a:gd name="T14" fmla="*/ 0 60000 65536"/>
                    <a:gd name="T15" fmla="*/ 0 60000 65536"/>
                    <a:gd name="T16" fmla="*/ 0 60000 65536"/>
                    <a:gd name="T17" fmla="*/ 0 60000 65536"/>
                    <a:gd name="T18" fmla="*/ 0 w 182"/>
                    <a:gd name="T19" fmla="*/ 0 h 35"/>
                    <a:gd name="T20" fmla="*/ 182 w 182"/>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2" h="35">
                      <a:moveTo>
                        <a:pt x="182" y="11"/>
                      </a:moveTo>
                      <a:lnTo>
                        <a:pt x="175" y="0"/>
                      </a:lnTo>
                      <a:lnTo>
                        <a:pt x="0" y="21"/>
                      </a:lnTo>
                      <a:lnTo>
                        <a:pt x="3" y="35"/>
                      </a:lnTo>
                      <a:lnTo>
                        <a:pt x="175" y="14"/>
                      </a:lnTo>
                      <a:lnTo>
                        <a:pt x="182" y="11"/>
                      </a:lnTo>
                      <a:close/>
                    </a:path>
                  </a:pathLst>
                </a:custGeom>
                <a:solidFill>
                  <a:srgbClr val="1F1A17"/>
                </a:solidFill>
                <a:ln w="9525">
                  <a:noFill/>
                  <a:round/>
                  <a:headEnd/>
                  <a:tailEnd/>
                </a:ln>
              </p:spPr>
              <p:txBody>
                <a:bodyPr/>
                <a:lstStyle/>
                <a:p>
                  <a:endParaRPr lang="ro-RO"/>
                </a:p>
              </p:txBody>
            </p:sp>
            <p:sp>
              <p:nvSpPr>
                <p:cNvPr id="54857" name="Freeform 412"/>
                <p:cNvSpPr>
                  <a:spLocks/>
                </p:cNvSpPr>
                <p:nvPr/>
              </p:nvSpPr>
              <p:spPr bwMode="auto">
                <a:xfrm>
                  <a:off x="1954" y="2764"/>
                  <a:ext cx="21" cy="21"/>
                </a:xfrm>
                <a:custGeom>
                  <a:avLst/>
                  <a:gdLst>
                    <a:gd name="T0" fmla="*/ 7 w 21"/>
                    <a:gd name="T1" fmla="*/ 0 h 21"/>
                    <a:gd name="T2" fmla="*/ 0 w 21"/>
                    <a:gd name="T3" fmla="*/ 14 h 21"/>
                    <a:gd name="T4" fmla="*/ 14 w 21"/>
                    <a:gd name="T5" fmla="*/ 21 h 21"/>
                    <a:gd name="T6" fmla="*/ 21 w 21"/>
                    <a:gd name="T7" fmla="*/ 7 h 21"/>
                    <a:gd name="T8" fmla="*/ 7 w 21"/>
                    <a:gd name="T9" fmla="*/ 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7" y="0"/>
                      </a:moveTo>
                      <a:lnTo>
                        <a:pt x="0" y="14"/>
                      </a:lnTo>
                      <a:lnTo>
                        <a:pt x="14" y="21"/>
                      </a:lnTo>
                      <a:lnTo>
                        <a:pt x="21" y="7"/>
                      </a:lnTo>
                      <a:lnTo>
                        <a:pt x="7" y="0"/>
                      </a:lnTo>
                      <a:close/>
                    </a:path>
                  </a:pathLst>
                </a:custGeom>
                <a:solidFill>
                  <a:srgbClr val="1F1A17"/>
                </a:solidFill>
                <a:ln w="9525">
                  <a:noFill/>
                  <a:round/>
                  <a:headEnd/>
                  <a:tailEnd/>
                </a:ln>
              </p:spPr>
              <p:txBody>
                <a:bodyPr/>
                <a:lstStyle/>
                <a:p>
                  <a:endParaRPr lang="ro-RO"/>
                </a:p>
              </p:txBody>
            </p:sp>
            <p:sp>
              <p:nvSpPr>
                <p:cNvPr id="54858" name="Freeform 411"/>
                <p:cNvSpPr>
                  <a:spLocks/>
                </p:cNvSpPr>
                <p:nvPr/>
              </p:nvSpPr>
              <p:spPr bwMode="auto">
                <a:xfrm>
                  <a:off x="1867" y="2897"/>
                  <a:ext cx="1" cy="4"/>
                </a:xfrm>
                <a:custGeom>
                  <a:avLst/>
                  <a:gdLst>
                    <a:gd name="T0" fmla="*/ 0 w 1"/>
                    <a:gd name="T1" fmla="*/ 0 h 4"/>
                    <a:gd name="T2" fmla="*/ 0 w 1"/>
                    <a:gd name="T3" fmla="*/ 0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0"/>
                      </a:lnTo>
                      <a:lnTo>
                        <a:pt x="0" y="4"/>
                      </a:lnTo>
                      <a:lnTo>
                        <a:pt x="0" y="0"/>
                      </a:lnTo>
                      <a:close/>
                    </a:path>
                  </a:pathLst>
                </a:custGeom>
                <a:solidFill>
                  <a:srgbClr val="FFFFFF"/>
                </a:solidFill>
                <a:ln w="9525">
                  <a:noFill/>
                  <a:round/>
                  <a:headEnd/>
                  <a:tailEnd/>
                </a:ln>
              </p:spPr>
              <p:txBody>
                <a:bodyPr/>
                <a:lstStyle/>
                <a:p>
                  <a:endParaRPr lang="ro-RO"/>
                </a:p>
              </p:txBody>
            </p:sp>
            <p:sp>
              <p:nvSpPr>
                <p:cNvPr id="54859" name="Freeform 410"/>
                <p:cNvSpPr>
                  <a:spLocks/>
                </p:cNvSpPr>
                <p:nvPr/>
              </p:nvSpPr>
              <p:spPr bwMode="auto">
                <a:xfrm>
                  <a:off x="1863" y="2894"/>
                  <a:ext cx="4" cy="7"/>
                </a:xfrm>
                <a:custGeom>
                  <a:avLst/>
                  <a:gdLst>
                    <a:gd name="T0" fmla="*/ 0 w 4"/>
                    <a:gd name="T1" fmla="*/ 0 h 7"/>
                    <a:gd name="T2" fmla="*/ 0 w 4"/>
                    <a:gd name="T3" fmla="*/ 0 h 7"/>
                    <a:gd name="T4" fmla="*/ 4 w 4"/>
                    <a:gd name="T5" fmla="*/ 7 h 7"/>
                    <a:gd name="T6" fmla="*/ 0 w 4"/>
                    <a:gd name="T7" fmla="*/ 0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0" y="0"/>
                      </a:moveTo>
                      <a:lnTo>
                        <a:pt x="0" y="0"/>
                      </a:lnTo>
                      <a:lnTo>
                        <a:pt x="4" y="7"/>
                      </a:lnTo>
                      <a:lnTo>
                        <a:pt x="0" y="0"/>
                      </a:lnTo>
                      <a:close/>
                    </a:path>
                  </a:pathLst>
                </a:custGeom>
                <a:solidFill>
                  <a:srgbClr val="FFFFFF"/>
                </a:solidFill>
                <a:ln w="9525">
                  <a:noFill/>
                  <a:round/>
                  <a:headEnd/>
                  <a:tailEnd/>
                </a:ln>
              </p:spPr>
              <p:txBody>
                <a:bodyPr/>
                <a:lstStyle/>
                <a:p>
                  <a:endParaRPr lang="ro-RO"/>
                </a:p>
              </p:txBody>
            </p:sp>
            <p:sp>
              <p:nvSpPr>
                <p:cNvPr id="54860" name="Freeform 409"/>
                <p:cNvSpPr>
                  <a:spLocks/>
                </p:cNvSpPr>
                <p:nvPr/>
              </p:nvSpPr>
              <p:spPr bwMode="auto">
                <a:xfrm>
                  <a:off x="1860" y="2887"/>
                  <a:ext cx="7" cy="10"/>
                </a:xfrm>
                <a:custGeom>
                  <a:avLst/>
                  <a:gdLst>
                    <a:gd name="T0" fmla="*/ 7 w 7"/>
                    <a:gd name="T1" fmla="*/ 10 h 10"/>
                    <a:gd name="T2" fmla="*/ 7 w 7"/>
                    <a:gd name="T3" fmla="*/ 10 h 10"/>
                    <a:gd name="T4" fmla="*/ 3 w 7"/>
                    <a:gd name="T5" fmla="*/ 3 h 10"/>
                    <a:gd name="T6" fmla="*/ 0 w 7"/>
                    <a:gd name="T7" fmla="*/ 0 h 10"/>
                    <a:gd name="T8" fmla="*/ 3 w 7"/>
                    <a:gd name="T9" fmla="*/ 0 h 10"/>
                    <a:gd name="T10" fmla="*/ 3 w 7"/>
                    <a:gd name="T11" fmla="*/ 3 h 10"/>
                    <a:gd name="T12" fmla="*/ 7 w 7"/>
                    <a:gd name="T13" fmla="*/ 10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7" y="10"/>
                      </a:moveTo>
                      <a:lnTo>
                        <a:pt x="7" y="10"/>
                      </a:lnTo>
                      <a:lnTo>
                        <a:pt x="3" y="3"/>
                      </a:lnTo>
                      <a:lnTo>
                        <a:pt x="0" y="0"/>
                      </a:lnTo>
                      <a:lnTo>
                        <a:pt x="3" y="0"/>
                      </a:lnTo>
                      <a:lnTo>
                        <a:pt x="3" y="3"/>
                      </a:lnTo>
                      <a:lnTo>
                        <a:pt x="7" y="10"/>
                      </a:lnTo>
                      <a:close/>
                    </a:path>
                  </a:pathLst>
                </a:custGeom>
                <a:solidFill>
                  <a:srgbClr val="C3C3C2"/>
                </a:solidFill>
                <a:ln w="9525">
                  <a:noFill/>
                  <a:round/>
                  <a:headEnd/>
                  <a:tailEnd/>
                </a:ln>
              </p:spPr>
              <p:txBody>
                <a:bodyPr/>
                <a:lstStyle/>
                <a:p>
                  <a:endParaRPr lang="ro-RO"/>
                </a:p>
              </p:txBody>
            </p:sp>
            <p:sp>
              <p:nvSpPr>
                <p:cNvPr id="54861" name="Freeform 408"/>
                <p:cNvSpPr>
                  <a:spLocks/>
                </p:cNvSpPr>
                <p:nvPr/>
              </p:nvSpPr>
              <p:spPr bwMode="auto">
                <a:xfrm>
                  <a:off x="1856" y="2883"/>
                  <a:ext cx="7" cy="11"/>
                </a:xfrm>
                <a:custGeom>
                  <a:avLst/>
                  <a:gdLst>
                    <a:gd name="T0" fmla="*/ 7 w 7"/>
                    <a:gd name="T1" fmla="*/ 11 h 11"/>
                    <a:gd name="T2" fmla="*/ 7 w 7"/>
                    <a:gd name="T3" fmla="*/ 11 h 11"/>
                    <a:gd name="T4" fmla="*/ 7 w 7"/>
                    <a:gd name="T5" fmla="*/ 7 h 11"/>
                    <a:gd name="T6" fmla="*/ 4 w 7"/>
                    <a:gd name="T7" fmla="*/ 4 h 11"/>
                    <a:gd name="T8" fmla="*/ 4 w 7"/>
                    <a:gd name="T9" fmla="*/ 4 h 11"/>
                    <a:gd name="T10" fmla="*/ 0 w 7"/>
                    <a:gd name="T11" fmla="*/ 4 h 11"/>
                    <a:gd name="T12" fmla="*/ 0 w 7"/>
                    <a:gd name="T13" fmla="*/ 0 h 11"/>
                    <a:gd name="T14" fmla="*/ 0 w 7"/>
                    <a:gd name="T15" fmla="*/ 0 h 11"/>
                    <a:gd name="T16" fmla="*/ 4 w 7"/>
                    <a:gd name="T17" fmla="*/ 0 h 11"/>
                    <a:gd name="T18" fmla="*/ 7 w 7"/>
                    <a:gd name="T19" fmla="*/ 7 h 11"/>
                    <a:gd name="T20" fmla="*/ 7 w 7"/>
                    <a:gd name="T21" fmla="*/ 1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1"/>
                    <a:gd name="T35" fmla="*/ 7 w 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1">
                      <a:moveTo>
                        <a:pt x="7" y="11"/>
                      </a:moveTo>
                      <a:lnTo>
                        <a:pt x="7" y="11"/>
                      </a:lnTo>
                      <a:lnTo>
                        <a:pt x="7" y="7"/>
                      </a:lnTo>
                      <a:lnTo>
                        <a:pt x="4" y="4"/>
                      </a:lnTo>
                      <a:lnTo>
                        <a:pt x="0" y="4"/>
                      </a:lnTo>
                      <a:lnTo>
                        <a:pt x="0" y="0"/>
                      </a:lnTo>
                      <a:lnTo>
                        <a:pt x="4" y="0"/>
                      </a:lnTo>
                      <a:lnTo>
                        <a:pt x="7" y="7"/>
                      </a:lnTo>
                      <a:lnTo>
                        <a:pt x="7" y="11"/>
                      </a:lnTo>
                      <a:close/>
                    </a:path>
                  </a:pathLst>
                </a:custGeom>
                <a:solidFill>
                  <a:srgbClr val="969595"/>
                </a:solidFill>
                <a:ln w="9525">
                  <a:noFill/>
                  <a:round/>
                  <a:headEnd/>
                  <a:tailEnd/>
                </a:ln>
              </p:spPr>
              <p:txBody>
                <a:bodyPr/>
                <a:lstStyle/>
                <a:p>
                  <a:endParaRPr lang="ro-RO"/>
                </a:p>
              </p:txBody>
            </p:sp>
            <p:sp>
              <p:nvSpPr>
                <p:cNvPr id="54862" name="Freeform 407"/>
                <p:cNvSpPr>
                  <a:spLocks/>
                </p:cNvSpPr>
                <p:nvPr/>
              </p:nvSpPr>
              <p:spPr bwMode="auto">
                <a:xfrm>
                  <a:off x="1849" y="2879"/>
                  <a:ext cx="14" cy="8"/>
                </a:xfrm>
                <a:custGeom>
                  <a:avLst/>
                  <a:gdLst>
                    <a:gd name="T0" fmla="*/ 14 w 14"/>
                    <a:gd name="T1" fmla="*/ 8 h 8"/>
                    <a:gd name="T2" fmla="*/ 11 w 14"/>
                    <a:gd name="T3" fmla="*/ 8 h 8"/>
                    <a:gd name="T4" fmla="*/ 11 w 14"/>
                    <a:gd name="T5" fmla="*/ 8 h 8"/>
                    <a:gd name="T6" fmla="*/ 11 w 14"/>
                    <a:gd name="T7" fmla="*/ 8 h 8"/>
                    <a:gd name="T8" fmla="*/ 7 w 14"/>
                    <a:gd name="T9" fmla="*/ 8 h 8"/>
                    <a:gd name="T10" fmla="*/ 7 w 14"/>
                    <a:gd name="T11" fmla="*/ 4 h 8"/>
                    <a:gd name="T12" fmla="*/ 4 w 14"/>
                    <a:gd name="T13" fmla="*/ 4 h 8"/>
                    <a:gd name="T14" fmla="*/ 0 w 14"/>
                    <a:gd name="T15" fmla="*/ 0 h 8"/>
                    <a:gd name="T16" fmla="*/ 4 w 14"/>
                    <a:gd name="T17" fmla="*/ 0 h 8"/>
                    <a:gd name="T18" fmla="*/ 11 w 14"/>
                    <a:gd name="T19" fmla="*/ 4 h 8"/>
                    <a:gd name="T20" fmla="*/ 14 w 14"/>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8"/>
                    <a:gd name="T35" fmla="*/ 14 w 1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8">
                      <a:moveTo>
                        <a:pt x="14" y="8"/>
                      </a:moveTo>
                      <a:lnTo>
                        <a:pt x="11" y="8"/>
                      </a:lnTo>
                      <a:lnTo>
                        <a:pt x="7" y="8"/>
                      </a:lnTo>
                      <a:lnTo>
                        <a:pt x="7" y="4"/>
                      </a:lnTo>
                      <a:lnTo>
                        <a:pt x="4" y="4"/>
                      </a:lnTo>
                      <a:lnTo>
                        <a:pt x="0" y="0"/>
                      </a:lnTo>
                      <a:lnTo>
                        <a:pt x="4" y="0"/>
                      </a:lnTo>
                      <a:lnTo>
                        <a:pt x="11" y="4"/>
                      </a:lnTo>
                      <a:lnTo>
                        <a:pt x="14" y="8"/>
                      </a:lnTo>
                      <a:close/>
                    </a:path>
                  </a:pathLst>
                </a:custGeom>
                <a:solidFill>
                  <a:srgbClr val="727070"/>
                </a:solidFill>
                <a:ln w="9525">
                  <a:noFill/>
                  <a:round/>
                  <a:headEnd/>
                  <a:tailEnd/>
                </a:ln>
              </p:spPr>
              <p:txBody>
                <a:bodyPr/>
                <a:lstStyle/>
                <a:p>
                  <a:endParaRPr lang="ro-RO"/>
                </a:p>
              </p:txBody>
            </p:sp>
            <p:sp>
              <p:nvSpPr>
                <p:cNvPr id="54863" name="Freeform 406"/>
                <p:cNvSpPr>
                  <a:spLocks/>
                </p:cNvSpPr>
                <p:nvPr/>
              </p:nvSpPr>
              <p:spPr bwMode="auto">
                <a:xfrm>
                  <a:off x="1849" y="2879"/>
                  <a:ext cx="11" cy="4"/>
                </a:xfrm>
                <a:custGeom>
                  <a:avLst/>
                  <a:gdLst>
                    <a:gd name="T0" fmla="*/ 11 w 11"/>
                    <a:gd name="T1" fmla="*/ 4 h 4"/>
                    <a:gd name="T2" fmla="*/ 7 w 11"/>
                    <a:gd name="T3" fmla="*/ 4 h 4"/>
                    <a:gd name="T4" fmla="*/ 4 w 11"/>
                    <a:gd name="T5" fmla="*/ 4 h 4"/>
                    <a:gd name="T6" fmla="*/ 0 w 11"/>
                    <a:gd name="T7" fmla="*/ 0 h 4"/>
                    <a:gd name="T8" fmla="*/ 4 w 11"/>
                    <a:gd name="T9" fmla="*/ 0 h 4"/>
                    <a:gd name="T10" fmla="*/ 11 w 11"/>
                    <a:gd name="T11" fmla="*/ 4 h 4"/>
                    <a:gd name="T12" fmla="*/ 11 w 11"/>
                    <a:gd name="T13" fmla="*/ 4 h 4"/>
                    <a:gd name="T14" fmla="*/ 0 60000 65536"/>
                    <a:gd name="T15" fmla="*/ 0 60000 65536"/>
                    <a:gd name="T16" fmla="*/ 0 60000 65536"/>
                    <a:gd name="T17" fmla="*/ 0 60000 65536"/>
                    <a:gd name="T18" fmla="*/ 0 60000 65536"/>
                    <a:gd name="T19" fmla="*/ 0 60000 65536"/>
                    <a:gd name="T20" fmla="*/ 0 60000 65536"/>
                    <a:gd name="T21" fmla="*/ 0 w 11"/>
                    <a:gd name="T22" fmla="*/ 0 h 4"/>
                    <a:gd name="T23" fmla="*/ 11 w 1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4">
                      <a:moveTo>
                        <a:pt x="11" y="4"/>
                      </a:moveTo>
                      <a:lnTo>
                        <a:pt x="7" y="4"/>
                      </a:lnTo>
                      <a:lnTo>
                        <a:pt x="4" y="4"/>
                      </a:lnTo>
                      <a:lnTo>
                        <a:pt x="0" y="0"/>
                      </a:lnTo>
                      <a:lnTo>
                        <a:pt x="4" y="0"/>
                      </a:lnTo>
                      <a:lnTo>
                        <a:pt x="11" y="4"/>
                      </a:lnTo>
                      <a:close/>
                    </a:path>
                  </a:pathLst>
                </a:custGeom>
                <a:solidFill>
                  <a:srgbClr val="1F1A17"/>
                </a:solidFill>
                <a:ln w="9525">
                  <a:noFill/>
                  <a:round/>
                  <a:headEnd/>
                  <a:tailEnd/>
                </a:ln>
              </p:spPr>
              <p:txBody>
                <a:bodyPr/>
                <a:lstStyle/>
                <a:p>
                  <a:endParaRPr lang="ro-RO"/>
                </a:p>
              </p:txBody>
            </p:sp>
            <p:sp>
              <p:nvSpPr>
                <p:cNvPr id="54864" name="Freeform 405"/>
                <p:cNvSpPr>
                  <a:spLocks/>
                </p:cNvSpPr>
                <p:nvPr/>
              </p:nvSpPr>
              <p:spPr bwMode="auto">
                <a:xfrm>
                  <a:off x="1849" y="2872"/>
                  <a:ext cx="7" cy="15"/>
                </a:xfrm>
                <a:custGeom>
                  <a:avLst/>
                  <a:gdLst>
                    <a:gd name="T0" fmla="*/ 7 w 7"/>
                    <a:gd name="T1" fmla="*/ 0 h 15"/>
                    <a:gd name="T2" fmla="*/ 4 w 7"/>
                    <a:gd name="T3" fmla="*/ 0 h 15"/>
                    <a:gd name="T4" fmla="*/ 0 w 7"/>
                    <a:gd name="T5" fmla="*/ 0 h 15"/>
                    <a:gd name="T6" fmla="*/ 0 w 7"/>
                    <a:gd name="T7" fmla="*/ 15 h 15"/>
                    <a:gd name="T8" fmla="*/ 4 w 7"/>
                    <a:gd name="T9" fmla="*/ 15 h 15"/>
                    <a:gd name="T10" fmla="*/ 7 w 7"/>
                    <a:gd name="T11" fmla="*/ 0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7" y="0"/>
                      </a:moveTo>
                      <a:lnTo>
                        <a:pt x="4" y="0"/>
                      </a:lnTo>
                      <a:lnTo>
                        <a:pt x="0" y="0"/>
                      </a:lnTo>
                      <a:lnTo>
                        <a:pt x="0" y="15"/>
                      </a:lnTo>
                      <a:lnTo>
                        <a:pt x="4" y="15"/>
                      </a:lnTo>
                      <a:lnTo>
                        <a:pt x="7" y="0"/>
                      </a:lnTo>
                      <a:close/>
                    </a:path>
                  </a:pathLst>
                </a:custGeom>
                <a:solidFill>
                  <a:srgbClr val="1F1A17"/>
                </a:solidFill>
                <a:ln w="9525">
                  <a:noFill/>
                  <a:round/>
                  <a:headEnd/>
                  <a:tailEnd/>
                </a:ln>
              </p:spPr>
              <p:txBody>
                <a:bodyPr/>
                <a:lstStyle/>
                <a:p>
                  <a:endParaRPr lang="ro-RO"/>
                </a:p>
              </p:txBody>
            </p:sp>
            <p:sp>
              <p:nvSpPr>
                <p:cNvPr id="54865" name="Freeform 404"/>
                <p:cNvSpPr>
                  <a:spLocks/>
                </p:cNvSpPr>
                <p:nvPr/>
              </p:nvSpPr>
              <p:spPr bwMode="auto">
                <a:xfrm>
                  <a:off x="1849" y="2872"/>
                  <a:ext cx="18" cy="18"/>
                </a:xfrm>
                <a:custGeom>
                  <a:avLst/>
                  <a:gdLst>
                    <a:gd name="T0" fmla="*/ 18 w 18"/>
                    <a:gd name="T1" fmla="*/ 7 h 18"/>
                    <a:gd name="T2" fmla="*/ 14 w 18"/>
                    <a:gd name="T3" fmla="*/ 4 h 18"/>
                    <a:gd name="T4" fmla="*/ 7 w 18"/>
                    <a:gd name="T5" fmla="*/ 0 h 18"/>
                    <a:gd name="T6" fmla="*/ 0 w 18"/>
                    <a:gd name="T7" fmla="*/ 15 h 18"/>
                    <a:gd name="T8" fmla="*/ 7 w 18"/>
                    <a:gd name="T9" fmla="*/ 18 h 18"/>
                    <a:gd name="T10" fmla="*/ 18 w 18"/>
                    <a:gd name="T11" fmla="*/ 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7"/>
                      </a:moveTo>
                      <a:lnTo>
                        <a:pt x="14" y="4"/>
                      </a:lnTo>
                      <a:lnTo>
                        <a:pt x="7" y="0"/>
                      </a:lnTo>
                      <a:lnTo>
                        <a:pt x="0" y="15"/>
                      </a:lnTo>
                      <a:lnTo>
                        <a:pt x="7" y="18"/>
                      </a:lnTo>
                      <a:lnTo>
                        <a:pt x="18" y="7"/>
                      </a:lnTo>
                      <a:close/>
                    </a:path>
                  </a:pathLst>
                </a:custGeom>
                <a:solidFill>
                  <a:srgbClr val="1F1A17"/>
                </a:solidFill>
                <a:ln w="9525">
                  <a:noFill/>
                  <a:round/>
                  <a:headEnd/>
                  <a:tailEnd/>
                </a:ln>
              </p:spPr>
              <p:txBody>
                <a:bodyPr/>
                <a:lstStyle/>
                <a:p>
                  <a:endParaRPr lang="ro-RO"/>
                </a:p>
              </p:txBody>
            </p:sp>
            <p:sp>
              <p:nvSpPr>
                <p:cNvPr id="54866" name="Freeform 403"/>
                <p:cNvSpPr>
                  <a:spLocks/>
                </p:cNvSpPr>
                <p:nvPr/>
              </p:nvSpPr>
              <p:spPr bwMode="auto">
                <a:xfrm>
                  <a:off x="1853" y="2879"/>
                  <a:ext cx="17" cy="15"/>
                </a:xfrm>
                <a:custGeom>
                  <a:avLst/>
                  <a:gdLst>
                    <a:gd name="T0" fmla="*/ 17 w 17"/>
                    <a:gd name="T1" fmla="*/ 8 h 15"/>
                    <a:gd name="T2" fmla="*/ 17 w 17"/>
                    <a:gd name="T3" fmla="*/ 8 h 15"/>
                    <a:gd name="T4" fmla="*/ 14 w 17"/>
                    <a:gd name="T5" fmla="*/ 0 h 15"/>
                    <a:gd name="T6" fmla="*/ 0 w 17"/>
                    <a:gd name="T7" fmla="*/ 8 h 15"/>
                    <a:gd name="T8" fmla="*/ 3 w 17"/>
                    <a:gd name="T9" fmla="*/ 15 h 15"/>
                    <a:gd name="T10" fmla="*/ 17 w 17"/>
                    <a:gd name="T11" fmla="*/ 8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17" y="8"/>
                      </a:moveTo>
                      <a:lnTo>
                        <a:pt x="17" y="8"/>
                      </a:lnTo>
                      <a:lnTo>
                        <a:pt x="14" y="0"/>
                      </a:lnTo>
                      <a:lnTo>
                        <a:pt x="0" y="8"/>
                      </a:lnTo>
                      <a:lnTo>
                        <a:pt x="3" y="15"/>
                      </a:lnTo>
                      <a:lnTo>
                        <a:pt x="17" y="8"/>
                      </a:lnTo>
                      <a:close/>
                    </a:path>
                  </a:pathLst>
                </a:custGeom>
                <a:solidFill>
                  <a:srgbClr val="1F1A17"/>
                </a:solidFill>
                <a:ln w="9525">
                  <a:noFill/>
                  <a:round/>
                  <a:headEnd/>
                  <a:tailEnd/>
                </a:ln>
              </p:spPr>
              <p:txBody>
                <a:bodyPr/>
                <a:lstStyle/>
                <a:p>
                  <a:endParaRPr lang="ro-RO"/>
                </a:p>
              </p:txBody>
            </p:sp>
            <p:sp>
              <p:nvSpPr>
                <p:cNvPr id="54867" name="Freeform 402"/>
                <p:cNvSpPr>
                  <a:spLocks/>
                </p:cNvSpPr>
                <p:nvPr/>
              </p:nvSpPr>
              <p:spPr bwMode="auto">
                <a:xfrm>
                  <a:off x="1856" y="2887"/>
                  <a:ext cx="18" cy="17"/>
                </a:xfrm>
                <a:custGeom>
                  <a:avLst/>
                  <a:gdLst>
                    <a:gd name="T0" fmla="*/ 4 w 18"/>
                    <a:gd name="T1" fmla="*/ 17 h 17"/>
                    <a:gd name="T2" fmla="*/ 18 w 18"/>
                    <a:gd name="T3" fmla="*/ 10 h 17"/>
                    <a:gd name="T4" fmla="*/ 14 w 18"/>
                    <a:gd name="T5" fmla="*/ 0 h 17"/>
                    <a:gd name="T6" fmla="*/ 0 w 18"/>
                    <a:gd name="T7" fmla="*/ 3 h 17"/>
                    <a:gd name="T8" fmla="*/ 4 w 18"/>
                    <a:gd name="T9" fmla="*/ 14 h 17"/>
                    <a:gd name="T10" fmla="*/ 4 w 18"/>
                    <a:gd name="T11" fmla="*/ 17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4" y="17"/>
                      </a:moveTo>
                      <a:lnTo>
                        <a:pt x="18" y="10"/>
                      </a:lnTo>
                      <a:lnTo>
                        <a:pt x="14" y="0"/>
                      </a:lnTo>
                      <a:lnTo>
                        <a:pt x="0" y="3"/>
                      </a:lnTo>
                      <a:lnTo>
                        <a:pt x="4" y="14"/>
                      </a:lnTo>
                      <a:lnTo>
                        <a:pt x="4" y="17"/>
                      </a:lnTo>
                      <a:close/>
                    </a:path>
                  </a:pathLst>
                </a:custGeom>
                <a:solidFill>
                  <a:srgbClr val="1F1A17"/>
                </a:solidFill>
                <a:ln w="9525">
                  <a:noFill/>
                  <a:round/>
                  <a:headEnd/>
                  <a:tailEnd/>
                </a:ln>
              </p:spPr>
              <p:txBody>
                <a:bodyPr/>
                <a:lstStyle/>
                <a:p>
                  <a:endParaRPr lang="ro-RO"/>
                </a:p>
              </p:txBody>
            </p:sp>
            <p:sp>
              <p:nvSpPr>
                <p:cNvPr id="54868" name="Freeform 401"/>
                <p:cNvSpPr>
                  <a:spLocks/>
                </p:cNvSpPr>
                <p:nvPr/>
              </p:nvSpPr>
              <p:spPr bwMode="auto">
                <a:xfrm>
                  <a:off x="1856" y="2887"/>
                  <a:ext cx="18" cy="17"/>
                </a:xfrm>
                <a:custGeom>
                  <a:avLst/>
                  <a:gdLst>
                    <a:gd name="T0" fmla="*/ 14 w 18"/>
                    <a:gd name="T1" fmla="*/ 0 h 17"/>
                    <a:gd name="T2" fmla="*/ 0 w 18"/>
                    <a:gd name="T3" fmla="*/ 7 h 17"/>
                    <a:gd name="T4" fmla="*/ 4 w 18"/>
                    <a:gd name="T5" fmla="*/ 17 h 17"/>
                    <a:gd name="T6" fmla="*/ 18 w 18"/>
                    <a:gd name="T7" fmla="*/ 10 h 17"/>
                    <a:gd name="T8" fmla="*/ 14 w 18"/>
                    <a:gd name="T9" fmla="*/ 0 h 17"/>
                    <a:gd name="T10" fmla="*/ 14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4" y="0"/>
                      </a:moveTo>
                      <a:lnTo>
                        <a:pt x="0" y="7"/>
                      </a:lnTo>
                      <a:lnTo>
                        <a:pt x="4" y="17"/>
                      </a:lnTo>
                      <a:lnTo>
                        <a:pt x="18" y="10"/>
                      </a:lnTo>
                      <a:lnTo>
                        <a:pt x="14" y="0"/>
                      </a:lnTo>
                      <a:close/>
                    </a:path>
                  </a:pathLst>
                </a:custGeom>
                <a:solidFill>
                  <a:srgbClr val="1F1A17"/>
                </a:solidFill>
                <a:ln w="9525">
                  <a:noFill/>
                  <a:round/>
                  <a:headEnd/>
                  <a:tailEnd/>
                </a:ln>
              </p:spPr>
              <p:txBody>
                <a:bodyPr/>
                <a:lstStyle/>
                <a:p>
                  <a:endParaRPr lang="ro-RO"/>
                </a:p>
              </p:txBody>
            </p:sp>
            <p:sp>
              <p:nvSpPr>
                <p:cNvPr id="54869" name="Freeform 400"/>
                <p:cNvSpPr>
                  <a:spLocks/>
                </p:cNvSpPr>
                <p:nvPr/>
              </p:nvSpPr>
              <p:spPr bwMode="auto">
                <a:xfrm>
                  <a:off x="1853" y="2879"/>
                  <a:ext cx="17" cy="18"/>
                </a:xfrm>
                <a:custGeom>
                  <a:avLst/>
                  <a:gdLst>
                    <a:gd name="T0" fmla="*/ 10 w 17"/>
                    <a:gd name="T1" fmla="*/ 0 h 18"/>
                    <a:gd name="T2" fmla="*/ 0 w 17"/>
                    <a:gd name="T3" fmla="*/ 15 h 18"/>
                    <a:gd name="T4" fmla="*/ 3 w 17"/>
                    <a:gd name="T5" fmla="*/ 18 h 18"/>
                    <a:gd name="T6" fmla="*/ 17 w 17"/>
                    <a:gd name="T7" fmla="*/ 8 h 18"/>
                    <a:gd name="T8" fmla="*/ 14 w 17"/>
                    <a:gd name="T9" fmla="*/ 4 h 18"/>
                    <a:gd name="T10" fmla="*/ 10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0" y="0"/>
                      </a:moveTo>
                      <a:lnTo>
                        <a:pt x="0" y="15"/>
                      </a:lnTo>
                      <a:lnTo>
                        <a:pt x="3" y="18"/>
                      </a:lnTo>
                      <a:lnTo>
                        <a:pt x="17" y="8"/>
                      </a:lnTo>
                      <a:lnTo>
                        <a:pt x="14" y="4"/>
                      </a:lnTo>
                      <a:lnTo>
                        <a:pt x="10" y="0"/>
                      </a:lnTo>
                      <a:close/>
                    </a:path>
                  </a:pathLst>
                </a:custGeom>
                <a:solidFill>
                  <a:srgbClr val="1F1A17"/>
                </a:solidFill>
                <a:ln w="9525">
                  <a:noFill/>
                  <a:round/>
                  <a:headEnd/>
                  <a:tailEnd/>
                </a:ln>
              </p:spPr>
              <p:txBody>
                <a:bodyPr/>
                <a:lstStyle/>
                <a:p>
                  <a:endParaRPr lang="ro-RO"/>
                </a:p>
              </p:txBody>
            </p:sp>
            <p:sp>
              <p:nvSpPr>
                <p:cNvPr id="54870" name="Freeform 399"/>
                <p:cNvSpPr>
                  <a:spLocks/>
                </p:cNvSpPr>
                <p:nvPr/>
              </p:nvSpPr>
              <p:spPr bwMode="auto">
                <a:xfrm>
                  <a:off x="1853" y="2879"/>
                  <a:ext cx="10" cy="15"/>
                </a:xfrm>
                <a:custGeom>
                  <a:avLst/>
                  <a:gdLst>
                    <a:gd name="T0" fmla="*/ 3 w 10"/>
                    <a:gd name="T1" fmla="*/ 0 h 15"/>
                    <a:gd name="T2" fmla="*/ 0 w 10"/>
                    <a:gd name="T3" fmla="*/ 15 h 15"/>
                    <a:gd name="T4" fmla="*/ 3 w 10"/>
                    <a:gd name="T5" fmla="*/ 15 h 15"/>
                    <a:gd name="T6" fmla="*/ 10 w 10"/>
                    <a:gd name="T7" fmla="*/ 0 h 15"/>
                    <a:gd name="T8" fmla="*/ 10 w 10"/>
                    <a:gd name="T9" fmla="*/ 0 h 15"/>
                    <a:gd name="T10" fmla="*/ 3 w 10"/>
                    <a:gd name="T11" fmla="*/ 0 h 15"/>
                    <a:gd name="T12" fmla="*/ 0 60000 65536"/>
                    <a:gd name="T13" fmla="*/ 0 60000 65536"/>
                    <a:gd name="T14" fmla="*/ 0 60000 65536"/>
                    <a:gd name="T15" fmla="*/ 0 60000 65536"/>
                    <a:gd name="T16" fmla="*/ 0 60000 65536"/>
                    <a:gd name="T17" fmla="*/ 0 60000 65536"/>
                    <a:gd name="T18" fmla="*/ 0 w 10"/>
                    <a:gd name="T19" fmla="*/ 0 h 15"/>
                    <a:gd name="T20" fmla="*/ 10 w 1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0" h="15">
                      <a:moveTo>
                        <a:pt x="3" y="0"/>
                      </a:moveTo>
                      <a:lnTo>
                        <a:pt x="0" y="15"/>
                      </a:lnTo>
                      <a:lnTo>
                        <a:pt x="3" y="15"/>
                      </a:lnTo>
                      <a:lnTo>
                        <a:pt x="10" y="0"/>
                      </a:lnTo>
                      <a:lnTo>
                        <a:pt x="3" y="0"/>
                      </a:lnTo>
                      <a:close/>
                    </a:path>
                  </a:pathLst>
                </a:custGeom>
                <a:solidFill>
                  <a:srgbClr val="1F1A17"/>
                </a:solidFill>
                <a:ln w="9525">
                  <a:noFill/>
                  <a:round/>
                  <a:headEnd/>
                  <a:tailEnd/>
                </a:ln>
              </p:spPr>
              <p:txBody>
                <a:bodyPr/>
                <a:lstStyle/>
                <a:p>
                  <a:endParaRPr lang="ro-RO"/>
                </a:p>
              </p:txBody>
            </p:sp>
            <p:sp>
              <p:nvSpPr>
                <p:cNvPr id="54871" name="Freeform 398"/>
                <p:cNvSpPr>
                  <a:spLocks/>
                </p:cNvSpPr>
                <p:nvPr/>
              </p:nvSpPr>
              <p:spPr bwMode="auto">
                <a:xfrm>
                  <a:off x="1849" y="2879"/>
                  <a:ext cx="11" cy="15"/>
                </a:xfrm>
                <a:custGeom>
                  <a:avLst/>
                  <a:gdLst>
                    <a:gd name="T0" fmla="*/ 0 w 11"/>
                    <a:gd name="T1" fmla="*/ 11 h 15"/>
                    <a:gd name="T2" fmla="*/ 11 w 11"/>
                    <a:gd name="T3" fmla="*/ 15 h 15"/>
                    <a:gd name="T4" fmla="*/ 11 w 11"/>
                    <a:gd name="T5" fmla="*/ 15 h 15"/>
                    <a:gd name="T6" fmla="*/ 7 w 11"/>
                    <a:gd name="T7" fmla="*/ 0 h 15"/>
                    <a:gd name="T8" fmla="*/ 4 w 11"/>
                    <a:gd name="T9" fmla="*/ 0 h 15"/>
                    <a:gd name="T10" fmla="*/ 0 w 11"/>
                    <a:gd name="T11" fmla="*/ 11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0" y="11"/>
                      </a:moveTo>
                      <a:lnTo>
                        <a:pt x="11" y="15"/>
                      </a:lnTo>
                      <a:lnTo>
                        <a:pt x="7" y="0"/>
                      </a:lnTo>
                      <a:lnTo>
                        <a:pt x="4" y="0"/>
                      </a:lnTo>
                      <a:lnTo>
                        <a:pt x="0" y="11"/>
                      </a:lnTo>
                      <a:close/>
                    </a:path>
                  </a:pathLst>
                </a:custGeom>
                <a:solidFill>
                  <a:srgbClr val="1F1A17"/>
                </a:solidFill>
                <a:ln w="9525">
                  <a:noFill/>
                  <a:round/>
                  <a:headEnd/>
                  <a:tailEnd/>
                </a:ln>
              </p:spPr>
              <p:txBody>
                <a:bodyPr/>
                <a:lstStyle/>
                <a:p>
                  <a:endParaRPr lang="ro-RO"/>
                </a:p>
              </p:txBody>
            </p:sp>
            <p:sp>
              <p:nvSpPr>
                <p:cNvPr id="54872" name="Freeform 397"/>
                <p:cNvSpPr>
                  <a:spLocks/>
                </p:cNvSpPr>
                <p:nvPr/>
              </p:nvSpPr>
              <p:spPr bwMode="auto">
                <a:xfrm>
                  <a:off x="1849" y="2876"/>
                  <a:ext cx="14" cy="14"/>
                </a:xfrm>
                <a:custGeom>
                  <a:avLst/>
                  <a:gdLst>
                    <a:gd name="T0" fmla="*/ 11 w 14"/>
                    <a:gd name="T1" fmla="*/ 0 h 14"/>
                    <a:gd name="T2" fmla="*/ 0 w 14"/>
                    <a:gd name="T3" fmla="*/ 11 h 14"/>
                    <a:gd name="T4" fmla="*/ 0 w 14"/>
                    <a:gd name="T5" fmla="*/ 14 h 14"/>
                    <a:gd name="T6" fmla="*/ 14 w 14"/>
                    <a:gd name="T7" fmla="*/ 7 h 14"/>
                    <a:gd name="T8" fmla="*/ 11 w 14"/>
                    <a:gd name="T9" fmla="*/ 3 h 14"/>
                    <a:gd name="T10" fmla="*/ 11 w 14"/>
                    <a:gd name="T11" fmla="*/ 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1" y="0"/>
                      </a:moveTo>
                      <a:lnTo>
                        <a:pt x="0" y="11"/>
                      </a:lnTo>
                      <a:lnTo>
                        <a:pt x="0" y="14"/>
                      </a:lnTo>
                      <a:lnTo>
                        <a:pt x="14" y="7"/>
                      </a:lnTo>
                      <a:lnTo>
                        <a:pt x="11" y="3"/>
                      </a:lnTo>
                      <a:lnTo>
                        <a:pt x="11" y="0"/>
                      </a:lnTo>
                      <a:close/>
                    </a:path>
                  </a:pathLst>
                </a:custGeom>
                <a:solidFill>
                  <a:srgbClr val="1F1A17"/>
                </a:solidFill>
                <a:ln w="9525">
                  <a:noFill/>
                  <a:round/>
                  <a:headEnd/>
                  <a:tailEnd/>
                </a:ln>
              </p:spPr>
              <p:txBody>
                <a:bodyPr/>
                <a:lstStyle/>
                <a:p>
                  <a:endParaRPr lang="ro-RO"/>
                </a:p>
              </p:txBody>
            </p:sp>
            <p:sp>
              <p:nvSpPr>
                <p:cNvPr id="54873" name="Freeform 396"/>
                <p:cNvSpPr>
                  <a:spLocks/>
                </p:cNvSpPr>
                <p:nvPr/>
              </p:nvSpPr>
              <p:spPr bwMode="auto">
                <a:xfrm>
                  <a:off x="1845" y="2876"/>
                  <a:ext cx="15" cy="14"/>
                </a:xfrm>
                <a:custGeom>
                  <a:avLst/>
                  <a:gdLst>
                    <a:gd name="T0" fmla="*/ 11 w 15"/>
                    <a:gd name="T1" fmla="*/ 0 h 14"/>
                    <a:gd name="T2" fmla="*/ 0 w 15"/>
                    <a:gd name="T3" fmla="*/ 11 h 14"/>
                    <a:gd name="T4" fmla="*/ 4 w 15"/>
                    <a:gd name="T5" fmla="*/ 14 h 14"/>
                    <a:gd name="T6" fmla="*/ 15 w 15"/>
                    <a:gd name="T7" fmla="*/ 0 h 14"/>
                    <a:gd name="T8" fmla="*/ 11 w 15"/>
                    <a:gd name="T9" fmla="*/ 0 h 14"/>
                    <a:gd name="T10" fmla="*/ 11 w 15"/>
                    <a:gd name="T11" fmla="*/ 0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11" y="0"/>
                      </a:moveTo>
                      <a:lnTo>
                        <a:pt x="0" y="11"/>
                      </a:lnTo>
                      <a:lnTo>
                        <a:pt x="4" y="14"/>
                      </a:lnTo>
                      <a:lnTo>
                        <a:pt x="15" y="0"/>
                      </a:lnTo>
                      <a:lnTo>
                        <a:pt x="11" y="0"/>
                      </a:lnTo>
                      <a:close/>
                    </a:path>
                  </a:pathLst>
                </a:custGeom>
                <a:solidFill>
                  <a:srgbClr val="1F1A17"/>
                </a:solidFill>
                <a:ln w="9525">
                  <a:noFill/>
                  <a:round/>
                  <a:headEnd/>
                  <a:tailEnd/>
                </a:ln>
              </p:spPr>
              <p:txBody>
                <a:bodyPr/>
                <a:lstStyle/>
                <a:p>
                  <a:endParaRPr lang="ro-RO"/>
                </a:p>
              </p:txBody>
            </p:sp>
          </p:grpSp>
          <p:sp>
            <p:nvSpPr>
              <p:cNvPr id="54483" name="Freeform 394"/>
              <p:cNvSpPr>
                <a:spLocks/>
              </p:cNvSpPr>
              <p:nvPr/>
            </p:nvSpPr>
            <p:spPr bwMode="auto">
              <a:xfrm>
                <a:off x="5989" y="9866"/>
                <a:ext cx="14" cy="232"/>
              </a:xfrm>
              <a:custGeom>
                <a:avLst/>
                <a:gdLst>
                  <a:gd name="T0" fmla="*/ 7 w 14"/>
                  <a:gd name="T1" fmla="*/ 232 h 232"/>
                  <a:gd name="T2" fmla="*/ 14 w 14"/>
                  <a:gd name="T3" fmla="*/ 225 h 232"/>
                  <a:gd name="T4" fmla="*/ 14 w 14"/>
                  <a:gd name="T5" fmla="*/ 0 h 232"/>
                  <a:gd name="T6" fmla="*/ 0 w 14"/>
                  <a:gd name="T7" fmla="*/ 0 h 232"/>
                  <a:gd name="T8" fmla="*/ 0 w 14"/>
                  <a:gd name="T9" fmla="*/ 225 h 232"/>
                  <a:gd name="T10" fmla="*/ 7 w 14"/>
                  <a:gd name="T11" fmla="*/ 232 h 232"/>
                  <a:gd name="T12" fmla="*/ 7 w 14"/>
                  <a:gd name="T13" fmla="*/ 232 h 232"/>
                  <a:gd name="T14" fmla="*/ 14 w 14"/>
                  <a:gd name="T15" fmla="*/ 232 h 232"/>
                  <a:gd name="T16" fmla="*/ 14 w 14"/>
                  <a:gd name="T17" fmla="*/ 225 h 232"/>
                  <a:gd name="T18" fmla="*/ 7 w 14"/>
                  <a:gd name="T19" fmla="*/ 232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232"/>
                  <a:gd name="T32" fmla="*/ 14 w 14"/>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232">
                    <a:moveTo>
                      <a:pt x="7" y="232"/>
                    </a:moveTo>
                    <a:lnTo>
                      <a:pt x="14" y="225"/>
                    </a:lnTo>
                    <a:lnTo>
                      <a:pt x="14" y="0"/>
                    </a:lnTo>
                    <a:lnTo>
                      <a:pt x="0" y="0"/>
                    </a:lnTo>
                    <a:lnTo>
                      <a:pt x="0" y="225"/>
                    </a:lnTo>
                    <a:lnTo>
                      <a:pt x="7" y="232"/>
                    </a:lnTo>
                    <a:lnTo>
                      <a:pt x="14" y="232"/>
                    </a:lnTo>
                    <a:lnTo>
                      <a:pt x="14" y="225"/>
                    </a:lnTo>
                    <a:lnTo>
                      <a:pt x="7" y="232"/>
                    </a:lnTo>
                    <a:close/>
                  </a:path>
                </a:pathLst>
              </a:custGeom>
              <a:solidFill>
                <a:srgbClr val="1F1A17"/>
              </a:solidFill>
              <a:ln w="9525">
                <a:noFill/>
                <a:round/>
                <a:headEnd/>
                <a:tailEnd/>
              </a:ln>
            </p:spPr>
            <p:txBody>
              <a:bodyPr/>
              <a:lstStyle/>
              <a:p>
                <a:endParaRPr lang="ro-RO"/>
              </a:p>
            </p:txBody>
          </p:sp>
          <p:sp>
            <p:nvSpPr>
              <p:cNvPr id="54484" name="Freeform 393"/>
              <p:cNvSpPr>
                <a:spLocks/>
              </p:cNvSpPr>
              <p:nvPr/>
            </p:nvSpPr>
            <p:spPr bwMode="auto">
              <a:xfrm>
                <a:off x="5635" y="10084"/>
                <a:ext cx="361" cy="14"/>
              </a:xfrm>
              <a:custGeom>
                <a:avLst/>
                <a:gdLst>
                  <a:gd name="T0" fmla="*/ 0 w 361"/>
                  <a:gd name="T1" fmla="*/ 7 h 14"/>
                  <a:gd name="T2" fmla="*/ 10 w 361"/>
                  <a:gd name="T3" fmla="*/ 14 h 14"/>
                  <a:gd name="T4" fmla="*/ 361 w 361"/>
                  <a:gd name="T5" fmla="*/ 14 h 14"/>
                  <a:gd name="T6" fmla="*/ 361 w 361"/>
                  <a:gd name="T7" fmla="*/ 0 h 14"/>
                  <a:gd name="T8" fmla="*/ 10 w 361"/>
                  <a:gd name="T9" fmla="*/ 0 h 14"/>
                  <a:gd name="T10" fmla="*/ 0 w 361"/>
                  <a:gd name="T11" fmla="*/ 7 h 14"/>
                  <a:gd name="T12" fmla="*/ 0 w 361"/>
                  <a:gd name="T13" fmla="*/ 7 h 14"/>
                  <a:gd name="T14" fmla="*/ 0 w 361"/>
                  <a:gd name="T15" fmla="*/ 14 h 14"/>
                  <a:gd name="T16" fmla="*/ 10 w 361"/>
                  <a:gd name="T17" fmla="*/ 14 h 14"/>
                  <a:gd name="T18" fmla="*/ 0 w 361"/>
                  <a:gd name="T19" fmla="*/ 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1"/>
                  <a:gd name="T31" fmla="*/ 0 h 14"/>
                  <a:gd name="T32" fmla="*/ 361 w 36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1" h="14">
                    <a:moveTo>
                      <a:pt x="0" y="7"/>
                    </a:moveTo>
                    <a:lnTo>
                      <a:pt x="10" y="14"/>
                    </a:lnTo>
                    <a:lnTo>
                      <a:pt x="361" y="14"/>
                    </a:lnTo>
                    <a:lnTo>
                      <a:pt x="361" y="0"/>
                    </a:lnTo>
                    <a:lnTo>
                      <a:pt x="10" y="0"/>
                    </a:lnTo>
                    <a:lnTo>
                      <a:pt x="0" y="7"/>
                    </a:lnTo>
                    <a:lnTo>
                      <a:pt x="0" y="14"/>
                    </a:lnTo>
                    <a:lnTo>
                      <a:pt x="10" y="14"/>
                    </a:lnTo>
                    <a:lnTo>
                      <a:pt x="0" y="7"/>
                    </a:lnTo>
                    <a:close/>
                  </a:path>
                </a:pathLst>
              </a:custGeom>
              <a:solidFill>
                <a:srgbClr val="1F1A17"/>
              </a:solidFill>
              <a:ln w="9525">
                <a:noFill/>
                <a:round/>
                <a:headEnd/>
                <a:tailEnd/>
              </a:ln>
            </p:spPr>
            <p:txBody>
              <a:bodyPr/>
              <a:lstStyle/>
              <a:p>
                <a:endParaRPr lang="ro-RO"/>
              </a:p>
            </p:txBody>
          </p:sp>
          <p:sp>
            <p:nvSpPr>
              <p:cNvPr id="54485" name="Freeform 392"/>
              <p:cNvSpPr>
                <a:spLocks/>
              </p:cNvSpPr>
              <p:nvPr/>
            </p:nvSpPr>
            <p:spPr bwMode="auto">
              <a:xfrm>
                <a:off x="5635" y="9859"/>
                <a:ext cx="17" cy="232"/>
              </a:xfrm>
              <a:custGeom>
                <a:avLst/>
                <a:gdLst>
                  <a:gd name="T0" fmla="*/ 10 w 17"/>
                  <a:gd name="T1" fmla="*/ 0 h 232"/>
                  <a:gd name="T2" fmla="*/ 0 w 17"/>
                  <a:gd name="T3" fmla="*/ 7 h 232"/>
                  <a:gd name="T4" fmla="*/ 0 w 17"/>
                  <a:gd name="T5" fmla="*/ 232 h 232"/>
                  <a:gd name="T6" fmla="*/ 17 w 17"/>
                  <a:gd name="T7" fmla="*/ 232 h 232"/>
                  <a:gd name="T8" fmla="*/ 17 w 17"/>
                  <a:gd name="T9" fmla="*/ 7 h 232"/>
                  <a:gd name="T10" fmla="*/ 10 w 17"/>
                  <a:gd name="T11" fmla="*/ 0 h 232"/>
                  <a:gd name="T12" fmla="*/ 10 w 17"/>
                  <a:gd name="T13" fmla="*/ 0 h 232"/>
                  <a:gd name="T14" fmla="*/ 0 w 17"/>
                  <a:gd name="T15" fmla="*/ 0 h 232"/>
                  <a:gd name="T16" fmla="*/ 0 w 17"/>
                  <a:gd name="T17" fmla="*/ 7 h 232"/>
                  <a:gd name="T18" fmla="*/ 10 w 17"/>
                  <a:gd name="T19" fmla="*/ 0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32"/>
                  <a:gd name="T32" fmla="*/ 17 w 17"/>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32">
                    <a:moveTo>
                      <a:pt x="10" y="0"/>
                    </a:moveTo>
                    <a:lnTo>
                      <a:pt x="0" y="7"/>
                    </a:lnTo>
                    <a:lnTo>
                      <a:pt x="0" y="232"/>
                    </a:lnTo>
                    <a:lnTo>
                      <a:pt x="17" y="232"/>
                    </a:lnTo>
                    <a:lnTo>
                      <a:pt x="17" y="7"/>
                    </a:lnTo>
                    <a:lnTo>
                      <a:pt x="10" y="0"/>
                    </a:lnTo>
                    <a:lnTo>
                      <a:pt x="0" y="0"/>
                    </a:lnTo>
                    <a:lnTo>
                      <a:pt x="0" y="7"/>
                    </a:lnTo>
                    <a:lnTo>
                      <a:pt x="10" y="0"/>
                    </a:lnTo>
                    <a:close/>
                  </a:path>
                </a:pathLst>
              </a:custGeom>
              <a:solidFill>
                <a:srgbClr val="1F1A17"/>
              </a:solidFill>
              <a:ln w="9525">
                <a:noFill/>
                <a:round/>
                <a:headEnd/>
                <a:tailEnd/>
              </a:ln>
            </p:spPr>
            <p:txBody>
              <a:bodyPr/>
              <a:lstStyle/>
              <a:p>
                <a:endParaRPr lang="ro-RO"/>
              </a:p>
            </p:txBody>
          </p:sp>
          <p:sp>
            <p:nvSpPr>
              <p:cNvPr id="54486" name="Rectangle 391"/>
              <p:cNvSpPr>
                <a:spLocks noChangeArrowheads="1"/>
              </p:cNvSpPr>
              <p:nvPr/>
            </p:nvSpPr>
            <p:spPr bwMode="auto">
              <a:xfrm>
                <a:off x="5638" y="10098"/>
                <a:ext cx="358" cy="115"/>
              </a:xfrm>
              <a:prstGeom prst="rect">
                <a:avLst/>
              </a:prstGeom>
              <a:solidFill>
                <a:srgbClr val="FFFFFF"/>
              </a:solidFill>
              <a:ln w="9525">
                <a:noFill/>
                <a:miter lim="800000"/>
                <a:headEnd/>
                <a:tailEnd/>
              </a:ln>
            </p:spPr>
            <p:txBody>
              <a:bodyPr/>
              <a:lstStyle/>
              <a:p>
                <a:endParaRPr lang="en-GB"/>
              </a:p>
            </p:txBody>
          </p:sp>
          <p:sp>
            <p:nvSpPr>
              <p:cNvPr id="54487" name="Line 390"/>
              <p:cNvSpPr>
                <a:spLocks noChangeShapeType="1"/>
              </p:cNvSpPr>
              <p:nvPr/>
            </p:nvSpPr>
            <p:spPr bwMode="auto">
              <a:xfrm>
                <a:off x="5315" y="9750"/>
                <a:ext cx="306" cy="1"/>
              </a:xfrm>
              <a:prstGeom prst="line">
                <a:avLst/>
              </a:prstGeom>
              <a:noFill/>
              <a:ln w="2540">
                <a:solidFill>
                  <a:srgbClr val="1F1A17"/>
                </a:solidFill>
                <a:round/>
                <a:headEnd/>
                <a:tailEnd/>
              </a:ln>
            </p:spPr>
            <p:txBody>
              <a:bodyPr/>
              <a:lstStyle/>
              <a:p>
                <a:endParaRPr lang="ro-RO"/>
              </a:p>
            </p:txBody>
          </p:sp>
          <p:sp>
            <p:nvSpPr>
              <p:cNvPr id="54488" name="Freeform 389"/>
              <p:cNvSpPr>
                <a:spLocks/>
              </p:cNvSpPr>
              <p:nvPr/>
            </p:nvSpPr>
            <p:spPr bwMode="auto">
              <a:xfrm>
                <a:off x="5312" y="9747"/>
                <a:ext cx="684" cy="123"/>
              </a:xfrm>
              <a:custGeom>
                <a:avLst/>
                <a:gdLst>
                  <a:gd name="T0" fmla="*/ 0 w 684"/>
                  <a:gd name="T1" fmla="*/ 3 h 123"/>
                  <a:gd name="T2" fmla="*/ 326 w 684"/>
                  <a:gd name="T3" fmla="*/ 0 h 123"/>
                  <a:gd name="T4" fmla="*/ 684 w 684"/>
                  <a:gd name="T5" fmla="*/ 119 h 123"/>
                  <a:gd name="T6" fmla="*/ 326 w 684"/>
                  <a:gd name="T7" fmla="*/ 123 h 123"/>
                  <a:gd name="T8" fmla="*/ 0 w 684"/>
                  <a:gd name="T9" fmla="*/ 3 h 123"/>
                  <a:gd name="T10" fmla="*/ 0 60000 65536"/>
                  <a:gd name="T11" fmla="*/ 0 60000 65536"/>
                  <a:gd name="T12" fmla="*/ 0 60000 65536"/>
                  <a:gd name="T13" fmla="*/ 0 60000 65536"/>
                  <a:gd name="T14" fmla="*/ 0 60000 65536"/>
                  <a:gd name="T15" fmla="*/ 0 w 684"/>
                  <a:gd name="T16" fmla="*/ 0 h 123"/>
                  <a:gd name="T17" fmla="*/ 684 w 684"/>
                  <a:gd name="T18" fmla="*/ 123 h 123"/>
                </a:gdLst>
                <a:ahLst/>
                <a:cxnLst>
                  <a:cxn ang="T10">
                    <a:pos x="T0" y="T1"/>
                  </a:cxn>
                  <a:cxn ang="T11">
                    <a:pos x="T2" y="T3"/>
                  </a:cxn>
                  <a:cxn ang="T12">
                    <a:pos x="T4" y="T5"/>
                  </a:cxn>
                  <a:cxn ang="T13">
                    <a:pos x="T6" y="T7"/>
                  </a:cxn>
                  <a:cxn ang="T14">
                    <a:pos x="T8" y="T9"/>
                  </a:cxn>
                </a:cxnLst>
                <a:rect l="T15" t="T16" r="T17" b="T18"/>
                <a:pathLst>
                  <a:path w="684" h="123">
                    <a:moveTo>
                      <a:pt x="0" y="3"/>
                    </a:moveTo>
                    <a:lnTo>
                      <a:pt x="326" y="0"/>
                    </a:lnTo>
                    <a:lnTo>
                      <a:pt x="684" y="119"/>
                    </a:lnTo>
                    <a:lnTo>
                      <a:pt x="326" y="123"/>
                    </a:lnTo>
                    <a:lnTo>
                      <a:pt x="0" y="3"/>
                    </a:lnTo>
                    <a:close/>
                  </a:path>
                </a:pathLst>
              </a:custGeom>
              <a:solidFill>
                <a:srgbClr val="1F1A17"/>
              </a:solidFill>
              <a:ln w="9525">
                <a:noFill/>
                <a:round/>
                <a:headEnd/>
                <a:tailEnd/>
              </a:ln>
            </p:spPr>
            <p:txBody>
              <a:bodyPr/>
              <a:lstStyle/>
              <a:p>
                <a:endParaRPr lang="ro-RO"/>
              </a:p>
            </p:txBody>
          </p:sp>
          <p:sp>
            <p:nvSpPr>
              <p:cNvPr id="54489" name="Freeform 388"/>
              <p:cNvSpPr>
                <a:spLocks/>
              </p:cNvSpPr>
              <p:nvPr/>
            </p:nvSpPr>
            <p:spPr bwMode="auto">
              <a:xfrm>
                <a:off x="5312" y="9747"/>
                <a:ext cx="684" cy="123"/>
              </a:xfrm>
              <a:custGeom>
                <a:avLst/>
                <a:gdLst>
                  <a:gd name="T0" fmla="*/ 0 w 684"/>
                  <a:gd name="T1" fmla="*/ 3 h 123"/>
                  <a:gd name="T2" fmla="*/ 326 w 684"/>
                  <a:gd name="T3" fmla="*/ 0 h 123"/>
                  <a:gd name="T4" fmla="*/ 684 w 684"/>
                  <a:gd name="T5" fmla="*/ 119 h 123"/>
                  <a:gd name="T6" fmla="*/ 326 w 684"/>
                  <a:gd name="T7" fmla="*/ 123 h 123"/>
                  <a:gd name="T8" fmla="*/ 0 w 684"/>
                  <a:gd name="T9" fmla="*/ 3 h 123"/>
                  <a:gd name="T10" fmla="*/ 0 60000 65536"/>
                  <a:gd name="T11" fmla="*/ 0 60000 65536"/>
                  <a:gd name="T12" fmla="*/ 0 60000 65536"/>
                  <a:gd name="T13" fmla="*/ 0 60000 65536"/>
                  <a:gd name="T14" fmla="*/ 0 60000 65536"/>
                  <a:gd name="T15" fmla="*/ 0 w 684"/>
                  <a:gd name="T16" fmla="*/ 0 h 123"/>
                  <a:gd name="T17" fmla="*/ 684 w 684"/>
                  <a:gd name="T18" fmla="*/ 123 h 123"/>
                </a:gdLst>
                <a:ahLst/>
                <a:cxnLst>
                  <a:cxn ang="T10">
                    <a:pos x="T0" y="T1"/>
                  </a:cxn>
                  <a:cxn ang="T11">
                    <a:pos x="T2" y="T3"/>
                  </a:cxn>
                  <a:cxn ang="T12">
                    <a:pos x="T4" y="T5"/>
                  </a:cxn>
                  <a:cxn ang="T13">
                    <a:pos x="T6" y="T7"/>
                  </a:cxn>
                  <a:cxn ang="T14">
                    <a:pos x="T8" y="T9"/>
                  </a:cxn>
                </a:cxnLst>
                <a:rect l="T15" t="T16" r="T17" b="T18"/>
                <a:pathLst>
                  <a:path w="684" h="123">
                    <a:moveTo>
                      <a:pt x="0" y="3"/>
                    </a:moveTo>
                    <a:lnTo>
                      <a:pt x="326" y="0"/>
                    </a:lnTo>
                    <a:lnTo>
                      <a:pt x="684" y="119"/>
                    </a:lnTo>
                    <a:lnTo>
                      <a:pt x="326" y="123"/>
                    </a:lnTo>
                    <a:lnTo>
                      <a:pt x="0" y="3"/>
                    </a:lnTo>
                    <a:close/>
                  </a:path>
                </a:pathLst>
              </a:custGeom>
              <a:noFill/>
              <a:ln w="2540">
                <a:solidFill>
                  <a:srgbClr val="1F1A17"/>
                </a:solidFill>
                <a:round/>
                <a:headEnd/>
                <a:tailEnd/>
              </a:ln>
            </p:spPr>
            <p:txBody>
              <a:bodyPr/>
              <a:lstStyle/>
              <a:p>
                <a:endParaRPr lang="ro-RO"/>
              </a:p>
            </p:txBody>
          </p:sp>
          <p:sp>
            <p:nvSpPr>
              <p:cNvPr id="54490" name="Freeform 387"/>
              <p:cNvSpPr>
                <a:spLocks/>
              </p:cNvSpPr>
              <p:nvPr/>
            </p:nvSpPr>
            <p:spPr bwMode="auto">
              <a:xfrm>
                <a:off x="5336" y="9852"/>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solidFill>
                <a:srgbClr val="FFFFFF"/>
              </a:solidFill>
              <a:ln w="9525">
                <a:noFill/>
                <a:round/>
                <a:headEnd/>
                <a:tailEnd/>
              </a:ln>
            </p:spPr>
            <p:txBody>
              <a:bodyPr/>
              <a:lstStyle/>
              <a:p>
                <a:endParaRPr lang="ro-RO"/>
              </a:p>
            </p:txBody>
          </p:sp>
          <p:sp>
            <p:nvSpPr>
              <p:cNvPr id="54491" name="Freeform 386"/>
              <p:cNvSpPr>
                <a:spLocks/>
              </p:cNvSpPr>
              <p:nvPr/>
            </p:nvSpPr>
            <p:spPr bwMode="auto">
              <a:xfrm>
                <a:off x="5336" y="9852"/>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noFill/>
              <a:ln w="2540">
                <a:solidFill>
                  <a:srgbClr val="1F1A17"/>
                </a:solidFill>
                <a:round/>
                <a:headEnd/>
                <a:tailEnd/>
              </a:ln>
            </p:spPr>
            <p:txBody>
              <a:bodyPr/>
              <a:lstStyle/>
              <a:p>
                <a:endParaRPr lang="ro-RO"/>
              </a:p>
            </p:txBody>
          </p:sp>
          <p:sp>
            <p:nvSpPr>
              <p:cNvPr id="54492" name="Freeform 385"/>
              <p:cNvSpPr>
                <a:spLocks/>
              </p:cNvSpPr>
              <p:nvPr/>
            </p:nvSpPr>
            <p:spPr bwMode="auto">
              <a:xfrm>
                <a:off x="5410" y="9877"/>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solidFill>
                <a:srgbClr val="FFFFFF"/>
              </a:solidFill>
              <a:ln w="9525">
                <a:noFill/>
                <a:round/>
                <a:headEnd/>
                <a:tailEnd/>
              </a:ln>
            </p:spPr>
            <p:txBody>
              <a:bodyPr/>
              <a:lstStyle/>
              <a:p>
                <a:endParaRPr lang="ro-RO"/>
              </a:p>
            </p:txBody>
          </p:sp>
          <p:sp>
            <p:nvSpPr>
              <p:cNvPr id="54493" name="Freeform 384"/>
              <p:cNvSpPr>
                <a:spLocks/>
              </p:cNvSpPr>
              <p:nvPr/>
            </p:nvSpPr>
            <p:spPr bwMode="auto">
              <a:xfrm>
                <a:off x="5410" y="9877"/>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noFill/>
              <a:ln w="2540">
                <a:solidFill>
                  <a:srgbClr val="1F1A17"/>
                </a:solidFill>
                <a:round/>
                <a:headEnd/>
                <a:tailEnd/>
              </a:ln>
            </p:spPr>
            <p:txBody>
              <a:bodyPr/>
              <a:lstStyle/>
              <a:p>
                <a:endParaRPr lang="ro-RO"/>
              </a:p>
            </p:txBody>
          </p:sp>
          <p:sp>
            <p:nvSpPr>
              <p:cNvPr id="54494" name="Freeform 383"/>
              <p:cNvSpPr>
                <a:spLocks/>
              </p:cNvSpPr>
              <p:nvPr/>
            </p:nvSpPr>
            <p:spPr bwMode="auto">
              <a:xfrm>
                <a:off x="5484" y="9901"/>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solidFill>
                <a:srgbClr val="FFFFFF"/>
              </a:solidFill>
              <a:ln w="9525">
                <a:noFill/>
                <a:round/>
                <a:headEnd/>
                <a:tailEnd/>
              </a:ln>
            </p:spPr>
            <p:txBody>
              <a:bodyPr/>
              <a:lstStyle/>
              <a:p>
                <a:endParaRPr lang="ro-RO"/>
              </a:p>
            </p:txBody>
          </p:sp>
          <p:sp>
            <p:nvSpPr>
              <p:cNvPr id="54495" name="Freeform 382"/>
              <p:cNvSpPr>
                <a:spLocks/>
              </p:cNvSpPr>
              <p:nvPr/>
            </p:nvSpPr>
            <p:spPr bwMode="auto">
              <a:xfrm>
                <a:off x="5484" y="9901"/>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noFill/>
              <a:ln w="2540">
                <a:solidFill>
                  <a:srgbClr val="1F1A17"/>
                </a:solidFill>
                <a:round/>
                <a:headEnd/>
                <a:tailEnd/>
              </a:ln>
            </p:spPr>
            <p:txBody>
              <a:bodyPr/>
              <a:lstStyle/>
              <a:p>
                <a:endParaRPr lang="ro-RO"/>
              </a:p>
            </p:txBody>
          </p:sp>
          <p:sp>
            <p:nvSpPr>
              <p:cNvPr id="54496" name="Freeform 381"/>
              <p:cNvSpPr>
                <a:spLocks/>
              </p:cNvSpPr>
              <p:nvPr/>
            </p:nvSpPr>
            <p:spPr bwMode="auto">
              <a:xfrm>
                <a:off x="5558" y="9926"/>
                <a:ext cx="31" cy="45"/>
              </a:xfrm>
              <a:custGeom>
                <a:avLst/>
                <a:gdLst>
                  <a:gd name="T0" fmla="*/ 0 w 31"/>
                  <a:gd name="T1" fmla="*/ 0 h 45"/>
                  <a:gd name="T2" fmla="*/ 31 w 31"/>
                  <a:gd name="T3" fmla="*/ 10 h 45"/>
                  <a:gd name="T4" fmla="*/ 31 w 31"/>
                  <a:gd name="T5" fmla="*/ 45 h 45"/>
                  <a:gd name="T6" fmla="*/ 0 w 31"/>
                  <a:gd name="T7" fmla="*/ 31 h 45"/>
                  <a:gd name="T8" fmla="*/ 0 w 31"/>
                  <a:gd name="T9" fmla="*/ 0 h 45"/>
                  <a:gd name="T10" fmla="*/ 0 60000 65536"/>
                  <a:gd name="T11" fmla="*/ 0 60000 65536"/>
                  <a:gd name="T12" fmla="*/ 0 60000 65536"/>
                  <a:gd name="T13" fmla="*/ 0 60000 65536"/>
                  <a:gd name="T14" fmla="*/ 0 60000 65536"/>
                  <a:gd name="T15" fmla="*/ 0 w 31"/>
                  <a:gd name="T16" fmla="*/ 0 h 45"/>
                  <a:gd name="T17" fmla="*/ 31 w 31"/>
                  <a:gd name="T18" fmla="*/ 45 h 45"/>
                </a:gdLst>
                <a:ahLst/>
                <a:cxnLst>
                  <a:cxn ang="T10">
                    <a:pos x="T0" y="T1"/>
                  </a:cxn>
                  <a:cxn ang="T11">
                    <a:pos x="T2" y="T3"/>
                  </a:cxn>
                  <a:cxn ang="T12">
                    <a:pos x="T4" y="T5"/>
                  </a:cxn>
                  <a:cxn ang="T13">
                    <a:pos x="T6" y="T7"/>
                  </a:cxn>
                  <a:cxn ang="T14">
                    <a:pos x="T8" y="T9"/>
                  </a:cxn>
                </a:cxnLst>
                <a:rect l="T15" t="T16" r="T17" b="T18"/>
                <a:pathLst>
                  <a:path w="31" h="45">
                    <a:moveTo>
                      <a:pt x="0" y="0"/>
                    </a:moveTo>
                    <a:lnTo>
                      <a:pt x="31" y="10"/>
                    </a:lnTo>
                    <a:lnTo>
                      <a:pt x="31" y="45"/>
                    </a:lnTo>
                    <a:lnTo>
                      <a:pt x="0" y="31"/>
                    </a:lnTo>
                    <a:lnTo>
                      <a:pt x="0" y="0"/>
                    </a:lnTo>
                    <a:close/>
                  </a:path>
                </a:pathLst>
              </a:custGeom>
              <a:solidFill>
                <a:srgbClr val="FFFFFF"/>
              </a:solidFill>
              <a:ln w="9525">
                <a:noFill/>
                <a:round/>
                <a:headEnd/>
                <a:tailEnd/>
              </a:ln>
            </p:spPr>
            <p:txBody>
              <a:bodyPr/>
              <a:lstStyle/>
              <a:p>
                <a:endParaRPr lang="ro-RO"/>
              </a:p>
            </p:txBody>
          </p:sp>
          <p:sp>
            <p:nvSpPr>
              <p:cNvPr id="54497" name="Freeform 380"/>
              <p:cNvSpPr>
                <a:spLocks/>
              </p:cNvSpPr>
              <p:nvPr/>
            </p:nvSpPr>
            <p:spPr bwMode="auto">
              <a:xfrm>
                <a:off x="5558" y="9926"/>
                <a:ext cx="31" cy="45"/>
              </a:xfrm>
              <a:custGeom>
                <a:avLst/>
                <a:gdLst>
                  <a:gd name="T0" fmla="*/ 0 w 31"/>
                  <a:gd name="T1" fmla="*/ 0 h 45"/>
                  <a:gd name="T2" fmla="*/ 31 w 31"/>
                  <a:gd name="T3" fmla="*/ 10 h 45"/>
                  <a:gd name="T4" fmla="*/ 31 w 31"/>
                  <a:gd name="T5" fmla="*/ 45 h 45"/>
                  <a:gd name="T6" fmla="*/ 0 w 31"/>
                  <a:gd name="T7" fmla="*/ 31 h 45"/>
                  <a:gd name="T8" fmla="*/ 0 w 31"/>
                  <a:gd name="T9" fmla="*/ 0 h 45"/>
                  <a:gd name="T10" fmla="*/ 0 60000 65536"/>
                  <a:gd name="T11" fmla="*/ 0 60000 65536"/>
                  <a:gd name="T12" fmla="*/ 0 60000 65536"/>
                  <a:gd name="T13" fmla="*/ 0 60000 65536"/>
                  <a:gd name="T14" fmla="*/ 0 60000 65536"/>
                  <a:gd name="T15" fmla="*/ 0 w 31"/>
                  <a:gd name="T16" fmla="*/ 0 h 45"/>
                  <a:gd name="T17" fmla="*/ 31 w 31"/>
                  <a:gd name="T18" fmla="*/ 45 h 45"/>
                </a:gdLst>
                <a:ahLst/>
                <a:cxnLst>
                  <a:cxn ang="T10">
                    <a:pos x="T0" y="T1"/>
                  </a:cxn>
                  <a:cxn ang="T11">
                    <a:pos x="T2" y="T3"/>
                  </a:cxn>
                  <a:cxn ang="T12">
                    <a:pos x="T4" y="T5"/>
                  </a:cxn>
                  <a:cxn ang="T13">
                    <a:pos x="T6" y="T7"/>
                  </a:cxn>
                  <a:cxn ang="T14">
                    <a:pos x="T8" y="T9"/>
                  </a:cxn>
                </a:cxnLst>
                <a:rect l="T15" t="T16" r="T17" b="T18"/>
                <a:pathLst>
                  <a:path w="31" h="45">
                    <a:moveTo>
                      <a:pt x="0" y="0"/>
                    </a:moveTo>
                    <a:lnTo>
                      <a:pt x="31" y="10"/>
                    </a:lnTo>
                    <a:lnTo>
                      <a:pt x="31" y="45"/>
                    </a:lnTo>
                    <a:lnTo>
                      <a:pt x="0" y="31"/>
                    </a:lnTo>
                    <a:lnTo>
                      <a:pt x="0" y="0"/>
                    </a:lnTo>
                    <a:close/>
                  </a:path>
                </a:pathLst>
              </a:custGeom>
              <a:noFill/>
              <a:ln w="2540">
                <a:solidFill>
                  <a:srgbClr val="1F1A17"/>
                </a:solidFill>
                <a:round/>
                <a:headEnd/>
                <a:tailEnd/>
              </a:ln>
            </p:spPr>
            <p:txBody>
              <a:bodyPr/>
              <a:lstStyle/>
              <a:p>
                <a:endParaRPr lang="ro-RO"/>
              </a:p>
            </p:txBody>
          </p:sp>
          <p:sp>
            <p:nvSpPr>
              <p:cNvPr id="54498" name="Freeform 379"/>
              <p:cNvSpPr>
                <a:spLocks/>
              </p:cNvSpPr>
              <p:nvPr/>
            </p:nvSpPr>
            <p:spPr bwMode="auto">
              <a:xfrm>
                <a:off x="5336" y="9926"/>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solidFill>
                <a:srgbClr val="FFFFFF"/>
              </a:solidFill>
              <a:ln w="9525">
                <a:noFill/>
                <a:round/>
                <a:headEnd/>
                <a:tailEnd/>
              </a:ln>
            </p:spPr>
            <p:txBody>
              <a:bodyPr/>
              <a:lstStyle/>
              <a:p>
                <a:endParaRPr lang="ro-RO"/>
              </a:p>
            </p:txBody>
          </p:sp>
          <p:sp>
            <p:nvSpPr>
              <p:cNvPr id="54499" name="Freeform 378"/>
              <p:cNvSpPr>
                <a:spLocks/>
              </p:cNvSpPr>
              <p:nvPr/>
            </p:nvSpPr>
            <p:spPr bwMode="auto">
              <a:xfrm>
                <a:off x="5336" y="9926"/>
                <a:ext cx="32" cy="42"/>
              </a:xfrm>
              <a:custGeom>
                <a:avLst/>
                <a:gdLst>
                  <a:gd name="T0" fmla="*/ 0 w 32"/>
                  <a:gd name="T1" fmla="*/ 0 h 42"/>
                  <a:gd name="T2" fmla="*/ 32 w 32"/>
                  <a:gd name="T3" fmla="*/ 10 h 42"/>
                  <a:gd name="T4" fmla="*/ 32 w 32"/>
                  <a:gd name="T5" fmla="*/ 42 h 42"/>
                  <a:gd name="T6" fmla="*/ 0 w 32"/>
                  <a:gd name="T7" fmla="*/ 31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0"/>
                    </a:lnTo>
                    <a:lnTo>
                      <a:pt x="32" y="42"/>
                    </a:lnTo>
                    <a:lnTo>
                      <a:pt x="0" y="31"/>
                    </a:lnTo>
                    <a:lnTo>
                      <a:pt x="0" y="0"/>
                    </a:lnTo>
                    <a:close/>
                  </a:path>
                </a:pathLst>
              </a:custGeom>
              <a:noFill/>
              <a:ln w="2540">
                <a:solidFill>
                  <a:srgbClr val="1F1A17"/>
                </a:solidFill>
                <a:round/>
                <a:headEnd/>
                <a:tailEnd/>
              </a:ln>
            </p:spPr>
            <p:txBody>
              <a:bodyPr/>
              <a:lstStyle/>
              <a:p>
                <a:endParaRPr lang="ro-RO"/>
              </a:p>
            </p:txBody>
          </p:sp>
          <p:sp>
            <p:nvSpPr>
              <p:cNvPr id="54500" name="Freeform 377"/>
              <p:cNvSpPr>
                <a:spLocks/>
              </p:cNvSpPr>
              <p:nvPr/>
            </p:nvSpPr>
            <p:spPr bwMode="auto">
              <a:xfrm>
                <a:off x="5410" y="9950"/>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solidFill>
                <a:srgbClr val="FFFFFF"/>
              </a:solidFill>
              <a:ln w="9525">
                <a:noFill/>
                <a:round/>
                <a:headEnd/>
                <a:tailEnd/>
              </a:ln>
            </p:spPr>
            <p:txBody>
              <a:bodyPr/>
              <a:lstStyle/>
              <a:p>
                <a:endParaRPr lang="ro-RO"/>
              </a:p>
            </p:txBody>
          </p:sp>
          <p:sp>
            <p:nvSpPr>
              <p:cNvPr id="54501" name="Freeform 376"/>
              <p:cNvSpPr>
                <a:spLocks/>
              </p:cNvSpPr>
              <p:nvPr/>
            </p:nvSpPr>
            <p:spPr bwMode="auto">
              <a:xfrm>
                <a:off x="5410" y="9950"/>
                <a:ext cx="32" cy="42"/>
              </a:xfrm>
              <a:custGeom>
                <a:avLst/>
                <a:gdLst>
                  <a:gd name="T0" fmla="*/ 0 w 32"/>
                  <a:gd name="T1" fmla="*/ 0 h 42"/>
                  <a:gd name="T2" fmla="*/ 32 w 32"/>
                  <a:gd name="T3" fmla="*/ 11 h 42"/>
                  <a:gd name="T4" fmla="*/ 32 w 32"/>
                  <a:gd name="T5" fmla="*/ 42 h 42"/>
                  <a:gd name="T6" fmla="*/ 0 w 32"/>
                  <a:gd name="T7" fmla="*/ 32 h 42"/>
                  <a:gd name="T8" fmla="*/ 0 w 32"/>
                  <a:gd name="T9" fmla="*/ 0 h 42"/>
                  <a:gd name="T10" fmla="*/ 0 60000 65536"/>
                  <a:gd name="T11" fmla="*/ 0 60000 65536"/>
                  <a:gd name="T12" fmla="*/ 0 60000 65536"/>
                  <a:gd name="T13" fmla="*/ 0 60000 65536"/>
                  <a:gd name="T14" fmla="*/ 0 60000 65536"/>
                  <a:gd name="T15" fmla="*/ 0 w 32"/>
                  <a:gd name="T16" fmla="*/ 0 h 42"/>
                  <a:gd name="T17" fmla="*/ 32 w 32"/>
                  <a:gd name="T18" fmla="*/ 42 h 42"/>
                </a:gdLst>
                <a:ahLst/>
                <a:cxnLst>
                  <a:cxn ang="T10">
                    <a:pos x="T0" y="T1"/>
                  </a:cxn>
                  <a:cxn ang="T11">
                    <a:pos x="T2" y="T3"/>
                  </a:cxn>
                  <a:cxn ang="T12">
                    <a:pos x="T4" y="T5"/>
                  </a:cxn>
                  <a:cxn ang="T13">
                    <a:pos x="T6" y="T7"/>
                  </a:cxn>
                  <a:cxn ang="T14">
                    <a:pos x="T8" y="T9"/>
                  </a:cxn>
                </a:cxnLst>
                <a:rect l="T15" t="T16" r="T17" b="T18"/>
                <a:pathLst>
                  <a:path w="32" h="42">
                    <a:moveTo>
                      <a:pt x="0" y="0"/>
                    </a:moveTo>
                    <a:lnTo>
                      <a:pt x="32" y="11"/>
                    </a:lnTo>
                    <a:lnTo>
                      <a:pt x="32" y="42"/>
                    </a:lnTo>
                    <a:lnTo>
                      <a:pt x="0" y="32"/>
                    </a:lnTo>
                    <a:lnTo>
                      <a:pt x="0" y="0"/>
                    </a:lnTo>
                    <a:close/>
                  </a:path>
                </a:pathLst>
              </a:custGeom>
              <a:noFill/>
              <a:ln w="2540">
                <a:solidFill>
                  <a:srgbClr val="1F1A17"/>
                </a:solidFill>
                <a:round/>
                <a:headEnd/>
                <a:tailEnd/>
              </a:ln>
            </p:spPr>
            <p:txBody>
              <a:bodyPr/>
              <a:lstStyle/>
              <a:p>
                <a:endParaRPr lang="ro-RO"/>
              </a:p>
            </p:txBody>
          </p:sp>
          <p:sp>
            <p:nvSpPr>
              <p:cNvPr id="54502" name="Freeform 375"/>
              <p:cNvSpPr>
                <a:spLocks/>
              </p:cNvSpPr>
              <p:nvPr/>
            </p:nvSpPr>
            <p:spPr bwMode="auto">
              <a:xfrm>
                <a:off x="5484" y="9978"/>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solidFill>
                <a:srgbClr val="FFFFFF"/>
              </a:solidFill>
              <a:ln w="9525">
                <a:noFill/>
                <a:round/>
                <a:headEnd/>
                <a:tailEnd/>
              </a:ln>
            </p:spPr>
            <p:txBody>
              <a:bodyPr/>
              <a:lstStyle/>
              <a:p>
                <a:endParaRPr lang="ro-RO"/>
              </a:p>
            </p:txBody>
          </p:sp>
          <p:sp>
            <p:nvSpPr>
              <p:cNvPr id="54503" name="Freeform 374"/>
              <p:cNvSpPr>
                <a:spLocks/>
              </p:cNvSpPr>
              <p:nvPr/>
            </p:nvSpPr>
            <p:spPr bwMode="auto">
              <a:xfrm>
                <a:off x="5484" y="9978"/>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noFill/>
              <a:ln w="2540">
                <a:solidFill>
                  <a:srgbClr val="1F1A17"/>
                </a:solidFill>
                <a:round/>
                <a:headEnd/>
                <a:tailEnd/>
              </a:ln>
            </p:spPr>
            <p:txBody>
              <a:bodyPr/>
              <a:lstStyle/>
              <a:p>
                <a:endParaRPr lang="ro-RO"/>
              </a:p>
            </p:txBody>
          </p:sp>
          <p:sp>
            <p:nvSpPr>
              <p:cNvPr id="54504" name="Freeform 373"/>
              <p:cNvSpPr>
                <a:spLocks/>
              </p:cNvSpPr>
              <p:nvPr/>
            </p:nvSpPr>
            <p:spPr bwMode="auto">
              <a:xfrm>
                <a:off x="5558" y="10003"/>
                <a:ext cx="31" cy="42"/>
              </a:xfrm>
              <a:custGeom>
                <a:avLst/>
                <a:gdLst>
                  <a:gd name="T0" fmla="*/ 0 w 31"/>
                  <a:gd name="T1" fmla="*/ 0 h 42"/>
                  <a:gd name="T2" fmla="*/ 31 w 31"/>
                  <a:gd name="T3" fmla="*/ 10 h 42"/>
                  <a:gd name="T4" fmla="*/ 31 w 31"/>
                  <a:gd name="T5" fmla="*/ 42 h 42"/>
                  <a:gd name="T6" fmla="*/ 0 w 31"/>
                  <a:gd name="T7" fmla="*/ 31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0"/>
                    </a:lnTo>
                    <a:lnTo>
                      <a:pt x="31" y="42"/>
                    </a:lnTo>
                    <a:lnTo>
                      <a:pt x="0" y="31"/>
                    </a:lnTo>
                    <a:lnTo>
                      <a:pt x="0" y="0"/>
                    </a:lnTo>
                    <a:close/>
                  </a:path>
                </a:pathLst>
              </a:custGeom>
              <a:solidFill>
                <a:srgbClr val="FFFFFF"/>
              </a:solidFill>
              <a:ln w="9525">
                <a:noFill/>
                <a:round/>
                <a:headEnd/>
                <a:tailEnd/>
              </a:ln>
            </p:spPr>
            <p:txBody>
              <a:bodyPr/>
              <a:lstStyle/>
              <a:p>
                <a:endParaRPr lang="ro-RO"/>
              </a:p>
            </p:txBody>
          </p:sp>
          <p:sp>
            <p:nvSpPr>
              <p:cNvPr id="54505" name="Freeform 372"/>
              <p:cNvSpPr>
                <a:spLocks/>
              </p:cNvSpPr>
              <p:nvPr/>
            </p:nvSpPr>
            <p:spPr bwMode="auto">
              <a:xfrm>
                <a:off x="5558" y="10003"/>
                <a:ext cx="31" cy="42"/>
              </a:xfrm>
              <a:custGeom>
                <a:avLst/>
                <a:gdLst>
                  <a:gd name="T0" fmla="*/ 0 w 31"/>
                  <a:gd name="T1" fmla="*/ 0 h 42"/>
                  <a:gd name="T2" fmla="*/ 31 w 31"/>
                  <a:gd name="T3" fmla="*/ 10 h 42"/>
                  <a:gd name="T4" fmla="*/ 31 w 31"/>
                  <a:gd name="T5" fmla="*/ 42 h 42"/>
                  <a:gd name="T6" fmla="*/ 0 w 31"/>
                  <a:gd name="T7" fmla="*/ 31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0"/>
                    </a:lnTo>
                    <a:lnTo>
                      <a:pt x="31" y="42"/>
                    </a:lnTo>
                    <a:lnTo>
                      <a:pt x="0" y="31"/>
                    </a:lnTo>
                    <a:lnTo>
                      <a:pt x="0" y="0"/>
                    </a:lnTo>
                    <a:close/>
                  </a:path>
                </a:pathLst>
              </a:custGeom>
              <a:noFill/>
              <a:ln w="2540">
                <a:solidFill>
                  <a:srgbClr val="1F1A17"/>
                </a:solidFill>
                <a:round/>
                <a:headEnd/>
                <a:tailEnd/>
              </a:ln>
            </p:spPr>
            <p:txBody>
              <a:bodyPr/>
              <a:lstStyle/>
              <a:p>
                <a:endParaRPr lang="ro-RO"/>
              </a:p>
            </p:txBody>
          </p:sp>
          <p:sp>
            <p:nvSpPr>
              <p:cNvPr id="54506" name="Freeform 371"/>
              <p:cNvSpPr>
                <a:spLocks/>
              </p:cNvSpPr>
              <p:nvPr/>
            </p:nvSpPr>
            <p:spPr bwMode="auto">
              <a:xfrm>
                <a:off x="5484" y="9827"/>
                <a:ext cx="31" cy="43"/>
              </a:xfrm>
              <a:custGeom>
                <a:avLst/>
                <a:gdLst>
                  <a:gd name="T0" fmla="*/ 0 w 31"/>
                  <a:gd name="T1" fmla="*/ 0 h 43"/>
                  <a:gd name="T2" fmla="*/ 31 w 31"/>
                  <a:gd name="T3" fmla="*/ 11 h 43"/>
                  <a:gd name="T4" fmla="*/ 31 w 31"/>
                  <a:gd name="T5" fmla="*/ 43 h 43"/>
                  <a:gd name="T6" fmla="*/ 0 w 31"/>
                  <a:gd name="T7" fmla="*/ 32 h 43"/>
                  <a:gd name="T8" fmla="*/ 0 w 31"/>
                  <a:gd name="T9" fmla="*/ 0 h 43"/>
                  <a:gd name="T10" fmla="*/ 0 60000 65536"/>
                  <a:gd name="T11" fmla="*/ 0 60000 65536"/>
                  <a:gd name="T12" fmla="*/ 0 60000 65536"/>
                  <a:gd name="T13" fmla="*/ 0 60000 65536"/>
                  <a:gd name="T14" fmla="*/ 0 60000 65536"/>
                  <a:gd name="T15" fmla="*/ 0 w 31"/>
                  <a:gd name="T16" fmla="*/ 0 h 43"/>
                  <a:gd name="T17" fmla="*/ 31 w 31"/>
                  <a:gd name="T18" fmla="*/ 43 h 43"/>
                </a:gdLst>
                <a:ahLst/>
                <a:cxnLst>
                  <a:cxn ang="T10">
                    <a:pos x="T0" y="T1"/>
                  </a:cxn>
                  <a:cxn ang="T11">
                    <a:pos x="T2" y="T3"/>
                  </a:cxn>
                  <a:cxn ang="T12">
                    <a:pos x="T4" y="T5"/>
                  </a:cxn>
                  <a:cxn ang="T13">
                    <a:pos x="T6" y="T7"/>
                  </a:cxn>
                  <a:cxn ang="T14">
                    <a:pos x="T8" y="T9"/>
                  </a:cxn>
                </a:cxnLst>
                <a:rect l="T15" t="T16" r="T17" b="T18"/>
                <a:pathLst>
                  <a:path w="31" h="43">
                    <a:moveTo>
                      <a:pt x="0" y="0"/>
                    </a:moveTo>
                    <a:lnTo>
                      <a:pt x="31" y="11"/>
                    </a:lnTo>
                    <a:lnTo>
                      <a:pt x="31" y="43"/>
                    </a:lnTo>
                    <a:lnTo>
                      <a:pt x="0" y="32"/>
                    </a:lnTo>
                    <a:lnTo>
                      <a:pt x="0" y="0"/>
                    </a:lnTo>
                    <a:close/>
                  </a:path>
                </a:pathLst>
              </a:custGeom>
              <a:solidFill>
                <a:srgbClr val="FFFFFF"/>
              </a:solidFill>
              <a:ln w="9525">
                <a:noFill/>
                <a:round/>
                <a:headEnd/>
                <a:tailEnd/>
              </a:ln>
            </p:spPr>
            <p:txBody>
              <a:bodyPr/>
              <a:lstStyle/>
              <a:p>
                <a:endParaRPr lang="ro-RO"/>
              </a:p>
            </p:txBody>
          </p:sp>
          <p:sp>
            <p:nvSpPr>
              <p:cNvPr id="54507" name="Freeform 370"/>
              <p:cNvSpPr>
                <a:spLocks/>
              </p:cNvSpPr>
              <p:nvPr/>
            </p:nvSpPr>
            <p:spPr bwMode="auto">
              <a:xfrm>
                <a:off x="5484" y="9827"/>
                <a:ext cx="31" cy="43"/>
              </a:xfrm>
              <a:custGeom>
                <a:avLst/>
                <a:gdLst>
                  <a:gd name="T0" fmla="*/ 0 w 31"/>
                  <a:gd name="T1" fmla="*/ 0 h 43"/>
                  <a:gd name="T2" fmla="*/ 31 w 31"/>
                  <a:gd name="T3" fmla="*/ 11 h 43"/>
                  <a:gd name="T4" fmla="*/ 31 w 31"/>
                  <a:gd name="T5" fmla="*/ 43 h 43"/>
                  <a:gd name="T6" fmla="*/ 0 w 31"/>
                  <a:gd name="T7" fmla="*/ 32 h 43"/>
                  <a:gd name="T8" fmla="*/ 0 w 31"/>
                  <a:gd name="T9" fmla="*/ 0 h 43"/>
                  <a:gd name="T10" fmla="*/ 0 60000 65536"/>
                  <a:gd name="T11" fmla="*/ 0 60000 65536"/>
                  <a:gd name="T12" fmla="*/ 0 60000 65536"/>
                  <a:gd name="T13" fmla="*/ 0 60000 65536"/>
                  <a:gd name="T14" fmla="*/ 0 60000 65536"/>
                  <a:gd name="T15" fmla="*/ 0 w 31"/>
                  <a:gd name="T16" fmla="*/ 0 h 43"/>
                  <a:gd name="T17" fmla="*/ 31 w 31"/>
                  <a:gd name="T18" fmla="*/ 43 h 43"/>
                </a:gdLst>
                <a:ahLst/>
                <a:cxnLst>
                  <a:cxn ang="T10">
                    <a:pos x="T0" y="T1"/>
                  </a:cxn>
                  <a:cxn ang="T11">
                    <a:pos x="T2" y="T3"/>
                  </a:cxn>
                  <a:cxn ang="T12">
                    <a:pos x="T4" y="T5"/>
                  </a:cxn>
                  <a:cxn ang="T13">
                    <a:pos x="T6" y="T7"/>
                  </a:cxn>
                  <a:cxn ang="T14">
                    <a:pos x="T8" y="T9"/>
                  </a:cxn>
                </a:cxnLst>
                <a:rect l="T15" t="T16" r="T17" b="T18"/>
                <a:pathLst>
                  <a:path w="31" h="43">
                    <a:moveTo>
                      <a:pt x="0" y="0"/>
                    </a:moveTo>
                    <a:lnTo>
                      <a:pt x="31" y="11"/>
                    </a:lnTo>
                    <a:lnTo>
                      <a:pt x="31" y="43"/>
                    </a:lnTo>
                    <a:lnTo>
                      <a:pt x="0" y="32"/>
                    </a:lnTo>
                    <a:lnTo>
                      <a:pt x="0" y="0"/>
                    </a:lnTo>
                    <a:close/>
                  </a:path>
                </a:pathLst>
              </a:custGeom>
              <a:noFill/>
              <a:ln w="2540">
                <a:solidFill>
                  <a:srgbClr val="1F1A17"/>
                </a:solidFill>
                <a:round/>
                <a:headEnd/>
                <a:tailEnd/>
              </a:ln>
            </p:spPr>
            <p:txBody>
              <a:bodyPr/>
              <a:lstStyle/>
              <a:p>
                <a:endParaRPr lang="ro-RO"/>
              </a:p>
            </p:txBody>
          </p:sp>
          <p:sp>
            <p:nvSpPr>
              <p:cNvPr id="54508" name="Freeform 369"/>
              <p:cNvSpPr>
                <a:spLocks/>
              </p:cNvSpPr>
              <p:nvPr/>
            </p:nvSpPr>
            <p:spPr bwMode="auto">
              <a:xfrm>
                <a:off x="5558" y="9852"/>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solidFill>
                <a:srgbClr val="FFFFFF"/>
              </a:solidFill>
              <a:ln w="9525">
                <a:noFill/>
                <a:round/>
                <a:headEnd/>
                <a:tailEnd/>
              </a:ln>
            </p:spPr>
            <p:txBody>
              <a:bodyPr/>
              <a:lstStyle/>
              <a:p>
                <a:endParaRPr lang="ro-RO"/>
              </a:p>
            </p:txBody>
          </p:sp>
          <p:sp>
            <p:nvSpPr>
              <p:cNvPr id="54509" name="Freeform 368"/>
              <p:cNvSpPr>
                <a:spLocks/>
              </p:cNvSpPr>
              <p:nvPr/>
            </p:nvSpPr>
            <p:spPr bwMode="auto">
              <a:xfrm>
                <a:off x="5558" y="9852"/>
                <a:ext cx="31" cy="42"/>
              </a:xfrm>
              <a:custGeom>
                <a:avLst/>
                <a:gdLst>
                  <a:gd name="T0" fmla="*/ 0 w 31"/>
                  <a:gd name="T1" fmla="*/ 0 h 42"/>
                  <a:gd name="T2" fmla="*/ 31 w 31"/>
                  <a:gd name="T3" fmla="*/ 11 h 42"/>
                  <a:gd name="T4" fmla="*/ 31 w 31"/>
                  <a:gd name="T5" fmla="*/ 42 h 42"/>
                  <a:gd name="T6" fmla="*/ 0 w 31"/>
                  <a:gd name="T7" fmla="*/ 32 h 42"/>
                  <a:gd name="T8" fmla="*/ 0 w 31"/>
                  <a:gd name="T9" fmla="*/ 0 h 42"/>
                  <a:gd name="T10" fmla="*/ 0 60000 65536"/>
                  <a:gd name="T11" fmla="*/ 0 60000 65536"/>
                  <a:gd name="T12" fmla="*/ 0 60000 65536"/>
                  <a:gd name="T13" fmla="*/ 0 60000 65536"/>
                  <a:gd name="T14" fmla="*/ 0 60000 65536"/>
                  <a:gd name="T15" fmla="*/ 0 w 31"/>
                  <a:gd name="T16" fmla="*/ 0 h 42"/>
                  <a:gd name="T17" fmla="*/ 31 w 31"/>
                  <a:gd name="T18" fmla="*/ 42 h 42"/>
                </a:gdLst>
                <a:ahLst/>
                <a:cxnLst>
                  <a:cxn ang="T10">
                    <a:pos x="T0" y="T1"/>
                  </a:cxn>
                  <a:cxn ang="T11">
                    <a:pos x="T2" y="T3"/>
                  </a:cxn>
                  <a:cxn ang="T12">
                    <a:pos x="T4" y="T5"/>
                  </a:cxn>
                  <a:cxn ang="T13">
                    <a:pos x="T6" y="T7"/>
                  </a:cxn>
                  <a:cxn ang="T14">
                    <a:pos x="T8" y="T9"/>
                  </a:cxn>
                </a:cxnLst>
                <a:rect l="T15" t="T16" r="T17" b="T18"/>
                <a:pathLst>
                  <a:path w="31" h="42">
                    <a:moveTo>
                      <a:pt x="0" y="0"/>
                    </a:moveTo>
                    <a:lnTo>
                      <a:pt x="31" y="11"/>
                    </a:lnTo>
                    <a:lnTo>
                      <a:pt x="31" y="42"/>
                    </a:lnTo>
                    <a:lnTo>
                      <a:pt x="0" y="32"/>
                    </a:lnTo>
                    <a:lnTo>
                      <a:pt x="0" y="0"/>
                    </a:lnTo>
                    <a:close/>
                  </a:path>
                </a:pathLst>
              </a:custGeom>
              <a:noFill/>
              <a:ln w="2540">
                <a:solidFill>
                  <a:srgbClr val="1F1A17"/>
                </a:solidFill>
                <a:round/>
                <a:headEnd/>
                <a:tailEnd/>
              </a:ln>
            </p:spPr>
            <p:txBody>
              <a:bodyPr/>
              <a:lstStyle/>
              <a:p>
                <a:endParaRPr lang="ro-RO"/>
              </a:p>
            </p:txBody>
          </p:sp>
          <p:sp>
            <p:nvSpPr>
              <p:cNvPr id="54510" name="Rectangle 367"/>
              <p:cNvSpPr>
                <a:spLocks noChangeArrowheads="1"/>
              </p:cNvSpPr>
              <p:nvPr/>
            </p:nvSpPr>
            <p:spPr bwMode="auto">
              <a:xfrm>
                <a:off x="4670" y="9389"/>
                <a:ext cx="1165" cy="421"/>
              </a:xfrm>
              <a:prstGeom prst="rect">
                <a:avLst/>
              </a:prstGeom>
              <a:solidFill>
                <a:srgbClr val="1F1A17"/>
              </a:solidFill>
              <a:ln w="9525">
                <a:noFill/>
                <a:miter lim="800000"/>
                <a:headEnd/>
                <a:tailEnd/>
              </a:ln>
            </p:spPr>
            <p:txBody>
              <a:bodyPr/>
              <a:lstStyle/>
              <a:p>
                <a:endParaRPr lang="en-GB"/>
              </a:p>
            </p:txBody>
          </p:sp>
          <p:sp>
            <p:nvSpPr>
              <p:cNvPr id="54511" name="Rectangle 366"/>
              <p:cNvSpPr>
                <a:spLocks noChangeArrowheads="1"/>
              </p:cNvSpPr>
              <p:nvPr/>
            </p:nvSpPr>
            <p:spPr bwMode="auto">
              <a:xfrm>
                <a:off x="4670" y="9389"/>
                <a:ext cx="1165" cy="421"/>
              </a:xfrm>
              <a:prstGeom prst="rect">
                <a:avLst/>
              </a:prstGeom>
              <a:noFill/>
              <a:ln w="2540">
                <a:solidFill>
                  <a:srgbClr val="1F1A17"/>
                </a:solidFill>
                <a:miter lim="800000"/>
                <a:headEnd/>
                <a:tailEnd/>
              </a:ln>
            </p:spPr>
            <p:txBody>
              <a:bodyPr/>
              <a:lstStyle/>
              <a:p>
                <a:endParaRPr lang="en-GB"/>
              </a:p>
            </p:txBody>
          </p:sp>
          <p:sp>
            <p:nvSpPr>
              <p:cNvPr id="54512" name="Rectangle 365"/>
              <p:cNvSpPr>
                <a:spLocks noChangeArrowheads="1"/>
              </p:cNvSpPr>
              <p:nvPr/>
            </p:nvSpPr>
            <p:spPr bwMode="auto">
              <a:xfrm>
                <a:off x="4866" y="8965"/>
                <a:ext cx="99" cy="424"/>
              </a:xfrm>
              <a:prstGeom prst="rect">
                <a:avLst/>
              </a:prstGeom>
              <a:solidFill>
                <a:srgbClr val="1F1A17"/>
              </a:solidFill>
              <a:ln w="9525">
                <a:noFill/>
                <a:miter lim="800000"/>
                <a:headEnd/>
                <a:tailEnd/>
              </a:ln>
            </p:spPr>
            <p:txBody>
              <a:bodyPr/>
              <a:lstStyle/>
              <a:p>
                <a:endParaRPr lang="en-GB"/>
              </a:p>
            </p:txBody>
          </p:sp>
          <p:sp>
            <p:nvSpPr>
              <p:cNvPr id="54513" name="Rectangle 364"/>
              <p:cNvSpPr>
                <a:spLocks noChangeArrowheads="1"/>
              </p:cNvSpPr>
              <p:nvPr/>
            </p:nvSpPr>
            <p:spPr bwMode="auto">
              <a:xfrm>
                <a:off x="4866" y="8965"/>
                <a:ext cx="99" cy="424"/>
              </a:xfrm>
              <a:prstGeom prst="rect">
                <a:avLst/>
              </a:prstGeom>
              <a:noFill/>
              <a:ln w="2540">
                <a:solidFill>
                  <a:srgbClr val="1F1A17"/>
                </a:solidFill>
                <a:miter lim="800000"/>
                <a:headEnd/>
                <a:tailEnd/>
              </a:ln>
            </p:spPr>
            <p:txBody>
              <a:bodyPr/>
              <a:lstStyle/>
              <a:p>
                <a:endParaRPr lang="en-GB"/>
              </a:p>
            </p:txBody>
          </p:sp>
          <p:sp>
            <p:nvSpPr>
              <p:cNvPr id="54514" name="Rectangle 363"/>
              <p:cNvSpPr>
                <a:spLocks noChangeArrowheads="1"/>
              </p:cNvSpPr>
              <p:nvPr/>
            </p:nvSpPr>
            <p:spPr bwMode="auto">
              <a:xfrm>
                <a:off x="5091" y="8895"/>
                <a:ext cx="98" cy="494"/>
              </a:xfrm>
              <a:prstGeom prst="rect">
                <a:avLst/>
              </a:prstGeom>
              <a:solidFill>
                <a:srgbClr val="1F1A17"/>
              </a:solidFill>
              <a:ln w="9525">
                <a:noFill/>
                <a:miter lim="800000"/>
                <a:headEnd/>
                <a:tailEnd/>
              </a:ln>
            </p:spPr>
            <p:txBody>
              <a:bodyPr/>
              <a:lstStyle/>
              <a:p>
                <a:endParaRPr lang="en-GB"/>
              </a:p>
            </p:txBody>
          </p:sp>
          <p:sp>
            <p:nvSpPr>
              <p:cNvPr id="54515" name="Rectangle 362"/>
              <p:cNvSpPr>
                <a:spLocks noChangeArrowheads="1"/>
              </p:cNvSpPr>
              <p:nvPr/>
            </p:nvSpPr>
            <p:spPr bwMode="auto">
              <a:xfrm>
                <a:off x="5091" y="8895"/>
                <a:ext cx="98" cy="494"/>
              </a:xfrm>
              <a:prstGeom prst="rect">
                <a:avLst/>
              </a:prstGeom>
              <a:noFill/>
              <a:ln w="2540">
                <a:solidFill>
                  <a:srgbClr val="1F1A17"/>
                </a:solidFill>
                <a:miter lim="800000"/>
                <a:headEnd/>
                <a:tailEnd/>
              </a:ln>
            </p:spPr>
            <p:txBody>
              <a:bodyPr/>
              <a:lstStyle/>
              <a:p>
                <a:endParaRPr lang="en-GB"/>
              </a:p>
            </p:txBody>
          </p:sp>
          <p:sp>
            <p:nvSpPr>
              <p:cNvPr id="54516" name="Rectangle 361"/>
              <p:cNvSpPr>
                <a:spLocks noChangeArrowheads="1"/>
              </p:cNvSpPr>
              <p:nvPr/>
            </p:nvSpPr>
            <p:spPr bwMode="auto">
              <a:xfrm>
                <a:off x="5463" y="8744"/>
                <a:ext cx="98" cy="645"/>
              </a:xfrm>
              <a:prstGeom prst="rect">
                <a:avLst/>
              </a:prstGeom>
              <a:solidFill>
                <a:srgbClr val="1F1A17"/>
              </a:solidFill>
              <a:ln w="9525">
                <a:noFill/>
                <a:miter lim="800000"/>
                <a:headEnd/>
                <a:tailEnd/>
              </a:ln>
            </p:spPr>
            <p:txBody>
              <a:bodyPr/>
              <a:lstStyle/>
              <a:p>
                <a:endParaRPr lang="en-GB"/>
              </a:p>
            </p:txBody>
          </p:sp>
          <p:sp>
            <p:nvSpPr>
              <p:cNvPr id="54517" name="Rectangle 360"/>
              <p:cNvSpPr>
                <a:spLocks noChangeArrowheads="1"/>
              </p:cNvSpPr>
              <p:nvPr/>
            </p:nvSpPr>
            <p:spPr bwMode="auto">
              <a:xfrm>
                <a:off x="5463" y="8744"/>
                <a:ext cx="98" cy="645"/>
              </a:xfrm>
              <a:prstGeom prst="rect">
                <a:avLst/>
              </a:prstGeom>
              <a:noFill/>
              <a:ln w="2540">
                <a:solidFill>
                  <a:srgbClr val="1F1A17"/>
                </a:solidFill>
                <a:miter lim="800000"/>
                <a:headEnd/>
                <a:tailEnd/>
              </a:ln>
            </p:spPr>
            <p:txBody>
              <a:bodyPr/>
              <a:lstStyle/>
              <a:p>
                <a:endParaRPr lang="en-GB"/>
              </a:p>
            </p:txBody>
          </p:sp>
          <p:sp>
            <p:nvSpPr>
              <p:cNvPr id="54518" name="Freeform 359"/>
              <p:cNvSpPr>
                <a:spLocks/>
              </p:cNvSpPr>
              <p:nvPr/>
            </p:nvSpPr>
            <p:spPr bwMode="auto">
              <a:xfrm>
                <a:off x="4835" y="8603"/>
                <a:ext cx="116" cy="365"/>
              </a:xfrm>
              <a:custGeom>
                <a:avLst/>
                <a:gdLst>
                  <a:gd name="T0" fmla="*/ 70 w 116"/>
                  <a:gd name="T1" fmla="*/ 365 h 365"/>
                  <a:gd name="T2" fmla="*/ 116 w 116"/>
                  <a:gd name="T3" fmla="*/ 365 h 365"/>
                  <a:gd name="T4" fmla="*/ 42 w 116"/>
                  <a:gd name="T5" fmla="*/ 285 h 365"/>
                  <a:gd name="T6" fmla="*/ 70 w 116"/>
                  <a:gd name="T7" fmla="*/ 179 h 365"/>
                  <a:gd name="T8" fmla="*/ 77 w 116"/>
                  <a:gd name="T9" fmla="*/ 144 h 365"/>
                  <a:gd name="T10" fmla="*/ 84 w 116"/>
                  <a:gd name="T11" fmla="*/ 109 h 365"/>
                  <a:gd name="T12" fmla="*/ 95 w 116"/>
                  <a:gd name="T13" fmla="*/ 74 h 365"/>
                  <a:gd name="T14" fmla="*/ 102 w 116"/>
                  <a:gd name="T15" fmla="*/ 43 h 365"/>
                  <a:gd name="T16" fmla="*/ 0 w 116"/>
                  <a:gd name="T17" fmla="*/ 0 h 365"/>
                  <a:gd name="T18" fmla="*/ 31 w 116"/>
                  <a:gd name="T19" fmla="*/ 32 h 365"/>
                  <a:gd name="T20" fmla="*/ 59 w 116"/>
                  <a:gd name="T21" fmla="*/ 64 h 365"/>
                  <a:gd name="T22" fmla="*/ 45 w 116"/>
                  <a:gd name="T23" fmla="*/ 120 h 365"/>
                  <a:gd name="T24" fmla="*/ 31 w 116"/>
                  <a:gd name="T25" fmla="*/ 176 h 365"/>
                  <a:gd name="T26" fmla="*/ 17 w 116"/>
                  <a:gd name="T27" fmla="*/ 228 h 365"/>
                  <a:gd name="T28" fmla="*/ 0 w 116"/>
                  <a:gd name="T29" fmla="*/ 285 h 365"/>
                  <a:gd name="T30" fmla="*/ 70 w 116"/>
                  <a:gd name="T31" fmla="*/ 365 h 3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365"/>
                  <a:gd name="T50" fmla="*/ 116 w 116"/>
                  <a:gd name="T51" fmla="*/ 365 h 3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365">
                    <a:moveTo>
                      <a:pt x="70" y="365"/>
                    </a:moveTo>
                    <a:lnTo>
                      <a:pt x="116" y="365"/>
                    </a:lnTo>
                    <a:lnTo>
                      <a:pt x="42" y="285"/>
                    </a:lnTo>
                    <a:lnTo>
                      <a:pt x="70" y="179"/>
                    </a:lnTo>
                    <a:lnTo>
                      <a:pt x="77" y="144"/>
                    </a:lnTo>
                    <a:lnTo>
                      <a:pt x="84" y="109"/>
                    </a:lnTo>
                    <a:lnTo>
                      <a:pt x="95" y="74"/>
                    </a:lnTo>
                    <a:lnTo>
                      <a:pt x="102" y="43"/>
                    </a:lnTo>
                    <a:lnTo>
                      <a:pt x="0" y="0"/>
                    </a:lnTo>
                    <a:lnTo>
                      <a:pt x="31" y="32"/>
                    </a:lnTo>
                    <a:lnTo>
                      <a:pt x="59" y="64"/>
                    </a:lnTo>
                    <a:lnTo>
                      <a:pt x="45" y="120"/>
                    </a:lnTo>
                    <a:lnTo>
                      <a:pt x="31" y="176"/>
                    </a:lnTo>
                    <a:lnTo>
                      <a:pt x="17" y="228"/>
                    </a:lnTo>
                    <a:lnTo>
                      <a:pt x="0" y="285"/>
                    </a:lnTo>
                    <a:lnTo>
                      <a:pt x="70" y="365"/>
                    </a:lnTo>
                    <a:close/>
                  </a:path>
                </a:pathLst>
              </a:custGeom>
              <a:noFill/>
              <a:ln w="2540">
                <a:solidFill>
                  <a:srgbClr val="1F1A17"/>
                </a:solidFill>
                <a:round/>
                <a:headEnd/>
                <a:tailEnd/>
              </a:ln>
            </p:spPr>
            <p:txBody>
              <a:bodyPr/>
              <a:lstStyle/>
              <a:p>
                <a:endParaRPr lang="ro-RO"/>
              </a:p>
            </p:txBody>
          </p:sp>
          <p:sp>
            <p:nvSpPr>
              <p:cNvPr id="54519" name="Freeform 358"/>
              <p:cNvSpPr>
                <a:spLocks/>
              </p:cNvSpPr>
              <p:nvPr/>
            </p:nvSpPr>
            <p:spPr bwMode="auto">
              <a:xfrm>
                <a:off x="5066" y="8554"/>
                <a:ext cx="116" cy="358"/>
              </a:xfrm>
              <a:custGeom>
                <a:avLst/>
                <a:gdLst>
                  <a:gd name="T0" fmla="*/ 71 w 116"/>
                  <a:gd name="T1" fmla="*/ 358 h 358"/>
                  <a:gd name="T2" fmla="*/ 0 w 116"/>
                  <a:gd name="T3" fmla="*/ 284 h 358"/>
                  <a:gd name="T4" fmla="*/ 63 w 116"/>
                  <a:gd name="T5" fmla="*/ 56 h 358"/>
                  <a:gd name="T6" fmla="*/ 0 w 116"/>
                  <a:gd name="T7" fmla="*/ 0 h 358"/>
                  <a:gd name="T8" fmla="*/ 106 w 116"/>
                  <a:gd name="T9" fmla="*/ 39 h 358"/>
                  <a:gd name="T10" fmla="*/ 39 w 116"/>
                  <a:gd name="T11" fmla="*/ 274 h 358"/>
                  <a:gd name="T12" fmla="*/ 116 w 116"/>
                  <a:gd name="T13" fmla="*/ 355 h 358"/>
                  <a:gd name="T14" fmla="*/ 71 w 116"/>
                  <a:gd name="T15" fmla="*/ 358 h 358"/>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358"/>
                  <a:gd name="T26" fmla="*/ 116 w 116"/>
                  <a:gd name="T27" fmla="*/ 358 h 3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358">
                    <a:moveTo>
                      <a:pt x="71" y="358"/>
                    </a:moveTo>
                    <a:lnTo>
                      <a:pt x="0" y="284"/>
                    </a:lnTo>
                    <a:lnTo>
                      <a:pt x="63" y="56"/>
                    </a:lnTo>
                    <a:lnTo>
                      <a:pt x="0" y="0"/>
                    </a:lnTo>
                    <a:lnTo>
                      <a:pt x="106" y="39"/>
                    </a:lnTo>
                    <a:lnTo>
                      <a:pt x="39" y="274"/>
                    </a:lnTo>
                    <a:lnTo>
                      <a:pt x="116" y="355"/>
                    </a:lnTo>
                    <a:lnTo>
                      <a:pt x="71" y="358"/>
                    </a:lnTo>
                    <a:close/>
                  </a:path>
                </a:pathLst>
              </a:custGeom>
              <a:noFill/>
              <a:ln w="2540">
                <a:solidFill>
                  <a:srgbClr val="1F1A17"/>
                </a:solidFill>
                <a:round/>
                <a:headEnd/>
                <a:tailEnd/>
              </a:ln>
            </p:spPr>
            <p:txBody>
              <a:bodyPr/>
              <a:lstStyle/>
              <a:p>
                <a:endParaRPr lang="ro-RO"/>
              </a:p>
            </p:txBody>
          </p:sp>
          <p:sp>
            <p:nvSpPr>
              <p:cNvPr id="54520" name="Freeform 357"/>
              <p:cNvSpPr>
                <a:spLocks/>
              </p:cNvSpPr>
              <p:nvPr/>
            </p:nvSpPr>
            <p:spPr bwMode="auto">
              <a:xfrm>
                <a:off x="5445" y="8400"/>
                <a:ext cx="113" cy="358"/>
              </a:xfrm>
              <a:custGeom>
                <a:avLst/>
                <a:gdLst>
                  <a:gd name="T0" fmla="*/ 67 w 113"/>
                  <a:gd name="T1" fmla="*/ 358 h 358"/>
                  <a:gd name="T2" fmla="*/ 0 w 113"/>
                  <a:gd name="T3" fmla="*/ 284 h 358"/>
                  <a:gd name="T4" fmla="*/ 63 w 113"/>
                  <a:gd name="T5" fmla="*/ 56 h 358"/>
                  <a:gd name="T6" fmla="*/ 0 w 113"/>
                  <a:gd name="T7" fmla="*/ 0 h 358"/>
                  <a:gd name="T8" fmla="*/ 106 w 113"/>
                  <a:gd name="T9" fmla="*/ 39 h 358"/>
                  <a:gd name="T10" fmla="*/ 39 w 113"/>
                  <a:gd name="T11" fmla="*/ 277 h 358"/>
                  <a:gd name="T12" fmla="*/ 113 w 113"/>
                  <a:gd name="T13" fmla="*/ 358 h 358"/>
                  <a:gd name="T14" fmla="*/ 67 w 113"/>
                  <a:gd name="T15" fmla="*/ 358 h 358"/>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358"/>
                  <a:gd name="T26" fmla="*/ 113 w 113"/>
                  <a:gd name="T27" fmla="*/ 358 h 3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358">
                    <a:moveTo>
                      <a:pt x="67" y="358"/>
                    </a:moveTo>
                    <a:lnTo>
                      <a:pt x="0" y="284"/>
                    </a:lnTo>
                    <a:lnTo>
                      <a:pt x="63" y="56"/>
                    </a:lnTo>
                    <a:lnTo>
                      <a:pt x="0" y="0"/>
                    </a:lnTo>
                    <a:lnTo>
                      <a:pt x="106" y="39"/>
                    </a:lnTo>
                    <a:lnTo>
                      <a:pt x="39" y="277"/>
                    </a:lnTo>
                    <a:lnTo>
                      <a:pt x="113" y="358"/>
                    </a:lnTo>
                    <a:lnTo>
                      <a:pt x="67" y="358"/>
                    </a:lnTo>
                    <a:close/>
                  </a:path>
                </a:pathLst>
              </a:custGeom>
              <a:noFill/>
              <a:ln w="2540">
                <a:solidFill>
                  <a:srgbClr val="1F1A17"/>
                </a:solidFill>
                <a:round/>
                <a:headEnd/>
                <a:tailEnd/>
              </a:ln>
            </p:spPr>
            <p:txBody>
              <a:bodyPr/>
              <a:lstStyle/>
              <a:p>
                <a:endParaRPr lang="ro-RO"/>
              </a:p>
            </p:txBody>
          </p:sp>
          <p:sp>
            <p:nvSpPr>
              <p:cNvPr id="54521" name="Rectangle 356"/>
              <p:cNvSpPr>
                <a:spLocks noChangeArrowheads="1"/>
              </p:cNvSpPr>
              <p:nvPr/>
            </p:nvSpPr>
            <p:spPr bwMode="auto">
              <a:xfrm>
                <a:off x="4789" y="9722"/>
                <a:ext cx="218" cy="88"/>
              </a:xfrm>
              <a:prstGeom prst="rect">
                <a:avLst/>
              </a:prstGeom>
              <a:solidFill>
                <a:srgbClr val="FFFFFF"/>
              </a:solidFill>
              <a:ln w="9525">
                <a:noFill/>
                <a:miter lim="800000"/>
                <a:headEnd/>
                <a:tailEnd/>
              </a:ln>
            </p:spPr>
            <p:txBody>
              <a:bodyPr/>
              <a:lstStyle/>
              <a:p>
                <a:endParaRPr lang="en-GB"/>
              </a:p>
            </p:txBody>
          </p:sp>
          <p:sp>
            <p:nvSpPr>
              <p:cNvPr id="54522" name="Rectangle 355"/>
              <p:cNvSpPr>
                <a:spLocks noChangeArrowheads="1"/>
              </p:cNvSpPr>
              <p:nvPr/>
            </p:nvSpPr>
            <p:spPr bwMode="auto">
              <a:xfrm>
                <a:off x="4789" y="9722"/>
                <a:ext cx="218" cy="88"/>
              </a:xfrm>
              <a:prstGeom prst="rect">
                <a:avLst/>
              </a:prstGeom>
              <a:noFill/>
              <a:ln w="2540">
                <a:solidFill>
                  <a:srgbClr val="1F1A17"/>
                </a:solidFill>
                <a:miter lim="800000"/>
                <a:headEnd/>
                <a:tailEnd/>
              </a:ln>
            </p:spPr>
            <p:txBody>
              <a:bodyPr/>
              <a:lstStyle/>
              <a:p>
                <a:endParaRPr lang="en-GB"/>
              </a:p>
            </p:txBody>
          </p:sp>
          <p:sp>
            <p:nvSpPr>
              <p:cNvPr id="54523" name="Rectangle 354"/>
              <p:cNvSpPr>
                <a:spLocks noChangeArrowheads="1"/>
              </p:cNvSpPr>
              <p:nvPr/>
            </p:nvSpPr>
            <p:spPr bwMode="auto">
              <a:xfrm>
                <a:off x="4747" y="9435"/>
                <a:ext cx="32" cy="31"/>
              </a:xfrm>
              <a:prstGeom prst="rect">
                <a:avLst/>
              </a:prstGeom>
              <a:solidFill>
                <a:srgbClr val="FFFFFF"/>
              </a:solidFill>
              <a:ln w="9525">
                <a:noFill/>
                <a:miter lim="800000"/>
                <a:headEnd/>
                <a:tailEnd/>
              </a:ln>
            </p:spPr>
            <p:txBody>
              <a:bodyPr/>
              <a:lstStyle/>
              <a:p>
                <a:endParaRPr lang="en-GB"/>
              </a:p>
            </p:txBody>
          </p:sp>
          <p:sp>
            <p:nvSpPr>
              <p:cNvPr id="54524" name="Rectangle 353"/>
              <p:cNvSpPr>
                <a:spLocks noChangeArrowheads="1"/>
              </p:cNvSpPr>
              <p:nvPr/>
            </p:nvSpPr>
            <p:spPr bwMode="auto">
              <a:xfrm>
                <a:off x="4747" y="9435"/>
                <a:ext cx="32" cy="31"/>
              </a:xfrm>
              <a:prstGeom prst="rect">
                <a:avLst/>
              </a:prstGeom>
              <a:noFill/>
              <a:ln w="2540">
                <a:solidFill>
                  <a:srgbClr val="1F1A17"/>
                </a:solidFill>
                <a:miter lim="800000"/>
                <a:headEnd/>
                <a:tailEnd/>
              </a:ln>
            </p:spPr>
            <p:txBody>
              <a:bodyPr/>
              <a:lstStyle/>
              <a:p>
                <a:endParaRPr lang="en-GB"/>
              </a:p>
            </p:txBody>
          </p:sp>
          <p:sp>
            <p:nvSpPr>
              <p:cNvPr id="54525" name="Rectangle 352"/>
              <p:cNvSpPr>
                <a:spLocks noChangeArrowheads="1"/>
              </p:cNvSpPr>
              <p:nvPr/>
            </p:nvSpPr>
            <p:spPr bwMode="auto">
              <a:xfrm>
                <a:off x="4824" y="9435"/>
                <a:ext cx="32" cy="31"/>
              </a:xfrm>
              <a:prstGeom prst="rect">
                <a:avLst/>
              </a:prstGeom>
              <a:solidFill>
                <a:srgbClr val="FFFFFF"/>
              </a:solidFill>
              <a:ln w="9525">
                <a:noFill/>
                <a:miter lim="800000"/>
                <a:headEnd/>
                <a:tailEnd/>
              </a:ln>
            </p:spPr>
            <p:txBody>
              <a:bodyPr/>
              <a:lstStyle/>
              <a:p>
                <a:endParaRPr lang="en-GB"/>
              </a:p>
            </p:txBody>
          </p:sp>
          <p:sp>
            <p:nvSpPr>
              <p:cNvPr id="54526" name="Rectangle 351"/>
              <p:cNvSpPr>
                <a:spLocks noChangeArrowheads="1"/>
              </p:cNvSpPr>
              <p:nvPr/>
            </p:nvSpPr>
            <p:spPr bwMode="auto">
              <a:xfrm>
                <a:off x="4824" y="9435"/>
                <a:ext cx="32" cy="31"/>
              </a:xfrm>
              <a:prstGeom prst="rect">
                <a:avLst/>
              </a:prstGeom>
              <a:noFill/>
              <a:ln w="2540">
                <a:solidFill>
                  <a:srgbClr val="1F1A17"/>
                </a:solidFill>
                <a:miter lim="800000"/>
                <a:headEnd/>
                <a:tailEnd/>
              </a:ln>
            </p:spPr>
            <p:txBody>
              <a:bodyPr/>
              <a:lstStyle/>
              <a:p>
                <a:endParaRPr lang="en-GB"/>
              </a:p>
            </p:txBody>
          </p:sp>
          <p:sp>
            <p:nvSpPr>
              <p:cNvPr id="54527" name="Rectangle 350"/>
              <p:cNvSpPr>
                <a:spLocks noChangeArrowheads="1"/>
              </p:cNvSpPr>
              <p:nvPr/>
            </p:nvSpPr>
            <p:spPr bwMode="auto">
              <a:xfrm>
                <a:off x="4898" y="9435"/>
                <a:ext cx="32" cy="31"/>
              </a:xfrm>
              <a:prstGeom prst="rect">
                <a:avLst/>
              </a:prstGeom>
              <a:solidFill>
                <a:srgbClr val="FFFFFF"/>
              </a:solidFill>
              <a:ln w="9525">
                <a:noFill/>
                <a:miter lim="800000"/>
                <a:headEnd/>
                <a:tailEnd/>
              </a:ln>
            </p:spPr>
            <p:txBody>
              <a:bodyPr/>
              <a:lstStyle/>
              <a:p>
                <a:endParaRPr lang="en-GB"/>
              </a:p>
            </p:txBody>
          </p:sp>
          <p:sp>
            <p:nvSpPr>
              <p:cNvPr id="54528" name="Rectangle 349"/>
              <p:cNvSpPr>
                <a:spLocks noChangeArrowheads="1"/>
              </p:cNvSpPr>
              <p:nvPr/>
            </p:nvSpPr>
            <p:spPr bwMode="auto">
              <a:xfrm>
                <a:off x="4898" y="9435"/>
                <a:ext cx="32" cy="31"/>
              </a:xfrm>
              <a:prstGeom prst="rect">
                <a:avLst/>
              </a:prstGeom>
              <a:noFill/>
              <a:ln w="2540">
                <a:solidFill>
                  <a:srgbClr val="1F1A17"/>
                </a:solidFill>
                <a:miter lim="800000"/>
                <a:headEnd/>
                <a:tailEnd/>
              </a:ln>
            </p:spPr>
            <p:txBody>
              <a:bodyPr/>
              <a:lstStyle/>
              <a:p>
                <a:endParaRPr lang="en-GB"/>
              </a:p>
            </p:txBody>
          </p:sp>
          <p:sp>
            <p:nvSpPr>
              <p:cNvPr id="54529" name="Rectangle 348"/>
              <p:cNvSpPr>
                <a:spLocks noChangeArrowheads="1"/>
              </p:cNvSpPr>
              <p:nvPr/>
            </p:nvSpPr>
            <p:spPr bwMode="auto">
              <a:xfrm>
                <a:off x="4972" y="9435"/>
                <a:ext cx="31" cy="31"/>
              </a:xfrm>
              <a:prstGeom prst="rect">
                <a:avLst/>
              </a:prstGeom>
              <a:solidFill>
                <a:srgbClr val="FFFFFF"/>
              </a:solidFill>
              <a:ln w="9525">
                <a:noFill/>
                <a:miter lim="800000"/>
                <a:headEnd/>
                <a:tailEnd/>
              </a:ln>
            </p:spPr>
            <p:txBody>
              <a:bodyPr/>
              <a:lstStyle/>
              <a:p>
                <a:endParaRPr lang="en-GB"/>
              </a:p>
            </p:txBody>
          </p:sp>
          <p:sp>
            <p:nvSpPr>
              <p:cNvPr id="54530" name="Rectangle 347"/>
              <p:cNvSpPr>
                <a:spLocks noChangeArrowheads="1"/>
              </p:cNvSpPr>
              <p:nvPr/>
            </p:nvSpPr>
            <p:spPr bwMode="auto">
              <a:xfrm>
                <a:off x="4972" y="9435"/>
                <a:ext cx="31" cy="31"/>
              </a:xfrm>
              <a:prstGeom prst="rect">
                <a:avLst/>
              </a:prstGeom>
              <a:noFill/>
              <a:ln w="2540">
                <a:solidFill>
                  <a:srgbClr val="1F1A17"/>
                </a:solidFill>
                <a:miter lim="800000"/>
                <a:headEnd/>
                <a:tailEnd/>
              </a:ln>
            </p:spPr>
            <p:txBody>
              <a:bodyPr/>
              <a:lstStyle/>
              <a:p>
                <a:endParaRPr lang="en-GB"/>
              </a:p>
            </p:txBody>
          </p:sp>
          <p:sp>
            <p:nvSpPr>
              <p:cNvPr id="54531" name="Rectangle 346"/>
              <p:cNvSpPr>
                <a:spLocks noChangeArrowheads="1"/>
              </p:cNvSpPr>
              <p:nvPr/>
            </p:nvSpPr>
            <p:spPr bwMode="auto">
              <a:xfrm>
                <a:off x="5122" y="9435"/>
                <a:ext cx="32" cy="31"/>
              </a:xfrm>
              <a:prstGeom prst="rect">
                <a:avLst/>
              </a:prstGeom>
              <a:solidFill>
                <a:srgbClr val="FFFFFF"/>
              </a:solidFill>
              <a:ln w="9525">
                <a:noFill/>
                <a:miter lim="800000"/>
                <a:headEnd/>
                <a:tailEnd/>
              </a:ln>
            </p:spPr>
            <p:txBody>
              <a:bodyPr/>
              <a:lstStyle/>
              <a:p>
                <a:endParaRPr lang="en-GB"/>
              </a:p>
            </p:txBody>
          </p:sp>
          <p:sp>
            <p:nvSpPr>
              <p:cNvPr id="54532" name="Rectangle 345"/>
              <p:cNvSpPr>
                <a:spLocks noChangeArrowheads="1"/>
              </p:cNvSpPr>
              <p:nvPr/>
            </p:nvSpPr>
            <p:spPr bwMode="auto">
              <a:xfrm>
                <a:off x="5122" y="9435"/>
                <a:ext cx="32" cy="31"/>
              </a:xfrm>
              <a:prstGeom prst="rect">
                <a:avLst/>
              </a:prstGeom>
              <a:noFill/>
              <a:ln w="2540">
                <a:solidFill>
                  <a:srgbClr val="1F1A17"/>
                </a:solidFill>
                <a:miter lim="800000"/>
                <a:headEnd/>
                <a:tailEnd/>
              </a:ln>
            </p:spPr>
            <p:txBody>
              <a:bodyPr/>
              <a:lstStyle/>
              <a:p>
                <a:endParaRPr lang="en-GB"/>
              </a:p>
            </p:txBody>
          </p:sp>
          <p:sp>
            <p:nvSpPr>
              <p:cNvPr id="54533" name="Rectangle 344"/>
              <p:cNvSpPr>
                <a:spLocks noChangeArrowheads="1"/>
              </p:cNvSpPr>
              <p:nvPr/>
            </p:nvSpPr>
            <p:spPr bwMode="auto">
              <a:xfrm>
                <a:off x="5196" y="9435"/>
                <a:ext cx="32" cy="31"/>
              </a:xfrm>
              <a:prstGeom prst="rect">
                <a:avLst/>
              </a:prstGeom>
              <a:solidFill>
                <a:srgbClr val="FFFFFF"/>
              </a:solidFill>
              <a:ln w="9525">
                <a:noFill/>
                <a:miter lim="800000"/>
                <a:headEnd/>
                <a:tailEnd/>
              </a:ln>
            </p:spPr>
            <p:txBody>
              <a:bodyPr/>
              <a:lstStyle/>
              <a:p>
                <a:endParaRPr lang="en-GB"/>
              </a:p>
            </p:txBody>
          </p:sp>
          <p:sp>
            <p:nvSpPr>
              <p:cNvPr id="54534" name="Rectangle 343"/>
              <p:cNvSpPr>
                <a:spLocks noChangeArrowheads="1"/>
              </p:cNvSpPr>
              <p:nvPr/>
            </p:nvSpPr>
            <p:spPr bwMode="auto">
              <a:xfrm>
                <a:off x="5196" y="9435"/>
                <a:ext cx="32" cy="31"/>
              </a:xfrm>
              <a:prstGeom prst="rect">
                <a:avLst/>
              </a:prstGeom>
              <a:noFill/>
              <a:ln w="2540">
                <a:solidFill>
                  <a:srgbClr val="1F1A17"/>
                </a:solidFill>
                <a:miter lim="800000"/>
                <a:headEnd/>
                <a:tailEnd/>
              </a:ln>
            </p:spPr>
            <p:txBody>
              <a:bodyPr/>
              <a:lstStyle/>
              <a:p>
                <a:endParaRPr lang="en-GB"/>
              </a:p>
            </p:txBody>
          </p:sp>
          <p:sp>
            <p:nvSpPr>
              <p:cNvPr id="54535" name="Rectangle 342"/>
              <p:cNvSpPr>
                <a:spLocks noChangeArrowheads="1"/>
              </p:cNvSpPr>
              <p:nvPr/>
            </p:nvSpPr>
            <p:spPr bwMode="auto">
              <a:xfrm>
                <a:off x="5270" y="9435"/>
                <a:ext cx="31" cy="31"/>
              </a:xfrm>
              <a:prstGeom prst="rect">
                <a:avLst/>
              </a:prstGeom>
              <a:solidFill>
                <a:srgbClr val="FFFFFF"/>
              </a:solidFill>
              <a:ln w="9525">
                <a:noFill/>
                <a:miter lim="800000"/>
                <a:headEnd/>
                <a:tailEnd/>
              </a:ln>
            </p:spPr>
            <p:txBody>
              <a:bodyPr/>
              <a:lstStyle/>
              <a:p>
                <a:endParaRPr lang="en-GB"/>
              </a:p>
            </p:txBody>
          </p:sp>
          <p:sp>
            <p:nvSpPr>
              <p:cNvPr id="54536" name="Rectangle 341"/>
              <p:cNvSpPr>
                <a:spLocks noChangeArrowheads="1"/>
              </p:cNvSpPr>
              <p:nvPr/>
            </p:nvSpPr>
            <p:spPr bwMode="auto">
              <a:xfrm>
                <a:off x="5270" y="9435"/>
                <a:ext cx="31" cy="31"/>
              </a:xfrm>
              <a:prstGeom prst="rect">
                <a:avLst/>
              </a:prstGeom>
              <a:noFill/>
              <a:ln w="2540">
                <a:solidFill>
                  <a:srgbClr val="1F1A17"/>
                </a:solidFill>
                <a:miter lim="800000"/>
                <a:headEnd/>
                <a:tailEnd/>
              </a:ln>
            </p:spPr>
            <p:txBody>
              <a:bodyPr/>
              <a:lstStyle/>
              <a:p>
                <a:endParaRPr lang="en-GB"/>
              </a:p>
            </p:txBody>
          </p:sp>
          <p:sp>
            <p:nvSpPr>
              <p:cNvPr id="54537" name="Rectangle 340"/>
              <p:cNvSpPr>
                <a:spLocks noChangeArrowheads="1"/>
              </p:cNvSpPr>
              <p:nvPr/>
            </p:nvSpPr>
            <p:spPr bwMode="auto">
              <a:xfrm>
                <a:off x="5344" y="9435"/>
                <a:ext cx="31" cy="31"/>
              </a:xfrm>
              <a:prstGeom prst="rect">
                <a:avLst/>
              </a:prstGeom>
              <a:solidFill>
                <a:srgbClr val="FFFFFF"/>
              </a:solidFill>
              <a:ln w="9525">
                <a:noFill/>
                <a:miter lim="800000"/>
                <a:headEnd/>
                <a:tailEnd/>
              </a:ln>
            </p:spPr>
            <p:txBody>
              <a:bodyPr/>
              <a:lstStyle/>
              <a:p>
                <a:endParaRPr lang="en-GB"/>
              </a:p>
            </p:txBody>
          </p:sp>
          <p:sp>
            <p:nvSpPr>
              <p:cNvPr id="54538" name="Rectangle 339"/>
              <p:cNvSpPr>
                <a:spLocks noChangeArrowheads="1"/>
              </p:cNvSpPr>
              <p:nvPr/>
            </p:nvSpPr>
            <p:spPr bwMode="auto">
              <a:xfrm>
                <a:off x="5344" y="9435"/>
                <a:ext cx="31" cy="31"/>
              </a:xfrm>
              <a:prstGeom prst="rect">
                <a:avLst/>
              </a:prstGeom>
              <a:noFill/>
              <a:ln w="2540">
                <a:solidFill>
                  <a:srgbClr val="1F1A17"/>
                </a:solidFill>
                <a:miter lim="800000"/>
                <a:headEnd/>
                <a:tailEnd/>
              </a:ln>
            </p:spPr>
            <p:txBody>
              <a:bodyPr/>
              <a:lstStyle/>
              <a:p>
                <a:endParaRPr lang="en-GB"/>
              </a:p>
            </p:txBody>
          </p:sp>
          <p:sp>
            <p:nvSpPr>
              <p:cNvPr id="54539" name="Rectangle 338"/>
              <p:cNvSpPr>
                <a:spLocks noChangeArrowheads="1"/>
              </p:cNvSpPr>
              <p:nvPr/>
            </p:nvSpPr>
            <p:spPr bwMode="auto">
              <a:xfrm>
                <a:off x="5494" y="9435"/>
                <a:ext cx="32" cy="31"/>
              </a:xfrm>
              <a:prstGeom prst="rect">
                <a:avLst/>
              </a:prstGeom>
              <a:solidFill>
                <a:srgbClr val="FFFFFF"/>
              </a:solidFill>
              <a:ln w="9525">
                <a:noFill/>
                <a:miter lim="800000"/>
                <a:headEnd/>
                <a:tailEnd/>
              </a:ln>
            </p:spPr>
            <p:txBody>
              <a:bodyPr/>
              <a:lstStyle/>
              <a:p>
                <a:endParaRPr lang="en-GB"/>
              </a:p>
            </p:txBody>
          </p:sp>
          <p:sp>
            <p:nvSpPr>
              <p:cNvPr id="54540" name="Rectangle 337"/>
              <p:cNvSpPr>
                <a:spLocks noChangeArrowheads="1"/>
              </p:cNvSpPr>
              <p:nvPr/>
            </p:nvSpPr>
            <p:spPr bwMode="auto">
              <a:xfrm>
                <a:off x="5494" y="9435"/>
                <a:ext cx="32" cy="31"/>
              </a:xfrm>
              <a:prstGeom prst="rect">
                <a:avLst/>
              </a:prstGeom>
              <a:noFill/>
              <a:ln w="2540">
                <a:solidFill>
                  <a:srgbClr val="1F1A17"/>
                </a:solidFill>
                <a:miter lim="800000"/>
                <a:headEnd/>
                <a:tailEnd/>
              </a:ln>
            </p:spPr>
            <p:txBody>
              <a:bodyPr/>
              <a:lstStyle/>
              <a:p>
                <a:endParaRPr lang="en-GB"/>
              </a:p>
            </p:txBody>
          </p:sp>
          <p:sp>
            <p:nvSpPr>
              <p:cNvPr id="54541" name="Rectangle 336"/>
              <p:cNvSpPr>
                <a:spLocks noChangeArrowheads="1"/>
              </p:cNvSpPr>
              <p:nvPr/>
            </p:nvSpPr>
            <p:spPr bwMode="auto">
              <a:xfrm>
                <a:off x="5568" y="9435"/>
                <a:ext cx="32" cy="31"/>
              </a:xfrm>
              <a:prstGeom prst="rect">
                <a:avLst/>
              </a:prstGeom>
              <a:solidFill>
                <a:srgbClr val="FFFFFF"/>
              </a:solidFill>
              <a:ln w="9525">
                <a:noFill/>
                <a:miter lim="800000"/>
                <a:headEnd/>
                <a:tailEnd/>
              </a:ln>
            </p:spPr>
            <p:txBody>
              <a:bodyPr/>
              <a:lstStyle/>
              <a:p>
                <a:endParaRPr lang="en-GB"/>
              </a:p>
            </p:txBody>
          </p:sp>
          <p:sp>
            <p:nvSpPr>
              <p:cNvPr id="54542" name="Rectangle 335"/>
              <p:cNvSpPr>
                <a:spLocks noChangeArrowheads="1"/>
              </p:cNvSpPr>
              <p:nvPr/>
            </p:nvSpPr>
            <p:spPr bwMode="auto">
              <a:xfrm>
                <a:off x="5568" y="9435"/>
                <a:ext cx="32" cy="31"/>
              </a:xfrm>
              <a:prstGeom prst="rect">
                <a:avLst/>
              </a:prstGeom>
              <a:noFill/>
              <a:ln w="2540">
                <a:solidFill>
                  <a:srgbClr val="1F1A17"/>
                </a:solidFill>
                <a:miter lim="800000"/>
                <a:headEnd/>
                <a:tailEnd/>
              </a:ln>
            </p:spPr>
            <p:txBody>
              <a:bodyPr/>
              <a:lstStyle/>
              <a:p>
                <a:endParaRPr lang="en-GB"/>
              </a:p>
            </p:txBody>
          </p:sp>
          <p:sp>
            <p:nvSpPr>
              <p:cNvPr id="54543" name="Rectangle 334"/>
              <p:cNvSpPr>
                <a:spLocks noChangeArrowheads="1"/>
              </p:cNvSpPr>
              <p:nvPr/>
            </p:nvSpPr>
            <p:spPr bwMode="auto">
              <a:xfrm>
                <a:off x="5642" y="9435"/>
                <a:ext cx="31" cy="31"/>
              </a:xfrm>
              <a:prstGeom prst="rect">
                <a:avLst/>
              </a:prstGeom>
              <a:solidFill>
                <a:srgbClr val="FFFFFF"/>
              </a:solidFill>
              <a:ln w="9525">
                <a:noFill/>
                <a:miter lim="800000"/>
                <a:headEnd/>
                <a:tailEnd/>
              </a:ln>
            </p:spPr>
            <p:txBody>
              <a:bodyPr/>
              <a:lstStyle/>
              <a:p>
                <a:endParaRPr lang="en-GB"/>
              </a:p>
            </p:txBody>
          </p:sp>
          <p:sp>
            <p:nvSpPr>
              <p:cNvPr id="54544" name="Rectangle 333"/>
              <p:cNvSpPr>
                <a:spLocks noChangeArrowheads="1"/>
              </p:cNvSpPr>
              <p:nvPr/>
            </p:nvSpPr>
            <p:spPr bwMode="auto">
              <a:xfrm>
                <a:off x="5642" y="9435"/>
                <a:ext cx="31" cy="31"/>
              </a:xfrm>
              <a:prstGeom prst="rect">
                <a:avLst/>
              </a:prstGeom>
              <a:noFill/>
              <a:ln w="2540">
                <a:solidFill>
                  <a:srgbClr val="1F1A17"/>
                </a:solidFill>
                <a:miter lim="800000"/>
                <a:headEnd/>
                <a:tailEnd/>
              </a:ln>
            </p:spPr>
            <p:txBody>
              <a:bodyPr/>
              <a:lstStyle/>
              <a:p>
                <a:endParaRPr lang="en-GB"/>
              </a:p>
            </p:txBody>
          </p:sp>
          <p:sp>
            <p:nvSpPr>
              <p:cNvPr id="54545" name="Rectangle 332"/>
              <p:cNvSpPr>
                <a:spLocks noChangeArrowheads="1"/>
              </p:cNvSpPr>
              <p:nvPr/>
            </p:nvSpPr>
            <p:spPr bwMode="auto">
              <a:xfrm>
                <a:off x="5719" y="9435"/>
                <a:ext cx="31" cy="31"/>
              </a:xfrm>
              <a:prstGeom prst="rect">
                <a:avLst/>
              </a:prstGeom>
              <a:solidFill>
                <a:srgbClr val="FFFFFF"/>
              </a:solidFill>
              <a:ln w="9525">
                <a:noFill/>
                <a:miter lim="800000"/>
                <a:headEnd/>
                <a:tailEnd/>
              </a:ln>
            </p:spPr>
            <p:txBody>
              <a:bodyPr/>
              <a:lstStyle/>
              <a:p>
                <a:endParaRPr lang="en-GB"/>
              </a:p>
            </p:txBody>
          </p:sp>
          <p:sp>
            <p:nvSpPr>
              <p:cNvPr id="54546" name="Rectangle 331"/>
              <p:cNvSpPr>
                <a:spLocks noChangeArrowheads="1"/>
              </p:cNvSpPr>
              <p:nvPr/>
            </p:nvSpPr>
            <p:spPr bwMode="auto">
              <a:xfrm>
                <a:off x="5719" y="9435"/>
                <a:ext cx="31" cy="31"/>
              </a:xfrm>
              <a:prstGeom prst="rect">
                <a:avLst/>
              </a:prstGeom>
              <a:noFill/>
              <a:ln w="2540">
                <a:solidFill>
                  <a:srgbClr val="1F1A17"/>
                </a:solidFill>
                <a:miter lim="800000"/>
                <a:headEnd/>
                <a:tailEnd/>
              </a:ln>
            </p:spPr>
            <p:txBody>
              <a:bodyPr/>
              <a:lstStyle/>
              <a:p>
                <a:endParaRPr lang="en-GB"/>
              </a:p>
            </p:txBody>
          </p:sp>
          <p:sp>
            <p:nvSpPr>
              <p:cNvPr id="54547" name="Rectangle 330"/>
              <p:cNvSpPr>
                <a:spLocks noChangeArrowheads="1"/>
              </p:cNvSpPr>
              <p:nvPr/>
            </p:nvSpPr>
            <p:spPr bwMode="auto">
              <a:xfrm>
                <a:off x="4747" y="9508"/>
                <a:ext cx="32" cy="32"/>
              </a:xfrm>
              <a:prstGeom prst="rect">
                <a:avLst/>
              </a:prstGeom>
              <a:solidFill>
                <a:srgbClr val="FFFFFF"/>
              </a:solidFill>
              <a:ln w="9525">
                <a:noFill/>
                <a:miter lim="800000"/>
                <a:headEnd/>
                <a:tailEnd/>
              </a:ln>
            </p:spPr>
            <p:txBody>
              <a:bodyPr/>
              <a:lstStyle/>
              <a:p>
                <a:endParaRPr lang="en-GB"/>
              </a:p>
            </p:txBody>
          </p:sp>
          <p:sp>
            <p:nvSpPr>
              <p:cNvPr id="54548" name="Rectangle 329"/>
              <p:cNvSpPr>
                <a:spLocks noChangeArrowheads="1"/>
              </p:cNvSpPr>
              <p:nvPr/>
            </p:nvSpPr>
            <p:spPr bwMode="auto">
              <a:xfrm>
                <a:off x="4747" y="9508"/>
                <a:ext cx="32" cy="32"/>
              </a:xfrm>
              <a:prstGeom prst="rect">
                <a:avLst/>
              </a:prstGeom>
              <a:noFill/>
              <a:ln w="2540">
                <a:solidFill>
                  <a:srgbClr val="1F1A17"/>
                </a:solidFill>
                <a:miter lim="800000"/>
                <a:headEnd/>
                <a:tailEnd/>
              </a:ln>
            </p:spPr>
            <p:txBody>
              <a:bodyPr/>
              <a:lstStyle/>
              <a:p>
                <a:endParaRPr lang="en-GB"/>
              </a:p>
            </p:txBody>
          </p:sp>
          <p:sp>
            <p:nvSpPr>
              <p:cNvPr id="54549" name="Rectangle 328"/>
              <p:cNvSpPr>
                <a:spLocks noChangeArrowheads="1"/>
              </p:cNvSpPr>
              <p:nvPr/>
            </p:nvSpPr>
            <p:spPr bwMode="auto">
              <a:xfrm>
                <a:off x="4824" y="9508"/>
                <a:ext cx="32" cy="32"/>
              </a:xfrm>
              <a:prstGeom prst="rect">
                <a:avLst/>
              </a:prstGeom>
              <a:solidFill>
                <a:srgbClr val="FFFFFF"/>
              </a:solidFill>
              <a:ln w="9525">
                <a:noFill/>
                <a:miter lim="800000"/>
                <a:headEnd/>
                <a:tailEnd/>
              </a:ln>
            </p:spPr>
            <p:txBody>
              <a:bodyPr/>
              <a:lstStyle/>
              <a:p>
                <a:endParaRPr lang="en-GB"/>
              </a:p>
            </p:txBody>
          </p:sp>
          <p:sp>
            <p:nvSpPr>
              <p:cNvPr id="54550" name="Rectangle 327"/>
              <p:cNvSpPr>
                <a:spLocks noChangeArrowheads="1"/>
              </p:cNvSpPr>
              <p:nvPr/>
            </p:nvSpPr>
            <p:spPr bwMode="auto">
              <a:xfrm>
                <a:off x="4824" y="9508"/>
                <a:ext cx="32" cy="32"/>
              </a:xfrm>
              <a:prstGeom prst="rect">
                <a:avLst/>
              </a:prstGeom>
              <a:noFill/>
              <a:ln w="2540">
                <a:solidFill>
                  <a:srgbClr val="1F1A17"/>
                </a:solidFill>
                <a:miter lim="800000"/>
                <a:headEnd/>
                <a:tailEnd/>
              </a:ln>
            </p:spPr>
            <p:txBody>
              <a:bodyPr/>
              <a:lstStyle/>
              <a:p>
                <a:endParaRPr lang="en-GB"/>
              </a:p>
            </p:txBody>
          </p:sp>
          <p:sp>
            <p:nvSpPr>
              <p:cNvPr id="54551" name="Rectangle 326"/>
              <p:cNvSpPr>
                <a:spLocks noChangeArrowheads="1"/>
              </p:cNvSpPr>
              <p:nvPr/>
            </p:nvSpPr>
            <p:spPr bwMode="auto">
              <a:xfrm>
                <a:off x="4898" y="9508"/>
                <a:ext cx="32" cy="32"/>
              </a:xfrm>
              <a:prstGeom prst="rect">
                <a:avLst/>
              </a:prstGeom>
              <a:solidFill>
                <a:srgbClr val="FFFFFF"/>
              </a:solidFill>
              <a:ln w="9525">
                <a:noFill/>
                <a:miter lim="800000"/>
                <a:headEnd/>
                <a:tailEnd/>
              </a:ln>
            </p:spPr>
            <p:txBody>
              <a:bodyPr/>
              <a:lstStyle/>
              <a:p>
                <a:endParaRPr lang="en-GB"/>
              </a:p>
            </p:txBody>
          </p:sp>
          <p:sp>
            <p:nvSpPr>
              <p:cNvPr id="54552" name="Rectangle 325"/>
              <p:cNvSpPr>
                <a:spLocks noChangeArrowheads="1"/>
              </p:cNvSpPr>
              <p:nvPr/>
            </p:nvSpPr>
            <p:spPr bwMode="auto">
              <a:xfrm>
                <a:off x="4898" y="9508"/>
                <a:ext cx="32" cy="32"/>
              </a:xfrm>
              <a:prstGeom prst="rect">
                <a:avLst/>
              </a:prstGeom>
              <a:noFill/>
              <a:ln w="2540">
                <a:solidFill>
                  <a:srgbClr val="1F1A17"/>
                </a:solidFill>
                <a:miter lim="800000"/>
                <a:headEnd/>
                <a:tailEnd/>
              </a:ln>
            </p:spPr>
            <p:txBody>
              <a:bodyPr/>
              <a:lstStyle/>
              <a:p>
                <a:endParaRPr lang="en-GB"/>
              </a:p>
            </p:txBody>
          </p:sp>
          <p:sp>
            <p:nvSpPr>
              <p:cNvPr id="54553" name="Rectangle 324"/>
              <p:cNvSpPr>
                <a:spLocks noChangeArrowheads="1"/>
              </p:cNvSpPr>
              <p:nvPr/>
            </p:nvSpPr>
            <p:spPr bwMode="auto">
              <a:xfrm>
                <a:off x="4972" y="9508"/>
                <a:ext cx="31" cy="32"/>
              </a:xfrm>
              <a:prstGeom prst="rect">
                <a:avLst/>
              </a:prstGeom>
              <a:solidFill>
                <a:srgbClr val="FFFFFF"/>
              </a:solidFill>
              <a:ln w="9525">
                <a:noFill/>
                <a:miter lim="800000"/>
                <a:headEnd/>
                <a:tailEnd/>
              </a:ln>
            </p:spPr>
            <p:txBody>
              <a:bodyPr/>
              <a:lstStyle/>
              <a:p>
                <a:endParaRPr lang="en-GB"/>
              </a:p>
            </p:txBody>
          </p:sp>
          <p:sp>
            <p:nvSpPr>
              <p:cNvPr id="54554" name="Rectangle 323"/>
              <p:cNvSpPr>
                <a:spLocks noChangeArrowheads="1"/>
              </p:cNvSpPr>
              <p:nvPr/>
            </p:nvSpPr>
            <p:spPr bwMode="auto">
              <a:xfrm>
                <a:off x="4972" y="9508"/>
                <a:ext cx="31" cy="32"/>
              </a:xfrm>
              <a:prstGeom prst="rect">
                <a:avLst/>
              </a:prstGeom>
              <a:noFill/>
              <a:ln w="2540">
                <a:solidFill>
                  <a:srgbClr val="1F1A17"/>
                </a:solidFill>
                <a:miter lim="800000"/>
                <a:headEnd/>
                <a:tailEnd/>
              </a:ln>
            </p:spPr>
            <p:txBody>
              <a:bodyPr/>
              <a:lstStyle/>
              <a:p>
                <a:endParaRPr lang="en-GB"/>
              </a:p>
            </p:txBody>
          </p:sp>
          <p:sp>
            <p:nvSpPr>
              <p:cNvPr id="54555" name="Rectangle 322"/>
              <p:cNvSpPr>
                <a:spLocks noChangeArrowheads="1"/>
              </p:cNvSpPr>
              <p:nvPr/>
            </p:nvSpPr>
            <p:spPr bwMode="auto">
              <a:xfrm>
                <a:off x="5122" y="9508"/>
                <a:ext cx="32" cy="32"/>
              </a:xfrm>
              <a:prstGeom prst="rect">
                <a:avLst/>
              </a:prstGeom>
              <a:solidFill>
                <a:srgbClr val="FFFFFF"/>
              </a:solidFill>
              <a:ln w="9525">
                <a:noFill/>
                <a:miter lim="800000"/>
                <a:headEnd/>
                <a:tailEnd/>
              </a:ln>
            </p:spPr>
            <p:txBody>
              <a:bodyPr/>
              <a:lstStyle/>
              <a:p>
                <a:endParaRPr lang="en-GB"/>
              </a:p>
            </p:txBody>
          </p:sp>
          <p:sp>
            <p:nvSpPr>
              <p:cNvPr id="54556" name="Rectangle 321"/>
              <p:cNvSpPr>
                <a:spLocks noChangeArrowheads="1"/>
              </p:cNvSpPr>
              <p:nvPr/>
            </p:nvSpPr>
            <p:spPr bwMode="auto">
              <a:xfrm>
                <a:off x="5122" y="9508"/>
                <a:ext cx="32" cy="32"/>
              </a:xfrm>
              <a:prstGeom prst="rect">
                <a:avLst/>
              </a:prstGeom>
              <a:noFill/>
              <a:ln w="2540">
                <a:solidFill>
                  <a:srgbClr val="1F1A17"/>
                </a:solidFill>
                <a:miter lim="800000"/>
                <a:headEnd/>
                <a:tailEnd/>
              </a:ln>
            </p:spPr>
            <p:txBody>
              <a:bodyPr/>
              <a:lstStyle/>
              <a:p>
                <a:endParaRPr lang="en-GB"/>
              </a:p>
            </p:txBody>
          </p:sp>
          <p:sp>
            <p:nvSpPr>
              <p:cNvPr id="54557" name="Rectangle 320"/>
              <p:cNvSpPr>
                <a:spLocks noChangeArrowheads="1"/>
              </p:cNvSpPr>
              <p:nvPr/>
            </p:nvSpPr>
            <p:spPr bwMode="auto">
              <a:xfrm>
                <a:off x="5196" y="9508"/>
                <a:ext cx="32" cy="32"/>
              </a:xfrm>
              <a:prstGeom prst="rect">
                <a:avLst/>
              </a:prstGeom>
              <a:solidFill>
                <a:srgbClr val="FFFFFF"/>
              </a:solidFill>
              <a:ln w="9525">
                <a:noFill/>
                <a:miter lim="800000"/>
                <a:headEnd/>
                <a:tailEnd/>
              </a:ln>
            </p:spPr>
            <p:txBody>
              <a:bodyPr/>
              <a:lstStyle/>
              <a:p>
                <a:endParaRPr lang="en-GB"/>
              </a:p>
            </p:txBody>
          </p:sp>
          <p:sp>
            <p:nvSpPr>
              <p:cNvPr id="54558" name="Rectangle 319"/>
              <p:cNvSpPr>
                <a:spLocks noChangeArrowheads="1"/>
              </p:cNvSpPr>
              <p:nvPr/>
            </p:nvSpPr>
            <p:spPr bwMode="auto">
              <a:xfrm>
                <a:off x="5196" y="9508"/>
                <a:ext cx="32" cy="32"/>
              </a:xfrm>
              <a:prstGeom prst="rect">
                <a:avLst/>
              </a:prstGeom>
              <a:noFill/>
              <a:ln w="2540">
                <a:solidFill>
                  <a:srgbClr val="1F1A17"/>
                </a:solidFill>
                <a:miter lim="800000"/>
                <a:headEnd/>
                <a:tailEnd/>
              </a:ln>
            </p:spPr>
            <p:txBody>
              <a:bodyPr/>
              <a:lstStyle/>
              <a:p>
                <a:endParaRPr lang="en-GB"/>
              </a:p>
            </p:txBody>
          </p:sp>
          <p:sp>
            <p:nvSpPr>
              <p:cNvPr id="54559" name="Rectangle 318"/>
              <p:cNvSpPr>
                <a:spLocks noChangeArrowheads="1"/>
              </p:cNvSpPr>
              <p:nvPr/>
            </p:nvSpPr>
            <p:spPr bwMode="auto">
              <a:xfrm>
                <a:off x="5270" y="9508"/>
                <a:ext cx="31" cy="32"/>
              </a:xfrm>
              <a:prstGeom prst="rect">
                <a:avLst/>
              </a:prstGeom>
              <a:solidFill>
                <a:srgbClr val="FFFFFF"/>
              </a:solidFill>
              <a:ln w="9525">
                <a:noFill/>
                <a:miter lim="800000"/>
                <a:headEnd/>
                <a:tailEnd/>
              </a:ln>
            </p:spPr>
            <p:txBody>
              <a:bodyPr/>
              <a:lstStyle/>
              <a:p>
                <a:endParaRPr lang="en-GB"/>
              </a:p>
            </p:txBody>
          </p:sp>
          <p:sp>
            <p:nvSpPr>
              <p:cNvPr id="54560" name="Rectangle 317"/>
              <p:cNvSpPr>
                <a:spLocks noChangeArrowheads="1"/>
              </p:cNvSpPr>
              <p:nvPr/>
            </p:nvSpPr>
            <p:spPr bwMode="auto">
              <a:xfrm>
                <a:off x="5270" y="9508"/>
                <a:ext cx="31" cy="32"/>
              </a:xfrm>
              <a:prstGeom prst="rect">
                <a:avLst/>
              </a:prstGeom>
              <a:noFill/>
              <a:ln w="2540">
                <a:solidFill>
                  <a:srgbClr val="1F1A17"/>
                </a:solidFill>
                <a:miter lim="800000"/>
                <a:headEnd/>
                <a:tailEnd/>
              </a:ln>
            </p:spPr>
            <p:txBody>
              <a:bodyPr/>
              <a:lstStyle/>
              <a:p>
                <a:endParaRPr lang="en-GB"/>
              </a:p>
            </p:txBody>
          </p:sp>
          <p:sp>
            <p:nvSpPr>
              <p:cNvPr id="54561" name="Rectangle 316"/>
              <p:cNvSpPr>
                <a:spLocks noChangeArrowheads="1"/>
              </p:cNvSpPr>
              <p:nvPr/>
            </p:nvSpPr>
            <p:spPr bwMode="auto">
              <a:xfrm>
                <a:off x="5344" y="9508"/>
                <a:ext cx="31" cy="32"/>
              </a:xfrm>
              <a:prstGeom prst="rect">
                <a:avLst/>
              </a:prstGeom>
              <a:solidFill>
                <a:srgbClr val="FFFFFF"/>
              </a:solidFill>
              <a:ln w="9525">
                <a:noFill/>
                <a:miter lim="800000"/>
                <a:headEnd/>
                <a:tailEnd/>
              </a:ln>
            </p:spPr>
            <p:txBody>
              <a:bodyPr/>
              <a:lstStyle/>
              <a:p>
                <a:endParaRPr lang="en-GB"/>
              </a:p>
            </p:txBody>
          </p:sp>
          <p:sp>
            <p:nvSpPr>
              <p:cNvPr id="54562" name="Rectangle 315"/>
              <p:cNvSpPr>
                <a:spLocks noChangeArrowheads="1"/>
              </p:cNvSpPr>
              <p:nvPr/>
            </p:nvSpPr>
            <p:spPr bwMode="auto">
              <a:xfrm>
                <a:off x="5344" y="9508"/>
                <a:ext cx="31" cy="32"/>
              </a:xfrm>
              <a:prstGeom prst="rect">
                <a:avLst/>
              </a:prstGeom>
              <a:noFill/>
              <a:ln w="2540">
                <a:solidFill>
                  <a:srgbClr val="1F1A17"/>
                </a:solidFill>
                <a:miter lim="800000"/>
                <a:headEnd/>
                <a:tailEnd/>
              </a:ln>
            </p:spPr>
            <p:txBody>
              <a:bodyPr/>
              <a:lstStyle/>
              <a:p>
                <a:endParaRPr lang="en-GB"/>
              </a:p>
            </p:txBody>
          </p:sp>
          <p:sp>
            <p:nvSpPr>
              <p:cNvPr id="54563" name="Rectangle 314"/>
              <p:cNvSpPr>
                <a:spLocks noChangeArrowheads="1"/>
              </p:cNvSpPr>
              <p:nvPr/>
            </p:nvSpPr>
            <p:spPr bwMode="auto">
              <a:xfrm>
                <a:off x="5494" y="9508"/>
                <a:ext cx="32" cy="32"/>
              </a:xfrm>
              <a:prstGeom prst="rect">
                <a:avLst/>
              </a:prstGeom>
              <a:solidFill>
                <a:srgbClr val="FFFFFF"/>
              </a:solidFill>
              <a:ln w="9525">
                <a:noFill/>
                <a:miter lim="800000"/>
                <a:headEnd/>
                <a:tailEnd/>
              </a:ln>
            </p:spPr>
            <p:txBody>
              <a:bodyPr/>
              <a:lstStyle/>
              <a:p>
                <a:endParaRPr lang="en-GB"/>
              </a:p>
            </p:txBody>
          </p:sp>
          <p:sp>
            <p:nvSpPr>
              <p:cNvPr id="54564" name="Rectangle 313"/>
              <p:cNvSpPr>
                <a:spLocks noChangeArrowheads="1"/>
              </p:cNvSpPr>
              <p:nvPr/>
            </p:nvSpPr>
            <p:spPr bwMode="auto">
              <a:xfrm>
                <a:off x="5494" y="9508"/>
                <a:ext cx="32" cy="32"/>
              </a:xfrm>
              <a:prstGeom prst="rect">
                <a:avLst/>
              </a:prstGeom>
              <a:noFill/>
              <a:ln w="2540">
                <a:solidFill>
                  <a:srgbClr val="1F1A17"/>
                </a:solidFill>
                <a:miter lim="800000"/>
                <a:headEnd/>
                <a:tailEnd/>
              </a:ln>
            </p:spPr>
            <p:txBody>
              <a:bodyPr/>
              <a:lstStyle/>
              <a:p>
                <a:endParaRPr lang="en-GB"/>
              </a:p>
            </p:txBody>
          </p:sp>
          <p:sp>
            <p:nvSpPr>
              <p:cNvPr id="54565" name="Rectangle 312"/>
              <p:cNvSpPr>
                <a:spLocks noChangeArrowheads="1"/>
              </p:cNvSpPr>
              <p:nvPr/>
            </p:nvSpPr>
            <p:spPr bwMode="auto">
              <a:xfrm>
                <a:off x="5568" y="9508"/>
                <a:ext cx="32" cy="32"/>
              </a:xfrm>
              <a:prstGeom prst="rect">
                <a:avLst/>
              </a:prstGeom>
              <a:solidFill>
                <a:srgbClr val="FFFFFF"/>
              </a:solidFill>
              <a:ln w="9525">
                <a:noFill/>
                <a:miter lim="800000"/>
                <a:headEnd/>
                <a:tailEnd/>
              </a:ln>
            </p:spPr>
            <p:txBody>
              <a:bodyPr/>
              <a:lstStyle/>
              <a:p>
                <a:endParaRPr lang="en-GB"/>
              </a:p>
            </p:txBody>
          </p:sp>
          <p:sp>
            <p:nvSpPr>
              <p:cNvPr id="54566" name="Rectangle 311"/>
              <p:cNvSpPr>
                <a:spLocks noChangeArrowheads="1"/>
              </p:cNvSpPr>
              <p:nvPr/>
            </p:nvSpPr>
            <p:spPr bwMode="auto">
              <a:xfrm>
                <a:off x="5568" y="9508"/>
                <a:ext cx="32" cy="32"/>
              </a:xfrm>
              <a:prstGeom prst="rect">
                <a:avLst/>
              </a:prstGeom>
              <a:noFill/>
              <a:ln w="2540">
                <a:solidFill>
                  <a:srgbClr val="1F1A17"/>
                </a:solidFill>
                <a:miter lim="800000"/>
                <a:headEnd/>
                <a:tailEnd/>
              </a:ln>
            </p:spPr>
            <p:txBody>
              <a:bodyPr/>
              <a:lstStyle/>
              <a:p>
                <a:endParaRPr lang="en-GB"/>
              </a:p>
            </p:txBody>
          </p:sp>
          <p:sp>
            <p:nvSpPr>
              <p:cNvPr id="54567" name="Rectangle 310"/>
              <p:cNvSpPr>
                <a:spLocks noChangeArrowheads="1"/>
              </p:cNvSpPr>
              <p:nvPr/>
            </p:nvSpPr>
            <p:spPr bwMode="auto">
              <a:xfrm>
                <a:off x="5642" y="9508"/>
                <a:ext cx="31" cy="32"/>
              </a:xfrm>
              <a:prstGeom prst="rect">
                <a:avLst/>
              </a:prstGeom>
              <a:solidFill>
                <a:srgbClr val="FFFFFF"/>
              </a:solidFill>
              <a:ln w="9525">
                <a:noFill/>
                <a:miter lim="800000"/>
                <a:headEnd/>
                <a:tailEnd/>
              </a:ln>
            </p:spPr>
            <p:txBody>
              <a:bodyPr/>
              <a:lstStyle/>
              <a:p>
                <a:endParaRPr lang="en-GB"/>
              </a:p>
            </p:txBody>
          </p:sp>
          <p:sp>
            <p:nvSpPr>
              <p:cNvPr id="54568" name="Rectangle 309"/>
              <p:cNvSpPr>
                <a:spLocks noChangeArrowheads="1"/>
              </p:cNvSpPr>
              <p:nvPr/>
            </p:nvSpPr>
            <p:spPr bwMode="auto">
              <a:xfrm>
                <a:off x="5642" y="9508"/>
                <a:ext cx="31" cy="32"/>
              </a:xfrm>
              <a:prstGeom prst="rect">
                <a:avLst/>
              </a:prstGeom>
              <a:noFill/>
              <a:ln w="2540">
                <a:solidFill>
                  <a:srgbClr val="1F1A17"/>
                </a:solidFill>
                <a:miter lim="800000"/>
                <a:headEnd/>
                <a:tailEnd/>
              </a:ln>
            </p:spPr>
            <p:txBody>
              <a:bodyPr/>
              <a:lstStyle/>
              <a:p>
                <a:endParaRPr lang="en-GB"/>
              </a:p>
            </p:txBody>
          </p:sp>
          <p:sp>
            <p:nvSpPr>
              <p:cNvPr id="54569" name="Rectangle 308"/>
              <p:cNvSpPr>
                <a:spLocks noChangeArrowheads="1"/>
              </p:cNvSpPr>
              <p:nvPr/>
            </p:nvSpPr>
            <p:spPr bwMode="auto">
              <a:xfrm>
                <a:off x="5719" y="9508"/>
                <a:ext cx="31" cy="32"/>
              </a:xfrm>
              <a:prstGeom prst="rect">
                <a:avLst/>
              </a:prstGeom>
              <a:solidFill>
                <a:srgbClr val="FFFFFF"/>
              </a:solidFill>
              <a:ln w="9525">
                <a:noFill/>
                <a:miter lim="800000"/>
                <a:headEnd/>
                <a:tailEnd/>
              </a:ln>
            </p:spPr>
            <p:txBody>
              <a:bodyPr/>
              <a:lstStyle/>
              <a:p>
                <a:endParaRPr lang="en-GB"/>
              </a:p>
            </p:txBody>
          </p:sp>
          <p:sp>
            <p:nvSpPr>
              <p:cNvPr id="54570" name="Rectangle 307"/>
              <p:cNvSpPr>
                <a:spLocks noChangeArrowheads="1"/>
              </p:cNvSpPr>
              <p:nvPr/>
            </p:nvSpPr>
            <p:spPr bwMode="auto">
              <a:xfrm>
                <a:off x="5719" y="9508"/>
                <a:ext cx="31" cy="32"/>
              </a:xfrm>
              <a:prstGeom prst="rect">
                <a:avLst/>
              </a:prstGeom>
              <a:noFill/>
              <a:ln w="2540">
                <a:solidFill>
                  <a:srgbClr val="1F1A17"/>
                </a:solidFill>
                <a:miter lim="800000"/>
                <a:headEnd/>
                <a:tailEnd/>
              </a:ln>
            </p:spPr>
            <p:txBody>
              <a:bodyPr/>
              <a:lstStyle/>
              <a:p>
                <a:endParaRPr lang="en-GB"/>
              </a:p>
            </p:txBody>
          </p:sp>
          <p:sp>
            <p:nvSpPr>
              <p:cNvPr id="54571" name="Rectangle 306"/>
              <p:cNvSpPr>
                <a:spLocks noChangeArrowheads="1"/>
              </p:cNvSpPr>
              <p:nvPr/>
            </p:nvSpPr>
            <p:spPr bwMode="auto">
              <a:xfrm>
                <a:off x="4747" y="9582"/>
                <a:ext cx="32" cy="32"/>
              </a:xfrm>
              <a:prstGeom prst="rect">
                <a:avLst/>
              </a:prstGeom>
              <a:solidFill>
                <a:srgbClr val="FFFFFF"/>
              </a:solidFill>
              <a:ln w="9525">
                <a:noFill/>
                <a:miter lim="800000"/>
                <a:headEnd/>
                <a:tailEnd/>
              </a:ln>
            </p:spPr>
            <p:txBody>
              <a:bodyPr/>
              <a:lstStyle/>
              <a:p>
                <a:endParaRPr lang="en-GB"/>
              </a:p>
            </p:txBody>
          </p:sp>
          <p:sp>
            <p:nvSpPr>
              <p:cNvPr id="54572" name="Rectangle 305"/>
              <p:cNvSpPr>
                <a:spLocks noChangeArrowheads="1"/>
              </p:cNvSpPr>
              <p:nvPr/>
            </p:nvSpPr>
            <p:spPr bwMode="auto">
              <a:xfrm>
                <a:off x="4747" y="9582"/>
                <a:ext cx="32" cy="32"/>
              </a:xfrm>
              <a:prstGeom prst="rect">
                <a:avLst/>
              </a:prstGeom>
              <a:noFill/>
              <a:ln w="2540">
                <a:solidFill>
                  <a:srgbClr val="1F1A17"/>
                </a:solidFill>
                <a:miter lim="800000"/>
                <a:headEnd/>
                <a:tailEnd/>
              </a:ln>
            </p:spPr>
            <p:txBody>
              <a:bodyPr/>
              <a:lstStyle/>
              <a:p>
                <a:endParaRPr lang="en-GB"/>
              </a:p>
            </p:txBody>
          </p:sp>
          <p:sp>
            <p:nvSpPr>
              <p:cNvPr id="54573" name="Rectangle 304"/>
              <p:cNvSpPr>
                <a:spLocks noChangeArrowheads="1"/>
              </p:cNvSpPr>
              <p:nvPr/>
            </p:nvSpPr>
            <p:spPr bwMode="auto">
              <a:xfrm>
                <a:off x="4824" y="9582"/>
                <a:ext cx="32" cy="32"/>
              </a:xfrm>
              <a:prstGeom prst="rect">
                <a:avLst/>
              </a:prstGeom>
              <a:solidFill>
                <a:srgbClr val="FFFFFF"/>
              </a:solidFill>
              <a:ln w="9525">
                <a:noFill/>
                <a:miter lim="800000"/>
                <a:headEnd/>
                <a:tailEnd/>
              </a:ln>
            </p:spPr>
            <p:txBody>
              <a:bodyPr/>
              <a:lstStyle/>
              <a:p>
                <a:endParaRPr lang="en-GB"/>
              </a:p>
            </p:txBody>
          </p:sp>
          <p:sp>
            <p:nvSpPr>
              <p:cNvPr id="54574" name="Rectangle 303"/>
              <p:cNvSpPr>
                <a:spLocks noChangeArrowheads="1"/>
              </p:cNvSpPr>
              <p:nvPr/>
            </p:nvSpPr>
            <p:spPr bwMode="auto">
              <a:xfrm>
                <a:off x="4824" y="9582"/>
                <a:ext cx="32" cy="32"/>
              </a:xfrm>
              <a:prstGeom prst="rect">
                <a:avLst/>
              </a:prstGeom>
              <a:noFill/>
              <a:ln w="2540">
                <a:solidFill>
                  <a:srgbClr val="1F1A17"/>
                </a:solidFill>
                <a:miter lim="800000"/>
                <a:headEnd/>
                <a:tailEnd/>
              </a:ln>
            </p:spPr>
            <p:txBody>
              <a:bodyPr/>
              <a:lstStyle/>
              <a:p>
                <a:endParaRPr lang="en-GB"/>
              </a:p>
            </p:txBody>
          </p:sp>
          <p:sp>
            <p:nvSpPr>
              <p:cNvPr id="54575" name="Rectangle 302"/>
              <p:cNvSpPr>
                <a:spLocks noChangeArrowheads="1"/>
              </p:cNvSpPr>
              <p:nvPr/>
            </p:nvSpPr>
            <p:spPr bwMode="auto">
              <a:xfrm>
                <a:off x="4898" y="9582"/>
                <a:ext cx="32" cy="32"/>
              </a:xfrm>
              <a:prstGeom prst="rect">
                <a:avLst/>
              </a:prstGeom>
              <a:solidFill>
                <a:srgbClr val="FFFFFF"/>
              </a:solidFill>
              <a:ln w="9525">
                <a:noFill/>
                <a:miter lim="800000"/>
                <a:headEnd/>
                <a:tailEnd/>
              </a:ln>
            </p:spPr>
            <p:txBody>
              <a:bodyPr/>
              <a:lstStyle/>
              <a:p>
                <a:endParaRPr lang="en-GB"/>
              </a:p>
            </p:txBody>
          </p:sp>
          <p:sp>
            <p:nvSpPr>
              <p:cNvPr id="54576" name="Rectangle 301"/>
              <p:cNvSpPr>
                <a:spLocks noChangeArrowheads="1"/>
              </p:cNvSpPr>
              <p:nvPr/>
            </p:nvSpPr>
            <p:spPr bwMode="auto">
              <a:xfrm>
                <a:off x="4898" y="9582"/>
                <a:ext cx="32" cy="32"/>
              </a:xfrm>
              <a:prstGeom prst="rect">
                <a:avLst/>
              </a:prstGeom>
              <a:noFill/>
              <a:ln w="2540">
                <a:solidFill>
                  <a:srgbClr val="1F1A17"/>
                </a:solidFill>
                <a:miter lim="800000"/>
                <a:headEnd/>
                <a:tailEnd/>
              </a:ln>
            </p:spPr>
            <p:txBody>
              <a:bodyPr/>
              <a:lstStyle/>
              <a:p>
                <a:endParaRPr lang="en-GB"/>
              </a:p>
            </p:txBody>
          </p:sp>
          <p:sp>
            <p:nvSpPr>
              <p:cNvPr id="54577" name="Rectangle 300"/>
              <p:cNvSpPr>
                <a:spLocks noChangeArrowheads="1"/>
              </p:cNvSpPr>
              <p:nvPr/>
            </p:nvSpPr>
            <p:spPr bwMode="auto">
              <a:xfrm>
                <a:off x="4972" y="9582"/>
                <a:ext cx="31" cy="32"/>
              </a:xfrm>
              <a:prstGeom prst="rect">
                <a:avLst/>
              </a:prstGeom>
              <a:solidFill>
                <a:srgbClr val="FFFFFF"/>
              </a:solidFill>
              <a:ln w="9525">
                <a:noFill/>
                <a:miter lim="800000"/>
                <a:headEnd/>
                <a:tailEnd/>
              </a:ln>
            </p:spPr>
            <p:txBody>
              <a:bodyPr/>
              <a:lstStyle/>
              <a:p>
                <a:endParaRPr lang="en-GB"/>
              </a:p>
            </p:txBody>
          </p:sp>
          <p:sp>
            <p:nvSpPr>
              <p:cNvPr id="54578" name="Rectangle 299"/>
              <p:cNvSpPr>
                <a:spLocks noChangeArrowheads="1"/>
              </p:cNvSpPr>
              <p:nvPr/>
            </p:nvSpPr>
            <p:spPr bwMode="auto">
              <a:xfrm>
                <a:off x="4972" y="9582"/>
                <a:ext cx="31" cy="32"/>
              </a:xfrm>
              <a:prstGeom prst="rect">
                <a:avLst/>
              </a:prstGeom>
              <a:noFill/>
              <a:ln w="2540">
                <a:solidFill>
                  <a:srgbClr val="1F1A17"/>
                </a:solidFill>
                <a:miter lim="800000"/>
                <a:headEnd/>
                <a:tailEnd/>
              </a:ln>
            </p:spPr>
            <p:txBody>
              <a:bodyPr/>
              <a:lstStyle/>
              <a:p>
                <a:endParaRPr lang="en-GB"/>
              </a:p>
            </p:txBody>
          </p:sp>
          <p:sp>
            <p:nvSpPr>
              <p:cNvPr id="54579" name="Rectangle 298"/>
              <p:cNvSpPr>
                <a:spLocks noChangeArrowheads="1"/>
              </p:cNvSpPr>
              <p:nvPr/>
            </p:nvSpPr>
            <p:spPr bwMode="auto">
              <a:xfrm>
                <a:off x="5122" y="9582"/>
                <a:ext cx="32" cy="32"/>
              </a:xfrm>
              <a:prstGeom prst="rect">
                <a:avLst/>
              </a:prstGeom>
              <a:solidFill>
                <a:srgbClr val="FFFFFF"/>
              </a:solidFill>
              <a:ln w="9525">
                <a:noFill/>
                <a:miter lim="800000"/>
                <a:headEnd/>
                <a:tailEnd/>
              </a:ln>
            </p:spPr>
            <p:txBody>
              <a:bodyPr/>
              <a:lstStyle/>
              <a:p>
                <a:endParaRPr lang="en-GB"/>
              </a:p>
            </p:txBody>
          </p:sp>
          <p:sp>
            <p:nvSpPr>
              <p:cNvPr id="54580" name="Rectangle 297"/>
              <p:cNvSpPr>
                <a:spLocks noChangeArrowheads="1"/>
              </p:cNvSpPr>
              <p:nvPr/>
            </p:nvSpPr>
            <p:spPr bwMode="auto">
              <a:xfrm>
                <a:off x="5122" y="9582"/>
                <a:ext cx="32" cy="32"/>
              </a:xfrm>
              <a:prstGeom prst="rect">
                <a:avLst/>
              </a:prstGeom>
              <a:noFill/>
              <a:ln w="2540">
                <a:solidFill>
                  <a:srgbClr val="1F1A17"/>
                </a:solidFill>
                <a:miter lim="800000"/>
                <a:headEnd/>
                <a:tailEnd/>
              </a:ln>
            </p:spPr>
            <p:txBody>
              <a:bodyPr/>
              <a:lstStyle/>
              <a:p>
                <a:endParaRPr lang="en-GB"/>
              </a:p>
            </p:txBody>
          </p:sp>
          <p:sp>
            <p:nvSpPr>
              <p:cNvPr id="54581" name="Rectangle 296"/>
              <p:cNvSpPr>
                <a:spLocks noChangeArrowheads="1"/>
              </p:cNvSpPr>
              <p:nvPr/>
            </p:nvSpPr>
            <p:spPr bwMode="auto">
              <a:xfrm>
                <a:off x="5196" y="9582"/>
                <a:ext cx="32" cy="32"/>
              </a:xfrm>
              <a:prstGeom prst="rect">
                <a:avLst/>
              </a:prstGeom>
              <a:solidFill>
                <a:srgbClr val="FFFFFF"/>
              </a:solidFill>
              <a:ln w="9525">
                <a:noFill/>
                <a:miter lim="800000"/>
                <a:headEnd/>
                <a:tailEnd/>
              </a:ln>
            </p:spPr>
            <p:txBody>
              <a:bodyPr/>
              <a:lstStyle/>
              <a:p>
                <a:endParaRPr lang="en-GB"/>
              </a:p>
            </p:txBody>
          </p:sp>
          <p:sp>
            <p:nvSpPr>
              <p:cNvPr id="54582" name="Rectangle 295"/>
              <p:cNvSpPr>
                <a:spLocks noChangeArrowheads="1"/>
              </p:cNvSpPr>
              <p:nvPr/>
            </p:nvSpPr>
            <p:spPr bwMode="auto">
              <a:xfrm>
                <a:off x="5196" y="9582"/>
                <a:ext cx="32" cy="32"/>
              </a:xfrm>
              <a:prstGeom prst="rect">
                <a:avLst/>
              </a:prstGeom>
              <a:noFill/>
              <a:ln w="2540">
                <a:solidFill>
                  <a:srgbClr val="1F1A17"/>
                </a:solidFill>
                <a:miter lim="800000"/>
                <a:headEnd/>
                <a:tailEnd/>
              </a:ln>
            </p:spPr>
            <p:txBody>
              <a:bodyPr/>
              <a:lstStyle/>
              <a:p>
                <a:endParaRPr lang="en-GB"/>
              </a:p>
            </p:txBody>
          </p:sp>
          <p:sp>
            <p:nvSpPr>
              <p:cNvPr id="54583" name="Rectangle 294"/>
              <p:cNvSpPr>
                <a:spLocks noChangeArrowheads="1"/>
              </p:cNvSpPr>
              <p:nvPr/>
            </p:nvSpPr>
            <p:spPr bwMode="auto">
              <a:xfrm>
                <a:off x="5270" y="9582"/>
                <a:ext cx="31" cy="32"/>
              </a:xfrm>
              <a:prstGeom prst="rect">
                <a:avLst/>
              </a:prstGeom>
              <a:solidFill>
                <a:srgbClr val="FFFFFF"/>
              </a:solidFill>
              <a:ln w="9525">
                <a:noFill/>
                <a:miter lim="800000"/>
                <a:headEnd/>
                <a:tailEnd/>
              </a:ln>
            </p:spPr>
            <p:txBody>
              <a:bodyPr/>
              <a:lstStyle/>
              <a:p>
                <a:endParaRPr lang="en-GB"/>
              </a:p>
            </p:txBody>
          </p:sp>
          <p:sp>
            <p:nvSpPr>
              <p:cNvPr id="54584" name="Rectangle 293"/>
              <p:cNvSpPr>
                <a:spLocks noChangeArrowheads="1"/>
              </p:cNvSpPr>
              <p:nvPr/>
            </p:nvSpPr>
            <p:spPr bwMode="auto">
              <a:xfrm>
                <a:off x="5270" y="9582"/>
                <a:ext cx="31" cy="32"/>
              </a:xfrm>
              <a:prstGeom prst="rect">
                <a:avLst/>
              </a:prstGeom>
              <a:noFill/>
              <a:ln w="2540">
                <a:solidFill>
                  <a:srgbClr val="1F1A17"/>
                </a:solidFill>
                <a:miter lim="800000"/>
                <a:headEnd/>
                <a:tailEnd/>
              </a:ln>
            </p:spPr>
            <p:txBody>
              <a:bodyPr/>
              <a:lstStyle/>
              <a:p>
                <a:endParaRPr lang="en-GB"/>
              </a:p>
            </p:txBody>
          </p:sp>
          <p:sp>
            <p:nvSpPr>
              <p:cNvPr id="54585" name="Rectangle 292"/>
              <p:cNvSpPr>
                <a:spLocks noChangeArrowheads="1"/>
              </p:cNvSpPr>
              <p:nvPr/>
            </p:nvSpPr>
            <p:spPr bwMode="auto">
              <a:xfrm>
                <a:off x="5344" y="9582"/>
                <a:ext cx="31" cy="32"/>
              </a:xfrm>
              <a:prstGeom prst="rect">
                <a:avLst/>
              </a:prstGeom>
              <a:solidFill>
                <a:srgbClr val="FFFFFF"/>
              </a:solidFill>
              <a:ln w="9525">
                <a:noFill/>
                <a:miter lim="800000"/>
                <a:headEnd/>
                <a:tailEnd/>
              </a:ln>
            </p:spPr>
            <p:txBody>
              <a:bodyPr/>
              <a:lstStyle/>
              <a:p>
                <a:endParaRPr lang="en-GB"/>
              </a:p>
            </p:txBody>
          </p:sp>
          <p:sp>
            <p:nvSpPr>
              <p:cNvPr id="54586" name="Rectangle 291"/>
              <p:cNvSpPr>
                <a:spLocks noChangeArrowheads="1"/>
              </p:cNvSpPr>
              <p:nvPr/>
            </p:nvSpPr>
            <p:spPr bwMode="auto">
              <a:xfrm>
                <a:off x="5344" y="9582"/>
                <a:ext cx="31" cy="32"/>
              </a:xfrm>
              <a:prstGeom prst="rect">
                <a:avLst/>
              </a:prstGeom>
              <a:noFill/>
              <a:ln w="2540">
                <a:solidFill>
                  <a:srgbClr val="1F1A17"/>
                </a:solidFill>
                <a:miter lim="800000"/>
                <a:headEnd/>
                <a:tailEnd/>
              </a:ln>
            </p:spPr>
            <p:txBody>
              <a:bodyPr/>
              <a:lstStyle/>
              <a:p>
                <a:endParaRPr lang="en-GB"/>
              </a:p>
            </p:txBody>
          </p:sp>
          <p:sp>
            <p:nvSpPr>
              <p:cNvPr id="54587" name="Rectangle 290"/>
              <p:cNvSpPr>
                <a:spLocks noChangeArrowheads="1"/>
              </p:cNvSpPr>
              <p:nvPr/>
            </p:nvSpPr>
            <p:spPr bwMode="auto">
              <a:xfrm>
                <a:off x="5494" y="9582"/>
                <a:ext cx="32" cy="32"/>
              </a:xfrm>
              <a:prstGeom prst="rect">
                <a:avLst/>
              </a:prstGeom>
              <a:solidFill>
                <a:srgbClr val="FFFFFF"/>
              </a:solidFill>
              <a:ln w="9525">
                <a:noFill/>
                <a:miter lim="800000"/>
                <a:headEnd/>
                <a:tailEnd/>
              </a:ln>
            </p:spPr>
            <p:txBody>
              <a:bodyPr/>
              <a:lstStyle/>
              <a:p>
                <a:endParaRPr lang="en-GB"/>
              </a:p>
            </p:txBody>
          </p:sp>
          <p:sp>
            <p:nvSpPr>
              <p:cNvPr id="54588" name="Rectangle 289"/>
              <p:cNvSpPr>
                <a:spLocks noChangeArrowheads="1"/>
              </p:cNvSpPr>
              <p:nvPr/>
            </p:nvSpPr>
            <p:spPr bwMode="auto">
              <a:xfrm>
                <a:off x="5494" y="9582"/>
                <a:ext cx="32" cy="32"/>
              </a:xfrm>
              <a:prstGeom prst="rect">
                <a:avLst/>
              </a:prstGeom>
              <a:noFill/>
              <a:ln w="2540">
                <a:solidFill>
                  <a:srgbClr val="1F1A17"/>
                </a:solidFill>
                <a:miter lim="800000"/>
                <a:headEnd/>
                <a:tailEnd/>
              </a:ln>
            </p:spPr>
            <p:txBody>
              <a:bodyPr/>
              <a:lstStyle/>
              <a:p>
                <a:endParaRPr lang="en-GB"/>
              </a:p>
            </p:txBody>
          </p:sp>
          <p:sp>
            <p:nvSpPr>
              <p:cNvPr id="54589" name="Rectangle 288"/>
              <p:cNvSpPr>
                <a:spLocks noChangeArrowheads="1"/>
              </p:cNvSpPr>
              <p:nvPr/>
            </p:nvSpPr>
            <p:spPr bwMode="auto">
              <a:xfrm>
                <a:off x="5568" y="9582"/>
                <a:ext cx="32" cy="32"/>
              </a:xfrm>
              <a:prstGeom prst="rect">
                <a:avLst/>
              </a:prstGeom>
              <a:solidFill>
                <a:srgbClr val="FFFFFF"/>
              </a:solidFill>
              <a:ln w="9525">
                <a:noFill/>
                <a:miter lim="800000"/>
                <a:headEnd/>
                <a:tailEnd/>
              </a:ln>
            </p:spPr>
            <p:txBody>
              <a:bodyPr/>
              <a:lstStyle/>
              <a:p>
                <a:endParaRPr lang="en-GB"/>
              </a:p>
            </p:txBody>
          </p:sp>
          <p:sp>
            <p:nvSpPr>
              <p:cNvPr id="54590" name="Rectangle 287"/>
              <p:cNvSpPr>
                <a:spLocks noChangeArrowheads="1"/>
              </p:cNvSpPr>
              <p:nvPr/>
            </p:nvSpPr>
            <p:spPr bwMode="auto">
              <a:xfrm>
                <a:off x="5568" y="9582"/>
                <a:ext cx="32" cy="32"/>
              </a:xfrm>
              <a:prstGeom prst="rect">
                <a:avLst/>
              </a:prstGeom>
              <a:noFill/>
              <a:ln w="2540">
                <a:solidFill>
                  <a:srgbClr val="1F1A17"/>
                </a:solidFill>
                <a:miter lim="800000"/>
                <a:headEnd/>
                <a:tailEnd/>
              </a:ln>
            </p:spPr>
            <p:txBody>
              <a:bodyPr/>
              <a:lstStyle/>
              <a:p>
                <a:endParaRPr lang="en-GB"/>
              </a:p>
            </p:txBody>
          </p:sp>
          <p:sp>
            <p:nvSpPr>
              <p:cNvPr id="54591" name="Rectangle 286"/>
              <p:cNvSpPr>
                <a:spLocks noChangeArrowheads="1"/>
              </p:cNvSpPr>
              <p:nvPr/>
            </p:nvSpPr>
            <p:spPr bwMode="auto">
              <a:xfrm>
                <a:off x="5642" y="9582"/>
                <a:ext cx="31" cy="32"/>
              </a:xfrm>
              <a:prstGeom prst="rect">
                <a:avLst/>
              </a:prstGeom>
              <a:solidFill>
                <a:srgbClr val="FFFFFF"/>
              </a:solidFill>
              <a:ln w="9525">
                <a:noFill/>
                <a:miter lim="800000"/>
                <a:headEnd/>
                <a:tailEnd/>
              </a:ln>
            </p:spPr>
            <p:txBody>
              <a:bodyPr/>
              <a:lstStyle/>
              <a:p>
                <a:endParaRPr lang="en-GB"/>
              </a:p>
            </p:txBody>
          </p:sp>
          <p:sp>
            <p:nvSpPr>
              <p:cNvPr id="54592" name="Rectangle 285"/>
              <p:cNvSpPr>
                <a:spLocks noChangeArrowheads="1"/>
              </p:cNvSpPr>
              <p:nvPr/>
            </p:nvSpPr>
            <p:spPr bwMode="auto">
              <a:xfrm>
                <a:off x="5642" y="9582"/>
                <a:ext cx="31" cy="32"/>
              </a:xfrm>
              <a:prstGeom prst="rect">
                <a:avLst/>
              </a:prstGeom>
              <a:noFill/>
              <a:ln w="2540">
                <a:solidFill>
                  <a:srgbClr val="1F1A17"/>
                </a:solidFill>
                <a:miter lim="800000"/>
                <a:headEnd/>
                <a:tailEnd/>
              </a:ln>
            </p:spPr>
            <p:txBody>
              <a:bodyPr/>
              <a:lstStyle/>
              <a:p>
                <a:endParaRPr lang="en-GB"/>
              </a:p>
            </p:txBody>
          </p:sp>
          <p:sp>
            <p:nvSpPr>
              <p:cNvPr id="54593" name="Rectangle 284"/>
              <p:cNvSpPr>
                <a:spLocks noChangeArrowheads="1"/>
              </p:cNvSpPr>
              <p:nvPr/>
            </p:nvSpPr>
            <p:spPr bwMode="auto">
              <a:xfrm>
                <a:off x="5719" y="9582"/>
                <a:ext cx="31" cy="32"/>
              </a:xfrm>
              <a:prstGeom prst="rect">
                <a:avLst/>
              </a:prstGeom>
              <a:solidFill>
                <a:srgbClr val="FFFFFF"/>
              </a:solidFill>
              <a:ln w="9525">
                <a:noFill/>
                <a:miter lim="800000"/>
                <a:headEnd/>
                <a:tailEnd/>
              </a:ln>
            </p:spPr>
            <p:txBody>
              <a:bodyPr/>
              <a:lstStyle/>
              <a:p>
                <a:endParaRPr lang="en-GB"/>
              </a:p>
            </p:txBody>
          </p:sp>
          <p:sp>
            <p:nvSpPr>
              <p:cNvPr id="54594" name="Rectangle 283"/>
              <p:cNvSpPr>
                <a:spLocks noChangeArrowheads="1"/>
              </p:cNvSpPr>
              <p:nvPr/>
            </p:nvSpPr>
            <p:spPr bwMode="auto">
              <a:xfrm>
                <a:off x="5719" y="9582"/>
                <a:ext cx="31" cy="32"/>
              </a:xfrm>
              <a:prstGeom prst="rect">
                <a:avLst/>
              </a:prstGeom>
              <a:noFill/>
              <a:ln w="2540">
                <a:solidFill>
                  <a:srgbClr val="1F1A17"/>
                </a:solidFill>
                <a:miter lim="800000"/>
                <a:headEnd/>
                <a:tailEnd/>
              </a:ln>
            </p:spPr>
            <p:txBody>
              <a:bodyPr/>
              <a:lstStyle/>
              <a:p>
                <a:endParaRPr lang="en-GB"/>
              </a:p>
            </p:txBody>
          </p:sp>
          <p:sp>
            <p:nvSpPr>
              <p:cNvPr id="54595" name="Freeform 282"/>
              <p:cNvSpPr>
                <a:spLocks noEditPoints="1"/>
              </p:cNvSpPr>
              <p:nvPr/>
            </p:nvSpPr>
            <p:spPr bwMode="auto">
              <a:xfrm>
                <a:off x="6645" y="10396"/>
                <a:ext cx="197" cy="578"/>
              </a:xfrm>
              <a:custGeom>
                <a:avLst/>
                <a:gdLst>
                  <a:gd name="T0" fmla="*/ 176 w 197"/>
                  <a:gd name="T1" fmla="*/ 56 h 578"/>
                  <a:gd name="T2" fmla="*/ 179 w 197"/>
                  <a:gd name="T3" fmla="*/ 42 h 578"/>
                  <a:gd name="T4" fmla="*/ 179 w 197"/>
                  <a:gd name="T5" fmla="*/ 77 h 578"/>
                  <a:gd name="T6" fmla="*/ 165 w 197"/>
                  <a:gd name="T7" fmla="*/ 59 h 578"/>
                  <a:gd name="T8" fmla="*/ 162 w 197"/>
                  <a:gd name="T9" fmla="*/ 70 h 578"/>
                  <a:gd name="T10" fmla="*/ 141 w 197"/>
                  <a:gd name="T11" fmla="*/ 63 h 578"/>
                  <a:gd name="T12" fmla="*/ 123 w 197"/>
                  <a:gd name="T13" fmla="*/ 84 h 578"/>
                  <a:gd name="T14" fmla="*/ 84 w 197"/>
                  <a:gd name="T15" fmla="*/ 94 h 578"/>
                  <a:gd name="T16" fmla="*/ 63 w 197"/>
                  <a:gd name="T17" fmla="*/ 70 h 578"/>
                  <a:gd name="T18" fmla="*/ 46 w 197"/>
                  <a:gd name="T19" fmla="*/ 84 h 578"/>
                  <a:gd name="T20" fmla="*/ 46 w 197"/>
                  <a:gd name="T21" fmla="*/ 73 h 578"/>
                  <a:gd name="T22" fmla="*/ 60 w 197"/>
                  <a:gd name="T23" fmla="*/ 49 h 578"/>
                  <a:gd name="T24" fmla="*/ 84 w 197"/>
                  <a:gd name="T25" fmla="*/ 3 h 578"/>
                  <a:gd name="T26" fmla="*/ 116 w 197"/>
                  <a:gd name="T27" fmla="*/ 0 h 578"/>
                  <a:gd name="T28" fmla="*/ 137 w 197"/>
                  <a:gd name="T29" fmla="*/ 21 h 578"/>
                  <a:gd name="T30" fmla="*/ 144 w 197"/>
                  <a:gd name="T31" fmla="*/ 56 h 578"/>
                  <a:gd name="T32" fmla="*/ 162 w 197"/>
                  <a:gd name="T33" fmla="*/ 70 h 578"/>
                  <a:gd name="T34" fmla="*/ 32 w 197"/>
                  <a:gd name="T35" fmla="*/ 84 h 578"/>
                  <a:gd name="T36" fmla="*/ 28 w 197"/>
                  <a:gd name="T37" fmla="*/ 87 h 578"/>
                  <a:gd name="T38" fmla="*/ 39 w 197"/>
                  <a:gd name="T39" fmla="*/ 63 h 578"/>
                  <a:gd name="T40" fmla="*/ 11 w 197"/>
                  <a:gd name="T41" fmla="*/ 77 h 578"/>
                  <a:gd name="T42" fmla="*/ 197 w 197"/>
                  <a:gd name="T43" fmla="*/ 371 h 578"/>
                  <a:gd name="T44" fmla="*/ 151 w 197"/>
                  <a:gd name="T45" fmla="*/ 554 h 578"/>
                  <a:gd name="T46" fmla="*/ 126 w 197"/>
                  <a:gd name="T47" fmla="*/ 571 h 578"/>
                  <a:gd name="T48" fmla="*/ 105 w 197"/>
                  <a:gd name="T49" fmla="*/ 561 h 578"/>
                  <a:gd name="T50" fmla="*/ 95 w 197"/>
                  <a:gd name="T51" fmla="*/ 385 h 578"/>
                  <a:gd name="T52" fmla="*/ 88 w 197"/>
                  <a:gd name="T53" fmla="*/ 571 h 578"/>
                  <a:gd name="T54" fmla="*/ 60 w 197"/>
                  <a:gd name="T55" fmla="*/ 578 h 578"/>
                  <a:gd name="T56" fmla="*/ 49 w 197"/>
                  <a:gd name="T57" fmla="*/ 557 h 578"/>
                  <a:gd name="T58" fmla="*/ 49 w 197"/>
                  <a:gd name="T59" fmla="*/ 273 h 578"/>
                  <a:gd name="T60" fmla="*/ 39 w 197"/>
                  <a:gd name="T61" fmla="*/ 266 h 578"/>
                  <a:gd name="T62" fmla="*/ 28 w 197"/>
                  <a:gd name="T63" fmla="*/ 287 h 578"/>
                  <a:gd name="T64" fmla="*/ 7 w 197"/>
                  <a:gd name="T65" fmla="*/ 287 h 578"/>
                  <a:gd name="T66" fmla="*/ 4 w 197"/>
                  <a:gd name="T67" fmla="*/ 172 h 578"/>
                  <a:gd name="T68" fmla="*/ 11 w 197"/>
                  <a:gd name="T69" fmla="*/ 133 h 578"/>
                  <a:gd name="T70" fmla="*/ 39 w 197"/>
                  <a:gd name="T71" fmla="*/ 112 h 578"/>
                  <a:gd name="T72" fmla="*/ 134 w 197"/>
                  <a:gd name="T73" fmla="*/ 94 h 578"/>
                  <a:gd name="T74" fmla="*/ 172 w 197"/>
                  <a:gd name="T75" fmla="*/ 98 h 578"/>
                  <a:gd name="T76" fmla="*/ 193 w 197"/>
                  <a:gd name="T77" fmla="*/ 119 h 578"/>
                  <a:gd name="T78" fmla="*/ 197 w 197"/>
                  <a:gd name="T79" fmla="*/ 245 h 578"/>
                  <a:gd name="T80" fmla="*/ 186 w 197"/>
                  <a:gd name="T81" fmla="*/ 270 h 578"/>
                  <a:gd name="T82" fmla="*/ 165 w 197"/>
                  <a:gd name="T83" fmla="*/ 266 h 578"/>
                  <a:gd name="T84" fmla="*/ 162 w 197"/>
                  <a:gd name="T85" fmla="*/ 150 h 578"/>
                  <a:gd name="T86" fmla="*/ 197 w 197"/>
                  <a:gd name="T87" fmla="*/ 371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7"/>
                  <a:gd name="T133" fmla="*/ 0 h 578"/>
                  <a:gd name="T134" fmla="*/ 197 w 197"/>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7" h="578">
                    <a:moveTo>
                      <a:pt x="190" y="66"/>
                    </a:moveTo>
                    <a:lnTo>
                      <a:pt x="176" y="66"/>
                    </a:lnTo>
                    <a:lnTo>
                      <a:pt x="176" y="56"/>
                    </a:lnTo>
                    <a:lnTo>
                      <a:pt x="190" y="52"/>
                    </a:lnTo>
                    <a:lnTo>
                      <a:pt x="190" y="66"/>
                    </a:lnTo>
                    <a:close/>
                    <a:moveTo>
                      <a:pt x="179" y="42"/>
                    </a:moveTo>
                    <a:lnTo>
                      <a:pt x="172" y="56"/>
                    </a:lnTo>
                    <a:lnTo>
                      <a:pt x="172" y="66"/>
                    </a:lnTo>
                    <a:lnTo>
                      <a:pt x="179" y="77"/>
                    </a:lnTo>
                    <a:lnTo>
                      <a:pt x="158" y="80"/>
                    </a:lnTo>
                    <a:lnTo>
                      <a:pt x="165" y="66"/>
                    </a:lnTo>
                    <a:lnTo>
                      <a:pt x="165" y="59"/>
                    </a:lnTo>
                    <a:lnTo>
                      <a:pt x="158" y="45"/>
                    </a:lnTo>
                    <a:lnTo>
                      <a:pt x="179" y="42"/>
                    </a:lnTo>
                    <a:close/>
                    <a:moveTo>
                      <a:pt x="162" y="70"/>
                    </a:moveTo>
                    <a:lnTo>
                      <a:pt x="155" y="70"/>
                    </a:lnTo>
                    <a:lnTo>
                      <a:pt x="148" y="66"/>
                    </a:lnTo>
                    <a:lnTo>
                      <a:pt x="141" y="63"/>
                    </a:lnTo>
                    <a:lnTo>
                      <a:pt x="137" y="59"/>
                    </a:lnTo>
                    <a:lnTo>
                      <a:pt x="130" y="73"/>
                    </a:lnTo>
                    <a:lnTo>
                      <a:pt x="123" y="84"/>
                    </a:lnTo>
                    <a:lnTo>
                      <a:pt x="112" y="91"/>
                    </a:lnTo>
                    <a:lnTo>
                      <a:pt x="98" y="94"/>
                    </a:lnTo>
                    <a:lnTo>
                      <a:pt x="84" y="94"/>
                    </a:lnTo>
                    <a:lnTo>
                      <a:pt x="74" y="91"/>
                    </a:lnTo>
                    <a:lnTo>
                      <a:pt x="67" y="84"/>
                    </a:lnTo>
                    <a:lnTo>
                      <a:pt x="63" y="70"/>
                    </a:lnTo>
                    <a:lnTo>
                      <a:pt x="60" y="73"/>
                    </a:lnTo>
                    <a:lnTo>
                      <a:pt x="53" y="80"/>
                    </a:lnTo>
                    <a:lnTo>
                      <a:pt x="46" y="84"/>
                    </a:lnTo>
                    <a:lnTo>
                      <a:pt x="35" y="84"/>
                    </a:lnTo>
                    <a:lnTo>
                      <a:pt x="35" y="73"/>
                    </a:lnTo>
                    <a:lnTo>
                      <a:pt x="46" y="73"/>
                    </a:lnTo>
                    <a:lnTo>
                      <a:pt x="53" y="66"/>
                    </a:lnTo>
                    <a:lnTo>
                      <a:pt x="60" y="59"/>
                    </a:lnTo>
                    <a:lnTo>
                      <a:pt x="60" y="49"/>
                    </a:lnTo>
                    <a:lnTo>
                      <a:pt x="63" y="31"/>
                    </a:lnTo>
                    <a:lnTo>
                      <a:pt x="70" y="17"/>
                    </a:lnTo>
                    <a:lnTo>
                      <a:pt x="84" y="3"/>
                    </a:lnTo>
                    <a:lnTo>
                      <a:pt x="98" y="0"/>
                    </a:lnTo>
                    <a:lnTo>
                      <a:pt x="105" y="0"/>
                    </a:lnTo>
                    <a:lnTo>
                      <a:pt x="116" y="0"/>
                    </a:lnTo>
                    <a:lnTo>
                      <a:pt x="119" y="3"/>
                    </a:lnTo>
                    <a:lnTo>
                      <a:pt x="126" y="10"/>
                    </a:lnTo>
                    <a:lnTo>
                      <a:pt x="137" y="21"/>
                    </a:lnTo>
                    <a:lnTo>
                      <a:pt x="141" y="38"/>
                    </a:lnTo>
                    <a:lnTo>
                      <a:pt x="141" y="49"/>
                    </a:lnTo>
                    <a:lnTo>
                      <a:pt x="144" y="56"/>
                    </a:lnTo>
                    <a:lnTo>
                      <a:pt x="151" y="59"/>
                    </a:lnTo>
                    <a:lnTo>
                      <a:pt x="162" y="59"/>
                    </a:lnTo>
                    <a:lnTo>
                      <a:pt x="162" y="70"/>
                    </a:lnTo>
                    <a:close/>
                    <a:moveTo>
                      <a:pt x="39" y="63"/>
                    </a:moveTo>
                    <a:lnTo>
                      <a:pt x="32" y="77"/>
                    </a:lnTo>
                    <a:lnTo>
                      <a:pt x="32" y="84"/>
                    </a:lnTo>
                    <a:lnTo>
                      <a:pt x="39" y="98"/>
                    </a:lnTo>
                    <a:lnTo>
                      <a:pt x="21" y="98"/>
                    </a:lnTo>
                    <a:lnTo>
                      <a:pt x="28" y="87"/>
                    </a:lnTo>
                    <a:lnTo>
                      <a:pt x="28" y="77"/>
                    </a:lnTo>
                    <a:lnTo>
                      <a:pt x="21" y="63"/>
                    </a:lnTo>
                    <a:lnTo>
                      <a:pt x="39" y="63"/>
                    </a:lnTo>
                    <a:close/>
                    <a:moveTo>
                      <a:pt x="21" y="87"/>
                    </a:moveTo>
                    <a:lnTo>
                      <a:pt x="11" y="91"/>
                    </a:lnTo>
                    <a:lnTo>
                      <a:pt x="11" y="77"/>
                    </a:lnTo>
                    <a:lnTo>
                      <a:pt x="21" y="77"/>
                    </a:lnTo>
                    <a:lnTo>
                      <a:pt x="21" y="87"/>
                    </a:lnTo>
                    <a:close/>
                    <a:moveTo>
                      <a:pt x="197" y="371"/>
                    </a:moveTo>
                    <a:lnTo>
                      <a:pt x="151" y="378"/>
                    </a:lnTo>
                    <a:lnTo>
                      <a:pt x="151" y="543"/>
                    </a:lnTo>
                    <a:lnTo>
                      <a:pt x="151" y="554"/>
                    </a:lnTo>
                    <a:lnTo>
                      <a:pt x="144" y="564"/>
                    </a:lnTo>
                    <a:lnTo>
                      <a:pt x="137" y="568"/>
                    </a:lnTo>
                    <a:lnTo>
                      <a:pt x="126" y="571"/>
                    </a:lnTo>
                    <a:lnTo>
                      <a:pt x="119" y="571"/>
                    </a:lnTo>
                    <a:lnTo>
                      <a:pt x="112" y="568"/>
                    </a:lnTo>
                    <a:lnTo>
                      <a:pt x="105" y="561"/>
                    </a:lnTo>
                    <a:lnTo>
                      <a:pt x="105" y="550"/>
                    </a:lnTo>
                    <a:lnTo>
                      <a:pt x="105" y="385"/>
                    </a:lnTo>
                    <a:lnTo>
                      <a:pt x="95" y="385"/>
                    </a:lnTo>
                    <a:lnTo>
                      <a:pt x="95" y="554"/>
                    </a:lnTo>
                    <a:lnTo>
                      <a:pt x="91" y="564"/>
                    </a:lnTo>
                    <a:lnTo>
                      <a:pt x="88" y="571"/>
                    </a:lnTo>
                    <a:lnTo>
                      <a:pt x="81" y="575"/>
                    </a:lnTo>
                    <a:lnTo>
                      <a:pt x="70" y="578"/>
                    </a:lnTo>
                    <a:lnTo>
                      <a:pt x="60" y="578"/>
                    </a:lnTo>
                    <a:lnTo>
                      <a:pt x="53" y="575"/>
                    </a:lnTo>
                    <a:lnTo>
                      <a:pt x="49" y="568"/>
                    </a:lnTo>
                    <a:lnTo>
                      <a:pt x="49" y="557"/>
                    </a:lnTo>
                    <a:lnTo>
                      <a:pt x="49" y="392"/>
                    </a:lnTo>
                    <a:lnTo>
                      <a:pt x="0" y="396"/>
                    </a:lnTo>
                    <a:lnTo>
                      <a:pt x="49" y="273"/>
                    </a:lnTo>
                    <a:lnTo>
                      <a:pt x="49" y="165"/>
                    </a:lnTo>
                    <a:lnTo>
                      <a:pt x="39" y="165"/>
                    </a:lnTo>
                    <a:lnTo>
                      <a:pt x="39" y="266"/>
                    </a:lnTo>
                    <a:lnTo>
                      <a:pt x="39" y="277"/>
                    </a:lnTo>
                    <a:lnTo>
                      <a:pt x="35" y="284"/>
                    </a:lnTo>
                    <a:lnTo>
                      <a:pt x="28" y="287"/>
                    </a:lnTo>
                    <a:lnTo>
                      <a:pt x="21" y="291"/>
                    </a:lnTo>
                    <a:lnTo>
                      <a:pt x="14" y="291"/>
                    </a:lnTo>
                    <a:lnTo>
                      <a:pt x="7" y="287"/>
                    </a:lnTo>
                    <a:lnTo>
                      <a:pt x="4" y="280"/>
                    </a:lnTo>
                    <a:lnTo>
                      <a:pt x="4" y="270"/>
                    </a:lnTo>
                    <a:lnTo>
                      <a:pt x="4" y="172"/>
                    </a:lnTo>
                    <a:lnTo>
                      <a:pt x="4" y="157"/>
                    </a:lnTo>
                    <a:lnTo>
                      <a:pt x="7" y="143"/>
                    </a:lnTo>
                    <a:lnTo>
                      <a:pt x="11" y="133"/>
                    </a:lnTo>
                    <a:lnTo>
                      <a:pt x="18" y="126"/>
                    </a:lnTo>
                    <a:lnTo>
                      <a:pt x="28" y="115"/>
                    </a:lnTo>
                    <a:lnTo>
                      <a:pt x="39" y="112"/>
                    </a:lnTo>
                    <a:lnTo>
                      <a:pt x="49" y="108"/>
                    </a:lnTo>
                    <a:lnTo>
                      <a:pt x="67" y="105"/>
                    </a:lnTo>
                    <a:lnTo>
                      <a:pt x="134" y="94"/>
                    </a:lnTo>
                    <a:lnTo>
                      <a:pt x="151" y="94"/>
                    </a:lnTo>
                    <a:lnTo>
                      <a:pt x="162" y="94"/>
                    </a:lnTo>
                    <a:lnTo>
                      <a:pt x="172" y="98"/>
                    </a:lnTo>
                    <a:lnTo>
                      <a:pt x="183" y="101"/>
                    </a:lnTo>
                    <a:lnTo>
                      <a:pt x="190" y="112"/>
                    </a:lnTo>
                    <a:lnTo>
                      <a:pt x="193" y="119"/>
                    </a:lnTo>
                    <a:lnTo>
                      <a:pt x="197" y="129"/>
                    </a:lnTo>
                    <a:lnTo>
                      <a:pt x="197" y="143"/>
                    </a:lnTo>
                    <a:lnTo>
                      <a:pt x="197" y="245"/>
                    </a:lnTo>
                    <a:lnTo>
                      <a:pt x="197" y="256"/>
                    </a:lnTo>
                    <a:lnTo>
                      <a:pt x="193" y="263"/>
                    </a:lnTo>
                    <a:lnTo>
                      <a:pt x="186" y="270"/>
                    </a:lnTo>
                    <a:lnTo>
                      <a:pt x="179" y="270"/>
                    </a:lnTo>
                    <a:lnTo>
                      <a:pt x="172" y="270"/>
                    </a:lnTo>
                    <a:lnTo>
                      <a:pt x="165" y="266"/>
                    </a:lnTo>
                    <a:lnTo>
                      <a:pt x="162" y="259"/>
                    </a:lnTo>
                    <a:lnTo>
                      <a:pt x="162" y="249"/>
                    </a:lnTo>
                    <a:lnTo>
                      <a:pt x="162" y="150"/>
                    </a:lnTo>
                    <a:lnTo>
                      <a:pt x="151" y="150"/>
                    </a:lnTo>
                    <a:lnTo>
                      <a:pt x="151" y="259"/>
                    </a:lnTo>
                    <a:lnTo>
                      <a:pt x="197" y="371"/>
                    </a:lnTo>
                    <a:close/>
                  </a:path>
                </a:pathLst>
              </a:custGeom>
              <a:solidFill>
                <a:srgbClr val="1F1A17"/>
              </a:solidFill>
              <a:ln w="9525">
                <a:noFill/>
                <a:round/>
                <a:headEnd/>
                <a:tailEnd/>
              </a:ln>
            </p:spPr>
            <p:txBody>
              <a:bodyPr/>
              <a:lstStyle/>
              <a:p>
                <a:endParaRPr lang="ro-RO"/>
              </a:p>
            </p:txBody>
          </p:sp>
          <p:sp>
            <p:nvSpPr>
              <p:cNvPr id="54596" name="Freeform 281"/>
              <p:cNvSpPr>
                <a:spLocks/>
              </p:cNvSpPr>
              <p:nvPr/>
            </p:nvSpPr>
            <p:spPr bwMode="auto">
              <a:xfrm>
                <a:off x="6821" y="10448"/>
                <a:ext cx="14" cy="14"/>
              </a:xfrm>
              <a:custGeom>
                <a:avLst/>
                <a:gdLst>
                  <a:gd name="T0" fmla="*/ 14 w 14"/>
                  <a:gd name="T1" fmla="*/ 14 h 14"/>
                  <a:gd name="T2" fmla="*/ 0 w 14"/>
                  <a:gd name="T3" fmla="*/ 14 h 14"/>
                  <a:gd name="T4" fmla="*/ 0 w 14"/>
                  <a:gd name="T5" fmla="*/ 4 h 14"/>
                  <a:gd name="T6" fmla="*/ 14 w 14"/>
                  <a:gd name="T7" fmla="*/ 0 h 14"/>
                  <a:gd name="T8" fmla="*/ 14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4"/>
                    </a:moveTo>
                    <a:lnTo>
                      <a:pt x="0" y="14"/>
                    </a:lnTo>
                    <a:lnTo>
                      <a:pt x="0" y="4"/>
                    </a:lnTo>
                    <a:lnTo>
                      <a:pt x="14" y="0"/>
                    </a:lnTo>
                    <a:lnTo>
                      <a:pt x="14" y="14"/>
                    </a:lnTo>
                    <a:close/>
                  </a:path>
                </a:pathLst>
              </a:custGeom>
              <a:noFill/>
              <a:ln w="2540">
                <a:solidFill>
                  <a:srgbClr val="1F1A17"/>
                </a:solidFill>
                <a:round/>
                <a:headEnd/>
                <a:tailEnd/>
              </a:ln>
            </p:spPr>
            <p:txBody>
              <a:bodyPr/>
              <a:lstStyle/>
              <a:p>
                <a:endParaRPr lang="ro-RO"/>
              </a:p>
            </p:txBody>
          </p:sp>
          <p:sp>
            <p:nvSpPr>
              <p:cNvPr id="54597" name="Freeform 280"/>
              <p:cNvSpPr>
                <a:spLocks/>
              </p:cNvSpPr>
              <p:nvPr/>
            </p:nvSpPr>
            <p:spPr bwMode="auto">
              <a:xfrm>
                <a:off x="6803" y="10438"/>
                <a:ext cx="21" cy="38"/>
              </a:xfrm>
              <a:custGeom>
                <a:avLst/>
                <a:gdLst>
                  <a:gd name="T0" fmla="*/ 21 w 21"/>
                  <a:gd name="T1" fmla="*/ 0 h 38"/>
                  <a:gd name="T2" fmla="*/ 14 w 21"/>
                  <a:gd name="T3" fmla="*/ 14 h 38"/>
                  <a:gd name="T4" fmla="*/ 14 w 21"/>
                  <a:gd name="T5" fmla="*/ 24 h 38"/>
                  <a:gd name="T6" fmla="*/ 21 w 21"/>
                  <a:gd name="T7" fmla="*/ 35 h 38"/>
                  <a:gd name="T8" fmla="*/ 0 w 21"/>
                  <a:gd name="T9" fmla="*/ 38 h 38"/>
                  <a:gd name="T10" fmla="*/ 7 w 21"/>
                  <a:gd name="T11" fmla="*/ 24 h 38"/>
                  <a:gd name="T12" fmla="*/ 7 w 21"/>
                  <a:gd name="T13" fmla="*/ 17 h 38"/>
                  <a:gd name="T14" fmla="*/ 0 w 21"/>
                  <a:gd name="T15" fmla="*/ 3 h 38"/>
                  <a:gd name="T16" fmla="*/ 21 w 21"/>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8"/>
                  <a:gd name="T29" fmla="*/ 21 w 21"/>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8">
                    <a:moveTo>
                      <a:pt x="21" y="0"/>
                    </a:moveTo>
                    <a:lnTo>
                      <a:pt x="14" y="14"/>
                    </a:lnTo>
                    <a:lnTo>
                      <a:pt x="14" y="24"/>
                    </a:lnTo>
                    <a:lnTo>
                      <a:pt x="21" y="35"/>
                    </a:lnTo>
                    <a:lnTo>
                      <a:pt x="0" y="38"/>
                    </a:lnTo>
                    <a:lnTo>
                      <a:pt x="7" y="24"/>
                    </a:lnTo>
                    <a:lnTo>
                      <a:pt x="7" y="17"/>
                    </a:lnTo>
                    <a:lnTo>
                      <a:pt x="0" y="3"/>
                    </a:lnTo>
                    <a:lnTo>
                      <a:pt x="21" y="0"/>
                    </a:lnTo>
                    <a:close/>
                  </a:path>
                </a:pathLst>
              </a:custGeom>
              <a:noFill/>
              <a:ln w="2540">
                <a:solidFill>
                  <a:srgbClr val="1F1A17"/>
                </a:solidFill>
                <a:round/>
                <a:headEnd/>
                <a:tailEnd/>
              </a:ln>
            </p:spPr>
            <p:txBody>
              <a:bodyPr/>
              <a:lstStyle/>
              <a:p>
                <a:endParaRPr lang="ro-RO"/>
              </a:p>
            </p:txBody>
          </p:sp>
          <p:sp>
            <p:nvSpPr>
              <p:cNvPr id="54598" name="Freeform 279"/>
              <p:cNvSpPr>
                <a:spLocks/>
              </p:cNvSpPr>
              <p:nvPr/>
            </p:nvSpPr>
            <p:spPr bwMode="auto">
              <a:xfrm>
                <a:off x="6680" y="10396"/>
                <a:ext cx="127" cy="94"/>
              </a:xfrm>
              <a:custGeom>
                <a:avLst/>
                <a:gdLst>
                  <a:gd name="T0" fmla="*/ 127 w 127"/>
                  <a:gd name="T1" fmla="*/ 70 h 94"/>
                  <a:gd name="T2" fmla="*/ 120 w 127"/>
                  <a:gd name="T3" fmla="*/ 70 h 94"/>
                  <a:gd name="T4" fmla="*/ 113 w 127"/>
                  <a:gd name="T5" fmla="*/ 66 h 94"/>
                  <a:gd name="T6" fmla="*/ 106 w 127"/>
                  <a:gd name="T7" fmla="*/ 63 h 94"/>
                  <a:gd name="T8" fmla="*/ 102 w 127"/>
                  <a:gd name="T9" fmla="*/ 59 h 94"/>
                  <a:gd name="T10" fmla="*/ 95 w 127"/>
                  <a:gd name="T11" fmla="*/ 73 h 94"/>
                  <a:gd name="T12" fmla="*/ 88 w 127"/>
                  <a:gd name="T13" fmla="*/ 84 h 94"/>
                  <a:gd name="T14" fmla="*/ 77 w 127"/>
                  <a:gd name="T15" fmla="*/ 91 h 94"/>
                  <a:gd name="T16" fmla="*/ 63 w 127"/>
                  <a:gd name="T17" fmla="*/ 94 h 94"/>
                  <a:gd name="T18" fmla="*/ 49 w 127"/>
                  <a:gd name="T19" fmla="*/ 94 h 94"/>
                  <a:gd name="T20" fmla="*/ 39 w 127"/>
                  <a:gd name="T21" fmla="*/ 91 h 94"/>
                  <a:gd name="T22" fmla="*/ 32 w 127"/>
                  <a:gd name="T23" fmla="*/ 84 h 94"/>
                  <a:gd name="T24" fmla="*/ 28 w 127"/>
                  <a:gd name="T25" fmla="*/ 70 h 94"/>
                  <a:gd name="T26" fmla="*/ 25 w 127"/>
                  <a:gd name="T27" fmla="*/ 73 h 94"/>
                  <a:gd name="T28" fmla="*/ 18 w 127"/>
                  <a:gd name="T29" fmla="*/ 80 h 94"/>
                  <a:gd name="T30" fmla="*/ 11 w 127"/>
                  <a:gd name="T31" fmla="*/ 84 h 94"/>
                  <a:gd name="T32" fmla="*/ 0 w 127"/>
                  <a:gd name="T33" fmla="*/ 84 h 94"/>
                  <a:gd name="T34" fmla="*/ 0 w 127"/>
                  <a:gd name="T35" fmla="*/ 73 h 94"/>
                  <a:gd name="T36" fmla="*/ 11 w 127"/>
                  <a:gd name="T37" fmla="*/ 73 h 94"/>
                  <a:gd name="T38" fmla="*/ 18 w 127"/>
                  <a:gd name="T39" fmla="*/ 66 h 94"/>
                  <a:gd name="T40" fmla="*/ 25 w 127"/>
                  <a:gd name="T41" fmla="*/ 59 h 94"/>
                  <a:gd name="T42" fmla="*/ 25 w 127"/>
                  <a:gd name="T43" fmla="*/ 49 h 94"/>
                  <a:gd name="T44" fmla="*/ 28 w 127"/>
                  <a:gd name="T45" fmla="*/ 31 h 94"/>
                  <a:gd name="T46" fmla="*/ 35 w 127"/>
                  <a:gd name="T47" fmla="*/ 17 h 94"/>
                  <a:gd name="T48" fmla="*/ 49 w 127"/>
                  <a:gd name="T49" fmla="*/ 3 h 94"/>
                  <a:gd name="T50" fmla="*/ 63 w 127"/>
                  <a:gd name="T51" fmla="*/ 0 h 94"/>
                  <a:gd name="T52" fmla="*/ 70 w 127"/>
                  <a:gd name="T53" fmla="*/ 0 h 94"/>
                  <a:gd name="T54" fmla="*/ 81 w 127"/>
                  <a:gd name="T55" fmla="*/ 0 h 94"/>
                  <a:gd name="T56" fmla="*/ 84 w 127"/>
                  <a:gd name="T57" fmla="*/ 3 h 94"/>
                  <a:gd name="T58" fmla="*/ 91 w 127"/>
                  <a:gd name="T59" fmla="*/ 10 h 94"/>
                  <a:gd name="T60" fmla="*/ 102 w 127"/>
                  <a:gd name="T61" fmla="*/ 21 h 94"/>
                  <a:gd name="T62" fmla="*/ 106 w 127"/>
                  <a:gd name="T63" fmla="*/ 38 h 94"/>
                  <a:gd name="T64" fmla="*/ 106 w 127"/>
                  <a:gd name="T65" fmla="*/ 49 h 94"/>
                  <a:gd name="T66" fmla="*/ 109 w 127"/>
                  <a:gd name="T67" fmla="*/ 56 h 94"/>
                  <a:gd name="T68" fmla="*/ 116 w 127"/>
                  <a:gd name="T69" fmla="*/ 59 h 94"/>
                  <a:gd name="T70" fmla="*/ 127 w 127"/>
                  <a:gd name="T71" fmla="*/ 59 h 94"/>
                  <a:gd name="T72" fmla="*/ 127 w 127"/>
                  <a:gd name="T73" fmla="*/ 7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7"/>
                  <a:gd name="T112" fmla="*/ 0 h 94"/>
                  <a:gd name="T113" fmla="*/ 127 w 127"/>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7" h="94">
                    <a:moveTo>
                      <a:pt x="127" y="70"/>
                    </a:moveTo>
                    <a:lnTo>
                      <a:pt x="120" y="70"/>
                    </a:lnTo>
                    <a:lnTo>
                      <a:pt x="113" y="66"/>
                    </a:lnTo>
                    <a:lnTo>
                      <a:pt x="106" y="63"/>
                    </a:lnTo>
                    <a:lnTo>
                      <a:pt x="102" y="59"/>
                    </a:lnTo>
                    <a:lnTo>
                      <a:pt x="95" y="73"/>
                    </a:lnTo>
                    <a:lnTo>
                      <a:pt x="88" y="84"/>
                    </a:lnTo>
                    <a:lnTo>
                      <a:pt x="77" y="91"/>
                    </a:lnTo>
                    <a:lnTo>
                      <a:pt x="63" y="94"/>
                    </a:lnTo>
                    <a:lnTo>
                      <a:pt x="49" y="94"/>
                    </a:lnTo>
                    <a:lnTo>
                      <a:pt x="39" y="91"/>
                    </a:lnTo>
                    <a:lnTo>
                      <a:pt x="32" y="84"/>
                    </a:lnTo>
                    <a:lnTo>
                      <a:pt x="28" y="70"/>
                    </a:lnTo>
                    <a:lnTo>
                      <a:pt x="25" y="73"/>
                    </a:lnTo>
                    <a:lnTo>
                      <a:pt x="18" y="80"/>
                    </a:lnTo>
                    <a:lnTo>
                      <a:pt x="11" y="84"/>
                    </a:lnTo>
                    <a:lnTo>
                      <a:pt x="0" y="84"/>
                    </a:lnTo>
                    <a:lnTo>
                      <a:pt x="0" y="73"/>
                    </a:lnTo>
                    <a:lnTo>
                      <a:pt x="11" y="73"/>
                    </a:lnTo>
                    <a:lnTo>
                      <a:pt x="18" y="66"/>
                    </a:lnTo>
                    <a:lnTo>
                      <a:pt x="25" y="59"/>
                    </a:lnTo>
                    <a:lnTo>
                      <a:pt x="25" y="49"/>
                    </a:lnTo>
                    <a:lnTo>
                      <a:pt x="28" y="31"/>
                    </a:lnTo>
                    <a:lnTo>
                      <a:pt x="35" y="17"/>
                    </a:lnTo>
                    <a:lnTo>
                      <a:pt x="49" y="3"/>
                    </a:lnTo>
                    <a:lnTo>
                      <a:pt x="63" y="0"/>
                    </a:lnTo>
                    <a:lnTo>
                      <a:pt x="70" y="0"/>
                    </a:lnTo>
                    <a:lnTo>
                      <a:pt x="81" y="0"/>
                    </a:lnTo>
                    <a:lnTo>
                      <a:pt x="84" y="3"/>
                    </a:lnTo>
                    <a:lnTo>
                      <a:pt x="91" y="10"/>
                    </a:lnTo>
                    <a:lnTo>
                      <a:pt x="102" y="21"/>
                    </a:lnTo>
                    <a:lnTo>
                      <a:pt x="106" y="38"/>
                    </a:lnTo>
                    <a:lnTo>
                      <a:pt x="106" y="49"/>
                    </a:lnTo>
                    <a:lnTo>
                      <a:pt x="109" y="56"/>
                    </a:lnTo>
                    <a:lnTo>
                      <a:pt x="116" y="59"/>
                    </a:lnTo>
                    <a:lnTo>
                      <a:pt x="127" y="59"/>
                    </a:lnTo>
                    <a:lnTo>
                      <a:pt x="127" y="70"/>
                    </a:lnTo>
                  </a:path>
                </a:pathLst>
              </a:custGeom>
              <a:noFill/>
              <a:ln w="2540">
                <a:solidFill>
                  <a:srgbClr val="1F1A17"/>
                </a:solidFill>
                <a:round/>
                <a:headEnd/>
                <a:tailEnd/>
              </a:ln>
            </p:spPr>
            <p:txBody>
              <a:bodyPr/>
              <a:lstStyle/>
              <a:p>
                <a:endParaRPr lang="ro-RO"/>
              </a:p>
            </p:txBody>
          </p:sp>
          <p:sp>
            <p:nvSpPr>
              <p:cNvPr id="54599" name="Freeform 278"/>
              <p:cNvSpPr>
                <a:spLocks/>
              </p:cNvSpPr>
              <p:nvPr/>
            </p:nvSpPr>
            <p:spPr bwMode="auto">
              <a:xfrm>
                <a:off x="6666" y="10459"/>
                <a:ext cx="18" cy="35"/>
              </a:xfrm>
              <a:custGeom>
                <a:avLst/>
                <a:gdLst>
                  <a:gd name="T0" fmla="*/ 18 w 18"/>
                  <a:gd name="T1" fmla="*/ 0 h 35"/>
                  <a:gd name="T2" fmla="*/ 11 w 18"/>
                  <a:gd name="T3" fmla="*/ 14 h 35"/>
                  <a:gd name="T4" fmla="*/ 11 w 18"/>
                  <a:gd name="T5" fmla="*/ 21 h 35"/>
                  <a:gd name="T6" fmla="*/ 18 w 18"/>
                  <a:gd name="T7" fmla="*/ 35 h 35"/>
                  <a:gd name="T8" fmla="*/ 0 w 18"/>
                  <a:gd name="T9" fmla="*/ 35 h 35"/>
                  <a:gd name="T10" fmla="*/ 7 w 18"/>
                  <a:gd name="T11" fmla="*/ 24 h 35"/>
                  <a:gd name="T12" fmla="*/ 7 w 18"/>
                  <a:gd name="T13" fmla="*/ 14 h 35"/>
                  <a:gd name="T14" fmla="*/ 0 w 18"/>
                  <a:gd name="T15" fmla="*/ 0 h 35"/>
                  <a:gd name="T16" fmla="*/ 18 w 18"/>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35"/>
                  <a:gd name="T29" fmla="*/ 18 w 18"/>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35">
                    <a:moveTo>
                      <a:pt x="18" y="0"/>
                    </a:moveTo>
                    <a:lnTo>
                      <a:pt x="11" y="14"/>
                    </a:lnTo>
                    <a:lnTo>
                      <a:pt x="11" y="21"/>
                    </a:lnTo>
                    <a:lnTo>
                      <a:pt x="18" y="35"/>
                    </a:lnTo>
                    <a:lnTo>
                      <a:pt x="0" y="35"/>
                    </a:lnTo>
                    <a:lnTo>
                      <a:pt x="7" y="24"/>
                    </a:lnTo>
                    <a:lnTo>
                      <a:pt x="7" y="14"/>
                    </a:lnTo>
                    <a:lnTo>
                      <a:pt x="0" y="0"/>
                    </a:lnTo>
                    <a:lnTo>
                      <a:pt x="18" y="0"/>
                    </a:lnTo>
                  </a:path>
                </a:pathLst>
              </a:custGeom>
              <a:noFill/>
              <a:ln w="2540">
                <a:solidFill>
                  <a:srgbClr val="1F1A17"/>
                </a:solidFill>
                <a:round/>
                <a:headEnd/>
                <a:tailEnd/>
              </a:ln>
            </p:spPr>
            <p:txBody>
              <a:bodyPr/>
              <a:lstStyle/>
              <a:p>
                <a:endParaRPr lang="ro-RO"/>
              </a:p>
            </p:txBody>
          </p:sp>
          <p:sp>
            <p:nvSpPr>
              <p:cNvPr id="54600" name="Freeform 277"/>
              <p:cNvSpPr>
                <a:spLocks/>
              </p:cNvSpPr>
              <p:nvPr/>
            </p:nvSpPr>
            <p:spPr bwMode="auto">
              <a:xfrm>
                <a:off x="6656" y="10473"/>
                <a:ext cx="10" cy="14"/>
              </a:xfrm>
              <a:custGeom>
                <a:avLst/>
                <a:gdLst>
                  <a:gd name="T0" fmla="*/ 10 w 10"/>
                  <a:gd name="T1" fmla="*/ 10 h 14"/>
                  <a:gd name="T2" fmla="*/ 0 w 10"/>
                  <a:gd name="T3" fmla="*/ 14 h 14"/>
                  <a:gd name="T4" fmla="*/ 0 w 10"/>
                  <a:gd name="T5" fmla="*/ 0 h 14"/>
                  <a:gd name="T6" fmla="*/ 10 w 10"/>
                  <a:gd name="T7" fmla="*/ 0 h 14"/>
                  <a:gd name="T8" fmla="*/ 10 w 10"/>
                  <a:gd name="T9" fmla="*/ 10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10" y="10"/>
                    </a:moveTo>
                    <a:lnTo>
                      <a:pt x="0" y="14"/>
                    </a:lnTo>
                    <a:lnTo>
                      <a:pt x="0" y="0"/>
                    </a:lnTo>
                    <a:lnTo>
                      <a:pt x="10" y="0"/>
                    </a:lnTo>
                    <a:lnTo>
                      <a:pt x="10" y="10"/>
                    </a:lnTo>
                  </a:path>
                </a:pathLst>
              </a:custGeom>
              <a:noFill/>
              <a:ln w="2540">
                <a:solidFill>
                  <a:srgbClr val="1F1A17"/>
                </a:solidFill>
                <a:round/>
                <a:headEnd/>
                <a:tailEnd/>
              </a:ln>
            </p:spPr>
            <p:txBody>
              <a:bodyPr/>
              <a:lstStyle/>
              <a:p>
                <a:endParaRPr lang="ro-RO"/>
              </a:p>
            </p:txBody>
          </p:sp>
          <p:sp>
            <p:nvSpPr>
              <p:cNvPr id="54601" name="Freeform 276"/>
              <p:cNvSpPr>
                <a:spLocks/>
              </p:cNvSpPr>
              <p:nvPr/>
            </p:nvSpPr>
            <p:spPr bwMode="auto">
              <a:xfrm>
                <a:off x="6645" y="10490"/>
                <a:ext cx="197" cy="484"/>
              </a:xfrm>
              <a:custGeom>
                <a:avLst/>
                <a:gdLst>
                  <a:gd name="T0" fmla="*/ 151 w 197"/>
                  <a:gd name="T1" fmla="*/ 284 h 484"/>
                  <a:gd name="T2" fmla="*/ 151 w 197"/>
                  <a:gd name="T3" fmla="*/ 460 h 484"/>
                  <a:gd name="T4" fmla="*/ 137 w 197"/>
                  <a:gd name="T5" fmla="*/ 474 h 484"/>
                  <a:gd name="T6" fmla="*/ 119 w 197"/>
                  <a:gd name="T7" fmla="*/ 477 h 484"/>
                  <a:gd name="T8" fmla="*/ 105 w 197"/>
                  <a:gd name="T9" fmla="*/ 467 h 484"/>
                  <a:gd name="T10" fmla="*/ 105 w 197"/>
                  <a:gd name="T11" fmla="*/ 291 h 484"/>
                  <a:gd name="T12" fmla="*/ 95 w 197"/>
                  <a:gd name="T13" fmla="*/ 460 h 484"/>
                  <a:gd name="T14" fmla="*/ 88 w 197"/>
                  <a:gd name="T15" fmla="*/ 477 h 484"/>
                  <a:gd name="T16" fmla="*/ 70 w 197"/>
                  <a:gd name="T17" fmla="*/ 484 h 484"/>
                  <a:gd name="T18" fmla="*/ 53 w 197"/>
                  <a:gd name="T19" fmla="*/ 481 h 484"/>
                  <a:gd name="T20" fmla="*/ 49 w 197"/>
                  <a:gd name="T21" fmla="*/ 463 h 484"/>
                  <a:gd name="T22" fmla="*/ 0 w 197"/>
                  <a:gd name="T23" fmla="*/ 302 h 484"/>
                  <a:gd name="T24" fmla="*/ 49 w 197"/>
                  <a:gd name="T25" fmla="*/ 71 h 484"/>
                  <a:gd name="T26" fmla="*/ 39 w 197"/>
                  <a:gd name="T27" fmla="*/ 172 h 484"/>
                  <a:gd name="T28" fmla="*/ 35 w 197"/>
                  <a:gd name="T29" fmla="*/ 190 h 484"/>
                  <a:gd name="T30" fmla="*/ 21 w 197"/>
                  <a:gd name="T31" fmla="*/ 197 h 484"/>
                  <a:gd name="T32" fmla="*/ 7 w 197"/>
                  <a:gd name="T33" fmla="*/ 193 h 484"/>
                  <a:gd name="T34" fmla="*/ 4 w 197"/>
                  <a:gd name="T35" fmla="*/ 176 h 484"/>
                  <a:gd name="T36" fmla="*/ 4 w 197"/>
                  <a:gd name="T37" fmla="*/ 63 h 484"/>
                  <a:gd name="T38" fmla="*/ 11 w 197"/>
                  <a:gd name="T39" fmla="*/ 39 h 484"/>
                  <a:gd name="T40" fmla="*/ 28 w 197"/>
                  <a:gd name="T41" fmla="*/ 21 h 484"/>
                  <a:gd name="T42" fmla="*/ 49 w 197"/>
                  <a:gd name="T43" fmla="*/ 14 h 484"/>
                  <a:gd name="T44" fmla="*/ 134 w 197"/>
                  <a:gd name="T45" fmla="*/ 0 h 484"/>
                  <a:gd name="T46" fmla="*/ 162 w 197"/>
                  <a:gd name="T47" fmla="*/ 0 h 484"/>
                  <a:gd name="T48" fmla="*/ 183 w 197"/>
                  <a:gd name="T49" fmla="*/ 7 h 484"/>
                  <a:gd name="T50" fmla="*/ 193 w 197"/>
                  <a:gd name="T51" fmla="*/ 25 h 484"/>
                  <a:gd name="T52" fmla="*/ 197 w 197"/>
                  <a:gd name="T53" fmla="*/ 49 h 484"/>
                  <a:gd name="T54" fmla="*/ 197 w 197"/>
                  <a:gd name="T55" fmla="*/ 162 h 484"/>
                  <a:gd name="T56" fmla="*/ 186 w 197"/>
                  <a:gd name="T57" fmla="*/ 176 h 484"/>
                  <a:gd name="T58" fmla="*/ 172 w 197"/>
                  <a:gd name="T59" fmla="*/ 176 h 484"/>
                  <a:gd name="T60" fmla="*/ 162 w 197"/>
                  <a:gd name="T61" fmla="*/ 165 h 484"/>
                  <a:gd name="T62" fmla="*/ 162 w 197"/>
                  <a:gd name="T63" fmla="*/ 56 h 484"/>
                  <a:gd name="T64" fmla="*/ 151 w 197"/>
                  <a:gd name="T65" fmla="*/ 165 h 4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484"/>
                  <a:gd name="T101" fmla="*/ 197 w 197"/>
                  <a:gd name="T102" fmla="*/ 484 h 4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484">
                    <a:moveTo>
                      <a:pt x="197" y="277"/>
                    </a:moveTo>
                    <a:lnTo>
                      <a:pt x="151" y="284"/>
                    </a:lnTo>
                    <a:lnTo>
                      <a:pt x="151" y="449"/>
                    </a:lnTo>
                    <a:lnTo>
                      <a:pt x="151" y="460"/>
                    </a:lnTo>
                    <a:lnTo>
                      <a:pt x="144" y="470"/>
                    </a:lnTo>
                    <a:lnTo>
                      <a:pt x="137" y="474"/>
                    </a:lnTo>
                    <a:lnTo>
                      <a:pt x="126" y="477"/>
                    </a:lnTo>
                    <a:lnTo>
                      <a:pt x="119" y="477"/>
                    </a:lnTo>
                    <a:lnTo>
                      <a:pt x="112" y="474"/>
                    </a:lnTo>
                    <a:lnTo>
                      <a:pt x="105" y="467"/>
                    </a:lnTo>
                    <a:lnTo>
                      <a:pt x="105" y="456"/>
                    </a:lnTo>
                    <a:lnTo>
                      <a:pt x="105" y="291"/>
                    </a:lnTo>
                    <a:lnTo>
                      <a:pt x="95" y="291"/>
                    </a:lnTo>
                    <a:lnTo>
                      <a:pt x="95" y="460"/>
                    </a:lnTo>
                    <a:lnTo>
                      <a:pt x="91" y="470"/>
                    </a:lnTo>
                    <a:lnTo>
                      <a:pt x="88" y="477"/>
                    </a:lnTo>
                    <a:lnTo>
                      <a:pt x="81" y="481"/>
                    </a:lnTo>
                    <a:lnTo>
                      <a:pt x="70" y="484"/>
                    </a:lnTo>
                    <a:lnTo>
                      <a:pt x="60" y="484"/>
                    </a:lnTo>
                    <a:lnTo>
                      <a:pt x="53" y="481"/>
                    </a:lnTo>
                    <a:lnTo>
                      <a:pt x="49" y="474"/>
                    </a:lnTo>
                    <a:lnTo>
                      <a:pt x="49" y="463"/>
                    </a:lnTo>
                    <a:lnTo>
                      <a:pt x="49" y="298"/>
                    </a:lnTo>
                    <a:lnTo>
                      <a:pt x="0" y="302"/>
                    </a:lnTo>
                    <a:lnTo>
                      <a:pt x="49" y="179"/>
                    </a:lnTo>
                    <a:lnTo>
                      <a:pt x="49" y="71"/>
                    </a:lnTo>
                    <a:lnTo>
                      <a:pt x="39" y="71"/>
                    </a:lnTo>
                    <a:lnTo>
                      <a:pt x="39" y="172"/>
                    </a:lnTo>
                    <a:lnTo>
                      <a:pt x="39" y="183"/>
                    </a:lnTo>
                    <a:lnTo>
                      <a:pt x="35" y="190"/>
                    </a:lnTo>
                    <a:lnTo>
                      <a:pt x="28" y="193"/>
                    </a:lnTo>
                    <a:lnTo>
                      <a:pt x="21" y="197"/>
                    </a:lnTo>
                    <a:lnTo>
                      <a:pt x="14" y="197"/>
                    </a:lnTo>
                    <a:lnTo>
                      <a:pt x="7" y="193"/>
                    </a:lnTo>
                    <a:lnTo>
                      <a:pt x="4" y="186"/>
                    </a:lnTo>
                    <a:lnTo>
                      <a:pt x="4" y="176"/>
                    </a:lnTo>
                    <a:lnTo>
                      <a:pt x="4" y="78"/>
                    </a:lnTo>
                    <a:lnTo>
                      <a:pt x="4" y="63"/>
                    </a:lnTo>
                    <a:lnTo>
                      <a:pt x="7" y="49"/>
                    </a:lnTo>
                    <a:lnTo>
                      <a:pt x="11" y="39"/>
                    </a:lnTo>
                    <a:lnTo>
                      <a:pt x="18" y="32"/>
                    </a:lnTo>
                    <a:lnTo>
                      <a:pt x="28" y="21"/>
                    </a:lnTo>
                    <a:lnTo>
                      <a:pt x="39" y="18"/>
                    </a:lnTo>
                    <a:lnTo>
                      <a:pt x="49" y="14"/>
                    </a:lnTo>
                    <a:lnTo>
                      <a:pt x="67" y="11"/>
                    </a:lnTo>
                    <a:lnTo>
                      <a:pt x="134" y="0"/>
                    </a:lnTo>
                    <a:lnTo>
                      <a:pt x="151" y="0"/>
                    </a:lnTo>
                    <a:lnTo>
                      <a:pt x="162" y="0"/>
                    </a:lnTo>
                    <a:lnTo>
                      <a:pt x="172" y="4"/>
                    </a:lnTo>
                    <a:lnTo>
                      <a:pt x="183" y="7"/>
                    </a:lnTo>
                    <a:lnTo>
                      <a:pt x="190" y="18"/>
                    </a:lnTo>
                    <a:lnTo>
                      <a:pt x="193" y="25"/>
                    </a:lnTo>
                    <a:lnTo>
                      <a:pt x="197" y="35"/>
                    </a:lnTo>
                    <a:lnTo>
                      <a:pt x="197" y="49"/>
                    </a:lnTo>
                    <a:lnTo>
                      <a:pt x="197" y="151"/>
                    </a:lnTo>
                    <a:lnTo>
                      <a:pt x="197" y="162"/>
                    </a:lnTo>
                    <a:lnTo>
                      <a:pt x="193" y="169"/>
                    </a:lnTo>
                    <a:lnTo>
                      <a:pt x="186" y="176"/>
                    </a:lnTo>
                    <a:lnTo>
                      <a:pt x="179" y="176"/>
                    </a:lnTo>
                    <a:lnTo>
                      <a:pt x="172" y="176"/>
                    </a:lnTo>
                    <a:lnTo>
                      <a:pt x="165" y="172"/>
                    </a:lnTo>
                    <a:lnTo>
                      <a:pt x="162" y="165"/>
                    </a:lnTo>
                    <a:lnTo>
                      <a:pt x="162" y="155"/>
                    </a:lnTo>
                    <a:lnTo>
                      <a:pt x="162" y="56"/>
                    </a:lnTo>
                    <a:lnTo>
                      <a:pt x="151" y="56"/>
                    </a:lnTo>
                    <a:lnTo>
                      <a:pt x="151" y="165"/>
                    </a:lnTo>
                    <a:lnTo>
                      <a:pt x="197" y="277"/>
                    </a:lnTo>
                  </a:path>
                </a:pathLst>
              </a:custGeom>
              <a:noFill/>
              <a:ln w="2540">
                <a:solidFill>
                  <a:srgbClr val="1F1A17"/>
                </a:solidFill>
                <a:round/>
                <a:headEnd/>
                <a:tailEnd/>
              </a:ln>
            </p:spPr>
            <p:txBody>
              <a:bodyPr/>
              <a:lstStyle/>
              <a:p>
                <a:endParaRPr lang="ro-RO"/>
              </a:p>
            </p:txBody>
          </p:sp>
          <p:sp>
            <p:nvSpPr>
              <p:cNvPr id="54602" name="Freeform 275"/>
              <p:cNvSpPr>
                <a:spLocks noEditPoints="1"/>
              </p:cNvSpPr>
              <p:nvPr/>
            </p:nvSpPr>
            <p:spPr bwMode="auto">
              <a:xfrm>
                <a:off x="6964" y="10480"/>
                <a:ext cx="274" cy="596"/>
              </a:xfrm>
              <a:custGeom>
                <a:avLst/>
                <a:gdLst>
                  <a:gd name="T0" fmla="*/ 172 w 274"/>
                  <a:gd name="T1" fmla="*/ 73 h 596"/>
                  <a:gd name="T2" fmla="*/ 158 w 274"/>
                  <a:gd name="T3" fmla="*/ 91 h 596"/>
                  <a:gd name="T4" fmla="*/ 144 w 274"/>
                  <a:gd name="T5" fmla="*/ 95 h 596"/>
                  <a:gd name="T6" fmla="*/ 120 w 274"/>
                  <a:gd name="T7" fmla="*/ 88 h 596"/>
                  <a:gd name="T8" fmla="*/ 99 w 274"/>
                  <a:gd name="T9" fmla="*/ 56 h 596"/>
                  <a:gd name="T10" fmla="*/ 99 w 274"/>
                  <a:gd name="T11" fmla="*/ 28 h 596"/>
                  <a:gd name="T12" fmla="*/ 102 w 274"/>
                  <a:gd name="T13" fmla="*/ 14 h 596"/>
                  <a:gd name="T14" fmla="*/ 116 w 274"/>
                  <a:gd name="T15" fmla="*/ 3 h 596"/>
                  <a:gd name="T16" fmla="*/ 130 w 274"/>
                  <a:gd name="T17" fmla="*/ 0 h 596"/>
                  <a:gd name="T18" fmla="*/ 151 w 274"/>
                  <a:gd name="T19" fmla="*/ 7 h 596"/>
                  <a:gd name="T20" fmla="*/ 172 w 274"/>
                  <a:gd name="T21" fmla="*/ 38 h 596"/>
                  <a:gd name="T22" fmla="*/ 271 w 274"/>
                  <a:gd name="T23" fmla="*/ 228 h 596"/>
                  <a:gd name="T24" fmla="*/ 274 w 274"/>
                  <a:gd name="T25" fmla="*/ 242 h 596"/>
                  <a:gd name="T26" fmla="*/ 257 w 274"/>
                  <a:gd name="T27" fmla="*/ 273 h 596"/>
                  <a:gd name="T28" fmla="*/ 200 w 274"/>
                  <a:gd name="T29" fmla="*/ 280 h 596"/>
                  <a:gd name="T30" fmla="*/ 193 w 274"/>
                  <a:gd name="T31" fmla="*/ 172 h 596"/>
                  <a:gd name="T32" fmla="*/ 211 w 274"/>
                  <a:gd name="T33" fmla="*/ 337 h 596"/>
                  <a:gd name="T34" fmla="*/ 204 w 274"/>
                  <a:gd name="T35" fmla="*/ 403 h 596"/>
                  <a:gd name="T36" fmla="*/ 197 w 274"/>
                  <a:gd name="T37" fmla="*/ 579 h 596"/>
                  <a:gd name="T38" fmla="*/ 190 w 274"/>
                  <a:gd name="T39" fmla="*/ 596 h 596"/>
                  <a:gd name="T40" fmla="*/ 172 w 274"/>
                  <a:gd name="T41" fmla="*/ 596 h 596"/>
                  <a:gd name="T42" fmla="*/ 155 w 274"/>
                  <a:gd name="T43" fmla="*/ 586 h 596"/>
                  <a:gd name="T44" fmla="*/ 151 w 274"/>
                  <a:gd name="T45" fmla="*/ 568 h 596"/>
                  <a:gd name="T46" fmla="*/ 144 w 274"/>
                  <a:gd name="T47" fmla="*/ 389 h 596"/>
                  <a:gd name="T48" fmla="*/ 130 w 274"/>
                  <a:gd name="T49" fmla="*/ 326 h 596"/>
                  <a:gd name="T50" fmla="*/ 123 w 274"/>
                  <a:gd name="T51" fmla="*/ 382 h 596"/>
                  <a:gd name="T52" fmla="*/ 123 w 274"/>
                  <a:gd name="T53" fmla="*/ 572 h 596"/>
                  <a:gd name="T54" fmla="*/ 109 w 274"/>
                  <a:gd name="T55" fmla="*/ 582 h 596"/>
                  <a:gd name="T56" fmla="*/ 92 w 274"/>
                  <a:gd name="T57" fmla="*/ 575 h 596"/>
                  <a:gd name="T58" fmla="*/ 78 w 274"/>
                  <a:gd name="T59" fmla="*/ 561 h 596"/>
                  <a:gd name="T60" fmla="*/ 78 w 274"/>
                  <a:gd name="T61" fmla="*/ 372 h 596"/>
                  <a:gd name="T62" fmla="*/ 71 w 274"/>
                  <a:gd name="T63" fmla="*/ 312 h 596"/>
                  <a:gd name="T64" fmla="*/ 81 w 274"/>
                  <a:gd name="T65" fmla="*/ 256 h 596"/>
                  <a:gd name="T66" fmla="*/ 39 w 274"/>
                  <a:gd name="T67" fmla="*/ 189 h 596"/>
                  <a:gd name="T68" fmla="*/ 60 w 274"/>
                  <a:gd name="T69" fmla="*/ 287 h 596"/>
                  <a:gd name="T70" fmla="*/ 4 w 274"/>
                  <a:gd name="T71" fmla="*/ 196 h 596"/>
                  <a:gd name="T72" fmla="*/ 0 w 274"/>
                  <a:gd name="T73" fmla="*/ 172 h 596"/>
                  <a:gd name="T74" fmla="*/ 53 w 274"/>
                  <a:gd name="T75" fmla="*/ 102 h 596"/>
                  <a:gd name="T76" fmla="*/ 67 w 274"/>
                  <a:gd name="T77" fmla="*/ 88 h 596"/>
                  <a:gd name="T78" fmla="*/ 81 w 274"/>
                  <a:gd name="T79" fmla="*/ 88 h 596"/>
                  <a:gd name="T80" fmla="*/ 200 w 274"/>
                  <a:gd name="T81" fmla="*/ 116 h 596"/>
                  <a:gd name="T82" fmla="*/ 214 w 274"/>
                  <a:gd name="T83" fmla="*/ 130 h 596"/>
                  <a:gd name="T84" fmla="*/ 271 w 274"/>
                  <a:gd name="T85" fmla="*/ 228 h 5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4"/>
                  <a:gd name="T130" fmla="*/ 0 h 596"/>
                  <a:gd name="T131" fmla="*/ 274 w 274"/>
                  <a:gd name="T132" fmla="*/ 596 h 5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4" h="596">
                    <a:moveTo>
                      <a:pt x="176" y="56"/>
                    </a:moveTo>
                    <a:lnTo>
                      <a:pt x="172" y="73"/>
                    </a:lnTo>
                    <a:lnTo>
                      <a:pt x="165" y="88"/>
                    </a:lnTo>
                    <a:lnTo>
                      <a:pt x="158" y="91"/>
                    </a:lnTo>
                    <a:lnTo>
                      <a:pt x="151" y="95"/>
                    </a:lnTo>
                    <a:lnTo>
                      <a:pt x="144" y="95"/>
                    </a:lnTo>
                    <a:lnTo>
                      <a:pt x="137" y="95"/>
                    </a:lnTo>
                    <a:lnTo>
                      <a:pt x="120" y="88"/>
                    </a:lnTo>
                    <a:lnTo>
                      <a:pt x="109" y="73"/>
                    </a:lnTo>
                    <a:lnTo>
                      <a:pt x="99" y="56"/>
                    </a:lnTo>
                    <a:lnTo>
                      <a:pt x="95" y="38"/>
                    </a:lnTo>
                    <a:lnTo>
                      <a:pt x="99" y="28"/>
                    </a:lnTo>
                    <a:lnTo>
                      <a:pt x="99" y="21"/>
                    </a:lnTo>
                    <a:lnTo>
                      <a:pt x="102" y="14"/>
                    </a:lnTo>
                    <a:lnTo>
                      <a:pt x="109" y="7"/>
                    </a:lnTo>
                    <a:lnTo>
                      <a:pt x="116" y="3"/>
                    </a:lnTo>
                    <a:lnTo>
                      <a:pt x="120" y="0"/>
                    </a:lnTo>
                    <a:lnTo>
                      <a:pt x="130" y="0"/>
                    </a:lnTo>
                    <a:lnTo>
                      <a:pt x="137" y="0"/>
                    </a:lnTo>
                    <a:lnTo>
                      <a:pt x="151" y="7"/>
                    </a:lnTo>
                    <a:lnTo>
                      <a:pt x="165" y="21"/>
                    </a:lnTo>
                    <a:lnTo>
                      <a:pt x="172" y="38"/>
                    </a:lnTo>
                    <a:lnTo>
                      <a:pt x="176" y="56"/>
                    </a:lnTo>
                    <a:close/>
                    <a:moveTo>
                      <a:pt x="271" y="228"/>
                    </a:moveTo>
                    <a:lnTo>
                      <a:pt x="271" y="235"/>
                    </a:lnTo>
                    <a:lnTo>
                      <a:pt x="274" y="242"/>
                    </a:lnTo>
                    <a:lnTo>
                      <a:pt x="271" y="256"/>
                    </a:lnTo>
                    <a:lnTo>
                      <a:pt x="257" y="273"/>
                    </a:lnTo>
                    <a:lnTo>
                      <a:pt x="214" y="323"/>
                    </a:lnTo>
                    <a:lnTo>
                      <a:pt x="200" y="280"/>
                    </a:lnTo>
                    <a:lnTo>
                      <a:pt x="236" y="235"/>
                    </a:lnTo>
                    <a:lnTo>
                      <a:pt x="193" y="172"/>
                    </a:lnTo>
                    <a:lnTo>
                      <a:pt x="193" y="284"/>
                    </a:lnTo>
                    <a:lnTo>
                      <a:pt x="211" y="337"/>
                    </a:lnTo>
                    <a:lnTo>
                      <a:pt x="204" y="344"/>
                    </a:lnTo>
                    <a:lnTo>
                      <a:pt x="204" y="403"/>
                    </a:lnTo>
                    <a:lnTo>
                      <a:pt x="197" y="400"/>
                    </a:lnTo>
                    <a:lnTo>
                      <a:pt x="197" y="579"/>
                    </a:lnTo>
                    <a:lnTo>
                      <a:pt x="193" y="589"/>
                    </a:lnTo>
                    <a:lnTo>
                      <a:pt x="190" y="596"/>
                    </a:lnTo>
                    <a:lnTo>
                      <a:pt x="183" y="596"/>
                    </a:lnTo>
                    <a:lnTo>
                      <a:pt x="172" y="596"/>
                    </a:lnTo>
                    <a:lnTo>
                      <a:pt x="162" y="593"/>
                    </a:lnTo>
                    <a:lnTo>
                      <a:pt x="155" y="586"/>
                    </a:lnTo>
                    <a:lnTo>
                      <a:pt x="151" y="579"/>
                    </a:lnTo>
                    <a:lnTo>
                      <a:pt x="151" y="568"/>
                    </a:lnTo>
                    <a:lnTo>
                      <a:pt x="151" y="389"/>
                    </a:lnTo>
                    <a:lnTo>
                      <a:pt x="144" y="389"/>
                    </a:lnTo>
                    <a:lnTo>
                      <a:pt x="144" y="330"/>
                    </a:lnTo>
                    <a:lnTo>
                      <a:pt x="130" y="326"/>
                    </a:lnTo>
                    <a:lnTo>
                      <a:pt x="130" y="386"/>
                    </a:lnTo>
                    <a:lnTo>
                      <a:pt x="123" y="382"/>
                    </a:lnTo>
                    <a:lnTo>
                      <a:pt x="123" y="561"/>
                    </a:lnTo>
                    <a:lnTo>
                      <a:pt x="123" y="572"/>
                    </a:lnTo>
                    <a:lnTo>
                      <a:pt x="116" y="579"/>
                    </a:lnTo>
                    <a:lnTo>
                      <a:pt x="109" y="582"/>
                    </a:lnTo>
                    <a:lnTo>
                      <a:pt x="102" y="579"/>
                    </a:lnTo>
                    <a:lnTo>
                      <a:pt x="92" y="575"/>
                    </a:lnTo>
                    <a:lnTo>
                      <a:pt x="85" y="568"/>
                    </a:lnTo>
                    <a:lnTo>
                      <a:pt x="78" y="561"/>
                    </a:lnTo>
                    <a:lnTo>
                      <a:pt x="78" y="550"/>
                    </a:lnTo>
                    <a:lnTo>
                      <a:pt x="78" y="372"/>
                    </a:lnTo>
                    <a:lnTo>
                      <a:pt x="71" y="372"/>
                    </a:lnTo>
                    <a:lnTo>
                      <a:pt x="71" y="312"/>
                    </a:lnTo>
                    <a:lnTo>
                      <a:pt x="64" y="301"/>
                    </a:lnTo>
                    <a:lnTo>
                      <a:pt x="81" y="256"/>
                    </a:lnTo>
                    <a:lnTo>
                      <a:pt x="81" y="147"/>
                    </a:lnTo>
                    <a:lnTo>
                      <a:pt x="39" y="189"/>
                    </a:lnTo>
                    <a:lnTo>
                      <a:pt x="74" y="252"/>
                    </a:lnTo>
                    <a:lnTo>
                      <a:pt x="60" y="287"/>
                    </a:lnTo>
                    <a:lnTo>
                      <a:pt x="14" y="217"/>
                    </a:lnTo>
                    <a:lnTo>
                      <a:pt x="4" y="196"/>
                    </a:lnTo>
                    <a:lnTo>
                      <a:pt x="0" y="179"/>
                    </a:lnTo>
                    <a:lnTo>
                      <a:pt x="0" y="172"/>
                    </a:lnTo>
                    <a:lnTo>
                      <a:pt x="4" y="168"/>
                    </a:lnTo>
                    <a:lnTo>
                      <a:pt x="53" y="102"/>
                    </a:lnTo>
                    <a:lnTo>
                      <a:pt x="60" y="91"/>
                    </a:lnTo>
                    <a:lnTo>
                      <a:pt x="67" y="88"/>
                    </a:lnTo>
                    <a:lnTo>
                      <a:pt x="74" y="88"/>
                    </a:lnTo>
                    <a:lnTo>
                      <a:pt x="81" y="88"/>
                    </a:lnTo>
                    <a:lnTo>
                      <a:pt x="193" y="112"/>
                    </a:lnTo>
                    <a:lnTo>
                      <a:pt x="200" y="116"/>
                    </a:lnTo>
                    <a:lnTo>
                      <a:pt x="207" y="119"/>
                    </a:lnTo>
                    <a:lnTo>
                      <a:pt x="214" y="130"/>
                    </a:lnTo>
                    <a:lnTo>
                      <a:pt x="221" y="140"/>
                    </a:lnTo>
                    <a:lnTo>
                      <a:pt x="271" y="228"/>
                    </a:lnTo>
                    <a:close/>
                  </a:path>
                </a:pathLst>
              </a:custGeom>
              <a:solidFill>
                <a:srgbClr val="1F1A17"/>
              </a:solidFill>
              <a:ln w="9525">
                <a:noFill/>
                <a:round/>
                <a:headEnd/>
                <a:tailEnd/>
              </a:ln>
            </p:spPr>
            <p:txBody>
              <a:bodyPr/>
              <a:lstStyle/>
              <a:p>
                <a:endParaRPr lang="ro-RO"/>
              </a:p>
            </p:txBody>
          </p:sp>
          <p:sp>
            <p:nvSpPr>
              <p:cNvPr id="54603" name="Freeform 274"/>
              <p:cNvSpPr>
                <a:spLocks/>
              </p:cNvSpPr>
              <p:nvPr/>
            </p:nvSpPr>
            <p:spPr bwMode="auto">
              <a:xfrm>
                <a:off x="7059" y="10480"/>
                <a:ext cx="81" cy="95"/>
              </a:xfrm>
              <a:custGeom>
                <a:avLst/>
                <a:gdLst>
                  <a:gd name="T0" fmla="*/ 81 w 81"/>
                  <a:gd name="T1" fmla="*/ 56 h 95"/>
                  <a:gd name="T2" fmla="*/ 77 w 81"/>
                  <a:gd name="T3" fmla="*/ 73 h 95"/>
                  <a:gd name="T4" fmla="*/ 70 w 81"/>
                  <a:gd name="T5" fmla="*/ 88 h 95"/>
                  <a:gd name="T6" fmla="*/ 63 w 81"/>
                  <a:gd name="T7" fmla="*/ 91 h 95"/>
                  <a:gd name="T8" fmla="*/ 56 w 81"/>
                  <a:gd name="T9" fmla="*/ 95 h 95"/>
                  <a:gd name="T10" fmla="*/ 49 w 81"/>
                  <a:gd name="T11" fmla="*/ 95 h 95"/>
                  <a:gd name="T12" fmla="*/ 42 w 81"/>
                  <a:gd name="T13" fmla="*/ 95 h 95"/>
                  <a:gd name="T14" fmla="*/ 25 w 81"/>
                  <a:gd name="T15" fmla="*/ 88 h 95"/>
                  <a:gd name="T16" fmla="*/ 14 w 81"/>
                  <a:gd name="T17" fmla="*/ 73 h 95"/>
                  <a:gd name="T18" fmla="*/ 4 w 81"/>
                  <a:gd name="T19" fmla="*/ 56 h 95"/>
                  <a:gd name="T20" fmla="*/ 0 w 81"/>
                  <a:gd name="T21" fmla="*/ 38 h 95"/>
                  <a:gd name="T22" fmla="*/ 4 w 81"/>
                  <a:gd name="T23" fmla="*/ 28 h 95"/>
                  <a:gd name="T24" fmla="*/ 4 w 81"/>
                  <a:gd name="T25" fmla="*/ 21 h 95"/>
                  <a:gd name="T26" fmla="*/ 7 w 81"/>
                  <a:gd name="T27" fmla="*/ 14 h 95"/>
                  <a:gd name="T28" fmla="*/ 14 w 81"/>
                  <a:gd name="T29" fmla="*/ 7 h 95"/>
                  <a:gd name="T30" fmla="*/ 21 w 81"/>
                  <a:gd name="T31" fmla="*/ 3 h 95"/>
                  <a:gd name="T32" fmla="*/ 25 w 81"/>
                  <a:gd name="T33" fmla="*/ 0 h 95"/>
                  <a:gd name="T34" fmla="*/ 35 w 81"/>
                  <a:gd name="T35" fmla="*/ 0 h 95"/>
                  <a:gd name="T36" fmla="*/ 42 w 81"/>
                  <a:gd name="T37" fmla="*/ 0 h 95"/>
                  <a:gd name="T38" fmla="*/ 56 w 81"/>
                  <a:gd name="T39" fmla="*/ 7 h 95"/>
                  <a:gd name="T40" fmla="*/ 70 w 81"/>
                  <a:gd name="T41" fmla="*/ 21 h 95"/>
                  <a:gd name="T42" fmla="*/ 77 w 81"/>
                  <a:gd name="T43" fmla="*/ 38 h 95"/>
                  <a:gd name="T44" fmla="*/ 81 w 81"/>
                  <a:gd name="T45" fmla="*/ 56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95"/>
                  <a:gd name="T71" fmla="*/ 81 w 81"/>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95">
                    <a:moveTo>
                      <a:pt x="81" y="56"/>
                    </a:moveTo>
                    <a:lnTo>
                      <a:pt x="77" y="73"/>
                    </a:lnTo>
                    <a:lnTo>
                      <a:pt x="70" y="88"/>
                    </a:lnTo>
                    <a:lnTo>
                      <a:pt x="63" y="91"/>
                    </a:lnTo>
                    <a:lnTo>
                      <a:pt x="56" y="95"/>
                    </a:lnTo>
                    <a:lnTo>
                      <a:pt x="49" y="95"/>
                    </a:lnTo>
                    <a:lnTo>
                      <a:pt x="42" y="95"/>
                    </a:lnTo>
                    <a:lnTo>
                      <a:pt x="25" y="88"/>
                    </a:lnTo>
                    <a:lnTo>
                      <a:pt x="14" y="73"/>
                    </a:lnTo>
                    <a:lnTo>
                      <a:pt x="4" y="56"/>
                    </a:lnTo>
                    <a:lnTo>
                      <a:pt x="0" y="38"/>
                    </a:lnTo>
                    <a:lnTo>
                      <a:pt x="4" y="28"/>
                    </a:lnTo>
                    <a:lnTo>
                      <a:pt x="4" y="21"/>
                    </a:lnTo>
                    <a:lnTo>
                      <a:pt x="7" y="14"/>
                    </a:lnTo>
                    <a:lnTo>
                      <a:pt x="14" y="7"/>
                    </a:lnTo>
                    <a:lnTo>
                      <a:pt x="21" y="3"/>
                    </a:lnTo>
                    <a:lnTo>
                      <a:pt x="25" y="0"/>
                    </a:lnTo>
                    <a:lnTo>
                      <a:pt x="35" y="0"/>
                    </a:lnTo>
                    <a:lnTo>
                      <a:pt x="42" y="0"/>
                    </a:lnTo>
                    <a:lnTo>
                      <a:pt x="56" y="7"/>
                    </a:lnTo>
                    <a:lnTo>
                      <a:pt x="70" y="21"/>
                    </a:lnTo>
                    <a:lnTo>
                      <a:pt x="77" y="38"/>
                    </a:lnTo>
                    <a:lnTo>
                      <a:pt x="81" y="56"/>
                    </a:lnTo>
                  </a:path>
                </a:pathLst>
              </a:custGeom>
              <a:noFill/>
              <a:ln w="2540">
                <a:solidFill>
                  <a:srgbClr val="1F1A17"/>
                </a:solidFill>
                <a:round/>
                <a:headEnd/>
                <a:tailEnd/>
              </a:ln>
            </p:spPr>
            <p:txBody>
              <a:bodyPr/>
              <a:lstStyle/>
              <a:p>
                <a:endParaRPr lang="ro-RO"/>
              </a:p>
            </p:txBody>
          </p:sp>
          <p:sp>
            <p:nvSpPr>
              <p:cNvPr id="54604" name="Freeform 273"/>
              <p:cNvSpPr>
                <a:spLocks/>
              </p:cNvSpPr>
              <p:nvPr/>
            </p:nvSpPr>
            <p:spPr bwMode="auto">
              <a:xfrm>
                <a:off x="6964" y="10568"/>
                <a:ext cx="274" cy="508"/>
              </a:xfrm>
              <a:custGeom>
                <a:avLst/>
                <a:gdLst>
                  <a:gd name="T0" fmla="*/ 271 w 274"/>
                  <a:gd name="T1" fmla="*/ 140 h 508"/>
                  <a:gd name="T2" fmla="*/ 271 w 274"/>
                  <a:gd name="T3" fmla="*/ 147 h 508"/>
                  <a:gd name="T4" fmla="*/ 274 w 274"/>
                  <a:gd name="T5" fmla="*/ 154 h 508"/>
                  <a:gd name="T6" fmla="*/ 271 w 274"/>
                  <a:gd name="T7" fmla="*/ 168 h 508"/>
                  <a:gd name="T8" fmla="*/ 257 w 274"/>
                  <a:gd name="T9" fmla="*/ 185 h 508"/>
                  <a:gd name="T10" fmla="*/ 214 w 274"/>
                  <a:gd name="T11" fmla="*/ 235 h 508"/>
                  <a:gd name="T12" fmla="*/ 200 w 274"/>
                  <a:gd name="T13" fmla="*/ 192 h 508"/>
                  <a:gd name="T14" fmla="*/ 236 w 274"/>
                  <a:gd name="T15" fmla="*/ 147 h 508"/>
                  <a:gd name="T16" fmla="*/ 193 w 274"/>
                  <a:gd name="T17" fmla="*/ 84 h 508"/>
                  <a:gd name="T18" fmla="*/ 193 w 274"/>
                  <a:gd name="T19" fmla="*/ 196 h 508"/>
                  <a:gd name="T20" fmla="*/ 211 w 274"/>
                  <a:gd name="T21" fmla="*/ 249 h 508"/>
                  <a:gd name="T22" fmla="*/ 204 w 274"/>
                  <a:gd name="T23" fmla="*/ 256 h 508"/>
                  <a:gd name="T24" fmla="*/ 204 w 274"/>
                  <a:gd name="T25" fmla="*/ 315 h 508"/>
                  <a:gd name="T26" fmla="*/ 197 w 274"/>
                  <a:gd name="T27" fmla="*/ 312 h 508"/>
                  <a:gd name="T28" fmla="*/ 197 w 274"/>
                  <a:gd name="T29" fmla="*/ 491 h 508"/>
                  <a:gd name="T30" fmla="*/ 193 w 274"/>
                  <a:gd name="T31" fmla="*/ 501 h 508"/>
                  <a:gd name="T32" fmla="*/ 190 w 274"/>
                  <a:gd name="T33" fmla="*/ 508 h 508"/>
                  <a:gd name="T34" fmla="*/ 183 w 274"/>
                  <a:gd name="T35" fmla="*/ 508 h 508"/>
                  <a:gd name="T36" fmla="*/ 172 w 274"/>
                  <a:gd name="T37" fmla="*/ 508 h 508"/>
                  <a:gd name="T38" fmla="*/ 162 w 274"/>
                  <a:gd name="T39" fmla="*/ 505 h 508"/>
                  <a:gd name="T40" fmla="*/ 155 w 274"/>
                  <a:gd name="T41" fmla="*/ 498 h 508"/>
                  <a:gd name="T42" fmla="*/ 151 w 274"/>
                  <a:gd name="T43" fmla="*/ 491 h 508"/>
                  <a:gd name="T44" fmla="*/ 151 w 274"/>
                  <a:gd name="T45" fmla="*/ 480 h 508"/>
                  <a:gd name="T46" fmla="*/ 151 w 274"/>
                  <a:gd name="T47" fmla="*/ 301 h 508"/>
                  <a:gd name="T48" fmla="*/ 144 w 274"/>
                  <a:gd name="T49" fmla="*/ 301 h 508"/>
                  <a:gd name="T50" fmla="*/ 144 w 274"/>
                  <a:gd name="T51" fmla="*/ 242 h 508"/>
                  <a:gd name="T52" fmla="*/ 130 w 274"/>
                  <a:gd name="T53" fmla="*/ 238 h 508"/>
                  <a:gd name="T54" fmla="*/ 130 w 274"/>
                  <a:gd name="T55" fmla="*/ 298 h 508"/>
                  <a:gd name="T56" fmla="*/ 123 w 274"/>
                  <a:gd name="T57" fmla="*/ 294 h 508"/>
                  <a:gd name="T58" fmla="*/ 123 w 274"/>
                  <a:gd name="T59" fmla="*/ 473 h 508"/>
                  <a:gd name="T60" fmla="*/ 123 w 274"/>
                  <a:gd name="T61" fmla="*/ 484 h 508"/>
                  <a:gd name="T62" fmla="*/ 116 w 274"/>
                  <a:gd name="T63" fmla="*/ 491 h 508"/>
                  <a:gd name="T64" fmla="*/ 109 w 274"/>
                  <a:gd name="T65" fmla="*/ 494 h 508"/>
                  <a:gd name="T66" fmla="*/ 102 w 274"/>
                  <a:gd name="T67" fmla="*/ 491 h 508"/>
                  <a:gd name="T68" fmla="*/ 92 w 274"/>
                  <a:gd name="T69" fmla="*/ 487 h 508"/>
                  <a:gd name="T70" fmla="*/ 85 w 274"/>
                  <a:gd name="T71" fmla="*/ 480 h 508"/>
                  <a:gd name="T72" fmla="*/ 78 w 274"/>
                  <a:gd name="T73" fmla="*/ 473 h 508"/>
                  <a:gd name="T74" fmla="*/ 78 w 274"/>
                  <a:gd name="T75" fmla="*/ 462 h 508"/>
                  <a:gd name="T76" fmla="*/ 78 w 274"/>
                  <a:gd name="T77" fmla="*/ 284 h 508"/>
                  <a:gd name="T78" fmla="*/ 71 w 274"/>
                  <a:gd name="T79" fmla="*/ 284 h 508"/>
                  <a:gd name="T80" fmla="*/ 71 w 274"/>
                  <a:gd name="T81" fmla="*/ 224 h 508"/>
                  <a:gd name="T82" fmla="*/ 64 w 274"/>
                  <a:gd name="T83" fmla="*/ 213 h 508"/>
                  <a:gd name="T84" fmla="*/ 81 w 274"/>
                  <a:gd name="T85" fmla="*/ 168 h 508"/>
                  <a:gd name="T86" fmla="*/ 81 w 274"/>
                  <a:gd name="T87" fmla="*/ 59 h 508"/>
                  <a:gd name="T88" fmla="*/ 39 w 274"/>
                  <a:gd name="T89" fmla="*/ 101 h 508"/>
                  <a:gd name="T90" fmla="*/ 74 w 274"/>
                  <a:gd name="T91" fmla="*/ 164 h 508"/>
                  <a:gd name="T92" fmla="*/ 60 w 274"/>
                  <a:gd name="T93" fmla="*/ 199 h 508"/>
                  <a:gd name="T94" fmla="*/ 14 w 274"/>
                  <a:gd name="T95" fmla="*/ 129 h 508"/>
                  <a:gd name="T96" fmla="*/ 4 w 274"/>
                  <a:gd name="T97" fmla="*/ 108 h 508"/>
                  <a:gd name="T98" fmla="*/ 0 w 274"/>
                  <a:gd name="T99" fmla="*/ 91 h 508"/>
                  <a:gd name="T100" fmla="*/ 0 w 274"/>
                  <a:gd name="T101" fmla="*/ 84 h 508"/>
                  <a:gd name="T102" fmla="*/ 4 w 274"/>
                  <a:gd name="T103" fmla="*/ 80 h 508"/>
                  <a:gd name="T104" fmla="*/ 53 w 274"/>
                  <a:gd name="T105" fmla="*/ 14 h 508"/>
                  <a:gd name="T106" fmla="*/ 60 w 274"/>
                  <a:gd name="T107" fmla="*/ 3 h 508"/>
                  <a:gd name="T108" fmla="*/ 67 w 274"/>
                  <a:gd name="T109" fmla="*/ 0 h 508"/>
                  <a:gd name="T110" fmla="*/ 74 w 274"/>
                  <a:gd name="T111" fmla="*/ 0 h 508"/>
                  <a:gd name="T112" fmla="*/ 81 w 274"/>
                  <a:gd name="T113" fmla="*/ 0 h 508"/>
                  <a:gd name="T114" fmla="*/ 193 w 274"/>
                  <a:gd name="T115" fmla="*/ 24 h 508"/>
                  <a:gd name="T116" fmla="*/ 200 w 274"/>
                  <a:gd name="T117" fmla="*/ 28 h 508"/>
                  <a:gd name="T118" fmla="*/ 207 w 274"/>
                  <a:gd name="T119" fmla="*/ 31 h 508"/>
                  <a:gd name="T120" fmla="*/ 214 w 274"/>
                  <a:gd name="T121" fmla="*/ 42 h 508"/>
                  <a:gd name="T122" fmla="*/ 221 w 274"/>
                  <a:gd name="T123" fmla="*/ 52 h 508"/>
                  <a:gd name="T124" fmla="*/ 271 w 274"/>
                  <a:gd name="T125" fmla="*/ 140 h 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4"/>
                  <a:gd name="T190" fmla="*/ 0 h 508"/>
                  <a:gd name="T191" fmla="*/ 274 w 274"/>
                  <a:gd name="T192" fmla="*/ 508 h 5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4" h="508">
                    <a:moveTo>
                      <a:pt x="271" y="140"/>
                    </a:moveTo>
                    <a:lnTo>
                      <a:pt x="271" y="147"/>
                    </a:lnTo>
                    <a:lnTo>
                      <a:pt x="274" y="154"/>
                    </a:lnTo>
                    <a:lnTo>
                      <a:pt x="271" y="168"/>
                    </a:lnTo>
                    <a:lnTo>
                      <a:pt x="257" y="185"/>
                    </a:lnTo>
                    <a:lnTo>
                      <a:pt x="214" y="235"/>
                    </a:lnTo>
                    <a:lnTo>
                      <a:pt x="200" y="192"/>
                    </a:lnTo>
                    <a:lnTo>
                      <a:pt x="236" y="147"/>
                    </a:lnTo>
                    <a:lnTo>
                      <a:pt x="193" y="84"/>
                    </a:lnTo>
                    <a:lnTo>
                      <a:pt x="193" y="196"/>
                    </a:lnTo>
                    <a:lnTo>
                      <a:pt x="211" y="249"/>
                    </a:lnTo>
                    <a:lnTo>
                      <a:pt x="204" y="256"/>
                    </a:lnTo>
                    <a:lnTo>
                      <a:pt x="204" y="315"/>
                    </a:lnTo>
                    <a:lnTo>
                      <a:pt x="197" y="312"/>
                    </a:lnTo>
                    <a:lnTo>
                      <a:pt x="197" y="491"/>
                    </a:lnTo>
                    <a:lnTo>
                      <a:pt x="193" y="501"/>
                    </a:lnTo>
                    <a:lnTo>
                      <a:pt x="190" y="508"/>
                    </a:lnTo>
                    <a:lnTo>
                      <a:pt x="183" y="508"/>
                    </a:lnTo>
                    <a:lnTo>
                      <a:pt x="172" y="508"/>
                    </a:lnTo>
                    <a:lnTo>
                      <a:pt x="162" y="505"/>
                    </a:lnTo>
                    <a:lnTo>
                      <a:pt x="155" y="498"/>
                    </a:lnTo>
                    <a:lnTo>
                      <a:pt x="151" y="491"/>
                    </a:lnTo>
                    <a:lnTo>
                      <a:pt x="151" y="480"/>
                    </a:lnTo>
                    <a:lnTo>
                      <a:pt x="151" y="301"/>
                    </a:lnTo>
                    <a:lnTo>
                      <a:pt x="144" y="301"/>
                    </a:lnTo>
                    <a:lnTo>
                      <a:pt x="144" y="242"/>
                    </a:lnTo>
                    <a:lnTo>
                      <a:pt x="130" y="238"/>
                    </a:lnTo>
                    <a:lnTo>
                      <a:pt x="130" y="298"/>
                    </a:lnTo>
                    <a:lnTo>
                      <a:pt x="123" y="294"/>
                    </a:lnTo>
                    <a:lnTo>
                      <a:pt x="123" y="473"/>
                    </a:lnTo>
                    <a:lnTo>
                      <a:pt x="123" y="484"/>
                    </a:lnTo>
                    <a:lnTo>
                      <a:pt x="116" y="491"/>
                    </a:lnTo>
                    <a:lnTo>
                      <a:pt x="109" y="494"/>
                    </a:lnTo>
                    <a:lnTo>
                      <a:pt x="102" y="491"/>
                    </a:lnTo>
                    <a:lnTo>
                      <a:pt x="92" y="487"/>
                    </a:lnTo>
                    <a:lnTo>
                      <a:pt x="85" y="480"/>
                    </a:lnTo>
                    <a:lnTo>
                      <a:pt x="78" y="473"/>
                    </a:lnTo>
                    <a:lnTo>
                      <a:pt x="78" y="462"/>
                    </a:lnTo>
                    <a:lnTo>
                      <a:pt x="78" y="284"/>
                    </a:lnTo>
                    <a:lnTo>
                      <a:pt x="71" y="284"/>
                    </a:lnTo>
                    <a:lnTo>
                      <a:pt x="71" y="224"/>
                    </a:lnTo>
                    <a:lnTo>
                      <a:pt x="64" y="213"/>
                    </a:lnTo>
                    <a:lnTo>
                      <a:pt x="81" y="168"/>
                    </a:lnTo>
                    <a:lnTo>
                      <a:pt x="81" y="59"/>
                    </a:lnTo>
                    <a:lnTo>
                      <a:pt x="39" y="101"/>
                    </a:lnTo>
                    <a:lnTo>
                      <a:pt x="74" y="164"/>
                    </a:lnTo>
                    <a:lnTo>
                      <a:pt x="60" y="199"/>
                    </a:lnTo>
                    <a:lnTo>
                      <a:pt x="14" y="129"/>
                    </a:lnTo>
                    <a:lnTo>
                      <a:pt x="4" y="108"/>
                    </a:lnTo>
                    <a:lnTo>
                      <a:pt x="0" y="91"/>
                    </a:lnTo>
                    <a:lnTo>
                      <a:pt x="0" y="84"/>
                    </a:lnTo>
                    <a:lnTo>
                      <a:pt x="4" y="80"/>
                    </a:lnTo>
                    <a:lnTo>
                      <a:pt x="53" y="14"/>
                    </a:lnTo>
                    <a:lnTo>
                      <a:pt x="60" y="3"/>
                    </a:lnTo>
                    <a:lnTo>
                      <a:pt x="67" y="0"/>
                    </a:lnTo>
                    <a:lnTo>
                      <a:pt x="74" y="0"/>
                    </a:lnTo>
                    <a:lnTo>
                      <a:pt x="81" y="0"/>
                    </a:lnTo>
                    <a:lnTo>
                      <a:pt x="193" y="24"/>
                    </a:lnTo>
                    <a:lnTo>
                      <a:pt x="200" y="28"/>
                    </a:lnTo>
                    <a:lnTo>
                      <a:pt x="207" y="31"/>
                    </a:lnTo>
                    <a:lnTo>
                      <a:pt x="214" y="42"/>
                    </a:lnTo>
                    <a:lnTo>
                      <a:pt x="221" y="52"/>
                    </a:lnTo>
                    <a:lnTo>
                      <a:pt x="271" y="140"/>
                    </a:lnTo>
                  </a:path>
                </a:pathLst>
              </a:custGeom>
              <a:noFill/>
              <a:ln w="2540">
                <a:solidFill>
                  <a:srgbClr val="1F1A17"/>
                </a:solidFill>
                <a:round/>
                <a:headEnd/>
                <a:tailEnd/>
              </a:ln>
            </p:spPr>
            <p:txBody>
              <a:bodyPr/>
              <a:lstStyle/>
              <a:p>
                <a:endParaRPr lang="ro-RO"/>
              </a:p>
            </p:txBody>
          </p:sp>
          <p:sp>
            <p:nvSpPr>
              <p:cNvPr id="54605" name="Freeform 272"/>
              <p:cNvSpPr>
                <a:spLocks noEditPoints="1"/>
              </p:cNvSpPr>
              <p:nvPr/>
            </p:nvSpPr>
            <p:spPr bwMode="auto">
              <a:xfrm>
                <a:off x="6312" y="10662"/>
                <a:ext cx="459" cy="596"/>
              </a:xfrm>
              <a:custGeom>
                <a:avLst/>
                <a:gdLst>
                  <a:gd name="T0" fmla="*/ 214 w 459"/>
                  <a:gd name="T1" fmla="*/ 67 h 596"/>
                  <a:gd name="T2" fmla="*/ 207 w 459"/>
                  <a:gd name="T3" fmla="*/ 84 h 596"/>
                  <a:gd name="T4" fmla="*/ 193 w 459"/>
                  <a:gd name="T5" fmla="*/ 102 h 596"/>
                  <a:gd name="T6" fmla="*/ 179 w 459"/>
                  <a:gd name="T7" fmla="*/ 109 h 596"/>
                  <a:gd name="T8" fmla="*/ 161 w 459"/>
                  <a:gd name="T9" fmla="*/ 109 h 596"/>
                  <a:gd name="T10" fmla="*/ 144 w 459"/>
                  <a:gd name="T11" fmla="*/ 102 h 596"/>
                  <a:gd name="T12" fmla="*/ 133 w 459"/>
                  <a:gd name="T13" fmla="*/ 84 h 596"/>
                  <a:gd name="T14" fmla="*/ 126 w 459"/>
                  <a:gd name="T15" fmla="*/ 67 h 596"/>
                  <a:gd name="T16" fmla="*/ 126 w 459"/>
                  <a:gd name="T17" fmla="*/ 46 h 596"/>
                  <a:gd name="T18" fmla="*/ 133 w 459"/>
                  <a:gd name="T19" fmla="*/ 25 h 596"/>
                  <a:gd name="T20" fmla="*/ 144 w 459"/>
                  <a:gd name="T21" fmla="*/ 11 h 596"/>
                  <a:gd name="T22" fmla="*/ 161 w 459"/>
                  <a:gd name="T23" fmla="*/ 4 h 596"/>
                  <a:gd name="T24" fmla="*/ 179 w 459"/>
                  <a:gd name="T25" fmla="*/ 4 h 596"/>
                  <a:gd name="T26" fmla="*/ 193 w 459"/>
                  <a:gd name="T27" fmla="*/ 11 h 596"/>
                  <a:gd name="T28" fmla="*/ 207 w 459"/>
                  <a:gd name="T29" fmla="*/ 25 h 596"/>
                  <a:gd name="T30" fmla="*/ 214 w 459"/>
                  <a:gd name="T31" fmla="*/ 46 h 596"/>
                  <a:gd name="T32" fmla="*/ 459 w 459"/>
                  <a:gd name="T33" fmla="*/ 477 h 596"/>
                  <a:gd name="T34" fmla="*/ 382 w 459"/>
                  <a:gd name="T35" fmla="*/ 502 h 596"/>
                  <a:gd name="T36" fmla="*/ 351 w 459"/>
                  <a:gd name="T37" fmla="*/ 544 h 596"/>
                  <a:gd name="T38" fmla="*/ 309 w 459"/>
                  <a:gd name="T39" fmla="*/ 575 h 596"/>
                  <a:gd name="T40" fmla="*/ 256 w 459"/>
                  <a:gd name="T41" fmla="*/ 593 h 596"/>
                  <a:gd name="T42" fmla="*/ 193 w 459"/>
                  <a:gd name="T43" fmla="*/ 593 h 596"/>
                  <a:gd name="T44" fmla="*/ 133 w 459"/>
                  <a:gd name="T45" fmla="*/ 568 h 596"/>
                  <a:gd name="T46" fmla="*/ 84 w 459"/>
                  <a:gd name="T47" fmla="*/ 519 h 596"/>
                  <a:gd name="T48" fmla="*/ 60 w 459"/>
                  <a:gd name="T49" fmla="*/ 456 h 596"/>
                  <a:gd name="T50" fmla="*/ 56 w 459"/>
                  <a:gd name="T51" fmla="*/ 400 h 596"/>
                  <a:gd name="T52" fmla="*/ 70 w 459"/>
                  <a:gd name="T53" fmla="*/ 354 h 596"/>
                  <a:gd name="T54" fmla="*/ 95 w 459"/>
                  <a:gd name="T55" fmla="*/ 340 h 596"/>
                  <a:gd name="T56" fmla="*/ 105 w 459"/>
                  <a:gd name="T57" fmla="*/ 305 h 596"/>
                  <a:gd name="T58" fmla="*/ 130 w 459"/>
                  <a:gd name="T59" fmla="*/ 284 h 596"/>
                  <a:gd name="T60" fmla="*/ 154 w 459"/>
                  <a:gd name="T61" fmla="*/ 172 h 596"/>
                  <a:gd name="T62" fmla="*/ 49 w 459"/>
                  <a:gd name="T63" fmla="*/ 221 h 596"/>
                  <a:gd name="T64" fmla="*/ 95 w 459"/>
                  <a:gd name="T65" fmla="*/ 333 h 596"/>
                  <a:gd name="T66" fmla="*/ 67 w 459"/>
                  <a:gd name="T67" fmla="*/ 323 h 596"/>
                  <a:gd name="T68" fmla="*/ 7 w 459"/>
                  <a:gd name="T69" fmla="*/ 242 h 596"/>
                  <a:gd name="T70" fmla="*/ 0 w 459"/>
                  <a:gd name="T71" fmla="*/ 214 h 596"/>
                  <a:gd name="T72" fmla="*/ 3 w 459"/>
                  <a:gd name="T73" fmla="*/ 200 h 596"/>
                  <a:gd name="T74" fmla="*/ 14 w 459"/>
                  <a:gd name="T75" fmla="*/ 190 h 596"/>
                  <a:gd name="T76" fmla="*/ 147 w 459"/>
                  <a:gd name="T77" fmla="*/ 116 h 596"/>
                  <a:gd name="T78" fmla="*/ 186 w 459"/>
                  <a:gd name="T79" fmla="*/ 116 h 596"/>
                  <a:gd name="T80" fmla="*/ 207 w 459"/>
                  <a:gd name="T81" fmla="*/ 137 h 596"/>
                  <a:gd name="T82" fmla="*/ 210 w 459"/>
                  <a:gd name="T83" fmla="*/ 288 h 596"/>
                  <a:gd name="T84" fmla="*/ 312 w 459"/>
                  <a:gd name="T85" fmla="*/ 288 h 596"/>
                  <a:gd name="T86" fmla="*/ 330 w 459"/>
                  <a:gd name="T87" fmla="*/ 302 h 596"/>
                  <a:gd name="T88" fmla="*/ 424 w 459"/>
                  <a:gd name="T89" fmla="*/ 435 h 596"/>
                  <a:gd name="T90" fmla="*/ 452 w 459"/>
                  <a:gd name="T91" fmla="*/ 435 h 596"/>
                  <a:gd name="T92" fmla="*/ 459 w 459"/>
                  <a:gd name="T93" fmla="*/ 442 h 596"/>
                  <a:gd name="T94" fmla="*/ 459 w 459"/>
                  <a:gd name="T95" fmla="*/ 477 h 596"/>
                  <a:gd name="T96" fmla="*/ 295 w 459"/>
                  <a:gd name="T97" fmla="*/ 340 h 596"/>
                  <a:gd name="T98" fmla="*/ 119 w 459"/>
                  <a:gd name="T99" fmla="*/ 358 h 596"/>
                  <a:gd name="T100" fmla="*/ 102 w 459"/>
                  <a:gd name="T101" fmla="*/ 400 h 596"/>
                  <a:gd name="T102" fmla="*/ 102 w 459"/>
                  <a:gd name="T103" fmla="*/ 449 h 596"/>
                  <a:gd name="T104" fmla="*/ 123 w 459"/>
                  <a:gd name="T105" fmla="*/ 495 h 596"/>
                  <a:gd name="T106" fmla="*/ 158 w 459"/>
                  <a:gd name="T107" fmla="*/ 530 h 596"/>
                  <a:gd name="T108" fmla="*/ 203 w 459"/>
                  <a:gd name="T109" fmla="*/ 547 h 596"/>
                  <a:gd name="T110" fmla="*/ 256 w 459"/>
                  <a:gd name="T111" fmla="*/ 547 h 596"/>
                  <a:gd name="T112" fmla="*/ 298 w 459"/>
                  <a:gd name="T113" fmla="*/ 530 h 596"/>
                  <a:gd name="T114" fmla="*/ 337 w 459"/>
                  <a:gd name="T115" fmla="*/ 495 h 596"/>
                  <a:gd name="T116" fmla="*/ 354 w 459"/>
                  <a:gd name="T117" fmla="*/ 449 h 5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9"/>
                  <a:gd name="T178" fmla="*/ 0 h 596"/>
                  <a:gd name="T179" fmla="*/ 459 w 459"/>
                  <a:gd name="T180" fmla="*/ 596 h 5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9" h="596">
                    <a:moveTo>
                      <a:pt x="214" y="56"/>
                    </a:moveTo>
                    <a:lnTo>
                      <a:pt x="214" y="67"/>
                    </a:lnTo>
                    <a:lnTo>
                      <a:pt x="210" y="77"/>
                    </a:lnTo>
                    <a:lnTo>
                      <a:pt x="207" y="84"/>
                    </a:lnTo>
                    <a:lnTo>
                      <a:pt x="200" y="95"/>
                    </a:lnTo>
                    <a:lnTo>
                      <a:pt x="193" y="102"/>
                    </a:lnTo>
                    <a:lnTo>
                      <a:pt x="186" y="105"/>
                    </a:lnTo>
                    <a:lnTo>
                      <a:pt x="179" y="109"/>
                    </a:lnTo>
                    <a:lnTo>
                      <a:pt x="168" y="109"/>
                    </a:lnTo>
                    <a:lnTo>
                      <a:pt x="161" y="109"/>
                    </a:lnTo>
                    <a:lnTo>
                      <a:pt x="154" y="105"/>
                    </a:lnTo>
                    <a:lnTo>
                      <a:pt x="144" y="102"/>
                    </a:lnTo>
                    <a:lnTo>
                      <a:pt x="137" y="95"/>
                    </a:lnTo>
                    <a:lnTo>
                      <a:pt x="133" y="84"/>
                    </a:lnTo>
                    <a:lnTo>
                      <a:pt x="130" y="77"/>
                    </a:lnTo>
                    <a:lnTo>
                      <a:pt x="126" y="67"/>
                    </a:lnTo>
                    <a:lnTo>
                      <a:pt x="126" y="56"/>
                    </a:lnTo>
                    <a:lnTo>
                      <a:pt x="126" y="46"/>
                    </a:lnTo>
                    <a:lnTo>
                      <a:pt x="130" y="35"/>
                    </a:lnTo>
                    <a:lnTo>
                      <a:pt x="133" y="25"/>
                    </a:lnTo>
                    <a:lnTo>
                      <a:pt x="137" y="18"/>
                    </a:lnTo>
                    <a:lnTo>
                      <a:pt x="144" y="11"/>
                    </a:lnTo>
                    <a:lnTo>
                      <a:pt x="154" y="4"/>
                    </a:lnTo>
                    <a:lnTo>
                      <a:pt x="161" y="4"/>
                    </a:lnTo>
                    <a:lnTo>
                      <a:pt x="168" y="0"/>
                    </a:lnTo>
                    <a:lnTo>
                      <a:pt x="179" y="4"/>
                    </a:lnTo>
                    <a:lnTo>
                      <a:pt x="186" y="4"/>
                    </a:lnTo>
                    <a:lnTo>
                      <a:pt x="193" y="11"/>
                    </a:lnTo>
                    <a:lnTo>
                      <a:pt x="200" y="18"/>
                    </a:lnTo>
                    <a:lnTo>
                      <a:pt x="207" y="25"/>
                    </a:lnTo>
                    <a:lnTo>
                      <a:pt x="210" y="35"/>
                    </a:lnTo>
                    <a:lnTo>
                      <a:pt x="214" y="46"/>
                    </a:lnTo>
                    <a:lnTo>
                      <a:pt x="214" y="56"/>
                    </a:lnTo>
                    <a:close/>
                    <a:moveTo>
                      <a:pt x="459" y="477"/>
                    </a:moveTo>
                    <a:lnTo>
                      <a:pt x="393" y="477"/>
                    </a:lnTo>
                    <a:lnTo>
                      <a:pt x="382" y="502"/>
                    </a:lnTo>
                    <a:lnTo>
                      <a:pt x="368" y="526"/>
                    </a:lnTo>
                    <a:lnTo>
                      <a:pt x="351" y="544"/>
                    </a:lnTo>
                    <a:lnTo>
                      <a:pt x="333" y="561"/>
                    </a:lnTo>
                    <a:lnTo>
                      <a:pt x="309" y="575"/>
                    </a:lnTo>
                    <a:lnTo>
                      <a:pt x="284" y="586"/>
                    </a:lnTo>
                    <a:lnTo>
                      <a:pt x="256" y="593"/>
                    </a:lnTo>
                    <a:lnTo>
                      <a:pt x="228" y="596"/>
                    </a:lnTo>
                    <a:lnTo>
                      <a:pt x="193" y="593"/>
                    </a:lnTo>
                    <a:lnTo>
                      <a:pt x="161" y="582"/>
                    </a:lnTo>
                    <a:lnTo>
                      <a:pt x="133" y="568"/>
                    </a:lnTo>
                    <a:lnTo>
                      <a:pt x="105" y="544"/>
                    </a:lnTo>
                    <a:lnTo>
                      <a:pt x="84" y="519"/>
                    </a:lnTo>
                    <a:lnTo>
                      <a:pt x="67" y="488"/>
                    </a:lnTo>
                    <a:lnTo>
                      <a:pt x="60" y="456"/>
                    </a:lnTo>
                    <a:lnTo>
                      <a:pt x="56" y="425"/>
                    </a:lnTo>
                    <a:lnTo>
                      <a:pt x="56" y="400"/>
                    </a:lnTo>
                    <a:lnTo>
                      <a:pt x="60" y="375"/>
                    </a:lnTo>
                    <a:lnTo>
                      <a:pt x="70" y="354"/>
                    </a:lnTo>
                    <a:lnTo>
                      <a:pt x="77" y="337"/>
                    </a:lnTo>
                    <a:lnTo>
                      <a:pt x="95" y="340"/>
                    </a:lnTo>
                    <a:lnTo>
                      <a:pt x="123" y="340"/>
                    </a:lnTo>
                    <a:lnTo>
                      <a:pt x="105" y="305"/>
                    </a:lnTo>
                    <a:lnTo>
                      <a:pt x="116" y="295"/>
                    </a:lnTo>
                    <a:lnTo>
                      <a:pt x="130" y="284"/>
                    </a:lnTo>
                    <a:lnTo>
                      <a:pt x="130" y="186"/>
                    </a:lnTo>
                    <a:lnTo>
                      <a:pt x="154" y="172"/>
                    </a:lnTo>
                    <a:lnTo>
                      <a:pt x="154" y="165"/>
                    </a:lnTo>
                    <a:lnTo>
                      <a:pt x="49" y="221"/>
                    </a:lnTo>
                    <a:lnTo>
                      <a:pt x="112" y="333"/>
                    </a:lnTo>
                    <a:lnTo>
                      <a:pt x="95" y="333"/>
                    </a:lnTo>
                    <a:lnTo>
                      <a:pt x="81" y="330"/>
                    </a:lnTo>
                    <a:lnTo>
                      <a:pt x="67" y="323"/>
                    </a:lnTo>
                    <a:lnTo>
                      <a:pt x="60" y="316"/>
                    </a:lnTo>
                    <a:lnTo>
                      <a:pt x="7" y="242"/>
                    </a:lnTo>
                    <a:lnTo>
                      <a:pt x="0" y="228"/>
                    </a:lnTo>
                    <a:lnTo>
                      <a:pt x="0" y="214"/>
                    </a:lnTo>
                    <a:lnTo>
                      <a:pt x="0" y="204"/>
                    </a:lnTo>
                    <a:lnTo>
                      <a:pt x="3" y="200"/>
                    </a:lnTo>
                    <a:lnTo>
                      <a:pt x="7" y="193"/>
                    </a:lnTo>
                    <a:lnTo>
                      <a:pt x="14" y="190"/>
                    </a:lnTo>
                    <a:lnTo>
                      <a:pt x="123" y="126"/>
                    </a:lnTo>
                    <a:lnTo>
                      <a:pt x="147" y="116"/>
                    </a:lnTo>
                    <a:lnTo>
                      <a:pt x="168" y="112"/>
                    </a:lnTo>
                    <a:lnTo>
                      <a:pt x="186" y="116"/>
                    </a:lnTo>
                    <a:lnTo>
                      <a:pt x="200" y="123"/>
                    </a:lnTo>
                    <a:lnTo>
                      <a:pt x="207" y="137"/>
                    </a:lnTo>
                    <a:lnTo>
                      <a:pt x="210" y="151"/>
                    </a:lnTo>
                    <a:lnTo>
                      <a:pt x="210" y="288"/>
                    </a:lnTo>
                    <a:lnTo>
                      <a:pt x="302" y="288"/>
                    </a:lnTo>
                    <a:lnTo>
                      <a:pt x="312" y="288"/>
                    </a:lnTo>
                    <a:lnTo>
                      <a:pt x="323" y="295"/>
                    </a:lnTo>
                    <a:lnTo>
                      <a:pt x="330" y="302"/>
                    </a:lnTo>
                    <a:lnTo>
                      <a:pt x="340" y="312"/>
                    </a:lnTo>
                    <a:lnTo>
                      <a:pt x="424" y="435"/>
                    </a:lnTo>
                    <a:lnTo>
                      <a:pt x="442" y="435"/>
                    </a:lnTo>
                    <a:lnTo>
                      <a:pt x="452" y="435"/>
                    </a:lnTo>
                    <a:lnTo>
                      <a:pt x="456" y="439"/>
                    </a:lnTo>
                    <a:lnTo>
                      <a:pt x="459" y="442"/>
                    </a:lnTo>
                    <a:lnTo>
                      <a:pt x="459" y="453"/>
                    </a:lnTo>
                    <a:lnTo>
                      <a:pt x="459" y="477"/>
                    </a:lnTo>
                    <a:close/>
                    <a:moveTo>
                      <a:pt x="358" y="425"/>
                    </a:moveTo>
                    <a:lnTo>
                      <a:pt x="295" y="340"/>
                    </a:lnTo>
                    <a:lnTo>
                      <a:pt x="133" y="340"/>
                    </a:lnTo>
                    <a:lnTo>
                      <a:pt x="119" y="358"/>
                    </a:lnTo>
                    <a:lnTo>
                      <a:pt x="109" y="379"/>
                    </a:lnTo>
                    <a:lnTo>
                      <a:pt x="102" y="400"/>
                    </a:lnTo>
                    <a:lnTo>
                      <a:pt x="102" y="425"/>
                    </a:lnTo>
                    <a:lnTo>
                      <a:pt x="102" y="449"/>
                    </a:lnTo>
                    <a:lnTo>
                      <a:pt x="109" y="474"/>
                    </a:lnTo>
                    <a:lnTo>
                      <a:pt x="123" y="495"/>
                    </a:lnTo>
                    <a:lnTo>
                      <a:pt x="137" y="512"/>
                    </a:lnTo>
                    <a:lnTo>
                      <a:pt x="158" y="530"/>
                    </a:lnTo>
                    <a:lnTo>
                      <a:pt x="179" y="540"/>
                    </a:lnTo>
                    <a:lnTo>
                      <a:pt x="203" y="547"/>
                    </a:lnTo>
                    <a:lnTo>
                      <a:pt x="228" y="551"/>
                    </a:lnTo>
                    <a:lnTo>
                      <a:pt x="256" y="547"/>
                    </a:lnTo>
                    <a:lnTo>
                      <a:pt x="277" y="540"/>
                    </a:lnTo>
                    <a:lnTo>
                      <a:pt x="298" y="530"/>
                    </a:lnTo>
                    <a:lnTo>
                      <a:pt x="319" y="512"/>
                    </a:lnTo>
                    <a:lnTo>
                      <a:pt x="337" y="495"/>
                    </a:lnTo>
                    <a:lnTo>
                      <a:pt x="347" y="474"/>
                    </a:lnTo>
                    <a:lnTo>
                      <a:pt x="354" y="449"/>
                    </a:lnTo>
                    <a:lnTo>
                      <a:pt x="358" y="425"/>
                    </a:lnTo>
                    <a:close/>
                  </a:path>
                </a:pathLst>
              </a:custGeom>
              <a:solidFill>
                <a:srgbClr val="1F1A17"/>
              </a:solidFill>
              <a:ln w="9525">
                <a:noFill/>
                <a:round/>
                <a:headEnd/>
                <a:tailEnd/>
              </a:ln>
            </p:spPr>
            <p:txBody>
              <a:bodyPr/>
              <a:lstStyle/>
              <a:p>
                <a:endParaRPr lang="ro-RO"/>
              </a:p>
            </p:txBody>
          </p:sp>
          <p:sp>
            <p:nvSpPr>
              <p:cNvPr id="54606" name="Freeform 271"/>
              <p:cNvSpPr>
                <a:spLocks/>
              </p:cNvSpPr>
              <p:nvPr/>
            </p:nvSpPr>
            <p:spPr bwMode="auto">
              <a:xfrm>
                <a:off x="6438" y="10662"/>
                <a:ext cx="88" cy="109"/>
              </a:xfrm>
              <a:custGeom>
                <a:avLst/>
                <a:gdLst>
                  <a:gd name="T0" fmla="*/ 88 w 88"/>
                  <a:gd name="T1" fmla="*/ 56 h 109"/>
                  <a:gd name="T2" fmla="*/ 88 w 88"/>
                  <a:gd name="T3" fmla="*/ 67 h 109"/>
                  <a:gd name="T4" fmla="*/ 84 w 88"/>
                  <a:gd name="T5" fmla="*/ 77 h 109"/>
                  <a:gd name="T6" fmla="*/ 81 w 88"/>
                  <a:gd name="T7" fmla="*/ 84 h 109"/>
                  <a:gd name="T8" fmla="*/ 74 w 88"/>
                  <a:gd name="T9" fmla="*/ 95 h 109"/>
                  <a:gd name="T10" fmla="*/ 67 w 88"/>
                  <a:gd name="T11" fmla="*/ 102 h 109"/>
                  <a:gd name="T12" fmla="*/ 60 w 88"/>
                  <a:gd name="T13" fmla="*/ 105 h 109"/>
                  <a:gd name="T14" fmla="*/ 53 w 88"/>
                  <a:gd name="T15" fmla="*/ 109 h 109"/>
                  <a:gd name="T16" fmla="*/ 42 w 88"/>
                  <a:gd name="T17" fmla="*/ 109 h 109"/>
                  <a:gd name="T18" fmla="*/ 35 w 88"/>
                  <a:gd name="T19" fmla="*/ 109 h 109"/>
                  <a:gd name="T20" fmla="*/ 28 w 88"/>
                  <a:gd name="T21" fmla="*/ 105 h 109"/>
                  <a:gd name="T22" fmla="*/ 18 w 88"/>
                  <a:gd name="T23" fmla="*/ 102 h 109"/>
                  <a:gd name="T24" fmla="*/ 11 w 88"/>
                  <a:gd name="T25" fmla="*/ 95 h 109"/>
                  <a:gd name="T26" fmla="*/ 7 w 88"/>
                  <a:gd name="T27" fmla="*/ 84 h 109"/>
                  <a:gd name="T28" fmla="*/ 4 w 88"/>
                  <a:gd name="T29" fmla="*/ 77 h 109"/>
                  <a:gd name="T30" fmla="*/ 0 w 88"/>
                  <a:gd name="T31" fmla="*/ 67 h 109"/>
                  <a:gd name="T32" fmla="*/ 0 w 88"/>
                  <a:gd name="T33" fmla="*/ 56 h 109"/>
                  <a:gd name="T34" fmla="*/ 0 w 88"/>
                  <a:gd name="T35" fmla="*/ 46 h 109"/>
                  <a:gd name="T36" fmla="*/ 4 w 88"/>
                  <a:gd name="T37" fmla="*/ 35 h 109"/>
                  <a:gd name="T38" fmla="*/ 7 w 88"/>
                  <a:gd name="T39" fmla="*/ 25 h 109"/>
                  <a:gd name="T40" fmla="*/ 11 w 88"/>
                  <a:gd name="T41" fmla="*/ 18 h 109"/>
                  <a:gd name="T42" fmla="*/ 18 w 88"/>
                  <a:gd name="T43" fmla="*/ 11 h 109"/>
                  <a:gd name="T44" fmla="*/ 28 w 88"/>
                  <a:gd name="T45" fmla="*/ 4 h 109"/>
                  <a:gd name="T46" fmla="*/ 35 w 88"/>
                  <a:gd name="T47" fmla="*/ 4 h 109"/>
                  <a:gd name="T48" fmla="*/ 42 w 88"/>
                  <a:gd name="T49" fmla="*/ 0 h 109"/>
                  <a:gd name="T50" fmla="*/ 53 w 88"/>
                  <a:gd name="T51" fmla="*/ 4 h 109"/>
                  <a:gd name="T52" fmla="*/ 60 w 88"/>
                  <a:gd name="T53" fmla="*/ 4 h 109"/>
                  <a:gd name="T54" fmla="*/ 67 w 88"/>
                  <a:gd name="T55" fmla="*/ 11 h 109"/>
                  <a:gd name="T56" fmla="*/ 74 w 88"/>
                  <a:gd name="T57" fmla="*/ 18 h 109"/>
                  <a:gd name="T58" fmla="*/ 81 w 88"/>
                  <a:gd name="T59" fmla="*/ 25 h 109"/>
                  <a:gd name="T60" fmla="*/ 84 w 88"/>
                  <a:gd name="T61" fmla="*/ 35 h 109"/>
                  <a:gd name="T62" fmla="*/ 88 w 88"/>
                  <a:gd name="T63" fmla="*/ 46 h 109"/>
                  <a:gd name="T64" fmla="*/ 88 w 88"/>
                  <a:gd name="T65" fmla="*/ 56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109"/>
                  <a:gd name="T101" fmla="*/ 88 w 88"/>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109">
                    <a:moveTo>
                      <a:pt x="88" y="56"/>
                    </a:moveTo>
                    <a:lnTo>
                      <a:pt x="88" y="67"/>
                    </a:lnTo>
                    <a:lnTo>
                      <a:pt x="84" y="77"/>
                    </a:lnTo>
                    <a:lnTo>
                      <a:pt x="81" y="84"/>
                    </a:lnTo>
                    <a:lnTo>
                      <a:pt x="74" y="95"/>
                    </a:lnTo>
                    <a:lnTo>
                      <a:pt x="67" y="102"/>
                    </a:lnTo>
                    <a:lnTo>
                      <a:pt x="60" y="105"/>
                    </a:lnTo>
                    <a:lnTo>
                      <a:pt x="53" y="109"/>
                    </a:lnTo>
                    <a:lnTo>
                      <a:pt x="42" y="109"/>
                    </a:lnTo>
                    <a:lnTo>
                      <a:pt x="35" y="109"/>
                    </a:lnTo>
                    <a:lnTo>
                      <a:pt x="28" y="105"/>
                    </a:lnTo>
                    <a:lnTo>
                      <a:pt x="18" y="102"/>
                    </a:lnTo>
                    <a:lnTo>
                      <a:pt x="11" y="95"/>
                    </a:lnTo>
                    <a:lnTo>
                      <a:pt x="7" y="84"/>
                    </a:lnTo>
                    <a:lnTo>
                      <a:pt x="4" y="77"/>
                    </a:lnTo>
                    <a:lnTo>
                      <a:pt x="0" y="67"/>
                    </a:lnTo>
                    <a:lnTo>
                      <a:pt x="0" y="56"/>
                    </a:lnTo>
                    <a:lnTo>
                      <a:pt x="0" y="46"/>
                    </a:lnTo>
                    <a:lnTo>
                      <a:pt x="4" y="35"/>
                    </a:lnTo>
                    <a:lnTo>
                      <a:pt x="7" y="25"/>
                    </a:lnTo>
                    <a:lnTo>
                      <a:pt x="11" y="18"/>
                    </a:lnTo>
                    <a:lnTo>
                      <a:pt x="18" y="11"/>
                    </a:lnTo>
                    <a:lnTo>
                      <a:pt x="28" y="4"/>
                    </a:lnTo>
                    <a:lnTo>
                      <a:pt x="35" y="4"/>
                    </a:lnTo>
                    <a:lnTo>
                      <a:pt x="42" y="0"/>
                    </a:lnTo>
                    <a:lnTo>
                      <a:pt x="53" y="4"/>
                    </a:lnTo>
                    <a:lnTo>
                      <a:pt x="60" y="4"/>
                    </a:lnTo>
                    <a:lnTo>
                      <a:pt x="67" y="11"/>
                    </a:lnTo>
                    <a:lnTo>
                      <a:pt x="74" y="18"/>
                    </a:lnTo>
                    <a:lnTo>
                      <a:pt x="81" y="25"/>
                    </a:lnTo>
                    <a:lnTo>
                      <a:pt x="84" y="35"/>
                    </a:lnTo>
                    <a:lnTo>
                      <a:pt x="88" y="46"/>
                    </a:lnTo>
                    <a:lnTo>
                      <a:pt x="88" y="56"/>
                    </a:lnTo>
                  </a:path>
                </a:pathLst>
              </a:custGeom>
              <a:noFill/>
              <a:ln w="2540">
                <a:solidFill>
                  <a:srgbClr val="1F1A17"/>
                </a:solidFill>
                <a:round/>
                <a:headEnd/>
                <a:tailEnd/>
              </a:ln>
            </p:spPr>
            <p:txBody>
              <a:bodyPr/>
              <a:lstStyle/>
              <a:p>
                <a:endParaRPr lang="ro-RO"/>
              </a:p>
            </p:txBody>
          </p:sp>
          <p:sp>
            <p:nvSpPr>
              <p:cNvPr id="54607" name="Freeform 270"/>
              <p:cNvSpPr>
                <a:spLocks/>
              </p:cNvSpPr>
              <p:nvPr/>
            </p:nvSpPr>
            <p:spPr bwMode="auto">
              <a:xfrm>
                <a:off x="6312" y="10774"/>
                <a:ext cx="459" cy="484"/>
              </a:xfrm>
              <a:custGeom>
                <a:avLst/>
                <a:gdLst>
                  <a:gd name="T0" fmla="*/ 459 w 459"/>
                  <a:gd name="T1" fmla="*/ 365 h 484"/>
                  <a:gd name="T2" fmla="*/ 393 w 459"/>
                  <a:gd name="T3" fmla="*/ 365 h 484"/>
                  <a:gd name="T4" fmla="*/ 382 w 459"/>
                  <a:gd name="T5" fmla="*/ 390 h 484"/>
                  <a:gd name="T6" fmla="*/ 368 w 459"/>
                  <a:gd name="T7" fmla="*/ 414 h 484"/>
                  <a:gd name="T8" fmla="*/ 351 w 459"/>
                  <a:gd name="T9" fmla="*/ 432 h 484"/>
                  <a:gd name="T10" fmla="*/ 333 w 459"/>
                  <a:gd name="T11" fmla="*/ 449 h 484"/>
                  <a:gd name="T12" fmla="*/ 309 w 459"/>
                  <a:gd name="T13" fmla="*/ 463 h 484"/>
                  <a:gd name="T14" fmla="*/ 284 w 459"/>
                  <a:gd name="T15" fmla="*/ 474 h 484"/>
                  <a:gd name="T16" fmla="*/ 256 w 459"/>
                  <a:gd name="T17" fmla="*/ 481 h 484"/>
                  <a:gd name="T18" fmla="*/ 228 w 459"/>
                  <a:gd name="T19" fmla="*/ 484 h 484"/>
                  <a:gd name="T20" fmla="*/ 193 w 459"/>
                  <a:gd name="T21" fmla="*/ 481 h 484"/>
                  <a:gd name="T22" fmla="*/ 161 w 459"/>
                  <a:gd name="T23" fmla="*/ 470 h 484"/>
                  <a:gd name="T24" fmla="*/ 133 w 459"/>
                  <a:gd name="T25" fmla="*/ 456 h 484"/>
                  <a:gd name="T26" fmla="*/ 105 w 459"/>
                  <a:gd name="T27" fmla="*/ 432 h 484"/>
                  <a:gd name="T28" fmla="*/ 84 w 459"/>
                  <a:gd name="T29" fmla="*/ 407 h 484"/>
                  <a:gd name="T30" fmla="*/ 67 w 459"/>
                  <a:gd name="T31" fmla="*/ 376 h 484"/>
                  <a:gd name="T32" fmla="*/ 60 w 459"/>
                  <a:gd name="T33" fmla="*/ 344 h 484"/>
                  <a:gd name="T34" fmla="*/ 56 w 459"/>
                  <a:gd name="T35" fmla="*/ 313 h 484"/>
                  <a:gd name="T36" fmla="*/ 56 w 459"/>
                  <a:gd name="T37" fmla="*/ 288 h 484"/>
                  <a:gd name="T38" fmla="*/ 60 w 459"/>
                  <a:gd name="T39" fmla="*/ 263 h 484"/>
                  <a:gd name="T40" fmla="*/ 70 w 459"/>
                  <a:gd name="T41" fmla="*/ 242 h 484"/>
                  <a:gd name="T42" fmla="*/ 77 w 459"/>
                  <a:gd name="T43" fmla="*/ 225 h 484"/>
                  <a:gd name="T44" fmla="*/ 95 w 459"/>
                  <a:gd name="T45" fmla="*/ 228 h 484"/>
                  <a:gd name="T46" fmla="*/ 123 w 459"/>
                  <a:gd name="T47" fmla="*/ 228 h 484"/>
                  <a:gd name="T48" fmla="*/ 105 w 459"/>
                  <a:gd name="T49" fmla="*/ 193 h 484"/>
                  <a:gd name="T50" fmla="*/ 116 w 459"/>
                  <a:gd name="T51" fmla="*/ 183 h 484"/>
                  <a:gd name="T52" fmla="*/ 130 w 459"/>
                  <a:gd name="T53" fmla="*/ 172 h 484"/>
                  <a:gd name="T54" fmla="*/ 130 w 459"/>
                  <a:gd name="T55" fmla="*/ 74 h 484"/>
                  <a:gd name="T56" fmla="*/ 154 w 459"/>
                  <a:gd name="T57" fmla="*/ 60 h 484"/>
                  <a:gd name="T58" fmla="*/ 154 w 459"/>
                  <a:gd name="T59" fmla="*/ 53 h 484"/>
                  <a:gd name="T60" fmla="*/ 49 w 459"/>
                  <a:gd name="T61" fmla="*/ 109 h 484"/>
                  <a:gd name="T62" fmla="*/ 112 w 459"/>
                  <a:gd name="T63" fmla="*/ 221 h 484"/>
                  <a:gd name="T64" fmla="*/ 95 w 459"/>
                  <a:gd name="T65" fmla="*/ 221 h 484"/>
                  <a:gd name="T66" fmla="*/ 81 w 459"/>
                  <a:gd name="T67" fmla="*/ 218 h 484"/>
                  <a:gd name="T68" fmla="*/ 67 w 459"/>
                  <a:gd name="T69" fmla="*/ 211 h 484"/>
                  <a:gd name="T70" fmla="*/ 60 w 459"/>
                  <a:gd name="T71" fmla="*/ 204 h 484"/>
                  <a:gd name="T72" fmla="*/ 7 w 459"/>
                  <a:gd name="T73" fmla="*/ 130 h 484"/>
                  <a:gd name="T74" fmla="*/ 0 w 459"/>
                  <a:gd name="T75" fmla="*/ 116 h 484"/>
                  <a:gd name="T76" fmla="*/ 0 w 459"/>
                  <a:gd name="T77" fmla="*/ 102 h 484"/>
                  <a:gd name="T78" fmla="*/ 0 w 459"/>
                  <a:gd name="T79" fmla="*/ 92 h 484"/>
                  <a:gd name="T80" fmla="*/ 3 w 459"/>
                  <a:gd name="T81" fmla="*/ 88 h 484"/>
                  <a:gd name="T82" fmla="*/ 7 w 459"/>
                  <a:gd name="T83" fmla="*/ 81 h 484"/>
                  <a:gd name="T84" fmla="*/ 14 w 459"/>
                  <a:gd name="T85" fmla="*/ 78 h 484"/>
                  <a:gd name="T86" fmla="*/ 123 w 459"/>
                  <a:gd name="T87" fmla="*/ 14 h 484"/>
                  <a:gd name="T88" fmla="*/ 147 w 459"/>
                  <a:gd name="T89" fmla="*/ 4 h 484"/>
                  <a:gd name="T90" fmla="*/ 168 w 459"/>
                  <a:gd name="T91" fmla="*/ 0 h 484"/>
                  <a:gd name="T92" fmla="*/ 186 w 459"/>
                  <a:gd name="T93" fmla="*/ 4 h 484"/>
                  <a:gd name="T94" fmla="*/ 200 w 459"/>
                  <a:gd name="T95" fmla="*/ 11 h 484"/>
                  <a:gd name="T96" fmla="*/ 207 w 459"/>
                  <a:gd name="T97" fmla="*/ 25 h 484"/>
                  <a:gd name="T98" fmla="*/ 210 w 459"/>
                  <a:gd name="T99" fmla="*/ 39 h 484"/>
                  <a:gd name="T100" fmla="*/ 210 w 459"/>
                  <a:gd name="T101" fmla="*/ 176 h 484"/>
                  <a:gd name="T102" fmla="*/ 302 w 459"/>
                  <a:gd name="T103" fmla="*/ 176 h 484"/>
                  <a:gd name="T104" fmla="*/ 312 w 459"/>
                  <a:gd name="T105" fmla="*/ 176 h 484"/>
                  <a:gd name="T106" fmla="*/ 323 w 459"/>
                  <a:gd name="T107" fmla="*/ 183 h 484"/>
                  <a:gd name="T108" fmla="*/ 330 w 459"/>
                  <a:gd name="T109" fmla="*/ 190 h 484"/>
                  <a:gd name="T110" fmla="*/ 340 w 459"/>
                  <a:gd name="T111" fmla="*/ 200 h 484"/>
                  <a:gd name="T112" fmla="*/ 424 w 459"/>
                  <a:gd name="T113" fmla="*/ 323 h 484"/>
                  <a:gd name="T114" fmla="*/ 442 w 459"/>
                  <a:gd name="T115" fmla="*/ 323 h 484"/>
                  <a:gd name="T116" fmla="*/ 452 w 459"/>
                  <a:gd name="T117" fmla="*/ 323 h 484"/>
                  <a:gd name="T118" fmla="*/ 456 w 459"/>
                  <a:gd name="T119" fmla="*/ 327 h 484"/>
                  <a:gd name="T120" fmla="*/ 459 w 459"/>
                  <a:gd name="T121" fmla="*/ 330 h 484"/>
                  <a:gd name="T122" fmla="*/ 459 w 459"/>
                  <a:gd name="T123" fmla="*/ 341 h 484"/>
                  <a:gd name="T124" fmla="*/ 459 w 459"/>
                  <a:gd name="T125" fmla="*/ 365 h 4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9"/>
                  <a:gd name="T190" fmla="*/ 0 h 484"/>
                  <a:gd name="T191" fmla="*/ 459 w 459"/>
                  <a:gd name="T192" fmla="*/ 484 h 4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9" h="484">
                    <a:moveTo>
                      <a:pt x="459" y="365"/>
                    </a:moveTo>
                    <a:lnTo>
                      <a:pt x="393" y="365"/>
                    </a:lnTo>
                    <a:lnTo>
                      <a:pt x="382" y="390"/>
                    </a:lnTo>
                    <a:lnTo>
                      <a:pt x="368" y="414"/>
                    </a:lnTo>
                    <a:lnTo>
                      <a:pt x="351" y="432"/>
                    </a:lnTo>
                    <a:lnTo>
                      <a:pt x="333" y="449"/>
                    </a:lnTo>
                    <a:lnTo>
                      <a:pt x="309" y="463"/>
                    </a:lnTo>
                    <a:lnTo>
                      <a:pt x="284" y="474"/>
                    </a:lnTo>
                    <a:lnTo>
                      <a:pt x="256" y="481"/>
                    </a:lnTo>
                    <a:lnTo>
                      <a:pt x="228" y="484"/>
                    </a:lnTo>
                    <a:lnTo>
                      <a:pt x="193" y="481"/>
                    </a:lnTo>
                    <a:lnTo>
                      <a:pt x="161" y="470"/>
                    </a:lnTo>
                    <a:lnTo>
                      <a:pt x="133" y="456"/>
                    </a:lnTo>
                    <a:lnTo>
                      <a:pt x="105" y="432"/>
                    </a:lnTo>
                    <a:lnTo>
                      <a:pt x="84" y="407"/>
                    </a:lnTo>
                    <a:lnTo>
                      <a:pt x="67" y="376"/>
                    </a:lnTo>
                    <a:lnTo>
                      <a:pt x="60" y="344"/>
                    </a:lnTo>
                    <a:lnTo>
                      <a:pt x="56" y="313"/>
                    </a:lnTo>
                    <a:lnTo>
                      <a:pt x="56" y="288"/>
                    </a:lnTo>
                    <a:lnTo>
                      <a:pt x="60" y="263"/>
                    </a:lnTo>
                    <a:lnTo>
                      <a:pt x="70" y="242"/>
                    </a:lnTo>
                    <a:lnTo>
                      <a:pt x="77" y="225"/>
                    </a:lnTo>
                    <a:lnTo>
                      <a:pt x="95" y="228"/>
                    </a:lnTo>
                    <a:lnTo>
                      <a:pt x="123" y="228"/>
                    </a:lnTo>
                    <a:lnTo>
                      <a:pt x="105" y="193"/>
                    </a:lnTo>
                    <a:lnTo>
                      <a:pt x="116" y="183"/>
                    </a:lnTo>
                    <a:lnTo>
                      <a:pt x="130" y="172"/>
                    </a:lnTo>
                    <a:lnTo>
                      <a:pt x="130" y="74"/>
                    </a:lnTo>
                    <a:lnTo>
                      <a:pt x="154" y="60"/>
                    </a:lnTo>
                    <a:lnTo>
                      <a:pt x="154" y="53"/>
                    </a:lnTo>
                    <a:lnTo>
                      <a:pt x="49" y="109"/>
                    </a:lnTo>
                    <a:lnTo>
                      <a:pt x="112" y="221"/>
                    </a:lnTo>
                    <a:lnTo>
                      <a:pt x="95" y="221"/>
                    </a:lnTo>
                    <a:lnTo>
                      <a:pt x="81" y="218"/>
                    </a:lnTo>
                    <a:lnTo>
                      <a:pt x="67" y="211"/>
                    </a:lnTo>
                    <a:lnTo>
                      <a:pt x="60" y="204"/>
                    </a:lnTo>
                    <a:lnTo>
                      <a:pt x="7" y="130"/>
                    </a:lnTo>
                    <a:lnTo>
                      <a:pt x="0" y="116"/>
                    </a:lnTo>
                    <a:lnTo>
                      <a:pt x="0" y="102"/>
                    </a:lnTo>
                    <a:lnTo>
                      <a:pt x="0" y="92"/>
                    </a:lnTo>
                    <a:lnTo>
                      <a:pt x="3" y="88"/>
                    </a:lnTo>
                    <a:lnTo>
                      <a:pt x="7" y="81"/>
                    </a:lnTo>
                    <a:lnTo>
                      <a:pt x="14" y="78"/>
                    </a:lnTo>
                    <a:lnTo>
                      <a:pt x="123" y="14"/>
                    </a:lnTo>
                    <a:lnTo>
                      <a:pt x="147" y="4"/>
                    </a:lnTo>
                    <a:lnTo>
                      <a:pt x="168" y="0"/>
                    </a:lnTo>
                    <a:lnTo>
                      <a:pt x="186" y="4"/>
                    </a:lnTo>
                    <a:lnTo>
                      <a:pt x="200" y="11"/>
                    </a:lnTo>
                    <a:lnTo>
                      <a:pt x="207" y="25"/>
                    </a:lnTo>
                    <a:lnTo>
                      <a:pt x="210" y="39"/>
                    </a:lnTo>
                    <a:lnTo>
                      <a:pt x="210" y="176"/>
                    </a:lnTo>
                    <a:lnTo>
                      <a:pt x="302" y="176"/>
                    </a:lnTo>
                    <a:lnTo>
                      <a:pt x="312" y="176"/>
                    </a:lnTo>
                    <a:lnTo>
                      <a:pt x="323" y="183"/>
                    </a:lnTo>
                    <a:lnTo>
                      <a:pt x="330" y="190"/>
                    </a:lnTo>
                    <a:lnTo>
                      <a:pt x="340" y="200"/>
                    </a:lnTo>
                    <a:lnTo>
                      <a:pt x="424" y="323"/>
                    </a:lnTo>
                    <a:lnTo>
                      <a:pt x="442" y="323"/>
                    </a:lnTo>
                    <a:lnTo>
                      <a:pt x="452" y="323"/>
                    </a:lnTo>
                    <a:lnTo>
                      <a:pt x="456" y="327"/>
                    </a:lnTo>
                    <a:lnTo>
                      <a:pt x="459" y="330"/>
                    </a:lnTo>
                    <a:lnTo>
                      <a:pt x="459" y="341"/>
                    </a:lnTo>
                    <a:lnTo>
                      <a:pt x="459" y="365"/>
                    </a:lnTo>
                  </a:path>
                </a:pathLst>
              </a:custGeom>
              <a:noFill/>
              <a:ln w="2540">
                <a:solidFill>
                  <a:srgbClr val="1F1A17"/>
                </a:solidFill>
                <a:round/>
                <a:headEnd/>
                <a:tailEnd/>
              </a:ln>
            </p:spPr>
            <p:txBody>
              <a:bodyPr/>
              <a:lstStyle/>
              <a:p>
                <a:endParaRPr lang="ro-RO"/>
              </a:p>
            </p:txBody>
          </p:sp>
          <p:sp>
            <p:nvSpPr>
              <p:cNvPr id="54608" name="Freeform 269"/>
              <p:cNvSpPr>
                <a:spLocks/>
              </p:cNvSpPr>
              <p:nvPr/>
            </p:nvSpPr>
            <p:spPr bwMode="auto">
              <a:xfrm>
                <a:off x="6414" y="11002"/>
                <a:ext cx="256" cy="211"/>
              </a:xfrm>
              <a:custGeom>
                <a:avLst/>
                <a:gdLst>
                  <a:gd name="T0" fmla="*/ 256 w 256"/>
                  <a:gd name="T1" fmla="*/ 85 h 211"/>
                  <a:gd name="T2" fmla="*/ 193 w 256"/>
                  <a:gd name="T3" fmla="*/ 0 h 211"/>
                  <a:gd name="T4" fmla="*/ 31 w 256"/>
                  <a:gd name="T5" fmla="*/ 0 h 211"/>
                  <a:gd name="T6" fmla="*/ 17 w 256"/>
                  <a:gd name="T7" fmla="*/ 18 h 211"/>
                  <a:gd name="T8" fmla="*/ 7 w 256"/>
                  <a:gd name="T9" fmla="*/ 39 h 211"/>
                  <a:gd name="T10" fmla="*/ 0 w 256"/>
                  <a:gd name="T11" fmla="*/ 60 h 211"/>
                  <a:gd name="T12" fmla="*/ 0 w 256"/>
                  <a:gd name="T13" fmla="*/ 85 h 211"/>
                  <a:gd name="T14" fmla="*/ 0 w 256"/>
                  <a:gd name="T15" fmla="*/ 109 h 211"/>
                  <a:gd name="T16" fmla="*/ 7 w 256"/>
                  <a:gd name="T17" fmla="*/ 134 h 211"/>
                  <a:gd name="T18" fmla="*/ 21 w 256"/>
                  <a:gd name="T19" fmla="*/ 155 h 211"/>
                  <a:gd name="T20" fmla="*/ 35 w 256"/>
                  <a:gd name="T21" fmla="*/ 172 h 211"/>
                  <a:gd name="T22" fmla="*/ 56 w 256"/>
                  <a:gd name="T23" fmla="*/ 190 h 211"/>
                  <a:gd name="T24" fmla="*/ 77 w 256"/>
                  <a:gd name="T25" fmla="*/ 200 h 211"/>
                  <a:gd name="T26" fmla="*/ 101 w 256"/>
                  <a:gd name="T27" fmla="*/ 207 h 211"/>
                  <a:gd name="T28" fmla="*/ 126 w 256"/>
                  <a:gd name="T29" fmla="*/ 211 h 211"/>
                  <a:gd name="T30" fmla="*/ 154 w 256"/>
                  <a:gd name="T31" fmla="*/ 207 h 211"/>
                  <a:gd name="T32" fmla="*/ 175 w 256"/>
                  <a:gd name="T33" fmla="*/ 200 h 211"/>
                  <a:gd name="T34" fmla="*/ 196 w 256"/>
                  <a:gd name="T35" fmla="*/ 190 h 211"/>
                  <a:gd name="T36" fmla="*/ 217 w 256"/>
                  <a:gd name="T37" fmla="*/ 172 h 211"/>
                  <a:gd name="T38" fmla="*/ 235 w 256"/>
                  <a:gd name="T39" fmla="*/ 155 h 211"/>
                  <a:gd name="T40" fmla="*/ 245 w 256"/>
                  <a:gd name="T41" fmla="*/ 134 h 211"/>
                  <a:gd name="T42" fmla="*/ 252 w 256"/>
                  <a:gd name="T43" fmla="*/ 109 h 211"/>
                  <a:gd name="T44" fmla="*/ 256 w 256"/>
                  <a:gd name="T45" fmla="*/ 85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6"/>
                  <a:gd name="T70" fmla="*/ 0 h 211"/>
                  <a:gd name="T71" fmla="*/ 256 w 256"/>
                  <a:gd name="T72" fmla="*/ 211 h 2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6" h="211">
                    <a:moveTo>
                      <a:pt x="256" y="85"/>
                    </a:moveTo>
                    <a:lnTo>
                      <a:pt x="193" y="0"/>
                    </a:lnTo>
                    <a:lnTo>
                      <a:pt x="31" y="0"/>
                    </a:lnTo>
                    <a:lnTo>
                      <a:pt x="17" y="18"/>
                    </a:lnTo>
                    <a:lnTo>
                      <a:pt x="7" y="39"/>
                    </a:lnTo>
                    <a:lnTo>
                      <a:pt x="0" y="60"/>
                    </a:lnTo>
                    <a:lnTo>
                      <a:pt x="0" y="85"/>
                    </a:lnTo>
                    <a:lnTo>
                      <a:pt x="0" y="109"/>
                    </a:lnTo>
                    <a:lnTo>
                      <a:pt x="7" y="134"/>
                    </a:lnTo>
                    <a:lnTo>
                      <a:pt x="21" y="155"/>
                    </a:lnTo>
                    <a:lnTo>
                      <a:pt x="35" y="172"/>
                    </a:lnTo>
                    <a:lnTo>
                      <a:pt x="56" y="190"/>
                    </a:lnTo>
                    <a:lnTo>
                      <a:pt x="77" y="200"/>
                    </a:lnTo>
                    <a:lnTo>
                      <a:pt x="101" y="207"/>
                    </a:lnTo>
                    <a:lnTo>
                      <a:pt x="126" y="211"/>
                    </a:lnTo>
                    <a:lnTo>
                      <a:pt x="154" y="207"/>
                    </a:lnTo>
                    <a:lnTo>
                      <a:pt x="175" y="200"/>
                    </a:lnTo>
                    <a:lnTo>
                      <a:pt x="196" y="190"/>
                    </a:lnTo>
                    <a:lnTo>
                      <a:pt x="217" y="172"/>
                    </a:lnTo>
                    <a:lnTo>
                      <a:pt x="235" y="155"/>
                    </a:lnTo>
                    <a:lnTo>
                      <a:pt x="245" y="134"/>
                    </a:lnTo>
                    <a:lnTo>
                      <a:pt x="252" y="109"/>
                    </a:lnTo>
                    <a:lnTo>
                      <a:pt x="256" y="85"/>
                    </a:lnTo>
                  </a:path>
                </a:pathLst>
              </a:custGeom>
              <a:noFill/>
              <a:ln w="2540">
                <a:solidFill>
                  <a:srgbClr val="1F1A17"/>
                </a:solidFill>
                <a:round/>
                <a:headEnd/>
                <a:tailEnd/>
              </a:ln>
            </p:spPr>
            <p:txBody>
              <a:bodyPr/>
              <a:lstStyle/>
              <a:p>
                <a:endParaRPr lang="ro-RO"/>
              </a:p>
            </p:txBody>
          </p:sp>
          <p:sp>
            <p:nvSpPr>
              <p:cNvPr id="54609" name="Freeform 268"/>
              <p:cNvSpPr>
                <a:spLocks noEditPoints="1"/>
              </p:cNvSpPr>
              <p:nvPr/>
            </p:nvSpPr>
            <p:spPr bwMode="auto">
              <a:xfrm>
                <a:off x="6817" y="10806"/>
                <a:ext cx="161" cy="477"/>
              </a:xfrm>
              <a:custGeom>
                <a:avLst/>
                <a:gdLst>
                  <a:gd name="T0" fmla="*/ 144 w 161"/>
                  <a:gd name="T1" fmla="*/ 60 h 477"/>
                  <a:gd name="T2" fmla="*/ 154 w 161"/>
                  <a:gd name="T3" fmla="*/ 53 h 477"/>
                  <a:gd name="T4" fmla="*/ 147 w 161"/>
                  <a:gd name="T5" fmla="*/ 42 h 477"/>
                  <a:gd name="T6" fmla="*/ 140 w 161"/>
                  <a:gd name="T7" fmla="*/ 60 h 477"/>
                  <a:gd name="T8" fmla="*/ 130 w 161"/>
                  <a:gd name="T9" fmla="*/ 74 h 477"/>
                  <a:gd name="T10" fmla="*/ 137 w 161"/>
                  <a:gd name="T11" fmla="*/ 53 h 477"/>
                  <a:gd name="T12" fmla="*/ 147 w 161"/>
                  <a:gd name="T13" fmla="*/ 42 h 477"/>
                  <a:gd name="T14" fmla="*/ 119 w 161"/>
                  <a:gd name="T15" fmla="*/ 60 h 477"/>
                  <a:gd name="T16" fmla="*/ 105 w 161"/>
                  <a:gd name="T17" fmla="*/ 63 h 477"/>
                  <a:gd name="T18" fmla="*/ 91 w 161"/>
                  <a:gd name="T19" fmla="*/ 77 h 477"/>
                  <a:gd name="T20" fmla="*/ 70 w 161"/>
                  <a:gd name="T21" fmla="*/ 81 h 477"/>
                  <a:gd name="T22" fmla="*/ 53 w 161"/>
                  <a:gd name="T23" fmla="*/ 67 h 477"/>
                  <a:gd name="T24" fmla="*/ 42 w 161"/>
                  <a:gd name="T25" fmla="*/ 67 h 477"/>
                  <a:gd name="T26" fmla="*/ 28 w 161"/>
                  <a:gd name="T27" fmla="*/ 60 h 477"/>
                  <a:gd name="T28" fmla="*/ 42 w 161"/>
                  <a:gd name="T29" fmla="*/ 56 h 477"/>
                  <a:gd name="T30" fmla="*/ 49 w 161"/>
                  <a:gd name="T31" fmla="*/ 39 h 477"/>
                  <a:gd name="T32" fmla="*/ 56 w 161"/>
                  <a:gd name="T33" fmla="*/ 14 h 477"/>
                  <a:gd name="T34" fmla="*/ 81 w 161"/>
                  <a:gd name="T35" fmla="*/ 0 h 477"/>
                  <a:gd name="T36" fmla="*/ 102 w 161"/>
                  <a:gd name="T37" fmla="*/ 11 h 477"/>
                  <a:gd name="T38" fmla="*/ 112 w 161"/>
                  <a:gd name="T39" fmla="*/ 35 h 477"/>
                  <a:gd name="T40" fmla="*/ 119 w 161"/>
                  <a:gd name="T41" fmla="*/ 49 h 477"/>
                  <a:gd name="T42" fmla="*/ 133 w 161"/>
                  <a:gd name="T43" fmla="*/ 53 h 477"/>
                  <a:gd name="T44" fmla="*/ 32 w 161"/>
                  <a:gd name="T45" fmla="*/ 49 h 477"/>
                  <a:gd name="T46" fmla="*/ 25 w 161"/>
                  <a:gd name="T47" fmla="*/ 70 h 477"/>
                  <a:gd name="T48" fmla="*/ 14 w 161"/>
                  <a:gd name="T49" fmla="*/ 81 h 477"/>
                  <a:gd name="T50" fmla="*/ 21 w 161"/>
                  <a:gd name="T51" fmla="*/ 60 h 477"/>
                  <a:gd name="T52" fmla="*/ 32 w 161"/>
                  <a:gd name="T53" fmla="*/ 49 h 477"/>
                  <a:gd name="T54" fmla="*/ 7 w 161"/>
                  <a:gd name="T55" fmla="*/ 70 h 477"/>
                  <a:gd name="T56" fmla="*/ 18 w 161"/>
                  <a:gd name="T57" fmla="*/ 63 h 477"/>
                  <a:gd name="T58" fmla="*/ 161 w 161"/>
                  <a:gd name="T59" fmla="*/ 312 h 477"/>
                  <a:gd name="T60" fmla="*/ 123 w 161"/>
                  <a:gd name="T61" fmla="*/ 452 h 477"/>
                  <a:gd name="T62" fmla="*/ 119 w 161"/>
                  <a:gd name="T63" fmla="*/ 466 h 477"/>
                  <a:gd name="T64" fmla="*/ 105 w 161"/>
                  <a:gd name="T65" fmla="*/ 473 h 477"/>
                  <a:gd name="T66" fmla="*/ 91 w 161"/>
                  <a:gd name="T67" fmla="*/ 470 h 477"/>
                  <a:gd name="T68" fmla="*/ 84 w 161"/>
                  <a:gd name="T69" fmla="*/ 456 h 477"/>
                  <a:gd name="T70" fmla="*/ 77 w 161"/>
                  <a:gd name="T71" fmla="*/ 319 h 477"/>
                  <a:gd name="T72" fmla="*/ 74 w 161"/>
                  <a:gd name="T73" fmla="*/ 463 h 477"/>
                  <a:gd name="T74" fmla="*/ 67 w 161"/>
                  <a:gd name="T75" fmla="*/ 473 h 477"/>
                  <a:gd name="T76" fmla="*/ 49 w 161"/>
                  <a:gd name="T77" fmla="*/ 477 h 477"/>
                  <a:gd name="T78" fmla="*/ 39 w 161"/>
                  <a:gd name="T79" fmla="*/ 466 h 477"/>
                  <a:gd name="T80" fmla="*/ 39 w 161"/>
                  <a:gd name="T81" fmla="*/ 323 h 477"/>
                  <a:gd name="T82" fmla="*/ 39 w 161"/>
                  <a:gd name="T83" fmla="*/ 224 h 477"/>
                  <a:gd name="T84" fmla="*/ 32 w 161"/>
                  <a:gd name="T85" fmla="*/ 137 h 477"/>
                  <a:gd name="T86" fmla="*/ 32 w 161"/>
                  <a:gd name="T87" fmla="*/ 224 h 477"/>
                  <a:gd name="T88" fmla="*/ 25 w 161"/>
                  <a:gd name="T89" fmla="*/ 235 h 477"/>
                  <a:gd name="T90" fmla="*/ 11 w 161"/>
                  <a:gd name="T91" fmla="*/ 239 h 477"/>
                  <a:gd name="T92" fmla="*/ 4 w 161"/>
                  <a:gd name="T93" fmla="*/ 228 h 477"/>
                  <a:gd name="T94" fmla="*/ 0 w 161"/>
                  <a:gd name="T95" fmla="*/ 137 h 477"/>
                  <a:gd name="T96" fmla="*/ 4 w 161"/>
                  <a:gd name="T97" fmla="*/ 116 h 477"/>
                  <a:gd name="T98" fmla="*/ 14 w 161"/>
                  <a:gd name="T99" fmla="*/ 102 h 477"/>
                  <a:gd name="T100" fmla="*/ 32 w 161"/>
                  <a:gd name="T101" fmla="*/ 91 h 477"/>
                  <a:gd name="T102" fmla="*/ 53 w 161"/>
                  <a:gd name="T103" fmla="*/ 88 h 477"/>
                  <a:gd name="T104" fmla="*/ 123 w 161"/>
                  <a:gd name="T105" fmla="*/ 81 h 477"/>
                  <a:gd name="T106" fmla="*/ 140 w 161"/>
                  <a:gd name="T107" fmla="*/ 88 h 477"/>
                  <a:gd name="T108" fmla="*/ 154 w 161"/>
                  <a:gd name="T109" fmla="*/ 98 h 477"/>
                  <a:gd name="T110" fmla="*/ 161 w 161"/>
                  <a:gd name="T111" fmla="*/ 116 h 477"/>
                  <a:gd name="T112" fmla="*/ 161 w 161"/>
                  <a:gd name="T113" fmla="*/ 207 h 477"/>
                  <a:gd name="T114" fmla="*/ 158 w 161"/>
                  <a:gd name="T115" fmla="*/ 224 h 477"/>
                  <a:gd name="T116" fmla="*/ 147 w 161"/>
                  <a:gd name="T117" fmla="*/ 228 h 477"/>
                  <a:gd name="T118" fmla="*/ 133 w 161"/>
                  <a:gd name="T119" fmla="*/ 224 h 477"/>
                  <a:gd name="T120" fmla="*/ 130 w 161"/>
                  <a:gd name="T121" fmla="*/ 210 h 477"/>
                  <a:gd name="T122" fmla="*/ 123 w 161"/>
                  <a:gd name="T123" fmla="*/ 130 h 477"/>
                  <a:gd name="T124" fmla="*/ 161 w 161"/>
                  <a:gd name="T125" fmla="*/ 312 h 4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1"/>
                  <a:gd name="T190" fmla="*/ 0 h 477"/>
                  <a:gd name="T191" fmla="*/ 161 w 161"/>
                  <a:gd name="T192" fmla="*/ 477 h 4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1" h="477">
                    <a:moveTo>
                      <a:pt x="154" y="63"/>
                    </a:moveTo>
                    <a:lnTo>
                      <a:pt x="144" y="60"/>
                    </a:lnTo>
                    <a:lnTo>
                      <a:pt x="144" y="53"/>
                    </a:lnTo>
                    <a:lnTo>
                      <a:pt x="154" y="53"/>
                    </a:lnTo>
                    <a:lnTo>
                      <a:pt x="154" y="63"/>
                    </a:lnTo>
                    <a:close/>
                    <a:moveTo>
                      <a:pt x="147" y="42"/>
                    </a:moveTo>
                    <a:lnTo>
                      <a:pt x="140" y="53"/>
                    </a:lnTo>
                    <a:lnTo>
                      <a:pt x="140" y="60"/>
                    </a:lnTo>
                    <a:lnTo>
                      <a:pt x="147" y="70"/>
                    </a:lnTo>
                    <a:lnTo>
                      <a:pt x="130" y="74"/>
                    </a:lnTo>
                    <a:lnTo>
                      <a:pt x="137" y="63"/>
                    </a:lnTo>
                    <a:lnTo>
                      <a:pt x="137" y="53"/>
                    </a:lnTo>
                    <a:lnTo>
                      <a:pt x="130" y="42"/>
                    </a:lnTo>
                    <a:lnTo>
                      <a:pt x="147" y="42"/>
                    </a:lnTo>
                    <a:close/>
                    <a:moveTo>
                      <a:pt x="133" y="63"/>
                    </a:moveTo>
                    <a:lnTo>
                      <a:pt x="119" y="60"/>
                    </a:lnTo>
                    <a:lnTo>
                      <a:pt x="112" y="53"/>
                    </a:lnTo>
                    <a:lnTo>
                      <a:pt x="105" y="63"/>
                    </a:lnTo>
                    <a:lnTo>
                      <a:pt x="102" y="74"/>
                    </a:lnTo>
                    <a:lnTo>
                      <a:pt x="91" y="77"/>
                    </a:lnTo>
                    <a:lnTo>
                      <a:pt x="81" y="81"/>
                    </a:lnTo>
                    <a:lnTo>
                      <a:pt x="70" y="81"/>
                    </a:lnTo>
                    <a:lnTo>
                      <a:pt x="60" y="77"/>
                    </a:lnTo>
                    <a:lnTo>
                      <a:pt x="53" y="67"/>
                    </a:lnTo>
                    <a:lnTo>
                      <a:pt x="49" y="56"/>
                    </a:lnTo>
                    <a:lnTo>
                      <a:pt x="42" y="67"/>
                    </a:lnTo>
                    <a:lnTo>
                      <a:pt x="28" y="70"/>
                    </a:lnTo>
                    <a:lnTo>
                      <a:pt x="28" y="60"/>
                    </a:lnTo>
                    <a:lnTo>
                      <a:pt x="39" y="60"/>
                    </a:lnTo>
                    <a:lnTo>
                      <a:pt x="42" y="56"/>
                    </a:lnTo>
                    <a:lnTo>
                      <a:pt x="46" y="49"/>
                    </a:lnTo>
                    <a:lnTo>
                      <a:pt x="49" y="39"/>
                    </a:lnTo>
                    <a:lnTo>
                      <a:pt x="49" y="28"/>
                    </a:lnTo>
                    <a:lnTo>
                      <a:pt x="56" y="14"/>
                    </a:lnTo>
                    <a:lnTo>
                      <a:pt x="67" y="4"/>
                    </a:lnTo>
                    <a:lnTo>
                      <a:pt x="81" y="0"/>
                    </a:lnTo>
                    <a:lnTo>
                      <a:pt x="91" y="4"/>
                    </a:lnTo>
                    <a:lnTo>
                      <a:pt x="102" y="11"/>
                    </a:lnTo>
                    <a:lnTo>
                      <a:pt x="112" y="21"/>
                    </a:lnTo>
                    <a:lnTo>
                      <a:pt x="112" y="35"/>
                    </a:lnTo>
                    <a:lnTo>
                      <a:pt x="116" y="42"/>
                    </a:lnTo>
                    <a:lnTo>
                      <a:pt x="119" y="49"/>
                    </a:lnTo>
                    <a:lnTo>
                      <a:pt x="123" y="53"/>
                    </a:lnTo>
                    <a:lnTo>
                      <a:pt x="133" y="53"/>
                    </a:lnTo>
                    <a:lnTo>
                      <a:pt x="133" y="63"/>
                    </a:lnTo>
                    <a:close/>
                    <a:moveTo>
                      <a:pt x="32" y="49"/>
                    </a:moveTo>
                    <a:lnTo>
                      <a:pt x="25" y="60"/>
                    </a:lnTo>
                    <a:lnTo>
                      <a:pt x="25" y="70"/>
                    </a:lnTo>
                    <a:lnTo>
                      <a:pt x="32" y="81"/>
                    </a:lnTo>
                    <a:lnTo>
                      <a:pt x="14" y="81"/>
                    </a:lnTo>
                    <a:lnTo>
                      <a:pt x="21" y="70"/>
                    </a:lnTo>
                    <a:lnTo>
                      <a:pt x="21" y="60"/>
                    </a:lnTo>
                    <a:lnTo>
                      <a:pt x="14" y="53"/>
                    </a:lnTo>
                    <a:lnTo>
                      <a:pt x="32" y="49"/>
                    </a:lnTo>
                    <a:close/>
                    <a:moveTo>
                      <a:pt x="18" y="70"/>
                    </a:moveTo>
                    <a:lnTo>
                      <a:pt x="7" y="70"/>
                    </a:lnTo>
                    <a:lnTo>
                      <a:pt x="7" y="60"/>
                    </a:lnTo>
                    <a:lnTo>
                      <a:pt x="18" y="63"/>
                    </a:lnTo>
                    <a:lnTo>
                      <a:pt x="18" y="70"/>
                    </a:lnTo>
                    <a:close/>
                    <a:moveTo>
                      <a:pt x="161" y="312"/>
                    </a:moveTo>
                    <a:lnTo>
                      <a:pt x="123" y="316"/>
                    </a:lnTo>
                    <a:lnTo>
                      <a:pt x="123" y="452"/>
                    </a:lnTo>
                    <a:lnTo>
                      <a:pt x="123" y="463"/>
                    </a:lnTo>
                    <a:lnTo>
                      <a:pt x="119" y="466"/>
                    </a:lnTo>
                    <a:lnTo>
                      <a:pt x="112" y="473"/>
                    </a:lnTo>
                    <a:lnTo>
                      <a:pt x="105" y="473"/>
                    </a:lnTo>
                    <a:lnTo>
                      <a:pt x="95" y="473"/>
                    </a:lnTo>
                    <a:lnTo>
                      <a:pt x="91" y="470"/>
                    </a:lnTo>
                    <a:lnTo>
                      <a:pt x="88" y="463"/>
                    </a:lnTo>
                    <a:lnTo>
                      <a:pt x="84" y="456"/>
                    </a:lnTo>
                    <a:lnTo>
                      <a:pt x="84" y="319"/>
                    </a:lnTo>
                    <a:lnTo>
                      <a:pt x="77" y="319"/>
                    </a:lnTo>
                    <a:lnTo>
                      <a:pt x="77" y="456"/>
                    </a:lnTo>
                    <a:lnTo>
                      <a:pt x="74" y="463"/>
                    </a:lnTo>
                    <a:lnTo>
                      <a:pt x="70" y="470"/>
                    </a:lnTo>
                    <a:lnTo>
                      <a:pt x="67" y="473"/>
                    </a:lnTo>
                    <a:lnTo>
                      <a:pt x="56" y="477"/>
                    </a:lnTo>
                    <a:lnTo>
                      <a:pt x="49" y="477"/>
                    </a:lnTo>
                    <a:lnTo>
                      <a:pt x="42" y="473"/>
                    </a:lnTo>
                    <a:lnTo>
                      <a:pt x="39" y="466"/>
                    </a:lnTo>
                    <a:lnTo>
                      <a:pt x="39" y="459"/>
                    </a:lnTo>
                    <a:lnTo>
                      <a:pt x="39" y="323"/>
                    </a:lnTo>
                    <a:lnTo>
                      <a:pt x="0" y="323"/>
                    </a:lnTo>
                    <a:lnTo>
                      <a:pt x="39" y="224"/>
                    </a:lnTo>
                    <a:lnTo>
                      <a:pt x="39" y="133"/>
                    </a:lnTo>
                    <a:lnTo>
                      <a:pt x="32" y="137"/>
                    </a:lnTo>
                    <a:lnTo>
                      <a:pt x="32" y="217"/>
                    </a:lnTo>
                    <a:lnTo>
                      <a:pt x="32" y="224"/>
                    </a:lnTo>
                    <a:lnTo>
                      <a:pt x="28" y="231"/>
                    </a:lnTo>
                    <a:lnTo>
                      <a:pt x="25" y="235"/>
                    </a:lnTo>
                    <a:lnTo>
                      <a:pt x="18" y="239"/>
                    </a:lnTo>
                    <a:lnTo>
                      <a:pt x="11" y="239"/>
                    </a:lnTo>
                    <a:lnTo>
                      <a:pt x="4" y="235"/>
                    </a:lnTo>
                    <a:lnTo>
                      <a:pt x="4" y="228"/>
                    </a:lnTo>
                    <a:lnTo>
                      <a:pt x="0" y="217"/>
                    </a:lnTo>
                    <a:lnTo>
                      <a:pt x="0" y="137"/>
                    </a:lnTo>
                    <a:lnTo>
                      <a:pt x="4" y="126"/>
                    </a:lnTo>
                    <a:lnTo>
                      <a:pt x="4" y="116"/>
                    </a:lnTo>
                    <a:lnTo>
                      <a:pt x="7" y="109"/>
                    </a:lnTo>
                    <a:lnTo>
                      <a:pt x="14" y="102"/>
                    </a:lnTo>
                    <a:lnTo>
                      <a:pt x="21" y="95"/>
                    </a:lnTo>
                    <a:lnTo>
                      <a:pt x="32" y="91"/>
                    </a:lnTo>
                    <a:lnTo>
                      <a:pt x="42" y="88"/>
                    </a:lnTo>
                    <a:lnTo>
                      <a:pt x="53" y="88"/>
                    </a:lnTo>
                    <a:lnTo>
                      <a:pt x="109" y="81"/>
                    </a:lnTo>
                    <a:lnTo>
                      <a:pt x="123" y="81"/>
                    </a:lnTo>
                    <a:lnTo>
                      <a:pt x="133" y="84"/>
                    </a:lnTo>
                    <a:lnTo>
                      <a:pt x="140" y="88"/>
                    </a:lnTo>
                    <a:lnTo>
                      <a:pt x="147" y="91"/>
                    </a:lnTo>
                    <a:lnTo>
                      <a:pt x="154" y="98"/>
                    </a:lnTo>
                    <a:lnTo>
                      <a:pt x="158" y="105"/>
                    </a:lnTo>
                    <a:lnTo>
                      <a:pt x="161" y="116"/>
                    </a:lnTo>
                    <a:lnTo>
                      <a:pt x="161" y="126"/>
                    </a:lnTo>
                    <a:lnTo>
                      <a:pt x="161" y="207"/>
                    </a:lnTo>
                    <a:lnTo>
                      <a:pt x="161" y="217"/>
                    </a:lnTo>
                    <a:lnTo>
                      <a:pt x="158" y="224"/>
                    </a:lnTo>
                    <a:lnTo>
                      <a:pt x="151" y="228"/>
                    </a:lnTo>
                    <a:lnTo>
                      <a:pt x="147" y="228"/>
                    </a:lnTo>
                    <a:lnTo>
                      <a:pt x="140" y="228"/>
                    </a:lnTo>
                    <a:lnTo>
                      <a:pt x="133" y="224"/>
                    </a:lnTo>
                    <a:lnTo>
                      <a:pt x="130" y="217"/>
                    </a:lnTo>
                    <a:lnTo>
                      <a:pt x="130" y="210"/>
                    </a:lnTo>
                    <a:lnTo>
                      <a:pt x="130" y="130"/>
                    </a:lnTo>
                    <a:lnTo>
                      <a:pt x="123" y="130"/>
                    </a:lnTo>
                    <a:lnTo>
                      <a:pt x="123" y="217"/>
                    </a:lnTo>
                    <a:lnTo>
                      <a:pt x="161" y="312"/>
                    </a:lnTo>
                    <a:close/>
                  </a:path>
                </a:pathLst>
              </a:custGeom>
              <a:solidFill>
                <a:srgbClr val="1F1A17"/>
              </a:solidFill>
              <a:ln w="9525">
                <a:noFill/>
                <a:round/>
                <a:headEnd/>
                <a:tailEnd/>
              </a:ln>
            </p:spPr>
            <p:txBody>
              <a:bodyPr/>
              <a:lstStyle/>
              <a:p>
                <a:endParaRPr lang="ro-RO"/>
              </a:p>
            </p:txBody>
          </p:sp>
          <p:sp>
            <p:nvSpPr>
              <p:cNvPr id="54610" name="Freeform 267"/>
              <p:cNvSpPr>
                <a:spLocks/>
              </p:cNvSpPr>
              <p:nvPr/>
            </p:nvSpPr>
            <p:spPr bwMode="auto">
              <a:xfrm>
                <a:off x="6961" y="10859"/>
                <a:ext cx="10" cy="10"/>
              </a:xfrm>
              <a:custGeom>
                <a:avLst/>
                <a:gdLst>
                  <a:gd name="T0" fmla="*/ 10 w 10"/>
                  <a:gd name="T1" fmla="*/ 10 h 10"/>
                  <a:gd name="T2" fmla="*/ 0 w 10"/>
                  <a:gd name="T3" fmla="*/ 7 h 10"/>
                  <a:gd name="T4" fmla="*/ 0 w 10"/>
                  <a:gd name="T5" fmla="*/ 0 h 10"/>
                  <a:gd name="T6" fmla="*/ 10 w 10"/>
                  <a:gd name="T7" fmla="*/ 0 h 10"/>
                  <a:gd name="T8" fmla="*/ 10 w 10"/>
                  <a:gd name="T9" fmla="*/ 10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10" y="10"/>
                    </a:moveTo>
                    <a:lnTo>
                      <a:pt x="0" y="7"/>
                    </a:lnTo>
                    <a:lnTo>
                      <a:pt x="0" y="0"/>
                    </a:lnTo>
                    <a:lnTo>
                      <a:pt x="10" y="0"/>
                    </a:lnTo>
                    <a:lnTo>
                      <a:pt x="10" y="10"/>
                    </a:lnTo>
                    <a:close/>
                  </a:path>
                </a:pathLst>
              </a:custGeom>
              <a:noFill/>
              <a:ln w="2540">
                <a:solidFill>
                  <a:srgbClr val="1F1A17"/>
                </a:solidFill>
                <a:round/>
                <a:headEnd/>
                <a:tailEnd/>
              </a:ln>
            </p:spPr>
            <p:txBody>
              <a:bodyPr/>
              <a:lstStyle/>
              <a:p>
                <a:endParaRPr lang="ro-RO"/>
              </a:p>
            </p:txBody>
          </p:sp>
          <p:sp>
            <p:nvSpPr>
              <p:cNvPr id="54611" name="Freeform 266"/>
              <p:cNvSpPr>
                <a:spLocks/>
              </p:cNvSpPr>
              <p:nvPr/>
            </p:nvSpPr>
            <p:spPr bwMode="auto">
              <a:xfrm>
                <a:off x="6947" y="10848"/>
                <a:ext cx="17" cy="32"/>
              </a:xfrm>
              <a:custGeom>
                <a:avLst/>
                <a:gdLst>
                  <a:gd name="T0" fmla="*/ 17 w 17"/>
                  <a:gd name="T1" fmla="*/ 0 h 32"/>
                  <a:gd name="T2" fmla="*/ 10 w 17"/>
                  <a:gd name="T3" fmla="*/ 11 h 32"/>
                  <a:gd name="T4" fmla="*/ 10 w 17"/>
                  <a:gd name="T5" fmla="*/ 18 h 32"/>
                  <a:gd name="T6" fmla="*/ 17 w 17"/>
                  <a:gd name="T7" fmla="*/ 28 h 32"/>
                  <a:gd name="T8" fmla="*/ 0 w 17"/>
                  <a:gd name="T9" fmla="*/ 32 h 32"/>
                  <a:gd name="T10" fmla="*/ 7 w 17"/>
                  <a:gd name="T11" fmla="*/ 21 h 32"/>
                  <a:gd name="T12" fmla="*/ 7 w 17"/>
                  <a:gd name="T13" fmla="*/ 11 h 32"/>
                  <a:gd name="T14" fmla="*/ 0 w 17"/>
                  <a:gd name="T15" fmla="*/ 0 h 32"/>
                  <a:gd name="T16" fmla="*/ 17 w 17"/>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2"/>
                  <a:gd name="T29" fmla="*/ 17 w 17"/>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2">
                    <a:moveTo>
                      <a:pt x="17" y="0"/>
                    </a:moveTo>
                    <a:lnTo>
                      <a:pt x="10" y="11"/>
                    </a:lnTo>
                    <a:lnTo>
                      <a:pt x="10" y="18"/>
                    </a:lnTo>
                    <a:lnTo>
                      <a:pt x="17" y="28"/>
                    </a:lnTo>
                    <a:lnTo>
                      <a:pt x="0" y="32"/>
                    </a:lnTo>
                    <a:lnTo>
                      <a:pt x="7" y="21"/>
                    </a:lnTo>
                    <a:lnTo>
                      <a:pt x="7" y="11"/>
                    </a:lnTo>
                    <a:lnTo>
                      <a:pt x="0" y="0"/>
                    </a:lnTo>
                    <a:lnTo>
                      <a:pt x="17" y="0"/>
                    </a:lnTo>
                    <a:close/>
                  </a:path>
                </a:pathLst>
              </a:custGeom>
              <a:noFill/>
              <a:ln w="2540">
                <a:solidFill>
                  <a:srgbClr val="1F1A17"/>
                </a:solidFill>
                <a:round/>
                <a:headEnd/>
                <a:tailEnd/>
              </a:ln>
            </p:spPr>
            <p:txBody>
              <a:bodyPr/>
              <a:lstStyle/>
              <a:p>
                <a:endParaRPr lang="ro-RO"/>
              </a:p>
            </p:txBody>
          </p:sp>
          <p:sp>
            <p:nvSpPr>
              <p:cNvPr id="54612" name="Freeform 265"/>
              <p:cNvSpPr>
                <a:spLocks/>
              </p:cNvSpPr>
              <p:nvPr/>
            </p:nvSpPr>
            <p:spPr bwMode="auto">
              <a:xfrm>
                <a:off x="6845" y="10806"/>
                <a:ext cx="105" cy="81"/>
              </a:xfrm>
              <a:custGeom>
                <a:avLst/>
                <a:gdLst>
                  <a:gd name="T0" fmla="*/ 105 w 105"/>
                  <a:gd name="T1" fmla="*/ 63 h 81"/>
                  <a:gd name="T2" fmla="*/ 91 w 105"/>
                  <a:gd name="T3" fmla="*/ 60 h 81"/>
                  <a:gd name="T4" fmla="*/ 84 w 105"/>
                  <a:gd name="T5" fmla="*/ 53 h 81"/>
                  <a:gd name="T6" fmla="*/ 77 w 105"/>
                  <a:gd name="T7" fmla="*/ 63 h 81"/>
                  <a:gd name="T8" fmla="*/ 74 w 105"/>
                  <a:gd name="T9" fmla="*/ 74 h 81"/>
                  <a:gd name="T10" fmla="*/ 63 w 105"/>
                  <a:gd name="T11" fmla="*/ 77 h 81"/>
                  <a:gd name="T12" fmla="*/ 53 w 105"/>
                  <a:gd name="T13" fmla="*/ 81 h 81"/>
                  <a:gd name="T14" fmla="*/ 42 w 105"/>
                  <a:gd name="T15" fmla="*/ 81 h 81"/>
                  <a:gd name="T16" fmla="*/ 32 w 105"/>
                  <a:gd name="T17" fmla="*/ 77 h 81"/>
                  <a:gd name="T18" fmla="*/ 25 w 105"/>
                  <a:gd name="T19" fmla="*/ 67 h 81"/>
                  <a:gd name="T20" fmla="*/ 21 w 105"/>
                  <a:gd name="T21" fmla="*/ 56 h 81"/>
                  <a:gd name="T22" fmla="*/ 14 w 105"/>
                  <a:gd name="T23" fmla="*/ 67 h 81"/>
                  <a:gd name="T24" fmla="*/ 0 w 105"/>
                  <a:gd name="T25" fmla="*/ 70 h 81"/>
                  <a:gd name="T26" fmla="*/ 0 w 105"/>
                  <a:gd name="T27" fmla="*/ 60 h 81"/>
                  <a:gd name="T28" fmla="*/ 11 w 105"/>
                  <a:gd name="T29" fmla="*/ 60 h 81"/>
                  <a:gd name="T30" fmla="*/ 14 w 105"/>
                  <a:gd name="T31" fmla="*/ 56 h 81"/>
                  <a:gd name="T32" fmla="*/ 18 w 105"/>
                  <a:gd name="T33" fmla="*/ 49 h 81"/>
                  <a:gd name="T34" fmla="*/ 21 w 105"/>
                  <a:gd name="T35" fmla="*/ 39 h 81"/>
                  <a:gd name="T36" fmla="*/ 21 w 105"/>
                  <a:gd name="T37" fmla="*/ 28 h 81"/>
                  <a:gd name="T38" fmla="*/ 28 w 105"/>
                  <a:gd name="T39" fmla="*/ 14 h 81"/>
                  <a:gd name="T40" fmla="*/ 39 w 105"/>
                  <a:gd name="T41" fmla="*/ 4 h 81"/>
                  <a:gd name="T42" fmla="*/ 53 w 105"/>
                  <a:gd name="T43" fmla="*/ 0 h 81"/>
                  <a:gd name="T44" fmla="*/ 63 w 105"/>
                  <a:gd name="T45" fmla="*/ 4 h 81"/>
                  <a:gd name="T46" fmla="*/ 74 w 105"/>
                  <a:gd name="T47" fmla="*/ 11 h 81"/>
                  <a:gd name="T48" fmla="*/ 84 w 105"/>
                  <a:gd name="T49" fmla="*/ 21 h 81"/>
                  <a:gd name="T50" fmla="*/ 84 w 105"/>
                  <a:gd name="T51" fmla="*/ 35 h 81"/>
                  <a:gd name="T52" fmla="*/ 88 w 105"/>
                  <a:gd name="T53" fmla="*/ 42 h 81"/>
                  <a:gd name="T54" fmla="*/ 91 w 105"/>
                  <a:gd name="T55" fmla="*/ 49 h 81"/>
                  <a:gd name="T56" fmla="*/ 95 w 105"/>
                  <a:gd name="T57" fmla="*/ 53 h 81"/>
                  <a:gd name="T58" fmla="*/ 105 w 105"/>
                  <a:gd name="T59" fmla="*/ 53 h 81"/>
                  <a:gd name="T60" fmla="*/ 105 w 105"/>
                  <a:gd name="T61" fmla="*/ 63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81"/>
                  <a:gd name="T95" fmla="*/ 105 w 105"/>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81">
                    <a:moveTo>
                      <a:pt x="105" y="63"/>
                    </a:moveTo>
                    <a:lnTo>
                      <a:pt x="91" y="60"/>
                    </a:lnTo>
                    <a:lnTo>
                      <a:pt x="84" y="53"/>
                    </a:lnTo>
                    <a:lnTo>
                      <a:pt x="77" y="63"/>
                    </a:lnTo>
                    <a:lnTo>
                      <a:pt x="74" y="74"/>
                    </a:lnTo>
                    <a:lnTo>
                      <a:pt x="63" y="77"/>
                    </a:lnTo>
                    <a:lnTo>
                      <a:pt x="53" y="81"/>
                    </a:lnTo>
                    <a:lnTo>
                      <a:pt x="42" y="81"/>
                    </a:lnTo>
                    <a:lnTo>
                      <a:pt x="32" y="77"/>
                    </a:lnTo>
                    <a:lnTo>
                      <a:pt x="25" y="67"/>
                    </a:lnTo>
                    <a:lnTo>
                      <a:pt x="21" y="56"/>
                    </a:lnTo>
                    <a:lnTo>
                      <a:pt x="14" y="67"/>
                    </a:lnTo>
                    <a:lnTo>
                      <a:pt x="0" y="70"/>
                    </a:lnTo>
                    <a:lnTo>
                      <a:pt x="0" y="60"/>
                    </a:lnTo>
                    <a:lnTo>
                      <a:pt x="11" y="60"/>
                    </a:lnTo>
                    <a:lnTo>
                      <a:pt x="14" y="56"/>
                    </a:lnTo>
                    <a:lnTo>
                      <a:pt x="18" y="49"/>
                    </a:lnTo>
                    <a:lnTo>
                      <a:pt x="21" y="39"/>
                    </a:lnTo>
                    <a:lnTo>
                      <a:pt x="21" y="28"/>
                    </a:lnTo>
                    <a:lnTo>
                      <a:pt x="28" y="14"/>
                    </a:lnTo>
                    <a:lnTo>
                      <a:pt x="39" y="4"/>
                    </a:lnTo>
                    <a:lnTo>
                      <a:pt x="53" y="0"/>
                    </a:lnTo>
                    <a:lnTo>
                      <a:pt x="63" y="4"/>
                    </a:lnTo>
                    <a:lnTo>
                      <a:pt x="74" y="11"/>
                    </a:lnTo>
                    <a:lnTo>
                      <a:pt x="84" y="21"/>
                    </a:lnTo>
                    <a:lnTo>
                      <a:pt x="84" y="35"/>
                    </a:lnTo>
                    <a:lnTo>
                      <a:pt x="88" y="42"/>
                    </a:lnTo>
                    <a:lnTo>
                      <a:pt x="91" y="49"/>
                    </a:lnTo>
                    <a:lnTo>
                      <a:pt x="95" y="53"/>
                    </a:lnTo>
                    <a:lnTo>
                      <a:pt x="105" y="53"/>
                    </a:lnTo>
                    <a:lnTo>
                      <a:pt x="105" y="63"/>
                    </a:lnTo>
                  </a:path>
                </a:pathLst>
              </a:custGeom>
              <a:noFill/>
              <a:ln w="2540">
                <a:solidFill>
                  <a:srgbClr val="1F1A17"/>
                </a:solidFill>
                <a:round/>
                <a:headEnd/>
                <a:tailEnd/>
              </a:ln>
            </p:spPr>
            <p:txBody>
              <a:bodyPr/>
              <a:lstStyle/>
              <a:p>
                <a:endParaRPr lang="ro-RO"/>
              </a:p>
            </p:txBody>
          </p:sp>
          <p:sp>
            <p:nvSpPr>
              <p:cNvPr id="54613" name="Freeform 264"/>
              <p:cNvSpPr>
                <a:spLocks/>
              </p:cNvSpPr>
              <p:nvPr/>
            </p:nvSpPr>
            <p:spPr bwMode="auto">
              <a:xfrm>
                <a:off x="6831" y="10855"/>
                <a:ext cx="18" cy="32"/>
              </a:xfrm>
              <a:custGeom>
                <a:avLst/>
                <a:gdLst>
                  <a:gd name="T0" fmla="*/ 18 w 18"/>
                  <a:gd name="T1" fmla="*/ 0 h 32"/>
                  <a:gd name="T2" fmla="*/ 11 w 18"/>
                  <a:gd name="T3" fmla="*/ 11 h 32"/>
                  <a:gd name="T4" fmla="*/ 11 w 18"/>
                  <a:gd name="T5" fmla="*/ 21 h 32"/>
                  <a:gd name="T6" fmla="*/ 18 w 18"/>
                  <a:gd name="T7" fmla="*/ 32 h 32"/>
                  <a:gd name="T8" fmla="*/ 0 w 18"/>
                  <a:gd name="T9" fmla="*/ 32 h 32"/>
                  <a:gd name="T10" fmla="*/ 7 w 18"/>
                  <a:gd name="T11" fmla="*/ 21 h 32"/>
                  <a:gd name="T12" fmla="*/ 7 w 18"/>
                  <a:gd name="T13" fmla="*/ 11 h 32"/>
                  <a:gd name="T14" fmla="*/ 0 w 18"/>
                  <a:gd name="T15" fmla="*/ 4 h 32"/>
                  <a:gd name="T16" fmla="*/ 18 w 18"/>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32"/>
                  <a:gd name="T29" fmla="*/ 18 w 18"/>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32">
                    <a:moveTo>
                      <a:pt x="18" y="0"/>
                    </a:moveTo>
                    <a:lnTo>
                      <a:pt x="11" y="11"/>
                    </a:lnTo>
                    <a:lnTo>
                      <a:pt x="11" y="21"/>
                    </a:lnTo>
                    <a:lnTo>
                      <a:pt x="18" y="32"/>
                    </a:lnTo>
                    <a:lnTo>
                      <a:pt x="0" y="32"/>
                    </a:lnTo>
                    <a:lnTo>
                      <a:pt x="7" y="21"/>
                    </a:lnTo>
                    <a:lnTo>
                      <a:pt x="7" y="11"/>
                    </a:lnTo>
                    <a:lnTo>
                      <a:pt x="0" y="4"/>
                    </a:lnTo>
                    <a:lnTo>
                      <a:pt x="18" y="0"/>
                    </a:lnTo>
                  </a:path>
                </a:pathLst>
              </a:custGeom>
              <a:noFill/>
              <a:ln w="2540">
                <a:solidFill>
                  <a:srgbClr val="1F1A17"/>
                </a:solidFill>
                <a:round/>
                <a:headEnd/>
                <a:tailEnd/>
              </a:ln>
            </p:spPr>
            <p:txBody>
              <a:bodyPr/>
              <a:lstStyle/>
              <a:p>
                <a:endParaRPr lang="ro-RO"/>
              </a:p>
            </p:txBody>
          </p:sp>
          <p:sp>
            <p:nvSpPr>
              <p:cNvPr id="54614" name="Freeform 263"/>
              <p:cNvSpPr>
                <a:spLocks/>
              </p:cNvSpPr>
              <p:nvPr/>
            </p:nvSpPr>
            <p:spPr bwMode="auto">
              <a:xfrm>
                <a:off x="6824" y="10866"/>
                <a:ext cx="11" cy="10"/>
              </a:xfrm>
              <a:custGeom>
                <a:avLst/>
                <a:gdLst>
                  <a:gd name="T0" fmla="*/ 11 w 11"/>
                  <a:gd name="T1" fmla="*/ 10 h 10"/>
                  <a:gd name="T2" fmla="*/ 0 w 11"/>
                  <a:gd name="T3" fmla="*/ 10 h 10"/>
                  <a:gd name="T4" fmla="*/ 0 w 11"/>
                  <a:gd name="T5" fmla="*/ 0 h 10"/>
                  <a:gd name="T6" fmla="*/ 11 w 11"/>
                  <a:gd name="T7" fmla="*/ 3 h 10"/>
                  <a:gd name="T8" fmla="*/ 11 w 11"/>
                  <a:gd name="T9" fmla="*/ 10 h 10"/>
                  <a:gd name="T10" fmla="*/ 0 60000 65536"/>
                  <a:gd name="T11" fmla="*/ 0 60000 65536"/>
                  <a:gd name="T12" fmla="*/ 0 60000 65536"/>
                  <a:gd name="T13" fmla="*/ 0 60000 65536"/>
                  <a:gd name="T14" fmla="*/ 0 60000 65536"/>
                  <a:gd name="T15" fmla="*/ 0 w 11"/>
                  <a:gd name="T16" fmla="*/ 0 h 10"/>
                  <a:gd name="T17" fmla="*/ 11 w 11"/>
                  <a:gd name="T18" fmla="*/ 10 h 10"/>
                </a:gdLst>
                <a:ahLst/>
                <a:cxnLst>
                  <a:cxn ang="T10">
                    <a:pos x="T0" y="T1"/>
                  </a:cxn>
                  <a:cxn ang="T11">
                    <a:pos x="T2" y="T3"/>
                  </a:cxn>
                  <a:cxn ang="T12">
                    <a:pos x="T4" y="T5"/>
                  </a:cxn>
                  <a:cxn ang="T13">
                    <a:pos x="T6" y="T7"/>
                  </a:cxn>
                  <a:cxn ang="T14">
                    <a:pos x="T8" y="T9"/>
                  </a:cxn>
                </a:cxnLst>
                <a:rect l="T15" t="T16" r="T17" b="T18"/>
                <a:pathLst>
                  <a:path w="11" h="10">
                    <a:moveTo>
                      <a:pt x="11" y="10"/>
                    </a:moveTo>
                    <a:lnTo>
                      <a:pt x="0" y="10"/>
                    </a:lnTo>
                    <a:lnTo>
                      <a:pt x="0" y="0"/>
                    </a:lnTo>
                    <a:lnTo>
                      <a:pt x="11" y="3"/>
                    </a:lnTo>
                    <a:lnTo>
                      <a:pt x="11" y="10"/>
                    </a:lnTo>
                  </a:path>
                </a:pathLst>
              </a:custGeom>
              <a:noFill/>
              <a:ln w="2540">
                <a:solidFill>
                  <a:srgbClr val="1F1A17"/>
                </a:solidFill>
                <a:round/>
                <a:headEnd/>
                <a:tailEnd/>
              </a:ln>
            </p:spPr>
            <p:txBody>
              <a:bodyPr/>
              <a:lstStyle/>
              <a:p>
                <a:endParaRPr lang="ro-RO"/>
              </a:p>
            </p:txBody>
          </p:sp>
          <p:sp>
            <p:nvSpPr>
              <p:cNvPr id="54615" name="Freeform 262"/>
              <p:cNvSpPr>
                <a:spLocks/>
              </p:cNvSpPr>
              <p:nvPr/>
            </p:nvSpPr>
            <p:spPr bwMode="auto">
              <a:xfrm>
                <a:off x="6817" y="10887"/>
                <a:ext cx="161" cy="396"/>
              </a:xfrm>
              <a:custGeom>
                <a:avLst/>
                <a:gdLst>
                  <a:gd name="T0" fmla="*/ 123 w 161"/>
                  <a:gd name="T1" fmla="*/ 235 h 396"/>
                  <a:gd name="T2" fmla="*/ 123 w 161"/>
                  <a:gd name="T3" fmla="*/ 382 h 396"/>
                  <a:gd name="T4" fmla="*/ 112 w 161"/>
                  <a:gd name="T5" fmla="*/ 392 h 396"/>
                  <a:gd name="T6" fmla="*/ 95 w 161"/>
                  <a:gd name="T7" fmla="*/ 392 h 396"/>
                  <a:gd name="T8" fmla="*/ 88 w 161"/>
                  <a:gd name="T9" fmla="*/ 382 h 396"/>
                  <a:gd name="T10" fmla="*/ 84 w 161"/>
                  <a:gd name="T11" fmla="*/ 238 h 396"/>
                  <a:gd name="T12" fmla="*/ 77 w 161"/>
                  <a:gd name="T13" fmla="*/ 375 h 396"/>
                  <a:gd name="T14" fmla="*/ 70 w 161"/>
                  <a:gd name="T15" fmla="*/ 389 h 396"/>
                  <a:gd name="T16" fmla="*/ 56 w 161"/>
                  <a:gd name="T17" fmla="*/ 396 h 396"/>
                  <a:gd name="T18" fmla="*/ 42 w 161"/>
                  <a:gd name="T19" fmla="*/ 392 h 396"/>
                  <a:gd name="T20" fmla="*/ 39 w 161"/>
                  <a:gd name="T21" fmla="*/ 378 h 396"/>
                  <a:gd name="T22" fmla="*/ 0 w 161"/>
                  <a:gd name="T23" fmla="*/ 242 h 396"/>
                  <a:gd name="T24" fmla="*/ 39 w 161"/>
                  <a:gd name="T25" fmla="*/ 52 h 396"/>
                  <a:gd name="T26" fmla="*/ 32 w 161"/>
                  <a:gd name="T27" fmla="*/ 136 h 396"/>
                  <a:gd name="T28" fmla="*/ 28 w 161"/>
                  <a:gd name="T29" fmla="*/ 150 h 396"/>
                  <a:gd name="T30" fmla="*/ 18 w 161"/>
                  <a:gd name="T31" fmla="*/ 158 h 396"/>
                  <a:gd name="T32" fmla="*/ 4 w 161"/>
                  <a:gd name="T33" fmla="*/ 154 h 396"/>
                  <a:gd name="T34" fmla="*/ 0 w 161"/>
                  <a:gd name="T35" fmla="*/ 136 h 396"/>
                  <a:gd name="T36" fmla="*/ 4 w 161"/>
                  <a:gd name="T37" fmla="*/ 45 h 396"/>
                  <a:gd name="T38" fmla="*/ 7 w 161"/>
                  <a:gd name="T39" fmla="*/ 28 h 396"/>
                  <a:gd name="T40" fmla="*/ 21 w 161"/>
                  <a:gd name="T41" fmla="*/ 14 h 396"/>
                  <a:gd name="T42" fmla="*/ 42 w 161"/>
                  <a:gd name="T43" fmla="*/ 7 h 396"/>
                  <a:gd name="T44" fmla="*/ 109 w 161"/>
                  <a:gd name="T45" fmla="*/ 0 h 396"/>
                  <a:gd name="T46" fmla="*/ 133 w 161"/>
                  <a:gd name="T47" fmla="*/ 3 h 396"/>
                  <a:gd name="T48" fmla="*/ 147 w 161"/>
                  <a:gd name="T49" fmla="*/ 10 h 396"/>
                  <a:gd name="T50" fmla="*/ 158 w 161"/>
                  <a:gd name="T51" fmla="*/ 24 h 396"/>
                  <a:gd name="T52" fmla="*/ 161 w 161"/>
                  <a:gd name="T53" fmla="*/ 45 h 396"/>
                  <a:gd name="T54" fmla="*/ 161 w 161"/>
                  <a:gd name="T55" fmla="*/ 136 h 396"/>
                  <a:gd name="T56" fmla="*/ 151 w 161"/>
                  <a:gd name="T57" fmla="*/ 147 h 396"/>
                  <a:gd name="T58" fmla="*/ 140 w 161"/>
                  <a:gd name="T59" fmla="*/ 147 h 396"/>
                  <a:gd name="T60" fmla="*/ 130 w 161"/>
                  <a:gd name="T61" fmla="*/ 136 h 396"/>
                  <a:gd name="T62" fmla="*/ 130 w 161"/>
                  <a:gd name="T63" fmla="*/ 49 h 396"/>
                  <a:gd name="T64" fmla="*/ 123 w 161"/>
                  <a:gd name="T65" fmla="*/ 136 h 3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396"/>
                  <a:gd name="T101" fmla="*/ 161 w 161"/>
                  <a:gd name="T102" fmla="*/ 396 h 3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396">
                    <a:moveTo>
                      <a:pt x="161" y="231"/>
                    </a:moveTo>
                    <a:lnTo>
                      <a:pt x="123" y="235"/>
                    </a:lnTo>
                    <a:lnTo>
                      <a:pt x="123" y="371"/>
                    </a:lnTo>
                    <a:lnTo>
                      <a:pt x="123" y="382"/>
                    </a:lnTo>
                    <a:lnTo>
                      <a:pt x="119" y="385"/>
                    </a:lnTo>
                    <a:lnTo>
                      <a:pt x="112" y="392"/>
                    </a:lnTo>
                    <a:lnTo>
                      <a:pt x="105" y="392"/>
                    </a:lnTo>
                    <a:lnTo>
                      <a:pt x="95" y="392"/>
                    </a:lnTo>
                    <a:lnTo>
                      <a:pt x="91" y="389"/>
                    </a:lnTo>
                    <a:lnTo>
                      <a:pt x="88" y="382"/>
                    </a:lnTo>
                    <a:lnTo>
                      <a:pt x="84" y="375"/>
                    </a:lnTo>
                    <a:lnTo>
                      <a:pt x="84" y="238"/>
                    </a:lnTo>
                    <a:lnTo>
                      <a:pt x="77" y="238"/>
                    </a:lnTo>
                    <a:lnTo>
                      <a:pt x="77" y="375"/>
                    </a:lnTo>
                    <a:lnTo>
                      <a:pt x="74" y="382"/>
                    </a:lnTo>
                    <a:lnTo>
                      <a:pt x="70" y="389"/>
                    </a:lnTo>
                    <a:lnTo>
                      <a:pt x="67" y="392"/>
                    </a:lnTo>
                    <a:lnTo>
                      <a:pt x="56" y="396"/>
                    </a:lnTo>
                    <a:lnTo>
                      <a:pt x="49" y="396"/>
                    </a:lnTo>
                    <a:lnTo>
                      <a:pt x="42" y="392"/>
                    </a:lnTo>
                    <a:lnTo>
                      <a:pt x="39" y="385"/>
                    </a:lnTo>
                    <a:lnTo>
                      <a:pt x="39" y="378"/>
                    </a:lnTo>
                    <a:lnTo>
                      <a:pt x="39" y="242"/>
                    </a:lnTo>
                    <a:lnTo>
                      <a:pt x="0" y="242"/>
                    </a:lnTo>
                    <a:lnTo>
                      <a:pt x="39" y="143"/>
                    </a:lnTo>
                    <a:lnTo>
                      <a:pt x="39" y="52"/>
                    </a:lnTo>
                    <a:lnTo>
                      <a:pt x="32" y="56"/>
                    </a:lnTo>
                    <a:lnTo>
                      <a:pt x="32" y="136"/>
                    </a:lnTo>
                    <a:lnTo>
                      <a:pt x="32" y="143"/>
                    </a:lnTo>
                    <a:lnTo>
                      <a:pt x="28" y="150"/>
                    </a:lnTo>
                    <a:lnTo>
                      <a:pt x="25" y="154"/>
                    </a:lnTo>
                    <a:lnTo>
                      <a:pt x="18" y="158"/>
                    </a:lnTo>
                    <a:lnTo>
                      <a:pt x="11" y="158"/>
                    </a:lnTo>
                    <a:lnTo>
                      <a:pt x="4" y="154"/>
                    </a:lnTo>
                    <a:lnTo>
                      <a:pt x="4" y="147"/>
                    </a:lnTo>
                    <a:lnTo>
                      <a:pt x="0" y="136"/>
                    </a:lnTo>
                    <a:lnTo>
                      <a:pt x="0" y="56"/>
                    </a:lnTo>
                    <a:lnTo>
                      <a:pt x="4" y="45"/>
                    </a:lnTo>
                    <a:lnTo>
                      <a:pt x="4" y="35"/>
                    </a:lnTo>
                    <a:lnTo>
                      <a:pt x="7" y="28"/>
                    </a:lnTo>
                    <a:lnTo>
                      <a:pt x="14" y="21"/>
                    </a:lnTo>
                    <a:lnTo>
                      <a:pt x="21" y="14"/>
                    </a:lnTo>
                    <a:lnTo>
                      <a:pt x="32" y="10"/>
                    </a:lnTo>
                    <a:lnTo>
                      <a:pt x="42" y="7"/>
                    </a:lnTo>
                    <a:lnTo>
                      <a:pt x="53" y="7"/>
                    </a:lnTo>
                    <a:lnTo>
                      <a:pt x="109" y="0"/>
                    </a:lnTo>
                    <a:lnTo>
                      <a:pt x="123" y="0"/>
                    </a:lnTo>
                    <a:lnTo>
                      <a:pt x="133" y="3"/>
                    </a:lnTo>
                    <a:lnTo>
                      <a:pt x="140" y="7"/>
                    </a:lnTo>
                    <a:lnTo>
                      <a:pt x="147" y="10"/>
                    </a:lnTo>
                    <a:lnTo>
                      <a:pt x="154" y="17"/>
                    </a:lnTo>
                    <a:lnTo>
                      <a:pt x="158" y="24"/>
                    </a:lnTo>
                    <a:lnTo>
                      <a:pt x="161" y="35"/>
                    </a:lnTo>
                    <a:lnTo>
                      <a:pt x="161" y="45"/>
                    </a:lnTo>
                    <a:lnTo>
                      <a:pt x="161" y="126"/>
                    </a:lnTo>
                    <a:lnTo>
                      <a:pt x="161" y="136"/>
                    </a:lnTo>
                    <a:lnTo>
                      <a:pt x="158" y="143"/>
                    </a:lnTo>
                    <a:lnTo>
                      <a:pt x="151" y="147"/>
                    </a:lnTo>
                    <a:lnTo>
                      <a:pt x="147" y="147"/>
                    </a:lnTo>
                    <a:lnTo>
                      <a:pt x="140" y="147"/>
                    </a:lnTo>
                    <a:lnTo>
                      <a:pt x="133" y="143"/>
                    </a:lnTo>
                    <a:lnTo>
                      <a:pt x="130" y="136"/>
                    </a:lnTo>
                    <a:lnTo>
                      <a:pt x="130" y="129"/>
                    </a:lnTo>
                    <a:lnTo>
                      <a:pt x="130" y="49"/>
                    </a:lnTo>
                    <a:lnTo>
                      <a:pt x="123" y="49"/>
                    </a:lnTo>
                    <a:lnTo>
                      <a:pt x="123" y="136"/>
                    </a:lnTo>
                    <a:lnTo>
                      <a:pt x="161" y="231"/>
                    </a:lnTo>
                  </a:path>
                </a:pathLst>
              </a:custGeom>
              <a:noFill/>
              <a:ln w="2540">
                <a:solidFill>
                  <a:srgbClr val="1F1A17"/>
                </a:solidFill>
                <a:round/>
                <a:headEnd/>
                <a:tailEnd/>
              </a:ln>
            </p:spPr>
            <p:txBody>
              <a:bodyPr/>
              <a:lstStyle/>
              <a:p>
                <a:endParaRPr lang="ro-RO"/>
              </a:p>
            </p:txBody>
          </p:sp>
          <p:sp>
            <p:nvSpPr>
              <p:cNvPr id="54616" name="Freeform 261"/>
              <p:cNvSpPr>
                <a:spLocks noEditPoints="1"/>
              </p:cNvSpPr>
              <p:nvPr/>
            </p:nvSpPr>
            <p:spPr bwMode="auto">
              <a:xfrm>
                <a:off x="2424" y="5040"/>
                <a:ext cx="404" cy="610"/>
              </a:xfrm>
              <a:custGeom>
                <a:avLst/>
                <a:gdLst>
                  <a:gd name="T0" fmla="*/ 323 w 404"/>
                  <a:gd name="T1" fmla="*/ 151 h 610"/>
                  <a:gd name="T2" fmla="*/ 302 w 404"/>
                  <a:gd name="T3" fmla="*/ 158 h 610"/>
                  <a:gd name="T4" fmla="*/ 271 w 404"/>
                  <a:gd name="T5" fmla="*/ 137 h 610"/>
                  <a:gd name="T6" fmla="*/ 264 w 404"/>
                  <a:gd name="T7" fmla="*/ 84 h 610"/>
                  <a:gd name="T8" fmla="*/ 281 w 404"/>
                  <a:gd name="T9" fmla="*/ 67 h 610"/>
                  <a:gd name="T10" fmla="*/ 309 w 404"/>
                  <a:gd name="T11" fmla="*/ 77 h 610"/>
                  <a:gd name="T12" fmla="*/ 334 w 404"/>
                  <a:gd name="T13" fmla="*/ 123 h 610"/>
                  <a:gd name="T14" fmla="*/ 130 w 404"/>
                  <a:gd name="T15" fmla="*/ 84 h 610"/>
                  <a:gd name="T16" fmla="*/ 109 w 404"/>
                  <a:gd name="T17" fmla="*/ 95 h 610"/>
                  <a:gd name="T18" fmla="*/ 78 w 404"/>
                  <a:gd name="T19" fmla="*/ 70 h 610"/>
                  <a:gd name="T20" fmla="*/ 67 w 404"/>
                  <a:gd name="T21" fmla="*/ 18 h 610"/>
                  <a:gd name="T22" fmla="*/ 88 w 404"/>
                  <a:gd name="T23" fmla="*/ 0 h 610"/>
                  <a:gd name="T24" fmla="*/ 116 w 404"/>
                  <a:gd name="T25" fmla="*/ 7 h 610"/>
                  <a:gd name="T26" fmla="*/ 141 w 404"/>
                  <a:gd name="T27" fmla="*/ 56 h 610"/>
                  <a:gd name="T28" fmla="*/ 386 w 404"/>
                  <a:gd name="T29" fmla="*/ 403 h 610"/>
                  <a:gd name="T30" fmla="*/ 351 w 404"/>
                  <a:gd name="T31" fmla="*/ 224 h 610"/>
                  <a:gd name="T32" fmla="*/ 386 w 404"/>
                  <a:gd name="T33" fmla="*/ 449 h 610"/>
                  <a:gd name="T34" fmla="*/ 344 w 404"/>
                  <a:gd name="T35" fmla="*/ 603 h 610"/>
                  <a:gd name="T36" fmla="*/ 323 w 404"/>
                  <a:gd name="T37" fmla="*/ 607 h 610"/>
                  <a:gd name="T38" fmla="*/ 302 w 404"/>
                  <a:gd name="T39" fmla="*/ 589 h 610"/>
                  <a:gd name="T40" fmla="*/ 292 w 404"/>
                  <a:gd name="T41" fmla="*/ 421 h 610"/>
                  <a:gd name="T42" fmla="*/ 285 w 404"/>
                  <a:gd name="T43" fmla="*/ 593 h 610"/>
                  <a:gd name="T44" fmla="*/ 260 w 404"/>
                  <a:gd name="T45" fmla="*/ 589 h 610"/>
                  <a:gd name="T46" fmla="*/ 250 w 404"/>
                  <a:gd name="T47" fmla="*/ 565 h 610"/>
                  <a:gd name="T48" fmla="*/ 250 w 404"/>
                  <a:gd name="T49" fmla="*/ 302 h 610"/>
                  <a:gd name="T50" fmla="*/ 221 w 404"/>
                  <a:gd name="T51" fmla="*/ 333 h 610"/>
                  <a:gd name="T52" fmla="*/ 207 w 404"/>
                  <a:gd name="T53" fmla="*/ 354 h 610"/>
                  <a:gd name="T54" fmla="*/ 186 w 404"/>
                  <a:gd name="T55" fmla="*/ 340 h 610"/>
                  <a:gd name="T56" fmla="*/ 158 w 404"/>
                  <a:gd name="T57" fmla="*/ 179 h 610"/>
                  <a:gd name="T58" fmla="*/ 148 w 404"/>
                  <a:gd name="T59" fmla="*/ 544 h 610"/>
                  <a:gd name="T60" fmla="*/ 130 w 404"/>
                  <a:gd name="T61" fmla="*/ 551 h 610"/>
                  <a:gd name="T62" fmla="*/ 109 w 404"/>
                  <a:gd name="T63" fmla="*/ 533 h 610"/>
                  <a:gd name="T64" fmla="*/ 99 w 404"/>
                  <a:gd name="T65" fmla="*/ 309 h 610"/>
                  <a:gd name="T66" fmla="*/ 92 w 404"/>
                  <a:gd name="T67" fmla="*/ 537 h 610"/>
                  <a:gd name="T68" fmla="*/ 67 w 404"/>
                  <a:gd name="T69" fmla="*/ 533 h 610"/>
                  <a:gd name="T70" fmla="*/ 57 w 404"/>
                  <a:gd name="T71" fmla="*/ 509 h 610"/>
                  <a:gd name="T72" fmla="*/ 32 w 404"/>
                  <a:gd name="T73" fmla="*/ 277 h 610"/>
                  <a:gd name="T74" fmla="*/ 25 w 404"/>
                  <a:gd name="T75" fmla="*/ 298 h 610"/>
                  <a:gd name="T76" fmla="*/ 11 w 404"/>
                  <a:gd name="T77" fmla="*/ 288 h 610"/>
                  <a:gd name="T78" fmla="*/ 0 w 404"/>
                  <a:gd name="T79" fmla="*/ 196 h 610"/>
                  <a:gd name="T80" fmla="*/ 21 w 404"/>
                  <a:gd name="T81" fmla="*/ 95 h 610"/>
                  <a:gd name="T82" fmla="*/ 46 w 404"/>
                  <a:gd name="T83" fmla="*/ 84 h 610"/>
                  <a:gd name="T84" fmla="*/ 165 w 404"/>
                  <a:gd name="T85" fmla="*/ 119 h 610"/>
                  <a:gd name="T86" fmla="*/ 190 w 404"/>
                  <a:gd name="T87" fmla="*/ 165 h 610"/>
                  <a:gd name="T88" fmla="*/ 207 w 404"/>
                  <a:gd name="T89" fmla="*/ 172 h 610"/>
                  <a:gd name="T90" fmla="*/ 218 w 404"/>
                  <a:gd name="T91" fmla="*/ 151 h 610"/>
                  <a:gd name="T92" fmla="*/ 242 w 404"/>
                  <a:gd name="T93" fmla="*/ 147 h 610"/>
                  <a:gd name="T94" fmla="*/ 358 w 404"/>
                  <a:gd name="T95" fmla="*/ 182 h 610"/>
                  <a:gd name="T96" fmla="*/ 386 w 404"/>
                  <a:gd name="T97" fmla="*/ 235 h 610"/>
                  <a:gd name="T98" fmla="*/ 400 w 404"/>
                  <a:gd name="T99" fmla="*/ 365 h 610"/>
                  <a:gd name="T100" fmla="*/ 400 w 404"/>
                  <a:gd name="T101" fmla="*/ 410 h 6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4"/>
                  <a:gd name="T154" fmla="*/ 0 h 610"/>
                  <a:gd name="T155" fmla="*/ 404 w 404"/>
                  <a:gd name="T156" fmla="*/ 610 h 61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4" h="610">
                    <a:moveTo>
                      <a:pt x="334" y="123"/>
                    </a:moveTo>
                    <a:lnTo>
                      <a:pt x="330" y="140"/>
                    </a:lnTo>
                    <a:lnTo>
                      <a:pt x="323" y="151"/>
                    </a:lnTo>
                    <a:lnTo>
                      <a:pt x="316" y="154"/>
                    </a:lnTo>
                    <a:lnTo>
                      <a:pt x="309" y="158"/>
                    </a:lnTo>
                    <a:lnTo>
                      <a:pt x="302" y="158"/>
                    </a:lnTo>
                    <a:lnTo>
                      <a:pt x="295" y="158"/>
                    </a:lnTo>
                    <a:lnTo>
                      <a:pt x="281" y="151"/>
                    </a:lnTo>
                    <a:lnTo>
                      <a:pt x="271" y="137"/>
                    </a:lnTo>
                    <a:lnTo>
                      <a:pt x="264" y="119"/>
                    </a:lnTo>
                    <a:lnTo>
                      <a:pt x="260" y="102"/>
                    </a:lnTo>
                    <a:lnTo>
                      <a:pt x="264" y="84"/>
                    </a:lnTo>
                    <a:lnTo>
                      <a:pt x="271" y="74"/>
                    </a:lnTo>
                    <a:lnTo>
                      <a:pt x="278" y="70"/>
                    </a:lnTo>
                    <a:lnTo>
                      <a:pt x="281" y="67"/>
                    </a:lnTo>
                    <a:lnTo>
                      <a:pt x="288" y="67"/>
                    </a:lnTo>
                    <a:lnTo>
                      <a:pt x="295" y="70"/>
                    </a:lnTo>
                    <a:lnTo>
                      <a:pt x="309" y="77"/>
                    </a:lnTo>
                    <a:lnTo>
                      <a:pt x="323" y="88"/>
                    </a:lnTo>
                    <a:lnTo>
                      <a:pt x="330" y="105"/>
                    </a:lnTo>
                    <a:lnTo>
                      <a:pt x="334" y="123"/>
                    </a:lnTo>
                    <a:close/>
                    <a:moveTo>
                      <a:pt x="141" y="56"/>
                    </a:moveTo>
                    <a:lnTo>
                      <a:pt x="137" y="74"/>
                    </a:lnTo>
                    <a:lnTo>
                      <a:pt x="130" y="84"/>
                    </a:lnTo>
                    <a:lnTo>
                      <a:pt x="123" y="91"/>
                    </a:lnTo>
                    <a:lnTo>
                      <a:pt x="116" y="95"/>
                    </a:lnTo>
                    <a:lnTo>
                      <a:pt x="109" y="95"/>
                    </a:lnTo>
                    <a:lnTo>
                      <a:pt x="102" y="91"/>
                    </a:lnTo>
                    <a:lnTo>
                      <a:pt x="88" y="84"/>
                    </a:lnTo>
                    <a:lnTo>
                      <a:pt x="78" y="70"/>
                    </a:lnTo>
                    <a:lnTo>
                      <a:pt x="67" y="53"/>
                    </a:lnTo>
                    <a:lnTo>
                      <a:pt x="67" y="35"/>
                    </a:lnTo>
                    <a:lnTo>
                      <a:pt x="67" y="18"/>
                    </a:lnTo>
                    <a:lnTo>
                      <a:pt x="78" y="7"/>
                    </a:lnTo>
                    <a:lnTo>
                      <a:pt x="81" y="0"/>
                    </a:lnTo>
                    <a:lnTo>
                      <a:pt x="88" y="0"/>
                    </a:lnTo>
                    <a:lnTo>
                      <a:pt x="95" y="0"/>
                    </a:lnTo>
                    <a:lnTo>
                      <a:pt x="102" y="0"/>
                    </a:lnTo>
                    <a:lnTo>
                      <a:pt x="116" y="7"/>
                    </a:lnTo>
                    <a:lnTo>
                      <a:pt x="130" y="21"/>
                    </a:lnTo>
                    <a:lnTo>
                      <a:pt x="137" y="39"/>
                    </a:lnTo>
                    <a:lnTo>
                      <a:pt x="141" y="56"/>
                    </a:lnTo>
                    <a:close/>
                    <a:moveTo>
                      <a:pt x="397" y="410"/>
                    </a:moveTo>
                    <a:lnTo>
                      <a:pt x="390" y="407"/>
                    </a:lnTo>
                    <a:lnTo>
                      <a:pt x="386" y="403"/>
                    </a:lnTo>
                    <a:lnTo>
                      <a:pt x="383" y="393"/>
                    </a:lnTo>
                    <a:lnTo>
                      <a:pt x="379" y="379"/>
                    </a:lnTo>
                    <a:lnTo>
                      <a:pt x="351" y="224"/>
                    </a:lnTo>
                    <a:lnTo>
                      <a:pt x="344" y="221"/>
                    </a:lnTo>
                    <a:lnTo>
                      <a:pt x="344" y="326"/>
                    </a:lnTo>
                    <a:lnTo>
                      <a:pt x="386" y="449"/>
                    </a:lnTo>
                    <a:lnTo>
                      <a:pt x="344" y="438"/>
                    </a:lnTo>
                    <a:lnTo>
                      <a:pt x="344" y="593"/>
                    </a:lnTo>
                    <a:lnTo>
                      <a:pt x="344" y="603"/>
                    </a:lnTo>
                    <a:lnTo>
                      <a:pt x="337" y="607"/>
                    </a:lnTo>
                    <a:lnTo>
                      <a:pt x="334" y="610"/>
                    </a:lnTo>
                    <a:lnTo>
                      <a:pt x="323" y="607"/>
                    </a:lnTo>
                    <a:lnTo>
                      <a:pt x="313" y="603"/>
                    </a:lnTo>
                    <a:lnTo>
                      <a:pt x="306" y="600"/>
                    </a:lnTo>
                    <a:lnTo>
                      <a:pt x="302" y="589"/>
                    </a:lnTo>
                    <a:lnTo>
                      <a:pt x="302" y="579"/>
                    </a:lnTo>
                    <a:lnTo>
                      <a:pt x="302" y="424"/>
                    </a:lnTo>
                    <a:lnTo>
                      <a:pt x="292" y="421"/>
                    </a:lnTo>
                    <a:lnTo>
                      <a:pt x="292" y="575"/>
                    </a:lnTo>
                    <a:lnTo>
                      <a:pt x="288" y="586"/>
                    </a:lnTo>
                    <a:lnTo>
                      <a:pt x="285" y="593"/>
                    </a:lnTo>
                    <a:lnTo>
                      <a:pt x="281" y="593"/>
                    </a:lnTo>
                    <a:lnTo>
                      <a:pt x="271" y="593"/>
                    </a:lnTo>
                    <a:lnTo>
                      <a:pt x="260" y="589"/>
                    </a:lnTo>
                    <a:lnTo>
                      <a:pt x="253" y="582"/>
                    </a:lnTo>
                    <a:lnTo>
                      <a:pt x="250" y="575"/>
                    </a:lnTo>
                    <a:lnTo>
                      <a:pt x="250" y="565"/>
                    </a:lnTo>
                    <a:lnTo>
                      <a:pt x="250" y="410"/>
                    </a:lnTo>
                    <a:lnTo>
                      <a:pt x="204" y="396"/>
                    </a:lnTo>
                    <a:lnTo>
                      <a:pt x="250" y="302"/>
                    </a:lnTo>
                    <a:lnTo>
                      <a:pt x="250" y="193"/>
                    </a:lnTo>
                    <a:lnTo>
                      <a:pt x="242" y="193"/>
                    </a:lnTo>
                    <a:lnTo>
                      <a:pt x="221" y="333"/>
                    </a:lnTo>
                    <a:lnTo>
                      <a:pt x="218" y="344"/>
                    </a:lnTo>
                    <a:lnTo>
                      <a:pt x="214" y="351"/>
                    </a:lnTo>
                    <a:lnTo>
                      <a:pt x="207" y="354"/>
                    </a:lnTo>
                    <a:lnTo>
                      <a:pt x="200" y="354"/>
                    </a:lnTo>
                    <a:lnTo>
                      <a:pt x="193" y="347"/>
                    </a:lnTo>
                    <a:lnTo>
                      <a:pt x="186" y="340"/>
                    </a:lnTo>
                    <a:lnTo>
                      <a:pt x="183" y="333"/>
                    </a:lnTo>
                    <a:lnTo>
                      <a:pt x="179" y="319"/>
                    </a:lnTo>
                    <a:lnTo>
                      <a:pt x="158" y="179"/>
                    </a:lnTo>
                    <a:lnTo>
                      <a:pt x="151" y="175"/>
                    </a:lnTo>
                    <a:lnTo>
                      <a:pt x="151" y="537"/>
                    </a:lnTo>
                    <a:lnTo>
                      <a:pt x="148" y="544"/>
                    </a:lnTo>
                    <a:lnTo>
                      <a:pt x="144" y="551"/>
                    </a:lnTo>
                    <a:lnTo>
                      <a:pt x="137" y="554"/>
                    </a:lnTo>
                    <a:lnTo>
                      <a:pt x="130" y="551"/>
                    </a:lnTo>
                    <a:lnTo>
                      <a:pt x="120" y="547"/>
                    </a:lnTo>
                    <a:lnTo>
                      <a:pt x="113" y="540"/>
                    </a:lnTo>
                    <a:lnTo>
                      <a:pt x="109" y="533"/>
                    </a:lnTo>
                    <a:lnTo>
                      <a:pt x="109" y="523"/>
                    </a:lnTo>
                    <a:lnTo>
                      <a:pt x="109" y="309"/>
                    </a:lnTo>
                    <a:lnTo>
                      <a:pt x="99" y="309"/>
                    </a:lnTo>
                    <a:lnTo>
                      <a:pt x="99" y="519"/>
                    </a:lnTo>
                    <a:lnTo>
                      <a:pt x="95" y="530"/>
                    </a:lnTo>
                    <a:lnTo>
                      <a:pt x="92" y="537"/>
                    </a:lnTo>
                    <a:lnTo>
                      <a:pt x="85" y="537"/>
                    </a:lnTo>
                    <a:lnTo>
                      <a:pt x="78" y="537"/>
                    </a:lnTo>
                    <a:lnTo>
                      <a:pt x="67" y="533"/>
                    </a:lnTo>
                    <a:lnTo>
                      <a:pt x="60" y="526"/>
                    </a:lnTo>
                    <a:lnTo>
                      <a:pt x="57" y="519"/>
                    </a:lnTo>
                    <a:lnTo>
                      <a:pt x="57" y="509"/>
                    </a:lnTo>
                    <a:lnTo>
                      <a:pt x="57" y="147"/>
                    </a:lnTo>
                    <a:lnTo>
                      <a:pt x="46" y="144"/>
                    </a:lnTo>
                    <a:lnTo>
                      <a:pt x="32" y="277"/>
                    </a:lnTo>
                    <a:lnTo>
                      <a:pt x="32" y="288"/>
                    </a:lnTo>
                    <a:lnTo>
                      <a:pt x="28" y="295"/>
                    </a:lnTo>
                    <a:lnTo>
                      <a:pt x="25" y="298"/>
                    </a:lnTo>
                    <a:lnTo>
                      <a:pt x="21" y="298"/>
                    </a:lnTo>
                    <a:lnTo>
                      <a:pt x="14" y="295"/>
                    </a:lnTo>
                    <a:lnTo>
                      <a:pt x="11" y="288"/>
                    </a:lnTo>
                    <a:lnTo>
                      <a:pt x="4" y="260"/>
                    </a:lnTo>
                    <a:lnTo>
                      <a:pt x="4" y="242"/>
                    </a:lnTo>
                    <a:lnTo>
                      <a:pt x="0" y="196"/>
                    </a:lnTo>
                    <a:lnTo>
                      <a:pt x="4" y="137"/>
                    </a:lnTo>
                    <a:lnTo>
                      <a:pt x="11" y="112"/>
                    </a:lnTo>
                    <a:lnTo>
                      <a:pt x="21" y="95"/>
                    </a:lnTo>
                    <a:lnTo>
                      <a:pt x="28" y="88"/>
                    </a:lnTo>
                    <a:lnTo>
                      <a:pt x="35" y="84"/>
                    </a:lnTo>
                    <a:lnTo>
                      <a:pt x="46" y="84"/>
                    </a:lnTo>
                    <a:lnTo>
                      <a:pt x="60" y="84"/>
                    </a:lnTo>
                    <a:lnTo>
                      <a:pt x="148" y="109"/>
                    </a:lnTo>
                    <a:lnTo>
                      <a:pt x="165" y="119"/>
                    </a:lnTo>
                    <a:lnTo>
                      <a:pt x="176" y="130"/>
                    </a:lnTo>
                    <a:lnTo>
                      <a:pt x="186" y="144"/>
                    </a:lnTo>
                    <a:lnTo>
                      <a:pt x="190" y="165"/>
                    </a:lnTo>
                    <a:lnTo>
                      <a:pt x="200" y="288"/>
                    </a:lnTo>
                    <a:lnTo>
                      <a:pt x="207" y="182"/>
                    </a:lnTo>
                    <a:lnTo>
                      <a:pt x="207" y="172"/>
                    </a:lnTo>
                    <a:lnTo>
                      <a:pt x="211" y="161"/>
                    </a:lnTo>
                    <a:lnTo>
                      <a:pt x="214" y="154"/>
                    </a:lnTo>
                    <a:lnTo>
                      <a:pt x="218" y="151"/>
                    </a:lnTo>
                    <a:lnTo>
                      <a:pt x="225" y="147"/>
                    </a:lnTo>
                    <a:lnTo>
                      <a:pt x="232" y="147"/>
                    </a:lnTo>
                    <a:lnTo>
                      <a:pt x="242" y="147"/>
                    </a:lnTo>
                    <a:lnTo>
                      <a:pt x="253" y="147"/>
                    </a:lnTo>
                    <a:lnTo>
                      <a:pt x="341" y="175"/>
                    </a:lnTo>
                    <a:lnTo>
                      <a:pt x="358" y="182"/>
                    </a:lnTo>
                    <a:lnTo>
                      <a:pt x="372" y="196"/>
                    </a:lnTo>
                    <a:lnTo>
                      <a:pt x="379" y="214"/>
                    </a:lnTo>
                    <a:lnTo>
                      <a:pt x="386" y="235"/>
                    </a:lnTo>
                    <a:lnTo>
                      <a:pt x="400" y="347"/>
                    </a:lnTo>
                    <a:lnTo>
                      <a:pt x="400" y="354"/>
                    </a:lnTo>
                    <a:lnTo>
                      <a:pt x="400" y="365"/>
                    </a:lnTo>
                    <a:lnTo>
                      <a:pt x="404" y="386"/>
                    </a:lnTo>
                    <a:lnTo>
                      <a:pt x="400" y="407"/>
                    </a:lnTo>
                    <a:lnTo>
                      <a:pt x="400" y="410"/>
                    </a:lnTo>
                    <a:lnTo>
                      <a:pt x="397" y="410"/>
                    </a:lnTo>
                    <a:close/>
                  </a:path>
                </a:pathLst>
              </a:custGeom>
              <a:solidFill>
                <a:srgbClr val="1F1A17"/>
              </a:solidFill>
              <a:ln w="9525">
                <a:noFill/>
                <a:round/>
                <a:headEnd/>
                <a:tailEnd/>
              </a:ln>
            </p:spPr>
            <p:txBody>
              <a:bodyPr/>
              <a:lstStyle/>
              <a:p>
                <a:endParaRPr lang="ro-RO"/>
              </a:p>
            </p:txBody>
          </p:sp>
          <p:sp>
            <p:nvSpPr>
              <p:cNvPr id="54617" name="Freeform 260"/>
              <p:cNvSpPr>
                <a:spLocks/>
              </p:cNvSpPr>
              <p:nvPr/>
            </p:nvSpPr>
            <p:spPr bwMode="auto">
              <a:xfrm>
                <a:off x="2684" y="5107"/>
                <a:ext cx="74" cy="91"/>
              </a:xfrm>
              <a:custGeom>
                <a:avLst/>
                <a:gdLst>
                  <a:gd name="T0" fmla="*/ 74 w 74"/>
                  <a:gd name="T1" fmla="*/ 56 h 91"/>
                  <a:gd name="T2" fmla="*/ 70 w 74"/>
                  <a:gd name="T3" fmla="*/ 73 h 91"/>
                  <a:gd name="T4" fmla="*/ 63 w 74"/>
                  <a:gd name="T5" fmla="*/ 84 h 91"/>
                  <a:gd name="T6" fmla="*/ 56 w 74"/>
                  <a:gd name="T7" fmla="*/ 87 h 91"/>
                  <a:gd name="T8" fmla="*/ 49 w 74"/>
                  <a:gd name="T9" fmla="*/ 91 h 91"/>
                  <a:gd name="T10" fmla="*/ 42 w 74"/>
                  <a:gd name="T11" fmla="*/ 91 h 91"/>
                  <a:gd name="T12" fmla="*/ 35 w 74"/>
                  <a:gd name="T13" fmla="*/ 91 h 91"/>
                  <a:gd name="T14" fmla="*/ 21 w 74"/>
                  <a:gd name="T15" fmla="*/ 84 h 91"/>
                  <a:gd name="T16" fmla="*/ 11 w 74"/>
                  <a:gd name="T17" fmla="*/ 70 h 91"/>
                  <a:gd name="T18" fmla="*/ 4 w 74"/>
                  <a:gd name="T19" fmla="*/ 52 h 91"/>
                  <a:gd name="T20" fmla="*/ 0 w 74"/>
                  <a:gd name="T21" fmla="*/ 35 h 91"/>
                  <a:gd name="T22" fmla="*/ 4 w 74"/>
                  <a:gd name="T23" fmla="*/ 17 h 91"/>
                  <a:gd name="T24" fmla="*/ 11 w 74"/>
                  <a:gd name="T25" fmla="*/ 7 h 91"/>
                  <a:gd name="T26" fmla="*/ 18 w 74"/>
                  <a:gd name="T27" fmla="*/ 3 h 91"/>
                  <a:gd name="T28" fmla="*/ 21 w 74"/>
                  <a:gd name="T29" fmla="*/ 0 h 91"/>
                  <a:gd name="T30" fmla="*/ 28 w 74"/>
                  <a:gd name="T31" fmla="*/ 0 h 91"/>
                  <a:gd name="T32" fmla="*/ 35 w 74"/>
                  <a:gd name="T33" fmla="*/ 3 h 91"/>
                  <a:gd name="T34" fmla="*/ 49 w 74"/>
                  <a:gd name="T35" fmla="*/ 10 h 91"/>
                  <a:gd name="T36" fmla="*/ 63 w 74"/>
                  <a:gd name="T37" fmla="*/ 21 h 91"/>
                  <a:gd name="T38" fmla="*/ 70 w 74"/>
                  <a:gd name="T39" fmla="*/ 38 h 91"/>
                  <a:gd name="T40" fmla="*/ 74 w 74"/>
                  <a:gd name="T41" fmla="*/ 56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91"/>
                  <a:gd name="T65" fmla="*/ 74 w 74"/>
                  <a:gd name="T66" fmla="*/ 91 h 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91">
                    <a:moveTo>
                      <a:pt x="74" y="56"/>
                    </a:moveTo>
                    <a:lnTo>
                      <a:pt x="70" y="73"/>
                    </a:lnTo>
                    <a:lnTo>
                      <a:pt x="63" y="84"/>
                    </a:lnTo>
                    <a:lnTo>
                      <a:pt x="56" y="87"/>
                    </a:lnTo>
                    <a:lnTo>
                      <a:pt x="49" y="91"/>
                    </a:lnTo>
                    <a:lnTo>
                      <a:pt x="42" y="91"/>
                    </a:lnTo>
                    <a:lnTo>
                      <a:pt x="35" y="91"/>
                    </a:lnTo>
                    <a:lnTo>
                      <a:pt x="21" y="84"/>
                    </a:lnTo>
                    <a:lnTo>
                      <a:pt x="11" y="70"/>
                    </a:lnTo>
                    <a:lnTo>
                      <a:pt x="4" y="52"/>
                    </a:lnTo>
                    <a:lnTo>
                      <a:pt x="0" y="35"/>
                    </a:lnTo>
                    <a:lnTo>
                      <a:pt x="4" y="17"/>
                    </a:lnTo>
                    <a:lnTo>
                      <a:pt x="11" y="7"/>
                    </a:lnTo>
                    <a:lnTo>
                      <a:pt x="18" y="3"/>
                    </a:lnTo>
                    <a:lnTo>
                      <a:pt x="21" y="0"/>
                    </a:lnTo>
                    <a:lnTo>
                      <a:pt x="28" y="0"/>
                    </a:lnTo>
                    <a:lnTo>
                      <a:pt x="35" y="3"/>
                    </a:lnTo>
                    <a:lnTo>
                      <a:pt x="49" y="10"/>
                    </a:lnTo>
                    <a:lnTo>
                      <a:pt x="63" y="21"/>
                    </a:lnTo>
                    <a:lnTo>
                      <a:pt x="70" y="38"/>
                    </a:lnTo>
                    <a:lnTo>
                      <a:pt x="74" y="56"/>
                    </a:lnTo>
                  </a:path>
                </a:pathLst>
              </a:custGeom>
              <a:noFill/>
              <a:ln w="2540">
                <a:solidFill>
                  <a:srgbClr val="1F1A17"/>
                </a:solidFill>
                <a:round/>
                <a:headEnd/>
                <a:tailEnd/>
              </a:ln>
            </p:spPr>
            <p:txBody>
              <a:bodyPr/>
              <a:lstStyle/>
              <a:p>
                <a:endParaRPr lang="ro-RO"/>
              </a:p>
            </p:txBody>
          </p:sp>
          <p:sp>
            <p:nvSpPr>
              <p:cNvPr id="54618" name="Freeform 259"/>
              <p:cNvSpPr>
                <a:spLocks/>
              </p:cNvSpPr>
              <p:nvPr/>
            </p:nvSpPr>
            <p:spPr bwMode="auto">
              <a:xfrm>
                <a:off x="2491" y="5040"/>
                <a:ext cx="74" cy="95"/>
              </a:xfrm>
              <a:custGeom>
                <a:avLst/>
                <a:gdLst>
                  <a:gd name="T0" fmla="*/ 74 w 74"/>
                  <a:gd name="T1" fmla="*/ 56 h 95"/>
                  <a:gd name="T2" fmla="*/ 70 w 74"/>
                  <a:gd name="T3" fmla="*/ 74 h 95"/>
                  <a:gd name="T4" fmla="*/ 63 w 74"/>
                  <a:gd name="T5" fmla="*/ 84 h 95"/>
                  <a:gd name="T6" fmla="*/ 56 w 74"/>
                  <a:gd name="T7" fmla="*/ 91 h 95"/>
                  <a:gd name="T8" fmla="*/ 49 w 74"/>
                  <a:gd name="T9" fmla="*/ 95 h 95"/>
                  <a:gd name="T10" fmla="*/ 42 w 74"/>
                  <a:gd name="T11" fmla="*/ 95 h 95"/>
                  <a:gd name="T12" fmla="*/ 35 w 74"/>
                  <a:gd name="T13" fmla="*/ 91 h 95"/>
                  <a:gd name="T14" fmla="*/ 21 w 74"/>
                  <a:gd name="T15" fmla="*/ 84 h 95"/>
                  <a:gd name="T16" fmla="*/ 11 w 74"/>
                  <a:gd name="T17" fmla="*/ 70 h 95"/>
                  <a:gd name="T18" fmla="*/ 0 w 74"/>
                  <a:gd name="T19" fmla="*/ 53 h 95"/>
                  <a:gd name="T20" fmla="*/ 0 w 74"/>
                  <a:gd name="T21" fmla="*/ 35 h 95"/>
                  <a:gd name="T22" fmla="*/ 0 w 74"/>
                  <a:gd name="T23" fmla="*/ 18 h 95"/>
                  <a:gd name="T24" fmla="*/ 11 w 74"/>
                  <a:gd name="T25" fmla="*/ 7 h 95"/>
                  <a:gd name="T26" fmla="*/ 14 w 74"/>
                  <a:gd name="T27" fmla="*/ 0 h 95"/>
                  <a:gd name="T28" fmla="*/ 21 w 74"/>
                  <a:gd name="T29" fmla="*/ 0 h 95"/>
                  <a:gd name="T30" fmla="*/ 28 w 74"/>
                  <a:gd name="T31" fmla="*/ 0 h 95"/>
                  <a:gd name="T32" fmla="*/ 35 w 74"/>
                  <a:gd name="T33" fmla="*/ 0 h 95"/>
                  <a:gd name="T34" fmla="*/ 49 w 74"/>
                  <a:gd name="T35" fmla="*/ 7 h 95"/>
                  <a:gd name="T36" fmla="*/ 63 w 74"/>
                  <a:gd name="T37" fmla="*/ 21 h 95"/>
                  <a:gd name="T38" fmla="*/ 70 w 74"/>
                  <a:gd name="T39" fmla="*/ 39 h 95"/>
                  <a:gd name="T40" fmla="*/ 74 w 74"/>
                  <a:gd name="T41" fmla="*/ 56 h 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95"/>
                  <a:gd name="T65" fmla="*/ 74 w 74"/>
                  <a:gd name="T66" fmla="*/ 95 h 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95">
                    <a:moveTo>
                      <a:pt x="74" y="56"/>
                    </a:moveTo>
                    <a:lnTo>
                      <a:pt x="70" y="74"/>
                    </a:lnTo>
                    <a:lnTo>
                      <a:pt x="63" y="84"/>
                    </a:lnTo>
                    <a:lnTo>
                      <a:pt x="56" y="91"/>
                    </a:lnTo>
                    <a:lnTo>
                      <a:pt x="49" y="95"/>
                    </a:lnTo>
                    <a:lnTo>
                      <a:pt x="42" y="95"/>
                    </a:lnTo>
                    <a:lnTo>
                      <a:pt x="35" y="91"/>
                    </a:lnTo>
                    <a:lnTo>
                      <a:pt x="21" y="84"/>
                    </a:lnTo>
                    <a:lnTo>
                      <a:pt x="11" y="70"/>
                    </a:lnTo>
                    <a:lnTo>
                      <a:pt x="0" y="53"/>
                    </a:lnTo>
                    <a:lnTo>
                      <a:pt x="0" y="35"/>
                    </a:lnTo>
                    <a:lnTo>
                      <a:pt x="0" y="18"/>
                    </a:lnTo>
                    <a:lnTo>
                      <a:pt x="11" y="7"/>
                    </a:lnTo>
                    <a:lnTo>
                      <a:pt x="14" y="0"/>
                    </a:lnTo>
                    <a:lnTo>
                      <a:pt x="21" y="0"/>
                    </a:lnTo>
                    <a:lnTo>
                      <a:pt x="28" y="0"/>
                    </a:lnTo>
                    <a:lnTo>
                      <a:pt x="35" y="0"/>
                    </a:lnTo>
                    <a:lnTo>
                      <a:pt x="49" y="7"/>
                    </a:lnTo>
                    <a:lnTo>
                      <a:pt x="63" y="21"/>
                    </a:lnTo>
                    <a:lnTo>
                      <a:pt x="70" y="39"/>
                    </a:lnTo>
                    <a:lnTo>
                      <a:pt x="74" y="56"/>
                    </a:lnTo>
                  </a:path>
                </a:pathLst>
              </a:custGeom>
              <a:noFill/>
              <a:ln w="2540">
                <a:solidFill>
                  <a:srgbClr val="1F1A17"/>
                </a:solidFill>
                <a:round/>
                <a:headEnd/>
                <a:tailEnd/>
              </a:ln>
            </p:spPr>
            <p:txBody>
              <a:bodyPr/>
              <a:lstStyle/>
              <a:p>
                <a:endParaRPr lang="ro-RO"/>
              </a:p>
            </p:txBody>
          </p:sp>
          <p:sp>
            <p:nvSpPr>
              <p:cNvPr id="54619" name="Freeform 258"/>
              <p:cNvSpPr>
                <a:spLocks/>
              </p:cNvSpPr>
              <p:nvPr/>
            </p:nvSpPr>
            <p:spPr bwMode="auto">
              <a:xfrm>
                <a:off x="2424" y="5124"/>
                <a:ext cx="404" cy="526"/>
              </a:xfrm>
              <a:custGeom>
                <a:avLst/>
                <a:gdLst>
                  <a:gd name="T0" fmla="*/ 390 w 404"/>
                  <a:gd name="T1" fmla="*/ 323 h 526"/>
                  <a:gd name="T2" fmla="*/ 383 w 404"/>
                  <a:gd name="T3" fmla="*/ 309 h 526"/>
                  <a:gd name="T4" fmla="*/ 351 w 404"/>
                  <a:gd name="T5" fmla="*/ 140 h 526"/>
                  <a:gd name="T6" fmla="*/ 344 w 404"/>
                  <a:gd name="T7" fmla="*/ 242 h 526"/>
                  <a:gd name="T8" fmla="*/ 344 w 404"/>
                  <a:gd name="T9" fmla="*/ 354 h 526"/>
                  <a:gd name="T10" fmla="*/ 344 w 404"/>
                  <a:gd name="T11" fmla="*/ 519 h 526"/>
                  <a:gd name="T12" fmla="*/ 334 w 404"/>
                  <a:gd name="T13" fmla="*/ 526 h 526"/>
                  <a:gd name="T14" fmla="*/ 313 w 404"/>
                  <a:gd name="T15" fmla="*/ 519 h 526"/>
                  <a:gd name="T16" fmla="*/ 302 w 404"/>
                  <a:gd name="T17" fmla="*/ 505 h 526"/>
                  <a:gd name="T18" fmla="*/ 302 w 404"/>
                  <a:gd name="T19" fmla="*/ 340 h 526"/>
                  <a:gd name="T20" fmla="*/ 292 w 404"/>
                  <a:gd name="T21" fmla="*/ 491 h 526"/>
                  <a:gd name="T22" fmla="*/ 285 w 404"/>
                  <a:gd name="T23" fmla="*/ 509 h 526"/>
                  <a:gd name="T24" fmla="*/ 271 w 404"/>
                  <a:gd name="T25" fmla="*/ 509 h 526"/>
                  <a:gd name="T26" fmla="*/ 253 w 404"/>
                  <a:gd name="T27" fmla="*/ 498 h 526"/>
                  <a:gd name="T28" fmla="*/ 250 w 404"/>
                  <a:gd name="T29" fmla="*/ 481 h 526"/>
                  <a:gd name="T30" fmla="*/ 204 w 404"/>
                  <a:gd name="T31" fmla="*/ 312 h 526"/>
                  <a:gd name="T32" fmla="*/ 250 w 404"/>
                  <a:gd name="T33" fmla="*/ 109 h 526"/>
                  <a:gd name="T34" fmla="*/ 221 w 404"/>
                  <a:gd name="T35" fmla="*/ 249 h 526"/>
                  <a:gd name="T36" fmla="*/ 214 w 404"/>
                  <a:gd name="T37" fmla="*/ 267 h 526"/>
                  <a:gd name="T38" fmla="*/ 200 w 404"/>
                  <a:gd name="T39" fmla="*/ 270 h 526"/>
                  <a:gd name="T40" fmla="*/ 186 w 404"/>
                  <a:gd name="T41" fmla="*/ 256 h 526"/>
                  <a:gd name="T42" fmla="*/ 179 w 404"/>
                  <a:gd name="T43" fmla="*/ 235 h 526"/>
                  <a:gd name="T44" fmla="*/ 151 w 404"/>
                  <a:gd name="T45" fmla="*/ 91 h 526"/>
                  <a:gd name="T46" fmla="*/ 148 w 404"/>
                  <a:gd name="T47" fmla="*/ 460 h 526"/>
                  <a:gd name="T48" fmla="*/ 137 w 404"/>
                  <a:gd name="T49" fmla="*/ 470 h 526"/>
                  <a:gd name="T50" fmla="*/ 120 w 404"/>
                  <a:gd name="T51" fmla="*/ 463 h 526"/>
                  <a:gd name="T52" fmla="*/ 109 w 404"/>
                  <a:gd name="T53" fmla="*/ 449 h 526"/>
                  <a:gd name="T54" fmla="*/ 109 w 404"/>
                  <a:gd name="T55" fmla="*/ 225 h 526"/>
                  <a:gd name="T56" fmla="*/ 99 w 404"/>
                  <a:gd name="T57" fmla="*/ 435 h 526"/>
                  <a:gd name="T58" fmla="*/ 92 w 404"/>
                  <a:gd name="T59" fmla="*/ 453 h 526"/>
                  <a:gd name="T60" fmla="*/ 78 w 404"/>
                  <a:gd name="T61" fmla="*/ 453 h 526"/>
                  <a:gd name="T62" fmla="*/ 60 w 404"/>
                  <a:gd name="T63" fmla="*/ 442 h 526"/>
                  <a:gd name="T64" fmla="*/ 57 w 404"/>
                  <a:gd name="T65" fmla="*/ 425 h 526"/>
                  <a:gd name="T66" fmla="*/ 46 w 404"/>
                  <a:gd name="T67" fmla="*/ 60 h 526"/>
                  <a:gd name="T68" fmla="*/ 32 w 404"/>
                  <a:gd name="T69" fmla="*/ 204 h 526"/>
                  <a:gd name="T70" fmla="*/ 25 w 404"/>
                  <a:gd name="T71" fmla="*/ 214 h 526"/>
                  <a:gd name="T72" fmla="*/ 14 w 404"/>
                  <a:gd name="T73" fmla="*/ 211 h 526"/>
                  <a:gd name="T74" fmla="*/ 4 w 404"/>
                  <a:gd name="T75" fmla="*/ 176 h 526"/>
                  <a:gd name="T76" fmla="*/ 0 w 404"/>
                  <a:gd name="T77" fmla="*/ 112 h 526"/>
                  <a:gd name="T78" fmla="*/ 11 w 404"/>
                  <a:gd name="T79" fmla="*/ 28 h 526"/>
                  <a:gd name="T80" fmla="*/ 28 w 404"/>
                  <a:gd name="T81" fmla="*/ 4 h 526"/>
                  <a:gd name="T82" fmla="*/ 46 w 404"/>
                  <a:gd name="T83" fmla="*/ 0 h 526"/>
                  <a:gd name="T84" fmla="*/ 148 w 404"/>
                  <a:gd name="T85" fmla="*/ 25 h 526"/>
                  <a:gd name="T86" fmla="*/ 176 w 404"/>
                  <a:gd name="T87" fmla="*/ 46 h 526"/>
                  <a:gd name="T88" fmla="*/ 190 w 404"/>
                  <a:gd name="T89" fmla="*/ 81 h 526"/>
                  <a:gd name="T90" fmla="*/ 207 w 404"/>
                  <a:gd name="T91" fmla="*/ 98 h 526"/>
                  <a:gd name="T92" fmla="*/ 211 w 404"/>
                  <a:gd name="T93" fmla="*/ 77 h 526"/>
                  <a:gd name="T94" fmla="*/ 218 w 404"/>
                  <a:gd name="T95" fmla="*/ 67 h 526"/>
                  <a:gd name="T96" fmla="*/ 232 w 404"/>
                  <a:gd name="T97" fmla="*/ 63 h 526"/>
                  <a:gd name="T98" fmla="*/ 253 w 404"/>
                  <a:gd name="T99" fmla="*/ 63 h 526"/>
                  <a:gd name="T100" fmla="*/ 358 w 404"/>
                  <a:gd name="T101" fmla="*/ 98 h 526"/>
                  <a:gd name="T102" fmla="*/ 379 w 404"/>
                  <a:gd name="T103" fmla="*/ 130 h 526"/>
                  <a:gd name="T104" fmla="*/ 400 w 404"/>
                  <a:gd name="T105" fmla="*/ 263 h 526"/>
                  <a:gd name="T106" fmla="*/ 400 w 404"/>
                  <a:gd name="T107" fmla="*/ 281 h 526"/>
                  <a:gd name="T108" fmla="*/ 400 w 404"/>
                  <a:gd name="T109" fmla="*/ 323 h 526"/>
                  <a:gd name="T110" fmla="*/ 397 w 404"/>
                  <a:gd name="T111" fmla="*/ 326 h 5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4"/>
                  <a:gd name="T169" fmla="*/ 0 h 526"/>
                  <a:gd name="T170" fmla="*/ 404 w 404"/>
                  <a:gd name="T171" fmla="*/ 526 h 5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4" h="526">
                    <a:moveTo>
                      <a:pt x="397" y="326"/>
                    </a:moveTo>
                    <a:lnTo>
                      <a:pt x="390" y="323"/>
                    </a:lnTo>
                    <a:lnTo>
                      <a:pt x="386" y="319"/>
                    </a:lnTo>
                    <a:lnTo>
                      <a:pt x="383" y="309"/>
                    </a:lnTo>
                    <a:lnTo>
                      <a:pt x="379" y="295"/>
                    </a:lnTo>
                    <a:lnTo>
                      <a:pt x="351" y="140"/>
                    </a:lnTo>
                    <a:lnTo>
                      <a:pt x="344" y="137"/>
                    </a:lnTo>
                    <a:lnTo>
                      <a:pt x="344" y="242"/>
                    </a:lnTo>
                    <a:lnTo>
                      <a:pt x="386" y="365"/>
                    </a:lnTo>
                    <a:lnTo>
                      <a:pt x="344" y="354"/>
                    </a:lnTo>
                    <a:lnTo>
                      <a:pt x="344" y="509"/>
                    </a:lnTo>
                    <a:lnTo>
                      <a:pt x="344" y="519"/>
                    </a:lnTo>
                    <a:lnTo>
                      <a:pt x="337" y="523"/>
                    </a:lnTo>
                    <a:lnTo>
                      <a:pt x="334" y="526"/>
                    </a:lnTo>
                    <a:lnTo>
                      <a:pt x="323" y="523"/>
                    </a:lnTo>
                    <a:lnTo>
                      <a:pt x="313" y="519"/>
                    </a:lnTo>
                    <a:lnTo>
                      <a:pt x="306" y="516"/>
                    </a:lnTo>
                    <a:lnTo>
                      <a:pt x="302" y="505"/>
                    </a:lnTo>
                    <a:lnTo>
                      <a:pt x="302" y="495"/>
                    </a:lnTo>
                    <a:lnTo>
                      <a:pt x="302" y="340"/>
                    </a:lnTo>
                    <a:lnTo>
                      <a:pt x="292" y="337"/>
                    </a:lnTo>
                    <a:lnTo>
                      <a:pt x="292" y="491"/>
                    </a:lnTo>
                    <a:lnTo>
                      <a:pt x="288" y="502"/>
                    </a:lnTo>
                    <a:lnTo>
                      <a:pt x="285" y="509"/>
                    </a:lnTo>
                    <a:lnTo>
                      <a:pt x="281" y="509"/>
                    </a:lnTo>
                    <a:lnTo>
                      <a:pt x="271" y="509"/>
                    </a:lnTo>
                    <a:lnTo>
                      <a:pt x="260" y="505"/>
                    </a:lnTo>
                    <a:lnTo>
                      <a:pt x="253" y="498"/>
                    </a:lnTo>
                    <a:lnTo>
                      <a:pt x="250" y="491"/>
                    </a:lnTo>
                    <a:lnTo>
                      <a:pt x="250" y="481"/>
                    </a:lnTo>
                    <a:lnTo>
                      <a:pt x="250" y="326"/>
                    </a:lnTo>
                    <a:lnTo>
                      <a:pt x="204" y="312"/>
                    </a:lnTo>
                    <a:lnTo>
                      <a:pt x="250" y="218"/>
                    </a:lnTo>
                    <a:lnTo>
                      <a:pt x="250" y="109"/>
                    </a:lnTo>
                    <a:lnTo>
                      <a:pt x="242" y="109"/>
                    </a:lnTo>
                    <a:lnTo>
                      <a:pt x="221" y="249"/>
                    </a:lnTo>
                    <a:lnTo>
                      <a:pt x="218" y="260"/>
                    </a:lnTo>
                    <a:lnTo>
                      <a:pt x="214" y="267"/>
                    </a:lnTo>
                    <a:lnTo>
                      <a:pt x="207" y="270"/>
                    </a:lnTo>
                    <a:lnTo>
                      <a:pt x="200" y="270"/>
                    </a:lnTo>
                    <a:lnTo>
                      <a:pt x="193" y="263"/>
                    </a:lnTo>
                    <a:lnTo>
                      <a:pt x="186" y="256"/>
                    </a:lnTo>
                    <a:lnTo>
                      <a:pt x="183" y="249"/>
                    </a:lnTo>
                    <a:lnTo>
                      <a:pt x="179" y="235"/>
                    </a:lnTo>
                    <a:lnTo>
                      <a:pt x="158" y="95"/>
                    </a:lnTo>
                    <a:lnTo>
                      <a:pt x="151" y="91"/>
                    </a:lnTo>
                    <a:lnTo>
                      <a:pt x="151" y="453"/>
                    </a:lnTo>
                    <a:lnTo>
                      <a:pt x="148" y="460"/>
                    </a:lnTo>
                    <a:lnTo>
                      <a:pt x="144" y="467"/>
                    </a:lnTo>
                    <a:lnTo>
                      <a:pt x="137" y="470"/>
                    </a:lnTo>
                    <a:lnTo>
                      <a:pt x="130" y="467"/>
                    </a:lnTo>
                    <a:lnTo>
                      <a:pt x="120" y="463"/>
                    </a:lnTo>
                    <a:lnTo>
                      <a:pt x="113" y="456"/>
                    </a:lnTo>
                    <a:lnTo>
                      <a:pt x="109" y="449"/>
                    </a:lnTo>
                    <a:lnTo>
                      <a:pt x="109" y="439"/>
                    </a:lnTo>
                    <a:lnTo>
                      <a:pt x="109" y="225"/>
                    </a:lnTo>
                    <a:lnTo>
                      <a:pt x="99" y="225"/>
                    </a:lnTo>
                    <a:lnTo>
                      <a:pt x="99" y="435"/>
                    </a:lnTo>
                    <a:lnTo>
                      <a:pt x="95" y="446"/>
                    </a:lnTo>
                    <a:lnTo>
                      <a:pt x="92" y="453"/>
                    </a:lnTo>
                    <a:lnTo>
                      <a:pt x="85" y="453"/>
                    </a:lnTo>
                    <a:lnTo>
                      <a:pt x="78" y="453"/>
                    </a:lnTo>
                    <a:lnTo>
                      <a:pt x="67" y="449"/>
                    </a:lnTo>
                    <a:lnTo>
                      <a:pt x="60" y="442"/>
                    </a:lnTo>
                    <a:lnTo>
                      <a:pt x="57" y="435"/>
                    </a:lnTo>
                    <a:lnTo>
                      <a:pt x="57" y="425"/>
                    </a:lnTo>
                    <a:lnTo>
                      <a:pt x="57" y="63"/>
                    </a:lnTo>
                    <a:lnTo>
                      <a:pt x="46" y="60"/>
                    </a:lnTo>
                    <a:lnTo>
                      <a:pt x="32" y="193"/>
                    </a:lnTo>
                    <a:lnTo>
                      <a:pt x="32" y="204"/>
                    </a:lnTo>
                    <a:lnTo>
                      <a:pt x="28" y="211"/>
                    </a:lnTo>
                    <a:lnTo>
                      <a:pt x="25" y="214"/>
                    </a:lnTo>
                    <a:lnTo>
                      <a:pt x="21" y="214"/>
                    </a:lnTo>
                    <a:lnTo>
                      <a:pt x="14" y="211"/>
                    </a:lnTo>
                    <a:lnTo>
                      <a:pt x="11" y="204"/>
                    </a:lnTo>
                    <a:lnTo>
                      <a:pt x="4" y="176"/>
                    </a:lnTo>
                    <a:lnTo>
                      <a:pt x="4" y="158"/>
                    </a:lnTo>
                    <a:lnTo>
                      <a:pt x="0" y="112"/>
                    </a:lnTo>
                    <a:lnTo>
                      <a:pt x="4" y="53"/>
                    </a:lnTo>
                    <a:lnTo>
                      <a:pt x="11" y="28"/>
                    </a:lnTo>
                    <a:lnTo>
                      <a:pt x="21" y="11"/>
                    </a:lnTo>
                    <a:lnTo>
                      <a:pt x="28" y="4"/>
                    </a:lnTo>
                    <a:lnTo>
                      <a:pt x="35" y="0"/>
                    </a:lnTo>
                    <a:lnTo>
                      <a:pt x="46" y="0"/>
                    </a:lnTo>
                    <a:lnTo>
                      <a:pt x="60" y="0"/>
                    </a:lnTo>
                    <a:lnTo>
                      <a:pt x="148" y="25"/>
                    </a:lnTo>
                    <a:lnTo>
                      <a:pt x="165" y="35"/>
                    </a:lnTo>
                    <a:lnTo>
                      <a:pt x="176" y="46"/>
                    </a:lnTo>
                    <a:lnTo>
                      <a:pt x="186" y="60"/>
                    </a:lnTo>
                    <a:lnTo>
                      <a:pt x="190" y="81"/>
                    </a:lnTo>
                    <a:lnTo>
                      <a:pt x="200" y="204"/>
                    </a:lnTo>
                    <a:lnTo>
                      <a:pt x="207" y="98"/>
                    </a:lnTo>
                    <a:lnTo>
                      <a:pt x="207" y="88"/>
                    </a:lnTo>
                    <a:lnTo>
                      <a:pt x="211" y="77"/>
                    </a:lnTo>
                    <a:lnTo>
                      <a:pt x="214" y="70"/>
                    </a:lnTo>
                    <a:lnTo>
                      <a:pt x="218" y="67"/>
                    </a:lnTo>
                    <a:lnTo>
                      <a:pt x="225" y="63"/>
                    </a:lnTo>
                    <a:lnTo>
                      <a:pt x="232" y="63"/>
                    </a:lnTo>
                    <a:lnTo>
                      <a:pt x="242" y="63"/>
                    </a:lnTo>
                    <a:lnTo>
                      <a:pt x="253" y="63"/>
                    </a:lnTo>
                    <a:lnTo>
                      <a:pt x="341" y="91"/>
                    </a:lnTo>
                    <a:lnTo>
                      <a:pt x="358" y="98"/>
                    </a:lnTo>
                    <a:lnTo>
                      <a:pt x="372" y="112"/>
                    </a:lnTo>
                    <a:lnTo>
                      <a:pt x="379" y="130"/>
                    </a:lnTo>
                    <a:lnTo>
                      <a:pt x="386" y="151"/>
                    </a:lnTo>
                    <a:lnTo>
                      <a:pt x="400" y="263"/>
                    </a:lnTo>
                    <a:lnTo>
                      <a:pt x="400" y="270"/>
                    </a:lnTo>
                    <a:lnTo>
                      <a:pt x="400" y="281"/>
                    </a:lnTo>
                    <a:lnTo>
                      <a:pt x="404" y="302"/>
                    </a:lnTo>
                    <a:lnTo>
                      <a:pt x="400" y="323"/>
                    </a:lnTo>
                    <a:lnTo>
                      <a:pt x="400" y="326"/>
                    </a:lnTo>
                    <a:lnTo>
                      <a:pt x="397" y="326"/>
                    </a:lnTo>
                  </a:path>
                </a:pathLst>
              </a:custGeom>
              <a:noFill/>
              <a:ln w="2540">
                <a:solidFill>
                  <a:srgbClr val="1F1A17"/>
                </a:solidFill>
                <a:round/>
                <a:headEnd/>
                <a:tailEnd/>
              </a:ln>
            </p:spPr>
            <p:txBody>
              <a:bodyPr/>
              <a:lstStyle/>
              <a:p>
                <a:endParaRPr lang="ro-RO"/>
              </a:p>
            </p:txBody>
          </p:sp>
          <p:sp>
            <p:nvSpPr>
              <p:cNvPr id="54620" name="Freeform 257"/>
              <p:cNvSpPr>
                <a:spLocks noEditPoints="1"/>
              </p:cNvSpPr>
              <p:nvPr/>
            </p:nvSpPr>
            <p:spPr bwMode="auto">
              <a:xfrm>
                <a:off x="3354" y="5075"/>
                <a:ext cx="400" cy="568"/>
              </a:xfrm>
              <a:custGeom>
                <a:avLst/>
                <a:gdLst>
                  <a:gd name="T0" fmla="*/ 319 w 400"/>
                  <a:gd name="T1" fmla="*/ 70 h 568"/>
                  <a:gd name="T2" fmla="*/ 288 w 400"/>
                  <a:gd name="T3" fmla="*/ 88 h 568"/>
                  <a:gd name="T4" fmla="*/ 267 w 400"/>
                  <a:gd name="T5" fmla="*/ 81 h 568"/>
                  <a:gd name="T6" fmla="*/ 260 w 400"/>
                  <a:gd name="T7" fmla="*/ 32 h 568"/>
                  <a:gd name="T8" fmla="*/ 295 w 400"/>
                  <a:gd name="T9" fmla="*/ 0 h 568"/>
                  <a:gd name="T10" fmla="*/ 316 w 400"/>
                  <a:gd name="T11" fmla="*/ 4 h 568"/>
                  <a:gd name="T12" fmla="*/ 330 w 400"/>
                  <a:gd name="T13" fmla="*/ 39 h 568"/>
                  <a:gd name="T14" fmla="*/ 126 w 400"/>
                  <a:gd name="T15" fmla="*/ 91 h 568"/>
                  <a:gd name="T16" fmla="*/ 95 w 400"/>
                  <a:gd name="T17" fmla="*/ 112 h 568"/>
                  <a:gd name="T18" fmla="*/ 74 w 400"/>
                  <a:gd name="T19" fmla="*/ 102 h 568"/>
                  <a:gd name="T20" fmla="*/ 67 w 400"/>
                  <a:gd name="T21" fmla="*/ 53 h 568"/>
                  <a:gd name="T22" fmla="*/ 102 w 400"/>
                  <a:gd name="T23" fmla="*/ 18 h 568"/>
                  <a:gd name="T24" fmla="*/ 119 w 400"/>
                  <a:gd name="T25" fmla="*/ 25 h 568"/>
                  <a:gd name="T26" fmla="*/ 137 w 400"/>
                  <a:gd name="T27" fmla="*/ 56 h 568"/>
                  <a:gd name="T28" fmla="*/ 383 w 400"/>
                  <a:gd name="T29" fmla="*/ 298 h 568"/>
                  <a:gd name="T30" fmla="*/ 351 w 400"/>
                  <a:gd name="T31" fmla="*/ 130 h 568"/>
                  <a:gd name="T32" fmla="*/ 386 w 400"/>
                  <a:gd name="T33" fmla="*/ 340 h 568"/>
                  <a:gd name="T34" fmla="*/ 340 w 400"/>
                  <a:gd name="T35" fmla="*/ 512 h 568"/>
                  <a:gd name="T36" fmla="*/ 319 w 400"/>
                  <a:gd name="T37" fmla="*/ 530 h 568"/>
                  <a:gd name="T38" fmla="*/ 302 w 400"/>
                  <a:gd name="T39" fmla="*/ 519 h 568"/>
                  <a:gd name="T40" fmla="*/ 288 w 400"/>
                  <a:gd name="T41" fmla="*/ 358 h 568"/>
                  <a:gd name="T42" fmla="*/ 284 w 400"/>
                  <a:gd name="T43" fmla="*/ 530 h 568"/>
                  <a:gd name="T44" fmla="*/ 260 w 400"/>
                  <a:gd name="T45" fmla="*/ 537 h 568"/>
                  <a:gd name="T46" fmla="*/ 246 w 400"/>
                  <a:gd name="T47" fmla="*/ 519 h 568"/>
                  <a:gd name="T48" fmla="*/ 246 w 400"/>
                  <a:gd name="T49" fmla="*/ 253 h 568"/>
                  <a:gd name="T50" fmla="*/ 218 w 400"/>
                  <a:gd name="T51" fmla="*/ 302 h 568"/>
                  <a:gd name="T52" fmla="*/ 207 w 400"/>
                  <a:gd name="T53" fmla="*/ 326 h 568"/>
                  <a:gd name="T54" fmla="*/ 186 w 400"/>
                  <a:gd name="T55" fmla="*/ 323 h 568"/>
                  <a:gd name="T56" fmla="*/ 158 w 400"/>
                  <a:gd name="T57" fmla="*/ 172 h 568"/>
                  <a:gd name="T58" fmla="*/ 148 w 400"/>
                  <a:gd name="T59" fmla="*/ 544 h 568"/>
                  <a:gd name="T60" fmla="*/ 126 w 400"/>
                  <a:gd name="T61" fmla="*/ 558 h 568"/>
                  <a:gd name="T62" fmla="*/ 109 w 400"/>
                  <a:gd name="T63" fmla="*/ 551 h 568"/>
                  <a:gd name="T64" fmla="*/ 95 w 400"/>
                  <a:gd name="T65" fmla="*/ 326 h 568"/>
                  <a:gd name="T66" fmla="*/ 91 w 400"/>
                  <a:gd name="T67" fmla="*/ 558 h 568"/>
                  <a:gd name="T68" fmla="*/ 67 w 400"/>
                  <a:gd name="T69" fmla="*/ 568 h 568"/>
                  <a:gd name="T70" fmla="*/ 53 w 400"/>
                  <a:gd name="T71" fmla="*/ 547 h 568"/>
                  <a:gd name="T72" fmla="*/ 32 w 400"/>
                  <a:gd name="T73" fmla="*/ 330 h 568"/>
                  <a:gd name="T74" fmla="*/ 14 w 400"/>
                  <a:gd name="T75" fmla="*/ 354 h 568"/>
                  <a:gd name="T76" fmla="*/ 0 w 400"/>
                  <a:gd name="T77" fmla="*/ 305 h 568"/>
                  <a:gd name="T78" fmla="*/ 7 w 400"/>
                  <a:gd name="T79" fmla="*/ 172 h 568"/>
                  <a:gd name="T80" fmla="*/ 35 w 400"/>
                  <a:gd name="T81" fmla="*/ 133 h 568"/>
                  <a:gd name="T82" fmla="*/ 144 w 400"/>
                  <a:gd name="T83" fmla="*/ 109 h 568"/>
                  <a:gd name="T84" fmla="*/ 183 w 400"/>
                  <a:gd name="T85" fmla="*/ 126 h 568"/>
                  <a:gd name="T86" fmla="*/ 204 w 400"/>
                  <a:gd name="T87" fmla="*/ 154 h 568"/>
                  <a:gd name="T88" fmla="*/ 232 w 400"/>
                  <a:gd name="T89" fmla="*/ 105 h 568"/>
                  <a:gd name="T90" fmla="*/ 348 w 400"/>
                  <a:gd name="T91" fmla="*/ 84 h 568"/>
                  <a:gd name="T92" fmla="*/ 369 w 400"/>
                  <a:gd name="T93" fmla="*/ 95 h 568"/>
                  <a:gd name="T94" fmla="*/ 397 w 400"/>
                  <a:gd name="T95" fmla="*/ 235 h 568"/>
                  <a:gd name="T96" fmla="*/ 400 w 400"/>
                  <a:gd name="T97" fmla="*/ 270 h 568"/>
                  <a:gd name="T98" fmla="*/ 393 w 400"/>
                  <a:gd name="T99" fmla="*/ 295 h 5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0"/>
                  <a:gd name="T151" fmla="*/ 0 h 568"/>
                  <a:gd name="T152" fmla="*/ 400 w 400"/>
                  <a:gd name="T153" fmla="*/ 568 h 5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0" h="568">
                    <a:moveTo>
                      <a:pt x="330" y="39"/>
                    </a:moveTo>
                    <a:lnTo>
                      <a:pt x="330" y="56"/>
                    </a:lnTo>
                    <a:lnTo>
                      <a:pt x="319" y="70"/>
                    </a:lnTo>
                    <a:lnTo>
                      <a:pt x="309" y="84"/>
                    </a:lnTo>
                    <a:lnTo>
                      <a:pt x="295" y="88"/>
                    </a:lnTo>
                    <a:lnTo>
                      <a:pt x="288" y="88"/>
                    </a:lnTo>
                    <a:lnTo>
                      <a:pt x="281" y="88"/>
                    </a:lnTo>
                    <a:lnTo>
                      <a:pt x="274" y="84"/>
                    </a:lnTo>
                    <a:lnTo>
                      <a:pt x="267" y="81"/>
                    </a:lnTo>
                    <a:lnTo>
                      <a:pt x="260" y="67"/>
                    </a:lnTo>
                    <a:lnTo>
                      <a:pt x="256" y="49"/>
                    </a:lnTo>
                    <a:lnTo>
                      <a:pt x="260" y="32"/>
                    </a:lnTo>
                    <a:lnTo>
                      <a:pt x="267" y="18"/>
                    </a:lnTo>
                    <a:lnTo>
                      <a:pt x="281" y="7"/>
                    </a:lnTo>
                    <a:lnTo>
                      <a:pt x="295" y="0"/>
                    </a:lnTo>
                    <a:lnTo>
                      <a:pt x="302" y="0"/>
                    </a:lnTo>
                    <a:lnTo>
                      <a:pt x="309" y="0"/>
                    </a:lnTo>
                    <a:lnTo>
                      <a:pt x="316" y="4"/>
                    </a:lnTo>
                    <a:lnTo>
                      <a:pt x="319" y="11"/>
                    </a:lnTo>
                    <a:lnTo>
                      <a:pt x="330" y="21"/>
                    </a:lnTo>
                    <a:lnTo>
                      <a:pt x="330" y="39"/>
                    </a:lnTo>
                    <a:close/>
                    <a:moveTo>
                      <a:pt x="137" y="56"/>
                    </a:moveTo>
                    <a:lnTo>
                      <a:pt x="133" y="77"/>
                    </a:lnTo>
                    <a:lnTo>
                      <a:pt x="126" y="91"/>
                    </a:lnTo>
                    <a:lnTo>
                      <a:pt x="116" y="105"/>
                    </a:lnTo>
                    <a:lnTo>
                      <a:pt x="102" y="112"/>
                    </a:lnTo>
                    <a:lnTo>
                      <a:pt x="95" y="112"/>
                    </a:lnTo>
                    <a:lnTo>
                      <a:pt x="88" y="109"/>
                    </a:lnTo>
                    <a:lnTo>
                      <a:pt x="81" y="105"/>
                    </a:lnTo>
                    <a:lnTo>
                      <a:pt x="74" y="102"/>
                    </a:lnTo>
                    <a:lnTo>
                      <a:pt x="67" y="88"/>
                    </a:lnTo>
                    <a:lnTo>
                      <a:pt x="63" y="70"/>
                    </a:lnTo>
                    <a:lnTo>
                      <a:pt x="67" y="53"/>
                    </a:lnTo>
                    <a:lnTo>
                      <a:pt x="74" y="35"/>
                    </a:lnTo>
                    <a:lnTo>
                      <a:pt x="88" y="25"/>
                    </a:lnTo>
                    <a:lnTo>
                      <a:pt x="102" y="18"/>
                    </a:lnTo>
                    <a:lnTo>
                      <a:pt x="109" y="18"/>
                    </a:lnTo>
                    <a:lnTo>
                      <a:pt x="116" y="21"/>
                    </a:lnTo>
                    <a:lnTo>
                      <a:pt x="119" y="25"/>
                    </a:lnTo>
                    <a:lnTo>
                      <a:pt x="126" y="28"/>
                    </a:lnTo>
                    <a:lnTo>
                      <a:pt x="133" y="42"/>
                    </a:lnTo>
                    <a:lnTo>
                      <a:pt x="137" y="56"/>
                    </a:lnTo>
                    <a:close/>
                    <a:moveTo>
                      <a:pt x="393" y="295"/>
                    </a:moveTo>
                    <a:lnTo>
                      <a:pt x="386" y="298"/>
                    </a:lnTo>
                    <a:lnTo>
                      <a:pt x="383" y="298"/>
                    </a:lnTo>
                    <a:lnTo>
                      <a:pt x="379" y="288"/>
                    </a:lnTo>
                    <a:lnTo>
                      <a:pt x="376" y="274"/>
                    </a:lnTo>
                    <a:lnTo>
                      <a:pt x="351" y="130"/>
                    </a:lnTo>
                    <a:lnTo>
                      <a:pt x="340" y="133"/>
                    </a:lnTo>
                    <a:lnTo>
                      <a:pt x="340" y="239"/>
                    </a:lnTo>
                    <a:lnTo>
                      <a:pt x="386" y="340"/>
                    </a:lnTo>
                    <a:lnTo>
                      <a:pt x="340" y="347"/>
                    </a:lnTo>
                    <a:lnTo>
                      <a:pt x="340" y="502"/>
                    </a:lnTo>
                    <a:lnTo>
                      <a:pt x="340" y="512"/>
                    </a:lnTo>
                    <a:lnTo>
                      <a:pt x="337" y="519"/>
                    </a:lnTo>
                    <a:lnTo>
                      <a:pt x="330" y="526"/>
                    </a:lnTo>
                    <a:lnTo>
                      <a:pt x="319" y="530"/>
                    </a:lnTo>
                    <a:lnTo>
                      <a:pt x="312" y="530"/>
                    </a:lnTo>
                    <a:lnTo>
                      <a:pt x="305" y="526"/>
                    </a:lnTo>
                    <a:lnTo>
                      <a:pt x="302" y="519"/>
                    </a:lnTo>
                    <a:lnTo>
                      <a:pt x="298" y="509"/>
                    </a:lnTo>
                    <a:lnTo>
                      <a:pt x="298" y="354"/>
                    </a:lnTo>
                    <a:lnTo>
                      <a:pt x="288" y="358"/>
                    </a:lnTo>
                    <a:lnTo>
                      <a:pt x="288" y="512"/>
                    </a:lnTo>
                    <a:lnTo>
                      <a:pt x="288" y="523"/>
                    </a:lnTo>
                    <a:lnTo>
                      <a:pt x="284" y="530"/>
                    </a:lnTo>
                    <a:lnTo>
                      <a:pt x="277" y="533"/>
                    </a:lnTo>
                    <a:lnTo>
                      <a:pt x="267" y="537"/>
                    </a:lnTo>
                    <a:lnTo>
                      <a:pt x="260" y="537"/>
                    </a:lnTo>
                    <a:lnTo>
                      <a:pt x="253" y="533"/>
                    </a:lnTo>
                    <a:lnTo>
                      <a:pt x="249" y="526"/>
                    </a:lnTo>
                    <a:lnTo>
                      <a:pt x="246" y="519"/>
                    </a:lnTo>
                    <a:lnTo>
                      <a:pt x="246" y="365"/>
                    </a:lnTo>
                    <a:lnTo>
                      <a:pt x="204" y="372"/>
                    </a:lnTo>
                    <a:lnTo>
                      <a:pt x="246" y="253"/>
                    </a:lnTo>
                    <a:lnTo>
                      <a:pt x="246" y="147"/>
                    </a:lnTo>
                    <a:lnTo>
                      <a:pt x="239" y="147"/>
                    </a:lnTo>
                    <a:lnTo>
                      <a:pt x="218" y="302"/>
                    </a:lnTo>
                    <a:lnTo>
                      <a:pt x="214" y="309"/>
                    </a:lnTo>
                    <a:lnTo>
                      <a:pt x="211" y="319"/>
                    </a:lnTo>
                    <a:lnTo>
                      <a:pt x="207" y="326"/>
                    </a:lnTo>
                    <a:lnTo>
                      <a:pt x="197" y="326"/>
                    </a:lnTo>
                    <a:lnTo>
                      <a:pt x="190" y="326"/>
                    </a:lnTo>
                    <a:lnTo>
                      <a:pt x="186" y="323"/>
                    </a:lnTo>
                    <a:lnTo>
                      <a:pt x="179" y="316"/>
                    </a:lnTo>
                    <a:lnTo>
                      <a:pt x="179" y="305"/>
                    </a:lnTo>
                    <a:lnTo>
                      <a:pt x="158" y="172"/>
                    </a:lnTo>
                    <a:lnTo>
                      <a:pt x="148" y="172"/>
                    </a:lnTo>
                    <a:lnTo>
                      <a:pt x="148" y="533"/>
                    </a:lnTo>
                    <a:lnTo>
                      <a:pt x="148" y="544"/>
                    </a:lnTo>
                    <a:lnTo>
                      <a:pt x="144" y="551"/>
                    </a:lnTo>
                    <a:lnTo>
                      <a:pt x="137" y="554"/>
                    </a:lnTo>
                    <a:lnTo>
                      <a:pt x="126" y="558"/>
                    </a:lnTo>
                    <a:lnTo>
                      <a:pt x="119" y="558"/>
                    </a:lnTo>
                    <a:lnTo>
                      <a:pt x="112" y="554"/>
                    </a:lnTo>
                    <a:lnTo>
                      <a:pt x="109" y="551"/>
                    </a:lnTo>
                    <a:lnTo>
                      <a:pt x="105" y="540"/>
                    </a:lnTo>
                    <a:lnTo>
                      <a:pt x="105" y="326"/>
                    </a:lnTo>
                    <a:lnTo>
                      <a:pt x="95" y="326"/>
                    </a:lnTo>
                    <a:lnTo>
                      <a:pt x="95" y="540"/>
                    </a:lnTo>
                    <a:lnTo>
                      <a:pt x="95" y="551"/>
                    </a:lnTo>
                    <a:lnTo>
                      <a:pt x="91" y="558"/>
                    </a:lnTo>
                    <a:lnTo>
                      <a:pt x="84" y="565"/>
                    </a:lnTo>
                    <a:lnTo>
                      <a:pt x="74" y="568"/>
                    </a:lnTo>
                    <a:lnTo>
                      <a:pt x="67" y="568"/>
                    </a:lnTo>
                    <a:lnTo>
                      <a:pt x="60" y="565"/>
                    </a:lnTo>
                    <a:lnTo>
                      <a:pt x="56" y="558"/>
                    </a:lnTo>
                    <a:lnTo>
                      <a:pt x="53" y="547"/>
                    </a:lnTo>
                    <a:lnTo>
                      <a:pt x="53" y="186"/>
                    </a:lnTo>
                    <a:lnTo>
                      <a:pt x="46" y="189"/>
                    </a:lnTo>
                    <a:lnTo>
                      <a:pt x="32" y="330"/>
                    </a:lnTo>
                    <a:lnTo>
                      <a:pt x="28" y="347"/>
                    </a:lnTo>
                    <a:lnTo>
                      <a:pt x="21" y="354"/>
                    </a:lnTo>
                    <a:lnTo>
                      <a:pt x="14" y="354"/>
                    </a:lnTo>
                    <a:lnTo>
                      <a:pt x="7" y="347"/>
                    </a:lnTo>
                    <a:lnTo>
                      <a:pt x="0" y="323"/>
                    </a:lnTo>
                    <a:lnTo>
                      <a:pt x="0" y="305"/>
                    </a:lnTo>
                    <a:lnTo>
                      <a:pt x="0" y="260"/>
                    </a:lnTo>
                    <a:lnTo>
                      <a:pt x="4" y="200"/>
                    </a:lnTo>
                    <a:lnTo>
                      <a:pt x="7" y="172"/>
                    </a:lnTo>
                    <a:lnTo>
                      <a:pt x="18" y="151"/>
                    </a:lnTo>
                    <a:lnTo>
                      <a:pt x="25" y="140"/>
                    </a:lnTo>
                    <a:lnTo>
                      <a:pt x="35" y="133"/>
                    </a:lnTo>
                    <a:lnTo>
                      <a:pt x="46" y="126"/>
                    </a:lnTo>
                    <a:lnTo>
                      <a:pt x="56" y="123"/>
                    </a:lnTo>
                    <a:lnTo>
                      <a:pt x="144" y="109"/>
                    </a:lnTo>
                    <a:lnTo>
                      <a:pt x="162" y="109"/>
                    </a:lnTo>
                    <a:lnTo>
                      <a:pt x="176" y="116"/>
                    </a:lnTo>
                    <a:lnTo>
                      <a:pt x="183" y="126"/>
                    </a:lnTo>
                    <a:lnTo>
                      <a:pt x="186" y="144"/>
                    </a:lnTo>
                    <a:lnTo>
                      <a:pt x="200" y="263"/>
                    </a:lnTo>
                    <a:lnTo>
                      <a:pt x="204" y="154"/>
                    </a:lnTo>
                    <a:lnTo>
                      <a:pt x="207" y="133"/>
                    </a:lnTo>
                    <a:lnTo>
                      <a:pt x="218" y="116"/>
                    </a:lnTo>
                    <a:lnTo>
                      <a:pt x="232" y="105"/>
                    </a:lnTo>
                    <a:lnTo>
                      <a:pt x="249" y="98"/>
                    </a:lnTo>
                    <a:lnTo>
                      <a:pt x="337" y="88"/>
                    </a:lnTo>
                    <a:lnTo>
                      <a:pt x="348" y="84"/>
                    </a:lnTo>
                    <a:lnTo>
                      <a:pt x="355" y="88"/>
                    </a:lnTo>
                    <a:lnTo>
                      <a:pt x="362" y="88"/>
                    </a:lnTo>
                    <a:lnTo>
                      <a:pt x="369" y="95"/>
                    </a:lnTo>
                    <a:lnTo>
                      <a:pt x="379" y="105"/>
                    </a:lnTo>
                    <a:lnTo>
                      <a:pt x="383" y="126"/>
                    </a:lnTo>
                    <a:lnTo>
                      <a:pt x="397" y="235"/>
                    </a:lnTo>
                    <a:lnTo>
                      <a:pt x="397" y="239"/>
                    </a:lnTo>
                    <a:lnTo>
                      <a:pt x="397" y="249"/>
                    </a:lnTo>
                    <a:lnTo>
                      <a:pt x="400" y="270"/>
                    </a:lnTo>
                    <a:lnTo>
                      <a:pt x="400" y="291"/>
                    </a:lnTo>
                    <a:lnTo>
                      <a:pt x="397" y="295"/>
                    </a:lnTo>
                    <a:lnTo>
                      <a:pt x="393" y="295"/>
                    </a:lnTo>
                    <a:close/>
                  </a:path>
                </a:pathLst>
              </a:custGeom>
              <a:solidFill>
                <a:srgbClr val="1F1A17"/>
              </a:solidFill>
              <a:ln w="9525">
                <a:noFill/>
                <a:round/>
                <a:headEnd/>
                <a:tailEnd/>
              </a:ln>
            </p:spPr>
            <p:txBody>
              <a:bodyPr/>
              <a:lstStyle/>
              <a:p>
                <a:endParaRPr lang="ro-RO"/>
              </a:p>
            </p:txBody>
          </p:sp>
          <p:sp>
            <p:nvSpPr>
              <p:cNvPr id="54621" name="Freeform 256"/>
              <p:cNvSpPr>
                <a:spLocks/>
              </p:cNvSpPr>
              <p:nvPr/>
            </p:nvSpPr>
            <p:spPr bwMode="auto">
              <a:xfrm>
                <a:off x="3610" y="5075"/>
                <a:ext cx="74" cy="88"/>
              </a:xfrm>
              <a:custGeom>
                <a:avLst/>
                <a:gdLst>
                  <a:gd name="T0" fmla="*/ 74 w 74"/>
                  <a:gd name="T1" fmla="*/ 39 h 88"/>
                  <a:gd name="T2" fmla="*/ 74 w 74"/>
                  <a:gd name="T3" fmla="*/ 56 h 88"/>
                  <a:gd name="T4" fmla="*/ 63 w 74"/>
                  <a:gd name="T5" fmla="*/ 70 h 88"/>
                  <a:gd name="T6" fmla="*/ 53 w 74"/>
                  <a:gd name="T7" fmla="*/ 84 h 88"/>
                  <a:gd name="T8" fmla="*/ 39 w 74"/>
                  <a:gd name="T9" fmla="*/ 88 h 88"/>
                  <a:gd name="T10" fmla="*/ 32 w 74"/>
                  <a:gd name="T11" fmla="*/ 88 h 88"/>
                  <a:gd name="T12" fmla="*/ 25 w 74"/>
                  <a:gd name="T13" fmla="*/ 88 h 88"/>
                  <a:gd name="T14" fmla="*/ 18 w 74"/>
                  <a:gd name="T15" fmla="*/ 84 h 88"/>
                  <a:gd name="T16" fmla="*/ 11 w 74"/>
                  <a:gd name="T17" fmla="*/ 81 h 88"/>
                  <a:gd name="T18" fmla="*/ 4 w 74"/>
                  <a:gd name="T19" fmla="*/ 67 h 88"/>
                  <a:gd name="T20" fmla="*/ 0 w 74"/>
                  <a:gd name="T21" fmla="*/ 49 h 88"/>
                  <a:gd name="T22" fmla="*/ 4 w 74"/>
                  <a:gd name="T23" fmla="*/ 32 h 88"/>
                  <a:gd name="T24" fmla="*/ 11 w 74"/>
                  <a:gd name="T25" fmla="*/ 18 h 88"/>
                  <a:gd name="T26" fmla="*/ 25 w 74"/>
                  <a:gd name="T27" fmla="*/ 7 h 88"/>
                  <a:gd name="T28" fmla="*/ 39 w 74"/>
                  <a:gd name="T29" fmla="*/ 0 h 88"/>
                  <a:gd name="T30" fmla="*/ 46 w 74"/>
                  <a:gd name="T31" fmla="*/ 0 h 88"/>
                  <a:gd name="T32" fmla="*/ 53 w 74"/>
                  <a:gd name="T33" fmla="*/ 0 h 88"/>
                  <a:gd name="T34" fmla="*/ 60 w 74"/>
                  <a:gd name="T35" fmla="*/ 4 h 88"/>
                  <a:gd name="T36" fmla="*/ 63 w 74"/>
                  <a:gd name="T37" fmla="*/ 11 h 88"/>
                  <a:gd name="T38" fmla="*/ 74 w 74"/>
                  <a:gd name="T39" fmla="*/ 21 h 88"/>
                  <a:gd name="T40" fmla="*/ 74 w 74"/>
                  <a:gd name="T41" fmla="*/ 39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88"/>
                  <a:gd name="T65" fmla="*/ 74 w 74"/>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88">
                    <a:moveTo>
                      <a:pt x="74" y="39"/>
                    </a:moveTo>
                    <a:lnTo>
                      <a:pt x="74" y="56"/>
                    </a:lnTo>
                    <a:lnTo>
                      <a:pt x="63" y="70"/>
                    </a:lnTo>
                    <a:lnTo>
                      <a:pt x="53" y="84"/>
                    </a:lnTo>
                    <a:lnTo>
                      <a:pt x="39" y="88"/>
                    </a:lnTo>
                    <a:lnTo>
                      <a:pt x="32" y="88"/>
                    </a:lnTo>
                    <a:lnTo>
                      <a:pt x="25" y="88"/>
                    </a:lnTo>
                    <a:lnTo>
                      <a:pt x="18" y="84"/>
                    </a:lnTo>
                    <a:lnTo>
                      <a:pt x="11" y="81"/>
                    </a:lnTo>
                    <a:lnTo>
                      <a:pt x="4" y="67"/>
                    </a:lnTo>
                    <a:lnTo>
                      <a:pt x="0" y="49"/>
                    </a:lnTo>
                    <a:lnTo>
                      <a:pt x="4" y="32"/>
                    </a:lnTo>
                    <a:lnTo>
                      <a:pt x="11" y="18"/>
                    </a:lnTo>
                    <a:lnTo>
                      <a:pt x="25" y="7"/>
                    </a:lnTo>
                    <a:lnTo>
                      <a:pt x="39" y="0"/>
                    </a:lnTo>
                    <a:lnTo>
                      <a:pt x="46" y="0"/>
                    </a:lnTo>
                    <a:lnTo>
                      <a:pt x="53" y="0"/>
                    </a:lnTo>
                    <a:lnTo>
                      <a:pt x="60" y="4"/>
                    </a:lnTo>
                    <a:lnTo>
                      <a:pt x="63" y="11"/>
                    </a:lnTo>
                    <a:lnTo>
                      <a:pt x="74" y="21"/>
                    </a:lnTo>
                    <a:lnTo>
                      <a:pt x="74" y="39"/>
                    </a:lnTo>
                  </a:path>
                </a:pathLst>
              </a:custGeom>
              <a:noFill/>
              <a:ln w="2540">
                <a:solidFill>
                  <a:srgbClr val="1F1A17"/>
                </a:solidFill>
                <a:round/>
                <a:headEnd/>
                <a:tailEnd/>
              </a:ln>
            </p:spPr>
            <p:txBody>
              <a:bodyPr/>
              <a:lstStyle/>
              <a:p>
                <a:endParaRPr lang="ro-RO"/>
              </a:p>
            </p:txBody>
          </p:sp>
          <p:sp>
            <p:nvSpPr>
              <p:cNvPr id="54622" name="Freeform 255"/>
              <p:cNvSpPr>
                <a:spLocks/>
              </p:cNvSpPr>
              <p:nvPr/>
            </p:nvSpPr>
            <p:spPr bwMode="auto">
              <a:xfrm>
                <a:off x="3417" y="5093"/>
                <a:ext cx="74" cy="94"/>
              </a:xfrm>
              <a:custGeom>
                <a:avLst/>
                <a:gdLst>
                  <a:gd name="T0" fmla="*/ 74 w 74"/>
                  <a:gd name="T1" fmla="*/ 38 h 94"/>
                  <a:gd name="T2" fmla="*/ 70 w 74"/>
                  <a:gd name="T3" fmla="*/ 59 h 94"/>
                  <a:gd name="T4" fmla="*/ 63 w 74"/>
                  <a:gd name="T5" fmla="*/ 73 h 94"/>
                  <a:gd name="T6" fmla="*/ 53 w 74"/>
                  <a:gd name="T7" fmla="*/ 87 h 94"/>
                  <a:gd name="T8" fmla="*/ 39 w 74"/>
                  <a:gd name="T9" fmla="*/ 94 h 94"/>
                  <a:gd name="T10" fmla="*/ 32 w 74"/>
                  <a:gd name="T11" fmla="*/ 94 h 94"/>
                  <a:gd name="T12" fmla="*/ 25 w 74"/>
                  <a:gd name="T13" fmla="*/ 91 h 94"/>
                  <a:gd name="T14" fmla="*/ 18 w 74"/>
                  <a:gd name="T15" fmla="*/ 87 h 94"/>
                  <a:gd name="T16" fmla="*/ 11 w 74"/>
                  <a:gd name="T17" fmla="*/ 84 h 94"/>
                  <a:gd name="T18" fmla="*/ 4 w 74"/>
                  <a:gd name="T19" fmla="*/ 70 h 94"/>
                  <a:gd name="T20" fmla="*/ 0 w 74"/>
                  <a:gd name="T21" fmla="*/ 52 h 94"/>
                  <a:gd name="T22" fmla="*/ 4 w 74"/>
                  <a:gd name="T23" fmla="*/ 35 h 94"/>
                  <a:gd name="T24" fmla="*/ 11 w 74"/>
                  <a:gd name="T25" fmla="*/ 17 h 94"/>
                  <a:gd name="T26" fmla="*/ 25 w 74"/>
                  <a:gd name="T27" fmla="*/ 7 h 94"/>
                  <a:gd name="T28" fmla="*/ 39 w 74"/>
                  <a:gd name="T29" fmla="*/ 0 h 94"/>
                  <a:gd name="T30" fmla="*/ 46 w 74"/>
                  <a:gd name="T31" fmla="*/ 0 h 94"/>
                  <a:gd name="T32" fmla="*/ 53 w 74"/>
                  <a:gd name="T33" fmla="*/ 3 h 94"/>
                  <a:gd name="T34" fmla="*/ 56 w 74"/>
                  <a:gd name="T35" fmla="*/ 7 h 94"/>
                  <a:gd name="T36" fmla="*/ 63 w 74"/>
                  <a:gd name="T37" fmla="*/ 10 h 94"/>
                  <a:gd name="T38" fmla="*/ 70 w 74"/>
                  <a:gd name="T39" fmla="*/ 24 h 94"/>
                  <a:gd name="T40" fmla="*/ 74 w 74"/>
                  <a:gd name="T41" fmla="*/ 38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94"/>
                  <a:gd name="T65" fmla="*/ 74 w 74"/>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94">
                    <a:moveTo>
                      <a:pt x="74" y="38"/>
                    </a:moveTo>
                    <a:lnTo>
                      <a:pt x="70" y="59"/>
                    </a:lnTo>
                    <a:lnTo>
                      <a:pt x="63" y="73"/>
                    </a:lnTo>
                    <a:lnTo>
                      <a:pt x="53" y="87"/>
                    </a:lnTo>
                    <a:lnTo>
                      <a:pt x="39" y="94"/>
                    </a:lnTo>
                    <a:lnTo>
                      <a:pt x="32" y="94"/>
                    </a:lnTo>
                    <a:lnTo>
                      <a:pt x="25" y="91"/>
                    </a:lnTo>
                    <a:lnTo>
                      <a:pt x="18" y="87"/>
                    </a:lnTo>
                    <a:lnTo>
                      <a:pt x="11" y="84"/>
                    </a:lnTo>
                    <a:lnTo>
                      <a:pt x="4" y="70"/>
                    </a:lnTo>
                    <a:lnTo>
                      <a:pt x="0" y="52"/>
                    </a:lnTo>
                    <a:lnTo>
                      <a:pt x="4" y="35"/>
                    </a:lnTo>
                    <a:lnTo>
                      <a:pt x="11" y="17"/>
                    </a:lnTo>
                    <a:lnTo>
                      <a:pt x="25" y="7"/>
                    </a:lnTo>
                    <a:lnTo>
                      <a:pt x="39" y="0"/>
                    </a:lnTo>
                    <a:lnTo>
                      <a:pt x="46" y="0"/>
                    </a:lnTo>
                    <a:lnTo>
                      <a:pt x="53" y="3"/>
                    </a:lnTo>
                    <a:lnTo>
                      <a:pt x="56" y="7"/>
                    </a:lnTo>
                    <a:lnTo>
                      <a:pt x="63" y="10"/>
                    </a:lnTo>
                    <a:lnTo>
                      <a:pt x="70" y="24"/>
                    </a:lnTo>
                    <a:lnTo>
                      <a:pt x="74" y="38"/>
                    </a:lnTo>
                  </a:path>
                </a:pathLst>
              </a:custGeom>
              <a:noFill/>
              <a:ln w="2540">
                <a:solidFill>
                  <a:srgbClr val="1F1A17"/>
                </a:solidFill>
                <a:round/>
                <a:headEnd/>
                <a:tailEnd/>
              </a:ln>
            </p:spPr>
            <p:txBody>
              <a:bodyPr/>
              <a:lstStyle/>
              <a:p>
                <a:endParaRPr lang="ro-RO"/>
              </a:p>
            </p:txBody>
          </p:sp>
          <p:sp>
            <p:nvSpPr>
              <p:cNvPr id="54623" name="Freeform 254"/>
              <p:cNvSpPr>
                <a:spLocks/>
              </p:cNvSpPr>
              <p:nvPr/>
            </p:nvSpPr>
            <p:spPr bwMode="auto">
              <a:xfrm>
                <a:off x="3354" y="5159"/>
                <a:ext cx="400" cy="484"/>
              </a:xfrm>
              <a:custGeom>
                <a:avLst/>
                <a:gdLst>
                  <a:gd name="T0" fmla="*/ 386 w 400"/>
                  <a:gd name="T1" fmla="*/ 214 h 484"/>
                  <a:gd name="T2" fmla="*/ 379 w 400"/>
                  <a:gd name="T3" fmla="*/ 204 h 484"/>
                  <a:gd name="T4" fmla="*/ 351 w 400"/>
                  <a:gd name="T5" fmla="*/ 46 h 484"/>
                  <a:gd name="T6" fmla="*/ 340 w 400"/>
                  <a:gd name="T7" fmla="*/ 155 h 484"/>
                  <a:gd name="T8" fmla="*/ 340 w 400"/>
                  <a:gd name="T9" fmla="*/ 263 h 484"/>
                  <a:gd name="T10" fmla="*/ 340 w 400"/>
                  <a:gd name="T11" fmla="*/ 428 h 484"/>
                  <a:gd name="T12" fmla="*/ 330 w 400"/>
                  <a:gd name="T13" fmla="*/ 442 h 484"/>
                  <a:gd name="T14" fmla="*/ 312 w 400"/>
                  <a:gd name="T15" fmla="*/ 446 h 484"/>
                  <a:gd name="T16" fmla="*/ 302 w 400"/>
                  <a:gd name="T17" fmla="*/ 435 h 484"/>
                  <a:gd name="T18" fmla="*/ 298 w 400"/>
                  <a:gd name="T19" fmla="*/ 270 h 484"/>
                  <a:gd name="T20" fmla="*/ 288 w 400"/>
                  <a:gd name="T21" fmla="*/ 428 h 484"/>
                  <a:gd name="T22" fmla="*/ 284 w 400"/>
                  <a:gd name="T23" fmla="*/ 446 h 484"/>
                  <a:gd name="T24" fmla="*/ 267 w 400"/>
                  <a:gd name="T25" fmla="*/ 453 h 484"/>
                  <a:gd name="T26" fmla="*/ 253 w 400"/>
                  <a:gd name="T27" fmla="*/ 449 h 484"/>
                  <a:gd name="T28" fmla="*/ 246 w 400"/>
                  <a:gd name="T29" fmla="*/ 435 h 484"/>
                  <a:gd name="T30" fmla="*/ 204 w 400"/>
                  <a:gd name="T31" fmla="*/ 288 h 484"/>
                  <a:gd name="T32" fmla="*/ 246 w 400"/>
                  <a:gd name="T33" fmla="*/ 63 h 484"/>
                  <a:gd name="T34" fmla="*/ 218 w 400"/>
                  <a:gd name="T35" fmla="*/ 218 h 484"/>
                  <a:gd name="T36" fmla="*/ 211 w 400"/>
                  <a:gd name="T37" fmla="*/ 235 h 484"/>
                  <a:gd name="T38" fmla="*/ 197 w 400"/>
                  <a:gd name="T39" fmla="*/ 242 h 484"/>
                  <a:gd name="T40" fmla="*/ 186 w 400"/>
                  <a:gd name="T41" fmla="*/ 239 h 484"/>
                  <a:gd name="T42" fmla="*/ 179 w 400"/>
                  <a:gd name="T43" fmla="*/ 221 h 484"/>
                  <a:gd name="T44" fmla="*/ 148 w 400"/>
                  <a:gd name="T45" fmla="*/ 88 h 484"/>
                  <a:gd name="T46" fmla="*/ 148 w 400"/>
                  <a:gd name="T47" fmla="*/ 460 h 484"/>
                  <a:gd name="T48" fmla="*/ 137 w 400"/>
                  <a:gd name="T49" fmla="*/ 470 h 484"/>
                  <a:gd name="T50" fmla="*/ 119 w 400"/>
                  <a:gd name="T51" fmla="*/ 474 h 484"/>
                  <a:gd name="T52" fmla="*/ 109 w 400"/>
                  <a:gd name="T53" fmla="*/ 467 h 484"/>
                  <a:gd name="T54" fmla="*/ 105 w 400"/>
                  <a:gd name="T55" fmla="*/ 242 h 484"/>
                  <a:gd name="T56" fmla="*/ 95 w 400"/>
                  <a:gd name="T57" fmla="*/ 456 h 484"/>
                  <a:gd name="T58" fmla="*/ 91 w 400"/>
                  <a:gd name="T59" fmla="*/ 474 h 484"/>
                  <a:gd name="T60" fmla="*/ 74 w 400"/>
                  <a:gd name="T61" fmla="*/ 484 h 484"/>
                  <a:gd name="T62" fmla="*/ 60 w 400"/>
                  <a:gd name="T63" fmla="*/ 481 h 484"/>
                  <a:gd name="T64" fmla="*/ 53 w 400"/>
                  <a:gd name="T65" fmla="*/ 463 h 484"/>
                  <a:gd name="T66" fmla="*/ 46 w 400"/>
                  <a:gd name="T67" fmla="*/ 105 h 484"/>
                  <a:gd name="T68" fmla="*/ 28 w 400"/>
                  <a:gd name="T69" fmla="*/ 263 h 484"/>
                  <a:gd name="T70" fmla="*/ 14 w 400"/>
                  <a:gd name="T71" fmla="*/ 270 h 484"/>
                  <a:gd name="T72" fmla="*/ 0 w 400"/>
                  <a:gd name="T73" fmla="*/ 239 h 484"/>
                  <a:gd name="T74" fmla="*/ 0 w 400"/>
                  <a:gd name="T75" fmla="*/ 176 h 484"/>
                  <a:gd name="T76" fmla="*/ 7 w 400"/>
                  <a:gd name="T77" fmla="*/ 88 h 484"/>
                  <a:gd name="T78" fmla="*/ 25 w 400"/>
                  <a:gd name="T79" fmla="*/ 56 h 484"/>
                  <a:gd name="T80" fmla="*/ 46 w 400"/>
                  <a:gd name="T81" fmla="*/ 42 h 484"/>
                  <a:gd name="T82" fmla="*/ 144 w 400"/>
                  <a:gd name="T83" fmla="*/ 25 h 484"/>
                  <a:gd name="T84" fmla="*/ 176 w 400"/>
                  <a:gd name="T85" fmla="*/ 32 h 484"/>
                  <a:gd name="T86" fmla="*/ 186 w 400"/>
                  <a:gd name="T87" fmla="*/ 60 h 484"/>
                  <a:gd name="T88" fmla="*/ 204 w 400"/>
                  <a:gd name="T89" fmla="*/ 70 h 484"/>
                  <a:gd name="T90" fmla="*/ 218 w 400"/>
                  <a:gd name="T91" fmla="*/ 32 h 484"/>
                  <a:gd name="T92" fmla="*/ 249 w 400"/>
                  <a:gd name="T93" fmla="*/ 14 h 484"/>
                  <a:gd name="T94" fmla="*/ 348 w 400"/>
                  <a:gd name="T95" fmla="*/ 0 h 484"/>
                  <a:gd name="T96" fmla="*/ 362 w 400"/>
                  <a:gd name="T97" fmla="*/ 4 h 484"/>
                  <a:gd name="T98" fmla="*/ 379 w 400"/>
                  <a:gd name="T99" fmla="*/ 21 h 484"/>
                  <a:gd name="T100" fmla="*/ 397 w 400"/>
                  <a:gd name="T101" fmla="*/ 151 h 484"/>
                  <a:gd name="T102" fmla="*/ 397 w 400"/>
                  <a:gd name="T103" fmla="*/ 165 h 484"/>
                  <a:gd name="T104" fmla="*/ 400 w 400"/>
                  <a:gd name="T105" fmla="*/ 207 h 484"/>
                  <a:gd name="T106" fmla="*/ 393 w 400"/>
                  <a:gd name="T107" fmla="*/ 211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0"/>
                  <a:gd name="T163" fmla="*/ 0 h 484"/>
                  <a:gd name="T164" fmla="*/ 400 w 400"/>
                  <a:gd name="T165" fmla="*/ 484 h 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0" h="484">
                    <a:moveTo>
                      <a:pt x="393" y="211"/>
                    </a:moveTo>
                    <a:lnTo>
                      <a:pt x="386" y="214"/>
                    </a:lnTo>
                    <a:lnTo>
                      <a:pt x="383" y="214"/>
                    </a:lnTo>
                    <a:lnTo>
                      <a:pt x="379" y="204"/>
                    </a:lnTo>
                    <a:lnTo>
                      <a:pt x="376" y="190"/>
                    </a:lnTo>
                    <a:lnTo>
                      <a:pt x="351" y="46"/>
                    </a:lnTo>
                    <a:lnTo>
                      <a:pt x="340" y="49"/>
                    </a:lnTo>
                    <a:lnTo>
                      <a:pt x="340" y="155"/>
                    </a:lnTo>
                    <a:lnTo>
                      <a:pt x="386" y="256"/>
                    </a:lnTo>
                    <a:lnTo>
                      <a:pt x="340" y="263"/>
                    </a:lnTo>
                    <a:lnTo>
                      <a:pt x="340" y="418"/>
                    </a:lnTo>
                    <a:lnTo>
                      <a:pt x="340" y="428"/>
                    </a:lnTo>
                    <a:lnTo>
                      <a:pt x="337" y="435"/>
                    </a:lnTo>
                    <a:lnTo>
                      <a:pt x="330" y="442"/>
                    </a:lnTo>
                    <a:lnTo>
                      <a:pt x="319" y="446"/>
                    </a:lnTo>
                    <a:lnTo>
                      <a:pt x="312" y="446"/>
                    </a:lnTo>
                    <a:lnTo>
                      <a:pt x="305" y="442"/>
                    </a:lnTo>
                    <a:lnTo>
                      <a:pt x="302" y="435"/>
                    </a:lnTo>
                    <a:lnTo>
                      <a:pt x="298" y="425"/>
                    </a:lnTo>
                    <a:lnTo>
                      <a:pt x="298" y="270"/>
                    </a:lnTo>
                    <a:lnTo>
                      <a:pt x="288" y="274"/>
                    </a:lnTo>
                    <a:lnTo>
                      <a:pt x="288" y="428"/>
                    </a:lnTo>
                    <a:lnTo>
                      <a:pt x="288" y="439"/>
                    </a:lnTo>
                    <a:lnTo>
                      <a:pt x="284" y="446"/>
                    </a:lnTo>
                    <a:lnTo>
                      <a:pt x="277" y="449"/>
                    </a:lnTo>
                    <a:lnTo>
                      <a:pt x="267" y="453"/>
                    </a:lnTo>
                    <a:lnTo>
                      <a:pt x="260" y="453"/>
                    </a:lnTo>
                    <a:lnTo>
                      <a:pt x="253" y="449"/>
                    </a:lnTo>
                    <a:lnTo>
                      <a:pt x="249" y="442"/>
                    </a:lnTo>
                    <a:lnTo>
                      <a:pt x="246" y="435"/>
                    </a:lnTo>
                    <a:lnTo>
                      <a:pt x="246" y="281"/>
                    </a:lnTo>
                    <a:lnTo>
                      <a:pt x="204" y="288"/>
                    </a:lnTo>
                    <a:lnTo>
                      <a:pt x="246" y="169"/>
                    </a:lnTo>
                    <a:lnTo>
                      <a:pt x="246" y="63"/>
                    </a:lnTo>
                    <a:lnTo>
                      <a:pt x="239" y="63"/>
                    </a:lnTo>
                    <a:lnTo>
                      <a:pt x="218" y="218"/>
                    </a:lnTo>
                    <a:lnTo>
                      <a:pt x="214" y="225"/>
                    </a:lnTo>
                    <a:lnTo>
                      <a:pt x="211" y="235"/>
                    </a:lnTo>
                    <a:lnTo>
                      <a:pt x="207" y="242"/>
                    </a:lnTo>
                    <a:lnTo>
                      <a:pt x="197" y="242"/>
                    </a:lnTo>
                    <a:lnTo>
                      <a:pt x="190" y="242"/>
                    </a:lnTo>
                    <a:lnTo>
                      <a:pt x="186" y="239"/>
                    </a:lnTo>
                    <a:lnTo>
                      <a:pt x="179" y="232"/>
                    </a:lnTo>
                    <a:lnTo>
                      <a:pt x="179" y="221"/>
                    </a:lnTo>
                    <a:lnTo>
                      <a:pt x="158" y="88"/>
                    </a:lnTo>
                    <a:lnTo>
                      <a:pt x="148" y="88"/>
                    </a:lnTo>
                    <a:lnTo>
                      <a:pt x="148" y="449"/>
                    </a:lnTo>
                    <a:lnTo>
                      <a:pt x="148" y="460"/>
                    </a:lnTo>
                    <a:lnTo>
                      <a:pt x="144" y="467"/>
                    </a:lnTo>
                    <a:lnTo>
                      <a:pt x="137" y="470"/>
                    </a:lnTo>
                    <a:lnTo>
                      <a:pt x="126" y="474"/>
                    </a:lnTo>
                    <a:lnTo>
                      <a:pt x="119" y="474"/>
                    </a:lnTo>
                    <a:lnTo>
                      <a:pt x="112" y="470"/>
                    </a:lnTo>
                    <a:lnTo>
                      <a:pt x="109" y="467"/>
                    </a:lnTo>
                    <a:lnTo>
                      <a:pt x="105" y="456"/>
                    </a:lnTo>
                    <a:lnTo>
                      <a:pt x="105" y="242"/>
                    </a:lnTo>
                    <a:lnTo>
                      <a:pt x="95" y="242"/>
                    </a:lnTo>
                    <a:lnTo>
                      <a:pt x="95" y="456"/>
                    </a:lnTo>
                    <a:lnTo>
                      <a:pt x="95" y="467"/>
                    </a:lnTo>
                    <a:lnTo>
                      <a:pt x="91" y="474"/>
                    </a:lnTo>
                    <a:lnTo>
                      <a:pt x="84" y="481"/>
                    </a:lnTo>
                    <a:lnTo>
                      <a:pt x="74" y="484"/>
                    </a:lnTo>
                    <a:lnTo>
                      <a:pt x="67" y="484"/>
                    </a:lnTo>
                    <a:lnTo>
                      <a:pt x="60" y="481"/>
                    </a:lnTo>
                    <a:lnTo>
                      <a:pt x="56" y="474"/>
                    </a:lnTo>
                    <a:lnTo>
                      <a:pt x="53" y="463"/>
                    </a:lnTo>
                    <a:lnTo>
                      <a:pt x="53" y="102"/>
                    </a:lnTo>
                    <a:lnTo>
                      <a:pt x="46" y="105"/>
                    </a:lnTo>
                    <a:lnTo>
                      <a:pt x="32" y="246"/>
                    </a:lnTo>
                    <a:lnTo>
                      <a:pt x="28" y="263"/>
                    </a:lnTo>
                    <a:lnTo>
                      <a:pt x="21" y="270"/>
                    </a:lnTo>
                    <a:lnTo>
                      <a:pt x="14" y="270"/>
                    </a:lnTo>
                    <a:lnTo>
                      <a:pt x="7" y="263"/>
                    </a:lnTo>
                    <a:lnTo>
                      <a:pt x="0" y="239"/>
                    </a:lnTo>
                    <a:lnTo>
                      <a:pt x="0" y="221"/>
                    </a:lnTo>
                    <a:lnTo>
                      <a:pt x="0" y="176"/>
                    </a:lnTo>
                    <a:lnTo>
                      <a:pt x="4" y="116"/>
                    </a:lnTo>
                    <a:lnTo>
                      <a:pt x="7" y="88"/>
                    </a:lnTo>
                    <a:lnTo>
                      <a:pt x="18" y="67"/>
                    </a:lnTo>
                    <a:lnTo>
                      <a:pt x="25" y="56"/>
                    </a:lnTo>
                    <a:lnTo>
                      <a:pt x="35" y="49"/>
                    </a:lnTo>
                    <a:lnTo>
                      <a:pt x="46" y="42"/>
                    </a:lnTo>
                    <a:lnTo>
                      <a:pt x="56" y="39"/>
                    </a:lnTo>
                    <a:lnTo>
                      <a:pt x="144" y="25"/>
                    </a:lnTo>
                    <a:lnTo>
                      <a:pt x="162" y="25"/>
                    </a:lnTo>
                    <a:lnTo>
                      <a:pt x="176" y="32"/>
                    </a:lnTo>
                    <a:lnTo>
                      <a:pt x="183" y="42"/>
                    </a:lnTo>
                    <a:lnTo>
                      <a:pt x="186" y="60"/>
                    </a:lnTo>
                    <a:lnTo>
                      <a:pt x="200" y="179"/>
                    </a:lnTo>
                    <a:lnTo>
                      <a:pt x="204" y="70"/>
                    </a:lnTo>
                    <a:lnTo>
                      <a:pt x="207" y="49"/>
                    </a:lnTo>
                    <a:lnTo>
                      <a:pt x="218" y="32"/>
                    </a:lnTo>
                    <a:lnTo>
                      <a:pt x="232" y="21"/>
                    </a:lnTo>
                    <a:lnTo>
                      <a:pt x="249" y="14"/>
                    </a:lnTo>
                    <a:lnTo>
                      <a:pt x="337" y="4"/>
                    </a:lnTo>
                    <a:lnTo>
                      <a:pt x="348" y="0"/>
                    </a:lnTo>
                    <a:lnTo>
                      <a:pt x="355" y="4"/>
                    </a:lnTo>
                    <a:lnTo>
                      <a:pt x="362" y="4"/>
                    </a:lnTo>
                    <a:lnTo>
                      <a:pt x="369" y="11"/>
                    </a:lnTo>
                    <a:lnTo>
                      <a:pt x="379" y="21"/>
                    </a:lnTo>
                    <a:lnTo>
                      <a:pt x="383" y="42"/>
                    </a:lnTo>
                    <a:lnTo>
                      <a:pt x="397" y="151"/>
                    </a:lnTo>
                    <a:lnTo>
                      <a:pt x="397" y="155"/>
                    </a:lnTo>
                    <a:lnTo>
                      <a:pt x="397" y="165"/>
                    </a:lnTo>
                    <a:lnTo>
                      <a:pt x="400" y="186"/>
                    </a:lnTo>
                    <a:lnTo>
                      <a:pt x="400" y="207"/>
                    </a:lnTo>
                    <a:lnTo>
                      <a:pt x="397" y="211"/>
                    </a:lnTo>
                    <a:lnTo>
                      <a:pt x="393" y="211"/>
                    </a:lnTo>
                  </a:path>
                </a:pathLst>
              </a:custGeom>
              <a:noFill/>
              <a:ln w="2540">
                <a:solidFill>
                  <a:srgbClr val="1F1A17"/>
                </a:solidFill>
                <a:round/>
                <a:headEnd/>
                <a:tailEnd/>
              </a:ln>
            </p:spPr>
            <p:txBody>
              <a:bodyPr/>
              <a:lstStyle/>
              <a:p>
                <a:endParaRPr lang="ro-RO"/>
              </a:p>
            </p:txBody>
          </p:sp>
          <p:sp>
            <p:nvSpPr>
              <p:cNvPr id="54624" name="Freeform 253"/>
              <p:cNvSpPr>
                <a:spLocks noEditPoints="1"/>
              </p:cNvSpPr>
              <p:nvPr/>
            </p:nvSpPr>
            <p:spPr bwMode="auto">
              <a:xfrm>
                <a:off x="2888" y="5086"/>
                <a:ext cx="435" cy="589"/>
              </a:xfrm>
              <a:custGeom>
                <a:avLst/>
                <a:gdLst>
                  <a:gd name="T0" fmla="*/ 347 w 435"/>
                  <a:gd name="T1" fmla="*/ 94 h 589"/>
                  <a:gd name="T2" fmla="*/ 326 w 435"/>
                  <a:gd name="T3" fmla="*/ 108 h 589"/>
                  <a:gd name="T4" fmla="*/ 305 w 435"/>
                  <a:gd name="T5" fmla="*/ 105 h 589"/>
                  <a:gd name="T6" fmla="*/ 284 w 435"/>
                  <a:gd name="T7" fmla="*/ 80 h 589"/>
                  <a:gd name="T8" fmla="*/ 291 w 435"/>
                  <a:gd name="T9" fmla="*/ 28 h 589"/>
                  <a:gd name="T10" fmla="*/ 312 w 435"/>
                  <a:gd name="T11" fmla="*/ 14 h 589"/>
                  <a:gd name="T12" fmla="*/ 336 w 435"/>
                  <a:gd name="T13" fmla="*/ 17 h 589"/>
                  <a:gd name="T14" fmla="*/ 357 w 435"/>
                  <a:gd name="T15" fmla="*/ 42 h 589"/>
                  <a:gd name="T16" fmla="*/ 147 w 435"/>
                  <a:gd name="T17" fmla="*/ 66 h 589"/>
                  <a:gd name="T18" fmla="*/ 126 w 435"/>
                  <a:gd name="T19" fmla="*/ 98 h 589"/>
                  <a:gd name="T20" fmla="*/ 101 w 435"/>
                  <a:gd name="T21" fmla="*/ 98 h 589"/>
                  <a:gd name="T22" fmla="*/ 80 w 435"/>
                  <a:gd name="T23" fmla="*/ 84 h 589"/>
                  <a:gd name="T24" fmla="*/ 73 w 435"/>
                  <a:gd name="T25" fmla="*/ 31 h 589"/>
                  <a:gd name="T26" fmla="*/ 94 w 435"/>
                  <a:gd name="T27" fmla="*/ 3 h 589"/>
                  <a:gd name="T28" fmla="*/ 119 w 435"/>
                  <a:gd name="T29" fmla="*/ 0 h 589"/>
                  <a:gd name="T30" fmla="*/ 136 w 435"/>
                  <a:gd name="T31" fmla="*/ 14 h 589"/>
                  <a:gd name="T32" fmla="*/ 428 w 435"/>
                  <a:gd name="T33" fmla="*/ 350 h 589"/>
                  <a:gd name="T34" fmla="*/ 410 w 435"/>
                  <a:gd name="T35" fmla="*/ 340 h 589"/>
                  <a:gd name="T36" fmla="*/ 371 w 435"/>
                  <a:gd name="T37" fmla="*/ 164 h 589"/>
                  <a:gd name="T38" fmla="*/ 371 w 435"/>
                  <a:gd name="T39" fmla="*/ 399 h 589"/>
                  <a:gd name="T40" fmla="*/ 364 w 435"/>
                  <a:gd name="T41" fmla="*/ 582 h 589"/>
                  <a:gd name="T42" fmla="*/ 340 w 435"/>
                  <a:gd name="T43" fmla="*/ 589 h 589"/>
                  <a:gd name="T44" fmla="*/ 326 w 435"/>
                  <a:gd name="T45" fmla="*/ 564 h 589"/>
                  <a:gd name="T46" fmla="*/ 315 w 435"/>
                  <a:gd name="T47" fmla="*/ 564 h 589"/>
                  <a:gd name="T48" fmla="*/ 301 w 435"/>
                  <a:gd name="T49" fmla="*/ 589 h 589"/>
                  <a:gd name="T50" fmla="*/ 273 w 435"/>
                  <a:gd name="T51" fmla="*/ 582 h 589"/>
                  <a:gd name="T52" fmla="*/ 270 w 435"/>
                  <a:gd name="T53" fmla="*/ 399 h 589"/>
                  <a:gd name="T54" fmla="*/ 270 w 435"/>
                  <a:gd name="T55" fmla="*/ 164 h 589"/>
                  <a:gd name="T56" fmla="*/ 235 w 435"/>
                  <a:gd name="T57" fmla="*/ 336 h 589"/>
                  <a:gd name="T58" fmla="*/ 214 w 435"/>
                  <a:gd name="T59" fmla="*/ 350 h 589"/>
                  <a:gd name="T60" fmla="*/ 196 w 435"/>
                  <a:gd name="T61" fmla="*/ 333 h 589"/>
                  <a:gd name="T62" fmla="*/ 161 w 435"/>
                  <a:gd name="T63" fmla="*/ 175 h 589"/>
                  <a:gd name="T64" fmla="*/ 154 w 435"/>
                  <a:gd name="T65" fmla="*/ 582 h 589"/>
                  <a:gd name="T66" fmla="*/ 129 w 435"/>
                  <a:gd name="T67" fmla="*/ 589 h 589"/>
                  <a:gd name="T68" fmla="*/ 115 w 435"/>
                  <a:gd name="T69" fmla="*/ 564 h 589"/>
                  <a:gd name="T70" fmla="*/ 105 w 435"/>
                  <a:gd name="T71" fmla="*/ 564 h 589"/>
                  <a:gd name="T72" fmla="*/ 91 w 435"/>
                  <a:gd name="T73" fmla="*/ 589 h 589"/>
                  <a:gd name="T74" fmla="*/ 63 w 435"/>
                  <a:gd name="T75" fmla="*/ 582 h 589"/>
                  <a:gd name="T76" fmla="*/ 59 w 435"/>
                  <a:gd name="T77" fmla="*/ 175 h 589"/>
                  <a:gd name="T78" fmla="*/ 31 w 435"/>
                  <a:gd name="T79" fmla="*/ 336 h 589"/>
                  <a:gd name="T80" fmla="*/ 24 w 435"/>
                  <a:gd name="T81" fmla="*/ 350 h 589"/>
                  <a:gd name="T82" fmla="*/ 3 w 435"/>
                  <a:gd name="T83" fmla="*/ 312 h 589"/>
                  <a:gd name="T84" fmla="*/ 3 w 435"/>
                  <a:gd name="T85" fmla="*/ 182 h 589"/>
                  <a:gd name="T86" fmla="*/ 28 w 435"/>
                  <a:gd name="T87" fmla="*/ 119 h 589"/>
                  <a:gd name="T88" fmla="*/ 63 w 435"/>
                  <a:gd name="T89" fmla="*/ 105 h 589"/>
                  <a:gd name="T90" fmla="*/ 189 w 435"/>
                  <a:gd name="T91" fmla="*/ 115 h 589"/>
                  <a:gd name="T92" fmla="*/ 217 w 435"/>
                  <a:gd name="T93" fmla="*/ 280 h 589"/>
                  <a:gd name="T94" fmla="*/ 228 w 435"/>
                  <a:gd name="T95" fmla="*/ 143 h 589"/>
                  <a:gd name="T96" fmla="*/ 242 w 435"/>
                  <a:gd name="T97" fmla="*/ 119 h 589"/>
                  <a:gd name="T98" fmla="*/ 273 w 435"/>
                  <a:gd name="T99" fmla="*/ 112 h 589"/>
                  <a:gd name="T100" fmla="*/ 385 w 435"/>
                  <a:gd name="T101" fmla="*/ 115 h 589"/>
                  <a:gd name="T102" fmla="*/ 410 w 435"/>
                  <a:gd name="T103" fmla="*/ 143 h 589"/>
                  <a:gd name="T104" fmla="*/ 431 w 435"/>
                  <a:gd name="T105" fmla="*/ 291 h 589"/>
                  <a:gd name="T106" fmla="*/ 435 w 435"/>
                  <a:gd name="T107" fmla="*/ 3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5"/>
                  <a:gd name="T163" fmla="*/ 0 h 589"/>
                  <a:gd name="T164" fmla="*/ 435 w 435"/>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5" h="589">
                    <a:moveTo>
                      <a:pt x="361" y="59"/>
                    </a:moveTo>
                    <a:lnTo>
                      <a:pt x="357" y="80"/>
                    </a:lnTo>
                    <a:lnTo>
                      <a:pt x="347" y="94"/>
                    </a:lnTo>
                    <a:lnTo>
                      <a:pt x="340" y="101"/>
                    </a:lnTo>
                    <a:lnTo>
                      <a:pt x="336" y="105"/>
                    </a:lnTo>
                    <a:lnTo>
                      <a:pt x="326" y="108"/>
                    </a:lnTo>
                    <a:lnTo>
                      <a:pt x="319" y="108"/>
                    </a:lnTo>
                    <a:lnTo>
                      <a:pt x="312" y="108"/>
                    </a:lnTo>
                    <a:lnTo>
                      <a:pt x="305" y="105"/>
                    </a:lnTo>
                    <a:lnTo>
                      <a:pt x="298" y="101"/>
                    </a:lnTo>
                    <a:lnTo>
                      <a:pt x="291" y="94"/>
                    </a:lnTo>
                    <a:lnTo>
                      <a:pt x="284" y="80"/>
                    </a:lnTo>
                    <a:lnTo>
                      <a:pt x="280" y="59"/>
                    </a:lnTo>
                    <a:lnTo>
                      <a:pt x="284" y="42"/>
                    </a:lnTo>
                    <a:lnTo>
                      <a:pt x="291" y="28"/>
                    </a:lnTo>
                    <a:lnTo>
                      <a:pt x="298" y="21"/>
                    </a:lnTo>
                    <a:lnTo>
                      <a:pt x="305" y="17"/>
                    </a:lnTo>
                    <a:lnTo>
                      <a:pt x="312" y="14"/>
                    </a:lnTo>
                    <a:lnTo>
                      <a:pt x="319" y="14"/>
                    </a:lnTo>
                    <a:lnTo>
                      <a:pt x="326" y="14"/>
                    </a:lnTo>
                    <a:lnTo>
                      <a:pt x="336" y="17"/>
                    </a:lnTo>
                    <a:lnTo>
                      <a:pt x="340" y="21"/>
                    </a:lnTo>
                    <a:lnTo>
                      <a:pt x="347" y="28"/>
                    </a:lnTo>
                    <a:lnTo>
                      <a:pt x="357" y="42"/>
                    </a:lnTo>
                    <a:lnTo>
                      <a:pt x="361" y="59"/>
                    </a:lnTo>
                    <a:close/>
                    <a:moveTo>
                      <a:pt x="150" y="49"/>
                    </a:moveTo>
                    <a:lnTo>
                      <a:pt x="147" y="66"/>
                    </a:lnTo>
                    <a:lnTo>
                      <a:pt x="136" y="84"/>
                    </a:lnTo>
                    <a:lnTo>
                      <a:pt x="133" y="91"/>
                    </a:lnTo>
                    <a:lnTo>
                      <a:pt x="126" y="98"/>
                    </a:lnTo>
                    <a:lnTo>
                      <a:pt x="119" y="98"/>
                    </a:lnTo>
                    <a:lnTo>
                      <a:pt x="108" y="101"/>
                    </a:lnTo>
                    <a:lnTo>
                      <a:pt x="101" y="98"/>
                    </a:lnTo>
                    <a:lnTo>
                      <a:pt x="94" y="98"/>
                    </a:lnTo>
                    <a:lnTo>
                      <a:pt x="87" y="91"/>
                    </a:lnTo>
                    <a:lnTo>
                      <a:pt x="80" y="84"/>
                    </a:lnTo>
                    <a:lnTo>
                      <a:pt x="73" y="66"/>
                    </a:lnTo>
                    <a:lnTo>
                      <a:pt x="70" y="49"/>
                    </a:lnTo>
                    <a:lnTo>
                      <a:pt x="73" y="31"/>
                    </a:lnTo>
                    <a:lnTo>
                      <a:pt x="80" y="14"/>
                    </a:lnTo>
                    <a:lnTo>
                      <a:pt x="87" y="7"/>
                    </a:lnTo>
                    <a:lnTo>
                      <a:pt x="94" y="3"/>
                    </a:lnTo>
                    <a:lnTo>
                      <a:pt x="101" y="0"/>
                    </a:lnTo>
                    <a:lnTo>
                      <a:pt x="108" y="0"/>
                    </a:lnTo>
                    <a:lnTo>
                      <a:pt x="119" y="0"/>
                    </a:lnTo>
                    <a:lnTo>
                      <a:pt x="126" y="3"/>
                    </a:lnTo>
                    <a:lnTo>
                      <a:pt x="133" y="7"/>
                    </a:lnTo>
                    <a:lnTo>
                      <a:pt x="136" y="14"/>
                    </a:lnTo>
                    <a:lnTo>
                      <a:pt x="147" y="31"/>
                    </a:lnTo>
                    <a:lnTo>
                      <a:pt x="150" y="49"/>
                    </a:lnTo>
                    <a:close/>
                    <a:moveTo>
                      <a:pt x="428" y="350"/>
                    </a:moveTo>
                    <a:lnTo>
                      <a:pt x="421" y="350"/>
                    </a:lnTo>
                    <a:lnTo>
                      <a:pt x="414" y="350"/>
                    </a:lnTo>
                    <a:lnTo>
                      <a:pt x="410" y="340"/>
                    </a:lnTo>
                    <a:lnTo>
                      <a:pt x="410" y="322"/>
                    </a:lnTo>
                    <a:lnTo>
                      <a:pt x="378" y="164"/>
                    </a:lnTo>
                    <a:lnTo>
                      <a:pt x="371" y="164"/>
                    </a:lnTo>
                    <a:lnTo>
                      <a:pt x="371" y="280"/>
                    </a:lnTo>
                    <a:lnTo>
                      <a:pt x="417" y="399"/>
                    </a:lnTo>
                    <a:lnTo>
                      <a:pt x="371" y="399"/>
                    </a:lnTo>
                    <a:lnTo>
                      <a:pt x="371" y="564"/>
                    </a:lnTo>
                    <a:lnTo>
                      <a:pt x="371" y="575"/>
                    </a:lnTo>
                    <a:lnTo>
                      <a:pt x="364" y="582"/>
                    </a:lnTo>
                    <a:lnTo>
                      <a:pt x="357" y="589"/>
                    </a:lnTo>
                    <a:lnTo>
                      <a:pt x="347" y="589"/>
                    </a:lnTo>
                    <a:lnTo>
                      <a:pt x="340" y="589"/>
                    </a:lnTo>
                    <a:lnTo>
                      <a:pt x="333" y="582"/>
                    </a:lnTo>
                    <a:lnTo>
                      <a:pt x="326" y="575"/>
                    </a:lnTo>
                    <a:lnTo>
                      <a:pt x="326" y="564"/>
                    </a:lnTo>
                    <a:lnTo>
                      <a:pt x="326" y="399"/>
                    </a:lnTo>
                    <a:lnTo>
                      <a:pt x="315" y="399"/>
                    </a:lnTo>
                    <a:lnTo>
                      <a:pt x="315" y="564"/>
                    </a:lnTo>
                    <a:lnTo>
                      <a:pt x="312" y="575"/>
                    </a:lnTo>
                    <a:lnTo>
                      <a:pt x="308" y="582"/>
                    </a:lnTo>
                    <a:lnTo>
                      <a:pt x="301" y="589"/>
                    </a:lnTo>
                    <a:lnTo>
                      <a:pt x="291" y="589"/>
                    </a:lnTo>
                    <a:lnTo>
                      <a:pt x="280" y="589"/>
                    </a:lnTo>
                    <a:lnTo>
                      <a:pt x="273" y="582"/>
                    </a:lnTo>
                    <a:lnTo>
                      <a:pt x="270" y="575"/>
                    </a:lnTo>
                    <a:lnTo>
                      <a:pt x="270" y="564"/>
                    </a:lnTo>
                    <a:lnTo>
                      <a:pt x="270" y="399"/>
                    </a:lnTo>
                    <a:lnTo>
                      <a:pt x="221" y="399"/>
                    </a:lnTo>
                    <a:lnTo>
                      <a:pt x="270" y="280"/>
                    </a:lnTo>
                    <a:lnTo>
                      <a:pt x="270" y="164"/>
                    </a:lnTo>
                    <a:lnTo>
                      <a:pt x="259" y="164"/>
                    </a:lnTo>
                    <a:lnTo>
                      <a:pt x="238" y="326"/>
                    </a:lnTo>
                    <a:lnTo>
                      <a:pt x="235" y="336"/>
                    </a:lnTo>
                    <a:lnTo>
                      <a:pt x="231" y="343"/>
                    </a:lnTo>
                    <a:lnTo>
                      <a:pt x="224" y="350"/>
                    </a:lnTo>
                    <a:lnTo>
                      <a:pt x="214" y="350"/>
                    </a:lnTo>
                    <a:lnTo>
                      <a:pt x="207" y="350"/>
                    </a:lnTo>
                    <a:lnTo>
                      <a:pt x="200" y="343"/>
                    </a:lnTo>
                    <a:lnTo>
                      <a:pt x="196" y="333"/>
                    </a:lnTo>
                    <a:lnTo>
                      <a:pt x="192" y="322"/>
                    </a:lnTo>
                    <a:lnTo>
                      <a:pt x="171" y="175"/>
                    </a:lnTo>
                    <a:lnTo>
                      <a:pt x="161" y="175"/>
                    </a:lnTo>
                    <a:lnTo>
                      <a:pt x="161" y="564"/>
                    </a:lnTo>
                    <a:lnTo>
                      <a:pt x="161" y="575"/>
                    </a:lnTo>
                    <a:lnTo>
                      <a:pt x="154" y="582"/>
                    </a:lnTo>
                    <a:lnTo>
                      <a:pt x="147" y="589"/>
                    </a:lnTo>
                    <a:lnTo>
                      <a:pt x="140" y="589"/>
                    </a:lnTo>
                    <a:lnTo>
                      <a:pt x="129" y="589"/>
                    </a:lnTo>
                    <a:lnTo>
                      <a:pt x="122" y="582"/>
                    </a:lnTo>
                    <a:lnTo>
                      <a:pt x="119" y="575"/>
                    </a:lnTo>
                    <a:lnTo>
                      <a:pt x="115" y="564"/>
                    </a:lnTo>
                    <a:lnTo>
                      <a:pt x="115" y="333"/>
                    </a:lnTo>
                    <a:lnTo>
                      <a:pt x="105" y="333"/>
                    </a:lnTo>
                    <a:lnTo>
                      <a:pt x="105" y="564"/>
                    </a:lnTo>
                    <a:lnTo>
                      <a:pt x="101" y="575"/>
                    </a:lnTo>
                    <a:lnTo>
                      <a:pt x="98" y="582"/>
                    </a:lnTo>
                    <a:lnTo>
                      <a:pt x="91" y="589"/>
                    </a:lnTo>
                    <a:lnTo>
                      <a:pt x="80" y="589"/>
                    </a:lnTo>
                    <a:lnTo>
                      <a:pt x="70" y="589"/>
                    </a:lnTo>
                    <a:lnTo>
                      <a:pt x="63" y="582"/>
                    </a:lnTo>
                    <a:lnTo>
                      <a:pt x="59" y="575"/>
                    </a:lnTo>
                    <a:lnTo>
                      <a:pt x="59" y="564"/>
                    </a:lnTo>
                    <a:lnTo>
                      <a:pt x="59" y="175"/>
                    </a:lnTo>
                    <a:lnTo>
                      <a:pt x="49" y="175"/>
                    </a:lnTo>
                    <a:lnTo>
                      <a:pt x="35" y="322"/>
                    </a:lnTo>
                    <a:lnTo>
                      <a:pt x="31" y="336"/>
                    </a:lnTo>
                    <a:lnTo>
                      <a:pt x="31" y="343"/>
                    </a:lnTo>
                    <a:lnTo>
                      <a:pt x="28" y="347"/>
                    </a:lnTo>
                    <a:lnTo>
                      <a:pt x="24" y="350"/>
                    </a:lnTo>
                    <a:lnTo>
                      <a:pt x="17" y="347"/>
                    </a:lnTo>
                    <a:lnTo>
                      <a:pt x="10" y="340"/>
                    </a:lnTo>
                    <a:lnTo>
                      <a:pt x="3" y="312"/>
                    </a:lnTo>
                    <a:lnTo>
                      <a:pt x="3" y="294"/>
                    </a:lnTo>
                    <a:lnTo>
                      <a:pt x="0" y="242"/>
                    </a:lnTo>
                    <a:lnTo>
                      <a:pt x="3" y="182"/>
                    </a:lnTo>
                    <a:lnTo>
                      <a:pt x="10" y="150"/>
                    </a:lnTo>
                    <a:lnTo>
                      <a:pt x="21" y="129"/>
                    </a:lnTo>
                    <a:lnTo>
                      <a:pt x="28" y="119"/>
                    </a:lnTo>
                    <a:lnTo>
                      <a:pt x="38" y="112"/>
                    </a:lnTo>
                    <a:lnTo>
                      <a:pt x="49" y="108"/>
                    </a:lnTo>
                    <a:lnTo>
                      <a:pt x="63" y="105"/>
                    </a:lnTo>
                    <a:lnTo>
                      <a:pt x="157" y="105"/>
                    </a:lnTo>
                    <a:lnTo>
                      <a:pt x="175" y="108"/>
                    </a:lnTo>
                    <a:lnTo>
                      <a:pt x="189" y="115"/>
                    </a:lnTo>
                    <a:lnTo>
                      <a:pt x="200" y="129"/>
                    </a:lnTo>
                    <a:lnTo>
                      <a:pt x="203" y="150"/>
                    </a:lnTo>
                    <a:lnTo>
                      <a:pt x="217" y="280"/>
                    </a:lnTo>
                    <a:lnTo>
                      <a:pt x="221" y="164"/>
                    </a:lnTo>
                    <a:lnTo>
                      <a:pt x="224" y="154"/>
                    </a:lnTo>
                    <a:lnTo>
                      <a:pt x="228" y="143"/>
                    </a:lnTo>
                    <a:lnTo>
                      <a:pt x="231" y="133"/>
                    </a:lnTo>
                    <a:lnTo>
                      <a:pt x="235" y="126"/>
                    </a:lnTo>
                    <a:lnTo>
                      <a:pt x="242" y="119"/>
                    </a:lnTo>
                    <a:lnTo>
                      <a:pt x="252" y="115"/>
                    </a:lnTo>
                    <a:lnTo>
                      <a:pt x="263" y="115"/>
                    </a:lnTo>
                    <a:lnTo>
                      <a:pt x="273" y="112"/>
                    </a:lnTo>
                    <a:lnTo>
                      <a:pt x="368" y="112"/>
                    </a:lnTo>
                    <a:lnTo>
                      <a:pt x="378" y="115"/>
                    </a:lnTo>
                    <a:lnTo>
                      <a:pt x="385" y="115"/>
                    </a:lnTo>
                    <a:lnTo>
                      <a:pt x="396" y="119"/>
                    </a:lnTo>
                    <a:lnTo>
                      <a:pt x="400" y="126"/>
                    </a:lnTo>
                    <a:lnTo>
                      <a:pt x="410" y="143"/>
                    </a:lnTo>
                    <a:lnTo>
                      <a:pt x="417" y="164"/>
                    </a:lnTo>
                    <a:lnTo>
                      <a:pt x="431" y="284"/>
                    </a:lnTo>
                    <a:lnTo>
                      <a:pt x="431" y="291"/>
                    </a:lnTo>
                    <a:lnTo>
                      <a:pt x="431" y="301"/>
                    </a:lnTo>
                    <a:lnTo>
                      <a:pt x="435" y="326"/>
                    </a:lnTo>
                    <a:lnTo>
                      <a:pt x="435" y="347"/>
                    </a:lnTo>
                    <a:lnTo>
                      <a:pt x="431" y="350"/>
                    </a:lnTo>
                    <a:lnTo>
                      <a:pt x="428" y="350"/>
                    </a:lnTo>
                    <a:close/>
                  </a:path>
                </a:pathLst>
              </a:custGeom>
              <a:solidFill>
                <a:srgbClr val="1F1A17"/>
              </a:solidFill>
              <a:ln w="9525">
                <a:noFill/>
                <a:round/>
                <a:headEnd/>
                <a:tailEnd/>
              </a:ln>
            </p:spPr>
            <p:txBody>
              <a:bodyPr/>
              <a:lstStyle/>
              <a:p>
                <a:endParaRPr lang="ro-RO"/>
              </a:p>
            </p:txBody>
          </p:sp>
          <p:sp>
            <p:nvSpPr>
              <p:cNvPr id="54625" name="Freeform 252"/>
              <p:cNvSpPr>
                <a:spLocks/>
              </p:cNvSpPr>
              <p:nvPr/>
            </p:nvSpPr>
            <p:spPr bwMode="auto">
              <a:xfrm>
                <a:off x="3168" y="5100"/>
                <a:ext cx="81" cy="94"/>
              </a:xfrm>
              <a:custGeom>
                <a:avLst/>
                <a:gdLst>
                  <a:gd name="T0" fmla="*/ 81 w 81"/>
                  <a:gd name="T1" fmla="*/ 45 h 94"/>
                  <a:gd name="T2" fmla="*/ 77 w 81"/>
                  <a:gd name="T3" fmla="*/ 66 h 94"/>
                  <a:gd name="T4" fmla="*/ 67 w 81"/>
                  <a:gd name="T5" fmla="*/ 80 h 94"/>
                  <a:gd name="T6" fmla="*/ 60 w 81"/>
                  <a:gd name="T7" fmla="*/ 87 h 94"/>
                  <a:gd name="T8" fmla="*/ 56 w 81"/>
                  <a:gd name="T9" fmla="*/ 91 h 94"/>
                  <a:gd name="T10" fmla="*/ 46 w 81"/>
                  <a:gd name="T11" fmla="*/ 94 h 94"/>
                  <a:gd name="T12" fmla="*/ 39 w 81"/>
                  <a:gd name="T13" fmla="*/ 94 h 94"/>
                  <a:gd name="T14" fmla="*/ 32 w 81"/>
                  <a:gd name="T15" fmla="*/ 94 h 94"/>
                  <a:gd name="T16" fmla="*/ 25 w 81"/>
                  <a:gd name="T17" fmla="*/ 91 h 94"/>
                  <a:gd name="T18" fmla="*/ 18 w 81"/>
                  <a:gd name="T19" fmla="*/ 87 h 94"/>
                  <a:gd name="T20" fmla="*/ 11 w 81"/>
                  <a:gd name="T21" fmla="*/ 80 h 94"/>
                  <a:gd name="T22" fmla="*/ 4 w 81"/>
                  <a:gd name="T23" fmla="*/ 66 h 94"/>
                  <a:gd name="T24" fmla="*/ 0 w 81"/>
                  <a:gd name="T25" fmla="*/ 45 h 94"/>
                  <a:gd name="T26" fmla="*/ 4 w 81"/>
                  <a:gd name="T27" fmla="*/ 28 h 94"/>
                  <a:gd name="T28" fmla="*/ 11 w 81"/>
                  <a:gd name="T29" fmla="*/ 14 h 94"/>
                  <a:gd name="T30" fmla="*/ 18 w 81"/>
                  <a:gd name="T31" fmla="*/ 7 h 94"/>
                  <a:gd name="T32" fmla="*/ 25 w 81"/>
                  <a:gd name="T33" fmla="*/ 3 h 94"/>
                  <a:gd name="T34" fmla="*/ 32 w 81"/>
                  <a:gd name="T35" fmla="*/ 0 h 94"/>
                  <a:gd name="T36" fmla="*/ 39 w 81"/>
                  <a:gd name="T37" fmla="*/ 0 h 94"/>
                  <a:gd name="T38" fmla="*/ 46 w 81"/>
                  <a:gd name="T39" fmla="*/ 0 h 94"/>
                  <a:gd name="T40" fmla="*/ 56 w 81"/>
                  <a:gd name="T41" fmla="*/ 3 h 94"/>
                  <a:gd name="T42" fmla="*/ 60 w 81"/>
                  <a:gd name="T43" fmla="*/ 7 h 94"/>
                  <a:gd name="T44" fmla="*/ 67 w 81"/>
                  <a:gd name="T45" fmla="*/ 14 h 94"/>
                  <a:gd name="T46" fmla="*/ 77 w 81"/>
                  <a:gd name="T47" fmla="*/ 28 h 94"/>
                  <a:gd name="T48" fmla="*/ 81 w 81"/>
                  <a:gd name="T49" fmla="*/ 45 h 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1"/>
                  <a:gd name="T76" fmla="*/ 0 h 94"/>
                  <a:gd name="T77" fmla="*/ 81 w 81"/>
                  <a:gd name="T78" fmla="*/ 94 h 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1" h="94">
                    <a:moveTo>
                      <a:pt x="81" y="45"/>
                    </a:moveTo>
                    <a:lnTo>
                      <a:pt x="77" y="66"/>
                    </a:lnTo>
                    <a:lnTo>
                      <a:pt x="67" y="80"/>
                    </a:lnTo>
                    <a:lnTo>
                      <a:pt x="60" y="87"/>
                    </a:lnTo>
                    <a:lnTo>
                      <a:pt x="56" y="91"/>
                    </a:lnTo>
                    <a:lnTo>
                      <a:pt x="46" y="94"/>
                    </a:lnTo>
                    <a:lnTo>
                      <a:pt x="39" y="94"/>
                    </a:lnTo>
                    <a:lnTo>
                      <a:pt x="32" y="94"/>
                    </a:lnTo>
                    <a:lnTo>
                      <a:pt x="25" y="91"/>
                    </a:lnTo>
                    <a:lnTo>
                      <a:pt x="18" y="87"/>
                    </a:lnTo>
                    <a:lnTo>
                      <a:pt x="11" y="80"/>
                    </a:lnTo>
                    <a:lnTo>
                      <a:pt x="4" y="66"/>
                    </a:lnTo>
                    <a:lnTo>
                      <a:pt x="0" y="45"/>
                    </a:lnTo>
                    <a:lnTo>
                      <a:pt x="4" y="28"/>
                    </a:lnTo>
                    <a:lnTo>
                      <a:pt x="11" y="14"/>
                    </a:lnTo>
                    <a:lnTo>
                      <a:pt x="18" y="7"/>
                    </a:lnTo>
                    <a:lnTo>
                      <a:pt x="25" y="3"/>
                    </a:lnTo>
                    <a:lnTo>
                      <a:pt x="32" y="0"/>
                    </a:lnTo>
                    <a:lnTo>
                      <a:pt x="39" y="0"/>
                    </a:lnTo>
                    <a:lnTo>
                      <a:pt x="46" y="0"/>
                    </a:lnTo>
                    <a:lnTo>
                      <a:pt x="56" y="3"/>
                    </a:lnTo>
                    <a:lnTo>
                      <a:pt x="60" y="7"/>
                    </a:lnTo>
                    <a:lnTo>
                      <a:pt x="67" y="14"/>
                    </a:lnTo>
                    <a:lnTo>
                      <a:pt x="77" y="28"/>
                    </a:lnTo>
                    <a:lnTo>
                      <a:pt x="81" y="45"/>
                    </a:lnTo>
                    <a:close/>
                  </a:path>
                </a:pathLst>
              </a:custGeom>
              <a:noFill/>
              <a:ln w="2540">
                <a:solidFill>
                  <a:srgbClr val="1F1A17"/>
                </a:solidFill>
                <a:round/>
                <a:headEnd/>
                <a:tailEnd/>
              </a:ln>
            </p:spPr>
            <p:txBody>
              <a:bodyPr/>
              <a:lstStyle/>
              <a:p>
                <a:endParaRPr lang="ro-RO"/>
              </a:p>
            </p:txBody>
          </p:sp>
          <p:sp>
            <p:nvSpPr>
              <p:cNvPr id="54626" name="Freeform 251"/>
              <p:cNvSpPr>
                <a:spLocks/>
              </p:cNvSpPr>
              <p:nvPr/>
            </p:nvSpPr>
            <p:spPr bwMode="auto">
              <a:xfrm>
                <a:off x="2958" y="5086"/>
                <a:ext cx="80" cy="101"/>
              </a:xfrm>
              <a:custGeom>
                <a:avLst/>
                <a:gdLst>
                  <a:gd name="T0" fmla="*/ 80 w 80"/>
                  <a:gd name="T1" fmla="*/ 49 h 101"/>
                  <a:gd name="T2" fmla="*/ 77 w 80"/>
                  <a:gd name="T3" fmla="*/ 66 h 101"/>
                  <a:gd name="T4" fmla="*/ 66 w 80"/>
                  <a:gd name="T5" fmla="*/ 84 h 101"/>
                  <a:gd name="T6" fmla="*/ 63 w 80"/>
                  <a:gd name="T7" fmla="*/ 91 h 101"/>
                  <a:gd name="T8" fmla="*/ 56 w 80"/>
                  <a:gd name="T9" fmla="*/ 98 h 101"/>
                  <a:gd name="T10" fmla="*/ 49 w 80"/>
                  <a:gd name="T11" fmla="*/ 98 h 101"/>
                  <a:gd name="T12" fmla="*/ 38 w 80"/>
                  <a:gd name="T13" fmla="*/ 101 h 101"/>
                  <a:gd name="T14" fmla="*/ 31 w 80"/>
                  <a:gd name="T15" fmla="*/ 98 h 101"/>
                  <a:gd name="T16" fmla="*/ 24 w 80"/>
                  <a:gd name="T17" fmla="*/ 98 h 101"/>
                  <a:gd name="T18" fmla="*/ 17 w 80"/>
                  <a:gd name="T19" fmla="*/ 91 h 101"/>
                  <a:gd name="T20" fmla="*/ 10 w 80"/>
                  <a:gd name="T21" fmla="*/ 84 h 101"/>
                  <a:gd name="T22" fmla="*/ 3 w 80"/>
                  <a:gd name="T23" fmla="*/ 66 h 101"/>
                  <a:gd name="T24" fmla="*/ 0 w 80"/>
                  <a:gd name="T25" fmla="*/ 49 h 101"/>
                  <a:gd name="T26" fmla="*/ 3 w 80"/>
                  <a:gd name="T27" fmla="*/ 31 h 101"/>
                  <a:gd name="T28" fmla="*/ 10 w 80"/>
                  <a:gd name="T29" fmla="*/ 14 h 101"/>
                  <a:gd name="T30" fmla="*/ 17 w 80"/>
                  <a:gd name="T31" fmla="*/ 7 h 101"/>
                  <a:gd name="T32" fmla="*/ 24 w 80"/>
                  <a:gd name="T33" fmla="*/ 3 h 101"/>
                  <a:gd name="T34" fmla="*/ 31 w 80"/>
                  <a:gd name="T35" fmla="*/ 0 h 101"/>
                  <a:gd name="T36" fmla="*/ 38 w 80"/>
                  <a:gd name="T37" fmla="*/ 0 h 101"/>
                  <a:gd name="T38" fmla="*/ 49 w 80"/>
                  <a:gd name="T39" fmla="*/ 0 h 101"/>
                  <a:gd name="T40" fmla="*/ 56 w 80"/>
                  <a:gd name="T41" fmla="*/ 3 h 101"/>
                  <a:gd name="T42" fmla="*/ 63 w 80"/>
                  <a:gd name="T43" fmla="*/ 7 h 101"/>
                  <a:gd name="T44" fmla="*/ 66 w 80"/>
                  <a:gd name="T45" fmla="*/ 14 h 101"/>
                  <a:gd name="T46" fmla="*/ 77 w 80"/>
                  <a:gd name="T47" fmla="*/ 31 h 101"/>
                  <a:gd name="T48" fmla="*/ 80 w 80"/>
                  <a:gd name="T49" fmla="*/ 49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01"/>
                  <a:gd name="T77" fmla="*/ 80 w 80"/>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01">
                    <a:moveTo>
                      <a:pt x="80" y="49"/>
                    </a:moveTo>
                    <a:lnTo>
                      <a:pt x="77" y="66"/>
                    </a:lnTo>
                    <a:lnTo>
                      <a:pt x="66" y="84"/>
                    </a:lnTo>
                    <a:lnTo>
                      <a:pt x="63" y="91"/>
                    </a:lnTo>
                    <a:lnTo>
                      <a:pt x="56" y="98"/>
                    </a:lnTo>
                    <a:lnTo>
                      <a:pt x="49" y="98"/>
                    </a:lnTo>
                    <a:lnTo>
                      <a:pt x="38" y="101"/>
                    </a:lnTo>
                    <a:lnTo>
                      <a:pt x="31" y="98"/>
                    </a:lnTo>
                    <a:lnTo>
                      <a:pt x="24" y="98"/>
                    </a:lnTo>
                    <a:lnTo>
                      <a:pt x="17" y="91"/>
                    </a:lnTo>
                    <a:lnTo>
                      <a:pt x="10" y="84"/>
                    </a:lnTo>
                    <a:lnTo>
                      <a:pt x="3" y="66"/>
                    </a:lnTo>
                    <a:lnTo>
                      <a:pt x="0" y="49"/>
                    </a:lnTo>
                    <a:lnTo>
                      <a:pt x="3" y="31"/>
                    </a:lnTo>
                    <a:lnTo>
                      <a:pt x="10" y="14"/>
                    </a:lnTo>
                    <a:lnTo>
                      <a:pt x="17" y="7"/>
                    </a:lnTo>
                    <a:lnTo>
                      <a:pt x="24" y="3"/>
                    </a:lnTo>
                    <a:lnTo>
                      <a:pt x="31" y="0"/>
                    </a:lnTo>
                    <a:lnTo>
                      <a:pt x="38" y="0"/>
                    </a:lnTo>
                    <a:lnTo>
                      <a:pt x="49" y="0"/>
                    </a:lnTo>
                    <a:lnTo>
                      <a:pt x="56" y="3"/>
                    </a:lnTo>
                    <a:lnTo>
                      <a:pt x="63" y="7"/>
                    </a:lnTo>
                    <a:lnTo>
                      <a:pt x="66" y="14"/>
                    </a:lnTo>
                    <a:lnTo>
                      <a:pt x="77" y="31"/>
                    </a:lnTo>
                    <a:lnTo>
                      <a:pt x="80" y="49"/>
                    </a:lnTo>
                    <a:close/>
                  </a:path>
                </a:pathLst>
              </a:custGeom>
              <a:noFill/>
              <a:ln w="2540">
                <a:solidFill>
                  <a:srgbClr val="1F1A17"/>
                </a:solidFill>
                <a:round/>
                <a:headEnd/>
                <a:tailEnd/>
              </a:ln>
            </p:spPr>
            <p:txBody>
              <a:bodyPr/>
              <a:lstStyle/>
              <a:p>
                <a:endParaRPr lang="ro-RO"/>
              </a:p>
            </p:txBody>
          </p:sp>
          <p:sp>
            <p:nvSpPr>
              <p:cNvPr id="54627" name="Freeform 250"/>
              <p:cNvSpPr>
                <a:spLocks/>
              </p:cNvSpPr>
              <p:nvPr/>
            </p:nvSpPr>
            <p:spPr bwMode="auto">
              <a:xfrm>
                <a:off x="2888" y="5191"/>
                <a:ext cx="435" cy="484"/>
              </a:xfrm>
              <a:custGeom>
                <a:avLst/>
                <a:gdLst>
                  <a:gd name="T0" fmla="*/ 421 w 435"/>
                  <a:gd name="T1" fmla="*/ 245 h 484"/>
                  <a:gd name="T2" fmla="*/ 410 w 435"/>
                  <a:gd name="T3" fmla="*/ 235 h 484"/>
                  <a:gd name="T4" fmla="*/ 378 w 435"/>
                  <a:gd name="T5" fmla="*/ 59 h 484"/>
                  <a:gd name="T6" fmla="*/ 371 w 435"/>
                  <a:gd name="T7" fmla="*/ 175 h 484"/>
                  <a:gd name="T8" fmla="*/ 371 w 435"/>
                  <a:gd name="T9" fmla="*/ 294 h 484"/>
                  <a:gd name="T10" fmla="*/ 371 w 435"/>
                  <a:gd name="T11" fmla="*/ 470 h 484"/>
                  <a:gd name="T12" fmla="*/ 357 w 435"/>
                  <a:gd name="T13" fmla="*/ 484 h 484"/>
                  <a:gd name="T14" fmla="*/ 340 w 435"/>
                  <a:gd name="T15" fmla="*/ 484 h 484"/>
                  <a:gd name="T16" fmla="*/ 326 w 435"/>
                  <a:gd name="T17" fmla="*/ 470 h 484"/>
                  <a:gd name="T18" fmla="*/ 326 w 435"/>
                  <a:gd name="T19" fmla="*/ 294 h 484"/>
                  <a:gd name="T20" fmla="*/ 315 w 435"/>
                  <a:gd name="T21" fmla="*/ 459 h 484"/>
                  <a:gd name="T22" fmla="*/ 308 w 435"/>
                  <a:gd name="T23" fmla="*/ 477 h 484"/>
                  <a:gd name="T24" fmla="*/ 291 w 435"/>
                  <a:gd name="T25" fmla="*/ 484 h 484"/>
                  <a:gd name="T26" fmla="*/ 273 w 435"/>
                  <a:gd name="T27" fmla="*/ 477 h 484"/>
                  <a:gd name="T28" fmla="*/ 270 w 435"/>
                  <a:gd name="T29" fmla="*/ 459 h 484"/>
                  <a:gd name="T30" fmla="*/ 221 w 435"/>
                  <a:gd name="T31" fmla="*/ 294 h 484"/>
                  <a:gd name="T32" fmla="*/ 270 w 435"/>
                  <a:gd name="T33" fmla="*/ 59 h 484"/>
                  <a:gd name="T34" fmla="*/ 238 w 435"/>
                  <a:gd name="T35" fmla="*/ 221 h 484"/>
                  <a:gd name="T36" fmla="*/ 231 w 435"/>
                  <a:gd name="T37" fmla="*/ 238 h 484"/>
                  <a:gd name="T38" fmla="*/ 214 w 435"/>
                  <a:gd name="T39" fmla="*/ 245 h 484"/>
                  <a:gd name="T40" fmla="*/ 200 w 435"/>
                  <a:gd name="T41" fmla="*/ 238 h 484"/>
                  <a:gd name="T42" fmla="*/ 192 w 435"/>
                  <a:gd name="T43" fmla="*/ 217 h 484"/>
                  <a:gd name="T44" fmla="*/ 161 w 435"/>
                  <a:gd name="T45" fmla="*/ 70 h 484"/>
                  <a:gd name="T46" fmla="*/ 161 w 435"/>
                  <a:gd name="T47" fmla="*/ 470 h 484"/>
                  <a:gd name="T48" fmla="*/ 147 w 435"/>
                  <a:gd name="T49" fmla="*/ 484 h 484"/>
                  <a:gd name="T50" fmla="*/ 129 w 435"/>
                  <a:gd name="T51" fmla="*/ 484 h 484"/>
                  <a:gd name="T52" fmla="*/ 119 w 435"/>
                  <a:gd name="T53" fmla="*/ 470 h 484"/>
                  <a:gd name="T54" fmla="*/ 115 w 435"/>
                  <a:gd name="T55" fmla="*/ 228 h 484"/>
                  <a:gd name="T56" fmla="*/ 105 w 435"/>
                  <a:gd name="T57" fmla="*/ 459 h 484"/>
                  <a:gd name="T58" fmla="*/ 98 w 435"/>
                  <a:gd name="T59" fmla="*/ 477 h 484"/>
                  <a:gd name="T60" fmla="*/ 80 w 435"/>
                  <a:gd name="T61" fmla="*/ 484 h 484"/>
                  <a:gd name="T62" fmla="*/ 63 w 435"/>
                  <a:gd name="T63" fmla="*/ 477 h 484"/>
                  <a:gd name="T64" fmla="*/ 59 w 435"/>
                  <a:gd name="T65" fmla="*/ 459 h 484"/>
                  <a:gd name="T66" fmla="*/ 49 w 435"/>
                  <a:gd name="T67" fmla="*/ 70 h 484"/>
                  <a:gd name="T68" fmla="*/ 31 w 435"/>
                  <a:gd name="T69" fmla="*/ 231 h 484"/>
                  <a:gd name="T70" fmla="*/ 28 w 435"/>
                  <a:gd name="T71" fmla="*/ 242 h 484"/>
                  <a:gd name="T72" fmla="*/ 17 w 435"/>
                  <a:gd name="T73" fmla="*/ 242 h 484"/>
                  <a:gd name="T74" fmla="*/ 3 w 435"/>
                  <a:gd name="T75" fmla="*/ 207 h 484"/>
                  <a:gd name="T76" fmla="*/ 0 w 435"/>
                  <a:gd name="T77" fmla="*/ 137 h 484"/>
                  <a:gd name="T78" fmla="*/ 10 w 435"/>
                  <a:gd name="T79" fmla="*/ 45 h 484"/>
                  <a:gd name="T80" fmla="*/ 28 w 435"/>
                  <a:gd name="T81" fmla="*/ 14 h 484"/>
                  <a:gd name="T82" fmla="*/ 49 w 435"/>
                  <a:gd name="T83" fmla="*/ 3 h 484"/>
                  <a:gd name="T84" fmla="*/ 157 w 435"/>
                  <a:gd name="T85" fmla="*/ 0 h 484"/>
                  <a:gd name="T86" fmla="*/ 189 w 435"/>
                  <a:gd name="T87" fmla="*/ 10 h 484"/>
                  <a:gd name="T88" fmla="*/ 203 w 435"/>
                  <a:gd name="T89" fmla="*/ 45 h 484"/>
                  <a:gd name="T90" fmla="*/ 221 w 435"/>
                  <a:gd name="T91" fmla="*/ 59 h 484"/>
                  <a:gd name="T92" fmla="*/ 228 w 435"/>
                  <a:gd name="T93" fmla="*/ 38 h 484"/>
                  <a:gd name="T94" fmla="*/ 235 w 435"/>
                  <a:gd name="T95" fmla="*/ 21 h 484"/>
                  <a:gd name="T96" fmla="*/ 252 w 435"/>
                  <a:gd name="T97" fmla="*/ 10 h 484"/>
                  <a:gd name="T98" fmla="*/ 273 w 435"/>
                  <a:gd name="T99" fmla="*/ 7 h 484"/>
                  <a:gd name="T100" fmla="*/ 378 w 435"/>
                  <a:gd name="T101" fmla="*/ 10 h 484"/>
                  <a:gd name="T102" fmla="*/ 396 w 435"/>
                  <a:gd name="T103" fmla="*/ 14 h 484"/>
                  <a:gd name="T104" fmla="*/ 410 w 435"/>
                  <a:gd name="T105" fmla="*/ 38 h 484"/>
                  <a:gd name="T106" fmla="*/ 431 w 435"/>
                  <a:gd name="T107" fmla="*/ 179 h 484"/>
                  <a:gd name="T108" fmla="*/ 431 w 435"/>
                  <a:gd name="T109" fmla="*/ 196 h 484"/>
                  <a:gd name="T110" fmla="*/ 435 w 435"/>
                  <a:gd name="T111" fmla="*/ 242 h 484"/>
                  <a:gd name="T112" fmla="*/ 428 w 435"/>
                  <a:gd name="T113" fmla="*/ 245 h 4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35"/>
                  <a:gd name="T172" fmla="*/ 0 h 484"/>
                  <a:gd name="T173" fmla="*/ 435 w 435"/>
                  <a:gd name="T174" fmla="*/ 484 h 4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35" h="484">
                    <a:moveTo>
                      <a:pt x="428" y="245"/>
                    </a:moveTo>
                    <a:lnTo>
                      <a:pt x="421" y="245"/>
                    </a:lnTo>
                    <a:lnTo>
                      <a:pt x="414" y="245"/>
                    </a:lnTo>
                    <a:lnTo>
                      <a:pt x="410" y="235"/>
                    </a:lnTo>
                    <a:lnTo>
                      <a:pt x="410" y="217"/>
                    </a:lnTo>
                    <a:lnTo>
                      <a:pt x="378" y="59"/>
                    </a:lnTo>
                    <a:lnTo>
                      <a:pt x="371" y="59"/>
                    </a:lnTo>
                    <a:lnTo>
                      <a:pt x="371" y="175"/>
                    </a:lnTo>
                    <a:lnTo>
                      <a:pt x="417" y="294"/>
                    </a:lnTo>
                    <a:lnTo>
                      <a:pt x="371" y="294"/>
                    </a:lnTo>
                    <a:lnTo>
                      <a:pt x="371" y="459"/>
                    </a:lnTo>
                    <a:lnTo>
                      <a:pt x="371" y="470"/>
                    </a:lnTo>
                    <a:lnTo>
                      <a:pt x="364" y="477"/>
                    </a:lnTo>
                    <a:lnTo>
                      <a:pt x="357" y="484"/>
                    </a:lnTo>
                    <a:lnTo>
                      <a:pt x="347" y="484"/>
                    </a:lnTo>
                    <a:lnTo>
                      <a:pt x="340" y="484"/>
                    </a:lnTo>
                    <a:lnTo>
                      <a:pt x="333" y="477"/>
                    </a:lnTo>
                    <a:lnTo>
                      <a:pt x="326" y="470"/>
                    </a:lnTo>
                    <a:lnTo>
                      <a:pt x="326" y="459"/>
                    </a:lnTo>
                    <a:lnTo>
                      <a:pt x="326" y="294"/>
                    </a:lnTo>
                    <a:lnTo>
                      <a:pt x="315" y="294"/>
                    </a:lnTo>
                    <a:lnTo>
                      <a:pt x="315" y="459"/>
                    </a:lnTo>
                    <a:lnTo>
                      <a:pt x="312" y="470"/>
                    </a:lnTo>
                    <a:lnTo>
                      <a:pt x="308" y="477"/>
                    </a:lnTo>
                    <a:lnTo>
                      <a:pt x="301" y="484"/>
                    </a:lnTo>
                    <a:lnTo>
                      <a:pt x="291" y="484"/>
                    </a:lnTo>
                    <a:lnTo>
                      <a:pt x="280" y="484"/>
                    </a:lnTo>
                    <a:lnTo>
                      <a:pt x="273" y="477"/>
                    </a:lnTo>
                    <a:lnTo>
                      <a:pt x="270" y="470"/>
                    </a:lnTo>
                    <a:lnTo>
                      <a:pt x="270" y="459"/>
                    </a:lnTo>
                    <a:lnTo>
                      <a:pt x="270" y="294"/>
                    </a:lnTo>
                    <a:lnTo>
                      <a:pt x="221" y="294"/>
                    </a:lnTo>
                    <a:lnTo>
                      <a:pt x="270" y="175"/>
                    </a:lnTo>
                    <a:lnTo>
                      <a:pt x="270" y="59"/>
                    </a:lnTo>
                    <a:lnTo>
                      <a:pt x="259" y="59"/>
                    </a:lnTo>
                    <a:lnTo>
                      <a:pt x="238" y="221"/>
                    </a:lnTo>
                    <a:lnTo>
                      <a:pt x="235" y="231"/>
                    </a:lnTo>
                    <a:lnTo>
                      <a:pt x="231" y="238"/>
                    </a:lnTo>
                    <a:lnTo>
                      <a:pt x="224" y="245"/>
                    </a:lnTo>
                    <a:lnTo>
                      <a:pt x="214" y="245"/>
                    </a:lnTo>
                    <a:lnTo>
                      <a:pt x="207" y="245"/>
                    </a:lnTo>
                    <a:lnTo>
                      <a:pt x="200" y="238"/>
                    </a:lnTo>
                    <a:lnTo>
                      <a:pt x="196" y="228"/>
                    </a:lnTo>
                    <a:lnTo>
                      <a:pt x="192" y="217"/>
                    </a:lnTo>
                    <a:lnTo>
                      <a:pt x="171" y="70"/>
                    </a:lnTo>
                    <a:lnTo>
                      <a:pt x="161" y="70"/>
                    </a:lnTo>
                    <a:lnTo>
                      <a:pt x="161" y="459"/>
                    </a:lnTo>
                    <a:lnTo>
                      <a:pt x="161" y="470"/>
                    </a:lnTo>
                    <a:lnTo>
                      <a:pt x="154" y="477"/>
                    </a:lnTo>
                    <a:lnTo>
                      <a:pt x="147" y="484"/>
                    </a:lnTo>
                    <a:lnTo>
                      <a:pt x="140" y="484"/>
                    </a:lnTo>
                    <a:lnTo>
                      <a:pt x="129" y="484"/>
                    </a:lnTo>
                    <a:lnTo>
                      <a:pt x="122" y="477"/>
                    </a:lnTo>
                    <a:lnTo>
                      <a:pt x="119" y="470"/>
                    </a:lnTo>
                    <a:lnTo>
                      <a:pt x="115" y="459"/>
                    </a:lnTo>
                    <a:lnTo>
                      <a:pt x="115" y="228"/>
                    </a:lnTo>
                    <a:lnTo>
                      <a:pt x="105" y="228"/>
                    </a:lnTo>
                    <a:lnTo>
                      <a:pt x="105" y="459"/>
                    </a:lnTo>
                    <a:lnTo>
                      <a:pt x="101" y="470"/>
                    </a:lnTo>
                    <a:lnTo>
                      <a:pt x="98" y="477"/>
                    </a:lnTo>
                    <a:lnTo>
                      <a:pt x="91" y="484"/>
                    </a:lnTo>
                    <a:lnTo>
                      <a:pt x="80" y="484"/>
                    </a:lnTo>
                    <a:lnTo>
                      <a:pt x="70" y="484"/>
                    </a:lnTo>
                    <a:lnTo>
                      <a:pt x="63" y="477"/>
                    </a:lnTo>
                    <a:lnTo>
                      <a:pt x="59" y="470"/>
                    </a:lnTo>
                    <a:lnTo>
                      <a:pt x="59" y="459"/>
                    </a:lnTo>
                    <a:lnTo>
                      <a:pt x="59" y="70"/>
                    </a:lnTo>
                    <a:lnTo>
                      <a:pt x="49" y="70"/>
                    </a:lnTo>
                    <a:lnTo>
                      <a:pt x="35" y="217"/>
                    </a:lnTo>
                    <a:lnTo>
                      <a:pt x="31" y="231"/>
                    </a:lnTo>
                    <a:lnTo>
                      <a:pt x="31" y="238"/>
                    </a:lnTo>
                    <a:lnTo>
                      <a:pt x="28" y="242"/>
                    </a:lnTo>
                    <a:lnTo>
                      <a:pt x="24" y="245"/>
                    </a:lnTo>
                    <a:lnTo>
                      <a:pt x="17" y="242"/>
                    </a:lnTo>
                    <a:lnTo>
                      <a:pt x="10" y="235"/>
                    </a:lnTo>
                    <a:lnTo>
                      <a:pt x="3" y="207"/>
                    </a:lnTo>
                    <a:lnTo>
                      <a:pt x="3" y="189"/>
                    </a:lnTo>
                    <a:lnTo>
                      <a:pt x="0" y="137"/>
                    </a:lnTo>
                    <a:lnTo>
                      <a:pt x="3" y="77"/>
                    </a:lnTo>
                    <a:lnTo>
                      <a:pt x="10" y="45"/>
                    </a:lnTo>
                    <a:lnTo>
                      <a:pt x="21" y="24"/>
                    </a:lnTo>
                    <a:lnTo>
                      <a:pt x="28" y="14"/>
                    </a:lnTo>
                    <a:lnTo>
                      <a:pt x="38" y="7"/>
                    </a:lnTo>
                    <a:lnTo>
                      <a:pt x="49" y="3"/>
                    </a:lnTo>
                    <a:lnTo>
                      <a:pt x="63" y="0"/>
                    </a:lnTo>
                    <a:lnTo>
                      <a:pt x="157" y="0"/>
                    </a:lnTo>
                    <a:lnTo>
                      <a:pt x="175" y="3"/>
                    </a:lnTo>
                    <a:lnTo>
                      <a:pt x="189" y="10"/>
                    </a:lnTo>
                    <a:lnTo>
                      <a:pt x="200" y="24"/>
                    </a:lnTo>
                    <a:lnTo>
                      <a:pt x="203" y="45"/>
                    </a:lnTo>
                    <a:lnTo>
                      <a:pt x="217" y="175"/>
                    </a:lnTo>
                    <a:lnTo>
                      <a:pt x="221" y="59"/>
                    </a:lnTo>
                    <a:lnTo>
                      <a:pt x="224" y="49"/>
                    </a:lnTo>
                    <a:lnTo>
                      <a:pt x="228" y="38"/>
                    </a:lnTo>
                    <a:lnTo>
                      <a:pt x="231" y="28"/>
                    </a:lnTo>
                    <a:lnTo>
                      <a:pt x="235" y="21"/>
                    </a:lnTo>
                    <a:lnTo>
                      <a:pt x="242" y="14"/>
                    </a:lnTo>
                    <a:lnTo>
                      <a:pt x="252" y="10"/>
                    </a:lnTo>
                    <a:lnTo>
                      <a:pt x="263" y="10"/>
                    </a:lnTo>
                    <a:lnTo>
                      <a:pt x="273" y="7"/>
                    </a:lnTo>
                    <a:lnTo>
                      <a:pt x="368" y="7"/>
                    </a:lnTo>
                    <a:lnTo>
                      <a:pt x="378" y="10"/>
                    </a:lnTo>
                    <a:lnTo>
                      <a:pt x="385" y="10"/>
                    </a:lnTo>
                    <a:lnTo>
                      <a:pt x="396" y="14"/>
                    </a:lnTo>
                    <a:lnTo>
                      <a:pt x="400" y="21"/>
                    </a:lnTo>
                    <a:lnTo>
                      <a:pt x="410" y="38"/>
                    </a:lnTo>
                    <a:lnTo>
                      <a:pt x="417" y="59"/>
                    </a:lnTo>
                    <a:lnTo>
                      <a:pt x="431" y="179"/>
                    </a:lnTo>
                    <a:lnTo>
                      <a:pt x="431" y="186"/>
                    </a:lnTo>
                    <a:lnTo>
                      <a:pt x="431" y="196"/>
                    </a:lnTo>
                    <a:lnTo>
                      <a:pt x="435" y="221"/>
                    </a:lnTo>
                    <a:lnTo>
                      <a:pt x="435" y="242"/>
                    </a:lnTo>
                    <a:lnTo>
                      <a:pt x="431" y="245"/>
                    </a:lnTo>
                    <a:lnTo>
                      <a:pt x="428" y="245"/>
                    </a:lnTo>
                    <a:close/>
                  </a:path>
                </a:pathLst>
              </a:custGeom>
              <a:noFill/>
              <a:ln w="2540">
                <a:solidFill>
                  <a:srgbClr val="1F1A17"/>
                </a:solidFill>
                <a:round/>
                <a:headEnd/>
                <a:tailEnd/>
              </a:ln>
            </p:spPr>
            <p:txBody>
              <a:bodyPr/>
              <a:lstStyle/>
              <a:p>
                <a:endParaRPr lang="ro-RO"/>
              </a:p>
            </p:txBody>
          </p:sp>
          <p:sp>
            <p:nvSpPr>
              <p:cNvPr id="54628" name="Freeform 249"/>
              <p:cNvSpPr>
                <a:spLocks noEditPoints="1"/>
              </p:cNvSpPr>
              <p:nvPr/>
            </p:nvSpPr>
            <p:spPr bwMode="auto">
              <a:xfrm>
                <a:off x="2586" y="4735"/>
                <a:ext cx="263" cy="375"/>
              </a:xfrm>
              <a:custGeom>
                <a:avLst/>
                <a:gdLst>
                  <a:gd name="T0" fmla="*/ 210 w 263"/>
                  <a:gd name="T1" fmla="*/ 45 h 375"/>
                  <a:gd name="T2" fmla="*/ 186 w 263"/>
                  <a:gd name="T3" fmla="*/ 56 h 375"/>
                  <a:gd name="T4" fmla="*/ 168 w 263"/>
                  <a:gd name="T5" fmla="*/ 31 h 375"/>
                  <a:gd name="T6" fmla="*/ 186 w 263"/>
                  <a:gd name="T7" fmla="*/ 3 h 375"/>
                  <a:gd name="T8" fmla="*/ 210 w 263"/>
                  <a:gd name="T9" fmla="*/ 7 h 375"/>
                  <a:gd name="T10" fmla="*/ 91 w 263"/>
                  <a:gd name="T11" fmla="*/ 38 h 375"/>
                  <a:gd name="T12" fmla="*/ 77 w 263"/>
                  <a:gd name="T13" fmla="*/ 70 h 375"/>
                  <a:gd name="T14" fmla="*/ 49 w 263"/>
                  <a:gd name="T15" fmla="*/ 67 h 375"/>
                  <a:gd name="T16" fmla="*/ 42 w 263"/>
                  <a:gd name="T17" fmla="*/ 35 h 375"/>
                  <a:gd name="T18" fmla="*/ 66 w 263"/>
                  <a:gd name="T19" fmla="*/ 10 h 375"/>
                  <a:gd name="T20" fmla="*/ 88 w 263"/>
                  <a:gd name="T21" fmla="*/ 28 h 375"/>
                  <a:gd name="T22" fmla="*/ 256 w 263"/>
                  <a:gd name="T23" fmla="*/ 196 h 375"/>
                  <a:gd name="T24" fmla="*/ 249 w 263"/>
                  <a:gd name="T25" fmla="*/ 182 h 375"/>
                  <a:gd name="T26" fmla="*/ 228 w 263"/>
                  <a:gd name="T27" fmla="*/ 158 h 375"/>
                  <a:gd name="T28" fmla="*/ 228 w 263"/>
                  <a:gd name="T29" fmla="*/ 333 h 375"/>
                  <a:gd name="T30" fmla="*/ 217 w 263"/>
                  <a:gd name="T31" fmla="*/ 347 h 375"/>
                  <a:gd name="T32" fmla="*/ 203 w 263"/>
                  <a:gd name="T33" fmla="*/ 347 h 375"/>
                  <a:gd name="T34" fmla="*/ 200 w 263"/>
                  <a:gd name="T35" fmla="*/ 235 h 375"/>
                  <a:gd name="T36" fmla="*/ 189 w 263"/>
                  <a:gd name="T37" fmla="*/ 344 h 375"/>
                  <a:gd name="T38" fmla="*/ 179 w 263"/>
                  <a:gd name="T39" fmla="*/ 354 h 375"/>
                  <a:gd name="T40" fmla="*/ 165 w 263"/>
                  <a:gd name="T41" fmla="*/ 347 h 375"/>
                  <a:gd name="T42" fmla="*/ 133 w 263"/>
                  <a:gd name="T43" fmla="*/ 245 h 375"/>
                  <a:gd name="T44" fmla="*/ 158 w 263"/>
                  <a:gd name="T45" fmla="*/ 98 h 375"/>
                  <a:gd name="T46" fmla="*/ 140 w 263"/>
                  <a:gd name="T47" fmla="*/ 210 h 375"/>
                  <a:gd name="T48" fmla="*/ 126 w 263"/>
                  <a:gd name="T49" fmla="*/ 217 h 375"/>
                  <a:gd name="T50" fmla="*/ 116 w 263"/>
                  <a:gd name="T51" fmla="*/ 200 h 375"/>
                  <a:gd name="T52" fmla="*/ 98 w 263"/>
                  <a:gd name="T53" fmla="*/ 351 h 375"/>
                  <a:gd name="T54" fmla="*/ 91 w 263"/>
                  <a:gd name="T55" fmla="*/ 368 h 375"/>
                  <a:gd name="T56" fmla="*/ 73 w 263"/>
                  <a:gd name="T57" fmla="*/ 368 h 375"/>
                  <a:gd name="T58" fmla="*/ 70 w 263"/>
                  <a:gd name="T59" fmla="*/ 214 h 375"/>
                  <a:gd name="T60" fmla="*/ 63 w 263"/>
                  <a:gd name="T61" fmla="*/ 365 h 375"/>
                  <a:gd name="T62" fmla="*/ 49 w 263"/>
                  <a:gd name="T63" fmla="*/ 375 h 375"/>
                  <a:gd name="T64" fmla="*/ 35 w 263"/>
                  <a:gd name="T65" fmla="*/ 368 h 375"/>
                  <a:gd name="T66" fmla="*/ 31 w 263"/>
                  <a:gd name="T67" fmla="*/ 123 h 375"/>
                  <a:gd name="T68" fmla="*/ 14 w 263"/>
                  <a:gd name="T69" fmla="*/ 235 h 375"/>
                  <a:gd name="T70" fmla="*/ 0 w 263"/>
                  <a:gd name="T71" fmla="*/ 210 h 375"/>
                  <a:gd name="T72" fmla="*/ 0 w 263"/>
                  <a:gd name="T73" fmla="*/ 133 h 375"/>
                  <a:gd name="T74" fmla="*/ 17 w 263"/>
                  <a:gd name="T75" fmla="*/ 91 h 375"/>
                  <a:gd name="T76" fmla="*/ 38 w 263"/>
                  <a:gd name="T77" fmla="*/ 81 h 375"/>
                  <a:gd name="T78" fmla="*/ 116 w 263"/>
                  <a:gd name="T79" fmla="*/ 77 h 375"/>
                  <a:gd name="T80" fmla="*/ 130 w 263"/>
                  <a:gd name="T81" fmla="*/ 172 h 375"/>
                  <a:gd name="T82" fmla="*/ 144 w 263"/>
                  <a:gd name="T83" fmla="*/ 77 h 375"/>
                  <a:gd name="T84" fmla="*/ 224 w 263"/>
                  <a:gd name="T85" fmla="*/ 56 h 375"/>
                  <a:gd name="T86" fmla="*/ 249 w 263"/>
                  <a:gd name="T87" fmla="*/ 70 h 375"/>
                  <a:gd name="T88" fmla="*/ 263 w 263"/>
                  <a:gd name="T89" fmla="*/ 158 h 375"/>
                  <a:gd name="T90" fmla="*/ 263 w 263"/>
                  <a:gd name="T91" fmla="*/ 193 h 3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3"/>
                  <a:gd name="T139" fmla="*/ 0 h 375"/>
                  <a:gd name="T140" fmla="*/ 263 w 263"/>
                  <a:gd name="T141" fmla="*/ 375 h 3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3" h="375">
                    <a:moveTo>
                      <a:pt x="217" y="24"/>
                    </a:moveTo>
                    <a:lnTo>
                      <a:pt x="217" y="35"/>
                    </a:lnTo>
                    <a:lnTo>
                      <a:pt x="210" y="45"/>
                    </a:lnTo>
                    <a:lnTo>
                      <a:pt x="203" y="56"/>
                    </a:lnTo>
                    <a:lnTo>
                      <a:pt x="193" y="59"/>
                    </a:lnTo>
                    <a:lnTo>
                      <a:pt x="186" y="56"/>
                    </a:lnTo>
                    <a:lnTo>
                      <a:pt x="179" y="52"/>
                    </a:lnTo>
                    <a:lnTo>
                      <a:pt x="172" y="45"/>
                    </a:lnTo>
                    <a:lnTo>
                      <a:pt x="168" y="31"/>
                    </a:lnTo>
                    <a:lnTo>
                      <a:pt x="172" y="21"/>
                    </a:lnTo>
                    <a:lnTo>
                      <a:pt x="179" y="10"/>
                    </a:lnTo>
                    <a:lnTo>
                      <a:pt x="186" y="3"/>
                    </a:lnTo>
                    <a:lnTo>
                      <a:pt x="193" y="0"/>
                    </a:lnTo>
                    <a:lnTo>
                      <a:pt x="203" y="0"/>
                    </a:lnTo>
                    <a:lnTo>
                      <a:pt x="210" y="7"/>
                    </a:lnTo>
                    <a:lnTo>
                      <a:pt x="217" y="14"/>
                    </a:lnTo>
                    <a:lnTo>
                      <a:pt x="217" y="24"/>
                    </a:lnTo>
                    <a:close/>
                    <a:moveTo>
                      <a:pt x="91" y="38"/>
                    </a:moveTo>
                    <a:lnTo>
                      <a:pt x="88" y="49"/>
                    </a:lnTo>
                    <a:lnTo>
                      <a:pt x="84" y="59"/>
                    </a:lnTo>
                    <a:lnTo>
                      <a:pt x="77" y="70"/>
                    </a:lnTo>
                    <a:lnTo>
                      <a:pt x="66" y="74"/>
                    </a:lnTo>
                    <a:lnTo>
                      <a:pt x="56" y="74"/>
                    </a:lnTo>
                    <a:lnTo>
                      <a:pt x="49" y="67"/>
                    </a:lnTo>
                    <a:lnTo>
                      <a:pt x="42" y="56"/>
                    </a:lnTo>
                    <a:lnTo>
                      <a:pt x="42" y="45"/>
                    </a:lnTo>
                    <a:lnTo>
                      <a:pt x="42" y="35"/>
                    </a:lnTo>
                    <a:lnTo>
                      <a:pt x="49" y="24"/>
                    </a:lnTo>
                    <a:lnTo>
                      <a:pt x="56" y="14"/>
                    </a:lnTo>
                    <a:lnTo>
                      <a:pt x="66" y="10"/>
                    </a:lnTo>
                    <a:lnTo>
                      <a:pt x="77" y="14"/>
                    </a:lnTo>
                    <a:lnTo>
                      <a:pt x="84" y="17"/>
                    </a:lnTo>
                    <a:lnTo>
                      <a:pt x="88" y="28"/>
                    </a:lnTo>
                    <a:lnTo>
                      <a:pt x="91" y="38"/>
                    </a:lnTo>
                    <a:close/>
                    <a:moveTo>
                      <a:pt x="259" y="196"/>
                    </a:moveTo>
                    <a:lnTo>
                      <a:pt x="256" y="196"/>
                    </a:lnTo>
                    <a:lnTo>
                      <a:pt x="252" y="196"/>
                    </a:lnTo>
                    <a:lnTo>
                      <a:pt x="249" y="189"/>
                    </a:lnTo>
                    <a:lnTo>
                      <a:pt x="249" y="182"/>
                    </a:lnTo>
                    <a:lnTo>
                      <a:pt x="231" y="88"/>
                    </a:lnTo>
                    <a:lnTo>
                      <a:pt x="228" y="88"/>
                    </a:lnTo>
                    <a:lnTo>
                      <a:pt x="228" y="158"/>
                    </a:lnTo>
                    <a:lnTo>
                      <a:pt x="256" y="224"/>
                    </a:lnTo>
                    <a:lnTo>
                      <a:pt x="228" y="231"/>
                    </a:lnTo>
                    <a:lnTo>
                      <a:pt x="228" y="333"/>
                    </a:lnTo>
                    <a:lnTo>
                      <a:pt x="224" y="340"/>
                    </a:lnTo>
                    <a:lnTo>
                      <a:pt x="224" y="344"/>
                    </a:lnTo>
                    <a:lnTo>
                      <a:pt x="217" y="347"/>
                    </a:lnTo>
                    <a:lnTo>
                      <a:pt x="214" y="351"/>
                    </a:lnTo>
                    <a:lnTo>
                      <a:pt x="207" y="351"/>
                    </a:lnTo>
                    <a:lnTo>
                      <a:pt x="203" y="347"/>
                    </a:lnTo>
                    <a:lnTo>
                      <a:pt x="200" y="344"/>
                    </a:lnTo>
                    <a:lnTo>
                      <a:pt x="200" y="337"/>
                    </a:lnTo>
                    <a:lnTo>
                      <a:pt x="200" y="235"/>
                    </a:lnTo>
                    <a:lnTo>
                      <a:pt x="189" y="235"/>
                    </a:lnTo>
                    <a:lnTo>
                      <a:pt x="189" y="337"/>
                    </a:lnTo>
                    <a:lnTo>
                      <a:pt x="189" y="344"/>
                    </a:lnTo>
                    <a:lnTo>
                      <a:pt x="189" y="351"/>
                    </a:lnTo>
                    <a:lnTo>
                      <a:pt x="182" y="354"/>
                    </a:lnTo>
                    <a:lnTo>
                      <a:pt x="179" y="354"/>
                    </a:lnTo>
                    <a:lnTo>
                      <a:pt x="172" y="354"/>
                    </a:lnTo>
                    <a:lnTo>
                      <a:pt x="168" y="354"/>
                    </a:lnTo>
                    <a:lnTo>
                      <a:pt x="165" y="347"/>
                    </a:lnTo>
                    <a:lnTo>
                      <a:pt x="165" y="344"/>
                    </a:lnTo>
                    <a:lnTo>
                      <a:pt x="165" y="238"/>
                    </a:lnTo>
                    <a:lnTo>
                      <a:pt x="133" y="245"/>
                    </a:lnTo>
                    <a:lnTo>
                      <a:pt x="165" y="168"/>
                    </a:lnTo>
                    <a:lnTo>
                      <a:pt x="165" y="98"/>
                    </a:lnTo>
                    <a:lnTo>
                      <a:pt x="158" y="98"/>
                    </a:lnTo>
                    <a:lnTo>
                      <a:pt x="144" y="200"/>
                    </a:lnTo>
                    <a:lnTo>
                      <a:pt x="144" y="203"/>
                    </a:lnTo>
                    <a:lnTo>
                      <a:pt x="140" y="210"/>
                    </a:lnTo>
                    <a:lnTo>
                      <a:pt x="137" y="214"/>
                    </a:lnTo>
                    <a:lnTo>
                      <a:pt x="130" y="217"/>
                    </a:lnTo>
                    <a:lnTo>
                      <a:pt x="126" y="217"/>
                    </a:lnTo>
                    <a:lnTo>
                      <a:pt x="123" y="214"/>
                    </a:lnTo>
                    <a:lnTo>
                      <a:pt x="119" y="207"/>
                    </a:lnTo>
                    <a:lnTo>
                      <a:pt x="116" y="200"/>
                    </a:lnTo>
                    <a:lnTo>
                      <a:pt x="105" y="112"/>
                    </a:lnTo>
                    <a:lnTo>
                      <a:pt x="98" y="112"/>
                    </a:lnTo>
                    <a:lnTo>
                      <a:pt x="98" y="351"/>
                    </a:lnTo>
                    <a:lnTo>
                      <a:pt x="98" y="358"/>
                    </a:lnTo>
                    <a:lnTo>
                      <a:pt x="95" y="365"/>
                    </a:lnTo>
                    <a:lnTo>
                      <a:pt x="91" y="368"/>
                    </a:lnTo>
                    <a:lnTo>
                      <a:pt x="84" y="368"/>
                    </a:lnTo>
                    <a:lnTo>
                      <a:pt x="77" y="368"/>
                    </a:lnTo>
                    <a:lnTo>
                      <a:pt x="73" y="368"/>
                    </a:lnTo>
                    <a:lnTo>
                      <a:pt x="70" y="365"/>
                    </a:lnTo>
                    <a:lnTo>
                      <a:pt x="70" y="358"/>
                    </a:lnTo>
                    <a:lnTo>
                      <a:pt x="70" y="214"/>
                    </a:lnTo>
                    <a:lnTo>
                      <a:pt x="63" y="217"/>
                    </a:lnTo>
                    <a:lnTo>
                      <a:pt x="63" y="358"/>
                    </a:lnTo>
                    <a:lnTo>
                      <a:pt x="63" y="365"/>
                    </a:lnTo>
                    <a:lnTo>
                      <a:pt x="59" y="368"/>
                    </a:lnTo>
                    <a:lnTo>
                      <a:pt x="56" y="372"/>
                    </a:lnTo>
                    <a:lnTo>
                      <a:pt x="49" y="375"/>
                    </a:lnTo>
                    <a:lnTo>
                      <a:pt x="42" y="375"/>
                    </a:lnTo>
                    <a:lnTo>
                      <a:pt x="38" y="372"/>
                    </a:lnTo>
                    <a:lnTo>
                      <a:pt x="35" y="368"/>
                    </a:lnTo>
                    <a:lnTo>
                      <a:pt x="35" y="361"/>
                    </a:lnTo>
                    <a:lnTo>
                      <a:pt x="35" y="123"/>
                    </a:lnTo>
                    <a:lnTo>
                      <a:pt x="31" y="123"/>
                    </a:lnTo>
                    <a:lnTo>
                      <a:pt x="21" y="217"/>
                    </a:lnTo>
                    <a:lnTo>
                      <a:pt x="17" y="228"/>
                    </a:lnTo>
                    <a:lnTo>
                      <a:pt x="14" y="235"/>
                    </a:lnTo>
                    <a:lnTo>
                      <a:pt x="10" y="231"/>
                    </a:lnTo>
                    <a:lnTo>
                      <a:pt x="7" y="228"/>
                    </a:lnTo>
                    <a:lnTo>
                      <a:pt x="0" y="210"/>
                    </a:lnTo>
                    <a:lnTo>
                      <a:pt x="0" y="203"/>
                    </a:lnTo>
                    <a:lnTo>
                      <a:pt x="0" y="172"/>
                    </a:lnTo>
                    <a:lnTo>
                      <a:pt x="0" y="133"/>
                    </a:lnTo>
                    <a:lnTo>
                      <a:pt x="7" y="116"/>
                    </a:lnTo>
                    <a:lnTo>
                      <a:pt x="10" y="98"/>
                    </a:lnTo>
                    <a:lnTo>
                      <a:pt x="17" y="91"/>
                    </a:lnTo>
                    <a:lnTo>
                      <a:pt x="24" y="88"/>
                    </a:lnTo>
                    <a:lnTo>
                      <a:pt x="28" y="84"/>
                    </a:lnTo>
                    <a:lnTo>
                      <a:pt x="38" y="81"/>
                    </a:lnTo>
                    <a:lnTo>
                      <a:pt x="95" y="70"/>
                    </a:lnTo>
                    <a:lnTo>
                      <a:pt x="105" y="70"/>
                    </a:lnTo>
                    <a:lnTo>
                      <a:pt x="116" y="77"/>
                    </a:lnTo>
                    <a:lnTo>
                      <a:pt x="123" y="84"/>
                    </a:lnTo>
                    <a:lnTo>
                      <a:pt x="123" y="95"/>
                    </a:lnTo>
                    <a:lnTo>
                      <a:pt x="130" y="172"/>
                    </a:lnTo>
                    <a:lnTo>
                      <a:pt x="137" y="102"/>
                    </a:lnTo>
                    <a:lnTo>
                      <a:pt x="137" y="88"/>
                    </a:lnTo>
                    <a:lnTo>
                      <a:pt x="144" y="77"/>
                    </a:lnTo>
                    <a:lnTo>
                      <a:pt x="154" y="70"/>
                    </a:lnTo>
                    <a:lnTo>
                      <a:pt x="165" y="67"/>
                    </a:lnTo>
                    <a:lnTo>
                      <a:pt x="224" y="56"/>
                    </a:lnTo>
                    <a:lnTo>
                      <a:pt x="235" y="56"/>
                    </a:lnTo>
                    <a:lnTo>
                      <a:pt x="245" y="59"/>
                    </a:lnTo>
                    <a:lnTo>
                      <a:pt x="249" y="70"/>
                    </a:lnTo>
                    <a:lnTo>
                      <a:pt x="252" y="84"/>
                    </a:lnTo>
                    <a:lnTo>
                      <a:pt x="263" y="154"/>
                    </a:lnTo>
                    <a:lnTo>
                      <a:pt x="263" y="158"/>
                    </a:lnTo>
                    <a:lnTo>
                      <a:pt x="263" y="165"/>
                    </a:lnTo>
                    <a:lnTo>
                      <a:pt x="263" y="179"/>
                    </a:lnTo>
                    <a:lnTo>
                      <a:pt x="263" y="193"/>
                    </a:lnTo>
                    <a:lnTo>
                      <a:pt x="263" y="196"/>
                    </a:lnTo>
                    <a:lnTo>
                      <a:pt x="259" y="196"/>
                    </a:lnTo>
                    <a:close/>
                  </a:path>
                </a:pathLst>
              </a:custGeom>
              <a:solidFill>
                <a:srgbClr val="1F1A17"/>
              </a:solidFill>
              <a:ln w="9525">
                <a:noFill/>
                <a:round/>
                <a:headEnd/>
                <a:tailEnd/>
              </a:ln>
            </p:spPr>
            <p:txBody>
              <a:bodyPr/>
              <a:lstStyle/>
              <a:p>
                <a:endParaRPr lang="ro-RO"/>
              </a:p>
            </p:txBody>
          </p:sp>
          <p:sp>
            <p:nvSpPr>
              <p:cNvPr id="54629" name="Freeform 248"/>
              <p:cNvSpPr>
                <a:spLocks/>
              </p:cNvSpPr>
              <p:nvPr/>
            </p:nvSpPr>
            <p:spPr bwMode="auto">
              <a:xfrm>
                <a:off x="2754" y="4735"/>
                <a:ext cx="49" cy="59"/>
              </a:xfrm>
              <a:custGeom>
                <a:avLst/>
                <a:gdLst>
                  <a:gd name="T0" fmla="*/ 49 w 49"/>
                  <a:gd name="T1" fmla="*/ 24 h 59"/>
                  <a:gd name="T2" fmla="*/ 49 w 49"/>
                  <a:gd name="T3" fmla="*/ 35 h 59"/>
                  <a:gd name="T4" fmla="*/ 42 w 49"/>
                  <a:gd name="T5" fmla="*/ 45 h 59"/>
                  <a:gd name="T6" fmla="*/ 35 w 49"/>
                  <a:gd name="T7" fmla="*/ 56 h 59"/>
                  <a:gd name="T8" fmla="*/ 25 w 49"/>
                  <a:gd name="T9" fmla="*/ 59 h 59"/>
                  <a:gd name="T10" fmla="*/ 18 w 49"/>
                  <a:gd name="T11" fmla="*/ 56 h 59"/>
                  <a:gd name="T12" fmla="*/ 11 w 49"/>
                  <a:gd name="T13" fmla="*/ 52 h 59"/>
                  <a:gd name="T14" fmla="*/ 4 w 49"/>
                  <a:gd name="T15" fmla="*/ 45 h 59"/>
                  <a:gd name="T16" fmla="*/ 0 w 49"/>
                  <a:gd name="T17" fmla="*/ 31 h 59"/>
                  <a:gd name="T18" fmla="*/ 4 w 49"/>
                  <a:gd name="T19" fmla="*/ 21 h 59"/>
                  <a:gd name="T20" fmla="*/ 11 w 49"/>
                  <a:gd name="T21" fmla="*/ 10 h 59"/>
                  <a:gd name="T22" fmla="*/ 18 w 49"/>
                  <a:gd name="T23" fmla="*/ 3 h 59"/>
                  <a:gd name="T24" fmla="*/ 25 w 49"/>
                  <a:gd name="T25" fmla="*/ 0 h 59"/>
                  <a:gd name="T26" fmla="*/ 35 w 49"/>
                  <a:gd name="T27" fmla="*/ 0 h 59"/>
                  <a:gd name="T28" fmla="*/ 42 w 49"/>
                  <a:gd name="T29" fmla="*/ 7 h 59"/>
                  <a:gd name="T30" fmla="*/ 49 w 49"/>
                  <a:gd name="T31" fmla="*/ 14 h 59"/>
                  <a:gd name="T32" fmla="*/ 49 w 49"/>
                  <a:gd name="T33" fmla="*/ 24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59"/>
                  <a:gd name="T53" fmla="*/ 49 w 4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59">
                    <a:moveTo>
                      <a:pt x="49" y="24"/>
                    </a:moveTo>
                    <a:lnTo>
                      <a:pt x="49" y="35"/>
                    </a:lnTo>
                    <a:lnTo>
                      <a:pt x="42" y="45"/>
                    </a:lnTo>
                    <a:lnTo>
                      <a:pt x="35" y="56"/>
                    </a:lnTo>
                    <a:lnTo>
                      <a:pt x="25" y="59"/>
                    </a:lnTo>
                    <a:lnTo>
                      <a:pt x="18" y="56"/>
                    </a:lnTo>
                    <a:lnTo>
                      <a:pt x="11" y="52"/>
                    </a:lnTo>
                    <a:lnTo>
                      <a:pt x="4" y="45"/>
                    </a:lnTo>
                    <a:lnTo>
                      <a:pt x="0" y="31"/>
                    </a:lnTo>
                    <a:lnTo>
                      <a:pt x="4" y="21"/>
                    </a:lnTo>
                    <a:lnTo>
                      <a:pt x="11" y="10"/>
                    </a:lnTo>
                    <a:lnTo>
                      <a:pt x="18" y="3"/>
                    </a:lnTo>
                    <a:lnTo>
                      <a:pt x="25" y="0"/>
                    </a:lnTo>
                    <a:lnTo>
                      <a:pt x="35" y="0"/>
                    </a:lnTo>
                    <a:lnTo>
                      <a:pt x="42" y="7"/>
                    </a:lnTo>
                    <a:lnTo>
                      <a:pt x="49" y="14"/>
                    </a:lnTo>
                    <a:lnTo>
                      <a:pt x="49" y="24"/>
                    </a:lnTo>
                  </a:path>
                </a:pathLst>
              </a:custGeom>
              <a:noFill/>
              <a:ln w="2540">
                <a:solidFill>
                  <a:srgbClr val="1F1A17"/>
                </a:solidFill>
                <a:round/>
                <a:headEnd/>
                <a:tailEnd/>
              </a:ln>
            </p:spPr>
            <p:txBody>
              <a:bodyPr/>
              <a:lstStyle/>
              <a:p>
                <a:endParaRPr lang="ro-RO"/>
              </a:p>
            </p:txBody>
          </p:sp>
          <p:sp>
            <p:nvSpPr>
              <p:cNvPr id="54630" name="Freeform 247"/>
              <p:cNvSpPr>
                <a:spLocks/>
              </p:cNvSpPr>
              <p:nvPr/>
            </p:nvSpPr>
            <p:spPr bwMode="auto">
              <a:xfrm>
                <a:off x="2628" y="4745"/>
                <a:ext cx="49" cy="64"/>
              </a:xfrm>
              <a:custGeom>
                <a:avLst/>
                <a:gdLst>
                  <a:gd name="T0" fmla="*/ 49 w 49"/>
                  <a:gd name="T1" fmla="*/ 28 h 64"/>
                  <a:gd name="T2" fmla="*/ 46 w 49"/>
                  <a:gd name="T3" fmla="*/ 39 h 64"/>
                  <a:gd name="T4" fmla="*/ 42 w 49"/>
                  <a:gd name="T5" fmla="*/ 49 h 64"/>
                  <a:gd name="T6" fmla="*/ 35 w 49"/>
                  <a:gd name="T7" fmla="*/ 60 h 64"/>
                  <a:gd name="T8" fmla="*/ 24 w 49"/>
                  <a:gd name="T9" fmla="*/ 64 h 64"/>
                  <a:gd name="T10" fmla="*/ 14 w 49"/>
                  <a:gd name="T11" fmla="*/ 64 h 64"/>
                  <a:gd name="T12" fmla="*/ 7 w 49"/>
                  <a:gd name="T13" fmla="*/ 57 h 64"/>
                  <a:gd name="T14" fmla="*/ 0 w 49"/>
                  <a:gd name="T15" fmla="*/ 46 h 64"/>
                  <a:gd name="T16" fmla="*/ 0 w 49"/>
                  <a:gd name="T17" fmla="*/ 35 h 64"/>
                  <a:gd name="T18" fmla="*/ 0 w 49"/>
                  <a:gd name="T19" fmla="*/ 25 h 64"/>
                  <a:gd name="T20" fmla="*/ 7 w 49"/>
                  <a:gd name="T21" fmla="*/ 14 h 64"/>
                  <a:gd name="T22" fmla="*/ 14 w 49"/>
                  <a:gd name="T23" fmla="*/ 4 h 64"/>
                  <a:gd name="T24" fmla="*/ 24 w 49"/>
                  <a:gd name="T25" fmla="*/ 0 h 64"/>
                  <a:gd name="T26" fmla="*/ 35 w 49"/>
                  <a:gd name="T27" fmla="*/ 4 h 64"/>
                  <a:gd name="T28" fmla="*/ 42 w 49"/>
                  <a:gd name="T29" fmla="*/ 7 h 64"/>
                  <a:gd name="T30" fmla="*/ 46 w 49"/>
                  <a:gd name="T31" fmla="*/ 18 h 64"/>
                  <a:gd name="T32" fmla="*/ 49 w 49"/>
                  <a:gd name="T33" fmla="*/ 28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4"/>
                  <a:gd name="T53" fmla="*/ 49 w 49"/>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4">
                    <a:moveTo>
                      <a:pt x="49" y="28"/>
                    </a:moveTo>
                    <a:lnTo>
                      <a:pt x="46" y="39"/>
                    </a:lnTo>
                    <a:lnTo>
                      <a:pt x="42" y="49"/>
                    </a:lnTo>
                    <a:lnTo>
                      <a:pt x="35" y="60"/>
                    </a:lnTo>
                    <a:lnTo>
                      <a:pt x="24" y="64"/>
                    </a:lnTo>
                    <a:lnTo>
                      <a:pt x="14" y="64"/>
                    </a:lnTo>
                    <a:lnTo>
                      <a:pt x="7" y="57"/>
                    </a:lnTo>
                    <a:lnTo>
                      <a:pt x="0" y="46"/>
                    </a:lnTo>
                    <a:lnTo>
                      <a:pt x="0" y="35"/>
                    </a:lnTo>
                    <a:lnTo>
                      <a:pt x="0" y="25"/>
                    </a:lnTo>
                    <a:lnTo>
                      <a:pt x="7" y="14"/>
                    </a:lnTo>
                    <a:lnTo>
                      <a:pt x="14" y="4"/>
                    </a:lnTo>
                    <a:lnTo>
                      <a:pt x="24" y="0"/>
                    </a:lnTo>
                    <a:lnTo>
                      <a:pt x="35" y="4"/>
                    </a:lnTo>
                    <a:lnTo>
                      <a:pt x="42" y="7"/>
                    </a:lnTo>
                    <a:lnTo>
                      <a:pt x="46" y="18"/>
                    </a:lnTo>
                    <a:lnTo>
                      <a:pt x="49" y="28"/>
                    </a:lnTo>
                  </a:path>
                </a:pathLst>
              </a:custGeom>
              <a:noFill/>
              <a:ln w="2540">
                <a:solidFill>
                  <a:srgbClr val="1F1A17"/>
                </a:solidFill>
                <a:round/>
                <a:headEnd/>
                <a:tailEnd/>
              </a:ln>
            </p:spPr>
            <p:txBody>
              <a:bodyPr/>
              <a:lstStyle/>
              <a:p>
                <a:endParaRPr lang="ro-RO"/>
              </a:p>
            </p:txBody>
          </p:sp>
          <p:sp>
            <p:nvSpPr>
              <p:cNvPr id="54631" name="Freeform 246"/>
              <p:cNvSpPr>
                <a:spLocks/>
              </p:cNvSpPr>
              <p:nvPr/>
            </p:nvSpPr>
            <p:spPr bwMode="auto">
              <a:xfrm>
                <a:off x="2586" y="4791"/>
                <a:ext cx="263" cy="319"/>
              </a:xfrm>
              <a:custGeom>
                <a:avLst/>
                <a:gdLst>
                  <a:gd name="T0" fmla="*/ 256 w 263"/>
                  <a:gd name="T1" fmla="*/ 140 h 319"/>
                  <a:gd name="T2" fmla="*/ 249 w 263"/>
                  <a:gd name="T3" fmla="*/ 133 h 319"/>
                  <a:gd name="T4" fmla="*/ 231 w 263"/>
                  <a:gd name="T5" fmla="*/ 32 h 319"/>
                  <a:gd name="T6" fmla="*/ 228 w 263"/>
                  <a:gd name="T7" fmla="*/ 102 h 319"/>
                  <a:gd name="T8" fmla="*/ 228 w 263"/>
                  <a:gd name="T9" fmla="*/ 175 h 319"/>
                  <a:gd name="T10" fmla="*/ 224 w 263"/>
                  <a:gd name="T11" fmla="*/ 284 h 319"/>
                  <a:gd name="T12" fmla="*/ 217 w 263"/>
                  <a:gd name="T13" fmla="*/ 291 h 319"/>
                  <a:gd name="T14" fmla="*/ 207 w 263"/>
                  <a:gd name="T15" fmla="*/ 295 h 319"/>
                  <a:gd name="T16" fmla="*/ 200 w 263"/>
                  <a:gd name="T17" fmla="*/ 288 h 319"/>
                  <a:gd name="T18" fmla="*/ 200 w 263"/>
                  <a:gd name="T19" fmla="*/ 179 h 319"/>
                  <a:gd name="T20" fmla="*/ 189 w 263"/>
                  <a:gd name="T21" fmla="*/ 281 h 319"/>
                  <a:gd name="T22" fmla="*/ 189 w 263"/>
                  <a:gd name="T23" fmla="*/ 295 h 319"/>
                  <a:gd name="T24" fmla="*/ 179 w 263"/>
                  <a:gd name="T25" fmla="*/ 298 h 319"/>
                  <a:gd name="T26" fmla="*/ 168 w 263"/>
                  <a:gd name="T27" fmla="*/ 298 h 319"/>
                  <a:gd name="T28" fmla="*/ 165 w 263"/>
                  <a:gd name="T29" fmla="*/ 288 h 319"/>
                  <a:gd name="T30" fmla="*/ 133 w 263"/>
                  <a:gd name="T31" fmla="*/ 189 h 319"/>
                  <a:gd name="T32" fmla="*/ 165 w 263"/>
                  <a:gd name="T33" fmla="*/ 42 h 319"/>
                  <a:gd name="T34" fmla="*/ 144 w 263"/>
                  <a:gd name="T35" fmla="*/ 144 h 319"/>
                  <a:gd name="T36" fmla="*/ 140 w 263"/>
                  <a:gd name="T37" fmla="*/ 154 h 319"/>
                  <a:gd name="T38" fmla="*/ 130 w 263"/>
                  <a:gd name="T39" fmla="*/ 161 h 319"/>
                  <a:gd name="T40" fmla="*/ 123 w 263"/>
                  <a:gd name="T41" fmla="*/ 158 h 319"/>
                  <a:gd name="T42" fmla="*/ 116 w 263"/>
                  <a:gd name="T43" fmla="*/ 144 h 319"/>
                  <a:gd name="T44" fmla="*/ 98 w 263"/>
                  <a:gd name="T45" fmla="*/ 56 h 319"/>
                  <a:gd name="T46" fmla="*/ 98 w 263"/>
                  <a:gd name="T47" fmla="*/ 302 h 319"/>
                  <a:gd name="T48" fmla="*/ 91 w 263"/>
                  <a:gd name="T49" fmla="*/ 312 h 319"/>
                  <a:gd name="T50" fmla="*/ 77 w 263"/>
                  <a:gd name="T51" fmla="*/ 312 h 319"/>
                  <a:gd name="T52" fmla="*/ 70 w 263"/>
                  <a:gd name="T53" fmla="*/ 309 h 319"/>
                  <a:gd name="T54" fmla="*/ 70 w 263"/>
                  <a:gd name="T55" fmla="*/ 158 h 319"/>
                  <a:gd name="T56" fmla="*/ 63 w 263"/>
                  <a:gd name="T57" fmla="*/ 302 h 319"/>
                  <a:gd name="T58" fmla="*/ 59 w 263"/>
                  <a:gd name="T59" fmla="*/ 312 h 319"/>
                  <a:gd name="T60" fmla="*/ 49 w 263"/>
                  <a:gd name="T61" fmla="*/ 319 h 319"/>
                  <a:gd name="T62" fmla="*/ 38 w 263"/>
                  <a:gd name="T63" fmla="*/ 316 h 319"/>
                  <a:gd name="T64" fmla="*/ 35 w 263"/>
                  <a:gd name="T65" fmla="*/ 305 h 319"/>
                  <a:gd name="T66" fmla="*/ 31 w 263"/>
                  <a:gd name="T67" fmla="*/ 67 h 319"/>
                  <a:gd name="T68" fmla="*/ 17 w 263"/>
                  <a:gd name="T69" fmla="*/ 172 h 319"/>
                  <a:gd name="T70" fmla="*/ 10 w 263"/>
                  <a:gd name="T71" fmla="*/ 175 h 319"/>
                  <a:gd name="T72" fmla="*/ 0 w 263"/>
                  <a:gd name="T73" fmla="*/ 154 h 319"/>
                  <a:gd name="T74" fmla="*/ 0 w 263"/>
                  <a:gd name="T75" fmla="*/ 116 h 319"/>
                  <a:gd name="T76" fmla="*/ 7 w 263"/>
                  <a:gd name="T77" fmla="*/ 60 h 319"/>
                  <a:gd name="T78" fmla="*/ 17 w 263"/>
                  <a:gd name="T79" fmla="*/ 35 h 319"/>
                  <a:gd name="T80" fmla="*/ 28 w 263"/>
                  <a:gd name="T81" fmla="*/ 28 h 319"/>
                  <a:gd name="T82" fmla="*/ 95 w 263"/>
                  <a:gd name="T83" fmla="*/ 14 h 319"/>
                  <a:gd name="T84" fmla="*/ 116 w 263"/>
                  <a:gd name="T85" fmla="*/ 21 h 319"/>
                  <a:gd name="T86" fmla="*/ 123 w 263"/>
                  <a:gd name="T87" fmla="*/ 39 h 319"/>
                  <a:gd name="T88" fmla="*/ 137 w 263"/>
                  <a:gd name="T89" fmla="*/ 46 h 319"/>
                  <a:gd name="T90" fmla="*/ 144 w 263"/>
                  <a:gd name="T91" fmla="*/ 21 h 319"/>
                  <a:gd name="T92" fmla="*/ 165 w 263"/>
                  <a:gd name="T93" fmla="*/ 11 h 319"/>
                  <a:gd name="T94" fmla="*/ 235 w 263"/>
                  <a:gd name="T95" fmla="*/ 0 h 319"/>
                  <a:gd name="T96" fmla="*/ 249 w 263"/>
                  <a:gd name="T97" fmla="*/ 14 h 319"/>
                  <a:gd name="T98" fmla="*/ 263 w 263"/>
                  <a:gd name="T99" fmla="*/ 98 h 319"/>
                  <a:gd name="T100" fmla="*/ 263 w 263"/>
                  <a:gd name="T101" fmla="*/ 109 h 319"/>
                  <a:gd name="T102" fmla="*/ 263 w 263"/>
                  <a:gd name="T103" fmla="*/ 137 h 319"/>
                  <a:gd name="T104" fmla="*/ 259 w 263"/>
                  <a:gd name="T105" fmla="*/ 140 h 3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3"/>
                  <a:gd name="T160" fmla="*/ 0 h 319"/>
                  <a:gd name="T161" fmla="*/ 263 w 263"/>
                  <a:gd name="T162" fmla="*/ 319 h 3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3" h="319">
                    <a:moveTo>
                      <a:pt x="259" y="140"/>
                    </a:moveTo>
                    <a:lnTo>
                      <a:pt x="256" y="140"/>
                    </a:lnTo>
                    <a:lnTo>
                      <a:pt x="252" y="140"/>
                    </a:lnTo>
                    <a:lnTo>
                      <a:pt x="249" y="133"/>
                    </a:lnTo>
                    <a:lnTo>
                      <a:pt x="249" y="126"/>
                    </a:lnTo>
                    <a:lnTo>
                      <a:pt x="231" y="32"/>
                    </a:lnTo>
                    <a:lnTo>
                      <a:pt x="228" y="32"/>
                    </a:lnTo>
                    <a:lnTo>
                      <a:pt x="228" y="102"/>
                    </a:lnTo>
                    <a:lnTo>
                      <a:pt x="256" y="168"/>
                    </a:lnTo>
                    <a:lnTo>
                      <a:pt x="228" y="175"/>
                    </a:lnTo>
                    <a:lnTo>
                      <a:pt x="228" y="277"/>
                    </a:lnTo>
                    <a:lnTo>
                      <a:pt x="224" y="284"/>
                    </a:lnTo>
                    <a:lnTo>
                      <a:pt x="224" y="288"/>
                    </a:lnTo>
                    <a:lnTo>
                      <a:pt x="217" y="291"/>
                    </a:lnTo>
                    <a:lnTo>
                      <a:pt x="214" y="295"/>
                    </a:lnTo>
                    <a:lnTo>
                      <a:pt x="207" y="295"/>
                    </a:lnTo>
                    <a:lnTo>
                      <a:pt x="203" y="291"/>
                    </a:lnTo>
                    <a:lnTo>
                      <a:pt x="200" y="288"/>
                    </a:lnTo>
                    <a:lnTo>
                      <a:pt x="200" y="281"/>
                    </a:lnTo>
                    <a:lnTo>
                      <a:pt x="200" y="179"/>
                    </a:lnTo>
                    <a:lnTo>
                      <a:pt x="189" y="179"/>
                    </a:lnTo>
                    <a:lnTo>
                      <a:pt x="189" y="281"/>
                    </a:lnTo>
                    <a:lnTo>
                      <a:pt x="189" y="288"/>
                    </a:lnTo>
                    <a:lnTo>
                      <a:pt x="189" y="295"/>
                    </a:lnTo>
                    <a:lnTo>
                      <a:pt x="182" y="298"/>
                    </a:lnTo>
                    <a:lnTo>
                      <a:pt x="179" y="298"/>
                    </a:lnTo>
                    <a:lnTo>
                      <a:pt x="172" y="298"/>
                    </a:lnTo>
                    <a:lnTo>
                      <a:pt x="168" y="298"/>
                    </a:lnTo>
                    <a:lnTo>
                      <a:pt x="165" y="291"/>
                    </a:lnTo>
                    <a:lnTo>
                      <a:pt x="165" y="288"/>
                    </a:lnTo>
                    <a:lnTo>
                      <a:pt x="165" y="182"/>
                    </a:lnTo>
                    <a:lnTo>
                      <a:pt x="133" y="189"/>
                    </a:lnTo>
                    <a:lnTo>
                      <a:pt x="165" y="112"/>
                    </a:lnTo>
                    <a:lnTo>
                      <a:pt x="165" y="42"/>
                    </a:lnTo>
                    <a:lnTo>
                      <a:pt x="158" y="42"/>
                    </a:lnTo>
                    <a:lnTo>
                      <a:pt x="144" y="144"/>
                    </a:lnTo>
                    <a:lnTo>
                      <a:pt x="144" y="147"/>
                    </a:lnTo>
                    <a:lnTo>
                      <a:pt x="140" y="154"/>
                    </a:lnTo>
                    <a:lnTo>
                      <a:pt x="137" y="158"/>
                    </a:lnTo>
                    <a:lnTo>
                      <a:pt x="130" y="161"/>
                    </a:lnTo>
                    <a:lnTo>
                      <a:pt x="126" y="161"/>
                    </a:lnTo>
                    <a:lnTo>
                      <a:pt x="123" y="158"/>
                    </a:lnTo>
                    <a:lnTo>
                      <a:pt x="119" y="151"/>
                    </a:lnTo>
                    <a:lnTo>
                      <a:pt x="116" y="144"/>
                    </a:lnTo>
                    <a:lnTo>
                      <a:pt x="105" y="56"/>
                    </a:lnTo>
                    <a:lnTo>
                      <a:pt x="98" y="56"/>
                    </a:lnTo>
                    <a:lnTo>
                      <a:pt x="98" y="295"/>
                    </a:lnTo>
                    <a:lnTo>
                      <a:pt x="98" y="302"/>
                    </a:lnTo>
                    <a:lnTo>
                      <a:pt x="95" y="309"/>
                    </a:lnTo>
                    <a:lnTo>
                      <a:pt x="91" y="312"/>
                    </a:lnTo>
                    <a:lnTo>
                      <a:pt x="84" y="312"/>
                    </a:lnTo>
                    <a:lnTo>
                      <a:pt x="77" y="312"/>
                    </a:lnTo>
                    <a:lnTo>
                      <a:pt x="73" y="312"/>
                    </a:lnTo>
                    <a:lnTo>
                      <a:pt x="70" y="309"/>
                    </a:lnTo>
                    <a:lnTo>
                      <a:pt x="70" y="302"/>
                    </a:lnTo>
                    <a:lnTo>
                      <a:pt x="70" y="158"/>
                    </a:lnTo>
                    <a:lnTo>
                      <a:pt x="63" y="161"/>
                    </a:lnTo>
                    <a:lnTo>
                      <a:pt x="63" y="302"/>
                    </a:lnTo>
                    <a:lnTo>
                      <a:pt x="63" y="309"/>
                    </a:lnTo>
                    <a:lnTo>
                      <a:pt x="59" y="312"/>
                    </a:lnTo>
                    <a:lnTo>
                      <a:pt x="56" y="316"/>
                    </a:lnTo>
                    <a:lnTo>
                      <a:pt x="49" y="319"/>
                    </a:lnTo>
                    <a:lnTo>
                      <a:pt x="42" y="319"/>
                    </a:lnTo>
                    <a:lnTo>
                      <a:pt x="38" y="316"/>
                    </a:lnTo>
                    <a:lnTo>
                      <a:pt x="35" y="312"/>
                    </a:lnTo>
                    <a:lnTo>
                      <a:pt x="35" y="305"/>
                    </a:lnTo>
                    <a:lnTo>
                      <a:pt x="35" y="67"/>
                    </a:lnTo>
                    <a:lnTo>
                      <a:pt x="31" y="67"/>
                    </a:lnTo>
                    <a:lnTo>
                      <a:pt x="21" y="161"/>
                    </a:lnTo>
                    <a:lnTo>
                      <a:pt x="17" y="172"/>
                    </a:lnTo>
                    <a:lnTo>
                      <a:pt x="14" y="179"/>
                    </a:lnTo>
                    <a:lnTo>
                      <a:pt x="10" y="175"/>
                    </a:lnTo>
                    <a:lnTo>
                      <a:pt x="7" y="172"/>
                    </a:lnTo>
                    <a:lnTo>
                      <a:pt x="0" y="154"/>
                    </a:lnTo>
                    <a:lnTo>
                      <a:pt x="0" y="147"/>
                    </a:lnTo>
                    <a:lnTo>
                      <a:pt x="0" y="116"/>
                    </a:lnTo>
                    <a:lnTo>
                      <a:pt x="0" y="77"/>
                    </a:lnTo>
                    <a:lnTo>
                      <a:pt x="7" y="60"/>
                    </a:lnTo>
                    <a:lnTo>
                      <a:pt x="10" y="42"/>
                    </a:lnTo>
                    <a:lnTo>
                      <a:pt x="17" y="35"/>
                    </a:lnTo>
                    <a:lnTo>
                      <a:pt x="24" y="32"/>
                    </a:lnTo>
                    <a:lnTo>
                      <a:pt x="28" y="28"/>
                    </a:lnTo>
                    <a:lnTo>
                      <a:pt x="38" y="25"/>
                    </a:lnTo>
                    <a:lnTo>
                      <a:pt x="95" y="14"/>
                    </a:lnTo>
                    <a:lnTo>
                      <a:pt x="105" y="14"/>
                    </a:lnTo>
                    <a:lnTo>
                      <a:pt x="116" y="21"/>
                    </a:lnTo>
                    <a:lnTo>
                      <a:pt x="123" y="28"/>
                    </a:lnTo>
                    <a:lnTo>
                      <a:pt x="123" y="39"/>
                    </a:lnTo>
                    <a:lnTo>
                      <a:pt x="130" y="116"/>
                    </a:lnTo>
                    <a:lnTo>
                      <a:pt x="137" y="46"/>
                    </a:lnTo>
                    <a:lnTo>
                      <a:pt x="137" y="32"/>
                    </a:lnTo>
                    <a:lnTo>
                      <a:pt x="144" y="21"/>
                    </a:lnTo>
                    <a:lnTo>
                      <a:pt x="154" y="14"/>
                    </a:lnTo>
                    <a:lnTo>
                      <a:pt x="165" y="11"/>
                    </a:lnTo>
                    <a:lnTo>
                      <a:pt x="224" y="0"/>
                    </a:lnTo>
                    <a:lnTo>
                      <a:pt x="235" y="0"/>
                    </a:lnTo>
                    <a:lnTo>
                      <a:pt x="245" y="3"/>
                    </a:lnTo>
                    <a:lnTo>
                      <a:pt x="249" y="14"/>
                    </a:lnTo>
                    <a:lnTo>
                      <a:pt x="252" y="28"/>
                    </a:lnTo>
                    <a:lnTo>
                      <a:pt x="263" y="98"/>
                    </a:lnTo>
                    <a:lnTo>
                      <a:pt x="263" y="102"/>
                    </a:lnTo>
                    <a:lnTo>
                      <a:pt x="263" y="109"/>
                    </a:lnTo>
                    <a:lnTo>
                      <a:pt x="263" y="123"/>
                    </a:lnTo>
                    <a:lnTo>
                      <a:pt x="263" y="137"/>
                    </a:lnTo>
                    <a:lnTo>
                      <a:pt x="263" y="140"/>
                    </a:lnTo>
                    <a:lnTo>
                      <a:pt x="259" y="140"/>
                    </a:lnTo>
                  </a:path>
                </a:pathLst>
              </a:custGeom>
              <a:noFill/>
              <a:ln w="2540">
                <a:solidFill>
                  <a:srgbClr val="1F1A17"/>
                </a:solidFill>
                <a:round/>
                <a:headEnd/>
                <a:tailEnd/>
              </a:ln>
            </p:spPr>
            <p:txBody>
              <a:bodyPr/>
              <a:lstStyle/>
              <a:p>
                <a:endParaRPr lang="ro-RO"/>
              </a:p>
            </p:txBody>
          </p:sp>
          <p:sp>
            <p:nvSpPr>
              <p:cNvPr id="54632" name="Freeform 245"/>
              <p:cNvSpPr>
                <a:spLocks noEditPoints="1"/>
              </p:cNvSpPr>
              <p:nvPr/>
            </p:nvSpPr>
            <p:spPr bwMode="auto">
              <a:xfrm>
                <a:off x="3351" y="4735"/>
                <a:ext cx="266" cy="375"/>
              </a:xfrm>
              <a:custGeom>
                <a:avLst/>
                <a:gdLst>
                  <a:gd name="T0" fmla="*/ 52 w 266"/>
                  <a:gd name="T1" fmla="*/ 45 h 375"/>
                  <a:gd name="T2" fmla="*/ 80 w 266"/>
                  <a:gd name="T3" fmla="*/ 56 h 375"/>
                  <a:gd name="T4" fmla="*/ 94 w 266"/>
                  <a:gd name="T5" fmla="*/ 31 h 375"/>
                  <a:gd name="T6" fmla="*/ 80 w 266"/>
                  <a:gd name="T7" fmla="*/ 3 h 375"/>
                  <a:gd name="T8" fmla="*/ 52 w 266"/>
                  <a:gd name="T9" fmla="*/ 7 h 375"/>
                  <a:gd name="T10" fmla="*/ 175 w 266"/>
                  <a:gd name="T11" fmla="*/ 38 h 375"/>
                  <a:gd name="T12" fmla="*/ 189 w 266"/>
                  <a:gd name="T13" fmla="*/ 70 h 375"/>
                  <a:gd name="T14" fmla="*/ 217 w 266"/>
                  <a:gd name="T15" fmla="*/ 67 h 375"/>
                  <a:gd name="T16" fmla="*/ 221 w 266"/>
                  <a:gd name="T17" fmla="*/ 35 h 375"/>
                  <a:gd name="T18" fmla="*/ 200 w 266"/>
                  <a:gd name="T19" fmla="*/ 10 h 375"/>
                  <a:gd name="T20" fmla="*/ 179 w 266"/>
                  <a:gd name="T21" fmla="*/ 28 h 375"/>
                  <a:gd name="T22" fmla="*/ 10 w 266"/>
                  <a:gd name="T23" fmla="*/ 196 h 375"/>
                  <a:gd name="T24" fmla="*/ 17 w 266"/>
                  <a:gd name="T25" fmla="*/ 182 h 375"/>
                  <a:gd name="T26" fmla="*/ 38 w 266"/>
                  <a:gd name="T27" fmla="*/ 158 h 375"/>
                  <a:gd name="T28" fmla="*/ 38 w 266"/>
                  <a:gd name="T29" fmla="*/ 333 h 375"/>
                  <a:gd name="T30" fmla="*/ 49 w 266"/>
                  <a:gd name="T31" fmla="*/ 347 h 375"/>
                  <a:gd name="T32" fmla="*/ 63 w 266"/>
                  <a:gd name="T33" fmla="*/ 347 h 375"/>
                  <a:gd name="T34" fmla="*/ 66 w 266"/>
                  <a:gd name="T35" fmla="*/ 235 h 375"/>
                  <a:gd name="T36" fmla="*/ 77 w 266"/>
                  <a:gd name="T37" fmla="*/ 344 h 375"/>
                  <a:gd name="T38" fmla="*/ 87 w 266"/>
                  <a:gd name="T39" fmla="*/ 354 h 375"/>
                  <a:gd name="T40" fmla="*/ 101 w 266"/>
                  <a:gd name="T41" fmla="*/ 347 h 375"/>
                  <a:gd name="T42" fmla="*/ 133 w 266"/>
                  <a:gd name="T43" fmla="*/ 245 h 375"/>
                  <a:gd name="T44" fmla="*/ 108 w 266"/>
                  <a:gd name="T45" fmla="*/ 98 h 375"/>
                  <a:gd name="T46" fmla="*/ 126 w 266"/>
                  <a:gd name="T47" fmla="*/ 210 h 375"/>
                  <a:gd name="T48" fmla="*/ 140 w 266"/>
                  <a:gd name="T49" fmla="*/ 217 h 375"/>
                  <a:gd name="T50" fmla="*/ 147 w 266"/>
                  <a:gd name="T51" fmla="*/ 200 h 375"/>
                  <a:gd name="T52" fmla="*/ 168 w 266"/>
                  <a:gd name="T53" fmla="*/ 351 h 375"/>
                  <a:gd name="T54" fmla="*/ 175 w 266"/>
                  <a:gd name="T55" fmla="*/ 368 h 375"/>
                  <a:gd name="T56" fmla="*/ 193 w 266"/>
                  <a:gd name="T57" fmla="*/ 368 h 375"/>
                  <a:gd name="T58" fmla="*/ 196 w 266"/>
                  <a:gd name="T59" fmla="*/ 214 h 375"/>
                  <a:gd name="T60" fmla="*/ 203 w 266"/>
                  <a:gd name="T61" fmla="*/ 365 h 375"/>
                  <a:gd name="T62" fmla="*/ 217 w 266"/>
                  <a:gd name="T63" fmla="*/ 375 h 375"/>
                  <a:gd name="T64" fmla="*/ 231 w 266"/>
                  <a:gd name="T65" fmla="*/ 368 h 375"/>
                  <a:gd name="T66" fmla="*/ 235 w 266"/>
                  <a:gd name="T67" fmla="*/ 123 h 375"/>
                  <a:gd name="T68" fmla="*/ 252 w 266"/>
                  <a:gd name="T69" fmla="*/ 235 h 375"/>
                  <a:gd name="T70" fmla="*/ 266 w 266"/>
                  <a:gd name="T71" fmla="*/ 210 h 375"/>
                  <a:gd name="T72" fmla="*/ 266 w 266"/>
                  <a:gd name="T73" fmla="*/ 133 h 375"/>
                  <a:gd name="T74" fmla="*/ 249 w 266"/>
                  <a:gd name="T75" fmla="*/ 91 h 375"/>
                  <a:gd name="T76" fmla="*/ 228 w 266"/>
                  <a:gd name="T77" fmla="*/ 81 h 375"/>
                  <a:gd name="T78" fmla="*/ 151 w 266"/>
                  <a:gd name="T79" fmla="*/ 77 h 375"/>
                  <a:gd name="T80" fmla="*/ 133 w 266"/>
                  <a:gd name="T81" fmla="*/ 172 h 375"/>
                  <a:gd name="T82" fmla="*/ 122 w 266"/>
                  <a:gd name="T83" fmla="*/ 77 h 375"/>
                  <a:gd name="T84" fmla="*/ 42 w 266"/>
                  <a:gd name="T85" fmla="*/ 56 h 375"/>
                  <a:gd name="T86" fmla="*/ 14 w 266"/>
                  <a:gd name="T87" fmla="*/ 70 h 375"/>
                  <a:gd name="T88" fmla="*/ 3 w 266"/>
                  <a:gd name="T89" fmla="*/ 158 h 375"/>
                  <a:gd name="T90" fmla="*/ 0 w 266"/>
                  <a:gd name="T91" fmla="*/ 193 h 3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375"/>
                  <a:gd name="T140" fmla="*/ 266 w 266"/>
                  <a:gd name="T141" fmla="*/ 375 h 3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375">
                    <a:moveTo>
                      <a:pt x="45" y="24"/>
                    </a:moveTo>
                    <a:lnTo>
                      <a:pt x="49" y="35"/>
                    </a:lnTo>
                    <a:lnTo>
                      <a:pt x="52" y="45"/>
                    </a:lnTo>
                    <a:lnTo>
                      <a:pt x="63" y="56"/>
                    </a:lnTo>
                    <a:lnTo>
                      <a:pt x="70" y="59"/>
                    </a:lnTo>
                    <a:lnTo>
                      <a:pt x="80" y="56"/>
                    </a:lnTo>
                    <a:lnTo>
                      <a:pt x="87" y="52"/>
                    </a:lnTo>
                    <a:lnTo>
                      <a:pt x="94" y="45"/>
                    </a:lnTo>
                    <a:lnTo>
                      <a:pt x="94" y="31"/>
                    </a:lnTo>
                    <a:lnTo>
                      <a:pt x="94" y="21"/>
                    </a:lnTo>
                    <a:lnTo>
                      <a:pt x="87" y="10"/>
                    </a:lnTo>
                    <a:lnTo>
                      <a:pt x="80" y="3"/>
                    </a:lnTo>
                    <a:lnTo>
                      <a:pt x="70" y="0"/>
                    </a:lnTo>
                    <a:lnTo>
                      <a:pt x="63" y="0"/>
                    </a:lnTo>
                    <a:lnTo>
                      <a:pt x="52" y="7"/>
                    </a:lnTo>
                    <a:lnTo>
                      <a:pt x="49" y="14"/>
                    </a:lnTo>
                    <a:lnTo>
                      <a:pt x="45" y="24"/>
                    </a:lnTo>
                    <a:close/>
                    <a:moveTo>
                      <a:pt x="175" y="38"/>
                    </a:moveTo>
                    <a:lnTo>
                      <a:pt x="179" y="49"/>
                    </a:lnTo>
                    <a:lnTo>
                      <a:pt x="182" y="59"/>
                    </a:lnTo>
                    <a:lnTo>
                      <a:pt x="189" y="70"/>
                    </a:lnTo>
                    <a:lnTo>
                      <a:pt x="200" y="74"/>
                    </a:lnTo>
                    <a:lnTo>
                      <a:pt x="210" y="74"/>
                    </a:lnTo>
                    <a:lnTo>
                      <a:pt x="217" y="67"/>
                    </a:lnTo>
                    <a:lnTo>
                      <a:pt x="221" y="56"/>
                    </a:lnTo>
                    <a:lnTo>
                      <a:pt x="224" y="45"/>
                    </a:lnTo>
                    <a:lnTo>
                      <a:pt x="221" y="35"/>
                    </a:lnTo>
                    <a:lnTo>
                      <a:pt x="217" y="24"/>
                    </a:lnTo>
                    <a:lnTo>
                      <a:pt x="210" y="14"/>
                    </a:lnTo>
                    <a:lnTo>
                      <a:pt x="200" y="10"/>
                    </a:lnTo>
                    <a:lnTo>
                      <a:pt x="189" y="14"/>
                    </a:lnTo>
                    <a:lnTo>
                      <a:pt x="182" y="17"/>
                    </a:lnTo>
                    <a:lnTo>
                      <a:pt x="179" y="28"/>
                    </a:lnTo>
                    <a:lnTo>
                      <a:pt x="175" y="38"/>
                    </a:lnTo>
                    <a:close/>
                    <a:moveTo>
                      <a:pt x="7" y="196"/>
                    </a:moveTo>
                    <a:lnTo>
                      <a:pt x="10" y="196"/>
                    </a:lnTo>
                    <a:lnTo>
                      <a:pt x="14" y="196"/>
                    </a:lnTo>
                    <a:lnTo>
                      <a:pt x="14" y="189"/>
                    </a:lnTo>
                    <a:lnTo>
                      <a:pt x="17" y="182"/>
                    </a:lnTo>
                    <a:lnTo>
                      <a:pt x="35" y="88"/>
                    </a:lnTo>
                    <a:lnTo>
                      <a:pt x="38" y="88"/>
                    </a:lnTo>
                    <a:lnTo>
                      <a:pt x="38" y="158"/>
                    </a:lnTo>
                    <a:lnTo>
                      <a:pt x="10" y="224"/>
                    </a:lnTo>
                    <a:lnTo>
                      <a:pt x="38" y="231"/>
                    </a:lnTo>
                    <a:lnTo>
                      <a:pt x="38" y="333"/>
                    </a:lnTo>
                    <a:lnTo>
                      <a:pt x="42" y="340"/>
                    </a:lnTo>
                    <a:lnTo>
                      <a:pt x="42" y="344"/>
                    </a:lnTo>
                    <a:lnTo>
                      <a:pt x="49" y="347"/>
                    </a:lnTo>
                    <a:lnTo>
                      <a:pt x="52" y="351"/>
                    </a:lnTo>
                    <a:lnTo>
                      <a:pt x="59" y="351"/>
                    </a:lnTo>
                    <a:lnTo>
                      <a:pt x="63" y="347"/>
                    </a:lnTo>
                    <a:lnTo>
                      <a:pt x="66" y="344"/>
                    </a:lnTo>
                    <a:lnTo>
                      <a:pt x="66" y="337"/>
                    </a:lnTo>
                    <a:lnTo>
                      <a:pt x="66" y="235"/>
                    </a:lnTo>
                    <a:lnTo>
                      <a:pt x="73" y="235"/>
                    </a:lnTo>
                    <a:lnTo>
                      <a:pt x="73" y="337"/>
                    </a:lnTo>
                    <a:lnTo>
                      <a:pt x="77" y="344"/>
                    </a:lnTo>
                    <a:lnTo>
                      <a:pt x="77" y="351"/>
                    </a:lnTo>
                    <a:lnTo>
                      <a:pt x="84" y="354"/>
                    </a:lnTo>
                    <a:lnTo>
                      <a:pt x="87" y="354"/>
                    </a:lnTo>
                    <a:lnTo>
                      <a:pt x="94" y="354"/>
                    </a:lnTo>
                    <a:lnTo>
                      <a:pt x="98" y="354"/>
                    </a:lnTo>
                    <a:lnTo>
                      <a:pt x="101" y="347"/>
                    </a:lnTo>
                    <a:lnTo>
                      <a:pt x="101" y="344"/>
                    </a:lnTo>
                    <a:lnTo>
                      <a:pt x="101" y="238"/>
                    </a:lnTo>
                    <a:lnTo>
                      <a:pt x="133" y="245"/>
                    </a:lnTo>
                    <a:lnTo>
                      <a:pt x="101" y="168"/>
                    </a:lnTo>
                    <a:lnTo>
                      <a:pt x="101" y="98"/>
                    </a:lnTo>
                    <a:lnTo>
                      <a:pt x="108" y="98"/>
                    </a:lnTo>
                    <a:lnTo>
                      <a:pt x="122" y="200"/>
                    </a:lnTo>
                    <a:lnTo>
                      <a:pt x="122" y="203"/>
                    </a:lnTo>
                    <a:lnTo>
                      <a:pt x="126" y="210"/>
                    </a:lnTo>
                    <a:lnTo>
                      <a:pt x="129" y="214"/>
                    </a:lnTo>
                    <a:lnTo>
                      <a:pt x="136" y="217"/>
                    </a:lnTo>
                    <a:lnTo>
                      <a:pt x="140" y="217"/>
                    </a:lnTo>
                    <a:lnTo>
                      <a:pt x="144" y="214"/>
                    </a:lnTo>
                    <a:lnTo>
                      <a:pt x="147" y="207"/>
                    </a:lnTo>
                    <a:lnTo>
                      <a:pt x="147" y="200"/>
                    </a:lnTo>
                    <a:lnTo>
                      <a:pt x="161" y="112"/>
                    </a:lnTo>
                    <a:lnTo>
                      <a:pt x="168" y="112"/>
                    </a:lnTo>
                    <a:lnTo>
                      <a:pt x="168" y="351"/>
                    </a:lnTo>
                    <a:lnTo>
                      <a:pt x="168" y="358"/>
                    </a:lnTo>
                    <a:lnTo>
                      <a:pt x="172" y="365"/>
                    </a:lnTo>
                    <a:lnTo>
                      <a:pt x="175" y="368"/>
                    </a:lnTo>
                    <a:lnTo>
                      <a:pt x="182" y="368"/>
                    </a:lnTo>
                    <a:lnTo>
                      <a:pt x="189" y="368"/>
                    </a:lnTo>
                    <a:lnTo>
                      <a:pt x="193" y="368"/>
                    </a:lnTo>
                    <a:lnTo>
                      <a:pt x="196" y="365"/>
                    </a:lnTo>
                    <a:lnTo>
                      <a:pt x="196" y="358"/>
                    </a:lnTo>
                    <a:lnTo>
                      <a:pt x="196" y="214"/>
                    </a:lnTo>
                    <a:lnTo>
                      <a:pt x="203" y="217"/>
                    </a:lnTo>
                    <a:lnTo>
                      <a:pt x="203" y="358"/>
                    </a:lnTo>
                    <a:lnTo>
                      <a:pt x="203" y="365"/>
                    </a:lnTo>
                    <a:lnTo>
                      <a:pt x="207" y="368"/>
                    </a:lnTo>
                    <a:lnTo>
                      <a:pt x="210" y="372"/>
                    </a:lnTo>
                    <a:lnTo>
                      <a:pt x="217" y="375"/>
                    </a:lnTo>
                    <a:lnTo>
                      <a:pt x="224" y="375"/>
                    </a:lnTo>
                    <a:lnTo>
                      <a:pt x="228" y="372"/>
                    </a:lnTo>
                    <a:lnTo>
                      <a:pt x="231" y="368"/>
                    </a:lnTo>
                    <a:lnTo>
                      <a:pt x="231" y="361"/>
                    </a:lnTo>
                    <a:lnTo>
                      <a:pt x="231" y="123"/>
                    </a:lnTo>
                    <a:lnTo>
                      <a:pt x="235" y="123"/>
                    </a:lnTo>
                    <a:lnTo>
                      <a:pt x="245" y="217"/>
                    </a:lnTo>
                    <a:lnTo>
                      <a:pt x="249" y="228"/>
                    </a:lnTo>
                    <a:lnTo>
                      <a:pt x="252" y="235"/>
                    </a:lnTo>
                    <a:lnTo>
                      <a:pt x="256" y="231"/>
                    </a:lnTo>
                    <a:lnTo>
                      <a:pt x="259" y="228"/>
                    </a:lnTo>
                    <a:lnTo>
                      <a:pt x="266" y="210"/>
                    </a:lnTo>
                    <a:lnTo>
                      <a:pt x="266" y="203"/>
                    </a:lnTo>
                    <a:lnTo>
                      <a:pt x="266" y="172"/>
                    </a:lnTo>
                    <a:lnTo>
                      <a:pt x="266" y="133"/>
                    </a:lnTo>
                    <a:lnTo>
                      <a:pt x="259" y="116"/>
                    </a:lnTo>
                    <a:lnTo>
                      <a:pt x="252" y="98"/>
                    </a:lnTo>
                    <a:lnTo>
                      <a:pt x="249" y="91"/>
                    </a:lnTo>
                    <a:lnTo>
                      <a:pt x="242" y="88"/>
                    </a:lnTo>
                    <a:lnTo>
                      <a:pt x="235" y="84"/>
                    </a:lnTo>
                    <a:lnTo>
                      <a:pt x="228" y="81"/>
                    </a:lnTo>
                    <a:lnTo>
                      <a:pt x="172" y="70"/>
                    </a:lnTo>
                    <a:lnTo>
                      <a:pt x="158" y="70"/>
                    </a:lnTo>
                    <a:lnTo>
                      <a:pt x="151" y="77"/>
                    </a:lnTo>
                    <a:lnTo>
                      <a:pt x="144" y="84"/>
                    </a:lnTo>
                    <a:lnTo>
                      <a:pt x="144" y="95"/>
                    </a:lnTo>
                    <a:lnTo>
                      <a:pt x="133" y="172"/>
                    </a:lnTo>
                    <a:lnTo>
                      <a:pt x="129" y="102"/>
                    </a:lnTo>
                    <a:lnTo>
                      <a:pt x="129" y="88"/>
                    </a:lnTo>
                    <a:lnTo>
                      <a:pt x="122" y="77"/>
                    </a:lnTo>
                    <a:lnTo>
                      <a:pt x="112" y="70"/>
                    </a:lnTo>
                    <a:lnTo>
                      <a:pt x="101" y="67"/>
                    </a:lnTo>
                    <a:lnTo>
                      <a:pt x="42" y="56"/>
                    </a:lnTo>
                    <a:lnTo>
                      <a:pt x="31" y="56"/>
                    </a:lnTo>
                    <a:lnTo>
                      <a:pt x="21" y="59"/>
                    </a:lnTo>
                    <a:lnTo>
                      <a:pt x="14" y="70"/>
                    </a:lnTo>
                    <a:lnTo>
                      <a:pt x="14" y="84"/>
                    </a:lnTo>
                    <a:lnTo>
                      <a:pt x="3" y="154"/>
                    </a:lnTo>
                    <a:lnTo>
                      <a:pt x="3" y="158"/>
                    </a:lnTo>
                    <a:lnTo>
                      <a:pt x="3" y="165"/>
                    </a:lnTo>
                    <a:lnTo>
                      <a:pt x="0" y="179"/>
                    </a:lnTo>
                    <a:lnTo>
                      <a:pt x="0" y="193"/>
                    </a:lnTo>
                    <a:lnTo>
                      <a:pt x="3" y="196"/>
                    </a:lnTo>
                    <a:lnTo>
                      <a:pt x="7" y="196"/>
                    </a:lnTo>
                    <a:close/>
                  </a:path>
                </a:pathLst>
              </a:custGeom>
              <a:solidFill>
                <a:srgbClr val="1F1A17"/>
              </a:solidFill>
              <a:ln w="9525">
                <a:noFill/>
                <a:round/>
                <a:headEnd/>
                <a:tailEnd/>
              </a:ln>
            </p:spPr>
            <p:txBody>
              <a:bodyPr/>
              <a:lstStyle/>
              <a:p>
                <a:endParaRPr lang="ro-RO"/>
              </a:p>
            </p:txBody>
          </p:sp>
          <p:sp>
            <p:nvSpPr>
              <p:cNvPr id="54633" name="Freeform 244"/>
              <p:cNvSpPr>
                <a:spLocks/>
              </p:cNvSpPr>
              <p:nvPr/>
            </p:nvSpPr>
            <p:spPr bwMode="auto">
              <a:xfrm>
                <a:off x="3396" y="4735"/>
                <a:ext cx="49" cy="59"/>
              </a:xfrm>
              <a:custGeom>
                <a:avLst/>
                <a:gdLst>
                  <a:gd name="T0" fmla="*/ 0 w 49"/>
                  <a:gd name="T1" fmla="*/ 24 h 59"/>
                  <a:gd name="T2" fmla="*/ 4 w 49"/>
                  <a:gd name="T3" fmla="*/ 35 h 59"/>
                  <a:gd name="T4" fmla="*/ 7 w 49"/>
                  <a:gd name="T5" fmla="*/ 45 h 59"/>
                  <a:gd name="T6" fmla="*/ 18 w 49"/>
                  <a:gd name="T7" fmla="*/ 56 h 59"/>
                  <a:gd name="T8" fmla="*/ 25 w 49"/>
                  <a:gd name="T9" fmla="*/ 59 h 59"/>
                  <a:gd name="T10" fmla="*/ 35 w 49"/>
                  <a:gd name="T11" fmla="*/ 56 h 59"/>
                  <a:gd name="T12" fmla="*/ 42 w 49"/>
                  <a:gd name="T13" fmla="*/ 52 h 59"/>
                  <a:gd name="T14" fmla="*/ 49 w 49"/>
                  <a:gd name="T15" fmla="*/ 45 h 59"/>
                  <a:gd name="T16" fmla="*/ 49 w 49"/>
                  <a:gd name="T17" fmla="*/ 31 h 59"/>
                  <a:gd name="T18" fmla="*/ 49 w 49"/>
                  <a:gd name="T19" fmla="*/ 21 h 59"/>
                  <a:gd name="T20" fmla="*/ 42 w 49"/>
                  <a:gd name="T21" fmla="*/ 10 h 59"/>
                  <a:gd name="T22" fmla="*/ 35 w 49"/>
                  <a:gd name="T23" fmla="*/ 3 h 59"/>
                  <a:gd name="T24" fmla="*/ 25 w 49"/>
                  <a:gd name="T25" fmla="*/ 0 h 59"/>
                  <a:gd name="T26" fmla="*/ 18 w 49"/>
                  <a:gd name="T27" fmla="*/ 0 h 59"/>
                  <a:gd name="T28" fmla="*/ 7 w 49"/>
                  <a:gd name="T29" fmla="*/ 7 h 59"/>
                  <a:gd name="T30" fmla="*/ 4 w 49"/>
                  <a:gd name="T31" fmla="*/ 14 h 59"/>
                  <a:gd name="T32" fmla="*/ 0 w 49"/>
                  <a:gd name="T33" fmla="*/ 24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59"/>
                  <a:gd name="T53" fmla="*/ 49 w 49"/>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59">
                    <a:moveTo>
                      <a:pt x="0" y="24"/>
                    </a:moveTo>
                    <a:lnTo>
                      <a:pt x="4" y="35"/>
                    </a:lnTo>
                    <a:lnTo>
                      <a:pt x="7" y="45"/>
                    </a:lnTo>
                    <a:lnTo>
                      <a:pt x="18" y="56"/>
                    </a:lnTo>
                    <a:lnTo>
                      <a:pt x="25" y="59"/>
                    </a:lnTo>
                    <a:lnTo>
                      <a:pt x="35" y="56"/>
                    </a:lnTo>
                    <a:lnTo>
                      <a:pt x="42" y="52"/>
                    </a:lnTo>
                    <a:lnTo>
                      <a:pt x="49" y="45"/>
                    </a:lnTo>
                    <a:lnTo>
                      <a:pt x="49" y="31"/>
                    </a:lnTo>
                    <a:lnTo>
                      <a:pt x="49" y="21"/>
                    </a:lnTo>
                    <a:lnTo>
                      <a:pt x="42" y="10"/>
                    </a:lnTo>
                    <a:lnTo>
                      <a:pt x="35" y="3"/>
                    </a:lnTo>
                    <a:lnTo>
                      <a:pt x="25" y="0"/>
                    </a:lnTo>
                    <a:lnTo>
                      <a:pt x="18" y="0"/>
                    </a:lnTo>
                    <a:lnTo>
                      <a:pt x="7" y="7"/>
                    </a:lnTo>
                    <a:lnTo>
                      <a:pt x="4" y="14"/>
                    </a:lnTo>
                    <a:lnTo>
                      <a:pt x="0" y="24"/>
                    </a:lnTo>
                  </a:path>
                </a:pathLst>
              </a:custGeom>
              <a:noFill/>
              <a:ln w="2540">
                <a:solidFill>
                  <a:srgbClr val="1F1A17"/>
                </a:solidFill>
                <a:round/>
                <a:headEnd/>
                <a:tailEnd/>
              </a:ln>
            </p:spPr>
            <p:txBody>
              <a:bodyPr/>
              <a:lstStyle/>
              <a:p>
                <a:endParaRPr lang="ro-RO"/>
              </a:p>
            </p:txBody>
          </p:sp>
          <p:sp>
            <p:nvSpPr>
              <p:cNvPr id="54634" name="Freeform 243"/>
              <p:cNvSpPr>
                <a:spLocks/>
              </p:cNvSpPr>
              <p:nvPr/>
            </p:nvSpPr>
            <p:spPr bwMode="auto">
              <a:xfrm>
                <a:off x="3526" y="4745"/>
                <a:ext cx="49" cy="64"/>
              </a:xfrm>
              <a:custGeom>
                <a:avLst/>
                <a:gdLst>
                  <a:gd name="T0" fmla="*/ 0 w 49"/>
                  <a:gd name="T1" fmla="*/ 28 h 64"/>
                  <a:gd name="T2" fmla="*/ 4 w 49"/>
                  <a:gd name="T3" fmla="*/ 39 h 64"/>
                  <a:gd name="T4" fmla="*/ 7 w 49"/>
                  <a:gd name="T5" fmla="*/ 49 h 64"/>
                  <a:gd name="T6" fmla="*/ 14 w 49"/>
                  <a:gd name="T7" fmla="*/ 60 h 64"/>
                  <a:gd name="T8" fmla="*/ 25 w 49"/>
                  <a:gd name="T9" fmla="*/ 64 h 64"/>
                  <a:gd name="T10" fmla="*/ 35 w 49"/>
                  <a:gd name="T11" fmla="*/ 64 h 64"/>
                  <a:gd name="T12" fmla="*/ 42 w 49"/>
                  <a:gd name="T13" fmla="*/ 57 h 64"/>
                  <a:gd name="T14" fmla="*/ 46 w 49"/>
                  <a:gd name="T15" fmla="*/ 46 h 64"/>
                  <a:gd name="T16" fmla="*/ 49 w 49"/>
                  <a:gd name="T17" fmla="*/ 35 h 64"/>
                  <a:gd name="T18" fmla="*/ 46 w 49"/>
                  <a:gd name="T19" fmla="*/ 25 h 64"/>
                  <a:gd name="T20" fmla="*/ 42 w 49"/>
                  <a:gd name="T21" fmla="*/ 14 h 64"/>
                  <a:gd name="T22" fmla="*/ 35 w 49"/>
                  <a:gd name="T23" fmla="*/ 4 h 64"/>
                  <a:gd name="T24" fmla="*/ 25 w 49"/>
                  <a:gd name="T25" fmla="*/ 0 h 64"/>
                  <a:gd name="T26" fmla="*/ 14 w 49"/>
                  <a:gd name="T27" fmla="*/ 4 h 64"/>
                  <a:gd name="T28" fmla="*/ 7 w 49"/>
                  <a:gd name="T29" fmla="*/ 7 h 64"/>
                  <a:gd name="T30" fmla="*/ 4 w 49"/>
                  <a:gd name="T31" fmla="*/ 18 h 64"/>
                  <a:gd name="T32" fmla="*/ 0 w 49"/>
                  <a:gd name="T33" fmla="*/ 28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64"/>
                  <a:gd name="T53" fmla="*/ 49 w 49"/>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64">
                    <a:moveTo>
                      <a:pt x="0" y="28"/>
                    </a:moveTo>
                    <a:lnTo>
                      <a:pt x="4" y="39"/>
                    </a:lnTo>
                    <a:lnTo>
                      <a:pt x="7" y="49"/>
                    </a:lnTo>
                    <a:lnTo>
                      <a:pt x="14" y="60"/>
                    </a:lnTo>
                    <a:lnTo>
                      <a:pt x="25" y="64"/>
                    </a:lnTo>
                    <a:lnTo>
                      <a:pt x="35" y="64"/>
                    </a:lnTo>
                    <a:lnTo>
                      <a:pt x="42" y="57"/>
                    </a:lnTo>
                    <a:lnTo>
                      <a:pt x="46" y="46"/>
                    </a:lnTo>
                    <a:lnTo>
                      <a:pt x="49" y="35"/>
                    </a:lnTo>
                    <a:lnTo>
                      <a:pt x="46" y="25"/>
                    </a:lnTo>
                    <a:lnTo>
                      <a:pt x="42" y="14"/>
                    </a:lnTo>
                    <a:lnTo>
                      <a:pt x="35" y="4"/>
                    </a:lnTo>
                    <a:lnTo>
                      <a:pt x="25" y="0"/>
                    </a:lnTo>
                    <a:lnTo>
                      <a:pt x="14" y="4"/>
                    </a:lnTo>
                    <a:lnTo>
                      <a:pt x="7" y="7"/>
                    </a:lnTo>
                    <a:lnTo>
                      <a:pt x="4" y="18"/>
                    </a:lnTo>
                    <a:lnTo>
                      <a:pt x="0" y="28"/>
                    </a:lnTo>
                  </a:path>
                </a:pathLst>
              </a:custGeom>
              <a:noFill/>
              <a:ln w="2540">
                <a:solidFill>
                  <a:srgbClr val="1F1A17"/>
                </a:solidFill>
                <a:round/>
                <a:headEnd/>
                <a:tailEnd/>
              </a:ln>
            </p:spPr>
            <p:txBody>
              <a:bodyPr/>
              <a:lstStyle/>
              <a:p>
                <a:endParaRPr lang="ro-RO"/>
              </a:p>
            </p:txBody>
          </p:sp>
          <p:sp>
            <p:nvSpPr>
              <p:cNvPr id="54635" name="Freeform 242"/>
              <p:cNvSpPr>
                <a:spLocks/>
              </p:cNvSpPr>
              <p:nvPr/>
            </p:nvSpPr>
            <p:spPr bwMode="auto">
              <a:xfrm>
                <a:off x="3351" y="4791"/>
                <a:ext cx="266" cy="319"/>
              </a:xfrm>
              <a:custGeom>
                <a:avLst/>
                <a:gdLst>
                  <a:gd name="T0" fmla="*/ 10 w 266"/>
                  <a:gd name="T1" fmla="*/ 140 h 319"/>
                  <a:gd name="T2" fmla="*/ 14 w 266"/>
                  <a:gd name="T3" fmla="*/ 133 h 319"/>
                  <a:gd name="T4" fmla="*/ 35 w 266"/>
                  <a:gd name="T5" fmla="*/ 32 h 319"/>
                  <a:gd name="T6" fmla="*/ 38 w 266"/>
                  <a:gd name="T7" fmla="*/ 102 h 319"/>
                  <a:gd name="T8" fmla="*/ 38 w 266"/>
                  <a:gd name="T9" fmla="*/ 175 h 319"/>
                  <a:gd name="T10" fmla="*/ 42 w 266"/>
                  <a:gd name="T11" fmla="*/ 284 h 319"/>
                  <a:gd name="T12" fmla="*/ 49 w 266"/>
                  <a:gd name="T13" fmla="*/ 291 h 319"/>
                  <a:gd name="T14" fmla="*/ 59 w 266"/>
                  <a:gd name="T15" fmla="*/ 295 h 319"/>
                  <a:gd name="T16" fmla="*/ 66 w 266"/>
                  <a:gd name="T17" fmla="*/ 288 h 319"/>
                  <a:gd name="T18" fmla="*/ 66 w 266"/>
                  <a:gd name="T19" fmla="*/ 179 h 319"/>
                  <a:gd name="T20" fmla="*/ 73 w 266"/>
                  <a:gd name="T21" fmla="*/ 281 h 319"/>
                  <a:gd name="T22" fmla="*/ 77 w 266"/>
                  <a:gd name="T23" fmla="*/ 295 h 319"/>
                  <a:gd name="T24" fmla="*/ 87 w 266"/>
                  <a:gd name="T25" fmla="*/ 298 h 319"/>
                  <a:gd name="T26" fmla="*/ 98 w 266"/>
                  <a:gd name="T27" fmla="*/ 298 h 319"/>
                  <a:gd name="T28" fmla="*/ 101 w 266"/>
                  <a:gd name="T29" fmla="*/ 288 h 319"/>
                  <a:gd name="T30" fmla="*/ 133 w 266"/>
                  <a:gd name="T31" fmla="*/ 189 h 319"/>
                  <a:gd name="T32" fmla="*/ 101 w 266"/>
                  <a:gd name="T33" fmla="*/ 42 h 319"/>
                  <a:gd name="T34" fmla="*/ 122 w 266"/>
                  <a:gd name="T35" fmla="*/ 144 h 319"/>
                  <a:gd name="T36" fmla="*/ 126 w 266"/>
                  <a:gd name="T37" fmla="*/ 154 h 319"/>
                  <a:gd name="T38" fmla="*/ 136 w 266"/>
                  <a:gd name="T39" fmla="*/ 161 h 319"/>
                  <a:gd name="T40" fmla="*/ 144 w 266"/>
                  <a:gd name="T41" fmla="*/ 158 h 319"/>
                  <a:gd name="T42" fmla="*/ 147 w 266"/>
                  <a:gd name="T43" fmla="*/ 144 h 319"/>
                  <a:gd name="T44" fmla="*/ 168 w 266"/>
                  <a:gd name="T45" fmla="*/ 56 h 319"/>
                  <a:gd name="T46" fmla="*/ 168 w 266"/>
                  <a:gd name="T47" fmla="*/ 302 h 319"/>
                  <a:gd name="T48" fmla="*/ 175 w 266"/>
                  <a:gd name="T49" fmla="*/ 312 h 319"/>
                  <a:gd name="T50" fmla="*/ 189 w 266"/>
                  <a:gd name="T51" fmla="*/ 312 h 319"/>
                  <a:gd name="T52" fmla="*/ 196 w 266"/>
                  <a:gd name="T53" fmla="*/ 309 h 319"/>
                  <a:gd name="T54" fmla="*/ 196 w 266"/>
                  <a:gd name="T55" fmla="*/ 158 h 319"/>
                  <a:gd name="T56" fmla="*/ 203 w 266"/>
                  <a:gd name="T57" fmla="*/ 302 h 319"/>
                  <a:gd name="T58" fmla="*/ 207 w 266"/>
                  <a:gd name="T59" fmla="*/ 312 h 319"/>
                  <a:gd name="T60" fmla="*/ 217 w 266"/>
                  <a:gd name="T61" fmla="*/ 319 h 319"/>
                  <a:gd name="T62" fmla="*/ 228 w 266"/>
                  <a:gd name="T63" fmla="*/ 316 h 319"/>
                  <a:gd name="T64" fmla="*/ 231 w 266"/>
                  <a:gd name="T65" fmla="*/ 305 h 319"/>
                  <a:gd name="T66" fmla="*/ 235 w 266"/>
                  <a:gd name="T67" fmla="*/ 67 h 319"/>
                  <a:gd name="T68" fmla="*/ 249 w 266"/>
                  <a:gd name="T69" fmla="*/ 172 h 319"/>
                  <a:gd name="T70" fmla="*/ 256 w 266"/>
                  <a:gd name="T71" fmla="*/ 175 h 319"/>
                  <a:gd name="T72" fmla="*/ 266 w 266"/>
                  <a:gd name="T73" fmla="*/ 154 h 319"/>
                  <a:gd name="T74" fmla="*/ 266 w 266"/>
                  <a:gd name="T75" fmla="*/ 116 h 319"/>
                  <a:gd name="T76" fmla="*/ 259 w 266"/>
                  <a:gd name="T77" fmla="*/ 60 h 319"/>
                  <a:gd name="T78" fmla="*/ 249 w 266"/>
                  <a:gd name="T79" fmla="*/ 35 h 319"/>
                  <a:gd name="T80" fmla="*/ 235 w 266"/>
                  <a:gd name="T81" fmla="*/ 28 h 319"/>
                  <a:gd name="T82" fmla="*/ 172 w 266"/>
                  <a:gd name="T83" fmla="*/ 14 h 319"/>
                  <a:gd name="T84" fmla="*/ 151 w 266"/>
                  <a:gd name="T85" fmla="*/ 21 h 319"/>
                  <a:gd name="T86" fmla="*/ 144 w 266"/>
                  <a:gd name="T87" fmla="*/ 39 h 319"/>
                  <a:gd name="T88" fmla="*/ 129 w 266"/>
                  <a:gd name="T89" fmla="*/ 46 h 319"/>
                  <a:gd name="T90" fmla="*/ 122 w 266"/>
                  <a:gd name="T91" fmla="*/ 21 h 319"/>
                  <a:gd name="T92" fmla="*/ 101 w 266"/>
                  <a:gd name="T93" fmla="*/ 11 h 319"/>
                  <a:gd name="T94" fmla="*/ 31 w 266"/>
                  <a:gd name="T95" fmla="*/ 0 h 319"/>
                  <a:gd name="T96" fmla="*/ 14 w 266"/>
                  <a:gd name="T97" fmla="*/ 14 h 319"/>
                  <a:gd name="T98" fmla="*/ 3 w 266"/>
                  <a:gd name="T99" fmla="*/ 98 h 319"/>
                  <a:gd name="T100" fmla="*/ 3 w 266"/>
                  <a:gd name="T101" fmla="*/ 109 h 319"/>
                  <a:gd name="T102" fmla="*/ 0 w 266"/>
                  <a:gd name="T103" fmla="*/ 137 h 319"/>
                  <a:gd name="T104" fmla="*/ 7 w 266"/>
                  <a:gd name="T105" fmla="*/ 140 h 3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6"/>
                  <a:gd name="T160" fmla="*/ 0 h 319"/>
                  <a:gd name="T161" fmla="*/ 266 w 266"/>
                  <a:gd name="T162" fmla="*/ 319 h 3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6" h="319">
                    <a:moveTo>
                      <a:pt x="7" y="140"/>
                    </a:moveTo>
                    <a:lnTo>
                      <a:pt x="10" y="140"/>
                    </a:lnTo>
                    <a:lnTo>
                      <a:pt x="14" y="140"/>
                    </a:lnTo>
                    <a:lnTo>
                      <a:pt x="14" y="133"/>
                    </a:lnTo>
                    <a:lnTo>
                      <a:pt x="17" y="126"/>
                    </a:lnTo>
                    <a:lnTo>
                      <a:pt x="35" y="32"/>
                    </a:lnTo>
                    <a:lnTo>
                      <a:pt x="38" y="32"/>
                    </a:lnTo>
                    <a:lnTo>
                      <a:pt x="38" y="102"/>
                    </a:lnTo>
                    <a:lnTo>
                      <a:pt x="10" y="168"/>
                    </a:lnTo>
                    <a:lnTo>
                      <a:pt x="38" y="175"/>
                    </a:lnTo>
                    <a:lnTo>
                      <a:pt x="38" y="277"/>
                    </a:lnTo>
                    <a:lnTo>
                      <a:pt x="42" y="284"/>
                    </a:lnTo>
                    <a:lnTo>
                      <a:pt x="42" y="288"/>
                    </a:lnTo>
                    <a:lnTo>
                      <a:pt x="49" y="291"/>
                    </a:lnTo>
                    <a:lnTo>
                      <a:pt x="52" y="295"/>
                    </a:lnTo>
                    <a:lnTo>
                      <a:pt x="59" y="295"/>
                    </a:lnTo>
                    <a:lnTo>
                      <a:pt x="63" y="291"/>
                    </a:lnTo>
                    <a:lnTo>
                      <a:pt x="66" y="288"/>
                    </a:lnTo>
                    <a:lnTo>
                      <a:pt x="66" y="281"/>
                    </a:lnTo>
                    <a:lnTo>
                      <a:pt x="66" y="179"/>
                    </a:lnTo>
                    <a:lnTo>
                      <a:pt x="73" y="179"/>
                    </a:lnTo>
                    <a:lnTo>
                      <a:pt x="73" y="281"/>
                    </a:lnTo>
                    <a:lnTo>
                      <a:pt x="77" y="288"/>
                    </a:lnTo>
                    <a:lnTo>
                      <a:pt x="77" y="295"/>
                    </a:lnTo>
                    <a:lnTo>
                      <a:pt x="84" y="298"/>
                    </a:lnTo>
                    <a:lnTo>
                      <a:pt x="87" y="298"/>
                    </a:lnTo>
                    <a:lnTo>
                      <a:pt x="94" y="298"/>
                    </a:lnTo>
                    <a:lnTo>
                      <a:pt x="98" y="298"/>
                    </a:lnTo>
                    <a:lnTo>
                      <a:pt x="101" y="291"/>
                    </a:lnTo>
                    <a:lnTo>
                      <a:pt x="101" y="288"/>
                    </a:lnTo>
                    <a:lnTo>
                      <a:pt x="101" y="182"/>
                    </a:lnTo>
                    <a:lnTo>
                      <a:pt x="133" y="189"/>
                    </a:lnTo>
                    <a:lnTo>
                      <a:pt x="101" y="112"/>
                    </a:lnTo>
                    <a:lnTo>
                      <a:pt x="101" y="42"/>
                    </a:lnTo>
                    <a:lnTo>
                      <a:pt x="108" y="42"/>
                    </a:lnTo>
                    <a:lnTo>
                      <a:pt x="122" y="144"/>
                    </a:lnTo>
                    <a:lnTo>
                      <a:pt x="122" y="147"/>
                    </a:lnTo>
                    <a:lnTo>
                      <a:pt x="126" y="154"/>
                    </a:lnTo>
                    <a:lnTo>
                      <a:pt x="129" y="158"/>
                    </a:lnTo>
                    <a:lnTo>
                      <a:pt x="136" y="161"/>
                    </a:lnTo>
                    <a:lnTo>
                      <a:pt x="140" y="161"/>
                    </a:lnTo>
                    <a:lnTo>
                      <a:pt x="144" y="158"/>
                    </a:lnTo>
                    <a:lnTo>
                      <a:pt x="147" y="151"/>
                    </a:lnTo>
                    <a:lnTo>
                      <a:pt x="147" y="144"/>
                    </a:lnTo>
                    <a:lnTo>
                      <a:pt x="161" y="56"/>
                    </a:lnTo>
                    <a:lnTo>
                      <a:pt x="168" y="56"/>
                    </a:lnTo>
                    <a:lnTo>
                      <a:pt x="168" y="295"/>
                    </a:lnTo>
                    <a:lnTo>
                      <a:pt x="168" y="302"/>
                    </a:lnTo>
                    <a:lnTo>
                      <a:pt x="172" y="309"/>
                    </a:lnTo>
                    <a:lnTo>
                      <a:pt x="175" y="312"/>
                    </a:lnTo>
                    <a:lnTo>
                      <a:pt x="182" y="312"/>
                    </a:lnTo>
                    <a:lnTo>
                      <a:pt x="189" y="312"/>
                    </a:lnTo>
                    <a:lnTo>
                      <a:pt x="193" y="312"/>
                    </a:lnTo>
                    <a:lnTo>
                      <a:pt x="196" y="309"/>
                    </a:lnTo>
                    <a:lnTo>
                      <a:pt x="196" y="302"/>
                    </a:lnTo>
                    <a:lnTo>
                      <a:pt x="196" y="158"/>
                    </a:lnTo>
                    <a:lnTo>
                      <a:pt x="203" y="161"/>
                    </a:lnTo>
                    <a:lnTo>
                      <a:pt x="203" y="302"/>
                    </a:lnTo>
                    <a:lnTo>
                      <a:pt x="203" y="309"/>
                    </a:lnTo>
                    <a:lnTo>
                      <a:pt x="207" y="312"/>
                    </a:lnTo>
                    <a:lnTo>
                      <a:pt x="210" y="316"/>
                    </a:lnTo>
                    <a:lnTo>
                      <a:pt x="217" y="319"/>
                    </a:lnTo>
                    <a:lnTo>
                      <a:pt x="224" y="319"/>
                    </a:lnTo>
                    <a:lnTo>
                      <a:pt x="228" y="316"/>
                    </a:lnTo>
                    <a:lnTo>
                      <a:pt x="231" y="312"/>
                    </a:lnTo>
                    <a:lnTo>
                      <a:pt x="231" y="305"/>
                    </a:lnTo>
                    <a:lnTo>
                      <a:pt x="231" y="67"/>
                    </a:lnTo>
                    <a:lnTo>
                      <a:pt x="235" y="67"/>
                    </a:lnTo>
                    <a:lnTo>
                      <a:pt x="245" y="161"/>
                    </a:lnTo>
                    <a:lnTo>
                      <a:pt x="249" y="172"/>
                    </a:lnTo>
                    <a:lnTo>
                      <a:pt x="252" y="179"/>
                    </a:lnTo>
                    <a:lnTo>
                      <a:pt x="256" y="175"/>
                    </a:lnTo>
                    <a:lnTo>
                      <a:pt x="259" y="172"/>
                    </a:lnTo>
                    <a:lnTo>
                      <a:pt x="266" y="154"/>
                    </a:lnTo>
                    <a:lnTo>
                      <a:pt x="266" y="147"/>
                    </a:lnTo>
                    <a:lnTo>
                      <a:pt x="266" y="116"/>
                    </a:lnTo>
                    <a:lnTo>
                      <a:pt x="266" y="77"/>
                    </a:lnTo>
                    <a:lnTo>
                      <a:pt x="259" y="60"/>
                    </a:lnTo>
                    <a:lnTo>
                      <a:pt x="252" y="42"/>
                    </a:lnTo>
                    <a:lnTo>
                      <a:pt x="249" y="35"/>
                    </a:lnTo>
                    <a:lnTo>
                      <a:pt x="242" y="32"/>
                    </a:lnTo>
                    <a:lnTo>
                      <a:pt x="235" y="28"/>
                    </a:lnTo>
                    <a:lnTo>
                      <a:pt x="228" y="25"/>
                    </a:lnTo>
                    <a:lnTo>
                      <a:pt x="172" y="14"/>
                    </a:lnTo>
                    <a:lnTo>
                      <a:pt x="158" y="14"/>
                    </a:lnTo>
                    <a:lnTo>
                      <a:pt x="151" y="21"/>
                    </a:lnTo>
                    <a:lnTo>
                      <a:pt x="144" y="28"/>
                    </a:lnTo>
                    <a:lnTo>
                      <a:pt x="144" y="39"/>
                    </a:lnTo>
                    <a:lnTo>
                      <a:pt x="133" y="116"/>
                    </a:lnTo>
                    <a:lnTo>
                      <a:pt x="129" y="46"/>
                    </a:lnTo>
                    <a:lnTo>
                      <a:pt x="129" y="32"/>
                    </a:lnTo>
                    <a:lnTo>
                      <a:pt x="122" y="21"/>
                    </a:lnTo>
                    <a:lnTo>
                      <a:pt x="112" y="14"/>
                    </a:lnTo>
                    <a:lnTo>
                      <a:pt x="101" y="11"/>
                    </a:lnTo>
                    <a:lnTo>
                      <a:pt x="42" y="0"/>
                    </a:lnTo>
                    <a:lnTo>
                      <a:pt x="31" y="0"/>
                    </a:lnTo>
                    <a:lnTo>
                      <a:pt x="21" y="3"/>
                    </a:lnTo>
                    <a:lnTo>
                      <a:pt x="14" y="14"/>
                    </a:lnTo>
                    <a:lnTo>
                      <a:pt x="14" y="28"/>
                    </a:lnTo>
                    <a:lnTo>
                      <a:pt x="3" y="98"/>
                    </a:lnTo>
                    <a:lnTo>
                      <a:pt x="3" y="102"/>
                    </a:lnTo>
                    <a:lnTo>
                      <a:pt x="3" y="109"/>
                    </a:lnTo>
                    <a:lnTo>
                      <a:pt x="0" y="123"/>
                    </a:lnTo>
                    <a:lnTo>
                      <a:pt x="0" y="137"/>
                    </a:lnTo>
                    <a:lnTo>
                      <a:pt x="3" y="140"/>
                    </a:lnTo>
                    <a:lnTo>
                      <a:pt x="7" y="140"/>
                    </a:lnTo>
                  </a:path>
                </a:pathLst>
              </a:custGeom>
              <a:noFill/>
              <a:ln w="2540">
                <a:solidFill>
                  <a:srgbClr val="1F1A17"/>
                </a:solidFill>
                <a:round/>
                <a:headEnd/>
                <a:tailEnd/>
              </a:ln>
            </p:spPr>
            <p:txBody>
              <a:bodyPr/>
              <a:lstStyle/>
              <a:p>
                <a:endParaRPr lang="ro-RO"/>
              </a:p>
            </p:txBody>
          </p:sp>
          <p:sp>
            <p:nvSpPr>
              <p:cNvPr id="54636" name="Freeform 241"/>
              <p:cNvSpPr>
                <a:spLocks noEditPoints="1"/>
              </p:cNvSpPr>
              <p:nvPr/>
            </p:nvSpPr>
            <p:spPr bwMode="auto">
              <a:xfrm>
                <a:off x="2961" y="4721"/>
                <a:ext cx="249" cy="340"/>
              </a:xfrm>
              <a:custGeom>
                <a:avLst/>
                <a:gdLst>
                  <a:gd name="T0" fmla="*/ 200 w 249"/>
                  <a:gd name="T1" fmla="*/ 56 h 340"/>
                  <a:gd name="T2" fmla="*/ 176 w 249"/>
                  <a:gd name="T3" fmla="*/ 63 h 340"/>
                  <a:gd name="T4" fmla="*/ 158 w 249"/>
                  <a:gd name="T5" fmla="*/ 35 h 340"/>
                  <a:gd name="T6" fmla="*/ 176 w 249"/>
                  <a:gd name="T7" fmla="*/ 10 h 340"/>
                  <a:gd name="T8" fmla="*/ 200 w 249"/>
                  <a:gd name="T9" fmla="*/ 17 h 340"/>
                  <a:gd name="T10" fmla="*/ 84 w 249"/>
                  <a:gd name="T11" fmla="*/ 28 h 340"/>
                  <a:gd name="T12" fmla="*/ 70 w 249"/>
                  <a:gd name="T13" fmla="*/ 56 h 340"/>
                  <a:gd name="T14" fmla="*/ 46 w 249"/>
                  <a:gd name="T15" fmla="*/ 49 h 340"/>
                  <a:gd name="T16" fmla="*/ 39 w 249"/>
                  <a:gd name="T17" fmla="*/ 17 h 340"/>
                  <a:gd name="T18" fmla="*/ 63 w 249"/>
                  <a:gd name="T19" fmla="*/ 0 h 340"/>
                  <a:gd name="T20" fmla="*/ 84 w 249"/>
                  <a:gd name="T21" fmla="*/ 17 h 340"/>
                  <a:gd name="T22" fmla="*/ 242 w 249"/>
                  <a:gd name="T23" fmla="*/ 203 h 340"/>
                  <a:gd name="T24" fmla="*/ 235 w 249"/>
                  <a:gd name="T25" fmla="*/ 189 h 340"/>
                  <a:gd name="T26" fmla="*/ 214 w 249"/>
                  <a:gd name="T27" fmla="*/ 161 h 340"/>
                  <a:gd name="T28" fmla="*/ 214 w 249"/>
                  <a:gd name="T29" fmla="*/ 326 h 340"/>
                  <a:gd name="T30" fmla="*/ 204 w 249"/>
                  <a:gd name="T31" fmla="*/ 340 h 340"/>
                  <a:gd name="T32" fmla="*/ 190 w 249"/>
                  <a:gd name="T33" fmla="*/ 337 h 340"/>
                  <a:gd name="T34" fmla="*/ 186 w 249"/>
                  <a:gd name="T35" fmla="*/ 231 h 340"/>
                  <a:gd name="T36" fmla="*/ 179 w 249"/>
                  <a:gd name="T37" fmla="*/ 333 h 340"/>
                  <a:gd name="T38" fmla="*/ 165 w 249"/>
                  <a:gd name="T39" fmla="*/ 340 h 340"/>
                  <a:gd name="T40" fmla="*/ 155 w 249"/>
                  <a:gd name="T41" fmla="*/ 333 h 340"/>
                  <a:gd name="T42" fmla="*/ 127 w 249"/>
                  <a:gd name="T43" fmla="*/ 231 h 340"/>
                  <a:gd name="T44" fmla="*/ 148 w 249"/>
                  <a:gd name="T45" fmla="*/ 95 h 340"/>
                  <a:gd name="T46" fmla="*/ 130 w 249"/>
                  <a:gd name="T47" fmla="*/ 200 h 340"/>
                  <a:gd name="T48" fmla="*/ 119 w 249"/>
                  <a:gd name="T49" fmla="*/ 203 h 340"/>
                  <a:gd name="T50" fmla="*/ 109 w 249"/>
                  <a:gd name="T51" fmla="*/ 186 h 340"/>
                  <a:gd name="T52" fmla="*/ 91 w 249"/>
                  <a:gd name="T53" fmla="*/ 326 h 340"/>
                  <a:gd name="T54" fmla="*/ 84 w 249"/>
                  <a:gd name="T55" fmla="*/ 340 h 340"/>
                  <a:gd name="T56" fmla="*/ 67 w 249"/>
                  <a:gd name="T57" fmla="*/ 337 h 340"/>
                  <a:gd name="T58" fmla="*/ 67 w 249"/>
                  <a:gd name="T59" fmla="*/ 193 h 340"/>
                  <a:gd name="T60" fmla="*/ 56 w 249"/>
                  <a:gd name="T61" fmla="*/ 333 h 340"/>
                  <a:gd name="T62" fmla="*/ 46 w 249"/>
                  <a:gd name="T63" fmla="*/ 340 h 340"/>
                  <a:gd name="T64" fmla="*/ 32 w 249"/>
                  <a:gd name="T65" fmla="*/ 333 h 340"/>
                  <a:gd name="T66" fmla="*/ 28 w 249"/>
                  <a:gd name="T67" fmla="*/ 102 h 340"/>
                  <a:gd name="T68" fmla="*/ 11 w 249"/>
                  <a:gd name="T69" fmla="*/ 203 h 340"/>
                  <a:gd name="T70" fmla="*/ 0 w 249"/>
                  <a:gd name="T71" fmla="*/ 179 h 340"/>
                  <a:gd name="T72" fmla="*/ 0 w 249"/>
                  <a:gd name="T73" fmla="*/ 105 h 340"/>
                  <a:gd name="T74" fmla="*/ 14 w 249"/>
                  <a:gd name="T75" fmla="*/ 70 h 340"/>
                  <a:gd name="T76" fmla="*/ 35 w 249"/>
                  <a:gd name="T77" fmla="*/ 63 h 340"/>
                  <a:gd name="T78" fmla="*/ 109 w 249"/>
                  <a:gd name="T79" fmla="*/ 66 h 340"/>
                  <a:gd name="T80" fmla="*/ 123 w 249"/>
                  <a:gd name="T81" fmla="*/ 161 h 340"/>
                  <a:gd name="T82" fmla="*/ 134 w 249"/>
                  <a:gd name="T83" fmla="*/ 73 h 340"/>
                  <a:gd name="T84" fmla="*/ 211 w 249"/>
                  <a:gd name="T85" fmla="*/ 66 h 340"/>
                  <a:gd name="T86" fmla="*/ 235 w 249"/>
                  <a:gd name="T87" fmla="*/ 84 h 340"/>
                  <a:gd name="T88" fmla="*/ 249 w 249"/>
                  <a:gd name="T89" fmla="*/ 168 h 340"/>
                  <a:gd name="T90" fmla="*/ 249 w 249"/>
                  <a:gd name="T91" fmla="*/ 200 h 3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9"/>
                  <a:gd name="T139" fmla="*/ 0 h 340"/>
                  <a:gd name="T140" fmla="*/ 249 w 249"/>
                  <a:gd name="T141" fmla="*/ 340 h 3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9" h="340">
                    <a:moveTo>
                      <a:pt x="207" y="35"/>
                    </a:moveTo>
                    <a:lnTo>
                      <a:pt x="204" y="45"/>
                    </a:lnTo>
                    <a:lnTo>
                      <a:pt x="200" y="56"/>
                    </a:lnTo>
                    <a:lnTo>
                      <a:pt x="193" y="63"/>
                    </a:lnTo>
                    <a:lnTo>
                      <a:pt x="183" y="63"/>
                    </a:lnTo>
                    <a:lnTo>
                      <a:pt x="176" y="63"/>
                    </a:lnTo>
                    <a:lnTo>
                      <a:pt x="165" y="56"/>
                    </a:lnTo>
                    <a:lnTo>
                      <a:pt x="162" y="45"/>
                    </a:lnTo>
                    <a:lnTo>
                      <a:pt x="158" y="35"/>
                    </a:lnTo>
                    <a:lnTo>
                      <a:pt x="162" y="24"/>
                    </a:lnTo>
                    <a:lnTo>
                      <a:pt x="165" y="17"/>
                    </a:lnTo>
                    <a:lnTo>
                      <a:pt x="176" y="10"/>
                    </a:lnTo>
                    <a:lnTo>
                      <a:pt x="183" y="7"/>
                    </a:lnTo>
                    <a:lnTo>
                      <a:pt x="193" y="10"/>
                    </a:lnTo>
                    <a:lnTo>
                      <a:pt x="200" y="17"/>
                    </a:lnTo>
                    <a:lnTo>
                      <a:pt x="204" y="24"/>
                    </a:lnTo>
                    <a:lnTo>
                      <a:pt x="207" y="35"/>
                    </a:lnTo>
                    <a:close/>
                    <a:moveTo>
                      <a:pt x="84" y="28"/>
                    </a:moveTo>
                    <a:lnTo>
                      <a:pt x="84" y="38"/>
                    </a:lnTo>
                    <a:lnTo>
                      <a:pt x="77" y="49"/>
                    </a:lnTo>
                    <a:lnTo>
                      <a:pt x="70" y="56"/>
                    </a:lnTo>
                    <a:lnTo>
                      <a:pt x="63" y="59"/>
                    </a:lnTo>
                    <a:lnTo>
                      <a:pt x="53" y="56"/>
                    </a:lnTo>
                    <a:lnTo>
                      <a:pt x="46" y="49"/>
                    </a:lnTo>
                    <a:lnTo>
                      <a:pt x="39" y="38"/>
                    </a:lnTo>
                    <a:lnTo>
                      <a:pt x="39" y="28"/>
                    </a:lnTo>
                    <a:lnTo>
                      <a:pt x="39" y="17"/>
                    </a:lnTo>
                    <a:lnTo>
                      <a:pt x="46" y="10"/>
                    </a:lnTo>
                    <a:lnTo>
                      <a:pt x="53" y="3"/>
                    </a:lnTo>
                    <a:lnTo>
                      <a:pt x="63" y="0"/>
                    </a:lnTo>
                    <a:lnTo>
                      <a:pt x="70" y="3"/>
                    </a:lnTo>
                    <a:lnTo>
                      <a:pt x="77" y="10"/>
                    </a:lnTo>
                    <a:lnTo>
                      <a:pt x="84" y="17"/>
                    </a:lnTo>
                    <a:lnTo>
                      <a:pt x="84" y="28"/>
                    </a:lnTo>
                    <a:close/>
                    <a:moveTo>
                      <a:pt x="246" y="203"/>
                    </a:moveTo>
                    <a:lnTo>
                      <a:pt x="242" y="203"/>
                    </a:lnTo>
                    <a:lnTo>
                      <a:pt x="239" y="203"/>
                    </a:lnTo>
                    <a:lnTo>
                      <a:pt x="235" y="196"/>
                    </a:lnTo>
                    <a:lnTo>
                      <a:pt x="235" y="189"/>
                    </a:lnTo>
                    <a:lnTo>
                      <a:pt x="218" y="95"/>
                    </a:lnTo>
                    <a:lnTo>
                      <a:pt x="214" y="95"/>
                    </a:lnTo>
                    <a:lnTo>
                      <a:pt x="214" y="161"/>
                    </a:lnTo>
                    <a:lnTo>
                      <a:pt x="239" y="231"/>
                    </a:lnTo>
                    <a:lnTo>
                      <a:pt x="214" y="231"/>
                    </a:lnTo>
                    <a:lnTo>
                      <a:pt x="214" y="326"/>
                    </a:lnTo>
                    <a:lnTo>
                      <a:pt x="211" y="333"/>
                    </a:lnTo>
                    <a:lnTo>
                      <a:pt x="211" y="337"/>
                    </a:lnTo>
                    <a:lnTo>
                      <a:pt x="204" y="340"/>
                    </a:lnTo>
                    <a:lnTo>
                      <a:pt x="200" y="340"/>
                    </a:lnTo>
                    <a:lnTo>
                      <a:pt x="193" y="340"/>
                    </a:lnTo>
                    <a:lnTo>
                      <a:pt x="190" y="337"/>
                    </a:lnTo>
                    <a:lnTo>
                      <a:pt x="186" y="333"/>
                    </a:lnTo>
                    <a:lnTo>
                      <a:pt x="186" y="326"/>
                    </a:lnTo>
                    <a:lnTo>
                      <a:pt x="186" y="231"/>
                    </a:lnTo>
                    <a:lnTo>
                      <a:pt x="179" y="231"/>
                    </a:lnTo>
                    <a:lnTo>
                      <a:pt x="179" y="326"/>
                    </a:lnTo>
                    <a:lnTo>
                      <a:pt x="179" y="333"/>
                    </a:lnTo>
                    <a:lnTo>
                      <a:pt x="176" y="337"/>
                    </a:lnTo>
                    <a:lnTo>
                      <a:pt x="172" y="340"/>
                    </a:lnTo>
                    <a:lnTo>
                      <a:pt x="165" y="340"/>
                    </a:lnTo>
                    <a:lnTo>
                      <a:pt x="162" y="340"/>
                    </a:lnTo>
                    <a:lnTo>
                      <a:pt x="158" y="337"/>
                    </a:lnTo>
                    <a:lnTo>
                      <a:pt x="155" y="333"/>
                    </a:lnTo>
                    <a:lnTo>
                      <a:pt x="155" y="326"/>
                    </a:lnTo>
                    <a:lnTo>
                      <a:pt x="155" y="231"/>
                    </a:lnTo>
                    <a:lnTo>
                      <a:pt x="127" y="231"/>
                    </a:lnTo>
                    <a:lnTo>
                      <a:pt x="155" y="161"/>
                    </a:lnTo>
                    <a:lnTo>
                      <a:pt x="155" y="95"/>
                    </a:lnTo>
                    <a:lnTo>
                      <a:pt x="148" y="95"/>
                    </a:lnTo>
                    <a:lnTo>
                      <a:pt x="134" y="189"/>
                    </a:lnTo>
                    <a:lnTo>
                      <a:pt x="134" y="193"/>
                    </a:lnTo>
                    <a:lnTo>
                      <a:pt x="130" y="200"/>
                    </a:lnTo>
                    <a:lnTo>
                      <a:pt x="127" y="203"/>
                    </a:lnTo>
                    <a:lnTo>
                      <a:pt x="123" y="203"/>
                    </a:lnTo>
                    <a:lnTo>
                      <a:pt x="119" y="203"/>
                    </a:lnTo>
                    <a:lnTo>
                      <a:pt x="112" y="200"/>
                    </a:lnTo>
                    <a:lnTo>
                      <a:pt x="112" y="193"/>
                    </a:lnTo>
                    <a:lnTo>
                      <a:pt x="109" y="186"/>
                    </a:lnTo>
                    <a:lnTo>
                      <a:pt x="98" y="102"/>
                    </a:lnTo>
                    <a:lnTo>
                      <a:pt x="91" y="102"/>
                    </a:lnTo>
                    <a:lnTo>
                      <a:pt x="91" y="326"/>
                    </a:lnTo>
                    <a:lnTo>
                      <a:pt x="91" y="333"/>
                    </a:lnTo>
                    <a:lnTo>
                      <a:pt x="88" y="337"/>
                    </a:lnTo>
                    <a:lnTo>
                      <a:pt x="84" y="340"/>
                    </a:lnTo>
                    <a:lnTo>
                      <a:pt x="77" y="340"/>
                    </a:lnTo>
                    <a:lnTo>
                      <a:pt x="74" y="340"/>
                    </a:lnTo>
                    <a:lnTo>
                      <a:pt x="67" y="337"/>
                    </a:lnTo>
                    <a:lnTo>
                      <a:pt x="67" y="333"/>
                    </a:lnTo>
                    <a:lnTo>
                      <a:pt x="67" y="326"/>
                    </a:lnTo>
                    <a:lnTo>
                      <a:pt x="67" y="193"/>
                    </a:lnTo>
                    <a:lnTo>
                      <a:pt x="60" y="193"/>
                    </a:lnTo>
                    <a:lnTo>
                      <a:pt x="60" y="326"/>
                    </a:lnTo>
                    <a:lnTo>
                      <a:pt x="56" y="333"/>
                    </a:lnTo>
                    <a:lnTo>
                      <a:pt x="56" y="337"/>
                    </a:lnTo>
                    <a:lnTo>
                      <a:pt x="53" y="340"/>
                    </a:lnTo>
                    <a:lnTo>
                      <a:pt x="46" y="340"/>
                    </a:lnTo>
                    <a:lnTo>
                      <a:pt x="39" y="340"/>
                    </a:lnTo>
                    <a:lnTo>
                      <a:pt x="35" y="337"/>
                    </a:lnTo>
                    <a:lnTo>
                      <a:pt x="32" y="333"/>
                    </a:lnTo>
                    <a:lnTo>
                      <a:pt x="32" y="326"/>
                    </a:lnTo>
                    <a:lnTo>
                      <a:pt x="32" y="102"/>
                    </a:lnTo>
                    <a:lnTo>
                      <a:pt x="28" y="102"/>
                    </a:lnTo>
                    <a:lnTo>
                      <a:pt x="18" y="189"/>
                    </a:lnTo>
                    <a:lnTo>
                      <a:pt x="14" y="200"/>
                    </a:lnTo>
                    <a:lnTo>
                      <a:pt x="11" y="203"/>
                    </a:lnTo>
                    <a:lnTo>
                      <a:pt x="7" y="200"/>
                    </a:lnTo>
                    <a:lnTo>
                      <a:pt x="4" y="196"/>
                    </a:lnTo>
                    <a:lnTo>
                      <a:pt x="0" y="179"/>
                    </a:lnTo>
                    <a:lnTo>
                      <a:pt x="0" y="172"/>
                    </a:lnTo>
                    <a:lnTo>
                      <a:pt x="0" y="140"/>
                    </a:lnTo>
                    <a:lnTo>
                      <a:pt x="0" y="105"/>
                    </a:lnTo>
                    <a:lnTo>
                      <a:pt x="4" y="88"/>
                    </a:lnTo>
                    <a:lnTo>
                      <a:pt x="11" y="73"/>
                    </a:lnTo>
                    <a:lnTo>
                      <a:pt x="14" y="70"/>
                    </a:lnTo>
                    <a:lnTo>
                      <a:pt x="21" y="66"/>
                    </a:lnTo>
                    <a:lnTo>
                      <a:pt x="28" y="63"/>
                    </a:lnTo>
                    <a:lnTo>
                      <a:pt x="35" y="63"/>
                    </a:lnTo>
                    <a:lnTo>
                      <a:pt x="88" y="63"/>
                    </a:lnTo>
                    <a:lnTo>
                      <a:pt x="98" y="63"/>
                    </a:lnTo>
                    <a:lnTo>
                      <a:pt x="109" y="66"/>
                    </a:lnTo>
                    <a:lnTo>
                      <a:pt x="112" y="77"/>
                    </a:lnTo>
                    <a:lnTo>
                      <a:pt x="116" y="88"/>
                    </a:lnTo>
                    <a:lnTo>
                      <a:pt x="123" y="161"/>
                    </a:lnTo>
                    <a:lnTo>
                      <a:pt x="127" y="95"/>
                    </a:lnTo>
                    <a:lnTo>
                      <a:pt x="130" y="84"/>
                    </a:lnTo>
                    <a:lnTo>
                      <a:pt x="134" y="73"/>
                    </a:lnTo>
                    <a:lnTo>
                      <a:pt x="144" y="66"/>
                    </a:lnTo>
                    <a:lnTo>
                      <a:pt x="155" y="66"/>
                    </a:lnTo>
                    <a:lnTo>
                      <a:pt x="211" y="66"/>
                    </a:lnTo>
                    <a:lnTo>
                      <a:pt x="221" y="66"/>
                    </a:lnTo>
                    <a:lnTo>
                      <a:pt x="228" y="73"/>
                    </a:lnTo>
                    <a:lnTo>
                      <a:pt x="235" y="84"/>
                    </a:lnTo>
                    <a:lnTo>
                      <a:pt x="239" y="95"/>
                    </a:lnTo>
                    <a:lnTo>
                      <a:pt x="246" y="165"/>
                    </a:lnTo>
                    <a:lnTo>
                      <a:pt x="249" y="168"/>
                    </a:lnTo>
                    <a:lnTo>
                      <a:pt x="249" y="175"/>
                    </a:lnTo>
                    <a:lnTo>
                      <a:pt x="249" y="189"/>
                    </a:lnTo>
                    <a:lnTo>
                      <a:pt x="249" y="200"/>
                    </a:lnTo>
                    <a:lnTo>
                      <a:pt x="249" y="203"/>
                    </a:lnTo>
                    <a:lnTo>
                      <a:pt x="246" y="203"/>
                    </a:lnTo>
                    <a:close/>
                  </a:path>
                </a:pathLst>
              </a:custGeom>
              <a:solidFill>
                <a:srgbClr val="1F1A17"/>
              </a:solidFill>
              <a:ln w="9525">
                <a:noFill/>
                <a:round/>
                <a:headEnd/>
                <a:tailEnd/>
              </a:ln>
            </p:spPr>
            <p:txBody>
              <a:bodyPr/>
              <a:lstStyle/>
              <a:p>
                <a:endParaRPr lang="ro-RO"/>
              </a:p>
            </p:txBody>
          </p:sp>
          <p:sp>
            <p:nvSpPr>
              <p:cNvPr id="54637" name="Freeform 240"/>
              <p:cNvSpPr>
                <a:spLocks/>
              </p:cNvSpPr>
              <p:nvPr/>
            </p:nvSpPr>
            <p:spPr bwMode="auto">
              <a:xfrm>
                <a:off x="3119" y="4728"/>
                <a:ext cx="49" cy="56"/>
              </a:xfrm>
              <a:custGeom>
                <a:avLst/>
                <a:gdLst>
                  <a:gd name="T0" fmla="*/ 49 w 49"/>
                  <a:gd name="T1" fmla="*/ 28 h 56"/>
                  <a:gd name="T2" fmla="*/ 46 w 49"/>
                  <a:gd name="T3" fmla="*/ 38 h 56"/>
                  <a:gd name="T4" fmla="*/ 42 w 49"/>
                  <a:gd name="T5" fmla="*/ 49 h 56"/>
                  <a:gd name="T6" fmla="*/ 35 w 49"/>
                  <a:gd name="T7" fmla="*/ 56 h 56"/>
                  <a:gd name="T8" fmla="*/ 25 w 49"/>
                  <a:gd name="T9" fmla="*/ 56 h 56"/>
                  <a:gd name="T10" fmla="*/ 18 w 49"/>
                  <a:gd name="T11" fmla="*/ 56 h 56"/>
                  <a:gd name="T12" fmla="*/ 7 w 49"/>
                  <a:gd name="T13" fmla="*/ 49 h 56"/>
                  <a:gd name="T14" fmla="*/ 4 w 49"/>
                  <a:gd name="T15" fmla="*/ 38 h 56"/>
                  <a:gd name="T16" fmla="*/ 0 w 49"/>
                  <a:gd name="T17" fmla="*/ 28 h 56"/>
                  <a:gd name="T18" fmla="*/ 4 w 49"/>
                  <a:gd name="T19" fmla="*/ 17 h 56"/>
                  <a:gd name="T20" fmla="*/ 7 w 49"/>
                  <a:gd name="T21" fmla="*/ 10 h 56"/>
                  <a:gd name="T22" fmla="*/ 18 w 49"/>
                  <a:gd name="T23" fmla="*/ 3 h 56"/>
                  <a:gd name="T24" fmla="*/ 25 w 49"/>
                  <a:gd name="T25" fmla="*/ 0 h 56"/>
                  <a:gd name="T26" fmla="*/ 35 w 49"/>
                  <a:gd name="T27" fmla="*/ 3 h 56"/>
                  <a:gd name="T28" fmla="*/ 42 w 49"/>
                  <a:gd name="T29" fmla="*/ 10 h 56"/>
                  <a:gd name="T30" fmla="*/ 46 w 49"/>
                  <a:gd name="T31" fmla="*/ 17 h 56"/>
                  <a:gd name="T32" fmla="*/ 49 w 49"/>
                  <a:gd name="T33" fmla="*/ 28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56"/>
                  <a:gd name="T53" fmla="*/ 49 w 49"/>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56">
                    <a:moveTo>
                      <a:pt x="49" y="28"/>
                    </a:moveTo>
                    <a:lnTo>
                      <a:pt x="46" y="38"/>
                    </a:lnTo>
                    <a:lnTo>
                      <a:pt x="42" y="49"/>
                    </a:lnTo>
                    <a:lnTo>
                      <a:pt x="35" y="56"/>
                    </a:lnTo>
                    <a:lnTo>
                      <a:pt x="25" y="56"/>
                    </a:lnTo>
                    <a:lnTo>
                      <a:pt x="18" y="56"/>
                    </a:lnTo>
                    <a:lnTo>
                      <a:pt x="7" y="49"/>
                    </a:lnTo>
                    <a:lnTo>
                      <a:pt x="4" y="38"/>
                    </a:lnTo>
                    <a:lnTo>
                      <a:pt x="0" y="28"/>
                    </a:lnTo>
                    <a:lnTo>
                      <a:pt x="4" y="17"/>
                    </a:lnTo>
                    <a:lnTo>
                      <a:pt x="7" y="10"/>
                    </a:lnTo>
                    <a:lnTo>
                      <a:pt x="18" y="3"/>
                    </a:lnTo>
                    <a:lnTo>
                      <a:pt x="25" y="0"/>
                    </a:lnTo>
                    <a:lnTo>
                      <a:pt x="35" y="3"/>
                    </a:lnTo>
                    <a:lnTo>
                      <a:pt x="42" y="10"/>
                    </a:lnTo>
                    <a:lnTo>
                      <a:pt x="46" y="17"/>
                    </a:lnTo>
                    <a:lnTo>
                      <a:pt x="49" y="28"/>
                    </a:lnTo>
                  </a:path>
                </a:pathLst>
              </a:custGeom>
              <a:noFill/>
              <a:ln w="2540">
                <a:solidFill>
                  <a:srgbClr val="1F1A17"/>
                </a:solidFill>
                <a:round/>
                <a:headEnd/>
                <a:tailEnd/>
              </a:ln>
            </p:spPr>
            <p:txBody>
              <a:bodyPr/>
              <a:lstStyle/>
              <a:p>
                <a:endParaRPr lang="ro-RO"/>
              </a:p>
            </p:txBody>
          </p:sp>
          <p:sp>
            <p:nvSpPr>
              <p:cNvPr id="54638" name="Freeform 239"/>
              <p:cNvSpPr>
                <a:spLocks/>
              </p:cNvSpPr>
              <p:nvPr/>
            </p:nvSpPr>
            <p:spPr bwMode="auto">
              <a:xfrm>
                <a:off x="3000" y="4721"/>
                <a:ext cx="45" cy="59"/>
              </a:xfrm>
              <a:custGeom>
                <a:avLst/>
                <a:gdLst>
                  <a:gd name="T0" fmla="*/ 45 w 45"/>
                  <a:gd name="T1" fmla="*/ 28 h 59"/>
                  <a:gd name="T2" fmla="*/ 45 w 45"/>
                  <a:gd name="T3" fmla="*/ 38 h 59"/>
                  <a:gd name="T4" fmla="*/ 38 w 45"/>
                  <a:gd name="T5" fmla="*/ 49 h 59"/>
                  <a:gd name="T6" fmla="*/ 31 w 45"/>
                  <a:gd name="T7" fmla="*/ 56 h 59"/>
                  <a:gd name="T8" fmla="*/ 24 w 45"/>
                  <a:gd name="T9" fmla="*/ 59 h 59"/>
                  <a:gd name="T10" fmla="*/ 14 w 45"/>
                  <a:gd name="T11" fmla="*/ 56 h 59"/>
                  <a:gd name="T12" fmla="*/ 7 w 45"/>
                  <a:gd name="T13" fmla="*/ 49 h 59"/>
                  <a:gd name="T14" fmla="*/ 0 w 45"/>
                  <a:gd name="T15" fmla="*/ 38 h 59"/>
                  <a:gd name="T16" fmla="*/ 0 w 45"/>
                  <a:gd name="T17" fmla="*/ 28 h 59"/>
                  <a:gd name="T18" fmla="*/ 0 w 45"/>
                  <a:gd name="T19" fmla="*/ 17 h 59"/>
                  <a:gd name="T20" fmla="*/ 7 w 45"/>
                  <a:gd name="T21" fmla="*/ 10 h 59"/>
                  <a:gd name="T22" fmla="*/ 14 w 45"/>
                  <a:gd name="T23" fmla="*/ 3 h 59"/>
                  <a:gd name="T24" fmla="*/ 24 w 45"/>
                  <a:gd name="T25" fmla="*/ 0 h 59"/>
                  <a:gd name="T26" fmla="*/ 31 w 45"/>
                  <a:gd name="T27" fmla="*/ 3 h 59"/>
                  <a:gd name="T28" fmla="*/ 38 w 45"/>
                  <a:gd name="T29" fmla="*/ 10 h 59"/>
                  <a:gd name="T30" fmla="*/ 45 w 45"/>
                  <a:gd name="T31" fmla="*/ 17 h 59"/>
                  <a:gd name="T32" fmla="*/ 45 w 45"/>
                  <a:gd name="T33" fmla="*/ 28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59"/>
                  <a:gd name="T53" fmla="*/ 45 w 45"/>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59">
                    <a:moveTo>
                      <a:pt x="45" y="28"/>
                    </a:moveTo>
                    <a:lnTo>
                      <a:pt x="45" y="38"/>
                    </a:lnTo>
                    <a:lnTo>
                      <a:pt x="38" y="49"/>
                    </a:lnTo>
                    <a:lnTo>
                      <a:pt x="31" y="56"/>
                    </a:lnTo>
                    <a:lnTo>
                      <a:pt x="24" y="59"/>
                    </a:lnTo>
                    <a:lnTo>
                      <a:pt x="14" y="56"/>
                    </a:lnTo>
                    <a:lnTo>
                      <a:pt x="7" y="49"/>
                    </a:lnTo>
                    <a:lnTo>
                      <a:pt x="0" y="38"/>
                    </a:lnTo>
                    <a:lnTo>
                      <a:pt x="0" y="28"/>
                    </a:lnTo>
                    <a:lnTo>
                      <a:pt x="0" y="17"/>
                    </a:lnTo>
                    <a:lnTo>
                      <a:pt x="7" y="10"/>
                    </a:lnTo>
                    <a:lnTo>
                      <a:pt x="14" y="3"/>
                    </a:lnTo>
                    <a:lnTo>
                      <a:pt x="24" y="0"/>
                    </a:lnTo>
                    <a:lnTo>
                      <a:pt x="31" y="3"/>
                    </a:lnTo>
                    <a:lnTo>
                      <a:pt x="38" y="10"/>
                    </a:lnTo>
                    <a:lnTo>
                      <a:pt x="45" y="17"/>
                    </a:lnTo>
                    <a:lnTo>
                      <a:pt x="45" y="28"/>
                    </a:lnTo>
                  </a:path>
                </a:pathLst>
              </a:custGeom>
              <a:noFill/>
              <a:ln w="2540">
                <a:solidFill>
                  <a:srgbClr val="1F1A17"/>
                </a:solidFill>
                <a:round/>
                <a:headEnd/>
                <a:tailEnd/>
              </a:ln>
            </p:spPr>
            <p:txBody>
              <a:bodyPr/>
              <a:lstStyle/>
              <a:p>
                <a:endParaRPr lang="ro-RO"/>
              </a:p>
            </p:txBody>
          </p:sp>
          <p:sp>
            <p:nvSpPr>
              <p:cNvPr id="54639" name="Freeform 238"/>
              <p:cNvSpPr>
                <a:spLocks/>
              </p:cNvSpPr>
              <p:nvPr/>
            </p:nvSpPr>
            <p:spPr bwMode="auto">
              <a:xfrm>
                <a:off x="2961" y="4784"/>
                <a:ext cx="249" cy="277"/>
              </a:xfrm>
              <a:custGeom>
                <a:avLst/>
                <a:gdLst>
                  <a:gd name="T0" fmla="*/ 242 w 249"/>
                  <a:gd name="T1" fmla="*/ 140 h 277"/>
                  <a:gd name="T2" fmla="*/ 235 w 249"/>
                  <a:gd name="T3" fmla="*/ 133 h 277"/>
                  <a:gd name="T4" fmla="*/ 218 w 249"/>
                  <a:gd name="T5" fmla="*/ 32 h 277"/>
                  <a:gd name="T6" fmla="*/ 214 w 249"/>
                  <a:gd name="T7" fmla="*/ 98 h 277"/>
                  <a:gd name="T8" fmla="*/ 214 w 249"/>
                  <a:gd name="T9" fmla="*/ 168 h 277"/>
                  <a:gd name="T10" fmla="*/ 211 w 249"/>
                  <a:gd name="T11" fmla="*/ 270 h 277"/>
                  <a:gd name="T12" fmla="*/ 204 w 249"/>
                  <a:gd name="T13" fmla="*/ 277 h 277"/>
                  <a:gd name="T14" fmla="*/ 193 w 249"/>
                  <a:gd name="T15" fmla="*/ 277 h 277"/>
                  <a:gd name="T16" fmla="*/ 186 w 249"/>
                  <a:gd name="T17" fmla="*/ 270 h 277"/>
                  <a:gd name="T18" fmla="*/ 186 w 249"/>
                  <a:gd name="T19" fmla="*/ 168 h 277"/>
                  <a:gd name="T20" fmla="*/ 179 w 249"/>
                  <a:gd name="T21" fmla="*/ 263 h 277"/>
                  <a:gd name="T22" fmla="*/ 176 w 249"/>
                  <a:gd name="T23" fmla="*/ 274 h 277"/>
                  <a:gd name="T24" fmla="*/ 165 w 249"/>
                  <a:gd name="T25" fmla="*/ 277 h 277"/>
                  <a:gd name="T26" fmla="*/ 158 w 249"/>
                  <a:gd name="T27" fmla="*/ 274 h 277"/>
                  <a:gd name="T28" fmla="*/ 155 w 249"/>
                  <a:gd name="T29" fmla="*/ 263 h 277"/>
                  <a:gd name="T30" fmla="*/ 127 w 249"/>
                  <a:gd name="T31" fmla="*/ 168 h 277"/>
                  <a:gd name="T32" fmla="*/ 155 w 249"/>
                  <a:gd name="T33" fmla="*/ 32 h 277"/>
                  <a:gd name="T34" fmla="*/ 134 w 249"/>
                  <a:gd name="T35" fmla="*/ 126 h 277"/>
                  <a:gd name="T36" fmla="*/ 130 w 249"/>
                  <a:gd name="T37" fmla="*/ 137 h 277"/>
                  <a:gd name="T38" fmla="*/ 123 w 249"/>
                  <a:gd name="T39" fmla="*/ 140 h 277"/>
                  <a:gd name="T40" fmla="*/ 112 w 249"/>
                  <a:gd name="T41" fmla="*/ 137 h 277"/>
                  <a:gd name="T42" fmla="*/ 109 w 249"/>
                  <a:gd name="T43" fmla="*/ 123 h 277"/>
                  <a:gd name="T44" fmla="*/ 91 w 249"/>
                  <a:gd name="T45" fmla="*/ 39 h 277"/>
                  <a:gd name="T46" fmla="*/ 91 w 249"/>
                  <a:gd name="T47" fmla="*/ 270 h 277"/>
                  <a:gd name="T48" fmla="*/ 84 w 249"/>
                  <a:gd name="T49" fmla="*/ 277 h 277"/>
                  <a:gd name="T50" fmla="*/ 74 w 249"/>
                  <a:gd name="T51" fmla="*/ 277 h 277"/>
                  <a:gd name="T52" fmla="*/ 67 w 249"/>
                  <a:gd name="T53" fmla="*/ 270 h 277"/>
                  <a:gd name="T54" fmla="*/ 67 w 249"/>
                  <a:gd name="T55" fmla="*/ 130 h 277"/>
                  <a:gd name="T56" fmla="*/ 60 w 249"/>
                  <a:gd name="T57" fmla="*/ 263 h 277"/>
                  <a:gd name="T58" fmla="*/ 56 w 249"/>
                  <a:gd name="T59" fmla="*/ 274 h 277"/>
                  <a:gd name="T60" fmla="*/ 46 w 249"/>
                  <a:gd name="T61" fmla="*/ 277 h 277"/>
                  <a:gd name="T62" fmla="*/ 35 w 249"/>
                  <a:gd name="T63" fmla="*/ 274 h 277"/>
                  <a:gd name="T64" fmla="*/ 32 w 249"/>
                  <a:gd name="T65" fmla="*/ 263 h 277"/>
                  <a:gd name="T66" fmla="*/ 28 w 249"/>
                  <a:gd name="T67" fmla="*/ 39 h 277"/>
                  <a:gd name="T68" fmla="*/ 14 w 249"/>
                  <a:gd name="T69" fmla="*/ 137 h 277"/>
                  <a:gd name="T70" fmla="*/ 7 w 249"/>
                  <a:gd name="T71" fmla="*/ 137 h 277"/>
                  <a:gd name="T72" fmla="*/ 0 w 249"/>
                  <a:gd name="T73" fmla="*/ 116 h 277"/>
                  <a:gd name="T74" fmla="*/ 0 w 249"/>
                  <a:gd name="T75" fmla="*/ 77 h 277"/>
                  <a:gd name="T76" fmla="*/ 4 w 249"/>
                  <a:gd name="T77" fmla="*/ 25 h 277"/>
                  <a:gd name="T78" fmla="*/ 14 w 249"/>
                  <a:gd name="T79" fmla="*/ 7 h 277"/>
                  <a:gd name="T80" fmla="*/ 28 w 249"/>
                  <a:gd name="T81" fmla="*/ 0 h 277"/>
                  <a:gd name="T82" fmla="*/ 88 w 249"/>
                  <a:gd name="T83" fmla="*/ 0 h 277"/>
                  <a:gd name="T84" fmla="*/ 109 w 249"/>
                  <a:gd name="T85" fmla="*/ 3 h 277"/>
                  <a:gd name="T86" fmla="*/ 116 w 249"/>
                  <a:gd name="T87" fmla="*/ 25 h 277"/>
                  <a:gd name="T88" fmla="*/ 127 w 249"/>
                  <a:gd name="T89" fmla="*/ 32 h 277"/>
                  <a:gd name="T90" fmla="*/ 134 w 249"/>
                  <a:gd name="T91" fmla="*/ 10 h 277"/>
                  <a:gd name="T92" fmla="*/ 155 w 249"/>
                  <a:gd name="T93" fmla="*/ 3 h 277"/>
                  <a:gd name="T94" fmla="*/ 221 w 249"/>
                  <a:gd name="T95" fmla="*/ 3 h 277"/>
                  <a:gd name="T96" fmla="*/ 235 w 249"/>
                  <a:gd name="T97" fmla="*/ 21 h 277"/>
                  <a:gd name="T98" fmla="*/ 246 w 249"/>
                  <a:gd name="T99" fmla="*/ 102 h 277"/>
                  <a:gd name="T100" fmla="*/ 249 w 249"/>
                  <a:gd name="T101" fmla="*/ 112 h 277"/>
                  <a:gd name="T102" fmla="*/ 249 w 249"/>
                  <a:gd name="T103" fmla="*/ 137 h 277"/>
                  <a:gd name="T104" fmla="*/ 246 w 249"/>
                  <a:gd name="T105" fmla="*/ 140 h 2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9"/>
                  <a:gd name="T160" fmla="*/ 0 h 277"/>
                  <a:gd name="T161" fmla="*/ 249 w 249"/>
                  <a:gd name="T162" fmla="*/ 277 h 2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9" h="277">
                    <a:moveTo>
                      <a:pt x="246" y="140"/>
                    </a:moveTo>
                    <a:lnTo>
                      <a:pt x="242" y="140"/>
                    </a:lnTo>
                    <a:lnTo>
                      <a:pt x="239" y="140"/>
                    </a:lnTo>
                    <a:lnTo>
                      <a:pt x="235" y="133"/>
                    </a:lnTo>
                    <a:lnTo>
                      <a:pt x="235" y="126"/>
                    </a:lnTo>
                    <a:lnTo>
                      <a:pt x="218" y="32"/>
                    </a:lnTo>
                    <a:lnTo>
                      <a:pt x="214" y="32"/>
                    </a:lnTo>
                    <a:lnTo>
                      <a:pt x="214" y="98"/>
                    </a:lnTo>
                    <a:lnTo>
                      <a:pt x="239" y="168"/>
                    </a:lnTo>
                    <a:lnTo>
                      <a:pt x="214" y="168"/>
                    </a:lnTo>
                    <a:lnTo>
                      <a:pt x="214" y="263"/>
                    </a:lnTo>
                    <a:lnTo>
                      <a:pt x="211" y="270"/>
                    </a:lnTo>
                    <a:lnTo>
                      <a:pt x="211" y="274"/>
                    </a:lnTo>
                    <a:lnTo>
                      <a:pt x="204" y="277"/>
                    </a:lnTo>
                    <a:lnTo>
                      <a:pt x="200" y="277"/>
                    </a:lnTo>
                    <a:lnTo>
                      <a:pt x="193" y="277"/>
                    </a:lnTo>
                    <a:lnTo>
                      <a:pt x="190" y="274"/>
                    </a:lnTo>
                    <a:lnTo>
                      <a:pt x="186" y="270"/>
                    </a:lnTo>
                    <a:lnTo>
                      <a:pt x="186" y="263"/>
                    </a:lnTo>
                    <a:lnTo>
                      <a:pt x="186" y="168"/>
                    </a:lnTo>
                    <a:lnTo>
                      <a:pt x="179" y="168"/>
                    </a:lnTo>
                    <a:lnTo>
                      <a:pt x="179" y="263"/>
                    </a:lnTo>
                    <a:lnTo>
                      <a:pt x="179" y="270"/>
                    </a:lnTo>
                    <a:lnTo>
                      <a:pt x="176" y="274"/>
                    </a:lnTo>
                    <a:lnTo>
                      <a:pt x="172" y="277"/>
                    </a:lnTo>
                    <a:lnTo>
                      <a:pt x="165" y="277"/>
                    </a:lnTo>
                    <a:lnTo>
                      <a:pt x="162" y="277"/>
                    </a:lnTo>
                    <a:lnTo>
                      <a:pt x="158" y="274"/>
                    </a:lnTo>
                    <a:lnTo>
                      <a:pt x="155" y="270"/>
                    </a:lnTo>
                    <a:lnTo>
                      <a:pt x="155" y="263"/>
                    </a:lnTo>
                    <a:lnTo>
                      <a:pt x="155" y="168"/>
                    </a:lnTo>
                    <a:lnTo>
                      <a:pt x="127" y="168"/>
                    </a:lnTo>
                    <a:lnTo>
                      <a:pt x="155" y="98"/>
                    </a:lnTo>
                    <a:lnTo>
                      <a:pt x="155" y="32"/>
                    </a:lnTo>
                    <a:lnTo>
                      <a:pt x="148" y="32"/>
                    </a:lnTo>
                    <a:lnTo>
                      <a:pt x="134" y="126"/>
                    </a:lnTo>
                    <a:lnTo>
                      <a:pt x="134" y="130"/>
                    </a:lnTo>
                    <a:lnTo>
                      <a:pt x="130" y="137"/>
                    </a:lnTo>
                    <a:lnTo>
                      <a:pt x="127" y="140"/>
                    </a:lnTo>
                    <a:lnTo>
                      <a:pt x="123" y="140"/>
                    </a:lnTo>
                    <a:lnTo>
                      <a:pt x="119" y="140"/>
                    </a:lnTo>
                    <a:lnTo>
                      <a:pt x="112" y="137"/>
                    </a:lnTo>
                    <a:lnTo>
                      <a:pt x="112" y="130"/>
                    </a:lnTo>
                    <a:lnTo>
                      <a:pt x="109" y="123"/>
                    </a:lnTo>
                    <a:lnTo>
                      <a:pt x="98" y="39"/>
                    </a:lnTo>
                    <a:lnTo>
                      <a:pt x="91" y="39"/>
                    </a:lnTo>
                    <a:lnTo>
                      <a:pt x="91" y="263"/>
                    </a:lnTo>
                    <a:lnTo>
                      <a:pt x="91" y="270"/>
                    </a:lnTo>
                    <a:lnTo>
                      <a:pt x="88" y="274"/>
                    </a:lnTo>
                    <a:lnTo>
                      <a:pt x="84" y="277"/>
                    </a:lnTo>
                    <a:lnTo>
                      <a:pt x="77" y="277"/>
                    </a:lnTo>
                    <a:lnTo>
                      <a:pt x="74" y="277"/>
                    </a:lnTo>
                    <a:lnTo>
                      <a:pt x="67" y="274"/>
                    </a:lnTo>
                    <a:lnTo>
                      <a:pt x="67" y="270"/>
                    </a:lnTo>
                    <a:lnTo>
                      <a:pt x="67" y="263"/>
                    </a:lnTo>
                    <a:lnTo>
                      <a:pt x="67" y="130"/>
                    </a:lnTo>
                    <a:lnTo>
                      <a:pt x="60" y="130"/>
                    </a:lnTo>
                    <a:lnTo>
                      <a:pt x="60" y="263"/>
                    </a:lnTo>
                    <a:lnTo>
                      <a:pt x="56" y="270"/>
                    </a:lnTo>
                    <a:lnTo>
                      <a:pt x="56" y="274"/>
                    </a:lnTo>
                    <a:lnTo>
                      <a:pt x="53" y="277"/>
                    </a:lnTo>
                    <a:lnTo>
                      <a:pt x="46" y="277"/>
                    </a:lnTo>
                    <a:lnTo>
                      <a:pt x="39" y="277"/>
                    </a:lnTo>
                    <a:lnTo>
                      <a:pt x="35" y="274"/>
                    </a:lnTo>
                    <a:lnTo>
                      <a:pt x="32" y="270"/>
                    </a:lnTo>
                    <a:lnTo>
                      <a:pt x="32" y="263"/>
                    </a:lnTo>
                    <a:lnTo>
                      <a:pt x="32" y="39"/>
                    </a:lnTo>
                    <a:lnTo>
                      <a:pt x="28" y="39"/>
                    </a:lnTo>
                    <a:lnTo>
                      <a:pt x="18" y="126"/>
                    </a:lnTo>
                    <a:lnTo>
                      <a:pt x="14" y="137"/>
                    </a:lnTo>
                    <a:lnTo>
                      <a:pt x="11" y="140"/>
                    </a:lnTo>
                    <a:lnTo>
                      <a:pt x="7" y="137"/>
                    </a:lnTo>
                    <a:lnTo>
                      <a:pt x="4" y="133"/>
                    </a:lnTo>
                    <a:lnTo>
                      <a:pt x="0" y="116"/>
                    </a:lnTo>
                    <a:lnTo>
                      <a:pt x="0" y="109"/>
                    </a:lnTo>
                    <a:lnTo>
                      <a:pt x="0" y="77"/>
                    </a:lnTo>
                    <a:lnTo>
                      <a:pt x="0" y="42"/>
                    </a:lnTo>
                    <a:lnTo>
                      <a:pt x="4" y="25"/>
                    </a:lnTo>
                    <a:lnTo>
                      <a:pt x="11" y="10"/>
                    </a:lnTo>
                    <a:lnTo>
                      <a:pt x="14" y="7"/>
                    </a:lnTo>
                    <a:lnTo>
                      <a:pt x="21" y="3"/>
                    </a:lnTo>
                    <a:lnTo>
                      <a:pt x="28" y="0"/>
                    </a:lnTo>
                    <a:lnTo>
                      <a:pt x="35" y="0"/>
                    </a:lnTo>
                    <a:lnTo>
                      <a:pt x="88" y="0"/>
                    </a:lnTo>
                    <a:lnTo>
                      <a:pt x="98" y="0"/>
                    </a:lnTo>
                    <a:lnTo>
                      <a:pt x="109" y="3"/>
                    </a:lnTo>
                    <a:lnTo>
                      <a:pt x="112" y="14"/>
                    </a:lnTo>
                    <a:lnTo>
                      <a:pt x="116" y="25"/>
                    </a:lnTo>
                    <a:lnTo>
                      <a:pt x="123" y="98"/>
                    </a:lnTo>
                    <a:lnTo>
                      <a:pt x="127" y="32"/>
                    </a:lnTo>
                    <a:lnTo>
                      <a:pt x="130" y="21"/>
                    </a:lnTo>
                    <a:lnTo>
                      <a:pt x="134" y="10"/>
                    </a:lnTo>
                    <a:lnTo>
                      <a:pt x="144" y="3"/>
                    </a:lnTo>
                    <a:lnTo>
                      <a:pt x="155" y="3"/>
                    </a:lnTo>
                    <a:lnTo>
                      <a:pt x="211" y="3"/>
                    </a:lnTo>
                    <a:lnTo>
                      <a:pt x="221" y="3"/>
                    </a:lnTo>
                    <a:lnTo>
                      <a:pt x="228" y="10"/>
                    </a:lnTo>
                    <a:lnTo>
                      <a:pt x="235" y="21"/>
                    </a:lnTo>
                    <a:lnTo>
                      <a:pt x="239" y="32"/>
                    </a:lnTo>
                    <a:lnTo>
                      <a:pt x="246" y="102"/>
                    </a:lnTo>
                    <a:lnTo>
                      <a:pt x="249" y="105"/>
                    </a:lnTo>
                    <a:lnTo>
                      <a:pt x="249" y="112"/>
                    </a:lnTo>
                    <a:lnTo>
                      <a:pt x="249" y="126"/>
                    </a:lnTo>
                    <a:lnTo>
                      <a:pt x="249" y="137"/>
                    </a:lnTo>
                    <a:lnTo>
                      <a:pt x="249" y="140"/>
                    </a:lnTo>
                    <a:lnTo>
                      <a:pt x="246" y="140"/>
                    </a:lnTo>
                  </a:path>
                </a:pathLst>
              </a:custGeom>
              <a:noFill/>
              <a:ln w="2540">
                <a:solidFill>
                  <a:srgbClr val="1F1A17"/>
                </a:solidFill>
                <a:round/>
                <a:headEnd/>
                <a:tailEnd/>
              </a:ln>
            </p:spPr>
            <p:txBody>
              <a:bodyPr/>
              <a:lstStyle/>
              <a:p>
                <a:endParaRPr lang="ro-RO"/>
              </a:p>
            </p:txBody>
          </p:sp>
          <p:sp>
            <p:nvSpPr>
              <p:cNvPr id="54640" name="Freeform 237"/>
              <p:cNvSpPr>
                <a:spLocks/>
              </p:cNvSpPr>
              <p:nvPr/>
            </p:nvSpPr>
            <p:spPr bwMode="auto">
              <a:xfrm>
                <a:off x="7340" y="11045"/>
                <a:ext cx="189" cy="210"/>
              </a:xfrm>
              <a:custGeom>
                <a:avLst/>
                <a:gdLst>
                  <a:gd name="T0" fmla="*/ 95 w 189"/>
                  <a:gd name="T1" fmla="*/ 210 h 210"/>
                  <a:gd name="T2" fmla="*/ 189 w 189"/>
                  <a:gd name="T3" fmla="*/ 115 h 210"/>
                  <a:gd name="T4" fmla="*/ 189 w 189"/>
                  <a:gd name="T5" fmla="*/ 80 h 210"/>
                  <a:gd name="T6" fmla="*/ 109 w 189"/>
                  <a:gd name="T7" fmla="*/ 164 h 210"/>
                  <a:gd name="T8" fmla="*/ 109 w 189"/>
                  <a:gd name="T9" fmla="*/ 0 h 210"/>
                  <a:gd name="T10" fmla="*/ 84 w 189"/>
                  <a:gd name="T11" fmla="*/ 0 h 210"/>
                  <a:gd name="T12" fmla="*/ 84 w 189"/>
                  <a:gd name="T13" fmla="*/ 164 h 210"/>
                  <a:gd name="T14" fmla="*/ 0 w 189"/>
                  <a:gd name="T15" fmla="*/ 80 h 210"/>
                  <a:gd name="T16" fmla="*/ 0 w 189"/>
                  <a:gd name="T17" fmla="*/ 115 h 210"/>
                  <a:gd name="T18" fmla="*/ 95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5" y="210"/>
                    </a:moveTo>
                    <a:lnTo>
                      <a:pt x="189" y="115"/>
                    </a:lnTo>
                    <a:lnTo>
                      <a:pt x="189" y="80"/>
                    </a:lnTo>
                    <a:lnTo>
                      <a:pt x="109" y="164"/>
                    </a:lnTo>
                    <a:lnTo>
                      <a:pt x="109" y="0"/>
                    </a:lnTo>
                    <a:lnTo>
                      <a:pt x="84" y="0"/>
                    </a:lnTo>
                    <a:lnTo>
                      <a:pt x="84" y="164"/>
                    </a:lnTo>
                    <a:lnTo>
                      <a:pt x="0" y="80"/>
                    </a:lnTo>
                    <a:lnTo>
                      <a:pt x="0" y="115"/>
                    </a:lnTo>
                    <a:lnTo>
                      <a:pt x="95" y="210"/>
                    </a:lnTo>
                    <a:close/>
                  </a:path>
                </a:pathLst>
              </a:custGeom>
              <a:solidFill>
                <a:srgbClr val="1F1A17"/>
              </a:solidFill>
              <a:ln w="9525">
                <a:noFill/>
                <a:round/>
                <a:headEnd/>
                <a:tailEnd/>
              </a:ln>
            </p:spPr>
            <p:txBody>
              <a:bodyPr/>
              <a:lstStyle/>
              <a:p>
                <a:endParaRPr lang="ro-RO"/>
              </a:p>
            </p:txBody>
          </p:sp>
          <p:sp>
            <p:nvSpPr>
              <p:cNvPr id="54641" name="Freeform 236"/>
              <p:cNvSpPr>
                <a:spLocks/>
              </p:cNvSpPr>
              <p:nvPr/>
            </p:nvSpPr>
            <p:spPr bwMode="auto">
              <a:xfrm>
                <a:off x="7340" y="11045"/>
                <a:ext cx="189" cy="210"/>
              </a:xfrm>
              <a:custGeom>
                <a:avLst/>
                <a:gdLst>
                  <a:gd name="T0" fmla="*/ 95 w 189"/>
                  <a:gd name="T1" fmla="*/ 210 h 210"/>
                  <a:gd name="T2" fmla="*/ 189 w 189"/>
                  <a:gd name="T3" fmla="*/ 115 h 210"/>
                  <a:gd name="T4" fmla="*/ 189 w 189"/>
                  <a:gd name="T5" fmla="*/ 80 h 210"/>
                  <a:gd name="T6" fmla="*/ 109 w 189"/>
                  <a:gd name="T7" fmla="*/ 164 h 210"/>
                  <a:gd name="T8" fmla="*/ 109 w 189"/>
                  <a:gd name="T9" fmla="*/ 0 h 210"/>
                  <a:gd name="T10" fmla="*/ 84 w 189"/>
                  <a:gd name="T11" fmla="*/ 0 h 210"/>
                  <a:gd name="T12" fmla="*/ 84 w 189"/>
                  <a:gd name="T13" fmla="*/ 164 h 210"/>
                  <a:gd name="T14" fmla="*/ 0 w 189"/>
                  <a:gd name="T15" fmla="*/ 80 h 210"/>
                  <a:gd name="T16" fmla="*/ 0 w 189"/>
                  <a:gd name="T17" fmla="*/ 115 h 210"/>
                  <a:gd name="T18" fmla="*/ 95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5" y="210"/>
                    </a:moveTo>
                    <a:lnTo>
                      <a:pt x="189" y="115"/>
                    </a:lnTo>
                    <a:lnTo>
                      <a:pt x="189" y="80"/>
                    </a:lnTo>
                    <a:lnTo>
                      <a:pt x="109" y="164"/>
                    </a:lnTo>
                    <a:lnTo>
                      <a:pt x="109" y="0"/>
                    </a:lnTo>
                    <a:lnTo>
                      <a:pt x="84" y="0"/>
                    </a:lnTo>
                    <a:lnTo>
                      <a:pt x="84" y="164"/>
                    </a:lnTo>
                    <a:lnTo>
                      <a:pt x="0" y="80"/>
                    </a:lnTo>
                    <a:lnTo>
                      <a:pt x="0" y="115"/>
                    </a:lnTo>
                    <a:lnTo>
                      <a:pt x="95" y="210"/>
                    </a:lnTo>
                    <a:close/>
                  </a:path>
                </a:pathLst>
              </a:custGeom>
              <a:noFill/>
              <a:ln w="2540">
                <a:solidFill>
                  <a:srgbClr val="1F1A17"/>
                </a:solidFill>
                <a:round/>
                <a:headEnd/>
                <a:tailEnd/>
              </a:ln>
            </p:spPr>
            <p:txBody>
              <a:bodyPr/>
              <a:lstStyle/>
              <a:p>
                <a:endParaRPr lang="ro-RO"/>
              </a:p>
            </p:txBody>
          </p:sp>
          <p:sp>
            <p:nvSpPr>
              <p:cNvPr id="54642" name="Rectangle 235"/>
              <p:cNvSpPr>
                <a:spLocks noChangeArrowheads="1"/>
              </p:cNvSpPr>
              <p:nvPr/>
            </p:nvSpPr>
            <p:spPr bwMode="auto">
              <a:xfrm>
                <a:off x="7424" y="989"/>
                <a:ext cx="25" cy="10059"/>
              </a:xfrm>
              <a:prstGeom prst="rect">
                <a:avLst/>
              </a:prstGeom>
              <a:solidFill>
                <a:srgbClr val="1F1A17"/>
              </a:solidFill>
              <a:ln w="9525">
                <a:noFill/>
                <a:miter lim="800000"/>
                <a:headEnd/>
                <a:tailEnd/>
              </a:ln>
            </p:spPr>
            <p:txBody>
              <a:bodyPr/>
              <a:lstStyle/>
              <a:p>
                <a:endParaRPr lang="en-GB"/>
              </a:p>
            </p:txBody>
          </p:sp>
          <p:sp>
            <p:nvSpPr>
              <p:cNvPr id="54643" name="Rectangle 234"/>
              <p:cNvSpPr>
                <a:spLocks noChangeArrowheads="1"/>
              </p:cNvSpPr>
              <p:nvPr/>
            </p:nvSpPr>
            <p:spPr bwMode="auto">
              <a:xfrm>
                <a:off x="7424" y="989"/>
                <a:ext cx="25" cy="10059"/>
              </a:xfrm>
              <a:prstGeom prst="rect">
                <a:avLst/>
              </a:prstGeom>
              <a:noFill/>
              <a:ln w="2540">
                <a:solidFill>
                  <a:srgbClr val="1F1A17"/>
                </a:solidFill>
                <a:miter lim="800000"/>
                <a:headEnd/>
                <a:tailEnd/>
              </a:ln>
            </p:spPr>
            <p:txBody>
              <a:bodyPr/>
              <a:lstStyle/>
              <a:p>
                <a:endParaRPr lang="en-GB"/>
              </a:p>
            </p:txBody>
          </p:sp>
          <p:sp>
            <p:nvSpPr>
              <p:cNvPr id="54644" name="Freeform 233"/>
              <p:cNvSpPr>
                <a:spLocks/>
              </p:cNvSpPr>
              <p:nvPr/>
            </p:nvSpPr>
            <p:spPr bwMode="auto">
              <a:xfrm>
                <a:off x="6501" y="9880"/>
                <a:ext cx="190" cy="214"/>
              </a:xfrm>
              <a:custGeom>
                <a:avLst/>
                <a:gdLst>
                  <a:gd name="T0" fmla="*/ 95 w 190"/>
                  <a:gd name="T1" fmla="*/ 214 h 214"/>
                  <a:gd name="T2" fmla="*/ 190 w 190"/>
                  <a:gd name="T3" fmla="*/ 119 h 214"/>
                  <a:gd name="T4" fmla="*/ 190 w 190"/>
                  <a:gd name="T5" fmla="*/ 84 h 214"/>
                  <a:gd name="T6" fmla="*/ 106 w 190"/>
                  <a:gd name="T7" fmla="*/ 165 h 214"/>
                  <a:gd name="T8" fmla="*/ 106 w 190"/>
                  <a:gd name="T9" fmla="*/ 0 h 214"/>
                  <a:gd name="T10" fmla="*/ 81 w 190"/>
                  <a:gd name="T11" fmla="*/ 0 h 214"/>
                  <a:gd name="T12" fmla="*/ 81 w 190"/>
                  <a:gd name="T13" fmla="*/ 165 h 214"/>
                  <a:gd name="T14" fmla="*/ 0 w 190"/>
                  <a:gd name="T15" fmla="*/ 84 h 214"/>
                  <a:gd name="T16" fmla="*/ 0 w 190"/>
                  <a:gd name="T17" fmla="*/ 119 h 214"/>
                  <a:gd name="T18" fmla="*/ 95 w 190"/>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4"/>
                  <a:gd name="T32" fmla="*/ 190 w 190"/>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4">
                    <a:moveTo>
                      <a:pt x="95" y="214"/>
                    </a:moveTo>
                    <a:lnTo>
                      <a:pt x="190" y="119"/>
                    </a:lnTo>
                    <a:lnTo>
                      <a:pt x="190" y="84"/>
                    </a:lnTo>
                    <a:lnTo>
                      <a:pt x="106" y="165"/>
                    </a:lnTo>
                    <a:lnTo>
                      <a:pt x="106" y="0"/>
                    </a:lnTo>
                    <a:lnTo>
                      <a:pt x="81" y="0"/>
                    </a:lnTo>
                    <a:lnTo>
                      <a:pt x="81" y="165"/>
                    </a:lnTo>
                    <a:lnTo>
                      <a:pt x="0" y="84"/>
                    </a:lnTo>
                    <a:lnTo>
                      <a:pt x="0" y="119"/>
                    </a:lnTo>
                    <a:lnTo>
                      <a:pt x="95" y="214"/>
                    </a:lnTo>
                    <a:close/>
                  </a:path>
                </a:pathLst>
              </a:custGeom>
              <a:solidFill>
                <a:srgbClr val="1F1A17"/>
              </a:solidFill>
              <a:ln w="9525">
                <a:noFill/>
                <a:round/>
                <a:headEnd/>
                <a:tailEnd/>
              </a:ln>
            </p:spPr>
            <p:txBody>
              <a:bodyPr/>
              <a:lstStyle/>
              <a:p>
                <a:endParaRPr lang="ro-RO"/>
              </a:p>
            </p:txBody>
          </p:sp>
          <p:sp>
            <p:nvSpPr>
              <p:cNvPr id="54645" name="Freeform 232"/>
              <p:cNvSpPr>
                <a:spLocks/>
              </p:cNvSpPr>
              <p:nvPr/>
            </p:nvSpPr>
            <p:spPr bwMode="auto">
              <a:xfrm>
                <a:off x="6501" y="9880"/>
                <a:ext cx="190" cy="214"/>
              </a:xfrm>
              <a:custGeom>
                <a:avLst/>
                <a:gdLst>
                  <a:gd name="T0" fmla="*/ 95 w 190"/>
                  <a:gd name="T1" fmla="*/ 214 h 214"/>
                  <a:gd name="T2" fmla="*/ 190 w 190"/>
                  <a:gd name="T3" fmla="*/ 119 h 214"/>
                  <a:gd name="T4" fmla="*/ 190 w 190"/>
                  <a:gd name="T5" fmla="*/ 84 h 214"/>
                  <a:gd name="T6" fmla="*/ 106 w 190"/>
                  <a:gd name="T7" fmla="*/ 165 h 214"/>
                  <a:gd name="T8" fmla="*/ 106 w 190"/>
                  <a:gd name="T9" fmla="*/ 0 h 214"/>
                  <a:gd name="T10" fmla="*/ 81 w 190"/>
                  <a:gd name="T11" fmla="*/ 0 h 214"/>
                  <a:gd name="T12" fmla="*/ 81 w 190"/>
                  <a:gd name="T13" fmla="*/ 165 h 214"/>
                  <a:gd name="T14" fmla="*/ 0 w 190"/>
                  <a:gd name="T15" fmla="*/ 84 h 214"/>
                  <a:gd name="T16" fmla="*/ 0 w 190"/>
                  <a:gd name="T17" fmla="*/ 119 h 214"/>
                  <a:gd name="T18" fmla="*/ 95 w 190"/>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4"/>
                  <a:gd name="T32" fmla="*/ 190 w 190"/>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4">
                    <a:moveTo>
                      <a:pt x="95" y="214"/>
                    </a:moveTo>
                    <a:lnTo>
                      <a:pt x="190" y="119"/>
                    </a:lnTo>
                    <a:lnTo>
                      <a:pt x="190" y="84"/>
                    </a:lnTo>
                    <a:lnTo>
                      <a:pt x="106" y="165"/>
                    </a:lnTo>
                    <a:lnTo>
                      <a:pt x="106" y="0"/>
                    </a:lnTo>
                    <a:lnTo>
                      <a:pt x="81" y="0"/>
                    </a:lnTo>
                    <a:lnTo>
                      <a:pt x="81" y="165"/>
                    </a:lnTo>
                    <a:lnTo>
                      <a:pt x="0" y="84"/>
                    </a:lnTo>
                    <a:lnTo>
                      <a:pt x="0" y="119"/>
                    </a:lnTo>
                    <a:lnTo>
                      <a:pt x="95" y="214"/>
                    </a:lnTo>
                    <a:close/>
                  </a:path>
                </a:pathLst>
              </a:custGeom>
              <a:noFill/>
              <a:ln w="2540">
                <a:solidFill>
                  <a:srgbClr val="1F1A17"/>
                </a:solidFill>
                <a:round/>
                <a:headEnd/>
                <a:tailEnd/>
              </a:ln>
            </p:spPr>
            <p:txBody>
              <a:bodyPr/>
              <a:lstStyle/>
              <a:p>
                <a:endParaRPr lang="ro-RO"/>
              </a:p>
            </p:txBody>
          </p:sp>
          <p:sp>
            <p:nvSpPr>
              <p:cNvPr id="54646" name="Rectangle 231"/>
              <p:cNvSpPr>
                <a:spLocks noChangeArrowheads="1"/>
              </p:cNvSpPr>
              <p:nvPr/>
            </p:nvSpPr>
            <p:spPr bwMode="auto">
              <a:xfrm>
                <a:off x="6582" y="989"/>
                <a:ext cx="25" cy="8895"/>
              </a:xfrm>
              <a:prstGeom prst="rect">
                <a:avLst/>
              </a:prstGeom>
              <a:solidFill>
                <a:srgbClr val="1F1A17"/>
              </a:solidFill>
              <a:ln w="9525">
                <a:noFill/>
                <a:miter lim="800000"/>
                <a:headEnd/>
                <a:tailEnd/>
              </a:ln>
            </p:spPr>
            <p:txBody>
              <a:bodyPr/>
              <a:lstStyle/>
              <a:p>
                <a:endParaRPr lang="en-GB"/>
              </a:p>
            </p:txBody>
          </p:sp>
          <p:sp>
            <p:nvSpPr>
              <p:cNvPr id="54647" name="Rectangle 230"/>
              <p:cNvSpPr>
                <a:spLocks noChangeArrowheads="1"/>
              </p:cNvSpPr>
              <p:nvPr/>
            </p:nvSpPr>
            <p:spPr bwMode="auto">
              <a:xfrm>
                <a:off x="6582" y="989"/>
                <a:ext cx="25" cy="8895"/>
              </a:xfrm>
              <a:prstGeom prst="rect">
                <a:avLst/>
              </a:prstGeom>
              <a:noFill/>
              <a:ln w="2540">
                <a:solidFill>
                  <a:srgbClr val="1F1A17"/>
                </a:solidFill>
                <a:miter lim="800000"/>
                <a:headEnd/>
                <a:tailEnd/>
              </a:ln>
            </p:spPr>
            <p:txBody>
              <a:bodyPr/>
              <a:lstStyle/>
              <a:p>
                <a:endParaRPr lang="en-GB"/>
              </a:p>
            </p:txBody>
          </p:sp>
          <p:sp>
            <p:nvSpPr>
              <p:cNvPr id="54648" name="Freeform 229"/>
              <p:cNvSpPr>
                <a:spLocks/>
              </p:cNvSpPr>
              <p:nvPr/>
            </p:nvSpPr>
            <p:spPr bwMode="auto">
              <a:xfrm>
                <a:off x="5600" y="7877"/>
                <a:ext cx="189" cy="214"/>
              </a:xfrm>
              <a:custGeom>
                <a:avLst/>
                <a:gdLst>
                  <a:gd name="T0" fmla="*/ 94 w 189"/>
                  <a:gd name="T1" fmla="*/ 214 h 214"/>
                  <a:gd name="T2" fmla="*/ 189 w 189"/>
                  <a:gd name="T3" fmla="*/ 120 h 214"/>
                  <a:gd name="T4" fmla="*/ 189 w 189"/>
                  <a:gd name="T5" fmla="*/ 85 h 214"/>
                  <a:gd name="T6" fmla="*/ 108 w 189"/>
                  <a:gd name="T7" fmla="*/ 165 h 214"/>
                  <a:gd name="T8" fmla="*/ 108 w 189"/>
                  <a:gd name="T9" fmla="*/ 0 h 214"/>
                  <a:gd name="T10" fmla="*/ 80 w 189"/>
                  <a:gd name="T11" fmla="*/ 0 h 214"/>
                  <a:gd name="T12" fmla="*/ 80 w 189"/>
                  <a:gd name="T13" fmla="*/ 165 h 214"/>
                  <a:gd name="T14" fmla="*/ 0 w 189"/>
                  <a:gd name="T15" fmla="*/ 85 h 214"/>
                  <a:gd name="T16" fmla="*/ 0 w 189"/>
                  <a:gd name="T17" fmla="*/ 120 h 214"/>
                  <a:gd name="T18" fmla="*/ 94 w 189"/>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4"/>
                  <a:gd name="T32" fmla="*/ 189 w 189"/>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4">
                    <a:moveTo>
                      <a:pt x="94" y="214"/>
                    </a:moveTo>
                    <a:lnTo>
                      <a:pt x="189" y="120"/>
                    </a:lnTo>
                    <a:lnTo>
                      <a:pt x="189" y="85"/>
                    </a:lnTo>
                    <a:lnTo>
                      <a:pt x="108" y="165"/>
                    </a:lnTo>
                    <a:lnTo>
                      <a:pt x="108" y="0"/>
                    </a:lnTo>
                    <a:lnTo>
                      <a:pt x="80" y="0"/>
                    </a:lnTo>
                    <a:lnTo>
                      <a:pt x="80" y="165"/>
                    </a:lnTo>
                    <a:lnTo>
                      <a:pt x="0" y="85"/>
                    </a:lnTo>
                    <a:lnTo>
                      <a:pt x="0" y="120"/>
                    </a:lnTo>
                    <a:lnTo>
                      <a:pt x="94" y="214"/>
                    </a:lnTo>
                    <a:close/>
                  </a:path>
                </a:pathLst>
              </a:custGeom>
              <a:solidFill>
                <a:srgbClr val="1F1A17"/>
              </a:solidFill>
              <a:ln w="9525">
                <a:noFill/>
                <a:round/>
                <a:headEnd/>
                <a:tailEnd/>
              </a:ln>
            </p:spPr>
            <p:txBody>
              <a:bodyPr/>
              <a:lstStyle/>
              <a:p>
                <a:endParaRPr lang="ro-RO"/>
              </a:p>
            </p:txBody>
          </p:sp>
          <p:sp>
            <p:nvSpPr>
              <p:cNvPr id="54649" name="Freeform 228"/>
              <p:cNvSpPr>
                <a:spLocks/>
              </p:cNvSpPr>
              <p:nvPr/>
            </p:nvSpPr>
            <p:spPr bwMode="auto">
              <a:xfrm>
                <a:off x="5600" y="7877"/>
                <a:ext cx="189" cy="214"/>
              </a:xfrm>
              <a:custGeom>
                <a:avLst/>
                <a:gdLst>
                  <a:gd name="T0" fmla="*/ 94 w 189"/>
                  <a:gd name="T1" fmla="*/ 214 h 214"/>
                  <a:gd name="T2" fmla="*/ 189 w 189"/>
                  <a:gd name="T3" fmla="*/ 120 h 214"/>
                  <a:gd name="T4" fmla="*/ 189 w 189"/>
                  <a:gd name="T5" fmla="*/ 85 h 214"/>
                  <a:gd name="T6" fmla="*/ 108 w 189"/>
                  <a:gd name="T7" fmla="*/ 165 h 214"/>
                  <a:gd name="T8" fmla="*/ 108 w 189"/>
                  <a:gd name="T9" fmla="*/ 0 h 214"/>
                  <a:gd name="T10" fmla="*/ 80 w 189"/>
                  <a:gd name="T11" fmla="*/ 0 h 214"/>
                  <a:gd name="T12" fmla="*/ 80 w 189"/>
                  <a:gd name="T13" fmla="*/ 165 h 214"/>
                  <a:gd name="T14" fmla="*/ 0 w 189"/>
                  <a:gd name="T15" fmla="*/ 85 h 214"/>
                  <a:gd name="T16" fmla="*/ 0 w 189"/>
                  <a:gd name="T17" fmla="*/ 120 h 214"/>
                  <a:gd name="T18" fmla="*/ 94 w 189"/>
                  <a:gd name="T19" fmla="*/ 214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4"/>
                  <a:gd name="T32" fmla="*/ 189 w 189"/>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4">
                    <a:moveTo>
                      <a:pt x="94" y="214"/>
                    </a:moveTo>
                    <a:lnTo>
                      <a:pt x="189" y="120"/>
                    </a:lnTo>
                    <a:lnTo>
                      <a:pt x="189" y="85"/>
                    </a:lnTo>
                    <a:lnTo>
                      <a:pt x="108" y="165"/>
                    </a:lnTo>
                    <a:lnTo>
                      <a:pt x="108" y="0"/>
                    </a:lnTo>
                    <a:lnTo>
                      <a:pt x="80" y="0"/>
                    </a:lnTo>
                    <a:lnTo>
                      <a:pt x="80" y="165"/>
                    </a:lnTo>
                    <a:lnTo>
                      <a:pt x="0" y="85"/>
                    </a:lnTo>
                    <a:lnTo>
                      <a:pt x="0" y="120"/>
                    </a:lnTo>
                    <a:lnTo>
                      <a:pt x="94" y="214"/>
                    </a:lnTo>
                    <a:close/>
                  </a:path>
                </a:pathLst>
              </a:custGeom>
              <a:noFill/>
              <a:ln w="2540">
                <a:solidFill>
                  <a:srgbClr val="1F1A17"/>
                </a:solidFill>
                <a:round/>
                <a:headEnd/>
                <a:tailEnd/>
              </a:ln>
            </p:spPr>
            <p:txBody>
              <a:bodyPr/>
              <a:lstStyle/>
              <a:p>
                <a:endParaRPr lang="ro-RO"/>
              </a:p>
            </p:txBody>
          </p:sp>
          <p:sp>
            <p:nvSpPr>
              <p:cNvPr id="54650" name="Rectangle 227"/>
              <p:cNvSpPr>
                <a:spLocks noChangeArrowheads="1"/>
              </p:cNvSpPr>
              <p:nvPr/>
            </p:nvSpPr>
            <p:spPr bwMode="auto">
              <a:xfrm>
                <a:off x="5680" y="989"/>
                <a:ext cx="28" cy="6892"/>
              </a:xfrm>
              <a:prstGeom prst="rect">
                <a:avLst/>
              </a:prstGeom>
              <a:solidFill>
                <a:srgbClr val="1F1A17"/>
              </a:solidFill>
              <a:ln w="9525">
                <a:noFill/>
                <a:miter lim="800000"/>
                <a:headEnd/>
                <a:tailEnd/>
              </a:ln>
            </p:spPr>
            <p:txBody>
              <a:bodyPr/>
              <a:lstStyle/>
              <a:p>
                <a:endParaRPr lang="en-GB"/>
              </a:p>
            </p:txBody>
          </p:sp>
          <p:sp>
            <p:nvSpPr>
              <p:cNvPr id="54651" name="Rectangle 226"/>
              <p:cNvSpPr>
                <a:spLocks noChangeArrowheads="1"/>
              </p:cNvSpPr>
              <p:nvPr/>
            </p:nvSpPr>
            <p:spPr bwMode="auto">
              <a:xfrm>
                <a:off x="5680" y="989"/>
                <a:ext cx="28" cy="6892"/>
              </a:xfrm>
              <a:prstGeom prst="rect">
                <a:avLst/>
              </a:prstGeom>
              <a:noFill/>
              <a:ln w="2540">
                <a:solidFill>
                  <a:srgbClr val="1F1A17"/>
                </a:solidFill>
                <a:miter lim="800000"/>
                <a:headEnd/>
                <a:tailEnd/>
              </a:ln>
            </p:spPr>
            <p:txBody>
              <a:bodyPr/>
              <a:lstStyle/>
              <a:p>
                <a:endParaRPr lang="en-GB"/>
              </a:p>
            </p:txBody>
          </p:sp>
          <p:sp>
            <p:nvSpPr>
              <p:cNvPr id="54652" name="Freeform 225"/>
              <p:cNvSpPr>
                <a:spLocks/>
              </p:cNvSpPr>
              <p:nvPr/>
            </p:nvSpPr>
            <p:spPr bwMode="auto">
              <a:xfrm>
                <a:off x="4765" y="6531"/>
                <a:ext cx="189" cy="210"/>
              </a:xfrm>
              <a:custGeom>
                <a:avLst/>
                <a:gdLst>
                  <a:gd name="T0" fmla="*/ 94 w 189"/>
                  <a:gd name="T1" fmla="*/ 210 h 210"/>
                  <a:gd name="T2" fmla="*/ 189 w 189"/>
                  <a:gd name="T3" fmla="*/ 115 h 210"/>
                  <a:gd name="T4" fmla="*/ 189 w 189"/>
                  <a:gd name="T5" fmla="*/ 80 h 210"/>
                  <a:gd name="T6" fmla="*/ 108 w 189"/>
                  <a:gd name="T7" fmla="*/ 164 h 210"/>
                  <a:gd name="T8" fmla="*/ 108 w 189"/>
                  <a:gd name="T9" fmla="*/ 0 h 210"/>
                  <a:gd name="T10" fmla="*/ 84 w 189"/>
                  <a:gd name="T11" fmla="*/ 0 h 210"/>
                  <a:gd name="T12" fmla="*/ 84 w 189"/>
                  <a:gd name="T13" fmla="*/ 164 h 210"/>
                  <a:gd name="T14" fmla="*/ 0 w 189"/>
                  <a:gd name="T15" fmla="*/ 80 h 210"/>
                  <a:gd name="T16" fmla="*/ 0 w 189"/>
                  <a:gd name="T17" fmla="*/ 115 h 210"/>
                  <a:gd name="T18" fmla="*/ 94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4" y="210"/>
                    </a:moveTo>
                    <a:lnTo>
                      <a:pt x="189" y="115"/>
                    </a:lnTo>
                    <a:lnTo>
                      <a:pt x="189" y="80"/>
                    </a:lnTo>
                    <a:lnTo>
                      <a:pt x="108" y="164"/>
                    </a:lnTo>
                    <a:lnTo>
                      <a:pt x="108" y="0"/>
                    </a:lnTo>
                    <a:lnTo>
                      <a:pt x="84" y="0"/>
                    </a:lnTo>
                    <a:lnTo>
                      <a:pt x="84" y="164"/>
                    </a:lnTo>
                    <a:lnTo>
                      <a:pt x="0" y="80"/>
                    </a:lnTo>
                    <a:lnTo>
                      <a:pt x="0" y="115"/>
                    </a:lnTo>
                    <a:lnTo>
                      <a:pt x="94" y="210"/>
                    </a:lnTo>
                    <a:close/>
                  </a:path>
                </a:pathLst>
              </a:custGeom>
              <a:solidFill>
                <a:srgbClr val="1F1A17"/>
              </a:solidFill>
              <a:ln w="9525">
                <a:noFill/>
                <a:round/>
                <a:headEnd/>
                <a:tailEnd/>
              </a:ln>
            </p:spPr>
            <p:txBody>
              <a:bodyPr/>
              <a:lstStyle/>
              <a:p>
                <a:endParaRPr lang="ro-RO"/>
              </a:p>
            </p:txBody>
          </p:sp>
          <p:sp>
            <p:nvSpPr>
              <p:cNvPr id="54653" name="Freeform 224"/>
              <p:cNvSpPr>
                <a:spLocks/>
              </p:cNvSpPr>
              <p:nvPr/>
            </p:nvSpPr>
            <p:spPr bwMode="auto">
              <a:xfrm>
                <a:off x="4765" y="6531"/>
                <a:ext cx="189" cy="210"/>
              </a:xfrm>
              <a:custGeom>
                <a:avLst/>
                <a:gdLst>
                  <a:gd name="T0" fmla="*/ 94 w 189"/>
                  <a:gd name="T1" fmla="*/ 210 h 210"/>
                  <a:gd name="T2" fmla="*/ 189 w 189"/>
                  <a:gd name="T3" fmla="*/ 115 h 210"/>
                  <a:gd name="T4" fmla="*/ 189 w 189"/>
                  <a:gd name="T5" fmla="*/ 80 h 210"/>
                  <a:gd name="T6" fmla="*/ 108 w 189"/>
                  <a:gd name="T7" fmla="*/ 164 h 210"/>
                  <a:gd name="T8" fmla="*/ 108 w 189"/>
                  <a:gd name="T9" fmla="*/ 0 h 210"/>
                  <a:gd name="T10" fmla="*/ 84 w 189"/>
                  <a:gd name="T11" fmla="*/ 0 h 210"/>
                  <a:gd name="T12" fmla="*/ 84 w 189"/>
                  <a:gd name="T13" fmla="*/ 164 h 210"/>
                  <a:gd name="T14" fmla="*/ 0 w 189"/>
                  <a:gd name="T15" fmla="*/ 80 h 210"/>
                  <a:gd name="T16" fmla="*/ 0 w 189"/>
                  <a:gd name="T17" fmla="*/ 115 h 210"/>
                  <a:gd name="T18" fmla="*/ 94 w 189"/>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0"/>
                  <a:gd name="T32" fmla="*/ 189 w 189"/>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0">
                    <a:moveTo>
                      <a:pt x="94" y="210"/>
                    </a:moveTo>
                    <a:lnTo>
                      <a:pt x="189" y="115"/>
                    </a:lnTo>
                    <a:lnTo>
                      <a:pt x="189" y="80"/>
                    </a:lnTo>
                    <a:lnTo>
                      <a:pt x="108" y="164"/>
                    </a:lnTo>
                    <a:lnTo>
                      <a:pt x="108" y="0"/>
                    </a:lnTo>
                    <a:lnTo>
                      <a:pt x="84" y="0"/>
                    </a:lnTo>
                    <a:lnTo>
                      <a:pt x="84" y="164"/>
                    </a:lnTo>
                    <a:lnTo>
                      <a:pt x="0" y="80"/>
                    </a:lnTo>
                    <a:lnTo>
                      <a:pt x="0" y="115"/>
                    </a:lnTo>
                    <a:lnTo>
                      <a:pt x="94" y="210"/>
                    </a:lnTo>
                    <a:close/>
                  </a:path>
                </a:pathLst>
              </a:custGeom>
              <a:noFill/>
              <a:ln w="2540">
                <a:solidFill>
                  <a:srgbClr val="1F1A17"/>
                </a:solidFill>
                <a:round/>
                <a:headEnd/>
                <a:tailEnd/>
              </a:ln>
            </p:spPr>
            <p:txBody>
              <a:bodyPr/>
              <a:lstStyle/>
              <a:p>
                <a:endParaRPr lang="ro-RO"/>
              </a:p>
            </p:txBody>
          </p:sp>
          <p:sp>
            <p:nvSpPr>
              <p:cNvPr id="54654" name="Rectangle 223"/>
              <p:cNvSpPr>
                <a:spLocks noChangeArrowheads="1"/>
              </p:cNvSpPr>
              <p:nvPr/>
            </p:nvSpPr>
            <p:spPr bwMode="auto">
              <a:xfrm>
                <a:off x="4849" y="989"/>
                <a:ext cx="24" cy="5545"/>
              </a:xfrm>
              <a:prstGeom prst="rect">
                <a:avLst/>
              </a:prstGeom>
              <a:solidFill>
                <a:srgbClr val="1F1A17"/>
              </a:solidFill>
              <a:ln w="9525">
                <a:noFill/>
                <a:miter lim="800000"/>
                <a:headEnd/>
                <a:tailEnd/>
              </a:ln>
            </p:spPr>
            <p:txBody>
              <a:bodyPr/>
              <a:lstStyle/>
              <a:p>
                <a:endParaRPr lang="en-GB"/>
              </a:p>
            </p:txBody>
          </p:sp>
          <p:sp>
            <p:nvSpPr>
              <p:cNvPr id="54655" name="Rectangle 222"/>
              <p:cNvSpPr>
                <a:spLocks noChangeArrowheads="1"/>
              </p:cNvSpPr>
              <p:nvPr/>
            </p:nvSpPr>
            <p:spPr bwMode="auto">
              <a:xfrm>
                <a:off x="4849" y="989"/>
                <a:ext cx="24" cy="5545"/>
              </a:xfrm>
              <a:prstGeom prst="rect">
                <a:avLst/>
              </a:prstGeom>
              <a:noFill/>
              <a:ln w="2540">
                <a:solidFill>
                  <a:srgbClr val="1F1A17"/>
                </a:solidFill>
                <a:miter lim="800000"/>
                <a:headEnd/>
                <a:tailEnd/>
              </a:ln>
            </p:spPr>
            <p:txBody>
              <a:bodyPr/>
              <a:lstStyle/>
              <a:p>
                <a:endParaRPr lang="en-GB"/>
              </a:p>
            </p:txBody>
          </p:sp>
          <p:sp>
            <p:nvSpPr>
              <p:cNvPr id="54656" name="Freeform 221"/>
              <p:cNvSpPr>
                <a:spLocks/>
              </p:cNvSpPr>
              <p:nvPr/>
            </p:nvSpPr>
            <p:spPr bwMode="auto">
              <a:xfrm>
                <a:off x="3944" y="5471"/>
                <a:ext cx="189" cy="211"/>
              </a:xfrm>
              <a:custGeom>
                <a:avLst/>
                <a:gdLst>
                  <a:gd name="T0" fmla="*/ 94 w 189"/>
                  <a:gd name="T1" fmla="*/ 211 h 211"/>
                  <a:gd name="T2" fmla="*/ 189 w 189"/>
                  <a:gd name="T3" fmla="*/ 116 h 211"/>
                  <a:gd name="T4" fmla="*/ 189 w 189"/>
                  <a:gd name="T5" fmla="*/ 81 h 211"/>
                  <a:gd name="T6" fmla="*/ 108 w 189"/>
                  <a:gd name="T7" fmla="*/ 165 h 211"/>
                  <a:gd name="T8" fmla="*/ 108 w 189"/>
                  <a:gd name="T9" fmla="*/ 0 h 211"/>
                  <a:gd name="T10" fmla="*/ 84 w 189"/>
                  <a:gd name="T11" fmla="*/ 0 h 211"/>
                  <a:gd name="T12" fmla="*/ 84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8" y="165"/>
                    </a:lnTo>
                    <a:lnTo>
                      <a:pt x="108" y="0"/>
                    </a:lnTo>
                    <a:lnTo>
                      <a:pt x="84" y="0"/>
                    </a:lnTo>
                    <a:lnTo>
                      <a:pt x="84" y="165"/>
                    </a:lnTo>
                    <a:lnTo>
                      <a:pt x="0" y="81"/>
                    </a:lnTo>
                    <a:lnTo>
                      <a:pt x="0" y="116"/>
                    </a:lnTo>
                    <a:lnTo>
                      <a:pt x="94" y="211"/>
                    </a:lnTo>
                    <a:close/>
                  </a:path>
                </a:pathLst>
              </a:custGeom>
              <a:solidFill>
                <a:srgbClr val="1F1A17"/>
              </a:solidFill>
              <a:ln w="9525">
                <a:noFill/>
                <a:round/>
                <a:headEnd/>
                <a:tailEnd/>
              </a:ln>
            </p:spPr>
            <p:txBody>
              <a:bodyPr/>
              <a:lstStyle/>
              <a:p>
                <a:endParaRPr lang="ro-RO"/>
              </a:p>
            </p:txBody>
          </p:sp>
          <p:sp>
            <p:nvSpPr>
              <p:cNvPr id="54657" name="Freeform 220"/>
              <p:cNvSpPr>
                <a:spLocks/>
              </p:cNvSpPr>
              <p:nvPr/>
            </p:nvSpPr>
            <p:spPr bwMode="auto">
              <a:xfrm>
                <a:off x="3944" y="5471"/>
                <a:ext cx="189" cy="211"/>
              </a:xfrm>
              <a:custGeom>
                <a:avLst/>
                <a:gdLst>
                  <a:gd name="T0" fmla="*/ 94 w 189"/>
                  <a:gd name="T1" fmla="*/ 211 h 211"/>
                  <a:gd name="T2" fmla="*/ 189 w 189"/>
                  <a:gd name="T3" fmla="*/ 116 h 211"/>
                  <a:gd name="T4" fmla="*/ 189 w 189"/>
                  <a:gd name="T5" fmla="*/ 81 h 211"/>
                  <a:gd name="T6" fmla="*/ 108 w 189"/>
                  <a:gd name="T7" fmla="*/ 165 h 211"/>
                  <a:gd name="T8" fmla="*/ 108 w 189"/>
                  <a:gd name="T9" fmla="*/ 0 h 211"/>
                  <a:gd name="T10" fmla="*/ 84 w 189"/>
                  <a:gd name="T11" fmla="*/ 0 h 211"/>
                  <a:gd name="T12" fmla="*/ 84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8" y="165"/>
                    </a:lnTo>
                    <a:lnTo>
                      <a:pt x="108" y="0"/>
                    </a:lnTo>
                    <a:lnTo>
                      <a:pt x="84" y="0"/>
                    </a:lnTo>
                    <a:lnTo>
                      <a:pt x="84" y="165"/>
                    </a:lnTo>
                    <a:lnTo>
                      <a:pt x="0" y="81"/>
                    </a:lnTo>
                    <a:lnTo>
                      <a:pt x="0" y="116"/>
                    </a:lnTo>
                    <a:lnTo>
                      <a:pt x="94" y="211"/>
                    </a:lnTo>
                    <a:close/>
                  </a:path>
                </a:pathLst>
              </a:custGeom>
              <a:noFill/>
              <a:ln w="2540">
                <a:solidFill>
                  <a:srgbClr val="1F1A17"/>
                </a:solidFill>
                <a:round/>
                <a:headEnd/>
                <a:tailEnd/>
              </a:ln>
            </p:spPr>
            <p:txBody>
              <a:bodyPr/>
              <a:lstStyle/>
              <a:p>
                <a:endParaRPr lang="ro-RO"/>
              </a:p>
            </p:txBody>
          </p:sp>
          <p:sp>
            <p:nvSpPr>
              <p:cNvPr id="54658" name="Rectangle 219"/>
              <p:cNvSpPr>
                <a:spLocks noChangeArrowheads="1"/>
              </p:cNvSpPr>
              <p:nvPr/>
            </p:nvSpPr>
            <p:spPr bwMode="auto">
              <a:xfrm>
                <a:off x="4028" y="989"/>
                <a:ext cx="24" cy="4486"/>
              </a:xfrm>
              <a:prstGeom prst="rect">
                <a:avLst/>
              </a:prstGeom>
              <a:solidFill>
                <a:srgbClr val="1F1A17"/>
              </a:solidFill>
              <a:ln w="9525">
                <a:noFill/>
                <a:miter lim="800000"/>
                <a:headEnd/>
                <a:tailEnd/>
              </a:ln>
            </p:spPr>
            <p:txBody>
              <a:bodyPr/>
              <a:lstStyle/>
              <a:p>
                <a:endParaRPr lang="en-GB"/>
              </a:p>
            </p:txBody>
          </p:sp>
          <p:sp>
            <p:nvSpPr>
              <p:cNvPr id="54659" name="Rectangle 218"/>
              <p:cNvSpPr>
                <a:spLocks noChangeArrowheads="1"/>
              </p:cNvSpPr>
              <p:nvPr/>
            </p:nvSpPr>
            <p:spPr bwMode="auto">
              <a:xfrm>
                <a:off x="4028" y="989"/>
                <a:ext cx="24" cy="4486"/>
              </a:xfrm>
              <a:prstGeom prst="rect">
                <a:avLst/>
              </a:prstGeom>
              <a:noFill/>
              <a:ln w="2540">
                <a:solidFill>
                  <a:srgbClr val="1F1A17"/>
                </a:solidFill>
                <a:miter lim="800000"/>
                <a:headEnd/>
                <a:tailEnd/>
              </a:ln>
            </p:spPr>
            <p:txBody>
              <a:bodyPr/>
              <a:lstStyle/>
              <a:p>
                <a:endParaRPr lang="en-GB"/>
              </a:p>
            </p:txBody>
          </p:sp>
          <p:sp>
            <p:nvSpPr>
              <p:cNvPr id="54660" name="Freeform 217"/>
              <p:cNvSpPr>
                <a:spLocks/>
              </p:cNvSpPr>
              <p:nvPr/>
            </p:nvSpPr>
            <p:spPr bwMode="auto">
              <a:xfrm>
                <a:off x="3130" y="4097"/>
                <a:ext cx="189" cy="213"/>
              </a:xfrm>
              <a:custGeom>
                <a:avLst/>
                <a:gdLst>
                  <a:gd name="T0" fmla="*/ 94 w 189"/>
                  <a:gd name="T1" fmla="*/ 213 h 213"/>
                  <a:gd name="T2" fmla="*/ 189 w 189"/>
                  <a:gd name="T3" fmla="*/ 115 h 213"/>
                  <a:gd name="T4" fmla="*/ 189 w 189"/>
                  <a:gd name="T5" fmla="*/ 80 h 213"/>
                  <a:gd name="T6" fmla="*/ 108 w 189"/>
                  <a:gd name="T7" fmla="*/ 164 h 213"/>
                  <a:gd name="T8" fmla="*/ 108 w 189"/>
                  <a:gd name="T9" fmla="*/ 0 h 213"/>
                  <a:gd name="T10" fmla="*/ 84 w 189"/>
                  <a:gd name="T11" fmla="*/ 0 h 213"/>
                  <a:gd name="T12" fmla="*/ 84 w 189"/>
                  <a:gd name="T13" fmla="*/ 164 h 213"/>
                  <a:gd name="T14" fmla="*/ 0 w 189"/>
                  <a:gd name="T15" fmla="*/ 80 h 213"/>
                  <a:gd name="T16" fmla="*/ 0 w 189"/>
                  <a:gd name="T17" fmla="*/ 115 h 213"/>
                  <a:gd name="T18" fmla="*/ 94 w 189"/>
                  <a:gd name="T19" fmla="*/ 213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3"/>
                  <a:gd name="T32" fmla="*/ 189 w 189"/>
                  <a:gd name="T33" fmla="*/ 213 h 2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3">
                    <a:moveTo>
                      <a:pt x="94" y="213"/>
                    </a:moveTo>
                    <a:lnTo>
                      <a:pt x="189" y="115"/>
                    </a:lnTo>
                    <a:lnTo>
                      <a:pt x="189" y="80"/>
                    </a:lnTo>
                    <a:lnTo>
                      <a:pt x="108" y="164"/>
                    </a:lnTo>
                    <a:lnTo>
                      <a:pt x="108" y="0"/>
                    </a:lnTo>
                    <a:lnTo>
                      <a:pt x="84" y="0"/>
                    </a:lnTo>
                    <a:lnTo>
                      <a:pt x="84" y="164"/>
                    </a:lnTo>
                    <a:lnTo>
                      <a:pt x="0" y="80"/>
                    </a:lnTo>
                    <a:lnTo>
                      <a:pt x="0" y="115"/>
                    </a:lnTo>
                    <a:lnTo>
                      <a:pt x="94" y="213"/>
                    </a:lnTo>
                    <a:close/>
                  </a:path>
                </a:pathLst>
              </a:custGeom>
              <a:solidFill>
                <a:srgbClr val="1F1A17"/>
              </a:solidFill>
              <a:ln w="9525">
                <a:noFill/>
                <a:round/>
                <a:headEnd/>
                <a:tailEnd/>
              </a:ln>
            </p:spPr>
            <p:txBody>
              <a:bodyPr/>
              <a:lstStyle/>
              <a:p>
                <a:endParaRPr lang="ro-RO"/>
              </a:p>
            </p:txBody>
          </p:sp>
          <p:sp>
            <p:nvSpPr>
              <p:cNvPr id="54661" name="Freeform 216"/>
              <p:cNvSpPr>
                <a:spLocks/>
              </p:cNvSpPr>
              <p:nvPr/>
            </p:nvSpPr>
            <p:spPr bwMode="auto">
              <a:xfrm>
                <a:off x="3130" y="4097"/>
                <a:ext cx="189" cy="213"/>
              </a:xfrm>
              <a:custGeom>
                <a:avLst/>
                <a:gdLst>
                  <a:gd name="T0" fmla="*/ 94 w 189"/>
                  <a:gd name="T1" fmla="*/ 213 h 213"/>
                  <a:gd name="T2" fmla="*/ 189 w 189"/>
                  <a:gd name="T3" fmla="*/ 115 h 213"/>
                  <a:gd name="T4" fmla="*/ 189 w 189"/>
                  <a:gd name="T5" fmla="*/ 80 h 213"/>
                  <a:gd name="T6" fmla="*/ 108 w 189"/>
                  <a:gd name="T7" fmla="*/ 164 h 213"/>
                  <a:gd name="T8" fmla="*/ 108 w 189"/>
                  <a:gd name="T9" fmla="*/ 0 h 213"/>
                  <a:gd name="T10" fmla="*/ 84 w 189"/>
                  <a:gd name="T11" fmla="*/ 0 h 213"/>
                  <a:gd name="T12" fmla="*/ 84 w 189"/>
                  <a:gd name="T13" fmla="*/ 164 h 213"/>
                  <a:gd name="T14" fmla="*/ 0 w 189"/>
                  <a:gd name="T15" fmla="*/ 80 h 213"/>
                  <a:gd name="T16" fmla="*/ 0 w 189"/>
                  <a:gd name="T17" fmla="*/ 115 h 213"/>
                  <a:gd name="T18" fmla="*/ 94 w 189"/>
                  <a:gd name="T19" fmla="*/ 213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3"/>
                  <a:gd name="T32" fmla="*/ 189 w 189"/>
                  <a:gd name="T33" fmla="*/ 213 h 2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3">
                    <a:moveTo>
                      <a:pt x="94" y="213"/>
                    </a:moveTo>
                    <a:lnTo>
                      <a:pt x="189" y="115"/>
                    </a:lnTo>
                    <a:lnTo>
                      <a:pt x="189" y="80"/>
                    </a:lnTo>
                    <a:lnTo>
                      <a:pt x="108" y="164"/>
                    </a:lnTo>
                    <a:lnTo>
                      <a:pt x="108" y="0"/>
                    </a:lnTo>
                    <a:lnTo>
                      <a:pt x="84" y="0"/>
                    </a:lnTo>
                    <a:lnTo>
                      <a:pt x="84" y="164"/>
                    </a:lnTo>
                    <a:lnTo>
                      <a:pt x="0" y="80"/>
                    </a:lnTo>
                    <a:lnTo>
                      <a:pt x="0" y="115"/>
                    </a:lnTo>
                    <a:lnTo>
                      <a:pt x="94" y="213"/>
                    </a:lnTo>
                    <a:close/>
                  </a:path>
                </a:pathLst>
              </a:custGeom>
              <a:noFill/>
              <a:ln w="2540">
                <a:solidFill>
                  <a:srgbClr val="1F1A17"/>
                </a:solidFill>
                <a:round/>
                <a:headEnd/>
                <a:tailEnd/>
              </a:ln>
            </p:spPr>
            <p:txBody>
              <a:bodyPr/>
              <a:lstStyle/>
              <a:p>
                <a:endParaRPr lang="ro-RO"/>
              </a:p>
            </p:txBody>
          </p:sp>
          <p:sp>
            <p:nvSpPr>
              <p:cNvPr id="54662" name="Rectangle 215"/>
              <p:cNvSpPr>
                <a:spLocks noChangeArrowheads="1"/>
              </p:cNvSpPr>
              <p:nvPr/>
            </p:nvSpPr>
            <p:spPr bwMode="auto">
              <a:xfrm>
                <a:off x="3214" y="989"/>
                <a:ext cx="24" cy="3111"/>
              </a:xfrm>
              <a:prstGeom prst="rect">
                <a:avLst/>
              </a:prstGeom>
              <a:solidFill>
                <a:srgbClr val="1F1A17"/>
              </a:solidFill>
              <a:ln w="9525">
                <a:noFill/>
                <a:miter lim="800000"/>
                <a:headEnd/>
                <a:tailEnd/>
              </a:ln>
            </p:spPr>
            <p:txBody>
              <a:bodyPr/>
              <a:lstStyle/>
              <a:p>
                <a:endParaRPr lang="en-GB"/>
              </a:p>
            </p:txBody>
          </p:sp>
          <p:sp>
            <p:nvSpPr>
              <p:cNvPr id="54663" name="Rectangle 214"/>
              <p:cNvSpPr>
                <a:spLocks noChangeArrowheads="1"/>
              </p:cNvSpPr>
              <p:nvPr/>
            </p:nvSpPr>
            <p:spPr bwMode="auto">
              <a:xfrm>
                <a:off x="3214" y="989"/>
                <a:ext cx="24" cy="3111"/>
              </a:xfrm>
              <a:prstGeom prst="rect">
                <a:avLst/>
              </a:prstGeom>
              <a:noFill/>
              <a:ln w="2540">
                <a:solidFill>
                  <a:srgbClr val="1F1A17"/>
                </a:solidFill>
                <a:miter lim="800000"/>
                <a:headEnd/>
                <a:tailEnd/>
              </a:ln>
            </p:spPr>
            <p:txBody>
              <a:bodyPr/>
              <a:lstStyle/>
              <a:p>
                <a:endParaRPr lang="en-GB"/>
              </a:p>
            </p:txBody>
          </p:sp>
          <p:sp>
            <p:nvSpPr>
              <p:cNvPr id="54664" name="Freeform 213"/>
              <p:cNvSpPr>
                <a:spLocks/>
              </p:cNvSpPr>
              <p:nvPr/>
            </p:nvSpPr>
            <p:spPr bwMode="auto">
              <a:xfrm>
                <a:off x="2284" y="2781"/>
                <a:ext cx="190" cy="211"/>
              </a:xfrm>
              <a:custGeom>
                <a:avLst/>
                <a:gdLst>
                  <a:gd name="T0" fmla="*/ 95 w 190"/>
                  <a:gd name="T1" fmla="*/ 211 h 211"/>
                  <a:gd name="T2" fmla="*/ 190 w 190"/>
                  <a:gd name="T3" fmla="*/ 116 h 211"/>
                  <a:gd name="T4" fmla="*/ 190 w 190"/>
                  <a:gd name="T5" fmla="*/ 81 h 211"/>
                  <a:gd name="T6" fmla="*/ 109 w 190"/>
                  <a:gd name="T7" fmla="*/ 165 h 211"/>
                  <a:gd name="T8" fmla="*/ 109 w 190"/>
                  <a:gd name="T9" fmla="*/ 0 h 211"/>
                  <a:gd name="T10" fmla="*/ 81 w 190"/>
                  <a:gd name="T11" fmla="*/ 0 h 211"/>
                  <a:gd name="T12" fmla="*/ 81 w 190"/>
                  <a:gd name="T13" fmla="*/ 165 h 211"/>
                  <a:gd name="T14" fmla="*/ 0 w 190"/>
                  <a:gd name="T15" fmla="*/ 81 h 211"/>
                  <a:gd name="T16" fmla="*/ 0 w 190"/>
                  <a:gd name="T17" fmla="*/ 116 h 211"/>
                  <a:gd name="T18" fmla="*/ 95 w 190"/>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1"/>
                  <a:gd name="T32" fmla="*/ 190 w 190"/>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1">
                    <a:moveTo>
                      <a:pt x="95" y="211"/>
                    </a:moveTo>
                    <a:lnTo>
                      <a:pt x="190" y="116"/>
                    </a:lnTo>
                    <a:lnTo>
                      <a:pt x="190" y="81"/>
                    </a:lnTo>
                    <a:lnTo>
                      <a:pt x="109" y="165"/>
                    </a:lnTo>
                    <a:lnTo>
                      <a:pt x="109" y="0"/>
                    </a:lnTo>
                    <a:lnTo>
                      <a:pt x="81" y="0"/>
                    </a:lnTo>
                    <a:lnTo>
                      <a:pt x="81" y="165"/>
                    </a:lnTo>
                    <a:lnTo>
                      <a:pt x="0" y="81"/>
                    </a:lnTo>
                    <a:lnTo>
                      <a:pt x="0" y="116"/>
                    </a:lnTo>
                    <a:lnTo>
                      <a:pt x="95" y="211"/>
                    </a:lnTo>
                    <a:close/>
                  </a:path>
                </a:pathLst>
              </a:custGeom>
              <a:solidFill>
                <a:srgbClr val="1F1A17"/>
              </a:solidFill>
              <a:ln w="9525">
                <a:noFill/>
                <a:round/>
                <a:headEnd/>
                <a:tailEnd/>
              </a:ln>
            </p:spPr>
            <p:txBody>
              <a:bodyPr/>
              <a:lstStyle/>
              <a:p>
                <a:endParaRPr lang="ro-RO"/>
              </a:p>
            </p:txBody>
          </p:sp>
          <p:sp>
            <p:nvSpPr>
              <p:cNvPr id="54665" name="Freeform 212"/>
              <p:cNvSpPr>
                <a:spLocks/>
              </p:cNvSpPr>
              <p:nvPr/>
            </p:nvSpPr>
            <p:spPr bwMode="auto">
              <a:xfrm>
                <a:off x="2284" y="2781"/>
                <a:ext cx="190" cy="211"/>
              </a:xfrm>
              <a:custGeom>
                <a:avLst/>
                <a:gdLst>
                  <a:gd name="T0" fmla="*/ 95 w 190"/>
                  <a:gd name="T1" fmla="*/ 211 h 211"/>
                  <a:gd name="T2" fmla="*/ 190 w 190"/>
                  <a:gd name="T3" fmla="*/ 116 h 211"/>
                  <a:gd name="T4" fmla="*/ 190 w 190"/>
                  <a:gd name="T5" fmla="*/ 81 h 211"/>
                  <a:gd name="T6" fmla="*/ 109 w 190"/>
                  <a:gd name="T7" fmla="*/ 165 h 211"/>
                  <a:gd name="T8" fmla="*/ 109 w 190"/>
                  <a:gd name="T9" fmla="*/ 0 h 211"/>
                  <a:gd name="T10" fmla="*/ 81 w 190"/>
                  <a:gd name="T11" fmla="*/ 0 h 211"/>
                  <a:gd name="T12" fmla="*/ 81 w 190"/>
                  <a:gd name="T13" fmla="*/ 165 h 211"/>
                  <a:gd name="T14" fmla="*/ 0 w 190"/>
                  <a:gd name="T15" fmla="*/ 81 h 211"/>
                  <a:gd name="T16" fmla="*/ 0 w 190"/>
                  <a:gd name="T17" fmla="*/ 116 h 211"/>
                  <a:gd name="T18" fmla="*/ 95 w 190"/>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
                  <a:gd name="T31" fmla="*/ 0 h 211"/>
                  <a:gd name="T32" fmla="*/ 190 w 190"/>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 h="211">
                    <a:moveTo>
                      <a:pt x="95" y="211"/>
                    </a:moveTo>
                    <a:lnTo>
                      <a:pt x="190" y="116"/>
                    </a:lnTo>
                    <a:lnTo>
                      <a:pt x="190" y="81"/>
                    </a:lnTo>
                    <a:lnTo>
                      <a:pt x="109" y="165"/>
                    </a:lnTo>
                    <a:lnTo>
                      <a:pt x="109" y="0"/>
                    </a:lnTo>
                    <a:lnTo>
                      <a:pt x="81" y="0"/>
                    </a:lnTo>
                    <a:lnTo>
                      <a:pt x="81" y="165"/>
                    </a:lnTo>
                    <a:lnTo>
                      <a:pt x="0" y="81"/>
                    </a:lnTo>
                    <a:lnTo>
                      <a:pt x="0" y="116"/>
                    </a:lnTo>
                    <a:lnTo>
                      <a:pt x="95" y="211"/>
                    </a:lnTo>
                    <a:close/>
                  </a:path>
                </a:pathLst>
              </a:custGeom>
              <a:noFill/>
              <a:ln w="2540">
                <a:solidFill>
                  <a:srgbClr val="1F1A17"/>
                </a:solidFill>
                <a:round/>
                <a:headEnd/>
                <a:tailEnd/>
              </a:ln>
            </p:spPr>
            <p:txBody>
              <a:bodyPr/>
              <a:lstStyle/>
              <a:p>
                <a:endParaRPr lang="ro-RO"/>
              </a:p>
            </p:txBody>
          </p:sp>
          <p:sp>
            <p:nvSpPr>
              <p:cNvPr id="54666" name="Rectangle 211"/>
              <p:cNvSpPr>
                <a:spLocks noChangeArrowheads="1"/>
              </p:cNvSpPr>
              <p:nvPr/>
            </p:nvSpPr>
            <p:spPr bwMode="auto">
              <a:xfrm>
                <a:off x="2365" y="989"/>
                <a:ext cx="28" cy="1796"/>
              </a:xfrm>
              <a:prstGeom prst="rect">
                <a:avLst/>
              </a:prstGeom>
              <a:solidFill>
                <a:srgbClr val="1F1A17"/>
              </a:solidFill>
              <a:ln w="9525">
                <a:noFill/>
                <a:miter lim="800000"/>
                <a:headEnd/>
                <a:tailEnd/>
              </a:ln>
            </p:spPr>
            <p:txBody>
              <a:bodyPr/>
              <a:lstStyle/>
              <a:p>
                <a:endParaRPr lang="en-GB"/>
              </a:p>
            </p:txBody>
          </p:sp>
          <p:sp>
            <p:nvSpPr>
              <p:cNvPr id="54667" name="Rectangle 210"/>
              <p:cNvSpPr>
                <a:spLocks noChangeArrowheads="1"/>
              </p:cNvSpPr>
              <p:nvPr/>
            </p:nvSpPr>
            <p:spPr bwMode="auto">
              <a:xfrm>
                <a:off x="2365" y="989"/>
                <a:ext cx="28" cy="1796"/>
              </a:xfrm>
              <a:prstGeom prst="rect">
                <a:avLst/>
              </a:prstGeom>
              <a:noFill/>
              <a:ln w="2540">
                <a:solidFill>
                  <a:srgbClr val="1F1A17"/>
                </a:solidFill>
                <a:miter lim="800000"/>
                <a:headEnd/>
                <a:tailEnd/>
              </a:ln>
            </p:spPr>
            <p:txBody>
              <a:bodyPr/>
              <a:lstStyle/>
              <a:p>
                <a:endParaRPr lang="en-GB"/>
              </a:p>
            </p:txBody>
          </p:sp>
          <p:sp>
            <p:nvSpPr>
              <p:cNvPr id="54668" name="Freeform 209"/>
              <p:cNvSpPr>
                <a:spLocks/>
              </p:cNvSpPr>
              <p:nvPr/>
            </p:nvSpPr>
            <p:spPr bwMode="auto">
              <a:xfrm>
                <a:off x="1453" y="1771"/>
                <a:ext cx="189" cy="211"/>
              </a:xfrm>
              <a:custGeom>
                <a:avLst/>
                <a:gdLst>
                  <a:gd name="T0" fmla="*/ 94 w 189"/>
                  <a:gd name="T1" fmla="*/ 211 h 211"/>
                  <a:gd name="T2" fmla="*/ 189 w 189"/>
                  <a:gd name="T3" fmla="*/ 116 h 211"/>
                  <a:gd name="T4" fmla="*/ 189 w 189"/>
                  <a:gd name="T5" fmla="*/ 81 h 211"/>
                  <a:gd name="T6" fmla="*/ 105 w 189"/>
                  <a:gd name="T7" fmla="*/ 165 h 211"/>
                  <a:gd name="T8" fmla="*/ 105 w 189"/>
                  <a:gd name="T9" fmla="*/ 0 h 211"/>
                  <a:gd name="T10" fmla="*/ 80 w 189"/>
                  <a:gd name="T11" fmla="*/ 0 h 211"/>
                  <a:gd name="T12" fmla="*/ 80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5" y="165"/>
                    </a:lnTo>
                    <a:lnTo>
                      <a:pt x="105" y="0"/>
                    </a:lnTo>
                    <a:lnTo>
                      <a:pt x="80" y="0"/>
                    </a:lnTo>
                    <a:lnTo>
                      <a:pt x="80" y="165"/>
                    </a:lnTo>
                    <a:lnTo>
                      <a:pt x="0" y="81"/>
                    </a:lnTo>
                    <a:lnTo>
                      <a:pt x="0" y="116"/>
                    </a:lnTo>
                    <a:lnTo>
                      <a:pt x="94" y="211"/>
                    </a:lnTo>
                    <a:close/>
                  </a:path>
                </a:pathLst>
              </a:custGeom>
              <a:solidFill>
                <a:srgbClr val="1F1A17"/>
              </a:solidFill>
              <a:ln w="9525">
                <a:noFill/>
                <a:round/>
                <a:headEnd/>
                <a:tailEnd/>
              </a:ln>
            </p:spPr>
            <p:txBody>
              <a:bodyPr/>
              <a:lstStyle/>
              <a:p>
                <a:endParaRPr lang="ro-RO"/>
              </a:p>
            </p:txBody>
          </p:sp>
          <p:sp>
            <p:nvSpPr>
              <p:cNvPr id="54669" name="Freeform 208"/>
              <p:cNvSpPr>
                <a:spLocks/>
              </p:cNvSpPr>
              <p:nvPr/>
            </p:nvSpPr>
            <p:spPr bwMode="auto">
              <a:xfrm>
                <a:off x="1453" y="1771"/>
                <a:ext cx="189" cy="211"/>
              </a:xfrm>
              <a:custGeom>
                <a:avLst/>
                <a:gdLst>
                  <a:gd name="T0" fmla="*/ 94 w 189"/>
                  <a:gd name="T1" fmla="*/ 211 h 211"/>
                  <a:gd name="T2" fmla="*/ 189 w 189"/>
                  <a:gd name="T3" fmla="*/ 116 h 211"/>
                  <a:gd name="T4" fmla="*/ 189 w 189"/>
                  <a:gd name="T5" fmla="*/ 81 h 211"/>
                  <a:gd name="T6" fmla="*/ 105 w 189"/>
                  <a:gd name="T7" fmla="*/ 165 h 211"/>
                  <a:gd name="T8" fmla="*/ 105 w 189"/>
                  <a:gd name="T9" fmla="*/ 0 h 211"/>
                  <a:gd name="T10" fmla="*/ 80 w 189"/>
                  <a:gd name="T11" fmla="*/ 0 h 211"/>
                  <a:gd name="T12" fmla="*/ 80 w 189"/>
                  <a:gd name="T13" fmla="*/ 165 h 211"/>
                  <a:gd name="T14" fmla="*/ 0 w 189"/>
                  <a:gd name="T15" fmla="*/ 81 h 211"/>
                  <a:gd name="T16" fmla="*/ 0 w 189"/>
                  <a:gd name="T17" fmla="*/ 116 h 211"/>
                  <a:gd name="T18" fmla="*/ 94 w 189"/>
                  <a:gd name="T19" fmla="*/ 211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9"/>
                  <a:gd name="T31" fmla="*/ 0 h 211"/>
                  <a:gd name="T32" fmla="*/ 189 w 189"/>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9" h="211">
                    <a:moveTo>
                      <a:pt x="94" y="211"/>
                    </a:moveTo>
                    <a:lnTo>
                      <a:pt x="189" y="116"/>
                    </a:lnTo>
                    <a:lnTo>
                      <a:pt x="189" y="81"/>
                    </a:lnTo>
                    <a:lnTo>
                      <a:pt x="105" y="165"/>
                    </a:lnTo>
                    <a:lnTo>
                      <a:pt x="105" y="0"/>
                    </a:lnTo>
                    <a:lnTo>
                      <a:pt x="80" y="0"/>
                    </a:lnTo>
                    <a:lnTo>
                      <a:pt x="80" y="165"/>
                    </a:lnTo>
                    <a:lnTo>
                      <a:pt x="0" y="81"/>
                    </a:lnTo>
                    <a:lnTo>
                      <a:pt x="0" y="116"/>
                    </a:lnTo>
                    <a:lnTo>
                      <a:pt x="94" y="211"/>
                    </a:lnTo>
                    <a:close/>
                  </a:path>
                </a:pathLst>
              </a:custGeom>
              <a:noFill/>
              <a:ln w="2540">
                <a:solidFill>
                  <a:srgbClr val="1F1A17"/>
                </a:solidFill>
                <a:round/>
                <a:headEnd/>
                <a:tailEnd/>
              </a:ln>
            </p:spPr>
            <p:txBody>
              <a:bodyPr/>
              <a:lstStyle/>
              <a:p>
                <a:endParaRPr lang="ro-RO"/>
              </a:p>
            </p:txBody>
          </p:sp>
          <p:sp>
            <p:nvSpPr>
              <p:cNvPr id="54670" name="Rectangle 207"/>
              <p:cNvSpPr>
                <a:spLocks noChangeArrowheads="1"/>
              </p:cNvSpPr>
              <p:nvPr/>
            </p:nvSpPr>
            <p:spPr bwMode="auto">
              <a:xfrm>
                <a:off x="1533" y="989"/>
                <a:ext cx="25" cy="786"/>
              </a:xfrm>
              <a:prstGeom prst="rect">
                <a:avLst/>
              </a:prstGeom>
              <a:solidFill>
                <a:srgbClr val="1F1A17"/>
              </a:solidFill>
              <a:ln w="9525">
                <a:noFill/>
                <a:miter lim="800000"/>
                <a:headEnd/>
                <a:tailEnd/>
              </a:ln>
            </p:spPr>
            <p:txBody>
              <a:bodyPr/>
              <a:lstStyle/>
              <a:p>
                <a:endParaRPr lang="en-GB"/>
              </a:p>
            </p:txBody>
          </p:sp>
          <p:sp>
            <p:nvSpPr>
              <p:cNvPr id="54671" name="Rectangle 206"/>
              <p:cNvSpPr>
                <a:spLocks noChangeArrowheads="1"/>
              </p:cNvSpPr>
              <p:nvPr/>
            </p:nvSpPr>
            <p:spPr bwMode="auto">
              <a:xfrm>
                <a:off x="1533" y="989"/>
                <a:ext cx="25" cy="786"/>
              </a:xfrm>
              <a:prstGeom prst="rect">
                <a:avLst/>
              </a:prstGeom>
              <a:noFill/>
              <a:ln w="2540">
                <a:solidFill>
                  <a:srgbClr val="1F1A17"/>
                </a:solidFill>
                <a:miter lim="800000"/>
                <a:headEnd/>
                <a:tailEnd/>
              </a:ln>
            </p:spPr>
            <p:txBody>
              <a:bodyPr/>
              <a:lstStyle/>
              <a:p>
                <a:endParaRPr lang="en-GB"/>
              </a:p>
            </p:txBody>
          </p:sp>
          <p:sp>
            <p:nvSpPr>
              <p:cNvPr id="54672" name="Rectangle 205"/>
              <p:cNvSpPr>
                <a:spLocks noChangeArrowheads="1"/>
              </p:cNvSpPr>
              <p:nvPr/>
            </p:nvSpPr>
            <p:spPr bwMode="auto">
              <a:xfrm>
                <a:off x="5986" y="10090"/>
                <a:ext cx="743" cy="283"/>
              </a:xfrm>
              <a:prstGeom prst="rect">
                <a:avLst/>
              </a:prstGeom>
              <a:noFill/>
              <a:ln w="9525">
                <a:noFill/>
                <a:miter lim="800000"/>
                <a:headEnd/>
                <a:tailEnd/>
              </a:ln>
            </p:spPr>
            <p:txBody>
              <a:bodyPr wrap="none" lIns="0" tIns="0" rIns="0" bIns="0">
                <a:spAutoFit/>
              </a:bodyPr>
              <a:lstStyle/>
              <a:p>
                <a:pPr eaLnBrk="0" hangingPunct="0"/>
                <a:r>
                  <a:rPr lang="en-US" sz="1100">
                    <a:solidFill>
                      <a:srgbClr val="1F1A17"/>
                    </a:solidFill>
                    <a:ea typeface="Perpetua" pitchFamily="18" charset="0"/>
                    <a:cs typeface="Times New Roman" pitchFamily="18" charset="0"/>
                  </a:rPr>
                  <a:t>industrie</a:t>
                </a:r>
                <a:endParaRPr lang="en-US">
                  <a:ea typeface="Perpetua" pitchFamily="18" charset="0"/>
                  <a:cs typeface="Times New Roman" pitchFamily="18" charset="0"/>
                </a:endParaRPr>
              </a:p>
            </p:txBody>
          </p:sp>
          <p:sp>
            <p:nvSpPr>
              <p:cNvPr id="601" name="Text Box 204"/>
              <p:cNvSpPr txBox="1">
                <a:spLocks noChangeArrowheads="1"/>
              </p:cNvSpPr>
              <p:nvPr/>
            </p:nvSpPr>
            <p:spPr bwMode="auto">
              <a:xfrm>
                <a:off x="0" y="120"/>
                <a:ext cx="8010" cy="958"/>
              </a:xfrm>
              <a:prstGeom prst="rect">
                <a:avLst/>
              </a:prstGeom>
              <a:gradFill rotWithShape="1">
                <a:gsLst>
                  <a:gs pos="0">
                    <a:srgbClr val="D99594"/>
                  </a:gs>
                  <a:gs pos="50000">
                    <a:srgbClr val="C0504D"/>
                  </a:gs>
                  <a:gs pos="100000">
                    <a:srgbClr val="D99594"/>
                  </a:gs>
                </a:gsLst>
                <a:lin ang="5400000" scaled="1"/>
              </a:gradFill>
              <a:ln w="12700">
                <a:solidFill>
                  <a:srgbClr val="C0504D"/>
                </a:solidFill>
                <a:miter lim="800000"/>
                <a:headEnd/>
                <a:tailEnd/>
              </a:ln>
              <a:effectLst>
                <a:outerShdw dist="28398" dir="3806097" algn="ctr" rotWithShape="0">
                  <a:srgbClr val="622423"/>
                </a:outerShdw>
              </a:effectLst>
            </p:spPr>
            <p:txBody>
              <a:bodyPr/>
              <a:lstStyle/>
              <a:p>
                <a:pPr algn="ctr" eaLnBrk="0" hangingPunct="0">
                  <a:defRPr/>
                </a:pPr>
                <a:r>
                  <a:rPr lang="en-GB" sz="1600" dirty="0" err="1">
                    <a:cs typeface="+mn-cs"/>
                  </a:rPr>
                  <a:t>Informare</a:t>
                </a:r>
                <a:r>
                  <a:rPr lang="en-GB" sz="1600" dirty="0">
                    <a:cs typeface="+mn-cs"/>
                  </a:rPr>
                  <a:t> </a:t>
                </a:r>
                <a:r>
                  <a:rPr lang="en-GB" sz="1600" dirty="0" err="1">
                    <a:cs typeface="+mn-cs"/>
                  </a:rPr>
                  <a:t>si</a:t>
                </a:r>
                <a:r>
                  <a:rPr lang="en-GB" sz="1600" dirty="0">
                    <a:cs typeface="+mn-cs"/>
                  </a:rPr>
                  <a:t> </a:t>
                </a:r>
                <a:r>
                  <a:rPr lang="en-GB" sz="1600" dirty="0" err="1">
                    <a:cs typeface="+mn-cs"/>
                  </a:rPr>
                  <a:t>constientizare</a:t>
                </a:r>
                <a:r>
                  <a:rPr lang="en-GB" dirty="0">
                    <a:cs typeface="+mn-cs"/>
                  </a:rPr>
                  <a:t> </a:t>
                </a:r>
                <a:r>
                  <a:rPr lang="en-GB" dirty="0">
                    <a:cs typeface="+mn-cs"/>
                    <a:sym typeface="Wingdings" pitchFamily="2" charset="2"/>
                  </a:rPr>
                  <a:t></a:t>
                </a:r>
                <a:endParaRPr lang="en-GB" sz="1050" dirty="0">
                  <a:cs typeface="+mn-cs"/>
                </a:endParaRPr>
              </a:p>
              <a:p>
                <a:pPr algn="ctr" eaLnBrk="0" hangingPunct="0">
                  <a:defRPr/>
                </a:pPr>
                <a:r>
                  <a:rPr lang="de-DE" sz="1600" dirty="0">
                    <a:latin typeface="Georgia" pitchFamily="18" charset="0"/>
                    <a:ea typeface="Perpetua" pitchFamily="18" charset="0"/>
                    <a:cs typeface="Times New Roman" pitchFamily="18" charset="0"/>
                  </a:rPr>
                  <a:t>GRUPURI TINTA</a:t>
                </a:r>
                <a:endParaRPr lang="de-DE" sz="2400" dirty="0">
                  <a:cs typeface="+mn-cs"/>
                </a:endParaRPr>
              </a:p>
            </p:txBody>
          </p:sp>
        </p:grpSp>
        <p:grpSp>
          <p:nvGrpSpPr>
            <p:cNvPr id="54280" name="Group 597"/>
            <p:cNvGrpSpPr>
              <a:grpSpLocks/>
            </p:cNvGrpSpPr>
            <p:nvPr/>
          </p:nvGrpSpPr>
          <p:grpSpPr bwMode="auto">
            <a:xfrm>
              <a:off x="1619250" y="1588"/>
              <a:ext cx="6380163" cy="6850062"/>
              <a:chOff x="18" y="18"/>
              <a:chExt cx="7974" cy="11724"/>
            </a:xfrm>
          </p:grpSpPr>
          <p:sp>
            <p:nvSpPr>
              <p:cNvPr id="54281" name="Rectangle 797"/>
              <p:cNvSpPr>
                <a:spLocks noChangeArrowheads="1"/>
              </p:cNvSpPr>
              <p:nvPr/>
            </p:nvSpPr>
            <p:spPr bwMode="auto">
              <a:xfrm>
                <a:off x="18" y="18"/>
                <a:ext cx="7974" cy="11724"/>
              </a:xfrm>
              <a:prstGeom prst="rect">
                <a:avLst/>
              </a:prstGeom>
              <a:noFill/>
              <a:ln w="2540">
                <a:solidFill>
                  <a:srgbClr val="1F1A17"/>
                </a:solidFill>
                <a:miter lim="800000"/>
                <a:headEnd/>
                <a:tailEnd/>
              </a:ln>
            </p:spPr>
            <p:txBody>
              <a:bodyPr/>
              <a:lstStyle/>
              <a:p>
                <a:endParaRPr lang="en-GB"/>
              </a:p>
            </p:txBody>
          </p:sp>
          <p:sp>
            <p:nvSpPr>
              <p:cNvPr id="54282" name="Rectangle 796"/>
              <p:cNvSpPr>
                <a:spLocks noChangeArrowheads="1"/>
              </p:cNvSpPr>
              <p:nvPr/>
            </p:nvSpPr>
            <p:spPr bwMode="auto">
              <a:xfrm>
                <a:off x="4723" y="10841"/>
                <a:ext cx="1731" cy="489"/>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institutii sociale</a:t>
                </a:r>
                <a:endParaRPr lang="ro-RO">
                  <a:ea typeface="Perpetua" pitchFamily="18" charset="0"/>
                  <a:cs typeface="AvantGarde Bk BT"/>
                </a:endParaRPr>
              </a:p>
            </p:txBody>
          </p:sp>
          <p:sp>
            <p:nvSpPr>
              <p:cNvPr id="54283" name="Rectangle 795"/>
              <p:cNvSpPr>
                <a:spLocks noChangeArrowheads="1"/>
              </p:cNvSpPr>
              <p:nvPr/>
            </p:nvSpPr>
            <p:spPr bwMode="auto">
              <a:xfrm>
                <a:off x="4426" y="8228"/>
                <a:ext cx="2375" cy="469"/>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prestatori  servicii</a:t>
                </a:r>
                <a:endParaRPr lang="ro-RO">
                  <a:ea typeface="Perpetua" pitchFamily="18" charset="0"/>
                  <a:cs typeface="AvantGarde Bk BT"/>
                </a:endParaRPr>
              </a:p>
            </p:txBody>
          </p:sp>
          <p:sp>
            <p:nvSpPr>
              <p:cNvPr id="54284" name="Rectangle 794"/>
              <p:cNvSpPr>
                <a:spLocks noChangeArrowheads="1"/>
              </p:cNvSpPr>
              <p:nvPr/>
            </p:nvSpPr>
            <p:spPr bwMode="auto">
              <a:xfrm>
                <a:off x="3354" y="6880"/>
                <a:ext cx="2853" cy="472"/>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unitatii comerciale</a:t>
                </a:r>
                <a:endParaRPr lang="ro-RO">
                  <a:ea typeface="Perpetua" pitchFamily="18" charset="0"/>
                  <a:cs typeface="AvantGarde Bk BT"/>
                </a:endParaRPr>
              </a:p>
            </p:txBody>
          </p:sp>
          <p:sp>
            <p:nvSpPr>
              <p:cNvPr id="54285" name="Rectangle 793"/>
              <p:cNvSpPr>
                <a:spLocks noChangeArrowheads="1"/>
              </p:cNvSpPr>
              <p:nvPr/>
            </p:nvSpPr>
            <p:spPr bwMode="auto">
              <a:xfrm>
                <a:off x="3469" y="5762"/>
                <a:ext cx="2142" cy="423"/>
              </a:xfrm>
              <a:prstGeom prst="rect">
                <a:avLst/>
              </a:prstGeom>
              <a:noFill/>
              <a:ln w="9525">
                <a:noFill/>
                <a:miter lim="800000"/>
                <a:headEnd/>
                <a:tailEnd/>
              </a:ln>
            </p:spPr>
            <p:txBody>
              <a:bodyPr lIns="0" tIns="0" rIns="0" bIns="0"/>
              <a:lstStyle/>
              <a:p>
                <a:pPr eaLnBrk="0" hangingPunct="0"/>
                <a:r>
                  <a:rPr lang="en-US" sz="1100">
                    <a:solidFill>
                      <a:srgbClr val="1F1A17"/>
                    </a:solidFill>
                    <a:ea typeface="Perpetua" pitchFamily="18" charset="0"/>
                    <a:cs typeface="AvantGarde Bk BT"/>
                  </a:rPr>
                  <a:t>formatori</a:t>
                </a:r>
                <a:endParaRPr lang="en-US">
                  <a:ea typeface="Perpetua" pitchFamily="18" charset="0"/>
                  <a:cs typeface="AvantGarde Bk BT"/>
                </a:endParaRPr>
              </a:p>
            </p:txBody>
          </p:sp>
          <p:sp>
            <p:nvSpPr>
              <p:cNvPr id="54286" name="Rectangle 792"/>
              <p:cNvSpPr>
                <a:spLocks noChangeArrowheads="1"/>
              </p:cNvSpPr>
              <p:nvPr/>
            </p:nvSpPr>
            <p:spPr bwMode="auto">
              <a:xfrm>
                <a:off x="1428" y="4439"/>
                <a:ext cx="2756" cy="467"/>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administratie publica</a:t>
                </a:r>
                <a:endParaRPr lang="ro-RO">
                  <a:ea typeface="Perpetua" pitchFamily="18" charset="0"/>
                  <a:cs typeface="AvantGarde Bk BT"/>
                </a:endParaRPr>
              </a:p>
            </p:txBody>
          </p:sp>
          <p:sp>
            <p:nvSpPr>
              <p:cNvPr id="54287" name="Rectangle 791"/>
              <p:cNvSpPr>
                <a:spLocks noChangeArrowheads="1"/>
              </p:cNvSpPr>
              <p:nvPr/>
            </p:nvSpPr>
            <p:spPr bwMode="auto">
              <a:xfrm>
                <a:off x="1208" y="3117"/>
                <a:ext cx="2619" cy="444"/>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unitati de productie</a:t>
                </a:r>
                <a:endParaRPr lang="ro-RO">
                  <a:ea typeface="Perpetua" pitchFamily="18" charset="0"/>
                  <a:cs typeface="AvantGarde Bk BT"/>
                </a:endParaRPr>
              </a:p>
            </p:txBody>
          </p:sp>
          <p:sp>
            <p:nvSpPr>
              <p:cNvPr id="54288" name="Rectangle 790"/>
              <p:cNvSpPr>
                <a:spLocks noChangeArrowheads="1"/>
              </p:cNvSpPr>
              <p:nvPr/>
            </p:nvSpPr>
            <p:spPr bwMode="auto">
              <a:xfrm>
                <a:off x="298" y="1972"/>
                <a:ext cx="2338" cy="354"/>
              </a:xfrm>
              <a:prstGeom prst="rect">
                <a:avLst/>
              </a:prstGeom>
              <a:noFill/>
              <a:ln w="9525">
                <a:noFill/>
                <a:miter lim="800000"/>
                <a:headEnd/>
                <a:tailEnd/>
              </a:ln>
            </p:spPr>
            <p:txBody>
              <a:bodyPr lIns="0" tIns="0" rIns="0" bIns="0"/>
              <a:lstStyle/>
              <a:p>
                <a:pPr eaLnBrk="0" hangingPunct="0"/>
                <a:r>
                  <a:rPr lang="ro-RO" sz="1100">
                    <a:solidFill>
                      <a:srgbClr val="1F1A17"/>
                    </a:solidFill>
                    <a:ea typeface="Perpetua" pitchFamily="18" charset="0"/>
                    <a:cs typeface="AvantGarde Bk BT"/>
                  </a:rPr>
                  <a:t>gospodarii private</a:t>
                </a:r>
                <a:endParaRPr lang="ro-RO">
                  <a:ea typeface="Perpetua" pitchFamily="18" charset="0"/>
                  <a:cs typeface="AvantGarde Bk BT"/>
                </a:endParaRPr>
              </a:p>
            </p:txBody>
          </p:sp>
          <p:sp>
            <p:nvSpPr>
              <p:cNvPr id="54289" name="Freeform 789"/>
              <p:cNvSpPr>
                <a:spLocks noEditPoints="1"/>
              </p:cNvSpPr>
              <p:nvPr/>
            </p:nvSpPr>
            <p:spPr bwMode="auto">
              <a:xfrm>
                <a:off x="358" y="1108"/>
                <a:ext cx="993" cy="849"/>
              </a:xfrm>
              <a:custGeom>
                <a:avLst/>
                <a:gdLst>
                  <a:gd name="T0" fmla="*/ 856 w 993"/>
                  <a:gd name="T1" fmla="*/ 835 h 849"/>
                  <a:gd name="T2" fmla="*/ 445 w 993"/>
                  <a:gd name="T3" fmla="*/ 839 h 849"/>
                  <a:gd name="T4" fmla="*/ 449 w 993"/>
                  <a:gd name="T5" fmla="*/ 839 h 849"/>
                  <a:gd name="T6" fmla="*/ 274 w 993"/>
                  <a:gd name="T7" fmla="*/ 839 h 849"/>
                  <a:gd name="T8" fmla="*/ 102 w 993"/>
                  <a:gd name="T9" fmla="*/ 849 h 849"/>
                  <a:gd name="T10" fmla="*/ 98 w 993"/>
                  <a:gd name="T11" fmla="*/ 789 h 849"/>
                  <a:gd name="T12" fmla="*/ 102 w 993"/>
                  <a:gd name="T13" fmla="*/ 667 h 849"/>
                  <a:gd name="T14" fmla="*/ 105 w 993"/>
                  <a:gd name="T15" fmla="*/ 537 h 849"/>
                  <a:gd name="T16" fmla="*/ 109 w 993"/>
                  <a:gd name="T17" fmla="*/ 456 h 849"/>
                  <a:gd name="T18" fmla="*/ 74 w 993"/>
                  <a:gd name="T19" fmla="*/ 488 h 849"/>
                  <a:gd name="T20" fmla="*/ 0 w 993"/>
                  <a:gd name="T21" fmla="*/ 383 h 849"/>
                  <a:gd name="T22" fmla="*/ 498 w 993"/>
                  <a:gd name="T23" fmla="*/ 0 h 849"/>
                  <a:gd name="T24" fmla="*/ 649 w 993"/>
                  <a:gd name="T25" fmla="*/ 116 h 849"/>
                  <a:gd name="T26" fmla="*/ 649 w 993"/>
                  <a:gd name="T27" fmla="*/ 0 h 849"/>
                  <a:gd name="T28" fmla="*/ 786 w 993"/>
                  <a:gd name="T29" fmla="*/ 0 h 849"/>
                  <a:gd name="T30" fmla="*/ 786 w 993"/>
                  <a:gd name="T31" fmla="*/ 221 h 849"/>
                  <a:gd name="T32" fmla="*/ 993 w 993"/>
                  <a:gd name="T33" fmla="*/ 383 h 849"/>
                  <a:gd name="T34" fmla="*/ 919 w 993"/>
                  <a:gd name="T35" fmla="*/ 488 h 849"/>
                  <a:gd name="T36" fmla="*/ 884 w 993"/>
                  <a:gd name="T37" fmla="*/ 456 h 849"/>
                  <a:gd name="T38" fmla="*/ 884 w 993"/>
                  <a:gd name="T39" fmla="*/ 614 h 849"/>
                  <a:gd name="T40" fmla="*/ 891 w 993"/>
                  <a:gd name="T41" fmla="*/ 839 h 849"/>
                  <a:gd name="T42" fmla="*/ 856 w 993"/>
                  <a:gd name="T43" fmla="*/ 835 h 849"/>
                  <a:gd name="T44" fmla="*/ 954 w 993"/>
                  <a:gd name="T45" fmla="*/ 386 h 849"/>
                  <a:gd name="T46" fmla="*/ 761 w 993"/>
                  <a:gd name="T47" fmla="*/ 235 h 849"/>
                  <a:gd name="T48" fmla="*/ 761 w 993"/>
                  <a:gd name="T49" fmla="*/ 18 h 849"/>
                  <a:gd name="T50" fmla="*/ 670 w 993"/>
                  <a:gd name="T51" fmla="*/ 18 h 849"/>
                  <a:gd name="T52" fmla="*/ 670 w 993"/>
                  <a:gd name="T53" fmla="*/ 162 h 849"/>
                  <a:gd name="T54" fmla="*/ 498 w 993"/>
                  <a:gd name="T55" fmla="*/ 28 h 849"/>
                  <a:gd name="T56" fmla="*/ 38 w 993"/>
                  <a:gd name="T57" fmla="*/ 386 h 849"/>
                  <a:gd name="T58" fmla="*/ 81 w 993"/>
                  <a:gd name="T59" fmla="*/ 446 h 849"/>
                  <a:gd name="T60" fmla="*/ 137 w 993"/>
                  <a:gd name="T61" fmla="*/ 400 h 849"/>
                  <a:gd name="T62" fmla="*/ 137 w 993"/>
                  <a:gd name="T63" fmla="*/ 835 h 849"/>
                  <a:gd name="T64" fmla="*/ 277 w 993"/>
                  <a:gd name="T65" fmla="*/ 839 h 849"/>
                  <a:gd name="T66" fmla="*/ 274 w 993"/>
                  <a:gd name="T67" fmla="*/ 477 h 849"/>
                  <a:gd name="T68" fmla="*/ 449 w 993"/>
                  <a:gd name="T69" fmla="*/ 477 h 849"/>
                  <a:gd name="T70" fmla="*/ 449 w 993"/>
                  <a:gd name="T71" fmla="*/ 835 h 849"/>
                  <a:gd name="T72" fmla="*/ 859 w 993"/>
                  <a:gd name="T73" fmla="*/ 835 h 849"/>
                  <a:gd name="T74" fmla="*/ 859 w 993"/>
                  <a:gd name="T75" fmla="*/ 400 h 849"/>
                  <a:gd name="T76" fmla="*/ 912 w 993"/>
                  <a:gd name="T77" fmla="*/ 446 h 849"/>
                  <a:gd name="T78" fmla="*/ 954 w 993"/>
                  <a:gd name="T79" fmla="*/ 386 h 849"/>
                  <a:gd name="T80" fmla="*/ 779 w 993"/>
                  <a:gd name="T81" fmla="*/ 691 h 849"/>
                  <a:gd name="T82" fmla="*/ 551 w 993"/>
                  <a:gd name="T83" fmla="*/ 691 h 849"/>
                  <a:gd name="T84" fmla="*/ 551 w 993"/>
                  <a:gd name="T85" fmla="*/ 477 h 849"/>
                  <a:gd name="T86" fmla="*/ 779 w 993"/>
                  <a:gd name="T87" fmla="*/ 477 h 849"/>
                  <a:gd name="T88" fmla="*/ 779 w 993"/>
                  <a:gd name="T89" fmla="*/ 691 h 8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3"/>
                  <a:gd name="T136" fmla="*/ 0 h 849"/>
                  <a:gd name="T137" fmla="*/ 993 w 993"/>
                  <a:gd name="T138" fmla="*/ 849 h 8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3" h="849">
                    <a:moveTo>
                      <a:pt x="856" y="835"/>
                    </a:moveTo>
                    <a:lnTo>
                      <a:pt x="445" y="839"/>
                    </a:lnTo>
                    <a:lnTo>
                      <a:pt x="449" y="839"/>
                    </a:lnTo>
                    <a:lnTo>
                      <a:pt x="274" y="839"/>
                    </a:lnTo>
                    <a:lnTo>
                      <a:pt x="102" y="849"/>
                    </a:lnTo>
                    <a:lnTo>
                      <a:pt x="98" y="789"/>
                    </a:lnTo>
                    <a:lnTo>
                      <a:pt x="102" y="667"/>
                    </a:lnTo>
                    <a:lnTo>
                      <a:pt x="105" y="537"/>
                    </a:lnTo>
                    <a:lnTo>
                      <a:pt x="109" y="456"/>
                    </a:lnTo>
                    <a:lnTo>
                      <a:pt x="74" y="488"/>
                    </a:lnTo>
                    <a:lnTo>
                      <a:pt x="0" y="383"/>
                    </a:lnTo>
                    <a:lnTo>
                      <a:pt x="498" y="0"/>
                    </a:lnTo>
                    <a:lnTo>
                      <a:pt x="649" y="116"/>
                    </a:lnTo>
                    <a:lnTo>
                      <a:pt x="649" y="0"/>
                    </a:lnTo>
                    <a:lnTo>
                      <a:pt x="786" y="0"/>
                    </a:lnTo>
                    <a:lnTo>
                      <a:pt x="786" y="221"/>
                    </a:lnTo>
                    <a:lnTo>
                      <a:pt x="993" y="383"/>
                    </a:lnTo>
                    <a:lnTo>
                      <a:pt x="919" y="488"/>
                    </a:lnTo>
                    <a:lnTo>
                      <a:pt x="884" y="456"/>
                    </a:lnTo>
                    <a:lnTo>
                      <a:pt x="884" y="614"/>
                    </a:lnTo>
                    <a:lnTo>
                      <a:pt x="891" y="839"/>
                    </a:lnTo>
                    <a:lnTo>
                      <a:pt x="856" y="835"/>
                    </a:lnTo>
                    <a:close/>
                    <a:moveTo>
                      <a:pt x="954" y="386"/>
                    </a:moveTo>
                    <a:lnTo>
                      <a:pt x="761" y="235"/>
                    </a:lnTo>
                    <a:lnTo>
                      <a:pt x="761" y="18"/>
                    </a:lnTo>
                    <a:lnTo>
                      <a:pt x="670" y="18"/>
                    </a:lnTo>
                    <a:lnTo>
                      <a:pt x="670" y="162"/>
                    </a:lnTo>
                    <a:lnTo>
                      <a:pt x="498" y="28"/>
                    </a:lnTo>
                    <a:lnTo>
                      <a:pt x="38" y="386"/>
                    </a:lnTo>
                    <a:lnTo>
                      <a:pt x="81" y="446"/>
                    </a:lnTo>
                    <a:lnTo>
                      <a:pt x="137" y="400"/>
                    </a:lnTo>
                    <a:lnTo>
                      <a:pt x="137" y="835"/>
                    </a:lnTo>
                    <a:lnTo>
                      <a:pt x="277" y="839"/>
                    </a:lnTo>
                    <a:lnTo>
                      <a:pt x="274" y="477"/>
                    </a:lnTo>
                    <a:lnTo>
                      <a:pt x="449" y="477"/>
                    </a:lnTo>
                    <a:lnTo>
                      <a:pt x="449" y="835"/>
                    </a:lnTo>
                    <a:lnTo>
                      <a:pt x="859" y="835"/>
                    </a:lnTo>
                    <a:lnTo>
                      <a:pt x="859" y="400"/>
                    </a:lnTo>
                    <a:lnTo>
                      <a:pt x="912" y="446"/>
                    </a:lnTo>
                    <a:lnTo>
                      <a:pt x="954" y="386"/>
                    </a:lnTo>
                    <a:close/>
                    <a:moveTo>
                      <a:pt x="779" y="691"/>
                    </a:moveTo>
                    <a:lnTo>
                      <a:pt x="551" y="691"/>
                    </a:lnTo>
                    <a:lnTo>
                      <a:pt x="551" y="477"/>
                    </a:lnTo>
                    <a:lnTo>
                      <a:pt x="779" y="477"/>
                    </a:lnTo>
                    <a:lnTo>
                      <a:pt x="779" y="691"/>
                    </a:lnTo>
                    <a:close/>
                  </a:path>
                </a:pathLst>
              </a:custGeom>
              <a:solidFill>
                <a:srgbClr val="1F1A17"/>
              </a:solidFill>
              <a:ln w="9525">
                <a:noFill/>
                <a:round/>
                <a:headEnd/>
                <a:tailEnd/>
              </a:ln>
            </p:spPr>
            <p:txBody>
              <a:bodyPr/>
              <a:lstStyle/>
              <a:p>
                <a:endParaRPr lang="ro-RO"/>
              </a:p>
            </p:txBody>
          </p:sp>
          <p:sp>
            <p:nvSpPr>
              <p:cNvPr id="54290" name="Freeform 788"/>
              <p:cNvSpPr>
                <a:spLocks/>
              </p:cNvSpPr>
              <p:nvPr/>
            </p:nvSpPr>
            <p:spPr bwMode="auto">
              <a:xfrm>
                <a:off x="358" y="1108"/>
                <a:ext cx="993" cy="849"/>
              </a:xfrm>
              <a:custGeom>
                <a:avLst/>
                <a:gdLst>
                  <a:gd name="T0" fmla="*/ 856 w 993"/>
                  <a:gd name="T1" fmla="*/ 835 h 849"/>
                  <a:gd name="T2" fmla="*/ 445 w 993"/>
                  <a:gd name="T3" fmla="*/ 839 h 849"/>
                  <a:gd name="T4" fmla="*/ 449 w 993"/>
                  <a:gd name="T5" fmla="*/ 839 h 849"/>
                  <a:gd name="T6" fmla="*/ 274 w 993"/>
                  <a:gd name="T7" fmla="*/ 839 h 849"/>
                  <a:gd name="T8" fmla="*/ 102 w 993"/>
                  <a:gd name="T9" fmla="*/ 849 h 849"/>
                  <a:gd name="T10" fmla="*/ 98 w 993"/>
                  <a:gd name="T11" fmla="*/ 789 h 849"/>
                  <a:gd name="T12" fmla="*/ 102 w 993"/>
                  <a:gd name="T13" fmla="*/ 667 h 849"/>
                  <a:gd name="T14" fmla="*/ 105 w 993"/>
                  <a:gd name="T15" fmla="*/ 537 h 849"/>
                  <a:gd name="T16" fmla="*/ 109 w 993"/>
                  <a:gd name="T17" fmla="*/ 456 h 849"/>
                  <a:gd name="T18" fmla="*/ 74 w 993"/>
                  <a:gd name="T19" fmla="*/ 488 h 849"/>
                  <a:gd name="T20" fmla="*/ 0 w 993"/>
                  <a:gd name="T21" fmla="*/ 383 h 849"/>
                  <a:gd name="T22" fmla="*/ 498 w 993"/>
                  <a:gd name="T23" fmla="*/ 0 h 849"/>
                  <a:gd name="T24" fmla="*/ 649 w 993"/>
                  <a:gd name="T25" fmla="*/ 116 h 849"/>
                  <a:gd name="T26" fmla="*/ 649 w 993"/>
                  <a:gd name="T27" fmla="*/ 0 h 849"/>
                  <a:gd name="T28" fmla="*/ 786 w 993"/>
                  <a:gd name="T29" fmla="*/ 0 h 849"/>
                  <a:gd name="T30" fmla="*/ 786 w 993"/>
                  <a:gd name="T31" fmla="*/ 221 h 849"/>
                  <a:gd name="T32" fmla="*/ 993 w 993"/>
                  <a:gd name="T33" fmla="*/ 383 h 849"/>
                  <a:gd name="T34" fmla="*/ 919 w 993"/>
                  <a:gd name="T35" fmla="*/ 488 h 849"/>
                  <a:gd name="T36" fmla="*/ 884 w 993"/>
                  <a:gd name="T37" fmla="*/ 456 h 849"/>
                  <a:gd name="T38" fmla="*/ 884 w 993"/>
                  <a:gd name="T39" fmla="*/ 614 h 849"/>
                  <a:gd name="T40" fmla="*/ 891 w 993"/>
                  <a:gd name="T41" fmla="*/ 839 h 849"/>
                  <a:gd name="T42" fmla="*/ 856 w 993"/>
                  <a:gd name="T43" fmla="*/ 835 h 8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3"/>
                  <a:gd name="T67" fmla="*/ 0 h 849"/>
                  <a:gd name="T68" fmla="*/ 993 w 993"/>
                  <a:gd name="T69" fmla="*/ 849 h 8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3" h="849">
                    <a:moveTo>
                      <a:pt x="856" y="835"/>
                    </a:moveTo>
                    <a:lnTo>
                      <a:pt x="445" y="839"/>
                    </a:lnTo>
                    <a:lnTo>
                      <a:pt x="449" y="839"/>
                    </a:lnTo>
                    <a:lnTo>
                      <a:pt x="274" y="839"/>
                    </a:lnTo>
                    <a:lnTo>
                      <a:pt x="102" y="849"/>
                    </a:lnTo>
                    <a:lnTo>
                      <a:pt x="98" y="789"/>
                    </a:lnTo>
                    <a:lnTo>
                      <a:pt x="102" y="667"/>
                    </a:lnTo>
                    <a:lnTo>
                      <a:pt x="105" y="537"/>
                    </a:lnTo>
                    <a:lnTo>
                      <a:pt x="109" y="456"/>
                    </a:lnTo>
                    <a:lnTo>
                      <a:pt x="74" y="488"/>
                    </a:lnTo>
                    <a:lnTo>
                      <a:pt x="0" y="383"/>
                    </a:lnTo>
                    <a:lnTo>
                      <a:pt x="498" y="0"/>
                    </a:lnTo>
                    <a:lnTo>
                      <a:pt x="649" y="116"/>
                    </a:lnTo>
                    <a:lnTo>
                      <a:pt x="649" y="0"/>
                    </a:lnTo>
                    <a:lnTo>
                      <a:pt x="786" y="0"/>
                    </a:lnTo>
                    <a:lnTo>
                      <a:pt x="786" y="221"/>
                    </a:lnTo>
                    <a:lnTo>
                      <a:pt x="993" y="383"/>
                    </a:lnTo>
                    <a:lnTo>
                      <a:pt x="919" y="488"/>
                    </a:lnTo>
                    <a:lnTo>
                      <a:pt x="884" y="456"/>
                    </a:lnTo>
                    <a:lnTo>
                      <a:pt x="884" y="614"/>
                    </a:lnTo>
                    <a:lnTo>
                      <a:pt x="891" y="839"/>
                    </a:lnTo>
                    <a:lnTo>
                      <a:pt x="856" y="835"/>
                    </a:lnTo>
                    <a:close/>
                  </a:path>
                </a:pathLst>
              </a:custGeom>
              <a:noFill/>
              <a:ln w="2540">
                <a:solidFill>
                  <a:srgbClr val="1F1A17"/>
                </a:solidFill>
                <a:round/>
                <a:headEnd/>
                <a:tailEnd/>
              </a:ln>
            </p:spPr>
            <p:txBody>
              <a:bodyPr/>
              <a:lstStyle/>
              <a:p>
                <a:endParaRPr lang="ro-RO"/>
              </a:p>
            </p:txBody>
          </p:sp>
          <p:sp>
            <p:nvSpPr>
              <p:cNvPr id="54291" name="Freeform 787"/>
              <p:cNvSpPr>
                <a:spLocks/>
              </p:cNvSpPr>
              <p:nvPr/>
            </p:nvSpPr>
            <p:spPr bwMode="auto">
              <a:xfrm>
                <a:off x="396" y="1126"/>
                <a:ext cx="916" cy="821"/>
              </a:xfrm>
              <a:custGeom>
                <a:avLst/>
                <a:gdLst>
                  <a:gd name="T0" fmla="*/ 916 w 916"/>
                  <a:gd name="T1" fmla="*/ 368 h 821"/>
                  <a:gd name="T2" fmla="*/ 723 w 916"/>
                  <a:gd name="T3" fmla="*/ 217 h 821"/>
                  <a:gd name="T4" fmla="*/ 723 w 916"/>
                  <a:gd name="T5" fmla="*/ 0 h 821"/>
                  <a:gd name="T6" fmla="*/ 632 w 916"/>
                  <a:gd name="T7" fmla="*/ 0 h 821"/>
                  <a:gd name="T8" fmla="*/ 632 w 916"/>
                  <a:gd name="T9" fmla="*/ 144 h 821"/>
                  <a:gd name="T10" fmla="*/ 460 w 916"/>
                  <a:gd name="T11" fmla="*/ 10 h 821"/>
                  <a:gd name="T12" fmla="*/ 0 w 916"/>
                  <a:gd name="T13" fmla="*/ 368 h 821"/>
                  <a:gd name="T14" fmla="*/ 43 w 916"/>
                  <a:gd name="T15" fmla="*/ 428 h 821"/>
                  <a:gd name="T16" fmla="*/ 99 w 916"/>
                  <a:gd name="T17" fmla="*/ 382 h 821"/>
                  <a:gd name="T18" fmla="*/ 99 w 916"/>
                  <a:gd name="T19" fmla="*/ 817 h 821"/>
                  <a:gd name="T20" fmla="*/ 239 w 916"/>
                  <a:gd name="T21" fmla="*/ 821 h 821"/>
                  <a:gd name="T22" fmla="*/ 236 w 916"/>
                  <a:gd name="T23" fmla="*/ 459 h 821"/>
                  <a:gd name="T24" fmla="*/ 411 w 916"/>
                  <a:gd name="T25" fmla="*/ 459 h 821"/>
                  <a:gd name="T26" fmla="*/ 411 w 916"/>
                  <a:gd name="T27" fmla="*/ 817 h 821"/>
                  <a:gd name="T28" fmla="*/ 821 w 916"/>
                  <a:gd name="T29" fmla="*/ 817 h 821"/>
                  <a:gd name="T30" fmla="*/ 821 w 916"/>
                  <a:gd name="T31" fmla="*/ 382 h 821"/>
                  <a:gd name="T32" fmla="*/ 874 w 916"/>
                  <a:gd name="T33" fmla="*/ 428 h 821"/>
                  <a:gd name="T34" fmla="*/ 916 w 916"/>
                  <a:gd name="T35" fmla="*/ 368 h 8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6"/>
                  <a:gd name="T55" fmla="*/ 0 h 821"/>
                  <a:gd name="T56" fmla="*/ 916 w 916"/>
                  <a:gd name="T57" fmla="*/ 821 h 8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6" h="821">
                    <a:moveTo>
                      <a:pt x="916" y="368"/>
                    </a:moveTo>
                    <a:lnTo>
                      <a:pt x="723" y="217"/>
                    </a:lnTo>
                    <a:lnTo>
                      <a:pt x="723" y="0"/>
                    </a:lnTo>
                    <a:lnTo>
                      <a:pt x="632" y="0"/>
                    </a:lnTo>
                    <a:lnTo>
                      <a:pt x="632" y="144"/>
                    </a:lnTo>
                    <a:lnTo>
                      <a:pt x="460" y="10"/>
                    </a:lnTo>
                    <a:lnTo>
                      <a:pt x="0" y="368"/>
                    </a:lnTo>
                    <a:lnTo>
                      <a:pt x="43" y="428"/>
                    </a:lnTo>
                    <a:lnTo>
                      <a:pt x="99" y="382"/>
                    </a:lnTo>
                    <a:lnTo>
                      <a:pt x="99" y="817"/>
                    </a:lnTo>
                    <a:lnTo>
                      <a:pt x="239" y="821"/>
                    </a:lnTo>
                    <a:lnTo>
                      <a:pt x="236" y="459"/>
                    </a:lnTo>
                    <a:lnTo>
                      <a:pt x="411" y="459"/>
                    </a:lnTo>
                    <a:lnTo>
                      <a:pt x="411" y="817"/>
                    </a:lnTo>
                    <a:lnTo>
                      <a:pt x="821" y="817"/>
                    </a:lnTo>
                    <a:lnTo>
                      <a:pt x="821" y="382"/>
                    </a:lnTo>
                    <a:lnTo>
                      <a:pt x="874" y="428"/>
                    </a:lnTo>
                    <a:lnTo>
                      <a:pt x="916" y="368"/>
                    </a:lnTo>
                  </a:path>
                </a:pathLst>
              </a:custGeom>
              <a:noFill/>
              <a:ln w="2540">
                <a:solidFill>
                  <a:srgbClr val="1F1A17"/>
                </a:solidFill>
                <a:round/>
                <a:headEnd/>
                <a:tailEnd/>
              </a:ln>
            </p:spPr>
            <p:txBody>
              <a:bodyPr/>
              <a:lstStyle/>
              <a:p>
                <a:endParaRPr lang="ro-RO"/>
              </a:p>
            </p:txBody>
          </p:sp>
          <p:sp>
            <p:nvSpPr>
              <p:cNvPr id="54292" name="Rectangle 786"/>
              <p:cNvSpPr>
                <a:spLocks noChangeArrowheads="1"/>
              </p:cNvSpPr>
              <p:nvPr/>
            </p:nvSpPr>
            <p:spPr bwMode="auto">
              <a:xfrm>
                <a:off x="909" y="1585"/>
                <a:ext cx="228" cy="214"/>
              </a:xfrm>
              <a:prstGeom prst="rect">
                <a:avLst/>
              </a:prstGeom>
              <a:noFill/>
              <a:ln w="2540">
                <a:solidFill>
                  <a:srgbClr val="1F1A17"/>
                </a:solidFill>
                <a:miter lim="800000"/>
                <a:headEnd/>
                <a:tailEnd/>
              </a:ln>
            </p:spPr>
            <p:txBody>
              <a:bodyPr/>
              <a:lstStyle/>
              <a:p>
                <a:endParaRPr lang="en-GB"/>
              </a:p>
            </p:txBody>
          </p:sp>
          <p:sp>
            <p:nvSpPr>
              <p:cNvPr id="54293" name="Freeform 785"/>
              <p:cNvSpPr>
                <a:spLocks/>
              </p:cNvSpPr>
              <p:nvPr/>
            </p:nvSpPr>
            <p:spPr bwMode="auto">
              <a:xfrm>
                <a:off x="2502" y="6176"/>
                <a:ext cx="2140" cy="562"/>
              </a:xfrm>
              <a:custGeom>
                <a:avLst/>
                <a:gdLst>
                  <a:gd name="T0" fmla="*/ 1849 w 2140"/>
                  <a:gd name="T1" fmla="*/ 0 h 562"/>
                  <a:gd name="T2" fmla="*/ 1392 w 2140"/>
                  <a:gd name="T3" fmla="*/ 4 h 562"/>
                  <a:gd name="T4" fmla="*/ 1392 w 2140"/>
                  <a:gd name="T5" fmla="*/ 155 h 562"/>
                  <a:gd name="T6" fmla="*/ 733 w 2140"/>
                  <a:gd name="T7" fmla="*/ 155 h 562"/>
                  <a:gd name="T8" fmla="*/ 736 w 2140"/>
                  <a:gd name="T9" fmla="*/ 0 h 562"/>
                  <a:gd name="T10" fmla="*/ 298 w 2140"/>
                  <a:gd name="T11" fmla="*/ 0 h 562"/>
                  <a:gd name="T12" fmla="*/ 298 w 2140"/>
                  <a:gd name="T13" fmla="*/ 263 h 562"/>
                  <a:gd name="T14" fmla="*/ 0 w 2140"/>
                  <a:gd name="T15" fmla="*/ 263 h 562"/>
                  <a:gd name="T16" fmla="*/ 0 w 2140"/>
                  <a:gd name="T17" fmla="*/ 562 h 562"/>
                  <a:gd name="T18" fmla="*/ 2140 w 2140"/>
                  <a:gd name="T19" fmla="*/ 562 h 562"/>
                  <a:gd name="T20" fmla="*/ 2140 w 2140"/>
                  <a:gd name="T21" fmla="*/ 263 h 562"/>
                  <a:gd name="T22" fmla="*/ 1849 w 2140"/>
                  <a:gd name="T23" fmla="*/ 263 h 562"/>
                  <a:gd name="T24" fmla="*/ 1849 w 2140"/>
                  <a:gd name="T25" fmla="*/ 0 h 5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0"/>
                  <a:gd name="T40" fmla="*/ 0 h 562"/>
                  <a:gd name="T41" fmla="*/ 2140 w 2140"/>
                  <a:gd name="T42" fmla="*/ 562 h 5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0" h="562">
                    <a:moveTo>
                      <a:pt x="1849" y="0"/>
                    </a:moveTo>
                    <a:lnTo>
                      <a:pt x="1392" y="4"/>
                    </a:lnTo>
                    <a:lnTo>
                      <a:pt x="1392" y="155"/>
                    </a:lnTo>
                    <a:lnTo>
                      <a:pt x="733" y="155"/>
                    </a:lnTo>
                    <a:lnTo>
                      <a:pt x="736" y="0"/>
                    </a:lnTo>
                    <a:lnTo>
                      <a:pt x="298" y="0"/>
                    </a:lnTo>
                    <a:lnTo>
                      <a:pt x="298" y="263"/>
                    </a:lnTo>
                    <a:lnTo>
                      <a:pt x="0" y="263"/>
                    </a:lnTo>
                    <a:lnTo>
                      <a:pt x="0" y="562"/>
                    </a:lnTo>
                    <a:lnTo>
                      <a:pt x="2140" y="562"/>
                    </a:lnTo>
                    <a:lnTo>
                      <a:pt x="2140" y="263"/>
                    </a:lnTo>
                    <a:lnTo>
                      <a:pt x="1849" y="263"/>
                    </a:lnTo>
                    <a:lnTo>
                      <a:pt x="1849" y="0"/>
                    </a:lnTo>
                    <a:close/>
                  </a:path>
                </a:pathLst>
              </a:custGeom>
              <a:solidFill>
                <a:srgbClr val="1F1A17"/>
              </a:solidFill>
              <a:ln w="9525">
                <a:noFill/>
                <a:round/>
                <a:headEnd/>
                <a:tailEnd/>
              </a:ln>
            </p:spPr>
            <p:txBody>
              <a:bodyPr/>
              <a:lstStyle/>
              <a:p>
                <a:endParaRPr lang="ro-RO"/>
              </a:p>
            </p:txBody>
          </p:sp>
          <p:sp>
            <p:nvSpPr>
              <p:cNvPr id="54294" name="Freeform 784"/>
              <p:cNvSpPr>
                <a:spLocks/>
              </p:cNvSpPr>
              <p:nvPr/>
            </p:nvSpPr>
            <p:spPr bwMode="auto">
              <a:xfrm>
                <a:off x="2502" y="6176"/>
                <a:ext cx="2140" cy="562"/>
              </a:xfrm>
              <a:custGeom>
                <a:avLst/>
                <a:gdLst>
                  <a:gd name="T0" fmla="*/ 1849 w 2140"/>
                  <a:gd name="T1" fmla="*/ 0 h 562"/>
                  <a:gd name="T2" fmla="*/ 1392 w 2140"/>
                  <a:gd name="T3" fmla="*/ 4 h 562"/>
                  <a:gd name="T4" fmla="*/ 1392 w 2140"/>
                  <a:gd name="T5" fmla="*/ 155 h 562"/>
                  <a:gd name="T6" fmla="*/ 733 w 2140"/>
                  <a:gd name="T7" fmla="*/ 155 h 562"/>
                  <a:gd name="T8" fmla="*/ 736 w 2140"/>
                  <a:gd name="T9" fmla="*/ 0 h 562"/>
                  <a:gd name="T10" fmla="*/ 298 w 2140"/>
                  <a:gd name="T11" fmla="*/ 0 h 562"/>
                  <a:gd name="T12" fmla="*/ 298 w 2140"/>
                  <a:gd name="T13" fmla="*/ 263 h 562"/>
                  <a:gd name="T14" fmla="*/ 0 w 2140"/>
                  <a:gd name="T15" fmla="*/ 263 h 562"/>
                  <a:gd name="T16" fmla="*/ 0 w 2140"/>
                  <a:gd name="T17" fmla="*/ 562 h 562"/>
                  <a:gd name="T18" fmla="*/ 2140 w 2140"/>
                  <a:gd name="T19" fmla="*/ 562 h 562"/>
                  <a:gd name="T20" fmla="*/ 2140 w 2140"/>
                  <a:gd name="T21" fmla="*/ 263 h 562"/>
                  <a:gd name="T22" fmla="*/ 1849 w 2140"/>
                  <a:gd name="T23" fmla="*/ 263 h 562"/>
                  <a:gd name="T24" fmla="*/ 1849 w 2140"/>
                  <a:gd name="T25" fmla="*/ 0 h 5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0"/>
                  <a:gd name="T40" fmla="*/ 0 h 562"/>
                  <a:gd name="T41" fmla="*/ 2140 w 2140"/>
                  <a:gd name="T42" fmla="*/ 562 h 5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0" h="562">
                    <a:moveTo>
                      <a:pt x="1849" y="0"/>
                    </a:moveTo>
                    <a:lnTo>
                      <a:pt x="1392" y="4"/>
                    </a:lnTo>
                    <a:lnTo>
                      <a:pt x="1392" y="155"/>
                    </a:lnTo>
                    <a:lnTo>
                      <a:pt x="733" y="155"/>
                    </a:lnTo>
                    <a:lnTo>
                      <a:pt x="736" y="0"/>
                    </a:lnTo>
                    <a:lnTo>
                      <a:pt x="298" y="0"/>
                    </a:lnTo>
                    <a:lnTo>
                      <a:pt x="298" y="263"/>
                    </a:lnTo>
                    <a:lnTo>
                      <a:pt x="0" y="263"/>
                    </a:lnTo>
                    <a:lnTo>
                      <a:pt x="0" y="562"/>
                    </a:lnTo>
                    <a:lnTo>
                      <a:pt x="2140" y="562"/>
                    </a:lnTo>
                    <a:lnTo>
                      <a:pt x="2140" y="263"/>
                    </a:lnTo>
                    <a:lnTo>
                      <a:pt x="1849" y="263"/>
                    </a:lnTo>
                    <a:lnTo>
                      <a:pt x="1849" y="0"/>
                    </a:lnTo>
                    <a:close/>
                  </a:path>
                </a:pathLst>
              </a:custGeom>
              <a:noFill/>
              <a:ln w="2540">
                <a:solidFill>
                  <a:srgbClr val="1F1A17"/>
                </a:solidFill>
                <a:round/>
                <a:headEnd/>
                <a:tailEnd/>
              </a:ln>
            </p:spPr>
            <p:txBody>
              <a:bodyPr/>
              <a:lstStyle/>
              <a:p>
                <a:endParaRPr lang="ro-RO"/>
              </a:p>
            </p:txBody>
          </p:sp>
          <p:sp>
            <p:nvSpPr>
              <p:cNvPr id="54295" name="Freeform 783"/>
              <p:cNvSpPr>
                <a:spLocks noEditPoints="1"/>
              </p:cNvSpPr>
              <p:nvPr/>
            </p:nvSpPr>
            <p:spPr bwMode="auto">
              <a:xfrm>
                <a:off x="3407" y="6439"/>
                <a:ext cx="326" cy="246"/>
              </a:xfrm>
              <a:custGeom>
                <a:avLst/>
                <a:gdLst>
                  <a:gd name="T0" fmla="*/ 0 w 326"/>
                  <a:gd name="T1" fmla="*/ 35 h 246"/>
                  <a:gd name="T2" fmla="*/ 21 w 326"/>
                  <a:gd name="T3" fmla="*/ 158 h 246"/>
                  <a:gd name="T4" fmla="*/ 224 w 326"/>
                  <a:gd name="T5" fmla="*/ 158 h 246"/>
                  <a:gd name="T6" fmla="*/ 224 w 326"/>
                  <a:gd name="T7" fmla="*/ 193 h 246"/>
                  <a:gd name="T8" fmla="*/ 21 w 326"/>
                  <a:gd name="T9" fmla="*/ 193 h 246"/>
                  <a:gd name="T10" fmla="*/ 21 w 326"/>
                  <a:gd name="T11" fmla="*/ 218 h 246"/>
                  <a:gd name="T12" fmla="*/ 28 w 326"/>
                  <a:gd name="T13" fmla="*/ 221 h 246"/>
                  <a:gd name="T14" fmla="*/ 31 w 326"/>
                  <a:gd name="T15" fmla="*/ 200 h 246"/>
                  <a:gd name="T16" fmla="*/ 224 w 326"/>
                  <a:gd name="T17" fmla="*/ 200 h 246"/>
                  <a:gd name="T18" fmla="*/ 224 w 326"/>
                  <a:gd name="T19" fmla="*/ 218 h 246"/>
                  <a:gd name="T20" fmla="*/ 235 w 326"/>
                  <a:gd name="T21" fmla="*/ 218 h 246"/>
                  <a:gd name="T22" fmla="*/ 235 w 326"/>
                  <a:gd name="T23" fmla="*/ 158 h 246"/>
                  <a:gd name="T24" fmla="*/ 273 w 326"/>
                  <a:gd name="T25" fmla="*/ 46 h 246"/>
                  <a:gd name="T26" fmla="*/ 326 w 326"/>
                  <a:gd name="T27" fmla="*/ 7 h 246"/>
                  <a:gd name="T28" fmla="*/ 323 w 326"/>
                  <a:gd name="T29" fmla="*/ 0 h 246"/>
                  <a:gd name="T30" fmla="*/ 266 w 326"/>
                  <a:gd name="T31" fmla="*/ 35 h 246"/>
                  <a:gd name="T32" fmla="*/ 0 w 326"/>
                  <a:gd name="T33" fmla="*/ 35 h 246"/>
                  <a:gd name="T34" fmla="*/ 231 w 326"/>
                  <a:gd name="T35" fmla="*/ 218 h 246"/>
                  <a:gd name="T36" fmla="*/ 224 w 326"/>
                  <a:gd name="T37" fmla="*/ 218 h 246"/>
                  <a:gd name="T38" fmla="*/ 221 w 326"/>
                  <a:gd name="T39" fmla="*/ 221 h 246"/>
                  <a:gd name="T40" fmla="*/ 217 w 326"/>
                  <a:gd name="T41" fmla="*/ 228 h 246"/>
                  <a:gd name="T42" fmla="*/ 217 w 326"/>
                  <a:gd name="T43" fmla="*/ 232 h 246"/>
                  <a:gd name="T44" fmla="*/ 217 w 326"/>
                  <a:gd name="T45" fmla="*/ 239 h 246"/>
                  <a:gd name="T46" fmla="*/ 221 w 326"/>
                  <a:gd name="T47" fmla="*/ 242 h 246"/>
                  <a:gd name="T48" fmla="*/ 224 w 326"/>
                  <a:gd name="T49" fmla="*/ 242 h 246"/>
                  <a:gd name="T50" fmla="*/ 231 w 326"/>
                  <a:gd name="T51" fmla="*/ 246 h 246"/>
                  <a:gd name="T52" fmla="*/ 238 w 326"/>
                  <a:gd name="T53" fmla="*/ 242 h 246"/>
                  <a:gd name="T54" fmla="*/ 242 w 326"/>
                  <a:gd name="T55" fmla="*/ 242 h 246"/>
                  <a:gd name="T56" fmla="*/ 245 w 326"/>
                  <a:gd name="T57" fmla="*/ 239 h 246"/>
                  <a:gd name="T58" fmla="*/ 245 w 326"/>
                  <a:gd name="T59" fmla="*/ 232 h 246"/>
                  <a:gd name="T60" fmla="*/ 245 w 326"/>
                  <a:gd name="T61" fmla="*/ 228 h 246"/>
                  <a:gd name="T62" fmla="*/ 242 w 326"/>
                  <a:gd name="T63" fmla="*/ 221 h 246"/>
                  <a:gd name="T64" fmla="*/ 238 w 326"/>
                  <a:gd name="T65" fmla="*/ 218 h 246"/>
                  <a:gd name="T66" fmla="*/ 231 w 326"/>
                  <a:gd name="T67" fmla="*/ 218 h 246"/>
                  <a:gd name="T68" fmla="*/ 28 w 326"/>
                  <a:gd name="T69" fmla="*/ 218 h 246"/>
                  <a:gd name="T70" fmla="*/ 21 w 326"/>
                  <a:gd name="T71" fmla="*/ 218 h 246"/>
                  <a:gd name="T72" fmla="*/ 17 w 326"/>
                  <a:gd name="T73" fmla="*/ 221 h 246"/>
                  <a:gd name="T74" fmla="*/ 14 w 326"/>
                  <a:gd name="T75" fmla="*/ 228 h 246"/>
                  <a:gd name="T76" fmla="*/ 14 w 326"/>
                  <a:gd name="T77" fmla="*/ 232 h 246"/>
                  <a:gd name="T78" fmla="*/ 14 w 326"/>
                  <a:gd name="T79" fmla="*/ 239 h 246"/>
                  <a:gd name="T80" fmla="*/ 17 w 326"/>
                  <a:gd name="T81" fmla="*/ 242 h 246"/>
                  <a:gd name="T82" fmla="*/ 21 w 326"/>
                  <a:gd name="T83" fmla="*/ 242 h 246"/>
                  <a:gd name="T84" fmla="*/ 28 w 326"/>
                  <a:gd name="T85" fmla="*/ 246 h 246"/>
                  <a:gd name="T86" fmla="*/ 31 w 326"/>
                  <a:gd name="T87" fmla="*/ 242 h 246"/>
                  <a:gd name="T88" fmla="*/ 35 w 326"/>
                  <a:gd name="T89" fmla="*/ 242 h 246"/>
                  <a:gd name="T90" fmla="*/ 38 w 326"/>
                  <a:gd name="T91" fmla="*/ 239 h 246"/>
                  <a:gd name="T92" fmla="*/ 38 w 326"/>
                  <a:gd name="T93" fmla="*/ 232 h 246"/>
                  <a:gd name="T94" fmla="*/ 38 w 326"/>
                  <a:gd name="T95" fmla="*/ 228 h 246"/>
                  <a:gd name="T96" fmla="*/ 35 w 326"/>
                  <a:gd name="T97" fmla="*/ 221 h 246"/>
                  <a:gd name="T98" fmla="*/ 31 w 326"/>
                  <a:gd name="T99" fmla="*/ 218 h 246"/>
                  <a:gd name="T100" fmla="*/ 28 w 326"/>
                  <a:gd name="T101" fmla="*/ 218 h 246"/>
                  <a:gd name="T102" fmla="*/ 7 w 326"/>
                  <a:gd name="T103" fmla="*/ 46 h 246"/>
                  <a:gd name="T104" fmla="*/ 263 w 326"/>
                  <a:gd name="T105" fmla="*/ 46 h 246"/>
                  <a:gd name="T106" fmla="*/ 228 w 326"/>
                  <a:gd name="T107" fmla="*/ 151 h 246"/>
                  <a:gd name="T108" fmla="*/ 28 w 326"/>
                  <a:gd name="T109" fmla="*/ 151 h 246"/>
                  <a:gd name="T110" fmla="*/ 7 w 326"/>
                  <a:gd name="T111" fmla="*/ 46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6"/>
                  <a:gd name="T169" fmla="*/ 0 h 246"/>
                  <a:gd name="T170" fmla="*/ 326 w 326"/>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6" h="246">
                    <a:moveTo>
                      <a:pt x="0" y="35"/>
                    </a:moveTo>
                    <a:lnTo>
                      <a:pt x="21" y="158"/>
                    </a:lnTo>
                    <a:lnTo>
                      <a:pt x="224" y="158"/>
                    </a:lnTo>
                    <a:lnTo>
                      <a:pt x="224" y="193"/>
                    </a:lnTo>
                    <a:lnTo>
                      <a:pt x="21" y="193"/>
                    </a:lnTo>
                    <a:lnTo>
                      <a:pt x="21" y="218"/>
                    </a:lnTo>
                    <a:lnTo>
                      <a:pt x="28" y="221"/>
                    </a:lnTo>
                    <a:lnTo>
                      <a:pt x="31" y="200"/>
                    </a:lnTo>
                    <a:lnTo>
                      <a:pt x="224" y="200"/>
                    </a:lnTo>
                    <a:lnTo>
                      <a:pt x="224" y="218"/>
                    </a:lnTo>
                    <a:lnTo>
                      <a:pt x="235" y="218"/>
                    </a:lnTo>
                    <a:lnTo>
                      <a:pt x="235" y="158"/>
                    </a:lnTo>
                    <a:lnTo>
                      <a:pt x="273" y="46"/>
                    </a:lnTo>
                    <a:lnTo>
                      <a:pt x="326" y="7"/>
                    </a:lnTo>
                    <a:lnTo>
                      <a:pt x="323" y="0"/>
                    </a:lnTo>
                    <a:lnTo>
                      <a:pt x="266" y="35"/>
                    </a:lnTo>
                    <a:lnTo>
                      <a:pt x="0" y="35"/>
                    </a:lnTo>
                    <a:close/>
                    <a:moveTo>
                      <a:pt x="231" y="218"/>
                    </a:moveTo>
                    <a:lnTo>
                      <a:pt x="224" y="218"/>
                    </a:lnTo>
                    <a:lnTo>
                      <a:pt x="221" y="221"/>
                    </a:lnTo>
                    <a:lnTo>
                      <a:pt x="217" y="228"/>
                    </a:lnTo>
                    <a:lnTo>
                      <a:pt x="217" y="232"/>
                    </a:lnTo>
                    <a:lnTo>
                      <a:pt x="217" y="239"/>
                    </a:lnTo>
                    <a:lnTo>
                      <a:pt x="221" y="242"/>
                    </a:lnTo>
                    <a:lnTo>
                      <a:pt x="224" y="242"/>
                    </a:lnTo>
                    <a:lnTo>
                      <a:pt x="231" y="246"/>
                    </a:lnTo>
                    <a:lnTo>
                      <a:pt x="238" y="242"/>
                    </a:lnTo>
                    <a:lnTo>
                      <a:pt x="242" y="242"/>
                    </a:lnTo>
                    <a:lnTo>
                      <a:pt x="245" y="239"/>
                    </a:lnTo>
                    <a:lnTo>
                      <a:pt x="245" y="232"/>
                    </a:lnTo>
                    <a:lnTo>
                      <a:pt x="245" y="228"/>
                    </a:lnTo>
                    <a:lnTo>
                      <a:pt x="242" y="221"/>
                    </a:lnTo>
                    <a:lnTo>
                      <a:pt x="238" y="218"/>
                    </a:lnTo>
                    <a:lnTo>
                      <a:pt x="231" y="218"/>
                    </a:lnTo>
                    <a:close/>
                    <a:moveTo>
                      <a:pt x="28" y="218"/>
                    </a:moveTo>
                    <a:lnTo>
                      <a:pt x="21" y="218"/>
                    </a:lnTo>
                    <a:lnTo>
                      <a:pt x="17" y="221"/>
                    </a:lnTo>
                    <a:lnTo>
                      <a:pt x="14" y="228"/>
                    </a:lnTo>
                    <a:lnTo>
                      <a:pt x="14" y="232"/>
                    </a:lnTo>
                    <a:lnTo>
                      <a:pt x="14" y="239"/>
                    </a:lnTo>
                    <a:lnTo>
                      <a:pt x="17" y="242"/>
                    </a:lnTo>
                    <a:lnTo>
                      <a:pt x="21" y="242"/>
                    </a:lnTo>
                    <a:lnTo>
                      <a:pt x="28" y="246"/>
                    </a:lnTo>
                    <a:lnTo>
                      <a:pt x="31" y="242"/>
                    </a:lnTo>
                    <a:lnTo>
                      <a:pt x="35" y="242"/>
                    </a:lnTo>
                    <a:lnTo>
                      <a:pt x="38" y="239"/>
                    </a:lnTo>
                    <a:lnTo>
                      <a:pt x="38" y="232"/>
                    </a:lnTo>
                    <a:lnTo>
                      <a:pt x="38" y="228"/>
                    </a:lnTo>
                    <a:lnTo>
                      <a:pt x="35" y="221"/>
                    </a:lnTo>
                    <a:lnTo>
                      <a:pt x="31" y="218"/>
                    </a:lnTo>
                    <a:lnTo>
                      <a:pt x="28" y="218"/>
                    </a:lnTo>
                    <a:close/>
                    <a:moveTo>
                      <a:pt x="7" y="46"/>
                    </a:moveTo>
                    <a:lnTo>
                      <a:pt x="263" y="46"/>
                    </a:lnTo>
                    <a:lnTo>
                      <a:pt x="228" y="151"/>
                    </a:lnTo>
                    <a:lnTo>
                      <a:pt x="28" y="151"/>
                    </a:lnTo>
                    <a:lnTo>
                      <a:pt x="7" y="46"/>
                    </a:lnTo>
                    <a:close/>
                  </a:path>
                </a:pathLst>
              </a:custGeom>
              <a:solidFill>
                <a:srgbClr val="FFFFFF"/>
              </a:solidFill>
              <a:ln w="9525">
                <a:noFill/>
                <a:round/>
                <a:headEnd/>
                <a:tailEnd/>
              </a:ln>
            </p:spPr>
            <p:txBody>
              <a:bodyPr/>
              <a:lstStyle/>
              <a:p>
                <a:endParaRPr lang="ro-RO"/>
              </a:p>
            </p:txBody>
          </p:sp>
          <p:sp>
            <p:nvSpPr>
              <p:cNvPr id="54296" name="Freeform 782"/>
              <p:cNvSpPr>
                <a:spLocks/>
              </p:cNvSpPr>
              <p:nvPr/>
            </p:nvSpPr>
            <p:spPr bwMode="auto">
              <a:xfrm>
                <a:off x="3407" y="6439"/>
                <a:ext cx="326" cy="221"/>
              </a:xfrm>
              <a:custGeom>
                <a:avLst/>
                <a:gdLst>
                  <a:gd name="T0" fmla="*/ 0 w 326"/>
                  <a:gd name="T1" fmla="*/ 35 h 221"/>
                  <a:gd name="T2" fmla="*/ 21 w 326"/>
                  <a:gd name="T3" fmla="*/ 158 h 221"/>
                  <a:gd name="T4" fmla="*/ 224 w 326"/>
                  <a:gd name="T5" fmla="*/ 158 h 221"/>
                  <a:gd name="T6" fmla="*/ 224 w 326"/>
                  <a:gd name="T7" fmla="*/ 193 h 221"/>
                  <a:gd name="T8" fmla="*/ 21 w 326"/>
                  <a:gd name="T9" fmla="*/ 193 h 221"/>
                  <a:gd name="T10" fmla="*/ 21 w 326"/>
                  <a:gd name="T11" fmla="*/ 218 h 221"/>
                  <a:gd name="T12" fmla="*/ 28 w 326"/>
                  <a:gd name="T13" fmla="*/ 221 h 221"/>
                  <a:gd name="T14" fmla="*/ 31 w 326"/>
                  <a:gd name="T15" fmla="*/ 200 h 221"/>
                  <a:gd name="T16" fmla="*/ 224 w 326"/>
                  <a:gd name="T17" fmla="*/ 200 h 221"/>
                  <a:gd name="T18" fmla="*/ 224 w 326"/>
                  <a:gd name="T19" fmla="*/ 218 h 221"/>
                  <a:gd name="T20" fmla="*/ 235 w 326"/>
                  <a:gd name="T21" fmla="*/ 218 h 221"/>
                  <a:gd name="T22" fmla="*/ 235 w 326"/>
                  <a:gd name="T23" fmla="*/ 158 h 221"/>
                  <a:gd name="T24" fmla="*/ 273 w 326"/>
                  <a:gd name="T25" fmla="*/ 46 h 221"/>
                  <a:gd name="T26" fmla="*/ 326 w 326"/>
                  <a:gd name="T27" fmla="*/ 7 h 221"/>
                  <a:gd name="T28" fmla="*/ 323 w 326"/>
                  <a:gd name="T29" fmla="*/ 0 h 221"/>
                  <a:gd name="T30" fmla="*/ 266 w 326"/>
                  <a:gd name="T31" fmla="*/ 35 h 221"/>
                  <a:gd name="T32" fmla="*/ 0 w 326"/>
                  <a:gd name="T33" fmla="*/ 35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6"/>
                  <a:gd name="T52" fmla="*/ 0 h 221"/>
                  <a:gd name="T53" fmla="*/ 326 w 326"/>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6" h="221">
                    <a:moveTo>
                      <a:pt x="0" y="35"/>
                    </a:moveTo>
                    <a:lnTo>
                      <a:pt x="21" y="158"/>
                    </a:lnTo>
                    <a:lnTo>
                      <a:pt x="224" y="158"/>
                    </a:lnTo>
                    <a:lnTo>
                      <a:pt x="224" y="193"/>
                    </a:lnTo>
                    <a:lnTo>
                      <a:pt x="21" y="193"/>
                    </a:lnTo>
                    <a:lnTo>
                      <a:pt x="21" y="218"/>
                    </a:lnTo>
                    <a:lnTo>
                      <a:pt x="28" y="221"/>
                    </a:lnTo>
                    <a:lnTo>
                      <a:pt x="31" y="200"/>
                    </a:lnTo>
                    <a:lnTo>
                      <a:pt x="224" y="200"/>
                    </a:lnTo>
                    <a:lnTo>
                      <a:pt x="224" y="218"/>
                    </a:lnTo>
                    <a:lnTo>
                      <a:pt x="235" y="218"/>
                    </a:lnTo>
                    <a:lnTo>
                      <a:pt x="235" y="158"/>
                    </a:lnTo>
                    <a:lnTo>
                      <a:pt x="273" y="46"/>
                    </a:lnTo>
                    <a:lnTo>
                      <a:pt x="326" y="7"/>
                    </a:lnTo>
                    <a:lnTo>
                      <a:pt x="323" y="0"/>
                    </a:lnTo>
                    <a:lnTo>
                      <a:pt x="266" y="35"/>
                    </a:lnTo>
                    <a:lnTo>
                      <a:pt x="0" y="35"/>
                    </a:lnTo>
                    <a:close/>
                  </a:path>
                </a:pathLst>
              </a:custGeom>
              <a:noFill/>
              <a:ln w="4445">
                <a:solidFill>
                  <a:srgbClr val="FFFFFF"/>
                </a:solidFill>
                <a:round/>
                <a:headEnd/>
                <a:tailEnd/>
              </a:ln>
            </p:spPr>
            <p:txBody>
              <a:bodyPr/>
              <a:lstStyle/>
              <a:p>
                <a:endParaRPr lang="ro-RO"/>
              </a:p>
            </p:txBody>
          </p:sp>
          <p:sp>
            <p:nvSpPr>
              <p:cNvPr id="54297" name="Freeform 781"/>
              <p:cNvSpPr>
                <a:spLocks/>
              </p:cNvSpPr>
              <p:nvPr/>
            </p:nvSpPr>
            <p:spPr bwMode="auto">
              <a:xfrm>
                <a:off x="3624" y="6657"/>
                <a:ext cx="28" cy="28"/>
              </a:xfrm>
              <a:custGeom>
                <a:avLst/>
                <a:gdLst>
                  <a:gd name="T0" fmla="*/ 14 w 28"/>
                  <a:gd name="T1" fmla="*/ 0 h 28"/>
                  <a:gd name="T2" fmla="*/ 7 w 28"/>
                  <a:gd name="T3" fmla="*/ 0 h 28"/>
                  <a:gd name="T4" fmla="*/ 4 w 28"/>
                  <a:gd name="T5" fmla="*/ 3 h 28"/>
                  <a:gd name="T6" fmla="*/ 0 w 28"/>
                  <a:gd name="T7" fmla="*/ 10 h 28"/>
                  <a:gd name="T8" fmla="*/ 0 w 28"/>
                  <a:gd name="T9" fmla="*/ 14 h 28"/>
                  <a:gd name="T10" fmla="*/ 0 w 28"/>
                  <a:gd name="T11" fmla="*/ 21 h 28"/>
                  <a:gd name="T12" fmla="*/ 4 w 28"/>
                  <a:gd name="T13" fmla="*/ 24 h 28"/>
                  <a:gd name="T14" fmla="*/ 7 w 28"/>
                  <a:gd name="T15" fmla="*/ 24 h 28"/>
                  <a:gd name="T16" fmla="*/ 14 w 28"/>
                  <a:gd name="T17" fmla="*/ 28 h 28"/>
                  <a:gd name="T18" fmla="*/ 21 w 28"/>
                  <a:gd name="T19" fmla="*/ 24 h 28"/>
                  <a:gd name="T20" fmla="*/ 25 w 28"/>
                  <a:gd name="T21" fmla="*/ 24 h 28"/>
                  <a:gd name="T22" fmla="*/ 28 w 28"/>
                  <a:gd name="T23" fmla="*/ 21 h 28"/>
                  <a:gd name="T24" fmla="*/ 28 w 28"/>
                  <a:gd name="T25" fmla="*/ 14 h 28"/>
                  <a:gd name="T26" fmla="*/ 28 w 28"/>
                  <a:gd name="T27" fmla="*/ 10 h 28"/>
                  <a:gd name="T28" fmla="*/ 25 w 28"/>
                  <a:gd name="T29" fmla="*/ 3 h 28"/>
                  <a:gd name="T30" fmla="*/ 21 w 28"/>
                  <a:gd name="T31" fmla="*/ 0 h 28"/>
                  <a:gd name="T32" fmla="*/ 14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7" y="0"/>
                    </a:lnTo>
                    <a:lnTo>
                      <a:pt x="4" y="3"/>
                    </a:lnTo>
                    <a:lnTo>
                      <a:pt x="0" y="10"/>
                    </a:lnTo>
                    <a:lnTo>
                      <a:pt x="0" y="14"/>
                    </a:lnTo>
                    <a:lnTo>
                      <a:pt x="0" y="21"/>
                    </a:lnTo>
                    <a:lnTo>
                      <a:pt x="4" y="24"/>
                    </a:lnTo>
                    <a:lnTo>
                      <a:pt x="7" y="24"/>
                    </a:lnTo>
                    <a:lnTo>
                      <a:pt x="14" y="28"/>
                    </a:lnTo>
                    <a:lnTo>
                      <a:pt x="21" y="24"/>
                    </a:lnTo>
                    <a:lnTo>
                      <a:pt x="25" y="24"/>
                    </a:lnTo>
                    <a:lnTo>
                      <a:pt x="28" y="21"/>
                    </a:lnTo>
                    <a:lnTo>
                      <a:pt x="28" y="14"/>
                    </a:lnTo>
                    <a:lnTo>
                      <a:pt x="28" y="10"/>
                    </a:lnTo>
                    <a:lnTo>
                      <a:pt x="25" y="3"/>
                    </a:lnTo>
                    <a:lnTo>
                      <a:pt x="21" y="0"/>
                    </a:lnTo>
                    <a:lnTo>
                      <a:pt x="14" y="0"/>
                    </a:lnTo>
                  </a:path>
                </a:pathLst>
              </a:custGeom>
              <a:noFill/>
              <a:ln w="4445">
                <a:solidFill>
                  <a:srgbClr val="FFFFFF"/>
                </a:solidFill>
                <a:round/>
                <a:headEnd/>
                <a:tailEnd/>
              </a:ln>
            </p:spPr>
            <p:txBody>
              <a:bodyPr/>
              <a:lstStyle/>
              <a:p>
                <a:endParaRPr lang="ro-RO"/>
              </a:p>
            </p:txBody>
          </p:sp>
          <p:sp>
            <p:nvSpPr>
              <p:cNvPr id="54298" name="Freeform 780"/>
              <p:cNvSpPr>
                <a:spLocks/>
              </p:cNvSpPr>
              <p:nvPr/>
            </p:nvSpPr>
            <p:spPr bwMode="auto">
              <a:xfrm>
                <a:off x="3421" y="6657"/>
                <a:ext cx="24" cy="28"/>
              </a:xfrm>
              <a:custGeom>
                <a:avLst/>
                <a:gdLst>
                  <a:gd name="T0" fmla="*/ 14 w 24"/>
                  <a:gd name="T1" fmla="*/ 0 h 28"/>
                  <a:gd name="T2" fmla="*/ 7 w 24"/>
                  <a:gd name="T3" fmla="*/ 0 h 28"/>
                  <a:gd name="T4" fmla="*/ 3 w 24"/>
                  <a:gd name="T5" fmla="*/ 3 h 28"/>
                  <a:gd name="T6" fmla="*/ 0 w 24"/>
                  <a:gd name="T7" fmla="*/ 10 h 28"/>
                  <a:gd name="T8" fmla="*/ 0 w 24"/>
                  <a:gd name="T9" fmla="*/ 14 h 28"/>
                  <a:gd name="T10" fmla="*/ 0 w 24"/>
                  <a:gd name="T11" fmla="*/ 21 h 28"/>
                  <a:gd name="T12" fmla="*/ 3 w 24"/>
                  <a:gd name="T13" fmla="*/ 24 h 28"/>
                  <a:gd name="T14" fmla="*/ 7 w 24"/>
                  <a:gd name="T15" fmla="*/ 24 h 28"/>
                  <a:gd name="T16" fmla="*/ 14 w 24"/>
                  <a:gd name="T17" fmla="*/ 28 h 28"/>
                  <a:gd name="T18" fmla="*/ 17 w 24"/>
                  <a:gd name="T19" fmla="*/ 24 h 28"/>
                  <a:gd name="T20" fmla="*/ 21 w 24"/>
                  <a:gd name="T21" fmla="*/ 24 h 28"/>
                  <a:gd name="T22" fmla="*/ 24 w 24"/>
                  <a:gd name="T23" fmla="*/ 21 h 28"/>
                  <a:gd name="T24" fmla="*/ 24 w 24"/>
                  <a:gd name="T25" fmla="*/ 14 h 28"/>
                  <a:gd name="T26" fmla="*/ 24 w 24"/>
                  <a:gd name="T27" fmla="*/ 10 h 28"/>
                  <a:gd name="T28" fmla="*/ 21 w 24"/>
                  <a:gd name="T29" fmla="*/ 3 h 28"/>
                  <a:gd name="T30" fmla="*/ 17 w 24"/>
                  <a:gd name="T31" fmla="*/ 0 h 28"/>
                  <a:gd name="T32" fmla="*/ 14 w 24"/>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8"/>
                  <a:gd name="T53" fmla="*/ 24 w 24"/>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8">
                    <a:moveTo>
                      <a:pt x="14" y="0"/>
                    </a:moveTo>
                    <a:lnTo>
                      <a:pt x="7" y="0"/>
                    </a:lnTo>
                    <a:lnTo>
                      <a:pt x="3" y="3"/>
                    </a:lnTo>
                    <a:lnTo>
                      <a:pt x="0" y="10"/>
                    </a:lnTo>
                    <a:lnTo>
                      <a:pt x="0" y="14"/>
                    </a:lnTo>
                    <a:lnTo>
                      <a:pt x="0" y="21"/>
                    </a:lnTo>
                    <a:lnTo>
                      <a:pt x="3" y="24"/>
                    </a:lnTo>
                    <a:lnTo>
                      <a:pt x="7" y="24"/>
                    </a:lnTo>
                    <a:lnTo>
                      <a:pt x="14" y="28"/>
                    </a:lnTo>
                    <a:lnTo>
                      <a:pt x="17" y="24"/>
                    </a:lnTo>
                    <a:lnTo>
                      <a:pt x="21" y="24"/>
                    </a:lnTo>
                    <a:lnTo>
                      <a:pt x="24" y="21"/>
                    </a:lnTo>
                    <a:lnTo>
                      <a:pt x="24" y="14"/>
                    </a:lnTo>
                    <a:lnTo>
                      <a:pt x="24" y="10"/>
                    </a:lnTo>
                    <a:lnTo>
                      <a:pt x="21" y="3"/>
                    </a:lnTo>
                    <a:lnTo>
                      <a:pt x="17" y="0"/>
                    </a:lnTo>
                    <a:lnTo>
                      <a:pt x="14" y="0"/>
                    </a:lnTo>
                  </a:path>
                </a:pathLst>
              </a:custGeom>
              <a:noFill/>
              <a:ln w="4445">
                <a:solidFill>
                  <a:srgbClr val="FFFFFF"/>
                </a:solidFill>
                <a:round/>
                <a:headEnd/>
                <a:tailEnd/>
              </a:ln>
            </p:spPr>
            <p:txBody>
              <a:bodyPr/>
              <a:lstStyle/>
              <a:p>
                <a:endParaRPr lang="ro-RO"/>
              </a:p>
            </p:txBody>
          </p:sp>
          <p:sp>
            <p:nvSpPr>
              <p:cNvPr id="54299" name="Freeform 779"/>
              <p:cNvSpPr>
                <a:spLocks/>
              </p:cNvSpPr>
              <p:nvPr/>
            </p:nvSpPr>
            <p:spPr bwMode="auto">
              <a:xfrm>
                <a:off x="3414" y="6485"/>
                <a:ext cx="256" cy="105"/>
              </a:xfrm>
              <a:custGeom>
                <a:avLst/>
                <a:gdLst>
                  <a:gd name="T0" fmla="*/ 0 w 256"/>
                  <a:gd name="T1" fmla="*/ 0 h 105"/>
                  <a:gd name="T2" fmla="*/ 256 w 256"/>
                  <a:gd name="T3" fmla="*/ 0 h 105"/>
                  <a:gd name="T4" fmla="*/ 221 w 256"/>
                  <a:gd name="T5" fmla="*/ 105 h 105"/>
                  <a:gd name="T6" fmla="*/ 21 w 256"/>
                  <a:gd name="T7" fmla="*/ 105 h 105"/>
                  <a:gd name="T8" fmla="*/ 0 w 256"/>
                  <a:gd name="T9" fmla="*/ 0 h 105"/>
                  <a:gd name="T10" fmla="*/ 0 60000 65536"/>
                  <a:gd name="T11" fmla="*/ 0 60000 65536"/>
                  <a:gd name="T12" fmla="*/ 0 60000 65536"/>
                  <a:gd name="T13" fmla="*/ 0 60000 65536"/>
                  <a:gd name="T14" fmla="*/ 0 60000 65536"/>
                  <a:gd name="T15" fmla="*/ 0 w 256"/>
                  <a:gd name="T16" fmla="*/ 0 h 105"/>
                  <a:gd name="T17" fmla="*/ 256 w 256"/>
                  <a:gd name="T18" fmla="*/ 105 h 105"/>
                </a:gdLst>
                <a:ahLst/>
                <a:cxnLst>
                  <a:cxn ang="T10">
                    <a:pos x="T0" y="T1"/>
                  </a:cxn>
                  <a:cxn ang="T11">
                    <a:pos x="T2" y="T3"/>
                  </a:cxn>
                  <a:cxn ang="T12">
                    <a:pos x="T4" y="T5"/>
                  </a:cxn>
                  <a:cxn ang="T13">
                    <a:pos x="T6" y="T7"/>
                  </a:cxn>
                  <a:cxn ang="T14">
                    <a:pos x="T8" y="T9"/>
                  </a:cxn>
                </a:cxnLst>
                <a:rect l="T15" t="T16" r="T17" b="T18"/>
                <a:pathLst>
                  <a:path w="256" h="105">
                    <a:moveTo>
                      <a:pt x="0" y="0"/>
                    </a:moveTo>
                    <a:lnTo>
                      <a:pt x="256" y="0"/>
                    </a:lnTo>
                    <a:lnTo>
                      <a:pt x="221" y="105"/>
                    </a:lnTo>
                    <a:lnTo>
                      <a:pt x="21" y="105"/>
                    </a:lnTo>
                    <a:lnTo>
                      <a:pt x="0" y="0"/>
                    </a:lnTo>
                  </a:path>
                </a:pathLst>
              </a:custGeom>
              <a:noFill/>
              <a:ln w="4445">
                <a:solidFill>
                  <a:srgbClr val="FFFFFF"/>
                </a:solidFill>
                <a:round/>
                <a:headEnd/>
                <a:tailEnd/>
              </a:ln>
            </p:spPr>
            <p:txBody>
              <a:bodyPr/>
              <a:lstStyle/>
              <a:p>
                <a:endParaRPr lang="ro-RO"/>
              </a:p>
            </p:txBody>
          </p:sp>
          <p:sp>
            <p:nvSpPr>
              <p:cNvPr id="54300" name="Freeform 778"/>
              <p:cNvSpPr>
                <a:spLocks noEditPoints="1"/>
              </p:cNvSpPr>
              <p:nvPr/>
            </p:nvSpPr>
            <p:spPr bwMode="auto">
              <a:xfrm>
                <a:off x="3968" y="6439"/>
                <a:ext cx="326" cy="246"/>
              </a:xfrm>
              <a:custGeom>
                <a:avLst/>
                <a:gdLst>
                  <a:gd name="T0" fmla="*/ 0 w 326"/>
                  <a:gd name="T1" fmla="*/ 35 h 246"/>
                  <a:gd name="T2" fmla="*/ 21 w 326"/>
                  <a:gd name="T3" fmla="*/ 158 h 246"/>
                  <a:gd name="T4" fmla="*/ 228 w 326"/>
                  <a:gd name="T5" fmla="*/ 158 h 246"/>
                  <a:gd name="T6" fmla="*/ 228 w 326"/>
                  <a:gd name="T7" fmla="*/ 193 h 246"/>
                  <a:gd name="T8" fmla="*/ 21 w 326"/>
                  <a:gd name="T9" fmla="*/ 193 h 246"/>
                  <a:gd name="T10" fmla="*/ 21 w 326"/>
                  <a:gd name="T11" fmla="*/ 218 h 246"/>
                  <a:gd name="T12" fmla="*/ 32 w 326"/>
                  <a:gd name="T13" fmla="*/ 221 h 246"/>
                  <a:gd name="T14" fmla="*/ 32 w 326"/>
                  <a:gd name="T15" fmla="*/ 200 h 246"/>
                  <a:gd name="T16" fmla="*/ 228 w 326"/>
                  <a:gd name="T17" fmla="*/ 200 h 246"/>
                  <a:gd name="T18" fmla="*/ 228 w 326"/>
                  <a:gd name="T19" fmla="*/ 218 h 246"/>
                  <a:gd name="T20" fmla="*/ 235 w 326"/>
                  <a:gd name="T21" fmla="*/ 218 h 246"/>
                  <a:gd name="T22" fmla="*/ 235 w 326"/>
                  <a:gd name="T23" fmla="*/ 158 h 246"/>
                  <a:gd name="T24" fmla="*/ 274 w 326"/>
                  <a:gd name="T25" fmla="*/ 46 h 246"/>
                  <a:gd name="T26" fmla="*/ 326 w 326"/>
                  <a:gd name="T27" fmla="*/ 7 h 246"/>
                  <a:gd name="T28" fmla="*/ 323 w 326"/>
                  <a:gd name="T29" fmla="*/ 0 h 246"/>
                  <a:gd name="T30" fmla="*/ 270 w 326"/>
                  <a:gd name="T31" fmla="*/ 35 h 246"/>
                  <a:gd name="T32" fmla="*/ 0 w 326"/>
                  <a:gd name="T33" fmla="*/ 35 h 246"/>
                  <a:gd name="T34" fmla="*/ 232 w 326"/>
                  <a:gd name="T35" fmla="*/ 218 h 246"/>
                  <a:gd name="T36" fmla="*/ 228 w 326"/>
                  <a:gd name="T37" fmla="*/ 218 h 246"/>
                  <a:gd name="T38" fmla="*/ 225 w 326"/>
                  <a:gd name="T39" fmla="*/ 221 h 246"/>
                  <a:gd name="T40" fmla="*/ 221 w 326"/>
                  <a:gd name="T41" fmla="*/ 228 h 246"/>
                  <a:gd name="T42" fmla="*/ 218 w 326"/>
                  <a:gd name="T43" fmla="*/ 232 h 246"/>
                  <a:gd name="T44" fmla="*/ 221 w 326"/>
                  <a:gd name="T45" fmla="*/ 239 h 246"/>
                  <a:gd name="T46" fmla="*/ 225 w 326"/>
                  <a:gd name="T47" fmla="*/ 242 h 246"/>
                  <a:gd name="T48" fmla="*/ 228 w 326"/>
                  <a:gd name="T49" fmla="*/ 242 h 246"/>
                  <a:gd name="T50" fmla="*/ 232 w 326"/>
                  <a:gd name="T51" fmla="*/ 246 h 246"/>
                  <a:gd name="T52" fmla="*/ 239 w 326"/>
                  <a:gd name="T53" fmla="*/ 242 h 246"/>
                  <a:gd name="T54" fmla="*/ 246 w 326"/>
                  <a:gd name="T55" fmla="*/ 242 h 246"/>
                  <a:gd name="T56" fmla="*/ 246 w 326"/>
                  <a:gd name="T57" fmla="*/ 239 h 246"/>
                  <a:gd name="T58" fmla="*/ 249 w 326"/>
                  <a:gd name="T59" fmla="*/ 232 h 246"/>
                  <a:gd name="T60" fmla="*/ 246 w 326"/>
                  <a:gd name="T61" fmla="*/ 228 h 246"/>
                  <a:gd name="T62" fmla="*/ 246 w 326"/>
                  <a:gd name="T63" fmla="*/ 221 h 246"/>
                  <a:gd name="T64" fmla="*/ 239 w 326"/>
                  <a:gd name="T65" fmla="*/ 218 h 246"/>
                  <a:gd name="T66" fmla="*/ 232 w 326"/>
                  <a:gd name="T67" fmla="*/ 218 h 246"/>
                  <a:gd name="T68" fmla="*/ 25 w 326"/>
                  <a:gd name="T69" fmla="*/ 218 h 246"/>
                  <a:gd name="T70" fmla="*/ 21 w 326"/>
                  <a:gd name="T71" fmla="*/ 218 h 246"/>
                  <a:gd name="T72" fmla="*/ 18 w 326"/>
                  <a:gd name="T73" fmla="*/ 221 h 246"/>
                  <a:gd name="T74" fmla="*/ 14 w 326"/>
                  <a:gd name="T75" fmla="*/ 228 h 246"/>
                  <a:gd name="T76" fmla="*/ 14 w 326"/>
                  <a:gd name="T77" fmla="*/ 232 h 246"/>
                  <a:gd name="T78" fmla="*/ 14 w 326"/>
                  <a:gd name="T79" fmla="*/ 239 h 246"/>
                  <a:gd name="T80" fmla="*/ 18 w 326"/>
                  <a:gd name="T81" fmla="*/ 242 h 246"/>
                  <a:gd name="T82" fmla="*/ 21 w 326"/>
                  <a:gd name="T83" fmla="*/ 242 h 246"/>
                  <a:gd name="T84" fmla="*/ 25 w 326"/>
                  <a:gd name="T85" fmla="*/ 246 h 246"/>
                  <a:gd name="T86" fmla="*/ 32 w 326"/>
                  <a:gd name="T87" fmla="*/ 242 h 246"/>
                  <a:gd name="T88" fmla="*/ 35 w 326"/>
                  <a:gd name="T89" fmla="*/ 242 h 246"/>
                  <a:gd name="T90" fmla="*/ 39 w 326"/>
                  <a:gd name="T91" fmla="*/ 239 h 246"/>
                  <a:gd name="T92" fmla="*/ 42 w 326"/>
                  <a:gd name="T93" fmla="*/ 232 h 246"/>
                  <a:gd name="T94" fmla="*/ 39 w 326"/>
                  <a:gd name="T95" fmla="*/ 228 h 246"/>
                  <a:gd name="T96" fmla="*/ 35 w 326"/>
                  <a:gd name="T97" fmla="*/ 221 h 246"/>
                  <a:gd name="T98" fmla="*/ 32 w 326"/>
                  <a:gd name="T99" fmla="*/ 218 h 246"/>
                  <a:gd name="T100" fmla="*/ 25 w 326"/>
                  <a:gd name="T101" fmla="*/ 218 h 246"/>
                  <a:gd name="T102" fmla="*/ 7 w 326"/>
                  <a:gd name="T103" fmla="*/ 46 h 246"/>
                  <a:gd name="T104" fmla="*/ 263 w 326"/>
                  <a:gd name="T105" fmla="*/ 46 h 246"/>
                  <a:gd name="T106" fmla="*/ 232 w 326"/>
                  <a:gd name="T107" fmla="*/ 151 h 246"/>
                  <a:gd name="T108" fmla="*/ 28 w 326"/>
                  <a:gd name="T109" fmla="*/ 151 h 246"/>
                  <a:gd name="T110" fmla="*/ 7 w 326"/>
                  <a:gd name="T111" fmla="*/ 46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6"/>
                  <a:gd name="T169" fmla="*/ 0 h 246"/>
                  <a:gd name="T170" fmla="*/ 326 w 326"/>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6" h="246">
                    <a:moveTo>
                      <a:pt x="0" y="35"/>
                    </a:moveTo>
                    <a:lnTo>
                      <a:pt x="21" y="158"/>
                    </a:lnTo>
                    <a:lnTo>
                      <a:pt x="228" y="158"/>
                    </a:lnTo>
                    <a:lnTo>
                      <a:pt x="228" y="193"/>
                    </a:lnTo>
                    <a:lnTo>
                      <a:pt x="21" y="193"/>
                    </a:lnTo>
                    <a:lnTo>
                      <a:pt x="21" y="218"/>
                    </a:lnTo>
                    <a:lnTo>
                      <a:pt x="32" y="221"/>
                    </a:lnTo>
                    <a:lnTo>
                      <a:pt x="32" y="200"/>
                    </a:lnTo>
                    <a:lnTo>
                      <a:pt x="228" y="200"/>
                    </a:lnTo>
                    <a:lnTo>
                      <a:pt x="228" y="218"/>
                    </a:lnTo>
                    <a:lnTo>
                      <a:pt x="235" y="218"/>
                    </a:lnTo>
                    <a:lnTo>
                      <a:pt x="235" y="158"/>
                    </a:lnTo>
                    <a:lnTo>
                      <a:pt x="274" y="46"/>
                    </a:lnTo>
                    <a:lnTo>
                      <a:pt x="326" y="7"/>
                    </a:lnTo>
                    <a:lnTo>
                      <a:pt x="323" y="0"/>
                    </a:lnTo>
                    <a:lnTo>
                      <a:pt x="270" y="35"/>
                    </a:lnTo>
                    <a:lnTo>
                      <a:pt x="0" y="35"/>
                    </a:lnTo>
                    <a:close/>
                    <a:moveTo>
                      <a:pt x="232" y="218"/>
                    </a:moveTo>
                    <a:lnTo>
                      <a:pt x="228" y="218"/>
                    </a:lnTo>
                    <a:lnTo>
                      <a:pt x="225" y="221"/>
                    </a:lnTo>
                    <a:lnTo>
                      <a:pt x="221" y="228"/>
                    </a:lnTo>
                    <a:lnTo>
                      <a:pt x="218" y="232"/>
                    </a:lnTo>
                    <a:lnTo>
                      <a:pt x="221" y="239"/>
                    </a:lnTo>
                    <a:lnTo>
                      <a:pt x="225" y="242"/>
                    </a:lnTo>
                    <a:lnTo>
                      <a:pt x="228" y="242"/>
                    </a:lnTo>
                    <a:lnTo>
                      <a:pt x="232" y="246"/>
                    </a:lnTo>
                    <a:lnTo>
                      <a:pt x="239" y="242"/>
                    </a:lnTo>
                    <a:lnTo>
                      <a:pt x="246" y="242"/>
                    </a:lnTo>
                    <a:lnTo>
                      <a:pt x="246" y="239"/>
                    </a:lnTo>
                    <a:lnTo>
                      <a:pt x="249" y="232"/>
                    </a:lnTo>
                    <a:lnTo>
                      <a:pt x="246" y="228"/>
                    </a:lnTo>
                    <a:lnTo>
                      <a:pt x="246" y="221"/>
                    </a:lnTo>
                    <a:lnTo>
                      <a:pt x="239" y="218"/>
                    </a:lnTo>
                    <a:lnTo>
                      <a:pt x="232" y="218"/>
                    </a:lnTo>
                    <a:close/>
                    <a:moveTo>
                      <a:pt x="25" y="218"/>
                    </a:moveTo>
                    <a:lnTo>
                      <a:pt x="21" y="218"/>
                    </a:lnTo>
                    <a:lnTo>
                      <a:pt x="18" y="221"/>
                    </a:lnTo>
                    <a:lnTo>
                      <a:pt x="14" y="228"/>
                    </a:lnTo>
                    <a:lnTo>
                      <a:pt x="14" y="232"/>
                    </a:lnTo>
                    <a:lnTo>
                      <a:pt x="14" y="239"/>
                    </a:lnTo>
                    <a:lnTo>
                      <a:pt x="18" y="242"/>
                    </a:lnTo>
                    <a:lnTo>
                      <a:pt x="21" y="242"/>
                    </a:lnTo>
                    <a:lnTo>
                      <a:pt x="25" y="246"/>
                    </a:lnTo>
                    <a:lnTo>
                      <a:pt x="32" y="242"/>
                    </a:lnTo>
                    <a:lnTo>
                      <a:pt x="35" y="242"/>
                    </a:lnTo>
                    <a:lnTo>
                      <a:pt x="39" y="239"/>
                    </a:lnTo>
                    <a:lnTo>
                      <a:pt x="42" y="232"/>
                    </a:lnTo>
                    <a:lnTo>
                      <a:pt x="39" y="228"/>
                    </a:lnTo>
                    <a:lnTo>
                      <a:pt x="35" y="221"/>
                    </a:lnTo>
                    <a:lnTo>
                      <a:pt x="32" y="218"/>
                    </a:lnTo>
                    <a:lnTo>
                      <a:pt x="25" y="218"/>
                    </a:lnTo>
                    <a:close/>
                    <a:moveTo>
                      <a:pt x="7" y="46"/>
                    </a:moveTo>
                    <a:lnTo>
                      <a:pt x="263" y="46"/>
                    </a:lnTo>
                    <a:lnTo>
                      <a:pt x="232" y="151"/>
                    </a:lnTo>
                    <a:lnTo>
                      <a:pt x="28" y="151"/>
                    </a:lnTo>
                    <a:lnTo>
                      <a:pt x="7" y="46"/>
                    </a:lnTo>
                    <a:close/>
                  </a:path>
                </a:pathLst>
              </a:custGeom>
              <a:solidFill>
                <a:srgbClr val="FFFFFF"/>
              </a:solidFill>
              <a:ln w="9525">
                <a:noFill/>
                <a:round/>
                <a:headEnd/>
                <a:tailEnd/>
              </a:ln>
            </p:spPr>
            <p:txBody>
              <a:bodyPr/>
              <a:lstStyle/>
              <a:p>
                <a:endParaRPr lang="ro-RO"/>
              </a:p>
            </p:txBody>
          </p:sp>
          <p:sp>
            <p:nvSpPr>
              <p:cNvPr id="54301" name="Freeform 777"/>
              <p:cNvSpPr>
                <a:spLocks/>
              </p:cNvSpPr>
              <p:nvPr/>
            </p:nvSpPr>
            <p:spPr bwMode="auto">
              <a:xfrm>
                <a:off x="3968" y="6439"/>
                <a:ext cx="326" cy="221"/>
              </a:xfrm>
              <a:custGeom>
                <a:avLst/>
                <a:gdLst>
                  <a:gd name="T0" fmla="*/ 0 w 326"/>
                  <a:gd name="T1" fmla="*/ 35 h 221"/>
                  <a:gd name="T2" fmla="*/ 21 w 326"/>
                  <a:gd name="T3" fmla="*/ 158 h 221"/>
                  <a:gd name="T4" fmla="*/ 228 w 326"/>
                  <a:gd name="T5" fmla="*/ 158 h 221"/>
                  <a:gd name="T6" fmla="*/ 228 w 326"/>
                  <a:gd name="T7" fmla="*/ 193 h 221"/>
                  <a:gd name="T8" fmla="*/ 21 w 326"/>
                  <a:gd name="T9" fmla="*/ 193 h 221"/>
                  <a:gd name="T10" fmla="*/ 21 w 326"/>
                  <a:gd name="T11" fmla="*/ 218 h 221"/>
                  <a:gd name="T12" fmla="*/ 32 w 326"/>
                  <a:gd name="T13" fmla="*/ 221 h 221"/>
                  <a:gd name="T14" fmla="*/ 32 w 326"/>
                  <a:gd name="T15" fmla="*/ 200 h 221"/>
                  <a:gd name="T16" fmla="*/ 228 w 326"/>
                  <a:gd name="T17" fmla="*/ 200 h 221"/>
                  <a:gd name="T18" fmla="*/ 228 w 326"/>
                  <a:gd name="T19" fmla="*/ 218 h 221"/>
                  <a:gd name="T20" fmla="*/ 235 w 326"/>
                  <a:gd name="T21" fmla="*/ 218 h 221"/>
                  <a:gd name="T22" fmla="*/ 235 w 326"/>
                  <a:gd name="T23" fmla="*/ 158 h 221"/>
                  <a:gd name="T24" fmla="*/ 274 w 326"/>
                  <a:gd name="T25" fmla="*/ 46 h 221"/>
                  <a:gd name="T26" fmla="*/ 326 w 326"/>
                  <a:gd name="T27" fmla="*/ 7 h 221"/>
                  <a:gd name="T28" fmla="*/ 323 w 326"/>
                  <a:gd name="T29" fmla="*/ 0 h 221"/>
                  <a:gd name="T30" fmla="*/ 270 w 326"/>
                  <a:gd name="T31" fmla="*/ 35 h 221"/>
                  <a:gd name="T32" fmla="*/ 0 w 326"/>
                  <a:gd name="T33" fmla="*/ 35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6"/>
                  <a:gd name="T52" fmla="*/ 0 h 221"/>
                  <a:gd name="T53" fmla="*/ 326 w 326"/>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6" h="221">
                    <a:moveTo>
                      <a:pt x="0" y="35"/>
                    </a:moveTo>
                    <a:lnTo>
                      <a:pt x="21" y="158"/>
                    </a:lnTo>
                    <a:lnTo>
                      <a:pt x="228" y="158"/>
                    </a:lnTo>
                    <a:lnTo>
                      <a:pt x="228" y="193"/>
                    </a:lnTo>
                    <a:lnTo>
                      <a:pt x="21" y="193"/>
                    </a:lnTo>
                    <a:lnTo>
                      <a:pt x="21" y="218"/>
                    </a:lnTo>
                    <a:lnTo>
                      <a:pt x="32" y="221"/>
                    </a:lnTo>
                    <a:lnTo>
                      <a:pt x="32" y="200"/>
                    </a:lnTo>
                    <a:lnTo>
                      <a:pt x="228" y="200"/>
                    </a:lnTo>
                    <a:lnTo>
                      <a:pt x="228" y="218"/>
                    </a:lnTo>
                    <a:lnTo>
                      <a:pt x="235" y="218"/>
                    </a:lnTo>
                    <a:lnTo>
                      <a:pt x="235" y="158"/>
                    </a:lnTo>
                    <a:lnTo>
                      <a:pt x="274" y="46"/>
                    </a:lnTo>
                    <a:lnTo>
                      <a:pt x="326" y="7"/>
                    </a:lnTo>
                    <a:lnTo>
                      <a:pt x="323" y="0"/>
                    </a:lnTo>
                    <a:lnTo>
                      <a:pt x="270" y="35"/>
                    </a:lnTo>
                    <a:lnTo>
                      <a:pt x="0" y="35"/>
                    </a:lnTo>
                    <a:close/>
                  </a:path>
                </a:pathLst>
              </a:custGeom>
              <a:noFill/>
              <a:ln w="4445">
                <a:solidFill>
                  <a:srgbClr val="FFFFFF"/>
                </a:solidFill>
                <a:round/>
                <a:headEnd/>
                <a:tailEnd/>
              </a:ln>
            </p:spPr>
            <p:txBody>
              <a:bodyPr/>
              <a:lstStyle/>
              <a:p>
                <a:endParaRPr lang="ro-RO"/>
              </a:p>
            </p:txBody>
          </p:sp>
          <p:sp>
            <p:nvSpPr>
              <p:cNvPr id="54302" name="Freeform 776"/>
              <p:cNvSpPr>
                <a:spLocks/>
              </p:cNvSpPr>
              <p:nvPr/>
            </p:nvSpPr>
            <p:spPr bwMode="auto">
              <a:xfrm>
                <a:off x="4186" y="6657"/>
                <a:ext cx="31" cy="28"/>
              </a:xfrm>
              <a:custGeom>
                <a:avLst/>
                <a:gdLst>
                  <a:gd name="T0" fmla="*/ 14 w 31"/>
                  <a:gd name="T1" fmla="*/ 0 h 28"/>
                  <a:gd name="T2" fmla="*/ 10 w 31"/>
                  <a:gd name="T3" fmla="*/ 0 h 28"/>
                  <a:gd name="T4" fmla="*/ 7 w 31"/>
                  <a:gd name="T5" fmla="*/ 3 h 28"/>
                  <a:gd name="T6" fmla="*/ 3 w 31"/>
                  <a:gd name="T7" fmla="*/ 10 h 28"/>
                  <a:gd name="T8" fmla="*/ 0 w 31"/>
                  <a:gd name="T9" fmla="*/ 14 h 28"/>
                  <a:gd name="T10" fmla="*/ 3 w 31"/>
                  <a:gd name="T11" fmla="*/ 21 h 28"/>
                  <a:gd name="T12" fmla="*/ 7 w 31"/>
                  <a:gd name="T13" fmla="*/ 24 h 28"/>
                  <a:gd name="T14" fmla="*/ 10 w 31"/>
                  <a:gd name="T15" fmla="*/ 24 h 28"/>
                  <a:gd name="T16" fmla="*/ 14 w 31"/>
                  <a:gd name="T17" fmla="*/ 28 h 28"/>
                  <a:gd name="T18" fmla="*/ 21 w 31"/>
                  <a:gd name="T19" fmla="*/ 24 h 28"/>
                  <a:gd name="T20" fmla="*/ 28 w 31"/>
                  <a:gd name="T21" fmla="*/ 24 h 28"/>
                  <a:gd name="T22" fmla="*/ 28 w 31"/>
                  <a:gd name="T23" fmla="*/ 21 h 28"/>
                  <a:gd name="T24" fmla="*/ 31 w 31"/>
                  <a:gd name="T25" fmla="*/ 14 h 28"/>
                  <a:gd name="T26" fmla="*/ 28 w 31"/>
                  <a:gd name="T27" fmla="*/ 10 h 28"/>
                  <a:gd name="T28" fmla="*/ 28 w 31"/>
                  <a:gd name="T29" fmla="*/ 3 h 28"/>
                  <a:gd name="T30" fmla="*/ 21 w 31"/>
                  <a:gd name="T31" fmla="*/ 0 h 28"/>
                  <a:gd name="T32" fmla="*/ 14 w 31"/>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28"/>
                  <a:gd name="T53" fmla="*/ 31 w 31"/>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28">
                    <a:moveTo>
                      <a:pt x="14" y="0"/>
                    </a:moveTo>
                    <a:lnTo>
                      <a:pt x="10" y="0"/>
                    </a:lnTo>
                    <a:lnTo>
                      <a:pt x="7" y="3"/>
                    </a:lnTo>
                    <a:lnTo>
                      <a:pt x="3" y="10"/>
                    </a:lnTo>
                    <a:lnTo>
                      <a:pt x="0" y="14"/>
                    </a:lnTo>
                    <a:lnTo>
                      <a:pt x="3" y="21"/>
                    </a:lnTo>
                    <a:lnTo>
                      <a:pt x="7" y="24"/>
                    </a:lnTo>
                    <a:lnTo>
                      <a:pt x="10" y="24"/>
                    </a:lnTo>
                    <a:lnTo>
                      <a:pt x="14" y="28"/>
                    </a:lnTo>
                    <a:lnTo>
                      <a:pt x="21" y="24"/>
                    </a:lnTo>
                    <a:lnTo>
                      <a:pt x="28" y="24"/>
                    </a:lnTo>
                    <a:lnTo>
                      <a:pt x="28" y="21"/>
                    </a:lnTo>
                    <a:lnTo>
                      <a:pt x="31" y="14"/>
                    </a:lnTo>
                    <a:lnTo>
                      <a:pt x="28" y="10"/>
                    </a:lnTo>
                    <a:lnTo>
                      <a:pt x="28" y="3"/>
                    </a:lnTo>
                    <a:lnTo>
                      <a:pt x="21" y="0"/>
                    </a:lnTo>
                    <a:lnTo>
                      <a:pt x="14" y="0"/>
                    </a:lnTo>
                  </a:path>
                </a:pathLst>
              </a:custGeom>
              <a:noFill/>
              <a:ln w="4445">
                <a:solidFill>
                  <a:srgbClr val="FFFFFF"/>
                </a:solidFill>
                <a:round/>
                <a:headEnd/>
                <a:tailEnd/>
              </a:ln>
            </p:spPr>
            <p:txBody>
              <a:bodyPr/>
              <a:lstStyle/>
              <a:p>
                <a:endParaRPr lang="ro-RO"/>
              </a:p>
            </p:txBody>
          </p:sp>
          <p:sp>
            <p:nvSpPr>
              <p:cNvPr id="54303" name="Freeform 775"/>
              <p:cNvSpPr>
                <a:spLocks/>
              </p:cNvSpPr>
              <p:nvPr/>
            </p:nvSpPr>
            <p:spPr bwMode="auto">
              <a:xfrm>
                <a:off x="3982" y="6657"/>
                <a:ext cx="28" cy="28"/>
              </a:xfrm>
              <a:custGeom>
                <a:avLst/>
                <a:gdLst>
                  <a:gd name="T0" fmla="*/ 11 w 28"/>
                  <a:gd name="T1" fmla="*/ 0 h 28"/>
                  <a:gd name="T2" fmla="*/ 7 w 28"/>
                  <a:gd name="T3" fmla="*/ 0 h 28"/>
                  <a:gd name="T4" fmla="*/ 4 w 28"/>
                  <a:gd name="T5" fmla="*/ 3 h 28"/>
                  <a:gd name="T6" fmla="*/ 0 w 28"/>
                  <a:gd name="T7" fmla="*/ 10 h 28"/>
                  <a:gd name="T8" fmla="*/ 0 w 28"/>
                  <a:gd name="T9" fmla="*/ 14 h 28"/>
                  <a:gd name="T10" fmla="*/ 0 w 28"/>
                  <a:gd name="T11" fmla="*/ 21 h 28"/>
                  <a:gd name="T12" fmla="*/ 4 w 28"/>
                  <a:gd name="T13" fmla="*/ 24 h 28"/>
                  <a:gd name="T14" fmla="*/ 7 w 28"/>
                  <a:gd name="T15" fmla="*/ 24 h 28"/>
                  <a:gd name="T16" fmla="*/ 11 w 28"/>
                  <a:gd name="T17" fmla="*/ 28 h 28"/>
                  <a:gd name="T18" fmla="*/ 18 w 28"/>
                  <a:gd name="T19" fmla="*/ 24 h 28"/>
                  <a:gd name="T20" fmla="*/ 21 w 28"/>
                  <a:gd name="T21" fmla="*/ 24 h 28"/>
                  <a:gd name="T22" fmla="*/ 25 w 28"/>
                  <a:gd name="T23" fmla="*/ 21 h 28"/>
                  <a:gd name="T24" fmla="*/ 28 w 28"/>
                  <a:gd name="T25" fmla="*/ 14 h 28"/>
                  <a:gd name="T26" fmla="*/ 25 w 28"/>
                  <a:gd name="T27" fmla="*/ 10 h 28"/>
                  <a:gd name="T28" fmla="*/ 21 w 28"/>
                  <a:gd name="T29" fmla="*/ 3 h 28"/>
                  <a:gd name="T30" fmla="*/ 18 w 28"/>
                  <a:gd name="T31" fmla="*/ 0 h 28"/>
                  <a:gd name="T32" fmla="*/ 11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1" y="0"/>
                    </a:moveTo>
                    <a:lnTo>
                      <a:pt x="7" y="0"/>
                    </a:lnTo>
                    <a:lnTo>
                      <a:pt x="4" y="3"/>
                    </a:lnTo>
                    <a:lnTo>
                      <a:pt x="0" y="10"/>
                    </a:lnTo>
                    <a:lnTo>
                      <a:pt x="0" y="14"/>
                    </a:lnTo>
                    <a:lnTo>
                      <a:pt x="0" y="21"/>
                    </a:lnTo>
                    <a:lnTo>
                      <a:pt x="4" y="24"/>
                    </a:lnTo>
                    <a:lnTo>
                      <a:pt x="7" y="24"/>
                    </a:lnTo>
                    <a:lnTo>
                      <a:pt x="11" y="28"/>
                    </a:lnTo>
                    <a:lnTo>
                      <a:pt x="18" y="24"/>
                    </a:lnTo>
                    <a:lnTo>
                      <a:pt x="21" y="24"/>
                    </a:lnTo>
                    <a:lnTo>
                      <a:pt x="25" y="21"/>
                    </a:lnTo>
                    <a:lnTo>
                      <a:pt x="28" y="14"/>
                    </a:lnTo>
                    <a:lnTo>
                      <a:pt x="25" y="10"/>
                    </a:lnTo>
                    <a:lnTo>
                      <a:pt x="21" y="3"/>
                    </a:lnTo>
                    <a:lnTo>
                      <a:pt x="18" y="0"/>
                    </a:lnTo>
                    <a:lnTo>
                      <a:pt x="11" y="0"/>
                    </a:lnTo>
                  </a:path>
                </a:pathLst>
              </a:custGeom>
              <a:noFill/>
              <a:ln w="4445">
                <a:solidFill>
                  <a:srgbClr val="FFFFFF"/>
                </a:solidFill>
                <a:round/>
                <a:headEnd/>
                <a:tailEnd/>
              </a:ln>
            </p:spPr>
            <p:txBody>
              <a:bodyPr/>
              <a:lstStyle/>
              <a:p>
                <a:endParaRPr lang="ro-RO"/>
              </a:p>
            </p:txBody>
          </p:sp>
          <p:sp>
            <p:nvSpPr>
              <p:cNvPr id="54304" name="Freeform 774"/>
              <p:cNvSpPr>
                <a:spLocks/>
              </p:cNvSpPr>
              <p:nvPr/>
            </p:nvSpPr>
            <p:spPr bwMode="auto">
              <a:xfrm>
                <a:off x="3975" y="6485"/>
                <a:ext cx="256" cy="105"/>
              </a:xfrm>
              <a:custGeom>
                <a:avLst/>
                <a:gdLst>
                  <a:gd name="T0" fmla="*/ 0 w 256"/>
                  <a:gd name="T1" fmla="*/ 0 h 105"/>
                  <a:gd name="T2" fmla="*/ 256 w 256"/>
                  <a:gd name="T3" fmla="*/ 0 h 105"/>
                  <a:gd name="T4" fmla="*/ 225 w 256"/>
                  <a:gd name="T5" fmla="*/ 105 h 105"/>
                  <a:gd name="T6" fmla="*/ 21 w 256"/>
                  <a:gd name="T7" fmla="*/ 105 h 105"/>
                  <a:gd name="T8" fmla="*/ 0 w 256"/>
                  <a:gd name="T9" fmla="*/ 0 h 105"/>
                  <a:gd name="T10" fmla="*/ 0 60000 65536"/>
                  <a:gd name="T11" fmla="*/ 0 60000 65536"/>
                  <a:gd name="T12" fmla="*/ 0 60000 65536"/>
                  <a:gd name="T13" fmla="*/ 0 60000 65536"/>
                  <a:gd name="T14" fmla="*/ 0 60000 65536"/>
                  <a:gd name="T15" fmla="*/ 0 w 256"/>
                  <a:gd name="T16" fmla="*/ 0 h 105"/>
                  <a:gd name="T17" fmla="*/ 256 w 256"/>
                  <a:gd name="T18" fmla="*/ 105 h 105"/>
                </a:gdLst>
                <a:ahLst/>
                <a:cxnLst>
                  <a:cxn ang="T10">
                    <a:pos x="T0" y="T1"/>
                  </a:cxn>
                  <a:cxn ang="T11">
                    <a:pos x="T2" y="T3"/>
                  </a:cxn>
                  <a:cxn ang="T12">
                    <a:pos x="T4" y="T5"/>
                  </a:cxn>
                  <a:cxn ang="T13">
                    <a:pos x="T6" y="T7"/>
                  </a:cxn>
                  <a:cxn ang="T14">
                    <a:pos x="T8" y="T9"/>
                  </a:cxn>
                </a:cxnLst>
                <a:rect l="T15" t="T16" r="T17" b="T18"/>
                <a:pathLst>
                  <a:path w="256" h="105">
                    <a:moveTo>
                      <a:pt x="0" y="0"/>
                    </a:moveTo>
                    <a:lnTo>
                      <a:pt x="256" y="0"/>
                    </a:lnTo>
                    <a:lnTo>
                      <a:pt x="225" y="105"/>
                    </a:lnTo>
                    <a:lnTo>
                      <a:pt x="21" y="105"/>
                    </a:lnTo>
                    <a:lnTo>
                      <a:pt x="0" y="0"/>
                    </a:lnTo>
                  </a:path>
                </a:pathLst>
              </a:custGeom>
              <a:noFill/>
              <a:ln w="4445">
                <a:solidFill>
                  <a:srgbClr val="FFFFFF"/>
                </a:solidFill>
                <a:round/>
                <a:headEnd/>
                <a:tailEnd/>
              </a:ln>
            </p:spPr>
            <p:txBody>
              <a:bodyPr/>
              <a:lstStyle/>
              <a:p>
                <a:endParaRPr lang="ro-RO"/>
              </a:p>
            </p:txBody>
          </p:sp>
          <p:sp>
            <p:nvSpPr>
              <p:cNvPr id="54305" name="Freeform 773"/>
              <p:cNvSpPr>
                <a:spLocks noEditPoints="1"/>
              </p:cNvSpPr>
              <p:nvPr/>
            </p:nvSpPr>
            <p:spPr bwMode="auto">
              <a:xfrm>
                <a:off x="2852" y="6439"/>
                <a:ext cx="327" cy="246"/>
              </a:xfrm>
              <a:custGeom>
                <a:avLst/>
                <a:gdLst>
                  <a:gd name="T0" fmla="*/ 0 w 327"/>
                  <a:gd name="T1" fmla="*/ 35 h 246"/>
                  <a:gd name="T2" fmla="*/ 21 w 327"/>
                  <a:gd name="T3" fmla="*/ 158 h 246"/>
                  <a:gd name="T4" fmla="*/ 225 w 327"/>
                  <a:gd name="T5" fmla="*/ 158 h 246"/>
                  <a:gd name="T6" fmla="*/ 225 w 327"/>
                  <a:gd name="T7" fmla="*/ 193 h 246"/>
                  <a:gd name="T8" fmla="*/ 21 w 327"/>
                  <a:gd name="T9" fmla="*/ 193 h 246"/>
                  <a:gd name="T10" fmla="*/ 21 w 327"/>
                  <a:gd name="T11" fmla="*/ 218 h 246"/>
                  <a:gd name="T12" fmla="*/ 29 w 327"/>
                  <a:gd name="T13" fmla="*/ 221 h 246"/>
                  <a:gd name="T14" fmla="*/ 32 w 327"/>
                  <a:gd name="T15" fmla="*/ 200 h 246"/>
                  <a:gd name="T16" fmla="*/ 225 w 327"/>
                  <a:gd name="T17" fmla="*/ 200 h 246"/>
                  <a:gd name="T18" fmla="*/ 225 w 327"/>
                  <a:gd name="T19" fmla="*/ 218 h 246"/>
                  <a:gd name="T20" fmla="*/ 236 w 327"/>
                  <a:gd name="T21" fmla="*/ 218 h 246"/>
                  <a:gd name="T22" fmla="*/ 236 w 327"/>
                  <a:gd name="T23" fmla="*/ 158 h 246"/>
                  <a:gd name="T24" fmla="*/ 274 w 327"/>
                  <a:gd name="T25" fmla="*/ 46 h 246"/>
                  <a:gd name="T26" fmla="*/ 327 w 327"/>
                  <a:gd name="T27" fmla="*/ 7 h 246"/>
                  <a:gd name="T28" fmla="*/ 323 w 327"/>
                  <a:gd name="T29" fmla="*/ 0 h 246"/>
                  <a:gd name="T30" fmla="*/ 267 w 327"/>
                  <a:gd name="T31" fmla="*/ 35 h 246"/>
                  <a:gd name="T32" fmla="*/ 0 w 327"/>
                  <a:gd name="T33" fmla="*/ 35 h 246"/>
                  <a:gd name="T34" fmla="*/ 232 w 327"/>
                  <a:gd name="T35" fmla="*/ 218 h 246"/>
                  <a:gd name="T36" fmla="*/ 228 w 327"/>
                  <a:gd name="T37" fmla="*/ 218 h 246"/>
                  <a:gd name="T38" fmla="*/ 221 w 327"/>
                  <a:gd name="T39" fmla="*/ 221 h 246"/>
                  <a:gd name="T40" fmla="*/ 221 w 327"/>
                  <a:gd name="T41" fmla="*/ 228 h 246"/>
                  <a:gd name="T42" fmla="*/ 218 w 327"/>
                  <a:gd name="T43" fmla="*/ 232 h 246"/>
                  <a:gd name="T44" fmla="*/ 221 w 327"/>
                  <a:gd name="T45" fmla="*/ 239 h 246"/>
                  <a:gd name="T46" fmla="*/ 221 w 327"/>
                  <a:gd name="T47" fmla="*/ 242 h 246"/>
                  <a:gd name="T48" fmla="*/ 228 w 327"/>
                  <a:gd name="T49" fmla="*/ 242 h 246"/>
                  <a:gd name="T50" fmla="*/ 232 w 327"/>
                  <a:gd name="T51" fmla="*/ 246 h 246"/>
                  <a:gd name="T52" fmla="*/ 239 w 327"/>
                  <a:gd name="T53" fmla="*/ 242 h 246"/>
                  <a:gd name="T54" fmla="*/ 243 w 327"/>
                  <a:gd name="T55" fmla="*/ 242 h 246"/>
                  <a:gd name="T56" fmla="*/ 246 w 327"/>
                  <a:gd name="T57" fmla="*/ 239 h 246"/>
                  <a:gd name="T58" fmla="*/ 250 w 327"/>
                  <a:gd name="T59" fmla="*/ 232 h 246"/>
                  <a:gd name="T60" fmla="*/ 246 w 327"/>
                  <a:gd name="T61" fmla="*/ 228 h 246"/>
                  <a:gd name="T62" fmla="*/ 243 w 327"/>
                  <a:gd name="T63" fmla="*/ 221 h 246"/>
                  <a:gd name="T64" fmla="*/ 239 w 327"/>
                  <a:gd name="T65" fmla="*/ 218 h 246"/>
                  <a:gd name="T66" fmla="*/ 232 w 327"/>
                  <a:gd name="T67" fmla="*/ 218 h 246"/>
                  <a:gd name="T68" fmla="*/ 25 w 327"/>
                  <a:gd name="T69" fmla="*/ 218 h 246"/>
                  <a:gd name="T70" fmla="*/ 21 w 327"/>
                  <a:gd name="T71" fmla="*/ 218 h 246"/>
                  <a:gd name="T72" fmla="*/ 14 w 327"/>
                  <a:gd name="T73" fmla="*/ 221 h 246"/>
                  <a:gd name="T74" fmla="*/ 14 w 327"/>
                  <a:gd name="T75" fmla="*/ 228 h 246"/>
                  <a:gd name="T76" fmla="*/ 11 w 327"/>
                  <a:gd name="T77" fmla="*/ 232 h 246"/>
                  <a:gd name="T78" fmla="*/ 14 w 327"/>
                  <a:gd name="T79" fmla="*/ 239 h 246"/>
                  <a:gd name="T80" fmla="*/ 14 w 327"/>
                  <a:gd name="T81" fmla="*/ 242 h 246"/>
                  <a:gd name="T82" fmla="*/ 21 w 327"/>
                  <a:gd name="T83" fmla="*/ 242 h 246"/>
                  <a:gd name="T84" fmla="*/ 25 w 327"/>
                  <a:gd name="T85" fmla="*/ 246 h 246"/>
                  <a:gd name="T86" fmla="*/ 29 w 327"/>
                  <a:gd name="T87" fmla="*/ 242 h 246"/>
                  <a:gd name="T88" fmla="*/ 36 w 327"/>
                  <a:gd name="T89" fmla="*/ 242 h 246"/>
                  <a:gd name="T90" fmla="*/ 39 w 327"/>
                  <a:gd name="T91" fmla="*/ 239 h 246"/>
                  <a:gd name="T92" fmla="*/ 39 w 327"/>
                  <a:gd name="T93" fmla="*/ 232 h 246"/>
                  <a:gd name="T94" fmla="*/ 39 w 327"/>
                  <a:gd name="T95" fmla="*/ 228 h 246"/>
                  <a:gd name="T96" fmla="*/ 36 w 327"/>
                  <a:gd name="T97" fmla="*/ 221 h 246"/>
                  <a:gd name="T98" fmla="*/ 29 w 327"/>
                  <a:gd name="T99" fmla="*/ 218 h 246"/>
                  <a:gd name="T100" fmla="*/ 25 w 327"/>
                  <a:gd name="T101" fmla="*/ 218 h 246"/>
                  <a:gd name="T102" fmla="*/ 7 w 327"/>
                  <a:gd name="T103" fmla="*/ 46 h 246"/>
                  <a:gd name="T104" fmla="*/ 264 w 327"/>
                  <a:gd name="T105" fmla="*/ 46 h 246"/>
                  <a:gd name="T106" fmla="*/ 228 w 327"/>
                  <a:gd name="T107" fmla="*/ 151 h 246"/>
                  <a:gd name="T108" fmla="*/ 29 w 327"/>
                  <a:gd name="T109" fmla="*/ 151 h 246"/>
                  <a:gd name="T110" fmla="*/ 7 w 327"/>
                  <a:gd name="T111" fmla="*/ 46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7"/>
                  <a:gd name="T169" fmla="*/ 0 h 246"/>
                  <a:gd name="T170" fmla="*/ 327 w 327"/>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7" h="246">
                    <a:moveTo>
                      <a:pt x="0" y="35"/>
                    </a:moveTo>
                    <a:lnTo>
                      <a:pt x="21" y="158"/>
                    </a:lnTo>
                    <a:lnTo>
                      <a:pt x="225" y="158"/>
                    </a:lnTo>
                    <a:lnTo>
                      <a:pt x="225" y="193"/>
                    </a:lnTo>
                    <a:lnTo>
                      <a:pt x="21" y="193"/>
                    </a:lnTo>
                    <a:lnTo>
                      <a:pt x="21" y="218"/>
                    </a:lnTo>
                    <a:lnTo>
                      <a:pt x="29" y="221"/>
                    </a:lnTo>
                    <a:lnTo>
                      <a:pt x="32" y="200"/>
                    </a:lnTo>
                    <a:lnTo>
                      <a:pt x="225" y="200"/>
                    </a:lnTo>
                    <a:lnTo>
                      <a:pt x="225" y="218"/>
                    </a:lnTo>
                    <a:lnTo>
                      <a:pt x="236" y="218"/>
                    </a:lnTo>
                    <a:lnTo>
                      <a:pt x="236" y="158"/>
                    </a:lnTo>
                    <a:lnTo>
                      <a:pt x="274" y="46"/>
                    </a:lnTo>
                    <a:lnTo>
                      <a:pt x="327" y="7"/>
                    </a:lnTo>
                    <a:lnTo>
                      <a:pt x="323" y="0"/>
                    </a:lnTo>
                    <a:lnTo>
                      <a:pt x="267" y="35"/>
                    </a:lnTo>
                    <a:lnTo>
                      <a:pt x="0" y="35"/>
                    </a:lnTo>
                    <a:close/>
                    <a:moveTo>
                      <a:pt x="232" y="218"/>
                    </a:moveTo>
                    <a:lnTo>
                      <a:pt x="228" y="218"/>
                    </a:lnTo>
                    <a:lnTo>
                      <a:pt x="221" y="221"/>
                    </a:lnTo>
                    <a:lnTo>
                      <a:pt x="221" y="228"/>
                    </a:lnTo>
                    <a:lnTo>
                      <a:pt x="218" y="232"/>
                    </a:lnTo>
                    <a:lnTo>
                      <a:pt x="221" y="239"/>
                    </a:lnTo>
                    <a:lnTo>
                      <a:pt x="221" y="242"/>
                    </a:lnTo>
                    <a:lnTo>
                      <a:pt x="228" y="242"/>
                    </a:lnTo>
                    <a:lnTo>
                      <a:pt x="232" y="246"/>
                    </a:lnTo>
                    <a:lnTo>
                      <a:pt x="239" y="242"/>
                    </a:lnTo>
                    <a:lnTo>
                      <a:pt x="243" y="242"/>
                    </a:lnTo>
                    <a:lnTo>
                      <a:pt x="246" y="239"/>
                    </a:lnTo>
                    <a:lnTo>
                      <a:pt x="250" y="232"/>
                    </a:lnTo>
                    <a:lnTo>
                      <a:pt x="246" y="228"/>
                    </a:lnTo>
                    <a:lnTo>
                      <a:pt x="243" y="221"/>
                    </a:lnTo>
                    <a:lnTo>
                      <a:pt x="239" y="218"/>
                    </a:lnTo>
                    <a:lnTo>
                      <a:pt x="232" y="218"/>
                    </a:lnTo>
                    <a:close/>
                    <a:moveTo>
                      <a:pt x="25" y="218"/>
                    </a:moveTo>
                    <a:lnTo>
                      <a:pt x="21" y="218"/>
                    </a:lnTo>
                    <a:lnTo>
                      <a:pt x="14" y="221"/>
                    </a:lnTo>
                    <a:lnTo>
                      <a:pt x="14" y="228"/>
                    </a:lnTo>
                    <a:lnTo>
                      <a:pt x="11" y="232"/>
                    </a:lnTo>
                    <a:lnTo>
                      <a:pt x="14" y="239"/>
                    </a:lnTo>
                    <a:lnTo>
                      <a:pt x="14" y="242"/>
                    </a:lnTo>
                    <a:lnTo>
                      <a:pt x="21" y="242"/>
                    </a:lnTo>
                    <a:lnTo>
                      <a:pt x="25" y="246"/>
                    </a:lnTo>
                    <a:lnTo>
                      <a:pt x="29" y="242"/>
                    </a:lnTo>
                    <a:lnTo>
                      <a:pt x="36" y="242"/>
                    </a:lnTo>
                    <a:lnTo>
                      <a:pt x="39" y="239"/>
                    </a:lnTo>
                    <a:lnTo>
                      <a:pt x="39" y="232"/>
                    </a:lnTo>
                    <a:lnTo>
                      <a:pt x="39" y="228"/>
                    </a:lnTo>
                    <a:lnTo>
                      <a:pt x="36" y="221"/>
                    </a:lnTo>
                    <a:lnTo>
                      <a:pt x="29" y="218"/>
                    </a:lnTo>
                    <a:lnTo>
                      <a:pt x="25" y="218"/>
                    </a:lnTo>
                    <a:close/>
                    <a:moveTo>
                      <a:pt x="7" y="46"/>
                    </a:moveTo>
                    <a:lnTo>
                      <a:pt x="264" y="46"/>
                    </a:lnTo>
                    <a:lnTo>
                      <a:pt x="228" y="151"/>
                    </a:lnTo>
                    <a:lnTo>
                      <a:pt x="29" y="151"/>
                    </a:lnTo>
                    <a:lnTo>
                      <a:pt x="7" y="46"/>
                    </a:lnTo>
                    <a:close/>
                  </a:path>
                </a:pathLst>
              </a:custGeom>
              <a:solidFill>
                <a:srgbClr val="FFFFFF"/>
              </a:solidFill>
              <a:ln w="9525">
                <a:noFill/>
                <a:round/>
                <a:headEnd/>
                <a:tailEnd/>
              </a:ln>
            </p:spPr>
            <p:txBody>
              <a:bodyPr/>
              <a:lstStyle/>
              <a:p>
                <a:endParaRPr lang="ro-RO"/>
              </a:p>
            </p:txBody>
          </p:sp>
          <p:sp>
            <p:nvSpPr>
              <p:cNvPr id="54306" name="Freeform 772"/>
              <p:cNvSpPr>
                <a:spLocks/>
              </p:cNvSpPr>
              <p:nvPr/>
            </p:nvSpPr>
            <p:spPr bwMode="auto">
              <a:xfrm>
                <a:off x="2852" y="6439"/>
                <a:ext cx="327" cy="221"/>
              </a:xfrm>
              <a:custGeom>
                <a:avLst/>
                <a:gdLst>
                  <a:gd name="T0" fmla="*/ 0 w 327"/>
                  <a:gd name="T1" fmla="*/ 35 h 221"/>
                  <a:gd name="T2" fmla="*/ 21 w 327"/>
                  <a:gd name="T3" fmla="*/ 158 h 221"/>
                  <a:gd name="T4" fmla="*/ 225 w 327"/>
                  <a:gd name="T5" fmla="*/ 158 h 221"/>
                  <a:gd name="T6" fmla="*/ 225 w 327"/>
                  <a:gd name="T7" fmla="*/ 193 h 221"/>
                  <a:gd name="T8" fmla="*/ 21 w 327"/>
                  <a:gd name="T9" fmla="*/ 193 h 221"/>
                  <a:gd name="T10" fmla="*/ 21 w 327"/>
                  <a:gd name="T11" fmla="*/ 218 h 221"/>
                  <a:gd name="T12" fmla="*/ 29 w 327"/>
                  <a:gd name="T13" fmla="*/ 221 h 221"/>
                  <a:gd name="T14" fmla="*/ 32 w 327"/>
                  <a:gd name="T15" fmla="*/ 200 h 221"/>
                  <a:gd name="T16" fmla="*/ 225 w 327"/>
                  <a:gd name="T17" fmla="*/ 200 h 221"/>
                  <a:gd name="T18" fmla="*/ 225 w 327"/>
                  <a:gd name="T19" fmla="*/ 218 h 221"/>
                  <a:gd name="T20" fmla="*/ 236 w 327"/>
                  <a:gd name="T21" fmla="*/ 218 h 221"/>
                  <a:gd name="T22" fmla="*/ 236 w 327"/>
                  <a:gd name="T23" fmla="*/ 158 h 221"/>
                  <a:gd name="T24" fmla="*/ 274 w 327"/>
                  <a:gd name="T25" fmla="*/ 46 h 221"/>
                  <a:gd name="T26" fmla="*/ 327 w 327"/>
                  <a:gd name="T27" fmla="*/ 7 h 221"/>
                  <a:gd name="T28" fmla="*/ 323 w 327"/>
                  <a:gd name="T29" fmla="*/ 0 h 221"/>
                  <a:gd name="T30" fmla="*/ 267 w 327"/>
                  <a:gd name="T31" fmla="*/ 35 h 221"/>
                  <a:gd name="T32" fmla="*/ 0 w 327"/>
                  <a:gd name="T33" fmla="*/ 35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7"/>
                  <a:gd name="T52" fmla="*/ 0 h 221"/>
                  <a:gd name="T53" fmla="*/ 327 w 327"/>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7" h="221">
                    <a:moveTo>
                      <a:pt x="0" y="35"/>
                    </a:moveTo>
                    <a:lnTo>
                      <a:pt x="21" y="158"/>
                    </a:lnTo>
                    <a:lnTo>
                      <a:pt x="225" y="158"/>
                    </a:lnTo>
                    <a:lnTo>
                      <a:pt x="225" y="193"/>
                    </a:lnTo>
                    <a:lnTo>
                      <a:pt x="21" y="193"/>
                    </a:lnTo>
                    <a:lnTo>
                      <a:pt x="21" y="218"/>
                    </a:lnTo>
                    <a:lnTo>
                      <a:pt x="29" y="221"/>
                    </a:lnTo>
                    <a:lnTo>
                      <a:pt x="32" y="200"/>
                    </a:lnTo>
                    <a:lnTo>
                      <a:pt x="225" y="200"/>
                    </a:lnTo>
                    <a:lnTo>
                      <a:pt x="225" y="218"/>
                    </a:lnTo>
                    <a:lnTo>
                      <a:pt x="236" y="218"/>
                    </a:lnTo>
                    <a:lnTo>
                      <a:pt x="236" y="158"/>
                    </a:lnTo>
                    <a:lnTo>
                      <a:pt x="274" y="46"/>
                    </a:lnTo>
                    <a:lnTo>
                      <a:pt x="327" y="7"/>
                    </a:lnTo>
                    <a:lnTo>
                      <a:pt x="323" y="0"/>
                    </a:lnTo>
                    <a:lnTo>
                      <a:pt x="267" y="35"/>
                    </a:lnTo>
                    <a:lnTo>
                      <a:pt x="0" y="35"/>
                    </a:lnTo>
                    <a:close/>
                  </a:path>
                </a:pathLst>
              </a:custGeom>
              <a:noFill/>
              <a:ln w="4445">
                <a:solidFill>
                  <a:srgbClr val="FFFFFF"/>
                </a:solidFill>
                <a:round/>
                <a:headEnd/>
                <a:tailEnd/>
              </a:ln>
            </p:spPr>
            <p:txBody>
              <a:bodyPr/>
              <a:lstStyle/>
              <a:p>
                <a:endParaRPr lang="ro-RO"/>
              </a:p>
            </p:txBody>
          </p:sp>
          <p:sp>
            <p:nvSpPr>
              <p:cNvPr id="54307" name="Freeform 771"/>
              <p:cNvSpPr>
                <a:spLocks/>
              </p:cNvSpPr>
              <p:nvPr/>
            </p:nvSpPr>
            <p:spPr bwMode="auto">
              <a:xfrm>
                <a:off x="3070" y="6657"/>
                <a:ext cx="32" cy="28"/>
              </a:xfrm>
              <a:custGeom>
                <a:avLst/>
                <a:gdLst>
                  <a:gd name="T0" fmla="*/ 14 w 32"/>
                  <a:gd name="T1" fmla="*/ 0 h 28"/>
                  <a:gd name="T2" fmla="*/ 10 w 32"/>
                  <a:gd name="T3" fmla="*/ 0 h 28"/>
                  <a:gd name="T4" fmla="*/ 3 w 32"/>
                  <a:gd name="T5" fmla="*/ 3 h 28"/>
                  <a:gd name="T6" fmla="*/ 3 w 32"/>
                  <a:gd name="T7" fmla="*/ 10 h 28"/>
                  <a:gd name="T8" fmla="*/ 0 w 32"/>
                  <a:gd name="T9" fmla="*/ 14 h 28"/>
                  <a:gd name="T10" fmla="*/ 3 w 32"/>
                  <a:gd name="T11" fmla="*/ 21 h 28"/>
                  <a:gd name="T12" fmla="*/ 3 w 32"/>
                  <a:gd name="T13" fmla="*/ 24 h 28"/>
                  <a:gd name="T14" fmla="*/ 10 w 32"/>
                  <a:gd name="T15" fmla="*/ 24 h 28"/>
                  <a:gd name="T16" fmla="*/ 14 w 32"/>
                  <a:gd name="T17" fmla="*/ 28 h 28"/>
                  <a:gd name="T18" fmla="*/ 21 w 32"/>
                  <a:gd name="T19" fmla="*/ 24 h 28"/>
                  <a:gd name="T20" fmla="*/ 25 w 32"/>
                  <a:gd name="T21" fmla="*/ 24 h 28"/>
                  <a:gd name="T22" fmla="*/ 28 w 32"/>
                  <a:gd name="T23" fmla="*/ 21 h 28"/>
                  <a:gd name="T24" fmla="*/ 32 w 32"/>
                  <a:gd name="T25" fmla="*/ 14 h 28"/>
                  <a:gd name="T26" fmla="*/ 28 w 32"/>
                  <a:gd name="T27" fmla="*/ 10 h 28"/>
                  <a:gd name="T28" fmla="*/ 25 w 32"/>
                  <a:gd name="T29" fmla="*/ 3 h 28"/>
                  <a:gd name="T30" fmla="*/ 21 w 32"/>
                  <a:gd name="T31" fmla="*/ 0 h 28"/>
                  <a:gd name="T32" fmla="*/ 14 w 32"/>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8"/>
                  <a:gd name="T53" fmla="*/ 32 w 32"/>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8">
                    <a:moveTo>
                      <a:pt x="14" y="0"/>
                    </a:moveTo>
                    <a:lnTo>
                      <a:pt x="10" y="0"/>
                    </a:lnTo>
                    <a:lnTo>
                      <a:pt x="3" y="3"/>
                    </a:lnTo>
                    <a:lnTo>
                      <a:pt x="3" y="10"/>
                    </a:lnTo>
                    <a:lnTo>
                      <a:pt x="0" y="14"/>
                    </a:lnTo>
                    <a:lnTo>
                      <a:pt x="3" y="21"/>
                    </a:lnTo>
                    <a:lnTo>
                      <a:pt x="3" y="24"/>
                    </a:lnTo>
                    <a:lnTo>
                      <a:pt x="10" y="24"/>
                    </a:lnTo>
                    <a:lnTo>
                      <a:pt x="14" y="28"/>
                    </a:lnTo>
                    <a:lnTo>
                      <a:pt x="21" y="24"/>
                    </a:lnTo>
                    <a:lnTo>
                      <a:pt x="25" y="24"/>
                    </a:lnTo>
                    <a:lnTo>
                      <a:pt x="28" y="21"/>
                    </a:lnTo>
                    <a:lnTo>
                      <a:pt x="32" y="14"/>
                    </a:lnTo>
                    <a:lnTo>
                      <a:pt x="28" y="10"/>
                    </a:lnTo>
                    <a:lnTo>
                      <a:pt x="25" y="3"/>
                    </a:lnTo>
                    <a:lnTo>
                      <a:pt x="21" y="0"/>
                    </a:lnTo>
                    <a:lnTo>
                      <a:pt x="14" y="0"/>
                    </a:lnTo>
                  </a:path>
                </a:pathLst>
              </a:custGeom>
              <a:noFill/>
              <a:ln w="4445">
                <a:solidFill>
                  <a:srgbClr val="FFFFFF"/>
                </a:solidFill>
                <a:round/>
                <a:headEnd/>
                <a:tailEnd/>
              </a:ln>
            </p:spPr>
            <p:txBody>
              <a:bodyPr/>
              <a:lstStyle/>
              <a:p>
                <a:endParaRPr lang="ro-RO"/>
              </a:p>
            </p:txBody>
          </p:sp>
          <p:sp>
            <p:nvSpPr>
              <p:cNvPr id="54308" name="Freeform 770"/>
              <p:cNvSpPr>
                <a:spLocks/>
              </p:cNvSpPr>
              <p:nvPr/>
            </p:nvSpPr>
            <p:spPr bwMode="auto">
              <a:xfrm>
                <a:off x="2863" y="6657"/>
                <a:ext cx="28" cy="28"/>
              </a:xfrm>
              <a:custGeom>
                <a:avLst/>
                <a:gdLst>
                  <a:gd name="T0" fmla="*/ 14 w 28"/>
                  <a:gd name="T1" fmla="*/ 0 h 28"/>
                  <a:gd name="T2" fmla="*/ 10 w 28"/>
                  <a:gd name="T3" fmla="*/ 0 h 28"/>
                  <a:gd name="T4" fmla="*/ 3 w 28"/>
                  <a:gd name="T5" fmla="*/ 3 h 28"/>
                  <a:gd name="T6" fmla="*/ 3 w 28"/>
                  <a:gd name="T7" fmla="*/ 10 h 28"/>
                  <a:gd name="T8" fmla="*/ 0 w 28"/>
                  <a:gd name="T9" fmla="*/ 14 h 28"/>
                  <a:gd name="T10" fmla="*/ 3 w 28"/>
                  <a:gd name="T11" fmla="*/ 21 h 28"/>
                  <a:gd name="T12" fmla="*/ 3 w 28"/>
                  <a:gd name="T13" fmla="*/ 24 h 28"/>
                  <a:gd name="T14" fmla="*/ 10 w 28"/>
                  <a:gd name="T15" fmla="*/ 24 h 28"/>
                  <a:gd name="T16" fmla="*/ 14 w 28"/>
                  <a:gd name="T17" fmla="*/ 28 h 28"/>
                  <a:gd name="T18" fmla="*/ 18 w 28"/>
                  <a:gd name="T19" fmla="*/ 24 h 28"/>
                  <a:gd name="T20" fmla="*/ 25 w 28"/>
                  <a:gd name="T21" fmla="*/ 24 h 28"/>
                  <a:gd name="T22" fmla="*/ 28 w 28"/>
                  <a:gd name="T23" fmla="*/ 21 h 28"/>
                  <a:gd name="T24" fmla="*/ 28 w 28"/>
                  <a:gd name="T25" fmla="*/ 14 h 28"/>
                  <a:gd name="T26" fmla="*/ 28 w 28"/>
                  <a:gd name="T27" fmla="*/ 10 h 28"/>
                  <a:gd name="T28" fmla="*/ 25 w 28"/>
                  <a:gd name="T29" fmla="*/ 3 h 28"/>
                  <a:gd name="T30" fmla="*/ 18 w 28"/>
                  <a:gd name="T31" fmla="*/ 0 h 28"/>
                  <a:gd name="T32" fmla="*/ 14 w 28"/>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8"/>
                  <a:gd name="T53" fmla="*/ 28 w 2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8">
                    <a:moveTo>
                      <a:pt x="14" y="0"/>
                    </a:moveTo>
                    <a:lnTo>
                      <a:pt x="10" y="0"/>
                    </a:lnTo>
                    <a:lnTo>
                      <a:pt x="3" y="3"/>
                    </a:lnTo>
                    <a:lnTo>
                      <a:pt x="3" y="10"/>
                    </a:lnTo>
                    <a:lnTo>
                      <a:pt x="0" y="14"/>
                    </a:lnTo>
                    <a:lnTo>
                      <a:pt x="3" y="21"/>
                    </a:lnTo>
                    <a:lnTo>
                      <a:pt x="3" y="24"/>
                    </a:lnTo>
                    <a:lnTo>
                      <a:pt x="10" y="24"/>
                    </a:lnTo>
                    <a:lnTo>
                      <a:pt x="14" y="28"/>
                    </a:lnTo>
                    <a:lnTo>
                      <a:pt x="18" y="24"/>
                    </a:lnTo>
                    <a:lnTo>
                      <a:pt x="25" y="24"/>
                    </a:lnTo>
                    <a:lnTo>
                      <a:pt x="28" y="21"/>
                    </a:lnTo>
                    <a:lnTo>
                      <a:pt x="28" y="14"/>
                    </a:lnTo>
                    <a:lnTo>
                      <a:pt x="28" y="10"/>
                    </a:lnTo>
                    <a:lnTo>
                      <a:pt x="25" y="3"/>
                    </a:lnTo>
                    <a:lnTo>
                      <a:pt x="18" y="0"/>
                    </a:lnTo>
                    <a:lnTo>
                      <a:pt x="14" y="0"/>
                    </a:lnTo>
                  </a:path>
                </a:pathLst>
              </a:custGeom>
              <a:noFill/>
              <a:ln w="4445">
                <a:solidFill>
                  <a:srgbClr val="FFFFFF"/>
                </a:solidFill>
                <a:round/>
                <a:headEnd/>
                <a:tailEnd/>
              </a:ln>
            </p:spPr>
            <p:txBody>
              <a:bodyPr/>
              <a:lstStyle/>
              <a:p>
                <a:endParaRPr lang="ro-RO"/>
              </a:p>
            </p:txBody>
          </p:sp>
          <p:sp>
            <p:nvSpPr>
              <p:cNvPr id="54309" name="Freeform 769"/>
              <p:cNvSpPr>
                <a:spLocks/>
              </p:cNvSpPr>
              <p:nvPr/>
            </p:nvSpPr>
            <p:spPr bwMode="auto">
              <a:xfrm>
                <a:off x="2859" y="6485"/>
                <a:ext cx="257" cy="105"/>
              </a:xfrm>
              <a:custGeom>
                <a:avLst/>
                <a:gdLst>
                  <a:gd name="T0" fmla="*/ 0 w 257"/>
                  <a:gd name="T1" fmla="*/ 0 h 105"/>
                  <a:gd name="T2" fmla="*/ 257 w 257"/>
                  <a:gd name="T3" fmla="*/ 0 h 105"/>
                  <a:gd name="T4" fmla="*/ 221 w 257"/>
                  <a:gd name="T5" fmla="*/ 105 h 105"/>
                  <a:gd name="T6" fmla="*/ 22 w 257"/>
                  <a:gd name="T7" fmla="*/ 105 h 105"/>
                  <a:gd name="T8" fmla="*/ 0 w 257"/>
                  <a:gd name="T9" fmla="*/ 0 h 105"/>
                  <a:gd name="T10" fmla="*/ 0 60000 65536"/>
                  <a:gd name="T11" fmla="*/ 0 60000 65536"/>
                  <a:gd name="T12" fmla="*/ 0 60000 65536"/>
                  <a:gd name="T13" fmla="*/ 0 60000 65536"/>
                  <a:gd name="T14" fmla="*/ 0 60000 65536"/>
                  <a:gd name="T15" fmla="*/ 0 w 257"/>
                  <a:gd name="T16" fmla="*/ 0 h 105"/>
                  <a:gd name="T17" fmla="*/ 257 w 257"/>
                  <a:gd name="T18" fmla="*/ 105 h 105"/>
                </a:gdLst>
                <a:ahLst/>
                <a:cxnLst>
                  <a:cxn ang="T10">
                    <a:pos x="T0" y="T1"/>
                  </a:cxn>
                  <a:cxn ang="T11">
                    <a:pos x="T2" y="T3"/>
                  </a:cxn>
                  <a:cxn ang="T12">
                    <a:pos x="T4" y="T5"/>
                  </a:cxn>
                  <a:cxn ang="T13">
                    <a:pos x="T6" y="T7"/>
                  </a:cxn>
                  <a:cxn ang="T14">
                    <a:pos x="T8" y="T9"/>
                  </a:cxn>
                </a:cxnLst>
                <a:rect l="T15" t="T16" r="T17" b="T18"/>
                <a:pathLst>
                  <a:path w="257" h="105">
                    <a:moveTo>
                      <a:pt x="0" y="0"/>
                    </a:moveTo>
                    <a:lnTo>
                      <a:pt x="257" y="0"/>
                    </a:lnTo>
                    <a:lnTo>
                      <a:pt x="221" y="105"/>
                    </a:lnTo>
                    <a:lnTo>
                      <a:pt x="22" y="105"/>
                    </a:lnTo>
                    <a:lnTo>
                      <a:pt x="0" y="0"/>
                    </a:lnTo>
                  </a:path>
                </a:pathLst>
              </a:custGeom>
              <a:noFill/>
              <a:ln w="4445">
                <a:solidFill>
                  <a:srgbClr val="FFFFFF"/>
                </a:solidFill>
                <a:round/>
                <a:headEnd/>
                <a:tailEnd/>
              </a:ln>
            </p:spPr>
            <p:txBody>
              <a:bodyPr/>
              <a:lstStyle/>
              <a:p>
                <a:endParaRPr lang="ro-RO"/>
              </a:p>
            </p:txBody>
          </p:sp>
          <p:sp>
            <p:nvSpPr>
              <p:cNvPr id="54310" name="Freeform 768"/>
              <p:cNvSpPr>
                <a:spLocks noEditPoints="1"/>
              </p:cNvSpPr>
              <p:nvPr/>
            </p:nvSpPr>
            <p:spPr bwMode="auto">
              <a:xfrm>
                <a:off x="5049" y="7600"/>
                <a:ext cx="407" cy="291"/>
              </a:xfrm>
              <a:custGeom>
                <a:avLst/>
                <a:gdLst>
                  <a:gd name="T0" fmla="*/ 400 w 407"/>
                  <a:gd name="T1" fmla="*/ 151 h 291"/>
                  <a:gd name="T2" fmla="*/ 375 w 407"/>
                  <a:gd name="T3" fmla="*/ 291 h 291"/>
                  <a:gd name="T4" fmla="*/ 372 w 407"/>
                  <a:gd name="T5" fmla="*/ 0 h 291"/>
                  <a:gd name="T6" fmla="*/ 396 w 407"/>
                  <a:gd name="T7" fmla="*/ 18 h 291"/>
                  <a:gd name="T8" fmla="*/ 407 w 407"/>
                  <a:gd name="T9" fmla="*/ 70 h 291"/>
                  <a:gd name="T10" fmla="*/ 344 w 407"/>
                  <a:gd name="T11" fmla="*/ 200 h 291"/>
                  <a:gd name="T12" fmla="*/ 291 w 407"/>
                  <a:gd name="T13" fmla="*/ 267 h 291"/>
                  <a:gd name="T14" fmla="*/ 210 w 407"/>
                  <a:gd name="T15" fmla="*/ 288 h 291"/>
                  <a:gd name="T16" fmla="*/ 130 w 407"/>
                  <a:gd name="T17" fmla="*/ 267 h 291"/>
                  <a:gd name="T18" fmla="*/ 77 w 407"/>
                  <a:gd name="T19" fmla="*/ 200 h 291"/>
                  <a:gd name="T20" fmla="*/ 70 w 407"/>
                  <a:gd name="T21" fmla="*/ 116 h 291"/>
                  <a:gd name="T22" fmla="*/ 109 w 407"/>
                  <a:gd name="T23" fmla="*/ 42 h 291"/>
                  <a:gd name="T24" fmla="*/ 182 w 407"/>
                  <a:gd name="T25" fmla="*/ 4 h 291"/>
                  <a:gd name="T26" fmla="*/ 266 w 407"/>
                  <a:gd name="T27" fmla="*/ 11 h 291"/>
                  <a:gd name="T28" fmla="*/ 330 w 407"/>
                  <a:gd name="T29" fmla="*/ 67 h 291"/>
                  <a:gd name="T30" fmla="*/ 354 w 407"/>
                  <a:gd name="T31" fmla="*/ 144 h 291"/>
                  <a:gd name="T32" fmla="*/ 56 w 407"/>
                  <a:gd name="T33" fmla="*/ 99 h 291"/>
                  <a:gd name="T34" fmla="*/ 45 w 407"/>
                  <a:gd name="T35" fmla="*/ 291 h 291"/>
                  <a:gd name="T36" fmla="*/ 21 w 407"/>
                  <a:gd name="T37" fmla="*/ 109 h 291"/>
                  <a:gd name="T38" fmla="*/ 0 w 407"/>
                  <a:gd name="T39" fmla="*/ 74 h 291"/>
                  <a:gd name="T40" fmla="*/ 10 w 407"/>
                  <a:gd name="T41" fmla="*/ 18 h 291"/>
                  <a:gd name="T42" fmla="*/ 28 w 407"/>
                  <a:gd name="T43" fmla="*/ 63 h 291"/>
                  <a:gd name="T44" fmla="*/ 42 w 407"/>
                  <a:gd name="T45" fmla="*/ 63 h 291"/>
                  <a:gd name="T46" fmla="*/ 59 w 407"/>
                  <a:gd name="T47" fmla="*/ 18 h 291"/>
                  <a:gd name="T48" fmla="*/ 70 w 407"/>
                  <a:gd name="T49" fmla="*/ 74 h 291"/>
                  <a:gd name="T50" fmla="*/ 309 w 407"/>
                  <a:gd name="T51" fmla="*/ 106 h 291"/>
                  <a:gd name="T52" fmla="*/ 270 w 407"/>
                  <a:gd name="T53" fmla="*/ 56 h 291"/>
                  <a:gd name="T54" fmla="*/ 210 w 407"/>
                  <a:gd name="T55" fmla="*/ 42 h 291"/>
                  <a:gd name="T56" fmla="*/ 154 w 407"/>
                  <a:gd name="T57" fmla="*/ 56 h 291"/>
                  <a:gd name="T58" fmla="*/ 112 w 407"/>
                  <a:gd name="T59" fmla="*/ 106 h 291"/>
                  <a:gd name="T60" fmla="*/ 109 w 407"/>
                  <a:gd name="T61" fmla="*/ 165 h 291"/>
                  <a:gd name="T62" fmla="*/ 137 w 407"/>
                  <a:gd name="T63" fmla="*/ 218 h 291"/>
                  <a:gd name="T64" fmla="*/ 189 w 407"/>
                  <a:gd name="T65" fmla="*/ 249 h 291"/>
                  <a:gd name="T66" fmla="*/ 249 w 407"/>
                  <a:gd name="T67" fmla="*/ 242 h 291"/>
                  <a:gd name="T68" fmla="*/ 298 w 407"/>
                  <a:gd name="T69" fmla="*/ 204 h 291"/>
                  <a:gd name="T70" fmla="*/ 316 w 407"/>
                  <a:gd name="T71" fmla="*/ 144 h 291"/>
                  <a:gd name="T72" fmla="*/ 298 w 407"/>
                  <a:gd name="T73" fmla="*/ 183 h 291"/>
                  <a:gd name="T74" fmla="*/ 263 w 407"/>
                  <a:gd name="T75" fmla="*/ 225 h 291"/>
                  <a:gd name="T76" fmla="*/ 210 w 407"/>
                  <a:gd name="T77" fmla="*/ 239 h 291"/>
                  <a:gd name="T78" fmla="*/ 158 w 407"/>
                  <a:gd name="T79" fmla="*/ 225 h 291"/>
                  <a:gd name="T80" fmla="*/ 123 w 407"/>
                  <a:gd name="T81" fmla="*/ 183 h 291"/>
                  <a:gd name="T82" fmla="*/ 119 w 407"/>
                  <a:gd name="T83" fmla="*/ 127 h 291"/>
                  <a:gd name="T84" fmla="*/ 144 w 407"/>
                  <a:gd name="T85" fmla="*/ 77 h 291"/>
                  <a:gd name="T86" fmla="*/ 193 w 407"/>
                  <a:gd name="T87" fmla="*/ 53 h 291"/>
                  <a:gd name="T88" fmla="*/ 245 w 407"/>
                  <a:gd name="T89" fmla="*/ 60 h 291"/>
                  <a:gd name="T90" fmla="*/ 287 w 407"/>
                  <a:gd name="T91" fmla="*/ 95 h 291"/>
                  <a:gd name="T92" fmla="*/ 305 w 407"/>
                  <a:gd name="T93" fmla="*/ 144 h 2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7"/>
                  <a:gd name="T142" fmla="*/ 0 h 291"/>
                  <a:gd name="T143" fmla="*/ 407 w 407"/>
                  <a:gd name="T144" fmla="*/ 291 h 2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7" h="291">
                    <a:moveTo>
                      <a:pt x="407" y="70"/>
                    </a:moveTo>
                    <a:lnTo>
                      <a:pt x="403" y="95"/>
                    </a:lnTo>
                    <a:lnTo>
                      <a:pt x="400" y="151"/>
                    </a:lnTo>
                    <a:lnTo>
                      <a:pt x="393" y="151"/>
                    </a:lnTo>
                    <a:lnTo>
                      <a:pt x="393" y="291"/>
                    </a:lnTo>
                    <a:lnTo>
                      <a:pt x="375" y="291"/>
                    </a:lnTo>
                    <a:lnTo>
                      <a:pt x="375" y="151"/>
                    </a:lnTo>
                    <a:lnTo>
                      <a:pt x="372" y="151"/>
                    </a:lnTo>
                    <a:lnTo>
                      <a:pt x="372" y="0"/>
                    </a:lnTo>
                    <a:lnTo>
                      <a:pt x="379" y="0"/>
                    </a:lnTo>
                    <a:lnTo>
                      <a:pt x="389" y="7"/>
                    </a:lnTo>
                    <a:lnTo>
                      <a:pt x="396" y="18"/>
                    </a:lnTo>
                    <a:lnTo>
                      <a:pt x="400" y="32"/>
                    </a:lnTo>
                    <a:lnTo>
                      <a:pt x="403" y="49"/>
                    </a:lnTo>
                    <a:lnTo>
                      <a:pt x="407" y="70"/>
                    </a:lnTo>
                    <a:close/>
                    <a:moveTo>
                      <a:pt x="354" y="144"/>
                    </a:moveTo>
                    <a:lnTo>
                      <a:pt x="351" y="176"/>
                    </a:lnTo>
                    <a:lnTo>
                      <a:pt x="344" y="200"/>
                    </a:lnTo>
                    <a:lnTo>
                      <a:pt x="330" y="225"/>
                    </a:lnTo>
                    <a:lnTo>
                      <a:pt x="312" y="246"/>
                    </a:lnTo>
                    <a:lnTo>
                      <a:pt x="291" y="267"/>
                    </a:lnTo>
                    <a:lnTo>
                      <a:pt x="266" y="277"/>
                    </a:lnTo>
                    <a:lnTo>
                      <a:pt x="238" y="284"/>
                    </a:lnTo>
                    <a:lnTo>
                      <a:pt x="210" y="288"/>
                    </a:lnTo>
                    <a:lnTo>
                      <a:pt x="182" y="284"/>
                    </a:lnTo>
                    <a:lnTo>
                      <a:pt x="154" y="277"/>
                    </a:lnTo>
                    <a:lnTo>
                      <a:pt x="130" y="267"/>
                    </a:lnTo>
                    <a:lnTo>
                      <a:pt x="109" y="246"/>
                    </a:lnTo>
                    <a:lnTo>
                      <a:pt x="91" y="225"/>
                    </a:lnTo>
                    <a:lnTo>
                      <a:pt x="77" y="200"/>
                    </a:lnTo>
                    <a:lnTo>
                      <a:pt x="70" y="176"/>
                    </a:lnTo>
                    <a:lnTo>
                      <a:pt x="66" y="144"/>
                    </a:lnTo>
                    <a:lnTo>
                      <a:pt x="70" y="116"/>
                    </a:lnTo>
                    <a:lnTo>
                      <a:pt x="77" y="92"/>
                    </a:lnTo>
                    <a:lnTo>
                      <a:pt x="91" y="67"/>
                    </a:lnTo>
                    <a:lnTo>
                      <a:pt x="109" y="42"/>
                    </a:lnTo>
                    <a:lnTo>
                      <a:pt x="130" y="25"/>
                    </a:lnTo>
                    <a:lnTo>
                      <a:pt x="154" y="11"/>
                    </a:lnTo>
                    <a:lnTo>
                      <a:pt x="182" y="4"/>
                    </a:lnTo>
                    <a:lnTo>
                      <a:pt x="210" y="0"/>
                    </a:lnTo>
                    <a:lnTo>
                      <a:pt x="238" y="4"/>
                    </a:lnTo>
                    <a:lnTo>
                      <a:pt x="266" y="11"/>
                    </a:lnTo>
                    <a:lnTo>
                      <a:pt x="291" y="25"/>
                    </a:lnTo>
                    <a:lnTo>
                      <a:pt x="312" y="42"/>
                    </a:lnTo>
                    <a:lnTo>
                      <a:pt x="330" y="67"/>
                    </a:lnTo>
                    <a:lnTo>
                      <a:pt x="344" y="92"/>
                    </a:lnTo>
                    <a:lnTo>
                      <a:pt x="351" y="116"/>
                    </a:lnTo>
                    <a:lnTo>
                      <a:pt x="354" y="144"/>
                    </a:lnTo>
                    <a:close/>
                    <a:moveTo>
                      <a:pt x="70" y="74"/>
                    </a:moveTo>
                    <a:lnTo>
                      <a:pt x="66" y="88"/>
                    </a:lnTo>
                    <a:lnTo>
                      <a:pt x="56" y="99"/>
                    </a:lnTo>
                    <a:lnTo>
                      <a:pt x="49" y="109"/>
                    </a:lnTo>
                    <a:lnTo>
                      <a:pt x="45" y="116"/>
                    </a:lnTo>
                    <a:lnTo>
                      <a:pt x="45" y="291"/>
                    </a:lnTo>
                    <a:lnTo>
                      <a:pt x="24" y="291"/>
                    </a:lnTo>
                    <a:lnTo>
                      <a:pt x="24" y="116"/>
                    </a:lnTo>
                    <a:lnTo>
                      <a:pt x="21" y="109"/>
                    </a:lnTo>
                    <a:lnTo>
                      <a:pt x="14" y="99"/>
                    </a:lnTo>
                    <a:lnTo>
                      <a:pt x="3" y="88"/>
                    </a:lnTo>
                    <a:lnTo>
                      <a:pt x="0" y="74"/>
                    </a:lnTo>
                    <a:lnTo>
                      <a:pt x="0" y="56"/>
                    </a:lnTo>
                    <a:lnTo>
                      <a:pt x="3" y="35"/>
                    </a:lnTo>
                    <a:lnTo>
                      <a:pt x="10" y="18"/>
                    </a:lnTo>
                    <a:lnTo>
                      <a:pt x="17" y="0"/>
                    </a:lnTo>
                    <a:lnTo>
                      <a:pt x="17" y="63"/>
                    </a:lnTo>
                    <a:lnTo>
                      <a:pt x="28" y="63"/>
                    </a:lnTo>
                    <a:lnTo>
                      <a:pt x="28" y="0"/>
                    </a:lnTo>
                    <a:lnTo>
                      <a:pt x="42" y="0"/>
                    </a:lnTo>
                    <a:lnTo>
                      <a:pt x="42" y="63"/>
                    </a:lnTo>
                    <a:lnTo>
                      <a:pt x="52" y="63"/>
                    </a:lnTo>
                    <a:lnTo>
                      <a:pt x="52" y="0"/>
                    </a:lnTo>
                    <a:lnTo>
                      <a:pt x="59" y="18"/>
                    </a:lnTo>
                    <a:lnTo>
                      <a:pt x="63" y="35"/>
                    </a:lnTo>
                    <a:lnTo>
                      <a:pt x="66" y="56"/>
                    </a:lnTo>
                    <a:lnTo>
                      <a:pt x="70" y="74"/>
                    </a:lnTo>
                    <a:close/>
                    <a:moveTo>
                      <a:pt x="316" y="144"/>
                    </a:moveTo>
                    <a:lnTo>
                      <a:pt x="312" y="123"/>
                    </a:lnTo>
                    <a:lnTo>
                      <a:pt x="309" y="106"/>
                    </a:lnTo>
                    <a:lnTo>
                      <a:pt x="298" y="88"/>
                    </a:lnTo>
                    <a:lnTo>
                      <a:pt x="284" y="70"/>
                    </a:lnTo>
                    <a:lnTo>
                      <a:pt x="270" y="56"/>
                    </a:lnTo>
                    <a:lnTo>
                      <a:pt x="249" y="49"/>
                    </a:lnTo>
                    <a:lnTo>
                      <a:pt x="231" y="42"/>
                    </a:lnTo>
                    <a:lnTo>
                      <a:pt x="210" y="42"/>
                    </a:lnTo>
                    <a:lnTo>
                      <a:pt x="189" y="42"/>
                    </a:lnTo>
                    <a:lnTo>
                      <a:pt x="172" y="49"/>
                    </a:lnTo>
                    <a:lnTo>
                      <a:pt x="154" y="56"/>
                    </a:lnTo>
                    <a:lnTo>
                      <a:pt x="137" y="70"/>
                    </a:lnTo>
                    <a:lnTo>
                      <a:pt x="123" y="88"/>
                    </a:lnTo>
                    <a:lnTo>
                      <a:pt x="112" y="106"/>
                    </a:lnTo>
                    <a:lnTo>
                      <a:pt x="109" y="123"/>
                    </a:lnTo>
                    <a:lnTo>
                      <a:pt x="105" y="144"/>
                    </a:lnTo>
                    <a:lnTo>
                      <a:pt x="109" y="165"/>
                    </a:lnTo>
                    <a:lnTo>
                      <a:pt x="112" y="186"/>
                    </a:lnTo>
                    <a:lnTo>
                      <a:pt x="123" y="204"/>
                    </a:lnTo>
                    <a:lnTo>
                      <a:pt x="137" y="218"/>
                    </a:lnTo>
                    <a:lnTo>
                      <a:pt x="154" y="232"/>
                    </a:lnTo>
                    <a:lnTo>
                      <a:pt x="172" y="242"/>
                    </a:lnTo>
                    <a:lnTo>
                      <a:pt x="189" y="249"/>
                    </a:lnTo>
                    <a:lnTo>
                      <a:pt x="210" y="249"/>
                    </a:lnTo>
                    <a:lnTo>
                      <a:pt x="231" y="249"/>
                    </a:lnTo>
                    <a:lnTo>
                      <a:pt x="249" y="242"/>
                    </a:lnTo>
                    <a:lnTo>
                      <a:pt x="270" y="232"/>
                    </a:lnTo>
                    <a:lnTo>
                      <a:pt x="284" y="218"/>
                    </a:lnTo>
                    <a:lnTo>
                      <a:pt x="298" y="204"/>
                    </a:lnTo>
                    <a:lnTo>
                      <a:pt x="309" y="186"/>
                    </a:lnTo>
                    <a:lnTo>
                      <a:pt x="312" y="165"/>
                    </a:lnTo>
                    <a:lnTo>
                      <a:pt x="316" y="144"/>
                    </a:lnTo>
                    <a:close/>
                    <a:moveTo>
                      <a:pt x="305" y="144"/>
                    </a:moveTo>
                    <a:lnTo>
                      <a:pt x="302" y="165"/>
                    </a:lnTo>
                    <a:lnTo>
                      <a:pt x="298" y="183"/>
                    </a:lnTo>
                    <a:lnTo>
                      <a:pt x="287" y="197"/>
                    </a:lnTo>
                    <a:lnTo>
                      <a:pt x="277" y="211"/>
                    </a:lnTo>
                    <a:lnTo>
                      <a:pt x="263" y="225"/>
                    </a:lnTo>
                    <a:lnTo>
                      <a:pt x="245" y="232"/>
                    </a:lnTo>
                    <a:lnTo>
                      <a:pt x="228" y="239"/>
                    </a:lnTo>
                    <a:lnTo>
                      <a:pt x="210" y="239"/>
                    </a:lnTo>
                    <a:lnTo>
                      <a:pt x="193" y="239"/>
                    </a:lnTo>
                    <a:lnTo>
                      <a:pt x="175" y="232"/>
                    </a:lnTo>
                    <a:lnTo>
                      <a:pt x="158" y="225"/>
                    </a:lnTo>
                    <a:lnTo>
                      <a:pt x="144" y="211"/>
                    </a:lnTo>
                    <a:lnTo>
                      <a:pt x="133" y="197"/>
                    </a:lnTo>
                    <a:lnTo>
                      <a:pt x="123" y="183"/>
                    </a:lnTo>
                    <a:lnTo>
                      <a:pt x="119" y="165"/>
                    </a:lnTo>
                    <a:lnTo>
                      <a:pt x="116" y="144"/>
                    </a:lnTo>
                    <a:lnTo>
                      <a:pt x="119" y="127"/>
                    </a:lnTo>
                    <a:lnTo>
                      <a:pt x="123" y="109"/>
                    </a:lnTo>
                    <a:lnTo>
                      <a:pt x="133" y="95"/>
                    </a:lnTo>
                    <a:lnTo>
                      <a:pt x="144" y="77"/>
                    </a:lnTo>
                    <a:lnTo>
                      <a:pt x="158" y="67"/>
                    </a:lnTo>
                    <a:lnTo>
                      <a:pt x="175" y="60"/>
                    </a:lnTo>
                    <a:lnTo>
                      <a:pt x="193" y="53"/>
                    </a:lnTo>
                    <a:lnTo>
                      <a:pt x="210" y="53"/>
                    </a:lnTo>
                    <a:lnTo>
                      <a:pt x="228" y="53"/>
                    </a:lnTo>
                    <a:lnTo>
                      <a:pt x="245" y="60"/>
                    </a:lnTo>
                    <a:lnTo>
                      <a:pt x="263" y="67"/>
                    </a:lnTo>
                    <a:lnTo>
                      <a:pt x="277" y="77"/>
                    </a:lnTo>
                    <a:lnTo>
                      <a:pt x="287" y="95"/>
                    </a:lnTo>
                    <a:lnTo>
                      <a:pt x="298" y="109"/>
                    </a:lnTo>
                    <a:lnTo>
                      <a:pt x="302" y="127"/>
                    </a:lnTo>
                    <a:lnTo>
                      <a:pt x="305" y="144"/>
                    </a:lnTo>
                    <a:close/>
                  </a:path>
                </a:pathLst>
              </a:custGeom>
              <a:solidFill>
                <a:srgbClr val="1F1A17"/>
              </a:solidFill>
              <a:ln w="9525">
                <a:noFill/>
                <a:round/>
                <a:headEnd/>
                <a:tailEnd/>
              </a:ln>
            </p:spPr>
            <p:txBody>
              <a:bodyPr/>
              <a:lstStyle/>
              <a:p>
                <a:endParaRPr lang="ro-RO"/>
              </a:p>
            </p:txBody>
          </p:sp>
          <p:sp>
            <p:nvSpPr>
              <p:cNvPr id="54311" name="Freeform 767"/>
              <p:cNvSpPr>
                <a:spLocks/>
              </p:cNvSpPr>
              <p:nvPr/>
            </p:nvSpPr>
            <p:spPr bwMode="auto">
              <a:xfrm>
                <a:off x="5421" y="7600"/>
                <a:ext cx="35" cy="291"/>
              </a:xfrm>
              <a:custGeom>
                <a:avLst/>
                <a:gdLst>
                  <a:gd name="T0" fmla="*/ 35 w 35"/>
                  <a:gd name="T1" fmla="*/ 70 h 291"/>
                  <a:gd name="T2" fmla="*/ 31 w 35"/>
                  <a:gd name="T3" fmla="*/ 95 h 291"/>
                  <a:gd name="T4" fmla="*/ 28 w 35"/>
                  <a:gd name="T5" fmla="*/ 151 h 291"/>
                  <a:gd name="T6" fmla="*/ 21 w 35"/>
                  <a:gd name="T7" fmla="*/ 151 h 291"/>
                  <a:gd name="T8" fmla="*/ 21 w 35"/>
                  <a:gd name="T9" fmla="*/ 291 h 291"/>
                  <a:gd name="T10" fmla="*/ 3 w 35"/>
                  <a:gd name="T11" fmla="*/ 291 h 291"/>
                  <a:gd name="T12" fmla="*/ 3 w 35"/>
                  <a:gd name="T13" fmla="*/ 151 h 291"/>
                  <a:gd name="T14" fmla="*/ 0 w 35"/>
                  <a:gd name="T15" fmla="*/ 151 h 291"/>
                  <a:gd name="T16" fmla="*/ 0 w 35"/>
                  <a:gd name="T17" fmla="*/ 0 h 291"/>
                  <a:gd name="T18" fmla="*/ 7 w 35"/>
                  <a:gd name="T19" fmla="*/ 0 h 291"/>
                  <a:gd name="T20" fmla="*/ 17 w 35"/>
                  <a:gd name="T21" fmla="*/ 7 h 291"/>
                  <a:gd name="T22" fmla="*/ 24 w 35"/>
                  <a:gd name="T23" fmla="*/ 18 h 291"/>
                  <a:gd name="T24" fmla="*/ 28 w 35"/>
                  <a:gd name="T25" fmla="*/ 32 h 291"/>
                  <a:gd name="T26" fmla="*/ 31 w 35"/>
                  <a:gd name="T27" fmla="*/ 49 h 291"/>
                  <a:gd name="T28" fmla="*/ 35 w 35"/>
                  <a:gd name="T29" fmla="*/ 70 h 2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1"/>
                  <a:gd name="T47" fmla="*/ 35 w 35"/>
                  <a:gd name="T48" fmla="*/ 291 h 2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1">
                    <a:moveTo>
                      <a:pt x="35" y="70"/>
                    </a:moveTo>
                    <a:lnTo>
                      <a:pt x="31" y="95"/>
                    </a:lnTo>
                    <a:lnTo>
                      <a:pt x="28" y="151"/>
                    </a:lnTo>
                    <a:lnTo>
                      <a:pt x="21" y="151"/>
                    </a:lnTo>
                    <a:lnTo>
                      <a:pt x="21" y="291"/>
                    </a:lnTo>
                    <a:lnTo>
                      <a:pt x="3" y="291"/>
                    </a:lnTo>
                    <a:lnTo>
                      <a:pt x="3" y="151"/>
                    </a:lnTo>
                    <a:lnTo>
                      <a:pt x="0" y="151"/>
                    </a:lnTo>
                    <a:lnTo>
                      <a:pt x="0" y="0"/>
                    </a:lnTo>
                    <a:lnTo>
                      <a:pt x="7" y="0"/>
                    </a:lnTo>
                    <a:lnTo>
                      <a:pt x="17" y="7"/>
                    </a:lnTo>
                    <a:lnTo>
                      <a:pt x="24" y="18"/>
                    </a:lnTo>
                    <a:lnTo>
                      <a:pt x="28" y="32"/>
                    </a:lnTo>
                    <a:lnTo>
                      <a:pt x="31" y="49"/>
                    </a:lnTo>
                    <a:lnTo>
                      <a:pt x="35" y="70"/>
                    </a:lnTo>
                  </a:path>
                </a:pathLst>
              </a:custGeom>
              <a:noFill/>
              <a:ln w="2540">
                <a:solidFill>
                  <a:srgbClr val="1F1A17"/>
                </a:solidFill>
                <a:round/>
                <a:headEnd/>
                <a:tailEnd/>
              </a:ln>
            </p:spPr>
            <p:txBody>
              <a:bodyPr/>
              <a:lstStyle/>
              <a:p>
                <a:endParaRPr lang="ro-RO"/>
              </a:p>
            </p:txBody>
          </p:sp>
          <p:sp>
            <p:nvSpPr>
              <p:cNvPr id="54312" name="Freeform 766"/>
              <p:cNvSpPr>
                <a:spLocks/>
              </p:cNvSpPr>
              <p:nvPr/>
            </p:nvSpPr>
            <p:spPr bwMode="auto">
              <a:xfrm>
                <a:off x="5115" y="7600"/>
                <a:ext cx="288" cy="288"/>
              </a:xfrm>
              <a:custGeom>
                <a:avLst/>
                <a:gdLst>
                  <a:gd name="T0" fmla="*/ 288 w 288"/>
                  <a:gd name="T1" fmla="*/ 144 h 288"/>
                  <a:gd name="T2" fmla="*/ 285 w 288"/>
                  <a:gd name="T3" fmla="*/ 176 h 288"/>
                  <a:gd name="T4" fmla="*/ 278 w 288"/>
                  <a:gd name="T5" fmla="*/ 200 h 288"/>
                  <a:gd name="T6" fmla="*/ 264 w 288"/>
                  <a:gd name="T7" fmla="*/ 225 h 288"/>
                  <a:gd name="T8" fmla="*/ 246 w 288"/>
                  <a:gd name="T9" fmla="*/ 246 h 288"/>
                  <a:gd name="T10" fmla="*/ 225 w 288"/>
                  <a:gd name="T11" fmla="*/ 267 h 288"/>
                  <a:gd name="T12" fmla="*/ 200 w 288"/>
                  <a:gd name="T13" fmla="*/ 277 h 288"/>
                  <a:gd name="T14" fmla="*/ 172 w 288"/>
                  <a:gd name="T15" fmla="*/ 284 h 288"/>
                  <a:gd name="T16" fmla="*/ 144 w 288"/>
                  <a:gd name="T17" fmla="*/ 288 h 288"/>
                  <a:gd name="T18" fmla="*/ 116 w 288"/>
                  <a:gd name="T19" fmla="*/ 284 h 288"/>
                  <a:gd name="T20" fmla="*/ 88 w 288"/>
                  <a:gd name="T21" fmla="*/ 277 h 288"/>
                  <a:gd name="T22" fmla="*/ 64 w 288"/>
                  <a:gd name="T23" fmla="*/ 267 h 288"/>
                  <a:gd name="T24" fmla="*/ 43 w 288"/>
                  <a:gd name="T25" fmla="*/ 246 h 288"/>
                  <a:gd name="T26" fmla="*/ 25 w 288"/>
                  <a:gd name="T27" fmla="*/ 225 h 288"/>
                  <a:gd name="T28" fmla="*/ 11 w 288"/>
                  <a:gd name="T29" fmla="*/ 200 h 288"/>
                  <a:gd name="T30" fmla="*/ 4 w 288"/>
                  <a:gd name="T31" fmla="*/ 176 h 288"/>
                  <a:gd name="T32" fmla="*/ 0 w 288"/>
                  <a:gd name="T33" fmla="*/ 144 h 288"/>
                  <a:gd name="T34" fmla="*/ 4 w 288"/>
                  <a:gd name="T35" fmla="*/ 116 h 288"/>
                  <a:gd name="T36" fmla="*/ 11 w 288"/>
                  <a:gd name="T37" fmla="*/ 92 h 288"/>
                  <a:gd name="T38" fmla="*/ 25 w 288"/>
                  <a:gd name="T39" fmla="*/ 67 h 288"/>
                  <a:gd name="T40" fmla="*/ 43 w 288"/>
                  <a:gd name="T41" fmla="*/ 42 h 288"/>
                  <a:gd name="T42" fmla="*/ 64 w 288"/>
                  <a:gd name="T43" fmla="*/ 25 h 288"/>
                  <a:gd name="T44" fmla="*/ 88 w 288"/>
                  <a:gd name="T45" fmla="*/ 11 h 288"/>
                  <a:gd name="T46" fmla="*/ 116 w 288"/>
                  <a:gd name="T47" fmla="*/ 4 h 288"/>
                  <a:gd name="T48" fmla="*/ 144 w 288"/>
                  <a:gd name="T49" fmla="*/ 0 h 288"/>
                  <a:gd name="T50" fmla="*/ 172 w 288"/>
                  <a:gd name="T51" fmla="*/ 4 h 288"/>
                  <a:gd name="T52" fmla="*/ 200 w 288"/>
                  <a:gd name="T53" fmla="*/ 11 h 288"/>
                  <a:gd name="T54" fmla="*/ 225 w 288"/>
                  <a:gd name="T55" fmla="*/ 25 h 288"/>
                  <a:gd name="T56" fmla="*/ 246 w 288"/>
                  <a:gd name="T57" fmla="*/ 42 h 288"/>
                  <a:gd name="T58" fmla="*/ 264 w 288"/>
                  <a:gd name="T59" fmla="*/ 67 h 288"/>
                  <a:gd name="T60" fmla="*/ 278 w 288"/>
                  <a:gd name="T61" fmla="*/ 92 h 288"/>
                  <a:gd name="T62" fmla="*/ 285 w 288"/>
                  <a:gd name="T63" fmla="*/ 116 h 288"/>
                  <a:gd name="T64" fmla="*/ 288 w 288"/>
                  <a:gd name="T65" fmla="*/ 144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8"/>
                  <a:gd name="T101" fmla="*/ 288 w 288"/>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8">
                    <a:moveTo>
                      <a:pt x="288" y="144"/>
                    </a:moveTo>
                    <a:lnTo>
                      <a:pt x="285" y="176"/>
                    </a:lnTo>
                    <a:lnTo>
                      <a:pt x="278" y="200"/>
                    </a:lnTo>
                    <a:lnTo>
                      <a:pt x="264" y="225"/>
                    </a:lnTo>
                    <a:lnTo>
                      <a:pt x="246" y="246"/>
                    </a:lnTo>
                    <a:lnTo>
                      <a:pt x="225" y="267"/>
                    </a:lnTo>
                    <a:lnTo>
                      <a:pt x="200" y="277"/>
                    </a:lnTo>
                    <a:lnTo>
                      <a:pt x="172" y="284"/>
                    </a:lnTo>
                    <a:lnTo>
                      <a:pt x="144" y="288"/>
                    </a:lnTo>
                    <a:lnTo>
                      <a:pt x="116" y="284"/>
                    </a:lnTo>
                    <a:lnTo>
                      <a:pt x="88" y="277"/>
                    </a:lnTo>
                    <a:lnTo>
                      <a:pt x="64" y="267"/>
                    </a:lnTo>
                    <a:lnTo>
                      <a:pt x="43" y="246"/>
                    </a:lnTo>
                    <a:lnTo>
                      <a:pt x="25" y="225"/>
                    </a:lnTo>
                    <a:lnTo>
                      <a:pt x="11" y="200"/>
                    </a:lnTo>
                    <a:lnTo>
                      <a:pt x="4" y="176"/>
                    </a:lnTo>
                    <a:lnTo>
                      <a:pt x="0" y="144"/>
                    </a:lnTo>
                    <a:lnTo>
                      <a:pt x="4" y="116"/>
                    </a:lnTo>
                    <a:lnTo>
                      <a:pt x="11" y="92"/>
                    </a:lnTo>
                    <a:lnTo>
                      <a:pt x="25" y="67"/>
                    </a:lnTo>
                    <a:lnTo>
                      <a:pt x="43" y="42"/>
                    </a:lnTo>
                    <a:lnTo>
                      <a:pt x="64" y="25"/>
                    </a:lnTo>
                    <a:lnTo>
                      <a:pt x="88" y="11"/>
                    </a:lnTo>
                    <a:lnTo>
                      <a:pt x="116" y="4"/>
                    </a:lnTo>
                    <a:lnTo>
                      <a:pt x="144" y="0"/>
                    </a:lnTo>
                    <a:lnTo>
                      <a:pt x="172" y="4"/>
                    </a:lnTo>
                    <a:lnTo>
                      <a:pt x="200" y="11"/>
                    </a:lnTo>
                    <a:lnTo>
                      <a:pt x="225" y="25"/>
                    </a:lnTo>
                    <a:lnTo>
                      <a:pt x="246" y="42"/>
                    </a:lnTo>
                    <a:lnTo>
                      <a:pt x="264" y="67"/>
                    </a:lnTo>
                    <a:lnTo>
                      <a:pt x="278" y="92"/>
                    </a:lnTo>
                    <a:lnTo>
                      <a:pt x="285" y="116"/>
                    </a:lnTo>
                    <a:lnTo>
                      <a:pt x="288" y="144"/>
                    </a:lnTo>
                  </a:path>
                </a:pathLst>
              </a:custGeom>
              <a:noFill/>
              <a:ln w="2540">
                <a:solidFill>
                  <a:srgbClr val="1F1A17"/>
                </a:solidFill>
                <a:round/>
                <a:headEnd/>
                <a:tailEnd/>
              </a:ln>
            </p:spPr>
            <p:txBody>
              <a:bodyPr/>
              <a:lstStyle/>
              <a:p>
                <a:endParaRPr lang="ro-RO"/>
              </a:p>
            </p:txBody>
          </p:sp>
          <p:sp>
            <p:nvSpPr>
              <p:cNvPr id="54313" name="Freeform 765"/>
              <p:cNvSpPr>
                <a:spLocks/>
              </p:cNvSpPr>
              <p:nvPr/>
            </p:nvSpPr>
            <p:spPr bwMode="auto">
              <a:xfrm>
                <a:off x="5049" y="7600"/>
                <a:ext cx="70" cy="291"/>
              </a:xfrm>
              <a:custGeom>
                <a:avLst/>
                <a:gdLst>
                  <a:gd name="T0" fmla="*/ 70 w 70"/>
                  <a:gd name="T1" fmla="*/ 74 h 291"/>
                  <a:gd name="T2" fmla="*/ 66 w 70"/>
                  <a:gd name="T3" fmla="*/ 88 h 291"/>
                  <a:gd name="T4" fmla="*/ 56 w 70"/>
                  <a:gd name="T5" fmla="*/ 99 h 291"/>
                  <a:gd name="T6" fmla="*/ 49 w 70"/>
                  <a:gd name="T7" fmla="*/ 109 h 291"/>
                  <a:gd name="T8" fmla="*/ 45 w 70"/>
                  <a:gd name="T9" fmla="*/ 116 h 291"/>
                  <a:gd name="T10" fmla="*/ 45 w 70"/>
                  <a:gd name="T11" fmla="*/ 291 h 291"/>
                  <a:gd name="T12" fmla="*/ 24 w 70"/>
                  <a:gd name="T13" fmla="*/ 291 h 291"/>
                  <a:gd name="T14" fmla="*/ 24 w 70"/>
                  <a:gd name="T15" fmla="*/ 116 h 291"/>
                  <a:gd name="T16" fmla="*/ 21 w 70"/>
                  <a:gd name="T17" fmla="*/ 109 h 291"/>
                  <a:gd name="T18" fmla="*/ 14 w 70"/>
                  <a:gd name="T19" fmla="*/ 99 h 291"/>
                  <a:gd name="T20" fmla="*/ 3 w 70"/>
                  <a:gd name="T21" fmla="*/ 88 h 291"/>
                  <a:gd name="T22" fmla="*/ 0 w 70"/>
                  <a:gd name="T23" fmla="*/ 74 h 291"/>
                  <a:gd name="T24" fmla="*/ 0 w 70"/>
                  <a:gd name="T25" fmla="*/ 56 h 291"/>
                  <a:gd name="T26" fmla="*/ 3 w 70"/>
                  <a:gd name="T27" fmla="*/ 35 h 291"/>
                  <a:gd name="T28" fmla="*/ 10 w 70"/>
                  <a:gd name="T29" fmla="*/ 18 h 291"/>
                  <a:gd name="T30" fmla="*/ 17 w 70"/>
                  <a:gd name="T31" fmla="*/ 0 h 291"/>
                  <a:gd name="T32" fmla="*/ 17 w 70"/>
                  <a:gd name="T33" fmla="*/ 63 h 291"/>
                  <a:gd name="T34" fmla="*/ 28 w 70"/>
                  <a:gd name="T35" fmla="*/ 63 h 291"/>
                  <a:gd name="T36" fmla="*/ 28 w 70"/>
                  <a:gd name="T37" fmla="*/ 0 h 291"/>
                  <a:gd name="T38" fmla="*/ 42 w 70"/>
                  <a:gd name="T39" fmla="*/ 0 h 291"/>
                  <a:gd name="T40" fmla="*/ 42 w 70"/>
                  <a:gd name="T41" fmla="*/ 63 h 291"/>
                  <a:gd name="T42" fmla="*/ 52 w 70"/>
                  <a:gd name="T43" fmla="*/ 63 h 291"/>
                  <a:gd name="T44" fmla="*/ 52 w 70"/>
                  <a:gd name="T45" fmla="*/ 0 h 291"/>
                  <a:gd name="T46" fmla="*/ 59 w 70"/>
                  <a:gd name="T47" fmla="*/ 18 h 291"/>
                  <a:gd name="T48" fmla="*/ 63 w 70"/>
                  <a:gd name="T49" fmla="*/ 35 h 291"/>
                  <a:gd name="T50" fmla="*/ 66 w 70"/>
                  <a:gd name="T51" fmla="*/ 56 h 291"/>
                  <a:gd name="T52" fmla="*/ 70 w 70"/>
                  <a:gd name="T53" fmla="*/ 74 h 2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291"/>
                  <a:gd name="T83" fmla="*/ 70 w 70"/>
                  <a:gd name="T84" fmla="*/ 291 h 2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291">
                    <a:moveTo>
                      <a:pt x="70" y="74"/>
                    </a:moveTo>
                    <a:lnTo>
                      <a:pt x="66" y="88"/>
                    </a:lnTo>
                    <a:lnTo>
                      <a:pt x="56" y="99"/>
                    </a:lnTo>
                    <a:lnTo>
                      <a:pt x="49" y="109"/>
                    </a:lnTo>
                    <a:lnTo>
                      <a:pt x="45" y="116"/>
                    </a:lnTo>
                    <a:lnTo>
                      <a:pt x="45" y="291"/>
                    </a:lnTo>
                    <a:lnTo>
                      <a:pt x="24" y="291"/>
                    </a:lnTo>
                    <a:lnTo>
                      <a:pt x="24" y="116"/>
                    </a:lnTo>
                    <a:lnTo>
                      <a:pt x="21" y="109"/>
                    </a:lnTo>
                    <a:lnTo>
                      <a:pt x="14" y="99"/>
                    </a:lnTo>
                    <a:lnTo>
                      <a:pt x="3" y="88"/>
                    </a:lnTo>
                    <a:lnTo>
                      <a:pt x="0" y="74"/>
                    </a:lnTo>
                    <a:lnTo>
                      <a:pt x="0" y="56"/>
                    </a:lnTo>
                    <a:lnTo>
                      <a:pt x="3" y="35"/>
                    </a:lnTo>
                    <a:lnTo>
                      <a:pt x="10" y="18"/>
                    </a:lnTo>
                    <a:lnTo>
                      <a:pt x="17" y="0"/>
                    </a:lnTo>
                    <a:lnTo>
                      <a:pt x="17" y="63"/>
                    </a:lnTo>
                    <a:lnTo>
                      <a:pt x="28" y="63"/>
                    </a:lnTo>
                    <a:lnTo>
                      <a:pt x="28" y="0"/>
                    </a:lnTo>
                    <a:lnTo>
                      <a:pt x="42" y="0"/>
                    </a:lnTo>
                    <a:lnTo>
                      <a:pt x="42" y="63"/>
                    </a:lnTo>
                    <a:lnTo>
                      <a:pt x="52" y="63"/>
                    </a:lnTo>
                    <a:lnTo>
                      <a:pt x="52" y="0"/>
                    </a:lnTo>
                    <a:lnTo>
                      <a:pt x="59" y="18"/>
                    </a:lnTo>
                    <a:lnTo>
                      <a:pt x="63" y="35"/>
                    </a:lnTo>
                    <a:lnTo>
                      <a:pt x="66" y="56"/>
                    </a:lnTo>
                    <a:lnTo>
                      <a:pt x="70" y="74"/>
                    </a:lnTo>
                  </a:path>
                </a:pathLst>
              </a:custGeom>
              <a:noFill/>
              <a:ln w="2540">
                <a:solidFill>
                  <a:srgbClr val="1F1A17"/>
                </a:solidFill>
                <a:round/>
                <a:headEnd/>
                <a:tailEnd/>
              </a:ln>
            </p:spPr>
            <p:txBody>
              <a:bodyPr/>
              <a:lstStyle/>
              <a:p>
                <a:endParaRPr lang="ro-RO"/>
              </a:p>
            </p:txBody>
          </p:sp>
          <p:sp>
            <p:nvSpPr>
              <p:cNvPr id="54314" name="Freeform 764"/>
              <p:cNvSpPr>
                <a:spLocks/>
              </p:cNvSpPr>
              <p:nvPr/>
            </p:nvSpPr>
            <p:spPr bwMode="auto">
              <a:xfrm>
                <a:off x="5154" y="7642"/>
                <a:ext cx="211" cy="207"/>
              </a:xfrm>
              <a:custGeom>
                <a:avLst/>
                <a:gdLst>
                  <a:gd name="T0" fmla="*/ 211 w 211"/>
                  <a:gd name="T1" fmla="*/ 102 h 207"/>
                  <a:gd name="T2" fmla="*/ 207 w 211"/>
                  <a:gd name="T3" fmla="*/ 81 h 207"/>
                  <a:gd name="T4" fmla="*/ 204 w 211"/>
                  <a:gd name="T5" fmla="*/ 64 h 207"/>
                  <a:gd name="T6" fmla="*/ 193 w 211"/>
                  <a:gd name="T7" fmla="*/ 46 h 207"/>
                  <a:gd name="T8" fmla="*/ 179 w 211"/>
                  <a:gd name="T9" fmla="*/ 28 h 207"/>
                  <a:gd name="T10" fmla="*/ 165 w 211"/>
                  <a:gd name="T11" fmla="*/ 14 h 207"/>
                  <a:gd name="T12" fmla="*/ 144 w 211"/>
                  <a:gd name="T13" fmla="*/ 7 h 207"/>
                  <a:gd name="T14" fmla="*/ 126 w 211"/>
                  <a:gd name="T15" fmla="*/ 0 h 207"/>
                  <a:gd name="T16" fmla="*/ 105 w 211"/>
                  <a:gd name="T17" fmla="*/ 0 h 207"/>
                  <a:gd name="T18" fmla="*/ 84 w 211"/>
                  <a:gd name="T19" fmla="*/ 0 h 207"/>
                  <a:gd name="T20" fmla="*/ 67 w 211"/>
                  <a:gd name="T21" fmla="*/ 7 h 207"/>
                  <a:gd name="T22" fmla="*/ 49 w 211"/>
                  <a:gd name="T23" fmla="*/ 14 h 207"/>
                  <a:gd name="T24" fmla="*/ 32 w 211"/>
                  <a:gd name="T25" fmla="*/ 28 h 207"/>
                  <a:gd name="T26" fmla="*/ 18 w 211"/>
                  <a:gd name="T27" fmla="*/ 46 h 207"/>
                  <a:gd name="T28" fmla="*/ 7 w 211"/>
                  <a:gd name="T29" fmla="*/ 64 h 207"/>
                  <a:gd name="T30" fmla="*/ 4 w 211"/>
                  <a:gd name="T31" fmla="*/ 81 h 207"/>
                  <a:gd name="T32" fmla="*/ 0 w 211"/>
                  <a:gd name="T33" fmla="*/ 102 h 207"/>
                  <a:gd name="T34" fmla="*/ 4 w 211"/>
                  <a:gd name="T35" fmla="*/ 123 h 207"/>
                  <a:gd name="T36" fmla="*/ 7 w 211"/>
                  <a:gd name="T37" fmla="*/ 144 h 207"/>
                  <a:gd name="T38" fmla="*/ 18 w 211"/>
                  <a:gd name="T39" fmla="*/ 162 h 207"/>
                  <a:gd name="T40" fmla="*/ 32 w 211"/>
                  <a:gd name="T41" fmla="*/ 176 h 207"/>
                  <a:gd name="T42" fmla="*/ 49 w 211"/>
                  <a:gd name="T43" fmla="*/ 190 h 207"/>
                  <a:gd name="T44" fmla="*/ 67 w 211"/>
                  <a:gd name="T45" fmla="*/ 200 h 207"/>
                  <a:gd name="T46" fmla="*/ 84 w 211"/>
                  <a:gd name="T47" fmla="*/ 207 h 207"/>
                  <a:gd name="T48" fmla="*/ 105 w 211"/>
                  <a:gd name="T49" fmla="*/ 207 h 207"/>
                  <a:gd name="T50" fmla="*/ 126 w 211"/>
                  <a:gd name="T51" fmla="*/ 207 h 207"/>
                  <a:gd name="T52" fmla="*/ 144 w 211"/>
                  <a:gd name="T53" fmla="*/ 200 h 207"/>
                  <a:gd name="T54" fmla="*/ 165 w 211"/>
                  <a:gd name="T55" fmla="*/ 190 h 207"/>
                  <a:gd name="T56" fmla="*/ 179 w 211"/>
                  <a:gd name="T57" fmla="*/ 176 h 207"/>
                  <a:gd name="T58" fmla="*/ 193 w 211"/>
                  <a:gd name="T59" fmla="*/ 162 h 207"/>
                  <a:gd name="T60" fmla="*/ 204 w 211"/>
                  <a:gd name="T61" fmla="*/ 144 h 207"/>
                  <a:gd name="T62" fmla="*/ 207 w 211"/>
                  <a:gd name="T63" fmla="*/ 123 h 207"/>
                  <a:gd name="T64" fmla="*/ 211 w 211"/>
                  <a:gd name="T65" fmla="*/ 102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
                  <a:gd name="T100" fmla="*/ 0 h 207"/>
                  <a:gd name="T101" fmla="*/ 211 w 211"/>
                  <a:gd name="T102" fmla="*/ 207 h 2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 h="207">
                    <a:moveTo>
                      <a:pt x="211" y="102"/>
                    </a:moveTo>
                    <a:lnTo>
                      <a:pt x="207" y="81"/>
                    </a:lnTo>
                    <a:lnTo>
                      <a:pt x="204" y="64"/>
                    </a:lnTo>
                    <a:lnTo>
                      <a:pt x="193" y="46"/>
                    </a:lnTo>
                    <a:lnTo>
                      <a:pt x="179" y="28"/>
                    </a:lnTo>
                    <a:lnTo>
                      <a:pt x="165" y="14"/>
                    </a:lnTo>
                    <a:lnTo>
                      <a:pt x="144" y="7"/>
                    </a:lnTo>
                    <a:lnTo>
                      <a:pt x="126" y="0"/>
                    </a:lnTo>
                    <a:lnTo>
                      <a:pt x="105" y="0"/>
                    </a:lnTo>
                    <a:lnTo>
                      <a:pt x="84" y="0"/>
                    </a:lnTo>
                    <a:lnTo>
                      <a:pt x="67" y="7"/>
                    </a:lnTo>
                    <a:lnTo>
                      <a:pt x="49" y="14"/>
                    </a:lnTo>
                    <a:lnTo>
                      <a:pt x="32" y="28"/>
                    </a:lnTo>
                    <a:lnTo>
                      <a:pt x="18" y="46"/>
                    </a:lnTo>
                    <a:lnTo>
                      <a:pt x="7" y="64"/>
                    </a:lnTo>
                    <a:lnTo>
                      <a:pt x="4" y="81"/>
                    </a:lnTo>
                    <a:lnTo>
                      <a:pt x="0" y="102"/>
                    </a:lnTo>
                    <a:lnTo>
                      <a:pt x="4" y="123"/>
                    </a:lnTo>
                    <a:lnTo>
                      <a:pt x="7" y="144"/>
                    </a:lnTo>
                    <a:lnTo>
                      <a:pt x="18" y="162"/>
                    </a:lnTo>
                    <a:lnTo>
                      <a:pt x="32" y="176"/>
                    </a:lnTo>
                    <a:lnTo>
                      <a:pt x="49" y="190"/>
                    </a:lnTo>
                    <a:lnTo>
                      <a:pt x="67" y="200"/>
                    </a:lnTo>
                    <a:lnTo>
                      <a:pt x="84" y="207"/>
                    </a:lnTo>
                    <a:lnTo>
                      <a:pt x="105" y="207"/>
                    </a:lnTo>
                    <a:lnTo>
                      <a:pt x="126" y="207"/>
                    </a:lnTo>
                    <a:lnTo>
                      <a:pt x="144" y="200"/>
                    </a:lnTo>
                    <a:lnTo>
                      <a:pt x="165" y="190"/>
                    </a:lnTo>
                    <a:lnTo>
                      <a:pt x="179" y="176"/>
                    </a:lnTo>
                    <a:lnTo>
                      <a:pt x="193" y="162"/>
                    </a:lnTo>
                    <a:lnTo>
                      <a:pt x="204" y="144"/>
                    </a:lnTo>
                    <a:lnTo>
                      <a:pt x="207" y="123"/>
                    </a:lnTo>
                    <a:lnTo>
                      <a:pt x="211" y="102"/>
                    </a:lnTo>
                  </a:path>
                </a:pathLst>
              </a:custGeom>
              <a:noFill/>
              <a:ln w="2540">
                <a:solidFill>
                  <a:srgbClr val="1F1A17"/>
                </a:solidFill>
                <a:round/>
                <a:headEnd/>
                <a:tailEnd/>
              </a:ln>
            </p:spPr>
            <p:txBody>
              <a:bodyPr/>
              <a:lstStyle/>
              <a:p>
                <a:endParaRPr lang="ro-RO"/>
              </a:p>
            </p:txBody>
          </p:sp>
          <p:sp>
            <p:nvSpPr>
              <p:cNvPr id="54315" name="Freeform 763"/>
              <p:cNvSpPr>
                <a:spLocks/>
              </p:cNvSpPr>
              <p:nvPr/>
            </p:nvSpPr>
            <p:spPr bwMode="auto">
              <a:xfrm>
                <a:off x="5165" y="7653"/>
                <a:ext cx="189" cy="186"/>
              </a:xfrm>
              <a:custGeom>
                <a:avLst/>
                <a:gdLst>
                  <a:gd name="T0" fmla="*/ 189 w 189"/>
                  <a:gd name="T1" fmla="*/ 91 h 186"/>
                  <a:gd name="T2" fmla="*/ 186 w 189"/>
                  <a:gd name="T3" fmla="*/ 112 h 186"/>
                  <a:gd name="T4" fmla="*/ 182 w 189"/>
                  <a:gd name="T5" fmla="*/ 130 h 186"/>
                  <a:gd name="T6" fmla="*/ 171 w 189"/>
                  <a:gd name="T7" fmla="*/ 144 h 186"/>
                  <a:gd name="T8" fmla="*/ 161 w 189"/>
                  <a:gd name="T9" fmla="*/ 158 h 186"/>
                  <a:gd name="T10" fmla="*/ 147 w 189"/>
                  <a:gd name="T11" fmla="*/ 172 h 186"/>
                  <a:gd name="T12" fmla="*/ 129 w 189"/>
                  <a:gd name="T13" fmla="*/ 179 h 186"/>
                  <a:gd name="T14" fmla="*/ 112 w 189"/>
                  <a:gd name="T15" fmla="*/ 186 h 186"/>
                  <a:gd name="T16" fmla="*/ 94 w 189"/>
                  <a:gd name="T17" fmla="*/ 186 h 186"/>
                  <a:gd name="T18" fmla="*/ 77 w 189"/>
                  <a:gd name="T19" fmla="*/ 186 h 186"/>
                  <a:gd name="T20" fmla="*/ 59 w 189"/>
                  <a:gd name="T21" fmla="*/ 179 h 186"/>
                  <a:gd name="T22" fmla="*/ 42 w 189"/>
                  <a:gd name="T23" fmla="*/ 172 h 186"/>
                  <a:gd name="T24" fmla="*/ 28 w 189"/>
                  <a:gd name="T25" fmla="*/ 158 h 186"/>
                  <a:gd name="T26" fmla="*/ 17 w 189"/>
                  <a:gd name="T27" fmla="*/ 144 h 186"/>
                  <a:gd name="T28" fmla="*/ 7 w 189"/>
                  <a:gd name="T29" fmla="*/ 130 h 186"/>
                  <a:gd name="T30" fmla="*/ 3 w 189"/>
                  <a:gd name="T31" fmla="*/ 112 h 186"/>
                  <a:gd name="T32" fmla="*/ 0 w 189"/>
                  <a:gd name="T33" fmla="*/ 91 h 186"/>
                  <a:gd name="T34" fmla="*/ 3 w 189"/>
                  <a:gd name="T35" fmla="*/ 74 h 186"/>
                  <a:gd name="T36" fmla="*/ 7 w 189"/>
                  <a:gd name="T37" fmla="*/ 56 h 186"/>
                  <a:gd name="T38" fmla="*/ 17 w 189"/>
                  <a:gd name="T39" fmla="*/ 42 h 186"/>
                  <a:gd name="T40" fmla="*/ 28 w 189"/>
                  <a:gd name="T41" fmla="*/ 24 h 186"/>
                  <a:gd name="T42" fmla="*/ 42 w 189"/>
                  <a:gd name="T43" fmla="*/ 14 h 186"/>
                  <a:gd name="T44" fmla="*/ 59 w 189"/>
                  <a:gd name="T45" fmla="*/ 7 h 186"/>
                  <a:gd name="T46" fmla="*/ 77 w 189"/>
                  <a:gd name="T47" fmla="*/ 0 h 186"/>
                  <a:gd name="T48" fmla="*/ 94 w 189"/>
                  <a:gd name="T49" fmla="*/ 0 h 186"/>
                  <a:gd name="T50" fmla="*/ 112 w 189"/>
                  <a:gd name="T51" fmla="*/ 0 h 186"/>
                  <a:gd name="T52" fmla="*/ 129 w 189"/>
                  <a:gd name="T53" fmla="*/ 7 h 186"/>
                  <a:gd name="T54" fmla="*/ 147 w 189"/>
                  <a:gd name="T55" fmla="*/ 14 h 186"/>
                  <a:gd name="T56" fmla="*/ 161 w 189"/>
                  <a:gd name="T57" fmla="*/ 24 h 186"/>
                  <a:gd name="T58" fmla="*/ 171 w 189"/>
                  <a:gd name="T59" fmla="*/ 42 h 186"/>
                  <a:gd name="T60" fmla="*/ 182 w 189"/>
                  <a:gd name="T61" fmla="*/ 56 h 186"/>
                  <a:gd name="T62" fmla="*/ 186 w 189"/>
                  <a:gd name="T63" fmla="*/ 74 h 186"/>
                  <a:gd name="T64" fmla="*/ 189 w 189"/>
                  <a:gd name="T65" fmla="*/ 91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
                  <a:gd name="T100" fmla="*/ 0 h 186"/>
                  <a:gd name="T101" fmla="*/ 189 w 189"/>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 h="186">
                    <a:moveTo>
                      <a:pt x="189" y="91"/>
                    </a:moveTo>
                    <a:lnTo>
                      <a:pt x="186" y="112"/>
                    </a:lnTo>
                    <a:lnTo>
                      <a:pt x="182" y="130"/>
                    </a:lnTo>
                    <a:lnTo>
                      <a:pt x="171" y="144"/>
                    </a:lnTo>
                    <a:lnTo>
                      <a:pt x="161" y="158"/>
                    </a:lnTo>
                    <a:lnTo>
                      <a:pt x="147" y="172"/>
                    </a:lnTo>
                    <a:lnTo>
                      <a:pt x="129" y="179"/>
                    </a:lnTo>
                    <a:lnTo>
                      <a:pt x="112" y="186"/>
                    </a:lnTo>
                    <a:lnTo>
                      <a:pt x="94" y="186"/>
                    </a:lnTo>
                    <a:lnTo>
                      <a:pt x="77" y="186"/>
                    </a:lnTo>
                    <a:lnTo>
                      <a:pt x="59" y="179"/>
                    </a:lnTo>
                    <a:lnTo>
                      <a:pt x="42" y="172"/>
                    </a:lnTo>
                    <a:lnTo>
                      <a:pt x="28" y="158"/>
                    </a:lnTo>
                    <a:lnTo>
                      <a:pt x="17" y="144"/>
                    </a:lnTo>
                    <a:lnTo>
                      <a:pt x="7" y="130"/>
                    </a:lnTo>
                    <a:lnTo>
                      <a:pt x="3" y="112"/>
                    </a:lnTo>
                    <a:lnTo>
                      <a:pt x="0" y="91"/>
                    </a:lnTo>
                    <a:lnTo>
                      <a:pt x="3" y="74"/>
                    </a:lnTo>
                    <a:lnTo>
                      <a:pt x="7" y="56"/>
                    </a:lnTo>
                    <a:lnTo>
                      <a:pt x="17" y="42"/>
                    </a:lnTo>
                    <a:lnTo>
                      <a:pt x="28" y="24"/>
                    </a:lnTo>
                    <a:lnTo>
                      <a:pt x="42" y="14"/>
                    </a:lnTo>
                    <a:lnTo>
                      <a:pt x="59" y="7"/>
                    </a:lnTo>
                    <a:lnTo>
                      <a:pt x="77" y="0"/>
                    </a:lnTo>
                    <a:lnTo>
                      <a:pt x="94" y="0"/>
                    </a:lnTo>
                    <a:lnTo>
                      <a:pt x="112" y="0"/>
                    </a:lnTo>
                    <a:lnTo>
                      <a:pt x="129" y="7"/>
                    </a:lnTo>
                    <a:lnTo>
                      <a:pt x="147" y="14"/>
                    </a:lnTo>
                    <a:lnTo>
                      <a:pt x="161" y="24"/>
                    </a:lnTo>
                    <a:lnTo>
                      <a:pt x="171" y="42"/>
                    </a:lnTo>
                    <a:lnTo>
                      <a:pt x="182" y="56"/>
                    </a:lnTo>
                    <a:lnTo>
                      <a:pt x="186" y="74"/>
                    </a:lnTo>
                    <a:lnTo>
                      <a:pt x="189" y="91"/>
                    </a:lnTo>
                  </a:path>
                </a:pathLst>
              </a:custGeom>
              <a:noFill/>
              <a:ln w="2540">
                <a:solidFill>
                  <a:srgbClr val="1F1A17"/>
                </a:solidFill>
                <a:round/>
                <a:headEnd/>
                <a:tailEnd/>
              </a:ln>
            </p:spPr>
            <p:txBody>
              <a:bodyPr/>
              <a:lstStyle/>
              <a:p>
                <a:endParaRPr lang="ro-RO"/>
              </a:p>
            </p:txBody>
          </p:sp>
          <p:sp>
            <p:nvSpPr>
              <p:cNvPr id="54316" name="Freeform 762"/>
              <p:cNvSpPr>
                <a:spLocks noEditPoints="1"/>
              </p:cNvSpPr>
              <p:nvPr/>
            </p:nvSpPr>
            <p:spPr bwMode="auto">
              <a:xfrm>
                <a:off x="4698" y="7201"/>
                <a:ext cx="295" cy="887"/>
              </a:xfrm>
              <a:custGeom>
                <a:avLst/>
                <a:gdLst>
                  <a:gd name="T0" fmla="*/ 207 w 295"/>
                  <a:gd name="T1" fmla="*/ 87 h 887"/>
                  <a:gd name="T2" fmla="*/ 196 w 295"/>
                  <a:gd name="T3" fmla="*/ 115 h 887"/>
                  <a:gd name="T4" fmla="*/ 179 w 295"/>
                  <a:gd name="T5" fmla="*/ 140 h 887"/>
                  <a:gd name="T6" fmla="*/ 158 w 295"/>
                  <a:gd name="T7" fmla="*/ 150 h 887"/>
                  <a:gd name="T8" fmla="*/ 133 w 295"/>
                  <a:gd name="T9" fmla="*/ 150 h 887"/>
                  <a:gd name="T10" fmla="*/ 112 w 295"/>
                  <a:gd name="T11" fmla="*/ 140 h 887"/>
                  <a:gd name="T12" fmla="*/ 95 w 295"/>
                  <a:gd name="T13" fmla="*/ 115 h 887"/>
                  <a:gd name="T14" fmla="*/ 88 w 295"/>
                  <a:gd name="T15" fmla="*/ 87 h 887"/>
                  <a:gd name="T16" fmla="*/ 88 w 295"/>
                  <a:gd name="T17" fmla="*/ 59 h 887"/>
                  <a:gd name="T18" fmla="*/ 95 w 295"/>
                  <a:gd name="T19" fmla="*/ 35 h 887"/>
                  <a:gd name="T20" fmla="*/ 112 w 295"/>
                  <a:gd name="T21" fmla="*/ 14 h 887"/>
                  <a:gd name="T22" fmla="*/ 133 w 295"/>
                  <a:gd name="T23" fmla="*/ 3 h 887"/>
                  <a:gd name="T24" fmla="*/ 158 w 295"/>
                  <a:gd name="T25" fmla="*/ 3 h 887"/>
                  <a:gd name="T26" fmla="*/ 179 w 295"/>
                  <a:gd name="T27" fmla="*/ 14 h 887"/>
                  <a:gd name="T28" fmla="*/ 196 w 295"/>
                  <a:gd name="T29" fmla="*/ 35 h 887"/>
                  <a:gd name="T30" fmla="*/ 207 w 295"/>
                  <a:gd name="T31" fmla="*/ 59 h 887"/>
                  <a:gd name="T32" fmla="*/ 295 w 295"/>
                  <a:gd name="T33" fmla="*/ 508 h 887"/>
                  <a:gd name="T34" fmla="*/ 288 w 295"/>
                  <a:gd name="T35" fmla="*/ 536 h 887"/>
                  <a:gd name="T36" fmla="*/ 267 w 295"/>
                  <a:gd name="T37" fmla="*/ 543 h 887"/>
                  <a:gd name="T38" fmla="*/ 246 w 295"/>
                  <a:gd name="T39" fmla="*/ 536 h 887"/>
                  <a:gd name="T40" fmla="*/ 239 w 295"/>
                  <a:gd name="T41" fmla="*/ 508 h 887"/>
                  <a:gd name="T42" fmla="*/ 224 w 295"/>
                  <a:gd name="T43" fmla="*/ 263 h 887"/>
                  <a:gd name="T44" fmla="*/ 221 w 295"/>
                  <a:gd name="T45" fmla="*/ 866 h 887"/>
                  <a:gd name="T46" fmla="*/ 203 w 295"/>
                  <a:gd name="T47" fmla="*/ 887 h 887"/>
                  <a:gd name="T48" fmla="*/ 175 w 295"/>
                  <a:gd name="T49" fmla="*/ 887 h 887"/>
                  <a:gd name="T50" fmla="*/ 158 w 295"/>
                  <a:gd name="T51" fmla="*/ 866 h 887"/>
                  <a:gd name="T52" fmla="*/ 154 w 295"/>
                  <a:gd name="T53" fmla="*/ 505 h 887"/>
                  <a:gd name="T54" fmla="*/ 137 w 295"/>
                  <a:gd name="T55" fmla="*/ 852 h 887"/>
                  <a:gd name="T56" fmla="*/ 130 w 295"/>
                  <a:gd name="T57" fmla="*/ 880 h 887"/>
                  <a:gd name="T58" fmla="*/ 105 w 295"/>
                  <a:gd name="T59" fmla="*/ 887 h 887"/>
                  <a:gd name="T60" fmla="*/ 77 w 295"/>
                  <a:gd name="T61" fmla="*/ 880 h 887"/>
                  <a:gd name="T62" fmla="*/ 70 w 295"/>
                  <a:gd name="T63" fmla="*/ 852 h 887"/>
                  <a:gd name="T64" fmla="*/ 56 w 295"/>
                  <a:gd name="T65" fmla="*/ 263 h 887"/>
                  <a:gd name="T66" fmla="*/ 56 w 295"/>
                  <a:gd name="T67" fmla="*/ 522 h 887"/>
                  <a:gd name="T68" fmla="*/ 42 w 295"/>
                  <a:gd name="T69" fmla="*/ 543 h 887"/>
                  <a:gd name="T70" fmla="*/ 17 w 295"/>
                  <a:gd name="T71" fmla="*/ 543 h 887"/>
                  <a:gd name="T72" fmla="*/ 3 w 295"/>
                  <a:gd name="T73" fmla="*/ 522 h 887"/>
                  <a:gd name="T74" fmla="*/ 0 w 295"/>
                  <a:gd name="T75" fmla="*/ 227 h 887"/>
                  <a:gd name="T76" fmla="*/ 7 w 295"/>
                  <a:gd name="T77" fmla="*/ 199 h 887"/>
                  <a:gd name="T78" fmla="*/ 21 w 295"/>
                  <a:gd name="T79" fmla="*/ 178 h 887"/>
                  <a:gd name="T80" fmla="*/ 42 w 295"/>
                  <a:gd name="T81" fmla="*/ 164 h 887"/>
                  <a:gd name="T82" fmla="*/ 77 w 295"/>
                  <a:gd name="T83" fmla="*/ 161 h 887"/>
                  <a:gd name="T84" fmla="*/ 235 w 295"/>
                  <a:gd name="T85" fmla="*/ 161 h 887"/>
                  <a:gd name="T86" fmla="*/ 263 w 295"/>
                  <a:gd name="T87" fmla="*/ 168 h 887"/>
                  <a:gd name="T88" fmla="*/ 284 w 295"/>
                  <a:gd name="T89" fmla="*/ 185 h 887"/>
                  <a:gd name="T90" fmla="*/ 291 w 295"/>
                  <a:gd name="T91" fmla="*/ 213 h 887"/>
                  <a:gd name="T92" fmla="*/ 295 w 295"/>
                  <a:gd name="T93" fmla="*/ 508 h 8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5"/>
                  <a:gd name="T142" fmla="*/ 0 h 887"/>
                  <a:gd name="T143" fmla="*/ 295 w 295"/>
                  <a:gd name="T144" fmla="*/ 887 h 8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5" h="887">
                    <a:moveTo>
                      <a:pt x="207" y="73"/>
                    </a:moveTo>
                    <a:lnTo>
                      <a:pt x="207" y="87"/>
                    </a:lnTo>
                    <a:lnTo>
                      <a:pt x="203" y="101"/>
                    </a:lnTo>
                    <a:lnTo>
                      <a:pt x="196" y="115"/>
                    </a:lnTo>
                    <a:lnTo>
                      <a:pt x="189" y="129"/>
                    </a:lnTo>
                    <a:lnTo>
                      <a:pt x="179" y="140"/>
                    </a:lnTo>
                    <a:lnTo>
                      <a:pt x="168" y="147"/>
                    </a:lnTo>
                    <a:lnTo>
                      <a:pt x="158" y="150"/>
                    </a:lnTo>
                    <a:lnTo>
                      <a:pt x="147" y="154"/>
                    </a:lnTo>
                    <a:lnTo>
                      <a:pt x="133" y="150"/>
                    </a:lnTo>
                    <a:lnTo>
                      <a:pt x="123" y="147"/>
                    </a:lnTo>
                    <a:lnTo>
                      <a:pt x="112" y="140"/>
                    </a:lnTo>
                    <a:lnTo>
                      <a:pt x="105" y="129"/>
                    </a:lnTo>
                    <a:lnTo>
                      <a:pt x="95" y="115"/>
                    </a:lnTo>
                    <a:lnTo>
                      <a:pt x="91" y="101"/>
                    </a:lnTo>
                    <a:lnTo>
                      <a:pt x="88" y="87"/>
                    </a:lnTo>
                    <a:lnTo>
                      <a:pt x="88" y="73"/>
                    </a:lnTo>
                    <a:lnTo>
                      <a:pt x="88" y="59"/>
                    </a:lnTo>
                    <a:lnTo>
                      <a:pt x="91" y="45"/>
                    </a:lnTo>
                    <a:lnTo>
                      <a:pt x="95" y="35"/>
                    </a:lnTo>
                    <a:lnTo>
                      <a:pt x="105" y="24"/>
                    </a:lnTo>
                    <a:lnTo>
                      <a:pt x="112" y="14"/>
                    </a:lnTo>
                    <a:lnTo>
                      <a:pt x="123" y="7"/>
                    </a:lnTo>
                    <a:lnTo>
                      <a:pt x="133" y="3"/>
                    </a:lnTo>
                    <a:lnTo>
                      <a:pt x="147" y="0"/>
                    </a:lnTo>
                    <a:lnTo>
                      <a:pt x="158" y="3"/>
                    </a:lnTo>
                    <a:lnTo>
                      <a:pt x="168" y="7"/>
                    </a:lnTo>
                    <a:lnTo>
                      <a:pt x="179" y="14"/>
                    </a:lnTo>
                    <a:lnTo>
                      <a:pt x="189" y="24"/>
                    </a:lnTo>
                    <a:lnTo>
                      <a:pt x="196" y="35"/>
                    </a:lnTo>
                    <a:lnTo>
                      <a:pt x="203" y="45"/>
                    </a:lnTo>
                    <a:lnTo>
                      <a:pt x="207" y="59"/>
                    </a:lnTo>
                    <a:lnTo>
                      <a:pt x="207" y="73"/>
                    </a:lnTo>
                    <a:close/>
                    <a:moveTo>
                      <a:pt x="295" y="508"/>
                    </a:moveTo>
                    <a:lnTo>
                      <a:pt x="291" y="522"/>
                    </a:lnTo>
                    <a:lnTo>
                      <a:pt x="288" y="536"/>
                    </a:lnTo>
                    <a:lnTo>
                      <a:pt x="277" y="543"/>
                    </a:lnTo>
                    <a:lnTo>
                      <a:pt x="267" y="543"/>
                    </a:lnTo>
                    <a:lnTo>
                      <a:pt x="253" y="543"/>
                    </a:lnTo>
                    <a:lnTo>
                      <a:pt x="246" y="536"/>
                    </a:lnTo>
                    <a:lnTo>
                      <a:pt x="239" y="522"/>
                    </a:lnTo>
                    <a:lnTo>
                      <a:pt x="239" y="508"/>
                    </a:lnTo>
                    <a:lnTo>
                      <a:pt x="239" y="263"/>
                    </a:lnTo>
                    <a:lnTo>
                      <a:pt x="224" y="263"/>
                    </a:lnTo>
                    <a:lnTo>
                      <a:pt x="224" y="852"/>
                    </a:lnTo>
                    <a:lnTo>
                      <a:pt x="221" y="866"/>
                    </a:lnTo>
                    <a:lnTo>
                      <a:pt x="214" y="880"/>
                    </a:lnTo>
                    <a:lnTo>
                      <a:pt x="203" y="887"/>
                    </a:lnTo>
                    <a:lnTo>
                      <a:pt x="189" y="887"/>
                    </a:lnTo>
                    <a:lnTo>
                      <a:pt x="175" y="887"/>
                    </a:lnTo>
                    <a:lnTo>
                      <a:pt x="165" y="880"/>
                    </a:lnTo>
                    <a:lnTo>
                      <a:pt x="158" y="866"/>
                    </a:lnTo>
                    <a:lnTo>
                      <a:pt x="154" y="852"/>
                    </a:lnTo>
                    <a:lnTo>
                      <a:pt x="154" y="505"/>
                    </a:lnTo>
                    <a:lnTo>
                      <a:pt x="137" y="505"/>
                    </a:lnTo>
                    <a:lnTo>
                      <a:pt x="137" y="852"/>
                    </a:lnTo>
                    <a:lnTo>
                      <a:pt x="137" y="866"/>
                    </a:lnTo>
                    <a:lnTo>
                      <a:pt x="130" y="880"/>
                    </a:lnTo>
                    <a:lnTo>
                      <a:pt x="119" y="887"/>
                    </a:lnTo>
                    <a:lnTo>
                      <a:pt x="105" y="887"/>
                    </a:lnTo>
                    <a:lnTo>
                      <a:pt x="88" y="887"/>
                    </a:lnTo>
                    <a:lnTo>
                      <a:pt x="77" y="880"/>
                    </a:lnTo>
                    <a:lnTo>
                      <a:pt x="74" y="866"/>
                    </a:lnTo>
                    <a:lnTo>
                      <a:pt x="70" y="852"/>
                    </a:lnTo>
                    <a:lnTo>
                      <a:pt x="70" y="263"/>
                    </a:lnTo>
                    <a:lnTo>
                      <a:pt x="56" y="263"/>
                    </a:lnTo>
                    <a:lnTo>
                      <a:pt x="56" y="508"/>
                    </a:lnTo>
                    <a:lnTo>
                      <a:pt x="56" y="522"/>
                    </a:lnTo>
                    <a:lnTo>
                      <a:pt x="49" y="536"/>
                    </a:lnTo>
                    <a:lnTo>
                      <a:pt x="42" y="543"/>
                    </a:lnTo>
                    <a:lnTo>
                      <a:pt x="28" y="543"/>
                    </a:lnTo>
                    <a:lnTo>
                      <a:pt x="17" y="543"/>
                    </a:lnTo>
                    <a:lnTo>
                      <a:pt x="7" y="536"/>
                    </a:lnTo>
                    <a:lnTo>
                      <a:pt x="3" y="522"/>
                    </a:lnTo>
                    <a:lnTo>
                      <a:pt x="0" y="508"/>
                    </a:lnTo>
                    <a:lnTo>
                      <a:pt x="0" y="227"/>
                    </a:lnTo>
                    <a:lnTo>
                      <a:pt x="3" y="213"/>
                    </a:lnTo>
                    <a:lnTo>
                      <a:pt x="7" y="199"/>
                    </a:lnTo>
                    <a:lnTo>
                      <a:pt x="10" y="185"/>
                    </a:lnTo>
                    <a:lnTo>
                      <a:pt x="21" y="178"/>
                    </a:lnTo>
                    <a:lnTo>
                      <a:pt x="32" y="168"/>
                    </a:lnTo>
                    <a:lnTo>
                      <a:pt x="42" y="164"/>
                    </a:lnTo>
                    <a:lnTo>
                      <a:pt x="60" y="161"/>
                    </a:lnTo>
                    <a:lnTo>
                      <a:pt x="77" y="161"/>
                    </a:lnTo>
                    <a:lnTo>
                      <a:pt x="217" y="161"/>
                    </a:lnTo>
                    <a:lnTo>
                      <a:pt x="235" y="161"/>
                    </a:lnTo>
                    <a:lnTo>
                      <a:pt x="253" y="164"/>
                    </a:lnTo>
                    <a:lnTo>
                      <a:pt x="263" y="168"/>
                    </a:lnTo>
                    <a:lnTo>
                      <a:pt x="274" y="178"/>
                    </a:lnTo>
                    <a:lnTo>
                      <a:pt x="284" y="185"/>
                    </a:lnTo>
                    <a:lnTo>
                      <a:pt x="288" y="199"/>
                    </a:lnTo>
                    <a:lnTo>
                      <a:pt x="291" y="213"/>
                    </a:lnTo>
                    <a:lnTo>
                      <a:pt x="295" y="227"/>
                    </a:lnTo>
                    <a:lnTo>
                      <a:pt x="295" y="508"/>
                    </a:lnTo>
                    <a:close/>
                  </a:path>
                </a:pathLst>
              </a:custGeom>
              <a:solidFill>
                <a:srgbClr val="1F1A17"/>
              </a:solidFill>
              <a:ln w="9525">
                <a:noFill/>
                <a:round/>
                <a:headEnd/>
                <a:tailEnd/>
              </a:ln>
            </p:spPr>
            <p:txBody>
              <a:bodyPr/>
              <a:lstStyle/>
              <a:p>
                <a:endParaRPr lang="ro-RO"/>
              </a:p>
            </p:txBody>
          </p:sp>
          <p:sp>
            <p:nvSpPr>
              <p:cNvPr id="54317" name="Freeform 761"/>
              <p:cNvSpPr>
                <a:spLocks/>
              </p:cNvSpPr>
              <p:nvPr/>
            </p:nvSpPr>
            <p:spPr bwMode="auto">
              <a:xfrm>
                <a:off x="4786" y="7201"/>
                <a:ext cx="119" cy="154"/>
              </a:xfrm>
              <a:custGeom>
                <a:avLst/>
                <a:gdLst>
                  <a:gd name="T0" fmla="*/ 119 w 119"/>
                  <a:gd name="T1" fmla="*/ 73 h 154"/>
                  <a:gd name="T2" fmla="*/ 119 w 119"/>
                  <a:gd name="T3" fmla="*/ 87 h 154"/>
                  <a:gd name="T4" fmla="*/ 115 w 119"/>
                  <a:gd name="T5" fmla="*/ 101 h 154"/>
                  <a:gd name="T6" fmla="*/ 108 w 119"/>
                  <a:gd name="T7" fmla="*/ 115 h 154"/>
                  <a:gd name="T8" fmla="*/ 101 w 119"/>
                  <a:gd name="T9" fmla="*/ 129 h 154"/>
                  <a:gd name="T10" fmla="*/ 91 w 119"/>
                  <a:gd name="T11" fmla="*/ 140 h 154"/>
                  <a:gd name="T12" fmla="*/ 80 w 119"/>
                  <a:gd name="T13" fmla="*/ 147 h 154"/>
                  <a:gd name="T14" fmla="*/ 70 w 119"/>
                  <a:gd name="T15" fmla="*/ 150 h 154"/>
                  <a:gd name="T16" fmla="*/ 59 w 119"/>
                  <a:gd name="T17" fmla="*/ 154 h 154"/>
                  <a:gd name="T18" fmla="*/ 45 w 119"/>
                  <a:gd name="T19" fmla="*/ 150 h 154"/>
                  <a:gd name="T20" fmla="*/ 35 w 119"/>
                  <a:gd name="T21" fmla="*/ 147 h 154"/>
                  <a:gd name="T22" fmla="*/ 24 w 119"/>
                  <a:gd name="T23" fmla="*/ 140 h 154"/>
                  <a:gd name="T24" fmla="*/ 17 w 119"/>
                  <a:gd name="T25" fmla="*/ 129 h 154"/>
                  <a:gd name="T26" fmla="*/ 7 w 119"/>
                  <a:gd name="T27" fmla="*/ 115 h 154"/>
                  <a:gd name="T28" fmla="*/ 3 w 119"/>
                  <a:gd name="T29" fmla="*/ 101 h 154"/>
                  <a:gd name="T30" fmla="*/ 0 w 119"/>
                  <a:gd name="T31" fmla="*/ 87 h 154"/>
                  <a:gd name="T32" fmla="*/ 0 w 119"/>
                  <a:gd name="T33" fmla="*/ 73 h 154"/>
                  <a:gd name="T34" fmla="*/ 0 w 119"/>
                  <a:gd name="T35" fmla="*/ 59 h 154"/>
                  <a:gd name="T36" fmla="*/ 3 w 119"/>
                  <a:gd name="T37" fmla="*/ 45 h 154"/>
                  <a:gd name="T38" fmla="*/ 7 w 119"/>
                  <a:gd name="T39" fmla="*/ 35 h 154"/>
                  <a:gd name="T40" fmla="*/ 17 w 119"/>
                  <a:gd name="T41" fmla="*/ 24 h 154"/>
                  <a:gd name="T42" fmla="*/ 24 w 119"/>
                  <a:gd name="T43" fmla="*/ 14 h 154"/>
                  <a:gd name="T44" fmla="*/ 35 w 119"/>
                  <a:gd name="T45" fmla="*/ 7 h 154"/>
                  <a:gd name="T46" fmla="*/ 45 w 119"/>
                  <a:gd name="T47" fmla="*/ 3 h 154"/>
                  <a:gd name="T48" fmla="*/ 59 w 119"/>
                  <a:gd name="T49" fmla="*/ 0 h 154"/>
                  <a:gd name="T50" fmla="*/ 70 w 119"/>
                  <a:gd name="T51" fmla="*/ 3 h 154"/>
                  <a:gd name="T52" fmla="*/ 80 w 119"/>
                  <a:gd name="T53" fmla="*/ 7 h 154"/>
                  <a:gd name="T54" fmla="*/ 91 w 119"/>
                  <a:gd name="T55" fmla="*/ 14 h 154"/>
                  <a:gd name="T56" fmla="*/ 101 w 119"/>
                  <a:gd name="T57" fmla="*/ 24 h 154"/>
                  <a:gd name="T58" fmla="*/ 108 w 119"/>
                  <a:gd name="T59" fmla="*/ 35 h 154"/>
                  <a:gd name="T60" fmla="*/ 115 w 119"/>
                  <a:gd name="T61" fmla="*/ 45 h 154"/>
                  <a:gd name="T62" fmla="*/ 119 w 119"/>
                  <a:gd name="T63" fmla="*/ 59 h 154"/>
                  <a:gd name="T64" fmla="*/ 119 w 119"/>
                  <a:gd name="T65" fmla="*/ 73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54"/>
                  <a:gd name="T101" fmla="*/ 119 w 119"/>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54">
                    <a:moveTo>
                      <a:pt x="119" y="73"/>
                    </a:moveTo>
                    <a:lnTo>
                      <a:pt x="119" y="87"/>
                    </a:lnTo>
                    <a:lnTo>
                      <a:pt x="115" y="101"/>
                    </a:lnTo>
                    <a:lnTo>
                      <a:pt x="108" y="115"/>
                    </a:lnTo>
                    <a:lnTo>
                      <a:pt x="101" y="129"/>
                    </a:lnTo>
                    <a:lnTo>
                      <a:pt x="91" y="140"/>
                    </a:lnTo>
                    <a:lnTo>
                      <a:pt x="80" y="147"/>
                    </a:lnTo>
                    <a:lnTo>
                      <a:pt x="70" y="150"/>
                    </a:lnTo>
                    <a:lnTo>
                      <a:pt x="59" y="154"/>
                    </a:lnTo>
                    <a:lnTo>
                      <a:pt x="45" y="150"/>
                    </a:lnTo>
                    <a:lnTo>
                      <a:pt x="35" y="147"/>
                    </a:lnTo>
                    <a:lnTo>
                      <a:pt x="24" y="140"/>
                    </a:lnTo>
                    <a:lnTo>
                      <a:pt x="17" y="129"/>
                    </a:lnTo>
                    <a:lnTo>
                      <a:pt x="7" y="115"/>
                    </a:lnTo>
                    <a:lnTo>
                      <a:pt x="3" y="101"/>
                    </a:lnTo>
                    <a:lnTo>
                      <a:pt x="0" y="87"/>
                    </a:lnTo>
                    <a:lnTo>
                      <a:pt x="0" y="73"/>
                    </a:lnTo>
                    <a:lnTo>
                      <a:pt x="0" y="59"/>
                    </a:lnTo>
                    <a:lnTo>
                      <a:pt x="3" y="45"/>
                    </a:lnTo>
                    <a:lnTo>
                      <a:pt x="7" y="35"/>
                    </a:lnTo>
                    <a:lnTo>
                      <a:pt x="17" y="24"/>
                    </a:lnTo>
                    <a:lnTo>
                      <a:pt x="24" y="14"/>
                    </a:lnTo>
                    <a:lnTo>
                      <a:pt x="35" y="7"/>
                    </a:lnTo>
                    <a:lnTo>
                      <a:pt x="45" y="3"/>
                    </a:lnTo>
                    <a:lnTo>
                      <a:pt x="59" y="0"/>
                    </a:lnTo>
                    <a:lnTo>
                      <a:pt x="70" y="3"/>
                    </a:lnTo>
                    <a:lnTo>
                      <a:pt x="80" y="7"/>
                    </a:lnTo>
                    <a:lnTo>
                      <a:pt x="91" y="14"/>
                    </a:lnTo>
                    <a:lnTo>
                      <a:pt x="101" y="24"/>
                    </a:lnTo>
                    <a:lnTo>
                      <a:pt x="108" y="35"/>
                    </a:lnTo>
                    <a:lnTo>
                      <a:pt x="115" y="45"/>
                    </a:lnTo>
                    <a:lnTo>
                      <a:pt x="119" y="59"/>
                    </a:lnTo>
                    <a:lnTo>
                      <a:pt x="119" y="73"/>
                    </a:lnTo>
                  </a:path>
                </a:pathLst>
              </a:custGeom>
              <a:noFill/>
              <a:ln w="2540">
                <a:solidFill>
                  <a:srgbClr val="1F1A17"/>
                </a:solidFill>
                <a:round/>
                <a:headEnd/>
                <a:tailEnd/>
              </a:ln>
            </p:spPr>
            <p:txBody>
              <a:bodyPr/>
              <a:lstStyle/>
              <a:p>
                <a:endParaRPr lang="ro-RO"/>
              </a:p>
            </p:txBody>
          </p:sp>
          <p:sp>
            <p:nvSpPr>
              <p:cNvPr id="54318" name="Freeform 760"/>
              <p:cNvSpPr>
                <a:spLocks/>
              </p:cNvSpPr>
              <p:nvPr/>
            </p:nvSpPr>
            <p:spPr bwMode="auto">
              <a:xfrm>
                <a:off x="4698" y="7362"/>
                <a:ext cx="295" cy="726"/>
              </a:xfrm>
              <a:custGeom>
                <a:avLst/>
                <a:gdLst>
                  <a:gd name="T0" fmla="*/ 295 w 295"/>
                  <a:gd name="T1" fmla="*/ 347 h 726"/>
                  <a:gd name="T2" fmla="*/ 291 w 295"/>
                  <a:gd name="T3" fmla="*/ 361 h 726"/>
                  <a:gd name="T4" fmla="*/ 288 w 295"/>
                  <a:gd name="T5" fmla="*/ 375 h 726"/>
                  <a:gd name="T6" fmla="*/ 277 w 295"/>
                  <a:gd name="T7" fmla="*/ 382 h 726"/>
                  <a:gd name="T8" fmla="*/ 267 w 295"/>
                  <a:gd name="T9" fmla="*/ 382 h 726"/>
                  <a:gd name="T10" fmla="*/ 253 w 295"/>
                  <a:gd name="T11" fmla="*/ 382 h 726"/>
                  <a:gd name="T12" fmla="*/ 246 w 295"/>
                  <a:gd name="T13" fmla="*/ 375 h 726"/>
                  <a:gd name="T14" fmla="*/ 239 w 295"/>
                  <a:gd name="T15" fmla="*/ 361 h 726"/>
                  <a:gd name="T16" fmla="*/ 239 w 295"/>
                  <a:gd name="T17" fmla="*/ 347 h 726"/>
                  <a:gd name="T18" fmla="*/ 239 w 295"/>
                  <a:gd name="T19" fmla="*/ 102 h 726"/>
                  <a:gd name="T20" fmla="*/ 224 w 295"/>
                  <a:gd name="T21" fmla="*/ 102 h 726"/>
                  <a:gd name="T22" fmla="*/ 224 w 295"/>
                  <a:gd name="T23" fmla="*/ 691 h 726"/>
                  <a:gd name="T24" fmla="*/ 221 w 295"/>
                  <a:gd name="T25" fmla="*/ 705 h 726"/>
                  <a:gd name="T26" fmla="*/ 214 w 295"/>
                  <a:gd name="T27" fmla="*/ 719 h 726"/>
                  <a:gd name="T28" fmla="*/ 203 w 295"/>
                  <a:gd name="T29" fmla="*/ 726 h 726"/>
                  <a:gd name="T30" fmla="*/ 189 w 295"/>
                  <a:gd name="T31" fmla="*/ 726 h 726"/>
                  <a:gd name="T32" fmla="*/ 175 w 295"/>
                  <a:gd name="T33" fmla="*/ 726 h 726"/>
                  <a:gd name="T34" fmla="*/ 165 w 295"/>
                  <a:gd name="T35" fmla="*/ 719 h 726"/>
                  <a:gd name="T36" fmla="*/ 158 w 295"/>
                  <a:gd name="T37" fmla="*/ 705 h 726"/>
                  <a:gd name="T38" fmla="*/ 154 w 295"/>
                  <a:gd name="T39" fmla="*/ 691 h 726"/>
                  <a:gd name="T40" fmla="*/ 154 w 295"/>
                  <a:gd name="T41" fmla="*/ 344 h 726"/>
                  <a:gd name="T42" fmla="*/ 137 w 295"/>
                  <a:gd name="T43" fmla="*/ 344 h 726"/>
                  <a:gd name="T44" fmla="*/ 137 w 295"/>
                  <a:gd name="T45" fmla="*/ 691 h 726"/>
                  <a:gd name="T46" fmla="*/ 137 w 295"/>
                  <a:gd name="T47" fmla="*/ 705 h 726"/>
                  <a:gd name="T48" fmla="*/ 130 w 295"/>
                  <a:gd name="T49" fmla="*/ 719 h 726"/>
                  <a:gd name="T50" fmla="*/ 119 w 295"/>
                  <a:gd name="T51" fmla="*/ 726 h 726"/>
                  <a:gd name="T52" fmla="*/ 105 w 295"/>
                  <a:gd name="T53" fmla="*/ 726 h 726"/>
                  <a:gd name="T54" fmla="*/ 88 w 295"/>
                  <a:gd name="T55" fmla="*/ 726 h 726"/>
                  <a:gd name="T56" fmla="*/ 77 w 295"/>
                  <a:gd name="T57" fmla="*/ 719 h 726"/>
                  <a:gd name="T58" fmla="*/ 74 w 295"/>
                  <a:gd name="T59" fmla="*/ 705 h 726"/>
                  <a:gd name="T60" fmla="*/ 70 w 295"/>
                  <a:gd name="T61" fmla="*/ 691 h 726"/>
                  <a:gd name="T62" fmla="*/ 70 w 295"/>
                  <a:gd name="T63" fmla="*/ 102 h 726"/>
                  <a:gd name="T64" fmla="*/ 56 w 295"/>
                  <a:gd name="T65" fmla="*/ 102 h 726"/>
                  <a:gd name="T66" fmla="*/ 56 w 295"/>
                  <a:gd name="T67" fmla="*/ 347 h 726"/>
                  <a:gd name="T68" fmla="*/ 56 w 295"/>
                  <a:gd name="T69" fmla="*/ 361 h 726"/>
                  <a:gd name="T70" fmla="*/ 49 w 295"/>
                  <a:gd name="T71" fmla="*/ 375 h 726"/>
                  <a:gd name="T72" fmla="*/ 42 w 295"/>
                  <a:gd name="T73" fmla="*/ 382 h 726"/>
                  <a:gd name="T74" fmla="*/ 28 w 295"/>
                  <a:gd name="T75" fmla="*/ 382 h 726"/>
                  <a:gd name="T76" fmla="*/ 17 w 295"/>
                  <a:gd name="T77" fmla="*/ 382 h 726"/>
                  <a:gd name="T78" fmla="*/ 7 w 295"/>
                  <a:gd name="T79" fmla="*/ 375 h 726"/>
                  <a:gd name="T80" fmla="*/ 3 w 295"/>
                  <a:gd name="T81" fmla="*/ 361 h 726"/>
                  <a:gd name="T82" fmla="*/ 0 w 295"/>
                  <a:gd name="T83" fmla="*/ 347 h 726"/>
                  <a:gd name="T84" fmla="*/ 0 w 295"/>
                  <a:gd name="T85" fmla="*/ 66 h 726"/>
                  <a:gd name="T86" fmla="*/ 3 w 295"/>
                  <a:gd name="T87" fmla="*/ 52 h 726"/>
                  <a:gd name="T88" fmla="*/ 7 w 295"/>
                  <a:gd name="T89" fmla="*/ 38 h 726"/>
                  <a:gd name="T90" fmla="*/ 10 w 295"/>
                  <a:gd name="T91" fmla="*/ 24 h 726"/>
                  <a:gd name="T92" fmla="*/ 21 w 295"/>
                  <a:gd name="T93" fmla="*/ 17 h 726"/>
                  <a:gd name="T94" fmla="*/ 32 w 295"/>
                  <a:gd name="T95" fmla="*/ 7 h 726"/>
                  <a:gd name="T96" fmla="*/ 42 w 295"/>
                  <a:gd name="T97" fmla="*/ 3 h 726"/>
                  <a:gd name="T98" fmla="*/ 60 w 295"/>
                  <a:gd name="T99" fmla="*/ 0 h 726"/>
                  <a:gd name="T100" fmla="*/ 77 w 295"/>
                  <a:gd name="T101" fmla="*/ 0 h 726"/>
                  <a:gd name="T102" fmla="*/ 217 w 295"/>
                  <a:gd name="T103" fmla="*/ 0 h 726"/>
                  <a:gd name="T104" fmla="*/ 235 w 295"/>
                  <a:gd name="T105" fmla="*/ 0 h 726"/>
                  <a:gd name="T106" fmla="*/ 253 w 295"/>
                  <a:gd name="T107" fmla="*/ 3 h 726"/>
                  <a:gd name="T108" fmla="*/ 263 w 295"/>
                  <a:gd name="T109" fmla="*/ 7 h 726"/>
                  <a:gd name="T110" fmla="*/ 274 w 295"/>
                  <a:gd name="T111" fmla="*/ 17 h 726"/>
                  <a:gd name="T112" fmla="*/ 284 w 295"/>
                  <a:gd name="T113" fmla="*/ 24 h 726"/>
                  <a:gd name="T114" fmla="*/ 288 w 295"/>
                  <a:gd name="T115" fmla="*/ 38 h 726"/>
                  <a:gd name="T116" fmla="*/ 291 w 295"/>
                  <a:gd name="T117" fmla="*/ 52 h 726"/>
                  <a:gd name="T118" fmla="*/ 295 w 295"/>
                  <a:gd name="T119" fmla="*/ 66 h 726"/>
                  <a:gd name="T120" fmla="*/ 295 w 295"/>
                  <a:gd name="T121" fmla="*/ 347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5"/>
                  <a:gd name="T184" fmla="*/ 0 h 726"/>
                  <a:gd name="T185" fmla="*/ 295 w 295"/>
                  <a:gd name="T186" fmla="*/ 726 h 7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5" h="726">
                    <a:moveTo>
                      <a:pt x="295" y="347"/>
                    </a:moveTo>
                    <a:lnTo>
                      <a:pt x="291" y="361"/>
                    </a:lnTo>
                    <a:lnTo>
                      <a:pt x="288" y="375"/>
                    </a:lnTo>
                    <a:lnTo>
                      <a:pt x="277" y="382"/>
                    </a:lnTo>
                    <a:lnTo>
                      <a:pt x="267" y="382"/>
                    </a:lnTo>
                    <a:lnTo>
                      <a:pt x="253" y="382"/>
                    </a:lnTo>
                    <a:lnTo>
                      <a:pt x="246" y="375"/>
                    </a:lnTo>
                    <a:lnTo>
                      <a:pt x="239" y="361"/>
                    </a:lnTo>
                    <a:lnTo>
                      <a:pt x="239" y="347"/>
                    </a:lnTo>
                    <a:lnTo>
                      <a:pt x="239" y="102"/>
                    </a:lnTo>
                    <a:lnTo>
                      <a:pt x="224" y="102"/>
                    </a:lnTo>
                    <a:lnTo>
                      <a:pt x="224" y="691"/>
                    </a:lnTo>
                    <a:lnTo>
                      <a:pt x="221" y="705"/>
                    </a:lnTo>
                    <a:lnTo>
                      <a:pt x="214" y="719"/>
                    </a:lnTo>
                    <a:lnTo>
                      <a:pt x="203" y="726"/>
                    </a:lnTo>
                    <a:lnTo>
                      <a:pt x="189" y="726"/>
                    </a:lnTo>
                    <a:lnTo>
                      <a:pt x="175" y="726"/>
                    </a:lnTo>
                    <a:lnTo>
                      <a:pt x="165" y="719"/>
                    </a:lnTo>
                    <a:lnTo>
                      <a:pt x="158" y="705"/>
                    </a:lnTo>
                    <a:lnTo>
                      <a:pt x="154" y="691"/>
                    </a:lnTo>
                    <a:lnTo>
                      <a:pt x="154" y="344"/>
                    </a:lnTo>
                    <a:lnTo>
                      <a:pt x="137" y="344"/>
                    </a:lnTo>
                    <a:lnTo>
                      <a:pt x="137" y="691"/>
                    </a:lnTo>
                    <a:lnTo>
                      <a:pt x="137" y="705"/>
                    </a:lnTo>
                    <a:lnTo>
                      <a:pt x="130" y="719"/>
                    </a:lnTo>
                    <a:lnTo>
                      <a:pt x="119" y="726"/>
                    </a:lnTo>
                    <a:lnTo>
                      <a:pt x="105" y="726"/>
                    </a:lnTo>
                    <a:lnTo>
                      <a:pt x="88" y="726"/>
                    </a:lnTo>
                    <a:lnTo>
                      <a:pt x="77" y="719"/>
                    </a:lnTo>
                    <a:lnTo>
                      <a:pt x="74" y="705"/>
                    </a:lnTo>
                    <a:lnTo>
                      <a:pt x="70" y="691"/>
                    </a:lnTo>
                    <a:lnTo>
                      <a:pt x="70" y="102"/>
                    </a:lnTo>
                    <a:lnTo>
                      <a:pt x="56" y="102"/>
                    </a:lnTo>
                    <a:lnTo>
                      <a:pt x="56" y="347"/>
                    </a:lnTo>
                    <a:lnTo>
                      <a:pt x="56" y="361"/>
                    </a:lnTo>
                    <a:lnTo>
                      <a:pt x="49" y="375"/>
                    </a:lnTo>
                    <a:lnTo>
                      <a:pt x="42" y="382"/>
                    </a:lnTo>
                    <a:lnTo>
                      <a:pt x="28" y="382"/>
                    </a:lnTo>
                    <a:lnTo>
                      <a:pt x="17" y="382"/>
                    </a:lnTo>
                    <a:lnTo>
                      <a:pt x="7" y="375"/>
                    </a:lnTo>
                    <a:lnTo>
                      <a:pt x="3" y="361"/>
                    </a:lnTo>
                    <a:lnTo>
                      <a:pt x="0" y="347"/>
                    </a:lnTo>
                    <a:lnTo>
                      <a:pt x="0" y="66"/>
                    </a:lnTo>
                    <a:lnTo>
                      <a:pt x="3" y="52"/>
                    </a:lnTo>
                    <a:lnTo>
                      <a:pt x="7" y="38"/>
                    </a:lnTo>
                    <a:lnTo>
                      <a:pt x="10" y="24"/>
                    </a:lnTo>
                    <a:lnTo>
                      <a:pt x="21" y="17"/>
                    </a:lnTo>
                    <a:lnTo>
                      <a:pt x="32" y="7"/>
                    </a:lnTo>
                    <a:lnTo>
                      <a:pt x="42" y="3"/>
                    </a:lnTo>
                    <a:lnTo>
                      <a:pt x="60" y="0"/>
                    </a:lnTo>
                    <a:lnTo>
                      <a:pt x="77" y="0"/>
                    </a:lnTo>
                    <a:lnTo>
                      <a:pt x="217" y="0"/>
                    </a:lnTo>
                    <a:lnTo>
                      <a:pt x="235" y="0"/>
                    </a:lnTo>
                    <a:lnTo>
                      <a:pt x="253" y="3"/>
                    </a:lnTo>
                    <a:lnTo>
                      <a:pt x="263" y="7"/>
                    </a:lnTo>
                    <a:lnTo>
                      <a:pt x="274" y="17"/>
                    </a:lnTo>
                    <a:lnTo>
                      <a:pt x="284" y="24"/>
                    </a:lnTo>
                    <a:lnTo>
                      <a:pt x="288" y="38"/>
                    </a:lnTo>
                    <a:lnTo>
                      <a:pt x="291" y="52"/>
                    </a:lnTo>
                    <a:lnTo>
                      <a:pt x="295" y="66"/>
                    </a:lnTo>
                    <a:lnTo>
                      <a:pt x="295" y="347"/>
                    </a:lnTo>
                  </a:path>
                </a:pathLst>
              </a:custGeom>
              <a:noFill/>
              <a:ln w="2540">
                <a:solidFill>
                  <a:srgbClr val="1F1A17"/>
                </a:solidFill>
                <a:round/>
                <a:headEnd/>
                <a:tailEnd/>
              </a:ln>
            </p:spPr>
            <p:txBody>
              <a:bodyPr/>
              <a:lstStyle/>
              <a:p>
                <a:endParaRPr lang="ro-RO"/>
              </a:p>
            </p:txBody>
          </p:sp>
          <p:sp>
            <p:nvSpPr>
              <p:cNvPr id="54319" name="Freeform 759"/>
              <p:cNvSpPr>
                <a:spLocks noEditPoints="1"/>
              </p:cNvSpPr>
              <p:nvPr/>
            </p:nvSpPr>
            <p:spPr bwMode="auto">
              <a:xfrm>
                <a:off x="1782" y="3458"/>
                <a:ext cx="295" cy="859"/>
              </a:xfrm>
              <a:custGeom>
                <a:avLst/>
                <a:gdLst>
                  <a:gd name="T0" fmla="*/ 207 w 295"/>
                  <a:gd name="T1" fmla="*/ 88 h 859"/>
                  <a:gd name="T2" fmla="*/ 197 w 295"/>
                  <a:gd name="T3" fmla="*/ 112 h 859"/>
                  <a:gd name="T4" fmla="*/ 183 w 295"/>
                  <a:gd name="T5" fmla="*/ 133 h 859"/>
                  <a:gd name="T6" fmla="*/ 162 w 295"/>
                  <a:gd name="T7" fmla="*/ 144 h 859"/>
                  <a:gd name="T8" fmla="*/ 137 w 295"/>
                  <a:gd name="T9" fmla="*/ 144 h 859"/>
                  <a:gd name="T10" fmla="*/ 116 w 295"/>
                  <a:gd name="T11" fmla="*/ 133 h 859"/>
                  <a:gd name="T12" fmla="*/ 99 w 295"/>
                  <a:gd name="T13" fmla="*/ 112 h 859"/>
                  <a:gd name="T14" fmla="*/ 88 w 295"/>
                  <a:gd name="T15" fmla="*/ 88 h 859"/>
                  <a:gd name="T16" fmla="*/ 88 w 295"/>
                  <a:gd name="T17" fmla="*/ 60 h 859"/>
                  <a:gd name="T18" fmla="*/ 99 w 295"/>
                  <a:gd name="T19" fmla="*/ 32 h 859"/>
                  <a:gd name="T20" fmla="*/ 116 w 295"/>
                  <a:gd name="T21" fmla="*/ 14 h 859"/>
                  <a:gd name="T22" fmla="*/ 137 w 295"/>
                  <a:gd name="T23" fmla="*/ 4 h 859"/>
                  <a:gd name="T24" fmla="*/ 162 w 295"/>
                  <a:gd name="T25" fmla="*/ 4 h 859"/>
                  <a:gd name="T26" fmla="*/ 183 w 295"/>
                  <a:gd name="T27" fmla="*/ 14 h 859"/>
                  <a:gd name="T28" fmla="*/ 197 w 295"/>
                  <a:gd name="T29" fmla="*/ 32 h 859"/>
                  <a:gd name="T30" fmla="*/ 207 w 295"/>
                  <a:gd name="T31" fmla="*/ 60 h 859"/>
                  <a:gd name="T32" fmla="*/ 295 w 295"/>
                  <a:gd name="T33" fmla="*/ 575 h 859"/>
                  <a:gd name="T34" fmla="*/ 225 w 295"/>
                  <a:gd name="T35" fmla="*/ 824 h 859"/>
                  <a:gd name="T36" fmla="*/ 218 w 295"/>
                  <a:gd name="T37" fmla="*/ 852 h 859"/>
                  <a:gd name="T38" fmla="*/ 190 w 295"/>
                  <a:gd name="T39" fmla="*/ 859 h 859"/>
                  <a:gd name="T40" fmla="*/ 165 w 295"/>
                  <a:gd name="T41" fmla="*/ 852 h 859"/>
                  <a:gd name="T42" fmla="*/ 158 w 295"/>
                  <a:gd name="T43" fmla="*/ 824 h 859"/>
                  <a:gd name="T44" fmla="*/ 141 w 295"/>
                  <a:gd name="T45" fmla="*/ 575 h 859"/>
                  <a:gd name="T46" fmla="*/ 137 w 295"/>
                  <a:gd name="T47" fmla="*/ 838 h 859"/>
                  <a:gd name="T48" fmla="*/ 120 w 295"/>
                  <a:gd name="T49" fmla="*/ 859 h 859"/>
                  <a:gd name="T50" fmla="*/ 92 w 295"/>
                  <a:gd name="T51" fmla="*/ 859 h 859"/>
                  <a:gd name="T52" fmla="*/ 74 w 295"/>
                  <a:gd name="T53" fmla="*/ 838 h 859"/>
                  <a:gd name="T54" fmla="*/ 74 w 295"/>
                  <a:gd name="T55" fmla="*/ 575 h 859"/>
                  <a:gd name="T56" fmla="*/ 71 w 295"/>
                  <a:gd name="T57" fmla="*/ 397 h 859"/>
                  <a:gd name="T58" fmla="*/ 60 w 295"/>
                  <a:gd name="T59" fmla="*/ 228 h 859"/>
                  <a:gd name="T60" fmla="*/ 56 w 295"/>
                  <a:gd name="T61" fmla="*/ 400 h 859"/>
                  <a:gd name="T62" fmla="*/ 42 w 295"/>
                  <a:gd name="T63" fmla="*/ 418 h 859"/>
                  <a:gd name="T64" fmla="*/ 18 w 295"/>
                  <a:gd name="T65" fmla="*/ 418 h 859"/>
                  <a:gd name="T66" fmla="*/ 4 w 295"/>
                  <a:gd name="T67" fmla="*/ 400 h 859"/>
                  <a:gd name="T68" fmla="*/ 4 w 295"/>
                  <a:gd name="T69" fmla="*/ 228 h 859"/>
                  <a:gd name="T70" fmla="*/ 7 w 295"/>
                  <a:gd name="T71" fmla="*/ 193 h 859"/>
                  <a:gd name="T72" fmla="*/ 21 w 295"/>
                  <a:gd name="T73" fmla="*/ 169 h 859"/>
                  <a:gd name="T74" fmla="*/ 46 w 295"/>
                  <a:gd name="T75" fmla="*/ 155 h 859"/>
                  <a:gd name="T76" fmla="*/ 78 w 295"/>
                  <a:gd name="T77" fmla="*/ 151 h 859"/>
                  <a:gd name="T78" fmla="*/ 235 w 295"/>
                  <a:gd name="T79" fmla="*/ 151 h 859"/>
                  <a:gd name="T80" fmla="*/ 263 w 295"/>
                  <a:gd name="T81" fmla="*/ 162 h 859"/>
                  <a:gd name="T82" fmla="*/ 281 w 295"/>
                  <a:gd name="T83" fmla="*/ 179 h 859"/>
                  <a:gd name="T84" fmla="*/ 292 w 295"/>
                  <a:gd name="T85" fmla="*/ 211 h 859"/>
                  <a:gd name="T86" fmla="*/ 292 w 295"/>
                  <a:gd name="T87" fmla="*/ 386 h 859"/>
                  <a:gd name="T88" fmla="*/ 285 w 295"/>
                  <a:gd name="T89" fmla="*/ 414 h 859"/>
                  <a:gd name="T90" fmla="*/ 267 w 295"/>
                  <a:gd name="T91" fmla="*/ 421 h 859"/>
                  <a:gd name="T92" fmla="*/ 246 w 295"/>
                  <a:gd name="T93" fmla="*/ 414 h 859"/>
                  <a:gd name="T94" fmla="*/ 239 w 295"/>
                  <a:gd name="T95" fmla="*/ 386 h 859"/>
                  <a:gd name="T96" fmla="*/ 225 w 295"/>
                  <a:gd name="T97" fmla="*/ 228 h 859"/>
                  <a:gd name="T98" fmla="*/ 295 w 295"/>
                  <a:gd name="T99" fmla="*/ 575 h 8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5"/>
                  <a:gd name="T151" fmla="*/ 0 h 859"/>
                  <a:gd name="T152" fmla="*/ 295 w 295"/>
                  <a:gd name="T153" fmla="*/ 859 h 85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5" h="859">
                    <a:moveTo>
                      <a:pt x="207" y="74"/>
                    </a:moveTo>
                    <a:lnTo>
                      <a:pt x="207" y="88"/>
                    </a:lnTo>
                    <a:lnTo>
                      <a:pt x="204" y="98"/>
                    </a:lnTo>
                    <a:lnTo>
                      <a:pt x="197" y="112"/>
                    </a:lnTo>
                    <a:lnTo>
                      <a:pt x="190" y="123"/>
                    </a:lnTo>
                    <a:lnTo>
                      <a:pt x="183" y="133"/>
                    </a:lnTo>
                    <a:lnTo>
                      <a:pt x="172" y="140"/>
                    </a:lnTo>
                    <a:lnTo>
                      <a:pt x="162" y="144"/>
                    </a:lnTo>
                    <a:lnTo>
                      <a:pt x="148" y="144"/>
                    </a:lnTo>
                    <a:lnTo>
                      <a:pt x="137" y="144"/>
                    </a:lnTo>
                    <a:lnTo>
                      <a:pt x="127" y="140"/>
                    </a:lnTo>
                    <a:lnTo>
                      <a:pt x="116" y="133"/>
                    </a:lnTo>
                    <a:lnTo>
                      <a:pt x="106" y="123"/>
                    </a:lnTo>
                    <a:lnTo>
                      <a:pt x="99" y="112"/>
                    </a:lnTo>
                    <a:lnTo>
                      <a:pt x="92" y="98"/>
                    </a:lnTo>
                    <a:lnTo>
                      <a:pt x="88" y="88"/>
                    </a:lnTo>
                    <a:lnTo>
                      <a:pt x="88" y="74"/>
                    </a:lnTo>
                    <a:lnTo>
                      <a:pt x="88" y="60"/>
                    </a:lnTo>
                    <a:lnTo>
                      <a:pt x="92" y="46"/>
                    </a:lnTo>
                    <a:lnTo>
                      <a:pt x="99" y="32"/>
                    </a:lnTo>
                    <a:lnTo>
                      <a:pt x="106" y="21"/>
                    </a:lnTo>
                    <a:lnTo>
                      <a:pt x="116" y="14"/>
                    </a:lnTo>
                    <a:lnTo>
                      <a:pt x="127" y="7"/>
                    </a:lnTo>
                    <a:lnTo>
                      <a:pt x="137" y="4"/>
                    </a:lnTo>
                    <a:lnTo>
                      <a:pt x="148" y="0"/>
                    </a:lnTo>
                    <a:lnTo>
                      <a:pt x="162" y="4"/>
                    </a:lnTo>
                    <a:lnTo>
                      <a:pt x="172" y="7"/>
                    </a:lnTo>
                    <a:lnTo>
                      <a:pt x="183" y="14"/>
                    </a:lnTo>
                    <a:lnTo>
                      <a:pt x="190" y="21"/>
                    </a:lnTo>
                    <a:lnTo>
                      <a:pt x="197" y="32"/>
                    </a:lnTo>
                    <a:lnTo>
                      <a:pt x="204" y="46"/>
                    </a:lnTo>
                    <a:lnTo>
                      <a:pt x="207" y="60"/>
                    </a:lnTo>
                    <a:lnTo>
                      <a:pt x="207" y="74"/>
                    </a:lnTo>
                    <a:close/>
                    <a:moveTo>
                      <a:pt x="295" y="575"/>
                    </a:moveTo>
                    <a:lnTo>
                      <a:pt x="225" y="575"/>
                    </a:lnTo>
                    <a:lnTo>
                      <a:pt x="225" y="824"/>
                    </a:lnTo>
                    <a:lnTo>
                      <a:pt x="225" y="838"/>
                    </a:lnTo>
                    <a:lnTo>
                      <a:pt x="218" y="852"/>
                    </a:lnTo>
                    <a:lnTo>
                      <a:pt x="207" y="859"/>
                    </a:lnTo>
                    <a:lnTo>
                      <a:pt x="190" y="859"/>
                    </a:lnTo>
                    <a:lnTo>
                      <a:pt x="176" y="859"/>
                    </a:lnTo>
                    <a:lnTo>
                      <a:pt x="165" y="852"/>
                    </a:lnTo>
                    <a:lnTo>
                      <a:pt x="158" y="838"/>
                    </a:lnTo>
                    <a:lnTo>
                      <a:pt x="158" y="824"/>
                    </a:lnTo>
                    <a:lnTo>
                      <a:pt x="158" y="575"/>
                    </a:lnTo>
                    <a:lnTo>
                      <a:pt x="141" y="575"/>
                    </a:lnTo>
                    <a:lnTo>
                      <a:pt x="141" y="824"/>
                    </a:lnTo>
                    <a:lnTo>
                      <a:pt x="137" y="838"/>
                    </a:lnTo>
                    <a:lnTo>
                      <a:pt x="130" y="852"/>
                    </a:lnTo>
                    <a:lnTo>
                      <a:pt x="120" y="859"/>
                    </a:lnTo>
                    <a:lnTo>
                      <a:pt x="106" y="859"/>
                    </a:lnTo>
                    <a:lnTo>
                      <a:pt x="92" y="859"/>
                    </a:lnTo>
                    <a:lnTo>
                      <a:pt x="81" y="852"/>
                    </a:lnTo>
                    <a:lnTo>
                      <a:pt x="74" y="838"/>
                    </a:lnTo>
                    <a:lnTo>
                      <a:pt x="74" y="824"/>
                    </a:lnTo>
                    <a:lnTo>
                      <a:pt x="74" y="575"/>
                    </a:lnTo>
                    <a:lnTo>
                      <a:pt x="0" y="575"/>
                    </a:lnTo>
                    <a:lnTo>
                      <a:pt x="71" y="397"/>
                    </a:lnTo>
                    <a:lnTo>
                      <a:pt x="71" y="228"/>
                    </a:lnTo>
                    <a:lnTo>
                      <a:pt x="60" y="228"/>
                    </a:lnTo>
                    <a:lnTo>
                      <a:pt x="60" y="386"/>
                    </a:lnTo>
                    <a:lnTo>
                      <a:pt x="56" y="400"/>
                    </a:lnTo>
                    <a:lnTo>
                      <a:pt x="53" y="414"/>
                    </a:lnTo>
                    <a:lnTo>
                      <a:pt x="42" y="418"/>
                    </a:lnTo>
                    <a:lnTo>
                      <a:pt x="32" y="421"/>
                    </a:lnTo>
                    <a:lnTo>
                      <a:pt x="18" y="418"/>
                    </a:lnTo>
                    <a:lnTo>
                      <a:pt x="11" y="414"/>
                    </a:lnTo>
                    <a:lnTo>
                      <a:pt x="4" y="400"/>
                    </a:lnTo>
                    <a:lnTo>
                      <a:pt x="4" y="386"/>
                    </a:lnTo>
                    <a:lnTo>
                      <a:pt x="4" y="228"/>
                    </a:lnTo>
                    <a:lnTo>
                      <a:pt x="4" y="211"/>
                    </a:lnTo>
                    <a:lnTo>
                      <a:pt x="7" y="193"/>
                    </a:lnTo>
                    <a:lnTo>
                      <a:pt x="14" y="179"/>
                    </a:lnTo>
                    <a:lnTo>
                      <a:pt x="21" y="169"/>
                    </a:lnTo>
                    <a:lnTo>
                      <a:pt x="32" y="162"/>
                    </a:lnTo>
                    <a:lnTo>
                      <a:pt x="46" y="155"/>
                    </a:lnTo>
                    <a:lnTo>
                      <a:pt x="60" y="151"/>
                    </a:lnTo>
                    <a:lnTo>
                      <a:pt x="78" y="151"/>
                    </a:lnTo>
                    <a:lnTo>
                      <a:pt x="218" y="151"/>
                    </a:lnTo>
                    <a:lnTo>
                      <a:pt x="235" y="151"/>
                    </a:lnTo>
                    <a:lnTo>
                      <a:pt x="249" y="155"/>
                    </a:lnTo>
                    <a:lnTo>
                      <a:pt x="263" y="162"/>
                    </a:lnTo>
                    <a:lnTo>
                      <a:pt x="274" y="169"/>
                    </a:lnTo>
                    <a:lnTo>
                      <a:pt x="281" y="179"/>
                    </a:lnTo>
                    <a:lnTo>
                      <a:pt x="288" y="193"/>
                    </a:lnTo>
                    <a:lnTo>
                      <a:pt x="292" y="211"/>
                    </a:lnTo>
                    <a:lnTo>
                      <a:pt x="292" y="228"/>
                    </a:lnTo>
                    <a:lnTo>
                      <a:pt x="292" y="386"/>
                    </a:lnTo>
                    <a:lnTo>
                      <a:pt x="292" y="400"/>
                    </a:lnTo>
                    <a:lnTo>
                      <a:pt x="285" y="414"/>
                    </a:lnTo>
                    <a:lnTo>
                      <a:pt x="278" y="418"/>
                    </a:lnTo>
                    <a:lnTo>
                      <a:pt x="267" y="421"/>
                    </a:lnTo>
                    <a:lnTo>
                      <a:pt x="253" y="418"/>
                    </a:lnTo>
                    <a:lnTo>
                      <a:pt x="246" y="414"/>
                    </a:lnTo>
                    <a:lnTo>
                      <a:pt x="239" y="400"/>
                    </a:lnTo>
                    <a:lnTo>
                      <a:pt x="239" y="386"/>
                    </a:lnTo>
                    <a:lnTo>
                      <a:pt x="239" y="228"/>
                    </a:lnTo>
                    <a:lnTo>
                      <a:pt x="225" y="228"/>
                    </a:lnTo>
                    <a:lnTo>
                      <a:pt x="225" y="397"/>
                    </a:lnTo>
                    <a:lnTo>
                      <a:pt x="295" y="575"/>
                    </a:lnTo>
                    <a:close/>
                  </a:path>
                </a:pathLst>
              </a:custGeom>
              <a:solidFill>
                <a:srgbClr val="1F1A17"/>
              </a:solidFill>
              <a:ln w="9525">
                <a:noFill/>
                <a:round/>
                <a:headEnd/>
                <a:tailEnd/>
              </a:ln>
            </p:spPr>
            <p:txBody>
              <a:bodyPr/>
              <a:lstStyle/>
              <a:p>
                <a:endParaRPr lang="ro-RO"/>
              </a:p>
            </p:txBody>
          </p:sp>
          <p:sp>
            <p:nvSpPr>
              <p:cNvPr id="54320" name="Freeform 758"/>
              <p:cNvSpPr>
                <a:spLocks/>
              </p:cNvSpPr>
              <p:nvPr/>
            </p:nvSpPr>
            <p:spPr bwMode="auto">
              <a:xfrm>
                <a:off x="1870" y="3458"/>
                <a:ext cx="119" cy="144"/>
              </a:xfrm>
              <a:custGeom>
                <a:avLst/>
                <a:gdLst>
                  <a:gd name="T0" fmla="*/ 119 w 119"/>
                  <a:gd name="T1" fmla="*/ 74 h 144"/>
                  <a:gd name="T2" fmla="*/ 119 w 119"/>
                  <a:gd name="T3" fmla="*/ 88 h 144"/>
                  <a:gd name="T4" fmla="*/ 116 w 119"/>
                  <a:gd name="T5" fmla="*/ 98 h 144"/>
                  <a:gd name="T6" fmla="*/ 109 w 119"/>
                  <a:gd name="T7" fmla="*/ 112 h 144"/>
                  <a:gd name="T8" fmla="*/ 102 w 119"/>
                  <a:gd name="T9" fmla="*/ 123 h 144"/>
                  <a:gd name="T10" fmla="*/ 95 w 119"/>
                  <a:gd name="T11" fmla="*/ 133 h 144"/>
                  <a:gd name="T12" fmla="*/ 84 w 119"/>
                  <a:gd name="T13" fmla="*/ 140 h 144"/>
                  <a:gd name="T14" fmla="*/ 74 w 119"/>
                  <a:gd name="T15" fmla="*/ 144 h 144"/>
                  <a:gd name="T16" fmla="*/ 60 w 119"/>
                  <a:gd name="T17" fmla="*/ 144 h 144"/>
                  <a:gd name="T18" fmla="*/ 49 w 119"/>
                  <a:gd name="T19" fmla="*/ 144 h 144"/>
                  <a:gd name="T20" fmla="*/ 39 w 119"/>
                  <a:gd name="T21" fmla="*/ 140 h 144"/>
                  <a:gd name="T22" fmla="*/ 28 w 119"/>
                  <a:gd name="T23" fmla="*/ 133 h 144"/>
                  <a:gd name="T24" fmla="*/ 18 w 119"/>
                  <a:gd name="T25" fmla="*/ 123 h 144"/>
                  <a:gd name="T26" fmla="*/ 11 w 119"/>
                  <a:gd name="T27" fmla="*/ 112 h 144"/>
                  <a:gd name="T28" fmla="*/ 4 w 119"/>
                  <a:gd name="T29" fmla="*/ 98 h 144"/>
                  <a:gd name="T30" fmla="*/ 0 w 119"/>
                  <a:gd name="T31" fmla="*/ 88 h 144"/>
                  <a:gd name="T32" fmla="*/ 0 w 119"/>
                  <a:gd name="T33" fmla="*/ 74 h 144"/>
                  <a:gd name="T34" fmla="*/ 0 w 119"/>
                  <a:gd name="T35" fmla="*/ 60 h 144"/>
                  <a:gd name="T36" fmla="*/ 4 w 119"/>
                  <a:gd name="T37" fmla="*/ 46 h 144"/>
                  <a:gd name="T38" fmla="*/ 11 w 119"/>
                  <a:gd name="T39" fmla="*/ 32 h 144"/>
                  <a:gd name="T40" fmla="*/ 18 w 119"/>
                  <a:gd name="T41" fmla="*/ 21 h 144"/>
                  <a:gd name="T42" fmla="*/ 28 w 119"/>
                  <a:gd name="T43" fmla="*/ 14 h 144"/>
                  <a:gd name="T44" fmla="*/ 39 w 119"/>
                  <a:gd name="T45" fmla="*/ 7 h 144"/>
                  <a:gd name="T46" fmla="*/ 49 w 119"/>
                  <a:gd name="T47" fmla="*/ 4 h 144"/>
                  <a:gd name="T48" fmla="*/ 60 w 119"/>
                  <a:gd name="T49" fmla="*/ 0 h 144"/>
                  <a:gd name="T50" fmla="*/ 74 w 119"/>
                  <a:gd name="T51" fmla="*/ 4 h 144"/>
                  <a:gd name="T52" fmla="*/ 84 w 119"/>
                  <a:gd name="T53" fmla="*/ 7 h 144"/>
                  <a:gd name="T54" fmla="*/ 95 w 119"/>
                  <a:gd name="T55" fmla="*/ 14 h 144"/>
                  <a:gd name="T56" fmla="*/ 102 w 119"/>
                  <a:gd name="T57" fmla="*/ 21 h 144"/>
                  <a:gd name="T58" fmla="*/ 109 w 119"/>
                  <a:gd name="T59" fmla="*/ 32 h 144"/>
                  <a:gd name="T60" fmla="*/ 116 w 119"/>
                  <a:gd name="T61" fmla="*/ 46 h 144"/>
                  <a:gd name="T62" fmla="*/ 119 w 119"/>
                  <a:gd name="T63" fmla="*/ 60 h 144"/>
                  <a:gd name="T64" fmla="*/ 119 w 119"/>
                  <a:gd name="T65" fmla="*/ 74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44"/>
                  <a:gd name="T101" fmla="*/ 119 w 119"/>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44">
                    <a:moveTo>
                      <a:pt x="119" y="74"/>
                    </a:moveTo>
                    <a:lnTo>
                      <a:pt x="119" y="88"/>
                    </a:lnTo>
                    <a:lnTo>
                      <a:pt x="116" y="98"/>
                    </a:lnTo>
                    <a:lnTo>
                      <a:pt x="109" y="112"/>
                    </a:lnTo>
                    <a:lnTo>
                      <a:pt x="102" y="123"/>
                    </a:lnTo>
                    <a:lnTo>
                      <a:pt x="95" y="133"/>
                    </a:lnTo>
                    <a:lnTo>
                      <a:pt x="84" y="140"/>
                    </a:lnTo>
                    <a:lnTo>
                      <a:pt x="74" y="144"/>
                    </a:lnTo>
                    <a:lnTo>
                      <a:pt x="60" y="144"/>
                    </a:lnTo>
                    <a:lnTo>
                      <a:pt x="49" y="144"/>
                    </a:lnTo>
                    <a:lnTo>
                      <a:pt x="39" y="140"/>
                    </a:lnTo>
                    <a:lnTo>
                      <a:pt x="28" y="133"/>
                    </a:lnTo>
                    <a:lnTo>
                      <a:pt x="18" y="123"/>
                    </a:lnTo>
                    <a:lnTo>
                      <a:pt x="11" y="112"/>
                    </a:lnTo>
                    <a:lnTo>
                      <a:pt x="4" y="98"/>
                    </a:lnTo>
                    <a:lnTo>
                      <a:pt x="0" y="88"/>
                    </a:lnTo>
                    <a:lnTo>
                      <a:pt x="0" y="74"/>
                    </a:lnTo>
                    <a:lnTo>
                      <a:pt x="0" y="60"/>
                    </a:lnTo>
                    <a:lnTo>
                      <a:pt x="4" y="46"/>
                    </a:lnTo>
                    <a:lnTo>
                      <a:pt x="11" y="32"/>
                    </a:lnTo>
                    <a:lnTo>
                      <a:pt x="18" y="21"/>
                    </a:lnTo>
                    <a:lnTo>
                      <a:pt x="28" y="14"/>
                    </a:lnTo>
                    <a:lnTo>
                      <a:pt x="39" y="7"/>
                    </a:lnTo>
                    <a:lnTo>
                      <a:pt x="49" y="4"/>
                    </a:lnTo>
                    <a:lnTo>
                      <a:pt x="60" y="0"/>
                    </a:lnTo>
                    <a:lnTo>
                      <a:pt x="74" y="4"/>
                    </a:lnTo>
                    <a:lnTo>
                      <a:pt x="84" y="7"/>
                    </a:lnTo>
                    <a:lnTo>
                      <a:pt x="95" y="14"/>
                    </a:lnTo>
                    <a:lnTo>
                      <a:pt x="102" y="21"/>
                    </a:lnTo>
                    <a:lnTo>
                      <a:pt x="109" y="32"/>
                    </a:lnTo>
                    <a:lnTo>
                      <a:pt x="116" y="46"/>
                    </a:lnTo>
                    <a:lnTo>
                      <a:pt x="119" y="60"/>
                    </a:lnTo>
                    <a:lnTo>
                      <a:pt x="119" y="74"/>
                    </a:lnTo>
                  </a:path>
                </a:pathLst>
              </a:custGeom>
              <a:noFill/>
              <a:ln w="2540">
                <a:solidFill>
                  <a:srgbClr val="1F1A17"/>
                </a:solidFill>
                <a:round/>
                <a:headEnd/>
                <a:tailEnd/>
              </a:ln>
            </p:spPr>
            <p:txBody>
              <a:bodyPr/>
              <a:lstStyle/>
              <a:p>
                <a:endParaRPr lang="ro-RO"/>
              </a:p>
            </p:txBody>
          </p:sp>
          <p:sp>
            <p:nvSpPr>
              <p:cNvPr id="54321" name="Freeform 757"/>
              <p:cNvSpPr>
                <a:spLocks/>
              </p:cNvSpPr>
              <p:nvPr/>
            </p:nvSpPr>
            <p:spPr bwMode="auto">
              <a:xfrm>
                <a:off x="1782" y="3609"/>
                <a:ext cx="295" cy="708"/>
              </a:xfrm>
              <a:custGeom>
                <a:avLst/>
                <a:gdLst>
                  <a:gd name="T0" fmla="*/ 225 w 295"/>
                  <a:gd name="T1" fmla="*/ 424 h 708"/>
                  <a:gd name="T2" fmla="*/ 225 w 295"/>
                  <a:gd name="T3" fmla="*/ 687 h 708"/>
                  <a:gd name="T4" fmla="*/ 207 w 295"/>
                  <a:gd name="T5" fmla="*/ 708 h 708"/>
                  <a:gd name="T6" fmla="*/ 176 w 295"/>
                  <a:gd name="T7" fmla="*/ 708 h 708"/>
                  <a:gd name="T8" fmla="*/ 158 w 295"/>
                  <a:gd name="T9" fmla="*/ 687 h 708"/>
                  <a:gd name="T10" fmla="*/ 158 w 295"/>
                  <a:gd name="T11" fmla="*/ 424 h 708"/>
                  <a:gd name="T12" fmla="*/ 141 w 295"/>
                  <a:gd name="T13" fmla="*/ 673 h 708"/>
                  <a:gd name="T14" fmla="*/ 130 w 295"/>
                  <a:gd name="T15" fmla="*/ 701 h 708"/>
                  <a:gd name="T16" fmla="*/ 106 w 295"/>
                  <a:gd name="T17" fmla="*/ 708 h 708"/>
                  <a:gd name="T18" fmla="*/ 81 w 295"/>
                  <a:gd name="T19" fmla="*/ 701 h 708"/>
                  <a:gd name="T20" fmla="*/ 74 w 295"/>
                  <a:gd name="T21" fmla="*/ 673 h 708"/>
                  <a:gd name="T22" fmla="*/ 0 w 295"/>
                  <a:gd name="T23" fmla="*/ 424 h 708"/>
                  <a:gd name="T24" fmla="*/ 71 w 295"/>
                  <a:gd name="T25" fmla="*/ 77 h 708"/>
                  <a:gd name="T26" fmla="*/ 60 w 295"/>
                  <a:gd name="T27" fmla="*/ 235 h 708"/>
                  <a:gd name="T28" fmla="*/ 53 w 295"/>
                  <a:gd name="T29" fmla="*/ 263 h 708"/>
                  <a:gd name="T30" fmla="*/ 32 w 295"/>
                  <a:gd name="T31" fmla="*/ 270 h 708"/>
                  <a:gd name="T32" fmla="*/ 11 w 295"/>
                  <a:gd name="T33" fmla="*/ 263 h 708"/>
                  <a:gd name="T34" fmla="*/ 4 w 295"/>
                  <a:gd name="T35" fmla="*/ 235 h 708"/>
                  <a:gd name="T36" fmla="*/ 4 w 295"/>
                  <a:gd name="T37" fmla="*/ 60 h 708"/>
                  <a:gd name="T38" fmla="*/ 14 w 295"/>
                  <a:gd name="T39" fmla="*/ 28 h 708"/>
                  <a:gd name="T40" fmla="*/ 32 w 295"/>
                  <a:gd name="T41" fmla="*/ 11 h 708"/>
                  <a:gd name="T42" fmla="*/ 60 w 295"/>
                  <a:gd name="T43" fmla="*/ 0 h 708"/>
                  <a:gd name="T44" fmla="*/ 218 w 295"/>
                  <a:gd name="T45" fmla="*/ 0 h 708"/>
                  <a:gd name="T46" fmla="*/ 249 w 295"/>
                  <a:gd name="T47" fmla="*/ 4 h 708"/>
                  <a:gd name="T48" fmla="*/ 274 w 295"/>
                  <a:gd name="T49" fmla="*/ 18 h 708"/>
                  <a:gd name="T50" fmla="*/ 288 w 295"/>
                  <a:gd name="T51" fmla="*/ 42 h 708"/>
                  <a:gd name="T52" fmla="*/ 292 w 295"/>
                  <a:gd name="T53" fmla="*/ 77 h 708"/>
                  <a:gd name="T54" fmla="*/ 292 w 295"/>
                  <a:gd name="T55" fmla="*/ 249 h 708"/>
                  <a:gd name="T56" fmla="*/ 278 w 295"/>
                  <a:gd name="T57" fmla="*/ 267 h 708"/>
                  <a:gd name="T58" fmla="*/ 253 w 295"/>
                  <a:gd name="T59" fmla="*/ 267 h 708"/>
                  <a:gd name="T60" fmla="*/ 239 w 295"/>
                  <a:gd name="T61" fmla="*/ 249 h 708"/>
                  <a:gd name="T62" fmla="*/ 239 w 295"/>
                  <a:gd name="T63" fmla="*/ 77 h 708"/>
                  <a:gd name="T64" fmla="*/ 225 w 295"/>
                  <a:gd name="T65" fmla="*/ 246 h 7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5"/>
                  <a:gd name="T100" fmla="*/ 0 h 708"/>
                  <a:gd name="T101" fmla="*/ 295 w 295"/>
                  <a:gd name="T102" fmla="*/ 708 h 7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5" h="708">
                    <a:moveTo>
                      <a:pt x="295" y="424"/>
                    </a:moveTo>
                    <a:lnTo>
                      <a:pt x="225" y="424"/>
                    </a:lnTo>
                    <a:lnTo>
                      <a:pt x="225" y="673"/>
                    </a:lnTo>
                    <a:lnTo>
                      <a:pt x="225" y="687"/>
                    </a:lnTo>
                    <a:lnTo>
                      <a:pt x="218" y="701"/>
                    </a:lnTo>
                    <a:lnTo>
                      <a:pt x="207" y="708"/>
                    </a:lnTo>
                    <a:lnTo>
                      <a:pt x="190" y="708"/>
                    </a:lnTo>
                    <a:lnTo>
                      <a:pt x="176" y="708"/>
                    </a:lnTo>
                    <a:lnTo>
                      <a:pt x="165" y="701"/>
                    </a:lnTo>
                    <a:lnTo>
                      <a:pt x="158" y="687"/>
                    </a:lnTo>
                    <a:lnTo>
                      <a:pt x="158" y="673"/>
                    </a:lnTo>
                    <a:lnTo>
                      <a:pt x="158" y="424"/>
                    </a:lnTo>
                    <a:lnTo>
                      <a:pt x="141" y="424"/>
                    </a:lnTo>
                    <a:lnTo>
                      <a:pt x="141" y="673"/>
                    </a:lnTo>
                    <a:lnTo>
                      <a:pt x="137" y="687"/>
                    </a:lnTo>
                    <a:lnTo>
                      <a:pt x="130" y="701"/>
                    </a:lnTo>
                    <a:lnTo>
                      <a:pt x="120" y="708"/>
                    </a:lnTo>
                    <a:lnTo>
                      <a:pt x="106" y="708"/>
                    </a:lnTo>
                    <a:lnTo>
                      <a:pt x="92" y="708"/>
                    </a:lnTo>
                    <a:lnTo>
                      <a:pt x="81" y="701"/>
                    </a:lnTo>
                    <a:lnTo>
                      <a:pt x="74" y="687"/>
                    </a:lnTo>
                    <a:lnTo>
                      <a:pt x="74" y="673"/>
                    </a:lnTo>
                    <a:lnTo>
                      <a:pt x="74" y="424"/>
                    </a:lnTo>
                    <a:lnTo>
                      <a:pt x="0" y="424"/>
                    </a:lnTo>
                    <a:lnTo>
                      <a:pt x="71" y="246"/>
                    </a:lnTo>
                    <a:lnTo>
                      <a:pt x="71" y="77"/>
                    </a:lnTo>
                    <a:lnTo>
                      <a:pt x="60" y="77"/>
                    </a:lnTo>
                    <a:lnTo>
                      <a:pt x="60" y="235"/>
                    </a:lnTo>
                    <a:lnTo>
                      <a:pt x="56" y="249"/>
                    </a:lnTo>
                    <a:lnTo>
                      <a:pt x="53" y="263"/>
                    </a:lnTo>
                    <a:lnTo>
                      <a:pt x="42" y="267"/>
                    </a:lnTo>
                    <a:lnTo>
                      <a:pt x="32" y="270"/>
                    </a:lnTo>
                    <a:lnTo>
                      <a:pt x="18" y="267"/>
                    </a:lnTo>
                    <a:lnTo>
                      <a:pt x="11" y="263"/>
                    </a:lnTo>
                    <a:lnTo>
                      <a:pt x="4" y="249"/>
                    </a:lnTo>
                    <a:lnTo>
                      <a:pt x="4" y="235"/>
                    </a:lnTo>
                    <a:lnTo>
                      <a:pt x="4" y="77"/>
                    </a:lnTo>
                    <a:lnTo>
                      <a:pt x="4" y="60"/>
                    </a:lnTo>
                    <a:lnTo>
                      <a:pt x="7" y="42"/>
                    </a:lnTo>
                    <a:lnTo>
                      <a:pt x="14" y="28"/>
                    </a:lnTo>
                    <a:lnTo>
                      <a:pt x="21" y="18"/>
                    </a:lnTo>
                    <a:lnTo>
                      <a:pt x="32" y="11"/>
                    </a:lnTo>
                    <a:lnTo>
                      <a:pt x="46" y="4"/>
                    </a:lnTo>
                    <a:lnTo>
                      <a:pt x="60" y="0"/>
                    </a:lnTo>
                    <a:lnTo>
                      <a:pt x="78" y="0"/>
                    </a:lnTo>
                    <a:lnTo>
                      <a:pt x="218" y="0"/>
                    </a:lnTo>
                    <a:lnTo>
                      <a:pt x="235" y="0"/>
                    </a:lnTo>
                    <a:lnTo>
                      <a:pt x="249" y="4"/>
                    </a:lnTo>
                    <a:lnTo>
                      <a:pt x="263" y="11"/>
                    </a:lnTo>
                    <a:lnTo>
                      <a:pt x="274" y="18"/>
                    </a:lnTo>
                    <a:lnTo>
                      <a:pt x="281" y="28"/>
                    </a:lnTo>
                    <a:lnTo>
                      <a:pt x="288" y="42"/>
                    </a:lnTo>
                    <a:lnTo>
                      <a:pt x="292" y="60"/>
                    </a:lnTo>
                    <a:lnTo>
                      <a:pt x="292" y="77"/>
                    </a:lnTo>
                    <a:lnTo>
                      <a:pt x="292" y="235"/>
                    </a:lnTo>
                    <a:lnTo>
                      <a:pt x="292" y="249"/>
                    </a:lnTo>
                    <a:lnTo>
                      <a:pt x="285" y="263"/>
                    </a:lnTo>
                    <a:lnTo>
                      <a:pt x="278" y="267"/>
                    </a:lnTo>
                    <a:lnTo>
                      <a:pt x="267" y="270"/>
                    </a:lnTo>
                    <a:lnTo>
                      <a:pt x="253" y="267"/>
                    </a:lnTo>
                    <a:lnTo>
                      <a:pt x="246" y="263"/>
                    </a:lnTo>
                    <a:lnTo>
                      <a:pt x="239" y="249"/>
                    </a:lnTo>
                    <a:lnTo>
                      <a:pt x="239" y="235"/>
                    </a:lnTo>
                    <a:lnTo>
                      <a:pt x="239" y="77"/>
                    </a:lnTo>
                    <a:lnTo>
                      <a:pt x="225" y="77"/>
                    </a:lnTo>
                    <a:lnTo>
                      <a:pt x="225" y="246"/>
                    </a:lnTo>
                    <a:lnTo>
                      <a:pt x="295" y="424"/>
                    </a:lnTo>
                  </a:path>
                </a:pathLst>
              </a:custGeom>
              <a:noFill/>
              <a:ln w="2540">
                <a:solidFill>
                  <a:srgbClr val="1F1A17"/>
                </a:solidFill>
                <a:round/>
                <a:headEnd/>
                <a:tailEnd/>
              </a:ln>
            </p:spPr>
            <p:txBody>
              <a:bodyPr/>
              <a:lstStyle/>
              <a:p>
                <a:endParaRPr lang="ro-RO"/>
              </a:p>
            </p:txBody>
          </p:sp>
          <p:sp>
            <p:nvSpPr>
              <p:cNvPr id="54322" name="Freeform 756"/>
              <p:cNvSpPr>
                <a:spLocks noEditPoints="1"/>
              </p:cNvSpPr>
              <p:nvPr/>
            </p:nvSpPr>
            <p:spPr bwMode="auto">
              <a:xfrm>
                <a:off x="2144" y="3437"/>
                <a:ext cx="291" cy="877"/>
              </a:xfrm>
              <a:custGeom>
                <a:avLst/>
                <a:gdLst>
                  <a:gd name="T0" fmla="*/ 203 w 291"/>
                  <a:gd name="T1" fmla="*/ 88 h 877"/>
                  <a:gd name="T2" fmla="*/ 193 w 291"/>
                  <a:gd name="T3" fmla="*/ 116 h 877"/>
                  <a:gd name="T4" fmla="*/ 175 w 291"/>
                  <a:gd name="T5" fmla="*/ 137 h 877"/>
                  <a:gd name="T6" fmla="*/ 154 w 291"/>
                  <a:gd name="T7" fmla="*/ 147 h 877"/>
                  <a:gd name="T8" fmla="*/ 133 w 291"/>
                  <a:gd name="T9" fmla="*/ 147 h 877"/>
                  <a:gd name="T10" fmla="*/ 112 w 291"/>
                  <a:gd name="T11" fmla="*/ 137 h 877"/>
                  <a:gd name="T12" fmla="*/ 94 w 291"/>
                  <a:gd name="T13" fmla="*/ 116 h 877"/>
                  <a:gd name="T14" fmla="*/ 84 w 291"/>
                  <a:gd name="T15" fmla="*/ 88 h 877"/>
                  <a:gd name="T16" fmla="*/ 84 w 291"/>
                  <a:gd name="T17" fmla="*/ 60 h 877"/>
                  <a:gd name="T18" fmla="*/ 94 w 291"/>
                  <a:gd name="T19" fmla="*/ 32 h 877"/>
                  <a:gd name="T20" fmla="*/ 112 w 291"/>
                  <a:gd name="T21" fmla="*/ 14 h 877"/>
                  <a:gd name="T22" fmla="*/ 133 w 291"/>
                  <a:gd name="T23" fmla="*/ 4 h 877"/>
                  <a:gd name="T24" fmla="*/ 154 w 291"/>
                  <a:gd name="T25" fmla="*/ 4 h 877"/>
                  <a:gd name="T26" fmla="*/ 175 w 291"/>
                  <a:gd name="T27" fmla="*/ 14 h 877"/>
                  <a:gd name="T28" fmla="*/ 193 w 291"/>
                  <a:gd name="T29" fmla="*/ 32 h 877"/>
                  <a:gd name="T30" fmla="*/ 203 w 291"/>
                  <a:gd name="T31" fmla="*/ 60 h 877"/>
                  <a:gd name="T32" fmla="*/ 291 w 291"/>
                  <a:gd name="T33" fmla="*/ 502 h 877"/>
                  <a:gd name="T34" fmla="*/ 284 w 291"/>
                  <a:gd name="T35" fmla="*/ 530 h 877"/>
                  <a:gd name="T36" fmla="*/ 263 w 291"/>
                  <a:gd name="T37" fmla="*/ 537 h 877"/>
                  <a:gd name="T38" fmla="*/ 242 w 291"/>
                  <a:gd name="T39" fmla="*/ 530 h 877"/>
                  <a:gd name="T40" fmla="*/ 235 w 291"/>
                  <a:gd name="T41" fmla="*/ 502 h 877"/>
                  <a:gd name="T42" fmla="*/ 221 w 291"/>
                  <a:gd name="T43" fmla="*/ 260 h 877"/>
                  <a:gd name="T44" fmla="*/ 217 w 291"/>
                  <a:gd name="T45" fmla="*/ 859 h 877"/>
                  <a:gd name="T46" fmla="*/ 203 w 291"/>
                  <a:gd name="T47" fmla="*/ 877 h 877"/>
                  <a:gd name="T48" fmla="*/ 172 w 291"/>
                  <a:gd name="T49" fmla="*/ 877 h 877"/>
                  <a:gd name="T50" fmla="*/ 154 w 291"/>
                  <a:gd name="T51" fmla="*/ 859 h 877"/>
                  <a:gd name="T52" fmla="*/ 154 w 291"/>
                  <a:gd name="T53" fmla="*/ 498 h 877"/>
                  <a:gd name="T54" fmla="*/ 137 w 291"/>
                  <a:gd name="T55" fmla="*/ 842 h 877"/>
                  <a:gd name="T56" fmla="*/ 126 w 291"/>
                  <a:gd name="T57" fmla="*/ 870 h 877"/>
                  <a:gd name="T58" fmla="*/ 101 w 291"/>
                  <a:gd name="T59" fmla="*/ 877 h 877"/>
                  <a:gd name="T60" fmla="*/ 77 w 291"/>
                  <a:gd name="T61" fmla="*/ 870 h 877"/>
                  <a:gd name="T62" fmla="*/ 66 w 291"/>
                  <a:gd name="T63" fmla="*/ 842 h 877"/>
                  <a:gd name="T64" fmla="*/ 56 w 291"/>
                  <a:gd name="T65" fmla="*/ 260 h 877"/>
                  <a:gd name="T66" fmla="*/ 52 w 291"/>
                  <a:gd name="T67" fmla="*/ 519 h 877"/>
                  <a:gd name="T68" fmla="*/ 38 w 291"/>
                  <a:gd name="T69" fmla="*/ 537 h 877"/>
                  <a:gd name="T70" fmla="*/ 14 w 291"/>
                  <a:gd name="T71" fmla="*/ 537 h 877"/>
                  <a:gd name="T72" fmla="*/ 0 w 291"/>
                  <a:gd name="T73" fmla="*/ 519 h 877"/>
                  <a:gd name="T74" fmla="*/ 0 w 291"/>
                  <a:gd name="T75" fmla="*/ 225 h 877"/>
                  <a:gd name="T76" fmla="*/ 3 w 291"/>
                  <a:gd name="T77" fmla="*/ 197 h 877"/>
                  <a:gd name="T78" fmla="*/ 17 w 291"/>
                  <a:gd name="T79" fmla="*/ 176 h 877"/>
                  <a:gd name="T80" fmla="*/ 42 w 291"/>
                  <a:gd name="T81" fmla="*/ 161 h 877"/>
                  <a:gd name="T82" fmla="*/ 73 w 291"/>
                  <a:gd name="T83" fmla="*/ 158 h 877"/>
                  <a:gd name="T84" fmla="*/ 231 w 291"/>
                  <a:gd name="T85" fmla="*/ 158 h 877"/>
                  <a:gd name="T86" fmla="*/ 259 w 291"/>
                  <a:gd name="T87" fmla="*/ 169 h 877"/>
                  <a:gd name="T88" fmla="*/ 280 w 291"/>
                  <a:gd name="T89" fmla="*/ 186 h 877"/>
                  <a:gd name="T90" fmla="*/ 287 w 291"/>
                  <a:gd name="T91" fmla="*/ 211 h 877"/>
                  <a:gd name="T92" fmla="*/ 291 w 291"/>
                  <a:gd name="T93" fmla="*/ 502 h 8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1"/>
                  <a:gd name="T142" fmla="*/ 0 h 877"/>
                  <a:gd name="T143" fmla="*/ 291 w 291"/>
                  <a:gd name="T144" fmla="*/ 877 h 8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1" h="877">
                    <a:moveTo>
                      <a:pt x="203" y="74"/>
                    </a:moveTo>
                    <a:lnTo>
                      <a:pt x="203" y="88"/>
                    </a:lnTo>
                    <a:lnTo>
                      <a:pt x="200" y="102"/>
                    </a:lnTo>
                    <a:lnTo>
                      <a:pt x="193" y="116"/>
                    </a:lnTo>
                    <a:lnTo>
                      <a:pt x="186" y="126"/>
                    </a:lnTo>
                    <a:lnTo>
                      <a:pt x="175" y="137"/>
                    </a:lnTo>
                    <a:lnTo>
                      <a:pt x="168" y="144"/>
                    </a:lnTo>
                    <a:lnTo>
                      <a:pt x="154" y="147"/>
                    </a:lnTo>
                    <a:lnTo>
                      <a:pt x="144" y="151"/>
                    </a:lnTo>
                    <a:lnTo>
                      <a:pt x="133" y="147"/>
                    </a:lnTo>
                    <a:lnTo>
                      <a:pt x="123" y="144"/>
                    </a:lnTo>
                    <a:lnTo>
                      <a:pt x="112" y="137"/>
                    </a:lnTo>
                    <a:lnTo>
                      <a:pt x="101" y="126"/>
                    </a:lnTo>
                    <a:lnTo>
                      <a:pt x="94" y="116"/>
                    </a:lnTo>
                    <a:lnTo>
                      <a:pt x="87" y="102"/>
                    </a:lnTo>
                    <a:lnTo>
                      <a:pt x="84" y="88"/>
                    </a:lnTo>
                    <a:lnTo>
                      <a:pt x="84" y="74"/>
                    </a:lnTo>
                    <a:lnTo>
                      <a:pt x="84" y="60"/>
                    </a:lnTo>
                    <a:lnTo>
                      <a:pt x="87" y="46"/>
                    </a:lnTo>
                    <a:lnTo>
                      <a:pt x="94" y="32"/>
                    </a:lnTo>
                    <a:lnTo>
                      <a:pt x="101" y="21"/>
                    </a:lnTo>
                    <a:lnTo>
                      <a:pt x="112" y="14"/>
                    </a:lnTo>
                    <a:lnTo>
                      <a:pt x="123" y="7"/>
                    </a:lnTo>
                    <a:lnTo>
                      <a:pt x="133" y="4"/>
                    </a:lnTo>
                    <a:lnTo>
                      <a:pt x="144" y="0"/>
                    </a:lnTo>
                    <a:lnTo>
                      <a:pt x="154" y="4"/>
                    </a:lnTo>
                    <a:lnTo>
                      <a:pt x="168" y="7"/>
                    </a:lnTo>
                    <a:lnTo>
                      <a:pt x="175" y="14"/>
                    </a:lnTo>
                    <a:lnTo>
                      <a:pt x="186" y="21"/>
                    </a:lnTo>
                    <a:lnTo>
                      <a:pt x="193" y="32"/>
                    </a:lnTo>
                    <a:lnTo>
                      <a:pt x="200" y="46"/>
                    </a:lnTo>
                    <a:lnTo>
                      <a:pt x="203" y="60"/>
                    </a:lnTo>
                    <a:lnTo>
                      <a:pt x="203" y="74"/>
                    </a:lnTo>
                    <a:close/>
                    <a:moveTo>
                      <a:pt x="291" y="502"/>
                    </a:moveTo>
                    <a:lnTo>
                      <a:pt x="287" y="519"/>
                    </a:lnTo>
                    <a:lnTo>
                      <a:pt x="284" y="530"/>
                    </a:lnTo>
                    <a:lnTo>
                      <a:pt x="273" y="537"/>
                    </a:lnTo>
                    <a:lnTo>
                      <a:pt x="263" y="537"/>
                    </a:lnTo>
                    <a:lnTo>
                      <a:pt x="249" y="537"/>
                    </a:lnTo>
                    <a:lnTo>
                      <a:pt x="242" y="530"/>
                    </a:lnTo>
                    <a:lnTo>
                      <a:pt x="235" y="519"/>
                    </a:lnTo>
                    <a:lnTo>
                      <a:pt x="235" y="502"/>
                    </a:lnTo>
                    <a:lnTo>
                      <a:pt x="235" y="260"/>
                    </a:lnTo>
                    <a:lnTo>
                      <a:pt x="221" y="260"/>
                    </a:lnTo>
                    <a:lnTo>
                      <a:pt x="221" y="842"/>
                    </a:lnTo>
                    <a:lnTo>
                      <a:pt x="217" y="859"/>
                    </a:lnTo>
                    <a:lnTo>
                      <a:pt x="214" y="870"/>
                    </a:lnTo>
                    <a:lnTo>
                      <a:pt x="203" y="877"/>
                    </a:lnTo>
                    <a:lnTo>
                      <a:pt x="186" y="877"/>
                    </a:lnTo>
                    <a:lnTo>
                      <a:pt x="172" y="877"/>
                    </a:lnTo>
                    <a:lnTo>
                      <a:pt x="161" y="870"/>
                    </a:lnTo>
                    <a:lnTo>
                      <a:pt x="154" y="859"/>
                    </a:lnTo>
                    <a:lnTo>
                      <a:pt x="154" y="842"/>
                    </a:lnTo>
                    <a:lnTo>
                      <a:pt x="154" y="498"/>
                    </a:lnTo>
                    <a:lnTo>
                      <a:pt x="137" y="498"/>
                    </a:lnTo>
                    <a:lnTo>
                      <a:pt x="137" y="842"/>
                    </a:lnTo>
                    <a:lnTo>
                      <a:pt x="133" y="859"/>
                    </a:lnTo>
                    <a:lnTo>
                      <a:pt x="126" y="870"/>
                    </a:lnTo>
                    <a:lnTo>
                      <a:pt x="116" y="877"/>
                    </a:lnTo>
                    <a:lnTo>
                      <a:pt x="101" y="877"/>
                    </a:lnTo>
                    <a:lnTo>
                      <a:pt x="87" y="877"/>
                    </a:lnTo>
                    <a:lnTo>
                      <a:pt x="77" y="870"/>
                    </a:lnTo>
                    <a:lnTo>
                      <a:pt x="70" y="859"/>
                    </a:lnTo>
                    <a:lnTo>
                      <a:pt x="66" y="842"/>
                    </a:lnTo>
                    <a:lnTo>
                      <a:pt x="66" y="260"/>
                    </a:lnTo>
                    <a:lnTo>
                      <a:pt x="56" y="260"/>
                    </a:lnTo>
                    <a:lnTo>
                      <a:pt x="56" y="502"/>
                    </a:lnTo>
                    <a:lnTo>
                      <a:pt x="52" y="519"/>
                    </a:lnTo>
                    <a:lnTo>
                      <a:pt x="49" y="530"/>
                    </a:lnTo>
                    <a:lnTo>
                      <a:pt x="38" y="537"/>
                    </a:lnTo>
                    <a:lnTo>
                      <a:pt x="28" y="537"/>
                    </a:lnTo>
                    <a:lnTo>
                      <a:pt x="14" y="537"/>
                    </a:lnTo>
                    <a:lnTo>
                      <a:pt x="7" y="530"/>
                    </a:lnTo>
                    <a:lnTo>
                      <a:pt x="0" y="519"/>
                    </a:lnTo>
                    <a:lnTo>
                      <a:pt x="0" y="502"/>
                    </a:lnTo>
                    <a:lnTo>
                      <a:pt x="0" y="225"/>
                    </a:lnTo>
                    <a:lnTo>
                      <a:pt x="0" y="211"/>
                    </a:lnTo>
                    <a:lnTo>
                      <a:pt x="3" y="197"/>
                    </a:lnTo>
                    <a:lnTo>
                      <a:pt x="10" y="186"/>
                    </a:lnTo>
                    <a:lnTo>
                      <a:pt x="17" y="176"/>
                    </a:lnTo>
                    <a:lnTo>
                      <a:pt x="28" y="169"/>
                    </a:lnTo>
                    <a:lnTo>
                      <a:pt x="42" y="161"/>
                    </a:lnTo>
                    <a:lnTo>
                      <a:pt x="56" y="158"/>
                    </a:lnTo>
                    <a:lnTo>
                      <a:pt x="73" y="158"/>
                    </a:lnTo>
                    <a:lnTo>
                      <a:pt x="214" y="158"/>
                    </a:lnTo>
                    <a:lnTo>
                      <a:pt x="231" y="158"/>
                    </a:lnTo>
                    <a:lnTo>
                      <a:pt x="249" y="161"/>
                    </a:lnTo>
                    <a:lnTo>
                      <a:pt x="259" y="169"/>
                    </a:lnTo>
                    <a:lnTo>
                      <a:pt x="270" y="176"/>
                    </a:lnTo>
                    <a:lnTo>
                      <a:pt x="280" y="186"/>
                    </a:lnTo>
                    <a:lnTo>
                      <a:pt x="284" y="197"/>
                    </a:lnTo>
                    <a:lnTo>
                      <a:pt x="287" y="211"/>
                    </a:lnTo>
                    <a:lnTo>
                      <a:pt x="291" y="225"/>
                    </a:lnTo>
                    <a:lnTo>
                      <a:pt x="291" y="502"/>
                    </a:lnTo>
                    <a:close/>
                  </a:path>
                </a:pathLst>
              </a:custGeom>
              <a:solidFill>
                <a:srgbClr val="1F1A17"/>
              </a:solidFill>
              <a:ln w="9525">
                <a:noFill/>
                <a:round/>
                <a:headEnd/>
                <a:tailEnd/>
              </a:ln>
            </p:spPr>
            <p:txBody>
              <a:bodyPr/>
              <a:lstStyle/>
              <a:p>
                <a:endParaRPr lang="ro-RO"/>
              </a:p>
            </p:txBody>
          </p:sp>
          <p:sp>
            <p:nvSpPr>
              <p:cNvPr id="54323" name="Freeform 755"/>
              <p:cNvSpPr>
                <a:spLocks/>
              </p:cNvSpPr>
              <p:nvPr/>
            </p:nvSpPr>
            <p:spPr bwMode="auto">
              <a:xfrm>
                <a:off x="2228" y="3437"/>
                <a:ext cx="119" cy="151"/>
              </a:xfrm>
              <a:custGeom>
                <a:avLst/>
                <a:gdLst>
                  <a:gd name="T0" fmla="*/ 119 w 119"/>
                  <a:gd name="T1" fmla="*/ 74 h 151"/>
                  <a:gd name="T2" fmla="*/ 119 w 119"/>
                  <a:gd name="T3" fmla="*/ 88 h 151"/>
                  <a:gd name="T4" fmla="*/ 116 w 119"/>
                  <a:gd name="T5" fmla="*/ 102 h 151"/>
                  <a:gd name="T6" fmla="*/ 109 w 119"/>
                  <a:gd name="T7" fmla="*/ 116 h 151"/>
                  <a:gd name="T8" fmla="*/ 102 w 119"/>
                  <a:gd name="T9" fmla="*/ 126 h 151"/>
                  <a:gd name="T10" fmla="*/ 91 w 119"/>
                  <a:gd name="T11" fmla="*/ 137 h 151"/>
                  <a:gd name="T12" fmla="*/ 84 w 119"/>
                  <a:gd name="T13" fmla="*/ 144 h 151"/>
                  <a:gd name="T14" fmla="*/ 70 w 119"/>
                  <a:gd name="T15" fmla="*/ 147 h 151"/>
                  <a:gd name="T16" fmla="*/ 60 w 119"/>
                  <a:gd name="T17" fmla="*/ 151 h 151"/>
                  <a:gd name="T18" fmla="*/ 49 w 119"/>
                  <a:gd name="T19" fmla="*/ 147 h 151"/>
                  <a:gd name="T20" fmla="*/ 39 w 119"/>
                  <a:gd name="T21" fmla="*/ 144 h 151"/>
                  <a:gd name="T22" fmla="*/ 28 w 119"/>
                  <a:gd name="T23" fmla="*/ 137 h 151"/>
                  <a:gd name="T24" fmla="*/ 17 w 119"/>
                  <a:gd name="T25" fmla="*/ 126 h 151"/>
                  <a:gd name="T26" fmla="*/ 10 w 119"/>
                  <a:gd name="T27" fmla="*/ 116 h 151"/>
                  <a:gd name="T28" fmla="*/ 3 w 119"/>
                  <a:gd name="T29" fmla="*/ 102 h 151"/>
                  <a:gd name="T30" fmla="*/ 0 w 119"/>
                  <a:gd name="T31" fmla="*/ 88 h 151"/>
                  <a:gd name="T32" fmla="*/ 0 w 119"/>
                  <a:gd name="T33" fmla="*/ 74 h 151"/>
                  <a:gd name="T34" fmla="*/ 0 w 119"/>
                  <a:gd name="T35" fmla="*/ 60 h 151"/>
                  <a:gd name="T36" fmla="*/ 3 w 119"/>
                  <a:gd name="T37" fmla="*/ 46 h 151"/>
                  <a:gd name="T38" fmla="*/ 10 w 119"/>
                  <a:gd name="T39" fmla="*/ 32 h 151"/>
                  <a:gd name="T40" fmla="*/ 17 w 119"/>
                  <a:gd name="T41" fmla="*/ 21 h 151"/>
                  <a:gd name="T42" fmla="*/ 28 w 119"/>
                  <a:gd name="T43" fmla="*/ 14 h 151"/>
                  <a:gd name="T44" fmla="*/ 39 w 119"/>
                  <a:gd name="T45" fmla="*/ 7 h 151"/>
                  <a:gd name="T46" fmla="*/ 49 w 119"/>
                  <a:gd name="T47" fmla="*/ 4 h 151"/>
                  <a:gd name="T48" fmla="*/ 60 w 119"/>
                  <a:gd name="T49" fmla="*/ 0 h 151"/>
                  <a:gd name="T50" fmla="*/ 70 w 119"/>
                  <a:gd name="T51" fmla="*/ 4 h 151"/>
                  <a:gd name="T52" fmla="*/ 84 w 119"/>
                  <a:gd name="T53" fmla="*/ 7 h 151"/>
                  <a:gd name="T54" fmla="*/ 91 w 119"/>
                  <a:gd name="T55" fmla="*/ 14 h 151"/>
                  <a:gd name="T56" fmla="*/ 102 w 119"/>
                  <a:gd name="T57" fmla="*/ 21 h 151"/>
                  <a:gd name="T58" fmla="*/ 109 w 119"/>
                  <a:gd name="T59" fmla="*/ 32 h 151"/>
                  <a:gd name="T60" fmla="*/ 116 w 119"/>
                  <a:gd name="T61" fmla="*/ 46 h 151"/>
                  <a:gd name="T62" fmla="*/ 119 w 119"/>
                  <a:gd name="T63" fmla="*/ 60 h 151"/>
                  <a:gd name="T64" fmla="*/ 119 w 119"/>
                  <a:gd name="T65" fmla="*/ 74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51"/>
                  <a:gd name="T101" fmla="*/ 119 w 119"/>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51">
                    <a:moveTo>
                      <a:pt x="119" y="74"/>
                    </a:moveTo>
                    <a:lnTo>
                      <a:pt x="119" y="88"/>
                    </a:lnTo>
                    <a:lnTo>
                      <a:pt x="116" y="102"/>
                    </a:lnTo>
                    <a:lnTo>
                      <a:pt x="109" y="116"/>
                    </a:lnTo>
                    <a:lnTo>
                      <a:pt x="102" y="126"/>
                    </a:lnTo>
                    <a:lnTo>
                      <a:pt x="91" y="137"/>
                    </a:lnTo>
                    <a:lnTo>
                      <a:pt x="84" y="144"/>
                    </a:lnTo>
                    <a:lnTo>
                      <a:pt x="70" y="147"/>
                    </a:lnTo>
                    <a:lnTo>
                      <a:pt x="60" y="151"/>
                    </a:lnTo>
                    <a:lnTo>
                      <a:pt x="49" y="147"/>
                    </a:lnTo>
                    <a:lnTo>
                      <a:pt x="39" y="144"/>
                    </a:lnTo>
                    <a:lnTo>
                      <a:pt x="28" y="137"/>
                    </a:lnTo>
                    <a:lnTo>
                      <a:pt x="17" y="126"/>
                    </a:lnTo>
                    <a:lnTo>
                      <a:pt x="10" y="116"/>
                    </a:lnTo>
                    <a:lnTo>
                      <a:pt x="3" y="102"/>
                    </a:lnTo>
                    <a:lnTo>
                      <a:pt x="0" y="88"/>
                    </a:lnTo>
                    <a:lnTo>
                      <a:pt x="0" y="74"/>
                    </a:lnTo>
                    <a:lnTo>
                      <a:pt x="0" y="60"/>
                    </a:lnTo>
                    <a:lnTo>
                      <a:pt x="3" y="46"/>
                    </a:lnTo>
                    <a:lnTo>
                      <a:pt x="10" y="32"/>
                    </a:lnTo>
                    <a:lnTo>
                      <a:pt x="17" y="21"/>
                    </a:lnTo>
                    <a:lnTo>
                      <a:pt x="28" y="14"/>
                    </a:lnTo>
                    <a:lnTo>
                      <a:pt x="39" y="7"/>
                    </a:lnTo>
                    <a:lnTo>
                      <a:pt x="49" y="4"/>
                    </a:lnTo>
                    <a:lnTo>
                      <a:pt x="60" y="0"/>
                    </a:lnTo>
                    <a:lnTo>
                      <a:pt x="70" y="4"/>
                    </a:lnTo>
                    <a:lnTo>
                      <a:pt x="84" y="7"/>
                    </a:lnTo>
                    <a:lnTo>
                      <a:pt x="91" y="14"/>
                    </a:lnTo>
                    <a:lnTo>
                      <a:pt x="102" y="21"/>
                    </a:lnTo>
                    <a:lnTo>
                      <a:pt x="109" y="32"/>
                    </a:lnTo>
                    <a:lnTo>
                      <a:pt x="116" y="46"/>
                    </a:lnTo>
                    <a:lnTo>
                      <a:pt x="119" y="60"/>
                    </a:lnTo>
                    <a:lnTo>
                      <a:pt x="119" y="74"/>
                    </a:lnTo>
                  </a:path>
                </a:pathLst>
              </a:custGeom>
              <a:noFill/>
              <a:ln w="2540">
                <a:solidFill>
                  <a:srgbClr val="1F1A17"/>
                </a:solidFill>
                <a:round/>
                <a:headEnd/>
                <a:tailEnd/>
              </a:ln>
            </p:spPr>
            <p:txBody>
              <a:bodyPr/>
              <a:lstStyle/>
              <a:p>
                <a:endParaRPr lang="ro-RO"/>
              </a:p>
            </p:txBody>
          </p:sp>
          <p:sp>
            <p:nvSpPr>
              <p:cNvPr id="54324" name="Freeform 754"/>
              <p:cNvSpPr>
                <a:spLocks/>
              </p:cNvSpPr>
              <p:nvPr/>
            </p:nvSpPr>
            <p:spPr bwMode="auto">
              <a:xfrm>
                <a:off x="2144" y="3595"/>
                <a:ext cx="291" cy="719"/>
              </a:xfrm>
              <a:custGeom>
                <a:avLst/>
                <a:gdLst>
                  <a:gd name="T0" fmla="*/ 291 w 291"/>
                  <a:gd name="T1" fmla="*/ 344 h 719"/>
                  <a:gd name="T2" fmla="*/ 287 w 291"/>
                  <a:gd name="T3" fmla="*/ 361 h 719"/>
                  <a:gd name="T4" fmla="*/ 284 w 291"/>
                  <a:gd name="T5" fmla="*/ 372 h 719"/>
                  <a:gd name="T6" fmla="*/ 273 w 291"/>
                  <a:gd name="T7" fmla="*/ 379 h 719"/>
                  <a:gd name="T8" fmla="*/ 263 w 291"/>
                  <a:gd name="T9" fmla="*/ 379 h 719"/>
                  <a:gd name="T10" fmla="*/ 249 w 291"/>
                  <a:gd name="T11" fmla="*/ 379 h 719"/>
                  <a:gd name="T12" fmla="*/ 242 w 291"/>
                  <a:gd name="T13" fmla="*/ 372 h 719"/>
                  <a:gd name="T14" fmla="*/ 235 w 291"/>
                  <a:gd name="T15" fmla="*/ 361 h 719"/>
                  <a:gd name="T16" fmla="*/ 235 w 291"/>
                  <a:gd name="T17" fmla="*/ 344 h 719"/>
                  <a:gd name="T18" fmla="*/ 235 w 291"/>
                  <a:gd name="T19" fmla="*/ 102 h 719"/>
                  <a:gd name="T20" fmla="*/ 221 w 291"/>
                  <a:gd name="T21" fmla="*/ 102 h 719"/>
                  <a:gd name="T22" fmla="*/ 221 w 291"/>
                  <a:gd name="T23" fmla="*/ 684 h 719"/>
                  <a:gd name="T24" fmla="*/ 217 w 291"/>
                  <a:gd name="T25" fmla="*/ 701 h 719"/>
                  <a:gd name="T26" fmla="*/ 214 w 291"/>
                  <a:gd name="T27" fmla="*/ 712 h 719"/>
                  <a:gd name="T28" fmla="*/ 203 w 291"/>
                  <a:gd name="T29" fmla="*/ 719 h 719"/>
                  <a:gd name="T30" fmla="*/ 186 w 291"/>
                  <a:gd name="T31" fmla="*/ 719 h 719"/>
                  <a:gd name="T32" fmla="*/ 172 w 291"/>
                  <a:gd name="T33" fmla="*/ 719 h 719"/>
                  <a:gd name="T34" fmla="*/ 161 w 291"/>
                  <a:gd name="T35" fmla="*/ 712 h 719"/>
                  <a:gd name="T36" fmla="*/ 154 w 291"/>
                  <a:gd name="T37" fmla="*/ 701 h 719"/>
                  <a:gd name="T38" fmla="*/ 154 w 291"/>
                  <a:gd name="T39" fmla="*/ 684 h 719"/>
                  <a:gd name="T40" fmla="*/ 154 w 291"/>
                  <a:gd name="T41" fmla="*/ 340 h 719"/>
                  <a:gd name="T42" fmla="*/ 137 w 291"/>
                  <a:gd name="T43" fmla="*/ 340 h 719"/>
                  <a:gd name="T44" fmla="*/ 137 w 291"/>
                  <a:gd name="T45" fmla="*/ 684 h 719"/>
                  <a:gd name="T46" fmla="*/ 133 w 291"/>
                  <a:gd name="T47" fmla="*/ 701 h 719"/>
                  <a:gd name="T48" fmla="*/ 126 w 291"/>
                  <a:gd name="T49" fmla="*/ 712 h 719"/>
                  <a:gd name="T50" fmla="*/ 116 w 291"/>
                  <a:gd name="T51" fmla="*/ 719 h 719"/>
                  <a:gd name="T52" fmla="*/ 101 w 291"/>
                  <a:gd name="T53" fmla="*/ 719 h 719"/>
                  <a:gd name="T54" fmla="*/ 87 w 291"/>
                  <a:gd name="T55" fmla="*/ 719 h 719"/>
                  <a:gd name="T56" fmla="*/ 77 w 291"/>
                  <a:gd name="T57" fmla="*/ 712 h 719"/>
                  <a:gd name="T58" fmla="*/ 70 w 291"/>
                  <a:gd name="T59" fmla="*/ 701 h 719"/>
                  <a:gd name="T60" fmla="*/ 66 w 291"/>
                  <a:gd name="T61" fmla="*/ 684 h 719"/>
                  <a:gd name="T62" fmla="*/ 66 w 291"/>
                  <a:gd name="T63" fmla="*/ 102 h 719"/>
                  <a:gd name="T64" fmla="*/ 56 w 291"/>
                  <a:gd name="T65" fmla="*/ 102 h 719"/>
                  <a:gd name="T66" fmla="*/ 56 w 291"/>
                  <a:gd name="T67" fmla="*/ 344 h 719"/>
                  <a:gd name="T68" fmla="*/ 52 w 291"/>
                  <a:gd name="T69" fmla="*/ 361 h 719"/>
                  <a:gd name="T70" fmla="*/ 49 w 291"/>
                  <a:gd name="T71" fmla="*/ 372 h 719"/>
                  <a:gd name="T72" fmla="*/ 38 w 291"/>
                  <a:gd name="T73" fmla="*/ 379 h 719"/>
                  <a:gd name="T74" fmla="*/ 28 w 291"/>
                  <a:gd name="T75" fmla="*/ 379 h 719"/>
                  <a:gd name="T76" fmla="*/ 14 w 291"/>
                  <a:gd name="T77" fmla="*/ 379 h 719"/>
                  <a:gd name="T78" fmla="*/ 7 w 291"/>
                  <a:gd name="T79" fmla="*/ 372 h 719"/>
                  <a:gd name="T80" fmla="*/ 0 w 291"/>
                  <a:gd name="T81" fmla="*/ 361 h 719"/>
                  <a:gd name="T82" fmla="*/ 0 w 291"/>
                  <a:gd name="T83" fmla="*/ 344 h 719"/>
                  <a:gd name="T84" fmla="*/ 0 w 291"/>
                  <a:gd name="T85" fmla="*/ 67 h 719"/>
                  <a:gd name="T86" fmla="*/ 0 w 291"/>
                  <a:gd name="T87" fmla="*/ 53 h 719"/>
                  <a:gd name="T88" fmla="*/ 3 w 291"/>
                  <a:gd name="T89" fmla="*/ 39 h 719"/>
                  <a:gd name="T90" fmla="*/ 10 w 291"/>
                  <a:gd name="T91" fmla="*/ 28 h 719"/>
                  <a:gd name="T92" fmla="*/ 17 w 291"/>
                  <a:gd name="T93" fmla="*/ 18 h 719"/>
                  <a:gd name="T94" fmla="*/ 28 w 291"/>
                  <a:gd name="T95" fmla="*/ 11 h 719"/>
                  <a:gd name="T96" fmla="*/ 42 w 291"/>
                  <a:gd name="T97" fmla="*/ 3 h 719"/>
                  <a:gd name="T98" fmla="*/ 56 w 291"/>
                  <a:gd name="T99" fmla="*/ 0 h 719"/>
                  <a:gd name="T100" fmla="*/ 73 w 291"/>
                  <a:gd name="T101" fmla="*/ 0 h 719"/>
                  <a:gd name="T102" fmla="*/ 214 w 291"/>
                  <a:gd name="T103" fmla="*/ 0 h 719"/>
                  <a:gd name="T104" fmla="*/ 231 w 291"/>
                  <a:gd name="T105" fmla="*/ 0 h 719"/>
                  <a:gd name="T106" fmla="*/ 249 w 291"/>
                  <a:gd name="T107" fmla="*/ 3 h 719"/>
                  <a:gd name="T108" fmla="*/ 259 w 291"/>
                  <a:gd name="T109" fmla="*/ 11 h 719"/>
                  <a:gd name="T110" fmla="*/ 270 w 291"/>
                  <a:gd name="T111" fmla="*/ 18 h 719"/>
                  <a:gd name="T112" fmla="*/ 280 w 291"/>
                  <a:gd name="T113" fmla="*/ 28 h 719"/>
                  <a:gd name="T114" fmla="*/ 284 w 291"/>
                  <a:gd name="T115" fmla="*/ 39 h 719"/>
                  <a:gd name="T116" fmla="*/ 287 w 291"/>
                  <a:gd name="T117" fmla="*/ 53 h 719"/>
                  <a:gd name="T118" fmla="*/ 291 w 291"/>
                  <a:gd name="T119" fmla="*/ 67 h 719"/>
                  <a:gd name="T120" fmla="*/ 291 w 291"/>
                  <a:gd name="T121" fmla="*/ 344 h 7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1"/>
                  <a:gd name="T184" fmla="*/ 0 h 719"/>
                  <a:gd name="T185" fmla="*/ 291 w 291"/>
                  <a:gd name="T186" fmla="*/ 719 h 7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1" h="719">
                    <a:moveTo>
                      <a:pt x="291" y="344"/>
                    </a:moveTo>
                    <a:lnTo>
                      <a:pt x="287" y="361"/>
                    </a:lnTo>
                    <a:lnTo>
                      <a:pt x="284" y="372"/>
                    </a:lnTo>
                    <a:lnTo>
                      <a:pt x="273" y="379"/>
                    </a:lnTo>
                    <a:lnTo>
                      <a:pt x="263" y="379"/>
                    </a:lnTo>
                    <a:lnTo>
                      <a:pt x="249" y="379"/>
                    </a:lnTo>
                    <a:lnTo>
                      <a:pt x="242" y="372"/>
                    </a:lnTo>
                    <a:lnTo>
                      <a:pt x="235" y="361"/>
                    </a:lnTo>
                    <a:lnTo>
                      <a:pt x="235" y="344"/>
                    </a:lnTo>
                    <a:lnTo>
                      <a:pt x="235" y="102"/>
                    </a:lnTo>
                    <a:lnTo>
                      <a:pt x="221" y="102"/>
                    </a:lnTo>
                    <a:lnTo>
                      <a:pt x="221" y="684"/>
                    </a:lnTo>
                    <a:lnTo>
                      <a:pt x="217" y="701"/>
                    </a:lnTo>
                    <a:lnTo>
                      <a:pt x="214" y="712"/>
                    </a:lnTo>
                    <a:lnTo>
                      <a:pt x="203" y="719"/>
                    </a:lnTo>
                    <a:lnTo>
                      <a:pt x="186" y="719"/>
                    </a:lnTo>
                    <a:lnTo>
                      <a:pt x="172" y="719"/>
                    </a:lnTo>
                    <a:lnTo>
                      <a:pt x="161" y="712"/>
                    </a:lnTo>
                    <a:lnTo>
                      <a:pt x="154" y="701"/>
                    </a:lnTo>
                    <a:lnTo>
                      <a:pt x="154" y="684"/>
                    </a:lnTo>
                    <a:lnTo>
                      <a:pt x="154" y="340"/>
                    </a:lnTo>
                    <a:lnTo>
                      <a:pt x="137" y="340"/>
                    </a:lnTo>
                    <a:lnTo>
                      <a:pt x="137" y="684"/>
                    </a:lnTo>
                    <a:lnTo>
                      <a:pt x="133" y="701"/>
                    </a:lnTo>
                    <a:lnTo>
                      <a:pt x="126" y="712"/>
                    </a:lnTo>
                    <a:lnTo>
                      <a:pt x="116" y="719"/>
                    </a:lnTo>
                    <a:lnTo>
                      <a:pt x="101" y="719"/>
                    </a:lnTo>
                    <a:lnTo>
                      <a:pt x="87" y="719"/>
                    </a:lnTo>
                    <a:lnTo>
                      <a:pt x="77" y="712"/>
                    </a:lnTo>
                    <a:lnTo>
                      <a:pt x="70" y="701"/>
                    </a:lnTo>
                    <a:lnTo>
                      <a:pt x="66" y="684"/>
                    </a:lnTo>
                    <a:lnTo>
                      <a:pt x="66" y="102"/>
                    </a:lnTo>
                    <a:lnTo>
                      <a:pt x="56" y="102"/>
                    </a:lnTo>
                    <a:lnTo>
                      <a:pt x="56" y="344"/>
                    </a:lnTo>
                    <a:lnTo>
                      <a:pt x="52" y="361"/>
                    </a:lnTo>
                    <a:lnTo>
                      <a:pt x="49" y="372"/>
                    </a:lnTo>
                    <a:lnTo>
                      <a:pt x="38" y="379"/>
                    </a:lnTo>
                    <a:lnTo>
                      <a:pt x="28" y="379"/>
                    </a:lnTo>
                    <a:lnTo>
                      <a:pt x="14" y="379"/>
                    </a:lnTo>
                    <a:lnTo>
                      <a:pt x="7" y="372"/>
                    </a:lnTo>
                    <a:lnTo>
                      <a:pt x="0" y="361"/>
                    </a:lnTo>
                    <a:lnTo>
                      <a:pt x="0" y="344"/>
                    </a:lnTo>
                    <a:lnTo>
                      <a:pt x="0" y="67"/>
                    </a:lnTo>
                    <a:lnTo>
                      <a:pt x="0" y="53"/>
                    </a:lnTo>
                    <a:lnTo>
                      <a:pt x="3" y="39"/>
                    </a:lnTo>
                    <a:lnTo>
                      <a:pt x="10" y="28"/>
                    </a:lnTo>
                    <a:lnTo>
                      <a:pt x="17" y="18"/>
                    </a:lnTo>
                    <a:lnTo>
                      <a:pt x="28" y="11"/>
                    </a:lnTo>
                    <a:lnTo>
                      <a:pt x="42" y="3"/>
                    </a:lnTo>
                    <a:lnTo>
                      <a:pt x="56" y="0"/>
                    </a:lnTo>
                    <a:lnTo>
                      <a:pt x="73" y="0"/>
                    </a:lnTo>
                    <a:lnTo>
                      <a:pt x="214" y="0"/>
                    </a:lnTo>
                    <a:lnTo>
                      <a:pt x="231" y="0"/>
                    </a:lnTo>
                    <a:lnTo>
                      <a:pt x="249" y="3"/>
                    </a:lnTo>
                    <a:lnTo>
                      <a:pt x="259" y="11"/>
                    </a:lnTo>
                    <a:lnTo>
                      <a:pt x="270" y="18"/>
                    </a:lnTo>
                    <a:lnTo>
                      <a:pt x="280" y="28"/>
                    </a:lnTo>
                    <a:lnTo>
                      <a:pt x="284" y="39"/>
                    </a:lnTo>
                    <a:lnTo>
                      <a:pt x="287" y="53"/>
                    </a:lnTo>
                    <a:lnTo>
                      <a:pt x="291" y="67"/>
                    </a:lnTo>
                    <a:lnTo>
                      <a:pt x="291" y="344"/>
                    </a:lnTo>
                  </a:path>
                </a:pathLst>
              </a:custGeom>
              <a:noFill/>
              <a:ln w="2540">
                <a:solidFill>
                  <a:srgbClr val="1F1A17"/>
                </a:solidFill>
                <a:round/>
                <a:headEnd/>
                <a:tailEnd/>
              </a:ln>
            </p:spPr>
            <p:txBody>
              <a:bodyPr/>
              <a:lstStyle/>
              <a:p>
                <a:endParaRPr lang="ro-RO"/>
              </a:p>
            </p:txBody>
          </p:sp>
          <p:sp>
            <p:nvSpPr>
              <p:cNvPr id="54325" name="Freeform 753"/>
              <p:cNvSpPr>
                <a:spLocks noEditPoints="1"/>
              </p:cNvSpPr>
              <p:nvPr/>
            </p:nvSpPr>
            <p:spPr bwMode="auto">
              <a:xfrm>
                <a:off x="2719" y="3904"/>
                <a:ext cx="218" cy="245"/>
              </a:xfrm>
              <a:custGeom>
                <a:avLst/>
                <a:gdLst>
                  <a:gd name="T0" fmla="*/ 218 w 218"/>
                  <a:gd name="T1" fmla="*/ 59 h 245"/>
                  <a:gd name="T2" fmla="*/ 172 w 218"/>
                  <a:gd name="T3" fmla="*/ 63 h 245"/>
                  <a:gd name="T4" fmla="*/ 162 w 218"/>
                  <a:gd name="T5" fmla="*/ 59 h 245"/>
                  <a:gd name="T6" fmla="*/ 183 w 218"/>
                  <a:gd name="T7" fmla="*/ 77 h 245"/>
                  <a:gd name="T8" fmla="*/ 211 w 218"/>
                  <a:gd name="T9" fmla="*/ 154 h 245"/>
                  <a:gd name="T10" fmla="*/ 204 w 218"/>
                  <a:gd name="T11" fmla="*/ 186 h 245"/>
                  <a:gd name="T12" fmla="*/ 211 w 218"/>
                  <a:gd name="T13" fmla="*/ 193 h 245"/>
                  <a:gd name="T14" fmla="*/ 211 w 218"/>
                  <a:gd name="T15" fmla="*/ 245 h 245"/>
                  <a:gd name="T16" fmla="*/ 7 w 218"/>
                  <a:gd name="T17" fmla="*/ 217 h 245"/>
                  <a:gd name="T18" fmla="*/ 18 w 218"/>
                  <a:gd name="T19" fmla="*/ 193 h 245"/>
                  <a:gd name="T20" fmla="*/ 7 w 218"/>
                  <a:gd name="T21" fmla="*/ 186 h 245"/>
                  <a:gd name="T22" fmla="*/ 21 w 218"/>
                  <a:gd name="T23" fmla="*/ 80 h 245"/>
                  <a:gd name="T24" fmla="*/ 49 w 218"/>
                  <a:gd name="T25" fmla="*/ 70 h 245"/>
                  <a:gd name="T26" fmla="*/ 60 w 218"/>
                  <a:gd name="T27" fmla="*/ 45 h 245"/>
                  <a:gd name="T28" fmla="*/ 11 w 218"/>
                  <a:gd name="T29" fmla="*/ 66 h 245"/>
                  <a:gd name="T30" fmla="*/ 0 w 218"/>
                  <a:gd name="T31" fmla="*/ 52 h 245"/>
                  <a:gd name="T32" fmla="*/ 7 w 218"/>
                  <a:gd name="T33" fmla="*/ 21 h 245"/>
                  <a:gd name="T34" fmla="*/ 49 w 218"/>
                  <a:gd name="T35" fmla="*/ 3 h 245"/>
                  <a:gd name="T36" fmla="*/ 109 w 218"/>
                  <a:gd name="T37" fmla="*/ 0 h 245"/>
                  <a:gd name="T38" fmla="*/ 169 w 218"/>
                  <a:gd name="T39" fmla="*/ 3 h 245"/>
                  <a:gd name="T40" fmla="*/ 211 w 218"/>
                  <a:gd name="T41" fmla="*/ 21 h 245"/>
                  <a:gd name="T42" fmla="*/ 218 w 218"/>
                  <a:gd name="T43" fmla="*/ 52 h 245"/>
                  <a:gd name="T44" fmla="*/ 144 w 218"/>
                  <a:gd name="T45" fmla="*/ 35 h 245"/>
                  <a:gd name="T46" fmla="*/ 105 w 218"/>
                  <a:gd name="T47" fmla="*/ 35 h 245"/>
                  <a:gd name="T48" fmla="*/ 77 w 218"/>
                  <a:gd name="T49" fmla="*/ 35 h 245"/>
                  <a:gd name="T50" fmla="*/ 144 w 218"/>
                  <a:gd name="T51" fmla="*/ 49 h 245"/>
                  <a:gd name="T52" fmla="*/ 186 w 218"/>
                  <a:gd name="T53" fmla="*/ 186 h 245"/>
                  <a:gd name="T54" fmla="*/ 35 w 218"/>
                  <a:gd name="T55" fmla="*/ 193 h 245"/>
                  <a:gd name="T56" fmla="*/ 126 w 218"/>
                  <a:gd name="T57" fmla="*/ 217 h 245"/>
                  <a:gd name="T58" fmla="*/ 123 w 218"/>
                  <a:gd name="T59" fmla="*/ 214 h 245"/>
                  <a:gd name="T60" fmla="*/ 116 w 218"/>
                  <a:gd name="T61" fmla="*/ 217 h 245"/>
                  <a:gd name="T62" fmla="*/ 123 w 218"/>
                  <a:gd name="T63" fmla="*/ 224 h 245"/>
                  <a:gd name="T64" fmla="*/ 126 w 218"/>
                  <a:gd name="T65" fmla="*/ 217 h 245"/>
                  <a:gd name="T66" fmla="*/ 105 w 218"/>
                  <a:gd name="T67" fmla="*/ 214 h 245"/>
                  <a:gd name="T68" fmla="*/ 95 w 218"/>
                  <a:gd name="T69" fmla="*/ 214 h 245"/>
                  <a:gd name="T70" fmla="*/ 95 w 218"/>
                  <a:gd name="T71" fmla="*/ 224 h 245"/>
                  <a:gd name="T72" fmla="*/ 105 w 218"/>
                  <a:gd name="T73" fmla="*/ 224 h 245"/>
                  <a:gd name="T74" fmla="*/ 81 w 218"/>
                  <a:gd name="T75" fmla="*/ 217 h 245"/>
                  <a:gd name="T76" fmla="*/ 74 w 218"/>
                  <a:gd name="T77" fmla="*/ 214 h 245"/>
                  <a:gd name="T78" fmla="*/ 70 w 218"/>
                  <a:gd name="T79" fmla="*/ 217 h 245"/>
                  <a:gd name="T80" fmla="*/ 74 w 218"/>
                  <a:gd name="T81" fmla="*/ 224 h 245"/>
                  <a:gd name="T82" fmla="*/ 81 w 218"/>
                  <a:gd name="T83" fmla="*/ 217 h 245"/>
                  <a:gd name="T84" fmla="*/ 56 w 218"/>
                  <a:gd name="T85" fmla="*/ 214 h 245"/>
                  <a:gd name="T86" fmla="*/ 49 w 218"/>
                  <a:gd name="T87" fmla="*/ 214 h 245"/>
                  <a:gd name="T88" fmla="*/ 49 w 218"/>
                  <a:gd name="T89" fmla="*/ 224 h 245"/>
                  <a:gd name="T90" fmla="*/ 56 w 218"/>
                  <a:gd name="T91" fmla="*/ 224 h 245"/>
                  <a:gd name="T92" fmla="*/ 35 w 218"/>
                  <a:gd name="T93" fmla="*/ 217 h 245"/>
                  <a:gd name="T94" fmla="*/ 28 w 218"/>
                  <a:gd name="T95" fmla="*/ 214 h 245"/>
                  <a:gd name="T96" fmla="*/ 25 w 218"/>
                  <a:gd name="T97" fmla="*/ 217 h 245"/>
                  <a:gd name="T98" fmla="*/ 28 w 218"/>
                  <a:gd name="T99" fmla="*/ 224 h 245"/>
                  <a:gd name="T100" fmla="*/ 35 w 218"/>
                  <a:gd name="T101" fmla="*/ 217 h 2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8"/>
                  <a:gd name="T154" fmla="*/ 0 h 245"/>
                  <a:gd name="T155" fmla="*/ 218 w 218"/>
                  <a:gd name="T156" fmla="*/ 245 h 2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8" h="245">
                    <a:moveTo>
                      <a:pt x="218" y="52"/>
                    </a:moveTo>
                    <a:lnTo>
                      <a:pt x="218" y="59"/>
                    </a:lnTo>
                    <a:lnTo>
                      <a:pt x="211" y="66"/>
                    </a:lnTo>
                    <a:lnTo>
                      <a:pt x="172" y="63"/>
                    </a:lnTo>
                    <a:lnTo>
                      <a:pt x="158" y="45"/>
                    </a:lnTo>
                    <a:lnTo>
                      <a:pt x="162" y="59"/>
                    </a:lnTo>
                    <a:lnTo>
                      <a:pt x="172" y="70"/>
                    </a:lnTo>
                    <a:lnTo>
                      <a:pt x="183" y="77"/>
                    </a:lnTo>
                    <a:lnTo>
                      <a:pt x="200" y="80"/>
                    </a:lnTo>
                    <a:lnTo>
                      <a:pt x="211" y="154"/>
                    </a:lnTo>
                    <a:lnTo>
                      <a:pt x="211" y="186"/>
                    </a:lnTo>
                    <a:lnTo>
                      <a:pt x="204" y="186"/>
                    </a:lnTo>
                    <a:lnTo>
                      <a:pt x="204" y="193"/>
                    </a:lnTo>
                    <a:lnTo>
                      <a:pt x="211" y="193"/>
                    </a:lnTo>
                    <a:lnTo>
                      <a:pt x="214" y="217"/>
                    </a:lnTo>
                    <a:lnTo>
                      <a:pt x="211" y="245"/>
                    </a:lnTo>
                    <a:lnTo>
                      <a:pt x="11" y="245"/>
                    </a:lnTo>
                    <a:lnTo>
                      <a:pt x="7" y="217"/>
                    </a:lnTo>
                    <a:lnTo>
                      <a:pt x="11" y="193"/>
                    </a:lnTo>
                    <a:lnTo>
                      <a:pt x="18" y="193"/>
                    </a:lnTo>
                    <a:lnTo>
                      <a:pt x="18" y="186"/>
                    </a:lnTo>
                    <a:lnTo>
                      <a:pt x="7" y="186"/>
                    </a:lnTo>
                    <a:lnTo>
                      <a:pt x="7" y="154"/>
                    </a:lnTo>
                    <a:lnTo>
                      <a:pt x="21" y="80"/>
                    </a:lnTo>
                    <a:lnTo>
                      <a:pt x="39" y="77"/>
                    </a:lnTo>
                    <a:lnTo>
                      <a:pt x="49" y="70"/>
                    </a:lnTo>
                    <a:lnTo>
                      <a:pt x="60" y="59"/>
                    </a:lnTo>
                    <a:lnTo>
                      <a:pt x="60" y="45"/>
                    </a:lnTo>
                    <a:lnTo>
                      <a:pt x="49" y="63"/>
                    </a:lnTo>
                    <a:lnTo>
                      <a:pt x="11" y="66"/>
                    </a:lnTo>
                    <a:lnTo>
                      <a:pt x="4" y="59"/>
                    </a:lnTo>
                    <a:lnTo>
                      <a:pt x="0" y="52"/>
                    </a:lnTo>
                    <a:lnTo>
                      <a:pt x="4" y="38"/>
                    </a:lnTo>
                    <a:lnTo>
                      <a:pt x="7" y="21"/>
                    </a:lnTo>
                    <a:lnTo>
                      <a:pt x="28" y="10"/>
                    </a:lnTo>
                    <a:lnTo>
                      <a:pt x="49" y="3"/>
                    </a:lnTo>
                    <a:lnTo>
                      <a:pt x="77" y="0"/>
                    </a:lnTo>
                    <a:lnTo>
                      <a:pt x="109" y="0"/>
                    </a:lnTo>
                    <a:lnTo>
                      <a:pt x="140" y="0"/>
                    </a:lnTo>
                    <a:lnTo>
                      <a:pt x="169" y="3"/>
                    </a:lnTo>
                    <a:lnTo>
                      <a:pt x="190" y="10"/>
                    </a:lnTo>
                    <a:lnTo>
                      <a:pt x="211" y="21"/>
                    </a:lnTo>
                    <a:lnTo>
                      <a:pt x="218" y="38"/>
                    </a:lnTo>
                    <a:lnTo>
                      <a:pt x="218" y="52"/>
                    </a:lnTo>
                    <a:close/>
                    <a:moveTo>
                      <a:pt x="144" y="49"/>
                    </a:moveTo>
                    <a:lnTo>
                      <a:pt x="144" y="35"/>
                    </a:lnTo>
                    <a:lnTo>
                      <a:pt x="126" y="35"/>
                    </a:lnTo>
                    <a:lnTo>
                      <a:pt x="105" y="35"/>
                    </a:lnTo>
                    <a:lnTo>
                      <a:pt x="88" y="35"/>
                    </a:lnTo>
                    <a:lnTo>
                      <a:pt x="77" y="35"/>
                    </a:lnTo>
                    <a:lnTo>
                      <a:pt x="77" y="49"/>
                    </a:lnTo>
                    <a:lnTo>
                      <a:pt x="144" y="49"/>
                    </a:lnTo>
                    <a:close/>
                    <a:moveTo>
                      <a:pt x="186" y="193"/>
                    </a:moveTo>
                    <a:lnTo>
                      <a:pt x="186" y="186"/>
                    </a:lnTo>
                    <a:lnTo>
                      <a:pt x="35" y="186"/>
                    </a:lnTo>
                    <a:lnTo>
                      <a:pt x="35" y="193"/>
                    </a:lnTo>
                    <a:lnTo>
                      <a:pt x="186" y="193"/>
                    </a:lnTo>
                    <a:close/>
                    <a:moveTo>
                      <a:pt x="126" y="217"/>
                    </a:moveTo>
                    <a:lnTo>
                      <a:pt x="126" y="214"/>
                    </a:lnTo>
                    <a:lnTo>
                      <a:pt x="123" y="214"/>
                    </a:lnTo>
                    <a:lnTo>
                      <a:pt x="116" y="214"/>
                    </a:lnTo>
                    <a:lnTo>
                      <a:pt x="116" y="217"/>
                    </a:lnTo>
                    <a:lnTo>
                      <a:pt x="116" y="224"/>
                    </a:lnTo>
                    <a:lnTo>
                      <a:pt x="123" y="224"/>
                    </a:lnTo>
                    <a:lnTo>
                      <a:pt x="126" y="224"/>
                    </a:lnTo>
                    <a:lnTo>
                      <a:pt x="126" y="217"/>
                    </a:lnTo>
                    <a:close/>
                    <a:moveTo>
                      <a:pt x="105" y="217"/>
                    </a:moveTo>
                    <a:lnTo>
                      <a:pt x="105" y="214"/>
                    </a:lnTo>
                    <a:lnTo>
                      <a:pt x="98" y="214"/>
                    </a:lnTo>
                    <a:lnTo>
                      <a:pt x="95" y="214"/>
                    </a:lnTo>
                    <a:lnTo>
                      <a:pt x="95" y="217"/>
                    </a:lnTo>
                    <a:lnTo>
                      <a:pt x="95" y="224"/>
                    </a:lnTo>
                    <a:lnTo>
                      <a:pt x="98" y="224"/>
                    </a:lnTo>
                    <a:lnTo>
                      <a:pt x="105" y="224"/>
                    </a:lnTo>
                    <a:lnTo>
                      <a:pt x="105" y="217"/>
                    </a:lnTo>
                    <a:close/>
                    <a:moveTo>
                      <a:pt x="81" y="217"/>
                    </a:moveTo>
                    <a:lnTo>
                      <a:pt x="81" y="214"/>
                    </a:lnTo>
                    <a:lnTo>
                      <a:pt x="74" y="214"/>
                    </a:lnTo>
                    <a:lnTo>
                      <a:pt x="70" y="214"/>
                    </a:lnTo>
                    <a:lnTo>
                      <a:pt x="70" y="217"/>
                    </a:lnTo>
                    <a:lnTo>
                      <a:pt x="70" y="224"/>
                    </a:lnTo>
                    <a:lnTo>
                      <a:pt x="74" y="224"/>
                    </a:lnTo>
                    <a:lnTo>
                      <a:pt x="81" y="224"/>
                    </a:lnTo>
                    <a:lnTo>
                      <a:pt x="81" y="217"/>
                    </a:lnTo>
                    <a:close/>
                    <a:moveTo>
                      <a:pt x="60" y="217"/>
                    </a:moveTo>
                    <a:lnTo>
                      <a:pt x="56" y="214"/>
                    </a:lnTo>
                    <a:lnTo>
                      <a:pt x="53" y="214"/>
                    </a:lnTo>
                    <a:lnTo>
                      <a:pt x="49" y="214"/>
                    </a:lnTo>
                    <a:lnTo>
                      <a:pt x="46" y="217"/>
                    </a:lnTo>
                    <a:lnTo>
                      <a:pt x="49" y="224"/>
                    </a:lnTo>
                    <a:lnTo>
                      <a:pt x="53" y="224"/>
                    </a:lnTo>
                    <a:lnTo>
                      <a:pt x="56" y="224"/>
                    </a:lnTo>
                    <a:lnTo>
                      <a:pt x="60" y="217"/>
                    </a:lnTo>
                    <a:close/>
                    <a:moveTo>
                      <a:pt x="35" y="217"/>
                    </a:moveTo>
                    <a:lnTo>
                      <a:pt x="35" y="214"/>
                    </a:lnTo>
                    <a:lnTo>
                      <a:pt x="28" y="214"/>
                    </a:lnTo>
                    <a:lnTo>
                      <a:pt x="25" y="214"/>
                    </a:lnTo>
                    <a:lnTo>
                      <a:pt x="25" y="217"/>
                    </a:lnTo>
                    <a:lnTo>
                      <a:pt x="25" y="224"/>
                    </a:lnTo>
                    <a:lnTo>
                      <a:pt x="28" y="224"/>
                    </a:lnTo>
                    <a:lnTo>
                      <a:pt x="35" y="224"/>
                    </a:lnTo>
                    <a:lnTo>
                      <a:pt x="35" y="217"/>
                    </a:lnTo>
                    <a:close/>
                  </a:path>
                </a:pathLst>
              </a:custGeom>
              <a:solidFill>
                <a:srgbClr val="1F1A17"/>
              </a:solidFill>
              <a:ln w="9525">
                <a:noFill/>
                <a:round/>
                <a:headEnd/>
                <a:tailEnd/>
              </a:ln>
            </p:spPr>
            <p:txBody>
              <a:bodyPr/>
              <a:lstStyle/>
              <a:p>
                <a:endParaRPr lang="ro-RO"/>
              </a:p>
            </p:txBody>
          </p:sp>
          <p:sp>
            <p:nvSpPr>
              <p:cNvPr id="54326" name="Freeform 752"/>
              <p:cNvSpPr>
                <a:spLocks/>
              </p:cNvSpPr>
              <p:nvPr/>
            </p:nvSpPr>
            <p:spPr bwMode="auto">
              <a:xfrm>
                <a:off x="2719" y="3904"/>
                <a:ext cx="218" cy="245"/>
              </a:xfrm>
              <a:custGeom>
                <a:avLst/>
                <a:gdLst>
                  <a:gd name="T0" fmla="*/ 218 w 218"/>
                  <a:gd name="T1" fmla="*/ 52 h 245"/>
                  <a:gd name="T2" fmla="*/ 218 w 218"/>
                  <a:gd name="T3" fmla="*/ 59 h 245"/>
                  <a:gd name="T4" fmla="*/ 211 w 218"/>
                  <a:gd name="T5" fmla="*/ 66 h 245"/>
                  <a:gd name="T6" fmla="*/ 172 w 218"/>
                  <a:gd name="T7" fmla="*/ 63 h 245"/>
                  <a:gd name="T8" fmla="*/ 158 w 218"/>
                  <a:gd name="T9" fmla="*/ 45 h 245"/>
                  <a:gd name="T10" fmla="*/ 162 w 218"/>
                  <a:gd name="T11" fmla="*/ 59 h 245"/>
                  <a:gd name="T12" fmla="*/ 172 w 218"/>
                  <a:gd name="T13" fmla="*/ 70 h 245"/>
                  <a:gd name="T14" fmla="*/ 183 w 218"/>
                  <a:gd name="T15" fmla="*/ 77 h 245"/>
                  <a:gd name="T16" fmla="*/ 200 w 218"/>
                  <a:gd name="T17" fmla="*/ 80 h 245"/>
                  <a:gd name="T18" fmla="*/ 211 w 218"/>
                  <a:gd name="T19" fmla="*/ 154 h 245"/>
                  <a:gd name="T20" fmla="*/ 211 w 218"/>
                  <a:gd name="T21" fmla="*/ 186 h 245"/>
                  <a:gd name="T22" fmla="*/ 204 w 218"/>
                  <a:gd name="T23" fmla="*/ 186 h 245"/>
                  <a:gd name="T24" fmla="*/ 204 w 218"/>
                  <a:gd name="T25" fmla="*/ 193 h 245"/>
                  <a:gd name="T26" fmla="*/ 211 w 218"/>
                  <a:gd name="T27" fmla="*/ 193 h 245"/>
                  <a:gd name="T28" fmla="*/ 214 w 218"/>
                  <a:gd name="T29" fmla="*/ 217 h 245"/>
                  <a:gd name="T30" fmla="*/ 211 w 218"/>
                  <a:gd name="T31" fmla="*/ 245 h 245"/>
                  <a:gd name="T32" fmla="*/ 11 w 218"/>
                  <a:gd name="T33" fmla="*/ 245 h 245"/>
                  <a:gd name="T34" fmla="*/ 7 w 218"/>
                  <a:gd name="T35" fmla="*/ 217 h 245"/>
                  <a:gd name="T36" fmla="*/ 11 w 218"/>
                  <a:gd name="T37" fmla="*/ 193 h 245"/>
                  <a:gd name="T38" fmla="*/ 18 w 218"/>
                  <a:gd name="T39" fmla="*/ 193 h 245"/>
                  <a:gd name="T40" fmla="*/ 18 w 218"/>
                  <a:gd name="T41" fmla="*/ 186 h 245"/>
                  <a:gd name="T42" fmla="*/ 7 w 218"/>
                  <a:gd name="T43" fmla="*/ 186 h 245"/>
                  <a:gd name="T44" fmla="*/ 7 w 218"/>
                  <a:gd name="T45" fmla="*/ 154 h 245"/>
                  <a:gd name="T46" fmla="*/ 21 w 218"/>
                  <a:gd name="T47" fmla="*/ 80 h 245"/>
                  <a:gd name="T48" fmla="*/ 39 w 218"/>
                  <a:gd name="T49" fmla="*/ 77 h 245"/>
                  <a:gd name="T50" fmla="*/ 49 w 218"/>
                  <a:gd name="T51" fmla="*/ 70 h 245"/>
                  <a:gd name="T52" fmla="*/ 60 w 218"/>
                  <a:gd name="T53" fmla="*/ 59 h 245"/>
                  <a:gd name="T54" fmla="*/ 60 w 218"/>
                  <a:gd name="T55" fmla="*/ 45 h 245"/>
                  <a:gd name="T56" fmla="*/ 49 w 218"/>
                  <a:gd name="T57" fmla="*/ 63 h 245"/>
                  <a:gd name="T58" fmla="*/ 11 w 218"/>
                  <a:gd name="T59" fmla="*/ 66 h 245"/>
                  <a:gd name="T60" fmla="*/ 4 w 218"/>
                  <a:gd name="T61" fmla="*/ 59 h 245"/>
                  <a:gd name="T62" fmla="*/ 0 w 218"/>
                  <a:gd name="T63" fmla="*/ 52 h 245"/>
                  <a:gd name="T64" fmla="*/ 4 w 218"/>
                  <a:gd name="T65" fmla="*/ 38 h 245"/>
                  <a:gd name="T66" fmla="*/ 7 w 218"/>
                  <a:gd name="T67" fmla="*/ 21 h 245"/>
                  <a:gd name="T68" fmla="*/ 28 w 218"/>
                  <a:gd name="T69" fmla="*/ 10 h 245"/>
                  <a:gd name="T70" fmla="*/ 49 w 218"/>
                  <a:gd name="T71" fmla="*/ 3 h 245"/>
                  <a:gd name="T72" fmla="*/ 77 w 218"/>
                  <a:gd name="T73" fmla="*/ 0 h 245"/>
                  <a:gd name="T74" fmla="*/ 109 w 218"/>
                  <a:gd name="T75" fmla="*/ 0 h 245"/>
                  <a:gd name="T76" fmla="*/ 140 w 218"/>
                  <a:gd name="T77" fmla="*/ 0 h 245"/>
                  <a:gd name="T78" fmla="*/ 169 w 218"/>
                  <a:gd name="T79" fmla="*/ 3 h 245"/>
                  <a:gd name="T80" fmla="*/ 190 w 218"/>
                  <a:gd name="T81" fmla="*/ 10 h 245"/>
                  <a:gd name="T82" fmla="*/ 211 w 218"/>
                  <a:gd name="T83" fmla="*/ 21 h 245"/>
                  <a:gd name="T84" fmla="*/ 218 w 218"/>
                  <a:gd name="T85" fmla="*/ 38 h 245"/>
                  <a:gd name="T86" fmla="*/ 218 w 218"/>
                  <a:gd name="T87" fmla="*/ 52 h 2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8"/>
                  <a:gd name="T133" fmla="*/ 0 h 245"/>
                  <a:gd name="T134" fmla="*/ 218 w 218"/>
                  <a:gd name="T135" fmla="*/ 245 h 2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8" h="245">
                    <a:moveTo>
                      <a:pt x="218" y="52"/>
                    </a:moveTo>
                    <a:lnTo>
                      <a:pt x="218" y="59"/>
                    </a:lnTo>
                    <a:lnTo>
                      <a:pt x="211" y="66"/>
                    </a:lnTo>
                    <a:lnTo>
                      <a:pt x="172" y="63"/>
                    </a:lnTo>
                    <a:lnTo>
                      <a:pt x="158" y="45"/>
                    </a:lnTo>
                    <a:lnTo>
                      <a:pt x="162" y="59"/>
                    </a:lnTo>
                    <a:lnTo>
                      <a:pt x="172" y="70"/>
                    </a:lnTo>
                    <a:lnTo>
                      <a:pt x="183" y="77"/>
                    </a:lnTo>
                    <a:lnTo>
                      <a:pt x="200" y="80"/>
                    </a:lnTo>
                    <a:lnTo>
                      <a:pt x="211" y="154"/>
                    </a:lnTo>
                    <a:lnTo>
                      <a:pt x="211" y="186"/>
                    </a:lnTo>
                    <a:lnTo>
                      <a:pt x="204" y="186"/>
                    </a:lnTo>
                    <a:lnTo>
                      <a:pt x="204" y="193"/>
                    </a:lnTo>
                    <a:lnTo>
                      <a:pt x="211" y="193"/>
                    </a:lnTo>
                    <a:lnTo>
                      <a:pt x="214" y="217"/>
                    </a:lnTo>
                    <a:lnTo>
                      <a:pt x="211" y="245"/>
                    </a:lnTo>
                    <a:lnTo>
                      <a:pt x="11" y="245"/>
                    </a:lnTo>
                    <a:lnTo>
                      <a:pt x="7" y="217"/>
                    </a:lnTo>
                    <a:lnTo>
                      <a:pt x="11" y="193"/>
                    </a:lnTo>
                    <a:lnTo>
                      <a:pt x="18" y="193"/>
                    </a:lnTo>
                    <a:lnTo>
                      <a:pt x="18" y="186"/>
                    </a:lnTo>
                    <a:lnTo>
                      <a:pt x="7" y="186"/>
                    </a:lnTo>
                    <a:lnTo>
                      <a:pt x="7" y="154"/>
                    </a:lnTo>
                    <a:lnTo>
                      <a:pt x="21" y="80"/>
                    </a:lnTo>
                    <a:lnTo>
                      <a:pt x="39" y="77"/>
                    </a:lnTo>
                    <a:lnTo>
                      <a:pt x="49" y="70"/>
                    </a:lnTo>
                    <a:lnTo>
                      <a:pt x="60" y="59"/>
                    </a:lnTo>
                    <a:lnTo>
                      <a:pt x="60" y="45"/>
                    </a:lnTo>
                    <a:lnTo>
                      <a:pt x="49" y="63"/>
                    </a:lnTo>
                    <a:lnTo>
                      <a:pt x="11" y="66"/>
                    </a:lnTo>
                    <a:lnTo>
                      <a:pt x="4" y="59"/>
                    </a:lnTo>
                    <a:lnTo>
                      <a:pt x="0" y="52"/>
                    </a:lnTo>
                    <a:lnTo>
                      <a:pt x="4" y="38"/>
                    </a:lnTo>
                    <a:lnTo>
                      <a:pt x="7" y="21"/>
                    </a:lnTo>
                    <a:lnTo>
                      <a:pt x="28" y="10"/>
                    </a:lnTo>
                    <a:lnTo>
                      <a:pt x="49" y="3"/>
                    </a:lnTo>
                    <a:lnTo>
                      <a:pt x="77" y="0"/>
                    </a:lnTo>
                    <a:lnTo>
                      <a:pt x="109" y="0"/>
                    </a:lnTo>
                    <a:lnTo>
                      <a:pt x="140" y="0"/>
                    </a:lnTo>
                    <a:lnTo>
                      <a:pt x="169" y="3"/>
                    </a:lnTo>
                    <a:lnTo>
                      <a:pt x="190" y="10"/>
                    </a:lnTo>
                    <a:lnTo>
                      <a:pt x="211" y="21"/>
                    </a:lnTo>
                    <a:lnTo>
                      <a:pt x="218" y="38"/>
                    </a:lnTo>
                    <a:lnTo>
                      <a:pt x="218" y="52"/>
                    </a:lnTo>
                  </a:path>
                </a:pathLst>
              </a:custGeom>
              <a:noFill/>
              <a:ln w="2540">
                <a:solidFill>
                  <a:srgbClr val="1F1A17"/>
                </a:solidFill>
                <a:round/>
                <a:headEnd/>
                <a:tailEnd/>
              </a:ln>
            </p:spPr>
            <p:txBody>
              <a:bodyPr/>
              <a:lstStyle/>
              <a:p>
                <a:endParaRPr lang="ro-RO"/>
              </a:p>
            </p:txBody>
          </p:sp>
          <p:sp>
            <p:nvSpPr>
              <p:cNvPr id="54327" name="Freeform 751"/>
              <p:cNvSpPr>
                <a:spLocks/>
              </p:cNvSpPr>
              <p:nvPr/>
            </p:nvSpPr>
            <p:spPr bwMode="auto">
              <a:xfrm>
                <a:off x="2796" y="3939"/>
                <a:ext cx="67" cy="14"/>
              </a:xfrm>
              <a:custGeom>
                <a:avLst/>
                <a:gdLst>
                  <a:gd name="T0" fmla="*/ 67 w 67"/>
                  <a:gd name="T1" fmla="*/ 14 h 14"/>
                  <a:gd name="T2" fmla="*/ 67 w 67"/>
                  <a:gd name="T3" fmla="*/ 0 h 14"/>
                  <a:gd name="T4" fmla="*/ 49 w 67"/>
                  <a:gd name="T5" fmla="*/ 0 h 14"/>
                  <a:gd name="T6" fmla="*/ 28 w 67"/>
                  <a:gd name="T7" fmla="*/ 0 h 14"/>
                  <a:gd name="T8" fmla="*/ 11 w 67"/>
                  <a:gd name="T9" fmla="*/ 0 h 14"/>
                  <a:gd name="T10" fmla="*/ 0 w 67"/>
                  <a:gd name="T11" fmla="*/ 0 h 14"/>
                  <a:gd name="T12" fmla="*/ 0 w 67"/>
                  <a:gd name="T13" fmla="*/ 14 h 14"/>
                  <a:gd name="T14" fmla="*/ 67 w 67"/>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
                  <a:gd name="T26" fmla="*/ 67 w 6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
                    <a:moveTo>
                      <a:pt x="67" y="14"/>
                    </a:moveTo>
                    <a:lnTo>
                      <a:pt x="67" y="0"/>
                    </a:lnTo>
                    <a:lnTo>
                      <a:pt x="49" y="0"/>
                    </a:lnTo>
                    <a:lnTo>
                      <a:pt x="28" y="0"/>
                    </a:lnTo>
                    <a:lnTo>
                      <a:pt x="11" y="0"/>
                    </a:lnTo>
                    <a:lnTo>
                      <a:pt x="0" y="0"/>
                    </a:lnTo>
                    <a:lnTo>
                      <a:pt x="0" y="14"/>
                    </a:lnTo>
                    <a:lnTo>
                      <a:pt x="67" y="14"/>
                    </a:lnTo>
                  </a:path>
                </a:pathLst>
              </a:custGeom>
              <a:noFill/>
              <a:ln w="2540">
                <a:solidFill>
                  <a:srgbClr val="1F1A17"/>
                </a:solidFill>
                <a:round/>
                <a:headEnd/>
                <a:tailEnd/>
              </a:ln>
            </p:spPr>
            <p:txBody>
              <a:bodyPr/>
              <a:lstStyle/>
              <a:p>
                <a:endParaRPr lang="ro-RO"/>
              </a:p>
            </p:txBody>
          </p:sp>
          <p:sp>
            <p:nvSpPr>
              <p:cNvPr id="54328" name="Rectangle 750"/>
              <p:cNvSpPr>
                <a:spLocks noChangeArrowheads="1"/>
              </p:cNvSpPr>
              <p:nvPr/>
            </p:nvSpPr>
            <p:spPr bwMode="auto">
              <a:xfrm>
                <a:off x="2754" y="4090"/>
                <a:ext cx="151" cy="7"/>
              </a:xfrm>
              <a:prstGeom prst="rect">
                <a:avLst/>
              </a:prstGeom>
              <a:noFill/>
              <a:ln w="2540">
                <a:solidFill>
                  <a:srgbClr val="1F1A17"/>
                </a:solidFill>
                <a:miter lim="800000"/>
                <a:headEnd/>
                <a:tailEnd/>
              </a:ln>
            </p:spPr>
            <p:txBody>
              <a:bodyPr/>
              <a:lstStyle/>
              <a:p>
                <a:endParaRPr lang="en-GB"/>
              </a:p>
            </p:txBody>
          </p:sp>
          <p:sp>
            <p:nvSpPr>
              <p:cNvPr id="54329" name="Freeform 749"/>
              <p:cNvSpPr>
                <a:spLocks/>
              </p:cNvSpPr>
              <p:nvPr/>
            </p:nvSpPr>
            <p:spPr bwMode="auto">
              <a:xfrm>
                <a:off x="2835" y="4118"/>
                <a:ext cx="10" cy="10"/>
              </a:xfrm>
              <a:custGeom>
                <a:avLst/>
                <a:gdLst>
                  <a:gd name="T0" fmla="*/ 10 w 10"/>
                  <a:gd name="T1" fmla="*/ 3 h 10"/>
                  <a:gd name="T2" fmla="*/ 10 w 10"/>
                  <a:gd name="T3" fmla="*/ 0 h 10"/>
                  <a:gd name="T4" fmla="*/ 7 w 10"/>
                  <a:gd name="T5" fmla="*/ 0 h 10"/>
                  <a:gd name="T6" fmla="*/ 0 w 10"/>
                  <a:gd name="T7" fmla="*/ 0 h 10"/>
                  <a:gd name="T8" fmla="*/ 0 w 10"/>
                  <a:gd name="T9" fmla="*/ 3 h 10"/>
                  <a:gd name="T10" fmla="*/ 0 w 10"/>
                  <a:gd name="T11" fmla="*/ 10 h 10"/>
                  <a:gd name="T12" fmla="*/ 7 w 10"/>
                  <a:gd name="T13" fmla="*/ 10 h 10"/>
                  <a:gd name="T14" fmla="*/ 10 w 10"/>
                  <a:gd name="T15" fmla="*/ 10 h 10"/>
                  <a:gd name="T16" fmla="*/ 1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3"/>
                    </a:moveTo>
                    <a:lnTo>
                      <a:pt x="10" y="0"/>
                    </a:lnTo>
                    <a:lnTo>
                      <a:pt x="7" y="0"/>
                    </a:lnTo>
                    <a:lnTo>
                      <a:pt x="0" y="0"/>
                    </a:lnTo>
                    <a:lnTo>
                      <a:pt x="0" y="3"/>
                    </a:lnTo>
                    <a:lnTo>
                      <a:pt x="0" y="10"/>
                    </a:lnTo>
                    <a:lnTo>
                      <a:pt x="7" y="10"/>
                    </a:lnTo>
                    <a:lnTo>
                      <a:pt x="10" y="10"/>
                    </a:lnTo>
                    <a:lnTo>
                      <a:pt x="10" y="3"/>
                    </a:lnTo>
                  </a:path>
                </a:pathLst>
              </a:custGeom>
              <a:noFill/>
              <a:ln w="2540">
                <a:solidFill>
                  <a:srgbClr val="1F1A17"/>
                </a:solidFill>
                <a:round/>
                <a:headEnd/>
                <a:tailEnd/>
              </a:ln>
            </p:spPr>
            <p:txBody>
              <a:bodyPr/>
              <a:lstStyle/>
              <a:p>
                <a:endParaRPr lang="ro-RO"/>
              </a:p>
            </p:txBody>
          </p:sp>
          <p:sp>
            <p:nvSpPr>
              <p:cNvPr id="54330" name="Freeform 748"/>
              <p:cNvSpPr>
                <a:spLocks/>
              </p:cNvSpPr>
              <p:nvPr/>
            </p:nvSpPr>
            <p:spPr bwMode="auto">
              <a:xfrm>
                <a:off x="2814" y="4118"/>
                <a:ext cx="10" cy="10"/>
              </a:xfrm>
              <a:custGeom>
                <a:avLst/>
                <a:gdLst>
                  <a:gd name="T0" fmla="*/ 10 w 10"/>
                  <a:gd name="T1" fmla="*/ 3 h 10"/>
                  <a:gd name="T2" fmla="*/ 10 w 10"/>
                  <a:gd name="T3" fmla="*/ 0 h 10"/>
                  <a:gd name="T4" fmla="*/ 3 w 10"/>
                  <a:gd name="T5" fmla="*/ 0 h 10"/>
                  <a:gd name="T6" fmla="*/ 0 w 10"/>
                  <a:gd name="T7" fmla="*/ 0 h 10"/>
                  <a:gd name="T8" fmla="*/ 0 w 10"/>
                  <a:gd name="T9" fmla="*/ 3 h 10"/>
                  <a:gd name="T10" fmla="*/ 0 w 10"/>
                  <a:gd name="T11" fmla="*/ 10 h 10"/>
                  <a:gd name="T12" fmla="*/ 3 w 10"/>
                  <a:gd name="T13" fmla="*/ 10 h 10"/>
                  <a:gd name="T14" fmla="*/ 10 w 10"/>
                  <a:gd name="T15" fmla="*/ 10 h 10"/>
                  <a:gd name="T16" fmla="*/ 1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3"/>
                    </a:moveTo>
                    <a:lnTo>
                      <a:pt x="10" y="0"/>
                    </a:lnTo>
                    <a:lnTo>
                      <a:pt x="3" y="0"/>
                    </a:lnTo>
                    <a:lnTo>
                      <a:pt x="0" y="0"/>
                    </a:lnTo>
                    <a:lnTo>
                      <a:pt x="0" y="3"/>
                    </a:lnTo>
                    <a:lnTo>
                      <a:pt x="0" y="10"/>
                    </a:lnTo>
                    <a:lnTo>
                      <a:pt x="3" y="10"/>
                    </a:lnTo>
                    <a:lnTo>
                      <a:pt x="10" y="10"/>
                    </a:lnTo>
                    <a:lnTo>
                      <a:pt x="10" y="3"/>
                    </a:lnTo>
                  </a:path>
                </a:pathLst>
              </a:custGeom>
              <a:noFill/>
              <a:ln w="2540">
                <a:solidFill>
                  <a:srgbClr val="1F1A17"/>
                </a:solidFill>
                <a:round/>
                <a:headEnd/>
                <a:tailEnd/>
              </a:ln>
            </p:spPr>
            <p:txBody>
              <a:bodyPr/>
              <a:lstStyle/>
              <a:p>
                <a:endParaRPr lang="ro-RO"/>
              </a:p>
            </p:txBody>
          </p:sp>
          <p:sp>
            <p:nvSpPr>
              <p:cNvPr id="54331" name="Freeform 747"/>
              <p:cNvSpPr>
                <a:spLocks/>
              </p:cNvSpPr>
              <p:nvPr/>
            </p:nvSpPr>
            <p:spPr bwMode="auto">
              <a:xfrm>
                <a:off x="2789" y="4118"/>
                <a:ext cx="11" cy="10"/>
              </a:xfrm>
              <a:custGeom>
                <a:avLst/>
                <a:gdLst>
                  <a:gd name="T0" fmla="*/ 11 w 11"/>
                  <a:gd name="T1" fmla="*/ 3 h 10"/>
                  <a:gd name="T2" fmla="*/ 11 w 11"/>
                  <a:gd name="T3" fmla="*/ 0 h 10"/>
                  <a:gd name="T4" fmla="*/ 4 w 11"/>
                  <a:gd name="T5" fmla="*/ 0 h 10"/>
                  <a:gd name="T6" fmla="*/ 0 w 11"/>
                  <a:gd name="T7" fmla="*/ 0 h 10"/>
                  <a:gd name="T8" fmla="*/ 0 w 11"/>
                  <a:gd name="T9" fmla="*/ 3 h 10"/>
                  <a:gd name="T10" fmla="*/ 0 w 11"/>
                  <a:gd name="T11" fmla="*/ 10 h 10"/>
                  <a:gd name="T12" fmla="*/ 4 w 11"/>
                  <a:gd name="T13" fmla="*/ 10 h 10"/>
                  <a:gd name="T14" fmla="*/ 11 w 11"/>
                  <a:gd name="T15" fmla="*/ 10 h 10"/>
                  <a:gd name="T16" fmla="*/ 11 w 11"/>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11" y="3"/>
                    </a:moveTo>
                    <a:lnTo>
                      <a:pt x="11" y="0"/>
                    </a:lnTo>
                    <a:lnTo>
                      <a:pt x="4" y="0"/>
                    </a:lnTo>
                    <a:lnTo>
                      <a:pt x="0" y="0"/>
                    </a:lnTo>
                    <a:lnTo>
                      <a:pt x="0" y="3"/>
                    </a:lnTo>
                    <a:lnTo>
                      <a:pt x="0" y="10"/>
                    </a:lnTo>
                    <a:lnTo>
                      <a:pt x="4" y="10"/>
                    </a:lnTo>
                    <a:lnTo>
                      <a:pt x="11" y="10"/>
                    </a:lnTo>
                    <a:lnTo>
                      <a:pt x="11" y="3"/>
                    </a:lnTo>
                  </a:path>
                </a:pathLst>
              </a:custGeom>
              <a:noFill/>
              <a:ln w="2540">
                <a:solidFill>
                  <a:srgbClr val="1F1A17"/>
                </a:solidFill>
                <a:round/>
                <a:headEnd/>
                <a:tailEnd/>
              </a:ln>
            </p:spPr>
            <p:txBody>
              <a:bodyPr/>
              <a:lstStyle/>
              <a:p>
                <a:endParaRPr lang="ro-RO"/>
              </a:p>
            </p:txBody>
          </p:sp>
          <p:sp>
            <p:nvSpPr>
              <p:cNvPr id="54332" name="Freeform 746"/>
              <p:cNvSpPr>
                <a:spLocks/>
              </p:cNvSpPr>
              <p:nvPr/>
            </p:nvSpPr>
            <p:spPr bwMode="auto">
              <a:xfrm>
                <a:off x="2765" y="4118"/>
                <a:ext cx="14" cy="10"/>
              </a:xfrm>
              <a:custGeom>
                <a:avLst/>
                <a:gdLst>
                  <a:gd name="T0" fmla="*/ 14 w 14"/>
                  <a:gd name="T1" fmla="*/ 3 h 10"/>
                  <a:gd name="T2" fmla="*/ 10 w 14"/>
                  <a:gd name="T3" fmla="*/ 0 h 10"/>
                  <a:gd name="T4" fmla="*/ 7 w 14"/>
                  <a:gd name="T5" fmla="*/ 0 h 10"/>
                  <a:gd name="T6" fmla="*/ 3 w 14"/>
                  <a:gd name="T7" fmla="*/ 0 h 10"/>
                  <a:gd name="T8" fmla="*/ 0 w 14"/>
                  <a:gd name="T9" fmla="*/ 3 h 10"/>
                  <a:gd name="T10" fmla="*/ 3 w 14"/>
                  <a:gd name="T11" fmla="*/ 10 h 10"/>
                  <a:gd name="T12" fmla="*/ 7 w 14"/>
                  <a:gd name="T13" fmla="*/ 10 h 10"/>
                  <a:gd name="T14" fmla="*/ 10 w 14"/>
                  <a:gd name="T15" fmla="*/ 10 h 10"/>
                  <a:gd name="T16" fmla="*/ 14 w 14"/>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14" y="3"/>
                    </a:moveTo>
                    <a:lnTo>
                      <a:pt x="10" y="0"/>
                    </a:lnTo>
                    <a:lnTo>
                      <a:pt x="7" y="0"/>
                    </a:lnTo>
                    <a:lnTo>
                      <a:pt x="3" y="0"/>
                    </a:lnTo>
                    <a:lnTo>
                      <a:pt x="0" y="3"/>
                    </a:lnTo>
                    <a:lnTo>
                      <a:pt x="3" y="10"/>
                    </a:lnTo>
                    <a:lnTo>
                      <a:pt x="7" y="10"/>
                    </a:lnTo>
                    <a:lnTo>
                      <a:pt x="10" y="10"/>
                    </a:lnTo>
                    <a:lnTo>
                      <a:pt x="14" y="3"/>
                    </a:lnTo>
                  </a:path>
                </a:pathLst>
              </a:custGeom>
              <a:noFill/>
              <a:ln w="2540">
                <a:solidFill>
                  <a:srgbClr val="1F1A17"/>
                </a:solidFill>
                <a:round/>
                <a:headEnd/>
                <a:tailEnd/>
              </a:ln>
            </p:spPr>
            <p:txBody>
              <a:bodyPr/>
              <a:lstStyle/>
              <a:p>
                <a:endParaRPr lang="ro-RO"/>
              </a:p>
            </p:txBody>
          </p:sp>
          <p:sp>
            <p:nvSpPr>
              <p:cNvPr id="54333" name="Freeform 745"/>
              <p:cNvSpPr>
                <a:spLocks/>
              </p:cNvSpPr>
              <p:nvPr/>
            </p:nvSpPr>
            <p:spPr bwMode="auto">
              <a:xfrm>
                <a:off x="2744" y="4118"/>
                <a:ext cx="10" cy="10"/>
              </a:xfrm>
              <a:custGeom>
                <a:avLst/>
                <a:gdLst>
                  <a:gd name="T0" fmla="*/ 10 w 10"/>
                  <a:gd name="T1" fmla="*/ 3 h 10"/>
                  <a:gd name="T2" fmla="*/ 10 w 10"/>
                  <a:gd name="T3" fmla="*/ 0 h 10"/>
                  <a:gd name="T4" fmla="*/ 3 w 10"/>
                  <a:gd name="T5" fmla="*/ 0 h 10"/>
                  <a:gd name="T6" fmla="*/ 0 w 10"/>
                  <a:gd name="T7" fmla="*/ 0 h 10"/>
                  <a:gd name="T8" fmla="*/ 0 w 10"/>
                  <a:gd name="T9" fmla="*/ 3 h 10"/>
                  <a:gd name="T10" fmla="*/ 0 w 10"/>
                  <a:gd name="T11" fmla="*/ 10 h 10"/>
                  <a:gd name="T12" fmla="*/ 3 w 10"/>
                  <a:gd name="T13" fmla="*/ 10 h 10"/>
                  <a:gd name="T14" fmla="*/ 10 w 10"/>
                  <a:gd name="T15" fmla="*/ 10 h 10"/>
                  <a:gd name="T16" fmla="*/ 10 w 1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10" y="3"/>
                    </a:moveTo>
                    <a:lnTo>
                      <a:pt x="10" y="0"/>
                    </a:lnTo>
                    <a:lnTo>
                      <a:pt x="3" y="0"/>
                    </a:lnTo>
                    <a:lnTo>
                      <a:pt x="0" y="0"/>
                    </a:lnTo>
                    <a:lnTo>
                      <a:pt x="0" y="3"/>
                    </a:lnTo>
                    <a:lnTo>
                      <a:pt x="0" y="10"/>
                    </a:lnTo>
                    <a:lnTo>
                      <a:pt x="3" y="10"/>
                    </a:lnTo>
                    <a:lnTo>
                      <a:pt x="10" y="10"/>
                    </a:lnTo>
                    <a:lnTo>
                      <a:pt x="10" y="3"/>
                    </a:lnTo>
                  </a:path>
                </a:pathLst>
              </a:custGeom>
              <a:noFill/>
              <a:ln w="2540">
                <a:solidFill>
                  <a:srgbClr val="1F1A17"/>
                </a:solidFill>
                <a:round/>
                <a:headEnd/>
                <a:tailEnd/>
              </a:ln>
            </p:spPr>
            <p:txBody>
              <a:bodyPr/>
              <a:lstStyle/>
              <a:p>
                <a:endParaRPr lang="ro-RO"/>
              </a:p>
            </p:txBody>
          </p:sp>
          <p:sp>
            <p:nvSpPr>
              <p:cNvPr id="54334" name="Freeform 744"/>
              <p:cNvSpPr>
                <a:spLocks noEditPoints="1"/>
              </p:cNvSpPr>
              <p:nvPr/>
            </p:nvSpPr>
            <p:spPr bwMode="auto">
              <a:xfrm>
                <a:off x="2607" y="3458"/>
                <a:ext cx="424" cy="372"/>
              </a:xfrm>
              <a:custGeom>
                <a:avLst/>
                <a:gdLst>
                  <a:gd name="T0" fmla="*/ 0 w 424"/>
                  <a:gd name="T1" fmla="*/ 372 h 372"/>
                  <a:gd name="T2" fmla="*/ 424 w 424"/>
                  <a:gd name="T3" fmla="*/ 0 h 372"/>
                  <a:gd name="T4" fmla="*/ 410 w 424"/>
                  <a:gd name="T5" fmla="*/ 119 h 372"/>
                  <a:gd name="T6" fmla="*/ 284 w 424"/>
                  <a:gd name="T7" fmla="*/ 11 h 372"/>
                  <a:gd name="T8" fmla="*/ 316 w 424"/>
                  <a:gd name="T9" fmla="*/ 84 h 372"/>
                  <a:gd name="T10" fmla="*/ 410 w 424"/>
                  <a:gd name="T11" fmla="*/ 119 h 372"/>
                  <a:gd name="T12" fmla="*/ 410 w 424"/>
                  <a:gd name="T13" fmla="*/ 126 h 372"/>
                  <a:gd name="T14" fmla="*/ 410 w 424"/>
                  <a:gd name="T15" fmla="*/ 165 h 372"/>
                  <a:gd name="T16" fmla="*/ 316 w 424"/>
                  <a:gd name="T17" fmla="*/ 112 h 372"/>
                  <a:gd name="T18" fmla="*/ 326 w 424"/>
                  <a:gd name="T19" fmla="*/ 119 h 372"/>
                  <a:gd name="T20" fmla="*/ 410 w 424"/>
                  <a:gd name="T21" fmla="*/ 193 h 372"/>
                  <a:gd name="T22" fmla="*/ 298 w 424"/>
                  <a:gd name="T23" fmla="*/ 126 h 372"/>
                  <a:gd name="T24" fmla="*/ 284 w 424"/>
                  <a:gd name="T25" fmla="*/ 246 h 372"/>
                  <a:gd name="T26" fmla="*/ 277 w 424"/>
                  <a:gd name="T27" fmla="*/ 119 h 372"/>
                  <a:gd name="T28" fmla="*/ 144 w 424"/>
                  <a:gd name="T29" fmla="*/ 11 h 372"/>
                  <a:gd name="T30" fmla="*/ 277 w 424"/>
                  <a:gd name="T31" fmla="*/ 119 h 372"/>
                  <a:gd name="T32" fmla="*/ 410 w 424"/>
                  <a:gd name="T33" fmla="*/ 253 h 372"/>
                  <a:gd name="T34" fmla="*/ 284 w 424"/>
                  <a:gd name="T35" fmla="*/ 361 h 372"/>
                  <a:gd name="T36" fmla="*/ 270 w 424"/>
                  <a:gd name="T37" fmla="*/ 126 h 372"/>
                  <a:gd name="T38" fmla="*/ 144 w 424"/>
                  <a:gd name="T39" fmla="*/ 183 h 372"/>
                  <a:gd name="T40" fmla="*/ 270 w 424"/>
                  <a:gd name="T41" fmla="*/ 126 h 372"/>
                  <a:gd name="T42" fmla="*/ 277 w 424"/>
                  <a:gd name="T43" fmla="*/ 148 h 372"/>
                  <a:gd name="T44" fmla="*/ 144 w 424"/>
                  <a:gd name="T45" fmla="*/ 211 h 372"/>
                  <a:gd name="T46" fmla="*/ 277 w 424"/>
                  <a:gd name="T47" fmla="*/ 246 h 372"/>
                  <a:gd name="T48" fmla="*/ 137 w 424"/>
                  <a:gd name="T49" fmla="*/ 11 h 372"/>
                  <a:gd name="T50" fmla="*/ 10 w 424"/>
                  <a:gd name="T51" fmla="*/ 119 h 372"/>
                  <a:gd name="T52" fmla="*/ 277 w 424"/>
                  <a:gd name="T53" fmla="*/ 361 h 372"/>
                  <a:gd name="T54" fmla="*/ 144 w 424"/>
                  <a:gd name="T55" fmla="*/ 253 h 372"/>
                  <a:gd name="T56" fmla="*/ 277 w 424"/>
                  <a:gd name="T57" fmla="*/ 361 h 372"/>
                  <a:gd name="T58" fmla="*/ 137 w 424"/>
                  <a:gd name="T59" fmla="*/ 126 h 372"/>
                  <a:gd name="T60" fmla="*/ 10 w 424"/>
                  <a:gd name="T61" fmla="*/ 235 h 372"/>
                  <a:gd name="T62" fmla="*/ 137 w 424"/>
                  <a:gd name="T63" fmla="*/ 176 h 372"/>
                  <a:gd name="T64" fmla="*/ 137 w 424"/>
                  <a:gd name="T65" fmla="*/ 204 h 372"/>
                  <a:gd name="T66" fmla="*/ 31 w 424"/>
                  <a:gd name="T67" fmla="*/ 246 h 372"/>
                  <a:gd name="T68" fmla="*/ 137 w 424"/>
                  <a:gd name="T69" fmla="*/ 361 h 372"/>
                  <a:gd name="T70" fmla="*/ 21 w 424"/>
                  <a:gd name="T71" fmla="*/ 253 h 372"/>
                  <a:gd name="T72" fmla="*/ 10 w 424"/>
                  <a:gd name="T73" fmla="*/ 361 h 3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4"/>
                  <a:gd name="T112" fmla="*/ 0 h 372"/>
                  <a:gd name="T113" fmla="*/ 424 w 424"/>
                  <a:gd name="T114" fmla="*/ 372 h 3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4" h="372">
                    <a:moveTo>
                      <a:pt x="424" y="372"/>
                    </a:moveTo>
                    <a:lnTo>
                      <a:pt x="0" y="372"/>
                    </a:lnTo>
                    <a:lnTo>
                      <a:pt x="0" y="0"/>
                    </a:lnTo>
                    <a:lnTo>
                      <a:pt x="424" y="0"/>
                    </a:lnTo>
                    <a:lnTo>
                      <a:pt x="424" y="372"/>
                    </a:lnTo>
                    <a:close/>
                    <a:moveTo>
                      <a:pt x="410" y="119"/>
                    </a:moveTo>
                    <a:lnTo>
                      <a:pt x="410" y="11"/>
                    </a:lnTo>
                    <a:lnTo>
                      <a:pt x="284" y="11"/>
                    </a:lnTo>
                    <a:lnTo>
                      <a:pt x="284" y="112"/>
                    </a:lnTo>
                    <a:lnTo>
                      <a:pt x="316" y="84"/>
                    </a:lnTo>
                    <a:lnTo>
                      <a:pt x="358" y="119"/>
                    </a:lnTo>
                    <a:lnTo>
                      <a:pt x="410" y="119"/>
                    </a:lnTo>
                    <a:close/>
                    <a:moveTo>
                      <a:pt x="410" y="165"/>
                    </a:moveTo>
                    <a:lnTo>
                      <a:pt x="410" y="126"/>
                    </a:lnTo>
                    <a:lnTo>
                      <a:pt x="368" y="126"/>
                    </a:lnTo>
                    <a:lnTo>
                      <a:pt x="410" y="165"/>
                    </a:lnTo>
                    <a:close/>
                    <a:moveTo>
                      <a:pt x="326" y="119"/>
                    </a:moveTo>
                    <a:lnTo>
                      <a:pt x="316" y="112"/>
                    </a:lnTo>
                    <a:lnTo>
                      <a:pt x="309" y="119"/>
                    </a:lnTo>
                    <a:lnTo>
                      <a:pt x="326" y="119"/>
                    </a:lnTo>
                    <a:close/>
                    <a:moveTo>
                      <a:pt x="410" y="246"/>
                    </a:moveTo>
                    <a:lnTo>
                      <a:pt x="410" y="193"/>
                    </a:lnTo>
                    <a:lnTo>
                      <a:pt x="337" y="126"/>
                    </a:lnTo>
                    <a:lnTo>
                      <a:pt x="298" y="126"/>
                    </a:lnTo>
                    <a:lnTo>
                      <a:pt x="284" y="140"/>
                    </a:lnTo>
                    <a:lnTo>
                      <a:pt x="284" y="246"/>
                    </a:lnTo>
                    <a:lnTo>
                      <a:pt x="410" y="246"/>
                    </a:lnTo>
                    <a:close/>
                    <a:moveTo>
                      <a:pt x="277" y="119"/>
                    </a:moveTo>
                    <a:lnTo>
                      <a:pt x="277" y="11"/>
                    </a:lnTo>
                    <a:lnTo>
                      <a:pt x="144" y="11"/>
                    </a:lnTo>
                    <a:lnTo>
                      <a:pt x="144" y="119"/>
                    </a:lnTo>
                    <a:lnTo>
                      <a:pt x="277" y="119"/>
                    </a:lnTo>
                    <a:close/>
                    <a:moveTo>
                      <a:pt x="410" y="361"/>
                    </a:moveTo>
                    <a:lnTo>
                      <a:pt x="410" y="253"/>
                    </a:lnTo>
                    <a:lnTo>
                      <a:pt x="284" y="253"/>
                    </a:lnTo>
                    <a:lnTo>
                      <a:pt x="284" y="361"/>
                    </a:lnTo>
                    <a:lnTo>
                      <a:pt x="410" y="361"/>
                    </a:lnTo>
                    <a:close/>
                    <a:moveTo>
                      <a:pt x="270" y="126"/>
                    </a:moveTo>
                    <a:lnTo>
                      <a:pt x="144" y="126"/>
                    </a:lnTo>
                    <a:lnTo>
                      <a:pt x="144" y="183"/>
                    </a:lnTo>
                    <a:lnTo>
                      <a:pt x="179" y="214"/>
                    </a:lnTo>
                    <a:lnTo>
                      <a:pt x="270" y="126"/>
                    </a:lnTo>
                    <a:close/>
                    <a:moveTo>
                      <a:pt x="277" y="246"/>
                    </a:moveTo>
                    <a:lnTo>
                      <a:pt x="277" y="148"/>
                    </a:lnTo>
                    <a:lnTo>
                      <a:pt x="179" y="242"/>
                    </a:lnTo>
                    <a:lnTo>
                      <a:pt x="144" y="211"/>
                    </a:lnTo>
                    <a:lnTo>
                      <a:pt x="144" y="246"/>
                    </a:lnTo>
                    <a:lnTo>
                      <a:pt x="277" y="246"/>
                    </a:lnTo>
                    <a:close/>
                    <a:moveTo>
                      <a:pt x="137" y="119"/>
                    </a:moveTo>
                    <a:lnTo>
                      <a:pt x="137" y="11"/>
                    </a:lnTo>
                    <a:lnTo>
                      <a:pt x="10" y="11"/>
                    </a:lnTo>
                    <a:lnTo>
                      <a:pt x="10" y="119"/>
                    </a:lnTo>
                    <a:lnTo>
                      <a:pt x="137" y="119"/>
                    </a:lnTo>
                    <a:close/>
                    <a:moveTo>
                      <a:pt x="277" y="361"/>
                    </a:moveTo>
                    <a:lnTo>
                      <a:pt x="277" y="253"/>
                    </a:lnTo>
                    <a:lnTo>
                      <a:pt x="144" y="253"/>
                    </a:lnTo>
                    <a:lnTo>
                      <a:pt x="144" y="361"/>
                    </a:lnTo>
                    <a:lnTo>
                      <a:pt x="277" y="361"/>
                    </a:lnTo>
                    <a:close/>
                    <a:moveTo>
                      <a:pt x="137" y="176"/>
                    </a:moveTo>
                    <a:lnTo>
                      <a:pt x="137" y="126"/>
                    </a:lnTo>
                    <a:lnTo>
                      <a:pt x="10" y="126"/>
                    </a:lnTo>
                    <a:lnTo>
                      <a:pt x="10" y="235"/>
                    </a:lnTo>
                    <a:lnTo>
                      <a:pt x="109" y="155"/>
                    </a:lnTo>
                    <a:lnTo>
                      <a:pt x="137" y="176"/>
                    </a:lnTo>
                    <a:close/>
                    <a:moveTo>
                      <a:pt x="137" y="246"/>
                    </a:moveTo>
                    <a:lnTo>
                      <a:pt x="137" y="204"/>
                    </a:lnTo>
                    <a:lnTo>
                      <a:pt x="109" y="179"/>
                    </a:lnTo>
                    <a:lnTo>
                      <a:pt x="31" y="246"/>
                    </a:lnTo>
                    <a:lnTo>
                      <a:pt x="137" y="246"/>
                    </a:lnTo>
                    <a:close/>
                    <a:moveTo>
                      <a:pt x="137" y="361"/>
                    </a:moveTo>
                    <a:lnTo>
                      <a:pt x="137" y="253"/>
                    </a:lnTo>
                    <a:lnTo>
                      <a:pt x="21" y="253"/>
                    </a:lnTo>
                    <a:lnTo>
                      <a:pt x="10" y="260"/>
                    </a:lnTo>
                    <a:lnTo>
                      <a:pt x="10" y="361"/>
                    </a:lnTo>
                    <a:lnTo>
                      <a:pt x="137" y="361"/>
                    </a:lnTo>
                    <a:close/>
                  </a:path>
                </a:pathLst>
              </a:custGeom>
              <a:solidFill>
                <a:srgbClr val="1F1A17"/>
              </a:solidFill>
              <a:ln w="9525">
                <a:noFill/>
                <a:round/>
                <a:headEnd/>
                <a:tailEnd/>
              </a:ln>
            </p:spPr>
            <p:txBody>
              <a:bodyPr/>
              <a:lstStyle/>
              <a:p>
                <a:endParaRPr lang="ro-RO"/>
              </a:p>
            </p:txBody>
          </p:sp>
          <p:sp>
            <p:nvSpPr>
              <p:cNvPr id="54335" name="Rectangle 743"/>
              <p:cNvSpPr>
                <a:spLocks noChangeArrowheads="1"/>
              </p:cNvSpPr>
              <p:nvPr/>
            </p:nvSpPr>
            <p:spPr bwMode="auto">
              <a:xfrm>
                <a:off x="2607" y="3458"/>
                <a:ext cx="424" cy="372"/>
              </a:xfrm>
              <a:prstGeom prst="rect">
                <a:avLst/>
              </a:prstGeom>
              <a:noFill/>
              <a:ln w="2540">
                <a:solidFill>
                  <a:srgbClr val="1F1A17"/>
                </a:solidFill>
                <a:miter lim="800000"/>
                <a:headEnd/>
                <a:tailEnd/>
              </a:ln>
            </p:spPr>
            <p:txBody>
              <a:bodyPr/>
              <a:lstStyle/>
              <a:p>
                <a:endParaRPr lang="en-GB"/>
              </a:p>
            </p:txBody>
          </p:sp>
          <p:sp>
            <p:nvSpPr>
              <p:cNvPr id="54336" name="Freeform 742"/>
              <p:cNvSpPr>
                <a:spLocks/>
              </p:cNvSpPr>
              <p:nvPr/>
            </p:nvSpPr>
            <p:spPr bwMode="auto">
              <a:xfrm>
                <a:off x="2891" y="3469"/>
                <a:ext cx="126" cy="108"/>
              </a:xfrm>
              <a:custGeom>
                <a:avLst/>
                <a:gdLst>
                  <a:gd name="T0" fmla="*/ 126 w 126"/>
                  <a:gd name="T1" fmla="*/ 108 h 108"/>
                  <a:gd name="T2" fmla="*/ 126 w 126"/>
                  <a:gd name="T3" fmla="*/ 0 h 108"/>
                  <a:gd name="T4" fmla="*/ 0 w 126"/>
                  <a:gd name="T5" fmla="*/ 0 h 108"/>
                  <a:gd name="T6" fmla="*/ 0 w 126"/>
                  <a:gd name="T7" fmla="*/ 101 h 108"/>
                  <a:gd name="T8" fmla="*/ 32 w 126"/>
                  <a:gd name="T9" fmla="*/ 73 h 108"/>
                  <a:gd name="T10" fmla="*/ 74 w 126"/>
                  <a:gd name="T11" fmla="*/ 108 h 108"/>
                  <a:gd name="T12" fmla="*/ 126 w 126"/>
                  <a:gd name="T13" fmla="*/ 108 h 108"/>
                  <a:gd name="T14" fmla="*/ 0 60000 65536"/>
                  <a:gd name="T15" fmla="*/ 0 60000 65536"/>
                  <a:gd name="T16" fmla="*/ 0 60000 65536"/>
                  <a:gd name="T17" fmla="*/ 0 60000 65536"/>
                  <a:gd name="T18" fmla="*/ 0 60000 65536"/>
                  <a:gd name="T19" fmla="*/ 0 60000 65536"/>
                  <a:gd name="T20" fmla="*/ 0 60000 65536"/>
                  <a:gd name="T21" fmla="*/ 0 w 126"/>
                  <a:gd name="T22" fmla="*/ 0 h 108"/>
                  <a:gd name="T23" fmla="*/ 126 w 126"/>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108">
                    <a:moveTo>
                      <a:pt x="126" y="108"/>
                    </a:moveTo>
                    <a:lnTo>
                      <a:pt x="126" y="0"/>
                    </a:lnTo>
                    <a:lnTo>
                      <a:pt x="0" y="0"/>
                    </a:lnTo>
                    <a:lnTo>
                      <a:pt x="0" y="101"/>
                    </a:lnTo>
                    <a:lnTo>
                      <a:pt x="32" y="73"/>
                    </a:lnTo>
                    <a:lnTo>
                      <a:pt x="74" y="108"/>
                    </a:lnTo>
                    <a:lnTo>
                      <a:pt x="126" y="108"/>
                    </a:lnTo>
                    <a:close/>
                  </a:path>
                </a:pathLst>
              </a:custGeom>
              <a:noFill/>
              <a:ln w="2540">
                <a:solidFill>
                  <a:srgbClr val="1F1A17"/>
                </a:solidFill>
                <a:round/>
                <a:headEnd/>
                <a:tailEnd/>
              </a:ln>
            </p:spPr>
            <p:txBody>
              <a:bodyPr/>
              <a:lstStyle/>
              <a:p>
                <a:endParaRPr lang="ro-RO"/>
              </a:p>
            </p:txBody>
          </p:sp>
          <p:sp>
            <p:nvSpPr>
              <p:cNvPr id="54337" name="Freeform 741"/>
              <p:cNvSpPr>
                <a:spLocks/>
              </p:cNvSpPr>
              <p:nvPr/>
            </p:nvSpPr>
            <p:spPr bwMode="auto">
              <a:xfrm>
                <a:off x="2975" y="3584"/>
                <a:ext cx="42" cy="39"/>
              </a:xfrm>
              <a:custGeom>
                <a:avLst/>
                <a:gdLst>
                  <a:gd name="T0" fmla="*/ 42 w 42"/>
                  <a:gd name="T1" fmla="*/ 39 h 39"/>
                  <a:gd name="T2" fmla="*/ 42 w 42"/>
                  <a:gd name="T3" fmla="*/ 0 h 39"/>
                  <a:gd name="T4" fmla="*/ 0 w 42"/>
                  <a:gd name="T5" fmla="*/ 0 h 39"/>
                  <a:gd name="T6" fmla="*/ 42 w 42"/>
                  <a:gd name="T7" fmla="*/ 39 h 39"/>
                  <a:gd name="T8" fmla="*/ 0 60000 65536"/>
                  <a:gd name="T9" fmla="*/ 0 60000 65536"/>
                  <a:gd name="T10" fmla="*/ 0 60000 65536"/>
                  <a:gd name="T11" fmla="*/ 0 60000 65536"/>
                  <a:gd name="T12" fmla="*/ 0 w 42"/>
                  <a:gd name="T13" fmla="*/ 0 h 39"/>
                  <a:gd name="T14" fmla="*/ 42 w 42"/>
                  <a:gd name="T15" fmla="*/ 39 h 39"/>
                </a:gdLst>
                <a:ahLst/>
                <a:cxnLst>
                  <a:cxn ang="T8">
                    <a:pos x="T0" y="T1"/>
                  </a:cxn>
                  <a:cxn ang="T9">
                    <a:pos x="T2" y="T3"/>
                  </a:cxn>
                  <a:cxn ang="T10">
                    <a:pos x="T4" y="T5"/>
                  </a:cxn>
                  <a:cxn ang="T11">
                    <a:pos x="T6" y="T7"/>
                  </a:cxn>
                </a:cxnLst>
                <a:rect l="T12" t="T13" r="T14" b="T15"/>
                <a:pathLst>
                  <a:path w="42" h="39">
                    <a:moveTo>
                      <a:pt x="42" y="39"/>
                    </a:moveTo>
                    <a:lnTo>
                      <a:pt x="42" y="0"/>
                    </a:lnTo>
                    <a:lnTo>
                      <a:pt x="0" y="0"/>
                    </a:lnTo>
                    <a:lnTo>
                      <a:pt x="42" y="39"/>
                    </a:lnTo>
                    <a:close/>
                  </a:path>
                </a:pathLst>
              </a:custGeom>
              <a:noFill/>
              <a:ln w="2540">
                <a:solidFill>
                  <a:srgbClr val="1F1A17"/>
                </a:solidFill>
                <a:round/>
                <a:headEnd/>
                <a:tailEnd/>
              </a:ln>
            </p:spPr>
            <p:txBody>
              <a:bodyPr/>
              <a:lstStyle/>
              <a:p>
                <a:endParaRPr lang="ro-RO"/>
              </a:p>
            </p:txBody>
          </p:sp>
          <p:sp>
            <p:nvSpPr>
              <p:cNvPr id="54338" name="Freeform 740"/>
              <p:cNvSpPr>
                <a:spLocks/>
              </p:cNvSpPr>
              <p:nvPr/>
            </p:nvSpPr>
            <p:spPr bwMode="auto">
              <a:xfrm>
                <a:off x="2916" y="3570"/>
                <a:ext cx="17" cy="7"/>
              </a:xfrm>
              <a:custGeom>
                <a:avLst/>
                <a:gdLst>
                  <a:gd name="T0" fmla="*/ 17 w 17"/>
                  <a:gd name="T1" fmla="*/ 7 h 7"/>
                  <a:gd name="T2" fmla="*/ 7 w 17"/>
                  <a:gd name="T3" fmla="*/ 0 h 7"/>
                  <a:gd name="T4" fmla="*/ 0 w 17"/>
                  <a:gd name="T5" fmla="*/ 7 h 7"/>
                  <a:gd name="T6" fmla="*/ 17 w 17"/>
                  <a:gd name="T7" fmla="*/ 7 h 7"/>
                  <a:gd name="T8" fmla="*/ 0 60000 65536"/>
                  <a:gd name="T9" fmla="*/ 0 60000 65536"/>
                  <a:gd name="T10" fmla="*/ 0 60000 65536"/>
                  <a:gd name="T11" fmla="*/ 0 60000 65536"/>
                  <a:gd name="T12" fmla="*/ 0 w 17"/>
                  <a:gd name="T13" fmla="*/ 0 h 7"/>
                  <a:gd name="T14" fmla="*/ 17 w 17"/>
                  <a:gd name="T15" fmla="*/ 7 h 7"/>
                </a:gdLst>
                <a:ahLst/>
                <a:cxnLst>
                  <a:cxn ang="T8">
                    <a:pos x="T0" y="T1"/>
                  </a:cxn>
                  <a:cxn ang="T9">
                    <a:pos x="T2" y="T3"/>
                  </a:cxn>
                  <a:cxn ang="T10">
                    <a:pos x="T4" y="T5"/>
                  </a:cxn>
                  <a:cxn ang="T11">
                    <a:pos x="T6" y="T7"/>
                  </a:cxn>
                </a:cxnLst>
                <a:rect l="T12" t="T13" r="T14" b="T15"/>
                <a:pathLst>
                  <a:path w="17" h="7">
                    <a:moveTo>
                      <a:pt x="17" y="7"/>
                    </a:moveTo>
                    <a:lnTo>
                      <a:pt x="7" y="0"/>
                    </a:lnTo>
                    <a:lnTo>
                      <a:pt x="0" y="7"/>
                    </a:lnTo>
                    <a:lnTo>
                      <a:pt x="17" y="7"/>
                    </a:lnTo>
                    <a:close/>
                  </a:path>
                </a:pathLst>
              </a:custGeom>
              <a:noFill/>
              <a:ln w="2540">
                <a:solidFill>
                  <a:srgbClr val="1F1A17"/>
                </a:solidFill>
                <a:round/>
                <a:headEnd/>
                <a:tailEnd/>
              </a:ln>
            </p:spPr>
            <p:txBody>
              <a:bodyPr/>
              <a:lstStyle/>
              <a:p>
                <a:endParaRPr lang="ro-RO"/>
              </a:p>
            </p:txBody>
          </p:sp>
          <p:sp>
            <p:nvSpPr>
              <p:cNvPr id="54339" name="Freeform 739"/>
              <p:cNvSpPr>
                <a:spLocks/>
              </p:cNvSpPr>
              <p:nvPr/>
            </p:nvSpPr>
            <p:spPr bwMode="auto">
              <a:xfrm>
                <a:off x="2891" y="3584"/>
                <a:ext cx="126" cy="120"/>
              </a:xfrm>
              <a:custGeom>
                <a:avLst/>
                <a:gdLst>
                  <a:gd name="T0" fmla="*/ 126 w 126"/>
                  <a:gd name="T1" fmla="*/ 120 h 120"/>
                  <a:gd name="T2" fmla="*/ 126 w 126"/>
                  <a:gd name="T3" fmla="*/ 67 h 120"/>
                  <a:gd name="T4" fmla="*/ 53 w 126"/>
                  <a:gd name="T5" fmla="*/ 0 h 120"/>
                  <a:gd name="T6" fmla="*/ 14 w 126"/>
                  <a:gd name="T7" fmla="*/ 0 h 120"/>
                  <a:gd name="T8" fmla="*/ 0 w 126"/>
                  <a:gd name="T9" fmla="*/ 14 h 120"/>
                  <a:gd name="T10" fmla="*/ 0 w 126"/>
                  <a:gd name="T11" fmla="*/ 120 h 120"/>
                  <a:gd name="T12" fmla="*/ 126 w 126"/>
                  <a:gd name="T13" fmla="*/ 120 h 120"/>
                  <a:gd name="T14" fmla="*/ 0 60000 65536"/>
                  <a:gd name="T15" fmla="*/ 0 60000 65536"/>
                  <a:gd name="T16" fmla="*/ 0 60000 65536"/>
                  <a:gd name="T17" fmla="*/ 0 60000 65536"/>
                  <a:gd name="T18" fmla="*/ 0 60000 65536"/>
                  <a:gd name="T19" fmla="*/ 0 60000 65536"/>
                  <a:gd name="T20" fmla="*/ 0 60000 65536"/>
                  <a:gd name="T21" fmla="*/ 0 w 126"/>
                  <a:gd name="T22" fmla="*/ 0 h 120"/>
                  <a:gd name="T23" fmla="*/ 126 w 12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120">
                    <a:moveTo>
                      <a:pt x="126" y="120"/>
                    </a:moveTo>
                    <a:lnTo>
                      <a:pt x="126" y="67"/>
                    </a:lnTo>
                    <a:lnTo>
                      <a:pt x="53" y="0"/>
                    </a:lnTo>
                    <a:lnTo>
                      <a:pt x="14" y="0"/>
                    </a:lnTo>
                    <a:lnTo>
                      <a:pt x="0" y="14"/>
                    </a:lnTo>
                    <a:lnTo>
                      <a:pt x="0" y="120"/>
                    </a:lnTo>
                    <a:lnTo>
                      <a:pt x="126" y="120"/>
                    </a:lnTo>
                    <a:close/>
                  </a:path>
                </a:pathLst>
              </a:custGeom>
              <a:noFill/>
              <a:ln w="2540">
                <a:solidFill>
                  <a:srgbClr val="1F1A17"/>
                </a:solidFill>
                <a:round/>
                <a:headEnd/>
                <a:tailEnd/>
              </a:ln>
            </p:spPr>
            <p:txBody>
              <a:bodyPr/>
              <a:lstStyle/>
              <a:p>
                <a:endParaRPr lang="ro-RO"/>
              </a:p>
            </p:txBody>
          </p:sp>
          <p:sp>
            <p:nvSpPr>
              <p:cNvPr id="54340" name="Rectangle 738"/>
              <p:cNvSpPr>
                <a:spLocks noChangeArrowheads="1"/>
              </p:cNvSpPr>
              <p:nvPr/>
            </p:nvSpPr>
            <p:spPr bwMode="auto">
              <a:xfrm>
                <a:off x="2751" y="3469"/>
                <a:ext cx="133" cy="108"/>
              </a:xfrm>
              <a:prstGeom prst="rect">
                <a:avLst/>
              </a:prstGeom>
              <a:noFill/>
              <a:ln w="2540">
                <a:solidFill>
                  <a:srgbClr val="1F1A17"/>
                </a:solidFill>
                <a:miter lim="800000"/>
                <a:headEnd/>
                <a:tailEnd/>
              </a:ln>
            </p:spPr>
            <p:txBody>
              <a:bodyPr/>
              <a:lstStyle/>
              <a:p>
                <a:endParaRPr lang="en-GB"/>
              </a:p>
            </p:txBody>
          </p:sp>
          <p:sp>
            <p:nvSpPr>
              <p:cNvPr id="54341" name="Rectangle 737"/>
              <p:cNvSpPr>
                <a:spLocks noChangeArrowheads="1"/>
              </p:cNvSpPr>
              <p:nvPr/>
            </p:nvSpPr>
            <p:spPr bwMode="auto">
              <a:xfrm>
                <a:off x="2891" y="3711"/>
                <a:ext cx="126" cy="108"/>
              </a:xfrm>
              <a:prstGeom prst="rect">
                <a:avLst/>
              </a:prstGeom>
              <a:noFill/>
              <a:ln w="2540">
                <a:solidFill>
                  <a:srgbClr val="1F1A17"/>
                </a:solidFill>
                <a:miter lim="800000"/>
                <a:headEnd/>
                <a:tailEnd/>
              </a:ln>
            </p:spPr>
            <p:txBody>
              <a:bodyPr/>
              <a:lstStyle/>
              <a:p>
                <a:endParaRPr lang="en-GB"/>
              </a:p>
            </p:txBody>
          </p:sp>
          <p:sp>
            <p:nvSpPr>
              <p:cNvPr id="54342" name="Freeform 736"/>
              <p:cNvSpPr>
                <a:spLocks/>
              </p:cNvSpPr>
              <p:nvPr/>
            </p:nvSpPr>
            <p:spPr bwMode="auto">
              <a:xfrm>
                <a:off x="2751" y="3584"/>
                <a:ext cx="126" cy="88"/>
              </a:xfrm>
              <a:custGeom>
                <a:avLst/>
                <a:gdLst>
                  <a:gd name="T0" fmla="*/ 126 w 126"/>
                  <a:gd name="T1" fmla="*/ 0 h 88"/>
                  <a:gd name="T2" fmla="*/ 0 w 126"/>
                  <a:gd name="T3" fmla="*/ 0 h 88"/>
                  <a:gd name="T4" fmla="*/ 0 w 126"/>
                  <a:gd name="T5" fmla="*/ 57 h 88"/>
                  <a:gd name="T6" fmla="*/ 35 w 126"/>
                  <a:gd name="T7" fmla="*/ 88 h 88"/>
                  <a:gd name="T8" fmla="*/ 126 w 126"/>
                  <a:gd name="T9" fmla="*/ 0 h 88"/>
                  <a:gd name="T10" fmla="*/ 0 60000 65536"/>
                  <a:gd name="T11" fmla="*/ 0 60000 65536"/>
                  <a:gd name="T12" fmla="*/ 0 60000 65536"/>
                  <a:gd name="T13" fmla="*/ 0 60000 65536"/>
                  <a:gd name="T14" fmla="*/ 0 60000 65536"/>
                  <a:gd name="T15" fmla="*/ 0 w 126"/>
                  <a:gd name="T16" fmla="*/ 0 h 88"/>
                  <a:gd name="T17" fmla="*/ 126 w 126"/>
                  <a:gd name="T18" fmla="*/ 88 h 88"/>
                </a:gdLst>
                <a:ahLst/>
                <a:cxnLst>
                  <a:cxn ang="T10">
                    <a:pos x="T0" y="T1"/>
                  </a:cxn>
                  <a:cxn ang="T11">
                    <a:pos x="T2" y="T3"/>
                  </a:cxn>
                  <a:cxn ang="T12">
                    <a:pos x="T4" y="T5"/>
                  </a:cxn>
                  <a:cxn ang="T13">
                    <a:pos x="T6" y="T7"/>
                  </a:cxn>
                  <a:cxn ang="T14">
                    <a:pos x="T8" y="T9"/>
                  </a:cxn>
                </a:cxnLst>
                <a:rect l="T15" t="T16" r="T17" b="T18"/>
                <a:pathLst>
                  <a:path w="126" h="88">
                    <a:moveTo>
                      <a:pt x="126" y="0"/>
                    </a:moveTo>
                    <a:lnTo>
                      <a:pt x="0" y="0"/>
                    </a:lnTo>
                    <a:lnTo>
                      <a:pt x="0" y="57"/>
                    </a:lnTo>
                    <a:lnTo>
                      <a:pt x="35" y="88"/>
                    </a:lnTo>
                    <a:lnTo>
                      <a:pt x="126" y="0"/>
                    </a:lnTo>
                    <a:close/>
                  </a:path>
                </a:pathLst>
              </a:custGeom>
              <a:noFill/>
              <a:ln w="2540">
                <a:solidFill>
                  <a:srgbClr val="1F1A17"/>
                </a:solidFill>
                <a:round/>
                <a:headEnd/>
                <a:tailEnd/>
              </a:ln>
            </p:spPr>
            <p:txBody>
              <a:bodyPr/>
              <a:lstStyle/>
              <a:p>
                <a:endParaRPr lang="ro-RO"/>
              </a:p>
            </p:txBody>
          </p:sp>
          <p:sp>
            <p:nvSpPr>
              <p:cNvPr id="54343" name="Freeform 735"/>
              <p:cNvSpPr>
                <a:spLocks/>
              </p:cNvSpPr>
              <p:nvPr/>
            </p:nvSpPr>
            <p:spPr bwMode="auto">
              <a:xfrm>
                <a:off x="2751" y="3606"/>
                <a:ext cx="133" cy="98"/>
              </a:xfrm>
              <a:custGeom>
                <a:avLst/>
                <a:gdLst>
                  <a:gd name="T0" fmla="*/ 133 w 133"/>
                  <a:gd name="T1" fmla="*/ 98 h 98"/>
                  <a:gd name="T2" fmla="*/ 133 w 133"/>
                  <a:gd name="T3" fmla="*/ 0 h 98"/>
                  <a:gd name="T4" fmla="*/ 35 w 133"/>
                  <a:gd name="T5" fmla="*/ 94 h 98"/>
                  <a:gd name="T6" fmla="*/ 0 w 133"/>
                  <a:gd name="T7" fmla="*/ 63 h 98"/>
                  <a:gd name="T8" fmla="*/ 0 w 133"/>
                  <a:gd name="T9" fmla="*/ 98 h 98"/>
                  <a:gd name="T10" fmla="*/ 133 w 133"/>
                  <a:gd name="T11" fmla="*/ 98 h 98"/>
                  <a:gd name="T12" fmla="*/ 0 60000 65536"/>
                  <a:gd name="T13" fmla="*/ 0 60000 65536"/>
                  <a:gd name="T14" fmla="*/ 0 60000 65536"/>
                  <a:gd name="T15" fmla="*/ 0 60000 65536"/>
                  <a:gd name="T16" fmla="*/ 0 60000 65536"/>
                  <a:gd name="T17" fmla="*/ 0 60000 65536"/>
                  <a:gd name="T18" fmla="*/ 0 w 133"/>
                  <a:gd name="T19" fmla="*/ 0 h 98"/>
                  <a:gd name="T20" fmla="*/ 133 w 133"/>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33" h="98">
                    <a:moveTo>
                      <a:pt x="133" y="98"/>
                    </a:moveTo>
                    <a:lnTo>
                      <a:pt x="133" y="0"/>
                    </a:lnTo>
                    <a:lnTo>
                      <a:pt x="35" y="94"/>
                    </a:lnTo>
                    <a:lnTo>
                      <a:pt x="0" y="63"/>
                    </a:lnTo>
                    <a:lnTo>
                      <a:pt x="0" y="98"/>
                    </a:lnTo>
                    <a:lnTo>
                      <a:pt x="133" y="98"/>
                    </a:lnTo>
                    <a:close/>
                  </a:path>
                </a:pathLst>
              </a:custGeom>
              <a:noFill/>
              <a:ln w="2540">
                <a:solidFill>
                  <a:srgbClr val="1F1A17"/>
                </a:solidFill>
                <a:round/>
                <a:headEnd/>
                <a:tailEnd/>
              </a:ln>
            </p:spPr>
            <p:txBody>
              <a:bodyPr/>
              <a:lstStyle/>
              <a:p>
                <a:endParaRPr lang="ro-RO"/>
              </a:p>
            </p:txBody>
          </p:sp>
          <p:sp>
            <p:nvSpPr>
              <p:cNvPr id="54344" name="Rectangle 734"/>
              <p:cNvSpPr>
                <a:spLocks noChangeArrowheads="1"/>
              </p:cNvSpPr>
              <p:nvPr/>
            </p:nvSpPr>
            <p:spPr bwMode="auto">
              <a:xfrm>
                <a:off x="2617" y="3469"/>
                <a:ext cx="127" cy="108"/>
              </a:xfrm>
              <a:prstGeom prst="rect">
                <a:avLst/>
              </a:prstGeom>
              <a:noFill/>
              <a:ln w="2540">
                <a:solidFill>
                  <a:srgbClr val="1F1A17"/>
                </a:solidFill>
                <a:miter lim="800000"/>
                <a:headEnd/>
                <a:tailEnd/>
              </a:ln>
            </p:spPr>
            <p:txBody>
              <a:bodyPr/>
              <a:lstStyle/>
              <a:p>
                <a:endParaRPr lang="en-GB"/>
              </a:p>
            </p:txBody>
          </p:sp>
          <p:sp>
            <p:nvSpPr>
              <p:cNvPr id="54345" name="Rectangle 733"/>
              <p:cNvSpPr>
                <a:spLocks noChangeArrowheads="1"/>
              </p:cNvSpPr>
              <p:nvPr/>
            </p:nvSpPr>
            <p:spPr bwMode="auto">
              <a:xfrm>
                <a:off x="2751" y="3711"/>
                <a:ext cx="133" cy="108"/>
              </a:xfrm>
              <a:prstGeom prst="rect">
                <a:avLst/>
              </a:prstGeom>
              <a:noFill/>
              <a:ln w="2540">
                <a:solidFill>
                  <a:srgbClr val="1F1A17"/>
                </a:solidFill>
                <a:miter lim="800000"/>
                <a:headEnd/>
                <a:tailEnd/>
              </a:ln>
            </p:spPr>
            <p:txBody>
              <a:bodyPr/>
              <a:lstStyle/>
              <a:p>
                <a:endParaRPr lang="en-GB"/>
              </a:p>
            </p:txBody>
          </p:sp>
          <p:sp>
            <p:nvSpPr>
              <p:cNvPr id="54346" name="Freeform 732"/>
              <p:cNvSpPr>
                <a:spLocks/>
              </p:cNvSpPr>
              <p:nvPr/>
            </p:nvSpPr>
            <p:spPr bwMode="auto">
              <a:xfrm>
                <a:off x="2617" y="3584"/>
                <a:ext cx="127" cy="109"/>
              </a:xfrm>
              <a:custGeom>
                <a:avLst/>
                <a:gdLst>
                  <a:gd name="T0" fmla="*/ 127 w 127"/>
                  <a:gd name="T1" fmla="*/ 50 h 109"/>
                  <a:gd name="T2" fmla="*/ 127 w 127"/>
                  <a:gd name="T3" fmla="*/ 0 h 109"/>
                  <a:gd name="T4" fmla="*/ 0 w 127"/>
                  <a:gd name="T5" fmla="*/ 0 h 109"/>
                  <a:gd name="T6" fmla="*/ 0 w 127"/>
                  <a:gd name="T7" fmla="*/ 109 h 109"/>
                  <a:gd name="T8" fmla="*/ 99 w 127"/>
                  <a:gd name="T9" fmla="*/ 29 h 109"/>
                  <a:gd name="T10" fmla="*/ 127 w 127"/>
                  <a:gd name="T11" fmla="*/ 50 h 109"/>
                  <a:gd name="T12" fmla="*/ 0 60000 65536"/>
                  <a:gd name="T13" fmla="*/ 0 60000 65536"/>
                  <a:gd name="T14" fmla="*/ 0 60000 65536"/>
                  <a:gd name="T15" fmla="*/ 0 60000 65536"/>
                  <a:gd name="T16" fmla="*/ 0 60000 65536"/>
                  <a:gd name="T17" fmla="*/ 0 60000 65536"/>
                  <a:gd name="T18" fmla="*/ 0 w 127"/>
                  <a:gd name="T19" fmla="*/ 0 h 109"/>
                  <a:gd name="T20" fmla="*/ 127 w 12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27" h="109">
                    <a:moveTo>
                      <a:pt x="127" y="50"/>
                    </a:moveTo>
                    <a:lnTo>
                      <a:pt x="127" y="0"/>
                    </a:lnTo>
                    <a:lnTo>
                      <a:pt x="0" y="0"/>
                    </a:lnTo>
                    <a:lnTo>
                      <a:pt x="0" y="109"/>
                    </a:lnTo>
                    <a:lnTo>
                      <a:pt x="99" y="29"/>
                    </a:lnTo>
                    <a:lnTo>
                      <a:pt x="127" y="50"/>
                    </a:lnTo>
                    <a:close/>
                  </a:path>
                </a:pathLst>
              </a:custGeom>
              <a:noFill/>
              <a:ln w="2540">
                <a:solidFill>
                  <a:srgbClr val="1F1A17"/>
                </a:solidFill>
                <a:round/>
                <a:headEnd/>
                <a:tailEnd/>
              </a:ln>
            </p:spPr>
            <p:txBody>
              <a:bodyPr/>
              <a:lstStyle/>
              <a:p>
                <a:endParaRPr lang="ro-RO"/>
              </a:p>
            </p:txBody>
          </p:sp>
          <p:sp>
            <p:nvSpPr>
              <p:cNvPr id="54347" name="Freeform 731"/>
              <p:cNvSpPr>
                <a:spLocks/>
              </p:cNvSpPr>
              <p:nvPr/>
            </p:nvSpPr>
            <p:spPr bwMode="auto">
              <a:xfrm>
                <a:off x="2638" y="3637"/>
                <a:ext cx="106" cy="67"/>
              </a:xfrm>
              <a:custGeom>
                <a:avLst/>
                <a:gdLst>
                  <a:gd name="T0" fmla="*/ 106 w 106"/>
                  <a:gd name="T1" fmla="*/ 67 h 67"/>
                  <a:gd name="T2" fmla="*/ 106 w 106"/>
                  <a:gd name="T3" fmla="*/ 25 h 67"/>
                  <a:gd name="T4" fmla="*/ 78 w 106"/>
                  <a:gd name="T5" fmla="*/ 0 h 67"/>
                  <a:gd name="T6" fmla="*/ 0 w 106"/>
                  <a:gd name="T7" fmla="*/ 67 h 67"/>
                  <a:gd name="T8" fmla="*/ 106 w 106"/>
                  <a:gd name="T9" fmla="*/ 67 h 67"/>
                  <a:gd name="T10" fmla="*/ 0 60000 65536"/>
                  <a:gd name="T11" fmla="*/ 0 60000 65536"/>
                  <a:gd name="T12" fmla="*/ 0 60000 65536"/>
                  <a:gd name="T13" fmla="*/ 0 60000 65536"/>
                  <a:gd name="T14" fmla="*/ 0 60000 65536"/>
                  <a:gd name="T15" fmla="*/ 0 w 106"/>
                  <a:gd name="T16" fmla="*/ 0 h 67"/>
                  <a:gd name="T17" fmla="*/ 106 w 106"/>
                  <a:gd name="T18" fmla="*/ 67 h 67"/>
                </a:gdLst>
                <a:ahLst/>
                <a:cxnLst>
                  <a:cxn ang="T10">
                    <a:pos x="T0" y="T1"/>
                  </a:cxn>
                  <a:cxn ang="T11">
                    <a:pos x="T2" y="T3"/>
                  </a:cxn>
                  <a:cxn ang="T12">
                    <a:pos x="T4" y="T5"/>
                  </a:cxn>
                  <a:cxn ang="T13">
                    <a:pos x="T6" y="T7"/>
                  </a:cxn>
                  <a:cxn ang="T14">
                    <a:pos x="T8" y="T9"/>
                  </a:cxn>
                </a:cxnLst>
                <a:rect l="T15" t="T16" r="T17" b="T18"/>
                <a:pathLst>
                  <a:path w="106" h="67">
                    <a:moveTo>
                      <a:pt x="106" y="67"/>
                    </a:moveTo>
                    <a:lnTo>
                      <a:pt x="106" y="25"/>
                    </a:lnTo>
                    <a:lnTo>
                      <a:pt x="78" y="0"/>
                    </a:lnTo>
                    <a:lnTo>
                      <a:pt x="0" y="67"/>
                    </a:lnTo>
                    <a:lnTo>
                      <a:pt x="106" y="67"/>
                    </a:lnTo>
                    <a:close/>
                  </a:path>
                </a:pathLst>
              </a:custGeom>
              <a:noFill/>
              <a:ln w="2540">
                <a:solidFill>
                  <a:srgbClr val="1F1A17"/>
                </a:solidFill>
                <a:round/>
                <a:headEnd/>
                <a:tailEnd/>
              </a:ln>
            </p:spPr>
            <p:txBody>
              <a:bodyPr/>
              <a:lstStyle/>
              <a:p>
                <a:endParaRPr lang="ro-RO"/>
              </a:p>
            </p:txBody>
          </p:sp>
          <p:sp>
            <p:nvSpPr>
              <p:cNvPr id="54348" name="Freeform 730"/>
              <p:cNvSpPr>
                <a:spLocks/>
              </p:cNvSpPr>
              <p:nvPr/>
            </p:nvSpPr>
            <p:spPr bwMode="auto">
              <a:xfrm>
                <a:off x="2617" y="3711"/>
                <a:ext cx="127" cy="108"/>
              </a:xfrm>
              <a:custGeom>
                <a:avLst/>
                <a:gdLst>
                  <a:gd name="T0" fmla="*/ 127 w 127"/>
                  <a:gd name="T1" fmla="*/ 108 h 108"/>
                  <a:gd name="T2" fmla="*/ 127 w 127"/>
                  <a:gd name="T3" fmla="*/ 0 h 108"/>
                  <a:gd name="T4" fmla="*/ 11 w 127"/>
                  <a:gd name="T5" fmla="*/ 0 h 108"/>
                  <a:gd name="T6" fmla="*/ 0 w 127"/>
                  <a:gd name="T7" fmla="*/ 7 h 108"/>
                  <a:gd name="T8" fmla="*/ 0 w 127"/>
                  <a:gd name="T9" fmla="*/ 108 h 108"/>
                  <a:gd name="T10" fmla="*/ 127 w 127"/>
                  <a:gd name="T11" fmla="*/ 108 h 108"/>
                  <a:gd name="T12" fmla="*/ 0 60000 65536"/>
                  <a:gd name="T13" fmla="*/ 0 60000 65536"/>
                  <a:gd name="T14" fmla="*/ 0 60000 65536"/>
                  <a:gd name="T15" fmla="*/ 0 60000 65536"/>
                  <a:gd name="T16" fmla="*/ 0 60000 65536"/>
                  <a:gd name="T17" fmla="*/ 0 60000 65536"/>
                  <a:gd name="T18" fmla="*/ 0 w 127"/>
                  <a:gd name="T19" fmla="*/ 0 h 108"/>
                  <a:gd name="T20" fmla="*/ 127 w 12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27" h="108">
                    <a:moveTo>
                      <a:pt x="127" y="108"/>
                    </a:moveTo>
                    <a:lnTo>
                      <a:pt x="127" y="0"/>
                    </a:lnTo>
                    <a:lnTo>
                      <a:pt x="11" y="0"/>
                    </a:lnTo>
                    <a:lnTo>
                      <a:pt x="0" y="7"/>
                    </a:lnTo>
                    <a:lnTo>
                      <a:pt x="0" y="108"/>
                    </a:lnTo>
                    <a:lnTo>
                      <a:pt x="127" y="108"/>
                    </a:lnTo>
                    <a:close/>
                  </a:path>
                </a:pathLst>
              </a:custGeom>
              <a:noFill/>
              <a:ln w="2540">
                <a:solidFill>
                  <a:srgbClr val="1F1A17"/>
                </a:solidFill>
                <a:round/>
                <a:headEnd/>
                <a:tailEnd/>
              </a:ln>
            </p:spPr>
            <p:txBody>
              <a:bodyPr/>
              <a:lstStyle/>
              <a:p>
                <a:endParaRPr lang="ro-RO"/>
              </a:p>
            </p:txBody>
          </p:sp>
          <p:sp>
            <p:nvSpPr>
              <p:cNvPr id="54349" name="Freeform 729"/>
              <p:cNvSpPr>
                <a:spLocks/>
              </p:cNvSpPr>
              <p:nvPr/>
            </p:nvSpPr>
            <p:spPr bwMode="auto">
              <a:xfrm>
                <a:off x="1316" y="2732"/>
                <a:ext cx="7" cy="4"/>
              </a:xfrm>
              <a:custGeom>
                <a:avLst/>
                <a:gdLst>
                  <a:gd name="T0" fmla="*/ 0 w 7"/>
                  <a:gd name="T1" fmla="*/ 0 h 4"/>
                  <a:gd name="T2" fmla="*/ 7 w 7"/>
                  <a:gd name="T3" fmla="*/ 0 h 4"/>
                  <a:gd name="T4" fmla="*/ 7 w 7"/>
                  <a:gd name="T5" fmla="*/ 4 h 4"/>
                  <a:gd name="T6" fmla="*/ 3 w 7"/>
                  <a:gd name="T7" fmla="*/ 4 h 4"/>
                  <a:gd name="T8" fmla="*/ 0 w 7"/>
                  <a:gd name="T9" fmla="*/ 0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0"/>
                    </a:moveTo>
                    <a:lnTo>
                      <a:pt x="7" y="0"/>
                    </a:lnTo>
                    <a:lnTo>
                      <a:pt x="7" y="4"/>
                    </a:lnTo>
                    <a:lnTo>
                      <a:pt x="3" y="4"/>
                    </a:lnTo>
                    <a:lnTo>
                      <a:pt x="0" y="0"/>
                    </a:lnTo>
                    <a:close/>
                  </a:path>
                </a:pathLst>
              </a:custGeom>
              <a:solidFill>
                <a:srgbClr val="1F1A17"/>
              </a:solidFill>
              <a:ln w="9525">
                <a:noFill/>
                <a:round/>
                <a:headEnd/>
                <a:tailEnd/>
              </a:ln>
            </p:spPr>
            <p:txBody>
              <a:bodyPr/>
              <a:lstStyle/>
              <a:p>
                <a:endParaRPr lang="ro-RO"/>
              </a:p>
            </p:txBody>
          </p:sp>
          <p:sp>
            <p:nvSpPr>
              <p:cNvPr id="54350" name="Freeform 728"/>
              <p:cNvSpPr>
                <a:spLocks/>
              </p:cNvSpPr>
              <p:nvPr/>
            </p:nvSpPr>
            <p:spPr bwMode="auto">
              <a:xfrm>
                <a:off x="1316" y="2732"/>
                <a:ext cx="7" cy="7"/>
              </a:xfrm>
              <a:custGeom>
                <a:avLst/>
                <a:gdLst>
                  <a:gd name="T0" fmla="*/ 0 w 7"/>
                  <a:gd name="T1" fmla="*/ 0 h 7"/>
                  <a:gd name="T2" fmla="*/ 7 w 7"/>
                  <a:gd name="T3" fmla="*/ 0 h 7"/>
                  <a:gd name="T4" fmla="*/ 7 w 7"/>
                  <a:gd name="T5" fmla="*/ 7 h 7"/>
                  <a:gd name="T6" fmla="*/ 3 w 7"/>
                  <a:gd name="T7" fmla="*/ 7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0"/>
                    </a:moveTo>
                    <a:lnTo>
                      <a:pt x="7" y="0"/>
                    </a:lnTo>
                    <a:lnTo>
                      <a:pt x="7" y="7"/>
                    </a:lnTo>
                    <a:lnTo>
                      <a:pt x="3" y="7"/>
                    </a:lnTo>
                    <a:lnTo>
                      <a:pt x="0" y="0"/>
                    </a:lnTo>
                    <a:close/>
                  </a:path>
                </a:pathLst>
              </a:custGeom>
              <a:solidFill>
                <a:srgbClr val="1F1A17"/>
              </a:solidFill>
              <a:ln w="9525">
                <a:noFill/>
                <a:round/>
                <a:headEnd/>
                <a:tailEnd/>
              </a:ln>
            </p:spPr>
            <p:txBody>
              <a:bodyPr/>
              <a:lstStyle/>
              <a:p>
                <a:endParaRPr lang="ro-RO"/>
              </a:p>
            </p:txBody>
          </p:sp>
          <p:sp>
            <p:nvSpPr>
              <p:cNvPr id="54351" name="Freeform 727"/>
              <p:cNvSpPr>
                <a:spLocks/>
              </p:cNvSpPr>
              <p:nvPr/>
            </p:nvSpPr>
            <p:spPr bwMode="auto">
              <a:xfrm>
                <a:off x="1319" y="2736"/>
                <a:ext cx="4" cy="7"/>
              </a:xfrm>
              <a:custGeom>
                <a:avLst/>
                <a:gdLst>
                  <a:gd name="T0" fmla="*/ 0 w 4"/>
                  <a:gd name="T1" fmla="*/ 0 h 7"/>
                  <a:gd name="T2" fmla="*/ 4 w 4"/>
                  <a:gd name="T3" fmla="*/ 0 h 7"/>
                  <a:gd name="T4" fmla="*/ 4 w 4"/>
                  <a:gd name="T5" fmla="*/ 7 h 7"/>
                  <a:gd name="T6" fmla="*/ 0 w 4"/>
                  <a:gd name="T7" fmla="*/ 7 h 7"/>
                  <a:gd name="T8" fmla="*/ 0 w 4"/>
                  <a:gd name="T9" fmla="*/ 7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4" y="0"/>
                    </a:lnTo>
                    <a:lnTo>
                      <a:pt x="4" y="7"/>
                    </a:lnTo>
                    <a:lnTo>
                      <a:pt x="0" y="7"/>
                    </a:lnTo>
                    <a:lnTo>
                      <a:pt x="0" y="0"/>
                    </a:lnTo>
                    <a:close/>
                  </a:path>
                </a:pathLst>
              </a:custGeom>
              <a:solidFill>
                <a:srgbClr val="1F1A17"/>
              </a:solidFill>
              <a:ln w="9525">
                <a:noFill/>
                <a:round/>
                <a:headEnd/>
                <a:tailEnd/>
              </a:ln>
            </p:spPr>
            <p:txBody>
              <a:bodyPr/>
              <a:lstStyle/>
              <a:p>
                <a:endParaRPr lang="ro-RO"/>
              </a:p>
            </p:txBody>
          </p:sp>
          <p:sp>
            <p:nvSpPr>
              <p:cNvPr id="54352" name="Freeform 726"/>
              <p:cNvSpPr>
                <a:spLocks/>
              </p:cNvSpPr>
              <p:nvPr/>
            </p:nvSpPr>
            <p:spPr bwMode="auto">
              <a:xfrm>
                <a:off x="1319" y="2739"/>
                <a:ext cx="4" cy="7"/>
              </a:xfrm>
              <a:custGeom>
                <a:avLst/>
                <a:gdLst>
                  <a:gd name="T0" fmla="*/ 0 w 4"/>
                  <a:gd name="T1" fmla="*/ 0 h 7"/>
                  <a:gd name="T2" fmla="*/ 4 w 4"/>
                  <a:gd name="T3" fmla="*/ 0 h 7"/>
                  <a:gd name="T4" fmla="*/ 4 w 4"/>
                  <a:gd name="T5" fmla="*/ 7 h 7"/>
                  <a:gd name="T6" fmla="*/ 4 w 4"/>
                  <a:gd name="T7" fmla="*/ 7 h 7"/>
                  <a:gd name="T8" fmla="*/ 0 w 4"/>
                  <a:gd name="T9" fmla="*/ 7 h 7"/>
                  <a:gd name="T10" fmla="*/ 0 w 4"/>
                  <a:gd name="T11" fmla="*/ 4 h 7"/>
                  <a:gd name="T12" fmla="*/ 0 w 4"/>
                  <a:gd name="T13" fmla="*/ 0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0"/>
                    </a:moveTo>
                    <a:lnTo>
                      <a:pt x="4" y="0"/>
                    </a:lnTo>
                    <a:lnTo>
                      <a:pt x="4" y="7"/>
                    </a:lnTo>
                    <a:lnTo>
                      <a:pt x="0" y="7"/>
                    </a:lnTo>
                    <a:lnTo>
                      <a:pt x="0" y="4"/>
                    </a:lnTo>
                    <a:lnTo>
                      <a:pt x="0" y="0"/>
                    </a:lnTo>
                    <a:close/>
                  </a:path>
                </a:pathLst>
              </a:custGeom>
              <a:solidFill>
                <a:srgbClr val="1F1A17"/>
              </a:solidFill>
              <a:ln w="9525">
                <a:noFill/>
                <a:round/>
                <a:headEnd/>
                <a:tailEnd/>
              </a:ln>
            </p:spPr>
            <p:txBody>
              <a:bodyPr/>
              <a:lstStyle/>
              <a:p>
                <a:endParaRPr lang="ro-RO"/>
              </a:p>
            </p:txBody>
          </p:sp>
          <p:sp>
            <p:nvSpPr>
              <p:cNvPr id="54353" name="Freeform 725"/>
              <p:cNvSpPr>
                <a:spLocks/>
              </p:cNvSpPr>
              <p:nvPr/>
            </p:nvSpPr>
            <p:spPr bwMode="auto">
              <a:xfrm>
                <a:off x="1319" y="2743"/>
                <a:ext cx="4" cy="7"/>
              </a:xfrm>
              <a:custGeom>
                <a:avLst/>
                <a:gdLst>
                  <a:gd name="T0" fmla="*/ 0 w 4"/>
                  <a:gd name="T1" fmla="*/ 0 h 7"/>
                  <a:gd name="T2" fmla="*/ 4 w 4"/>
                  <a:gd name="T3" fmla="*/ 0 h 7"/>
                  <a:gd name="T4" fmla="*/ 4 w 4"/>
                  <a:gd name="T5" fmla="*/ 3 h 7"/>
                  <a:gd name="T6" fmla="*/ 4 w 4"/>
                  <a:gd name="T7" fmla="*/ 7 h 7"/>
                  <a:gd name="T8" fmla="*/ 0 w 4"/>
                  <a:gd name="T9" fmla="*/ 7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4" y="0"/>
                    </a:lnTo>
                    <a:lnTo>
                      <a:pt x="4" y="3"/>
                    </a:lnTo>
                    <a:lnTo>
                      <a:pt x="4" y="7"/>
                    </a:lnTo>
                    <a:lnTo>
                      <a:pt x="0" y="7"/>
                    </a:lnTo>
                    <a:lnTo>
                      <a:pt x="0" y="0"/>
                    </a:lnTo>
                    <a:close/>
                  </a:path>
                </a:pathLst>
              </a:custGeom>
              <a:solidFill>
                <a:srgbClr val="1F1A17"/>
              </a:solidFill>
              <a:ln w="9525">
                <a:noFill/>
                <a:round/>
                <a:headEnd/>
                <a:tailEnd/>
              </a:ln>
            </p:spPr>
            <p:txBody>
              <a:bodyPr/>
              <a:lstStyle/>
              <a:p>
                <a:endParaRPr lang="ro-RO"/>
              </a:p>
            </p:txBody>
          </p:sp>
          <p:sp>
            <p:nvSpPr>
              <p:cNvPr id="54354" name="Freeform 724"/>
              <p:cNvSpPr>
                <a:spLocks/>
              </p:cNvSpPr>
              <p:nvPr/>
            </p:nvSpPr>
            <p:spPr bwMode="auto">
              <a:xfrm>
                <a:off x="1319" y="2746"/>
                <a:ext cx="4" cy="7"/>
              </a:xfrm>
              <a:custGeom>
                <a:avLst/>
                <a:gdLst>
                  <a:gd name="T0" fmla="*/ 0 w 4"/>
                  <a:gd name="T1" fmla="*/ 0 h 7"/>
                  <a:gd name="T2" fmla="*/ 4 w 4"/>
                  <a:gd name="T3" fmla="*/ 0 h 7"/>
                  <a:gd name="T4" fmla="*/ 0 w 4"/>
                  <a:gd name="T5" fmla="*/ 7 h 7"/>
                  <a:gd name="T6" fmla="*/ 0 w 4"/>
                  <a:gd name="T7" fmla="*/ 7 h 7"/>
                  <a:gd name="T8" fmla="*/ 0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0"/>
                    </a:moveTo>
                    <a:lnTo>
                      <a:pt x="4" y="0"/>
                    </a:lnTo>
                    <a:lnTo>
                      <a:pt x="0" y="7"/>
                    </a:lnTo>
                    <a:lnTo>
                      <a:pt x="0" y="0"/>
                    </a:lnTo>
                    <a:close/>
                  </a:path>
                </a:pathLst>
              </a:custGeom>
              <a:solidFill>
                <a:srgbClr val="1F1A17"/>
              </a:solidFill>
              <a:ln w="9525">
                <a:noFill/>
                <a:round/>
                <a:headEnd/>
                <a:tailEnd/>
              </a:ln>
            </p:spPr>
            <p:txBody>
              <a:bodyPr/>
              <a:lstStyle/>
              <a:p>
                <a:endParaRPr lang="ro-RO"/>
              </a:p>
            </p:txBody>
          </p:sp>
          <p:sp>
            <p:nvSpPr>
              <p:cNvPr id="54355" name="Freeform 723"/>
              <p:cNvSpPr>
                <a:spLocks/>
              </p:cNvSpPr>
              <p:nvPr/>
            </p:nvSpPr>
            <p:spPr bwMode="auto">
              <a:xfrm>
                <a:off x="1319" y="2750"/>
                <a:ext cx="4" cy="7"/>
              </a:xfrm>
              <a:custGeom>
                <a:avLst/>
                <a:gdLst>
                  <a:gd name="T0" fmla="*/ 0 w 4"/>
                  <a:gd name="T1" fmla="*/ 0 h 7"/>
                  <a:gd name="T2" fmla="*/ 4 w 4"/>
                  <a:gd name="T3" fmla="*/ 0 h 7"/>
                  <a:gd name="T4" fmla="*/ 0 w 4"/>
                  <a:gd name="T5" fmla="*/ 7 h 7"/>
                  <a:gd name="T6" fmla="*/ 0 w 4"/>
                  <a:gd name="T7" fmla="*/ 0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0" y="0"/>
                    </a:moveTo>
                    <a:lnTo>
                      <a:pt x="4" y="0"/>
                    </a:lnTo>
                    <a:lnTo>
                      <a:pt x="0" y="7"/>
                    </a:lnTo>
                    <a:lnTo>
                      <a:pt x="0" y="0"/>
                    </a:lnTo>
                    <a:close/>
                  </a:path>
                </a:pathLst>
              </a:custGeom>
              <a:solidFill>
                <a:srgbClr val="1F1A17"/>
              </a:solidFill>
              <a:ln w="9525">
                <a:noFill/>
                <a:round/>
                <a:headEnd/>
                <a:tailEnd/>
              </a:ln>
            </p:spPr>
            <p:txBody>
              <a:bodyPr/>
              <a:lstStyle/>
              <a:p>
                <a:endParaRPr lang="ro-RO"/>
              </a:p>
            </p:txBody>
          </p:sp>
          <p:sp>
            <p:nvSpPr>
              <p:cNvPr id="54356" name="Freeform 722"/>
              <p:cNvSpPr>
                <a:spLocks/>
              </p:cNvSpPr>
              <p:nvPr/>
            </p:nvSpPr>
            <p:spPr bwMode="auto">
              <a:xfrm>
                <a:off x="1319" y="2753"/>
                <a:ext cx="1" cy="4"/>
              </a:xfrm>
              <a:custGeom>
                <a:avLst/>
                <a:gdLst>
                  <a:gd name="T0" fmla="*/ 0 w 1"/>
                  <a:gd name="T1" fmla="*/ 0 h 4"/>
                  <a:gd name="T2" fmla="*/ 0 w 1"/>
                  <a:gd name="T3" fmla="*/ 0 h 4"/>
                  <a:gd name="T4" fmla="*/ 0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0"/>
                    </a:lnTo>
                    <a:lnTo>
                      <a:pt x="0" y="4"/>
                    </a:lnTo>
                    <a:lnTo>
                      <a:pt x="0" y="0"/>
                    </a:lnTo>
                    <a:close/>
                  </a:path>
                </a:pathLst>
              </a:custGeom>
              <a:solidFill>
                <a:srgbClr val="1F1A17"/>
              </a:solidFill>
              <a:ln w="9525">
                <a:noFill/>
                <a:round/>
                <a:headEnd/>
                <a:tailEnd/>
              </a:ln>
            </p:spPr>
            <p:txBody>
              <a:bodyPr/>
              <a:lstStyle/>
              <a:p>
                <a:endParaRPr lang="ro-RO"/>
              </a:p>
            </p:txBody>
          </p:sp>
          <p:sp>
            <p:nvSpPr>
              <p:cNvPr id="54357" name="Freeform 721"/>
              <p:cNvSpPr>
                <a:spLocks/>
              </p:cNvSpPr>
              <p:nvPr/>
            </p:nvSpPr>
            <p:spPr bwMode="auto">
              <a:xfrm>
                <a:off x="1316" y="2732"/>
                <a:ext cx="17" cy="18"/>
              </a:xfrm>
              <a:custGeom>
                <a:avLst/>
                <a:gdLst>
                  <a:gd name="T0" fmla="*/ 14 w 17"/>
                  <a:gd name="T1" fmla="*/ 18 h 18"/>
                  <a:gd name="T2" fmla="*/ 14 w 17"/>
                  <a:gd name="T3" fmla="*/ 18 h 18"/>
                  <a:gd name="T4" fmla="*/ 17 w 17"/>
                  <a:gd name="T5" fmla="*/ 4 h 18"/>
                  <a:gd name="T6" fmla="*/ 0 w 17"/>
                  <a:gd name="T7" fmla="*/ 0 h 18"/>
                  <a:gd name="T8" fmla="*/ 0 w 17"/>
                  <a:gd name="T9" fmla="*/ 14 h 18"/>
                  <a:gd name="T10" fmla="*/ 14 w 17"/>
                  <a:gd name="T11" fmla="*/ 18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4" y="18"/>
                    </a:moveTo>
                    <a:lnTo>
                      <a:pt x="14" y="18"/>
                    </a:lnTo>
                    <a:lnTo>
                      <a:pt x="17" y="4"/>
                    </a:lnTo>
                    <a:lnTo>
                      <a:pt x="0" y="0"/>
                    </a:lnTo>
                    <a:lnTo>
                      <a:pt x="0" y="14"/>
                    </a:lnTo>
                    <a:lnTo>
                      <a:pt x="14" y="18"/>
                    </a:lnTo>
                    <a:close/>
                  </a:path>
                </a:pathLst>
              </a:custGeom>
              <a:solidFill>
                <a:srgbClr val="1F1A17"/>
              </a:solidFill>
              <a:ln w="9525">
                <a:noFill/>
                <a:round/>
                <a:headEnd/>
                <a:tailEnd/>
              </a:ln>
            </p:spPr>
            <p:txBody>
              <a:bodyPr/>
              <a:lstStyle/>
              <a:p>
                <a:endParaRPr lang="ro-RO"/>
              </a:p>
            </p:txBody>
          </p:sp>
          <p:sp>
            <p:nvSpPr>
              <p:cNvPr id="54358" name="Freeform 720"/>
              <p:cNvSpPr>
                <a:spLocks/>
              </p:cNvSpPr>
              <p:nvPr/>
            </p:nvSpPr>
            <p:spPr bwMode="auto">
              <a:xfrm>
                <a:off x="1312" y="2746"/>
                <a:ext cx="18" cy="14"/>
              </a:xfrm>
              <a:custGeom>
                <a:avLst/>
                <a:gdLst>
                  <a:gd name="T0" fmla="*/ 0 w 18"/>
                  <a:gd name="T1" fmla="*/ 11 h 14"/>
                  <a:gd name="T2" fmla="*/ 14 w 18"/>
                  <a:gd name="T3" fmla="*/ 14 h 14"/>
                  <a:gd name="T4" fmla="*/ 18 w 18"/>
                  <a:gd name="T5" fmla="*/ 4 h 14"/>
                  <a:gd name="T6" fmla="*/ 4 w 18"/>
                  <a:gd name="T7" fmla="*/ 0 h 14"/>
                  <a:gd name="T8" fmla="*/ 0 w 18"/>
                  <a:gd name="T9" fmla="*/ 11 h 14"/>
                  <a:gd name="T10" fmla="*/ 0 w 18"/>
                  <a:gd name="T11" fmla="*/ 11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11"/>
                    </a:moveTo>
                    <a:lnTo>
                      <a:pt x="14" y="14"/>
                    </a:lnTo>
                    <a:lnTo>
                      <a:pt x="18" y="4"/>
                    </a:lnTo>
                    <a:lnTo>
                      <a:pt x="4" y="0"/>
                    </a:lnTo>
                    <a:lnTo>
                      <a:pt x="0" y="11"/>
                    </a:lnTo>
                    <a:close/>
                  </a:path>
                </a:pathLst>
              </a:custGeom>
              <a:solidFill>
                <a:srgbClr val="1F1A17"/>
              </a:solidFill>
              <a:ln w="9525">
                <a:noFill/>
                <a:round/>
                <a:headEnd/>
                <a:tailEnd/>
              </a:ln>
            </p:spPr>
            <p:txBody>
              <a:bodyPr/>
              <a:lstStyle/>
              <a:p>
                <a:endParaRPr lang="ro-RO"/>
              </a:p>
            </p:txBody>
          </p:sp>
          <p:sp>
            <p:nvSpPr>
              <p:cNvPr id="54359" name="Freeform 719"/>
              <p:cNvSpPr>
                <a:spLocks/>
              </p:cNvSpPr>
              <p:nvPr/>
            </p:nvSpPr>
            <p:spPr bwMode="auto">
              <a:xfrm>
                <a:off x="1312" y="2739"/>
                <a:ext cx="14" cy="18"/>
              </a:xfrm>
              <a:custGeom>
                <a:avLst/>
                <a:gdLst>
                  <a:gd name="T0" fmla="*/ 14 w 14"/>
                  <a:gd name="T1" fmla="*/ 0 h 18"/>
                  <a:gd name="T2" fmla="*/ 0 w 14"/>
                  <a:gd name="T3" fmla="*/ 4 h 18"/>
                  <a:gd name="T4" fmla="*/ 0 w 14"/>
                  <a:gd name="T5" fmla="*/ 18 h 18"/>
                  <a:gd name="T6" fmla="*/ 14 w 14"/>
                  <a:gd name="T7" fmla="*/ 18 h 18"/>
                  <a:gd name="T8" fmla="*/ 14 w 14"/>
                  <a:gd name="T9" fmla="*/ 4 h 18"/>
                  <a:gd name="T10" fmla="*/ 14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14" y="0"/>
                    </a:moveTo>
                    <a:lnTo>
                      <a:pt x="0" y="4"/>
                    </a:lnTo>
                    <a:lnTo>
                      <a:pt x="0" y="18"/>
                    </a:lnTo>
                    <a:lnTo>
                      <a:pt x="14" y="18"/>
                    </a:lnTo>
                    <a:lnTo>
                      <a:pt x="14" y="4"/>
                    </a:lnTo>
                    <a:lnTo>
                      <a:pt x="14" y="0"/>
                    </a:lnTo>
                    <a:close/>
                  </a:path>
                </a:pathLst>
              </a:custGeom>
              <a:solidFill>
                <a:srgbClr val="1F1A17"/>
              </a:solidFill>
              <a:ln w="9525">
                <a:noFill/>
                <a:round/>
                <a:headEnd/>
                <a:tailEnd/>
              </a:ln>
            </p:spPr>
            <p:txBody>
              <a:bodyPr/>
              <a:lstStyle/>
              <a:p>
                <a:endParaRPr lang="ro-RO"/>
              </a:p>
            </p:txBody>
          </p:sp>
          <p:sp>
            <p:nvSpPr>
              <p:cNvPr id="54360" name="Freeform 718"/>
              <p:cNvSpPr>
                <a:spLocks/>
              </p:cNvSpPr>
              <p:nvPr/>
            </p:nvSpPr>
            <p:spPr bwMode="auto">
              <a:xfrm>
                <a:off x="1309" y="2725"/>
                <a:ext cx="17" cy="18"/>
              </a:xfrm>
              <a:custGeom>
                <a:avLst/>
                <a:gdLst>
                  <a:gd name="T0" fmla="*/ 7 w 17"/>
                  <a:gd name="T1" fmla="*/ 0 h 18"/>
                  <a:gd name="T2" fmla="*/ 0 w 17"/>
                  <a:gd name="T3" fmla="*/ 11 h 18"/>
                  <a:gd name="T4" fmla="*/ 3 w 17"/>
                  <a:gd name="T5" fmla="*/ 18 h 18"/>
                  <a:gd name="T6" fmla="*/ 17 w 17"/>
                  <a:gd name="T7" fmla="*/ 14 h 18"/>
                  <a:gd name="T8" fmla="*/ 17 w 17"/>
                  <a:gd name="T9" fmla="*/ 7 h 18"/>
                  <a:gd name="T10" fmla="*/ 7 w 17"/>
                  <a:gd name="T11" fmla="*/ 0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7" y="0"/>
                    </a:moveTo>
                    <a:lnTo>
                      <a:pt x="0" y="11"/>
                    </a:lnTo>
                    <a:lnTo>
                      <a:pt x="3" y="18"/>
                    </a:lnTo>
                    <a:lnTo>
                      <a:pt x="17" y="14"/>
                    </a:lnTo>
                    <a:lnTo>
                      <a:pt x="17" y="7"/>
                    </a:lnTo>
                    <a:lnTo>
                      <a:pt x="7" y="0"/>
                    </a:lnTo>
                    <a:close/>
                  </a:path>
                </a:pathLst>
              </a:custGeom>
              <a:solidFill>
                <a:srgbClr val="1F1A17"/>
              </a:solidFill>
              <a:ln w="9525">
                <a:noFill/>
                <a:round/>
                <a:headEnd/>
                <a:tailEnd/>
              </a:ln>
            </p:spPr>
            <p:txBody>
              <a:bodyPr/>
              <a:lstStyle/>
              <a:p>
                <a:endParaRPr lang="ro-RO"/>
              </a:p>
            </p:txBody>
          </p:sp>
          <p:sp>
            <p:nvSpPr>
              <p:cNvPr id="54361" name="Freeform 717"/>
              <p:cNvSpPr>
                <a:spLocks/>
              </p:cNvSpPr>
              <p:nvPr/>
            </p:nvSpPr>
            <p:spPr bwMode="auto">
              <a:xfrm>
                <a:off x="1316" y="2725"/>
                <a:ext cx="17" cy="18"/>
              </a:xfrm>
              <a:custGeom>
                <a:avLst/>
                <a:gdLst>
                  <a:gd name="T0" fmla="*/ 17 w 17"/>
                  <a:gd name="T1" fmla="*/ 11 h 18"/>
                  <a:gd name="T2" fmla="*/ 7 w 17"/>
                  <a:gd name="T3" fmla="*/ 0 h 18"/>
                  <a:gd name="T4" fmla="*/ 0 w 17"/>
                  <a:gd name="T5" fmla="*/ 0 h 18"/>
                  <a:gd name="T6" fmla="*/ 0 w 17"/>
                  <a:gd name="T7" fmla="*/ 18 h 18"/>
                  <a:gd name="T8" fmla="*/ 7 w 17"/>
                  <a:gd name="T9" fmla="*/ 18 h 18"/>
                  <a:gd name="T10" fmla="*/ 17 w 17"/>
                  <a:gd name="T11" fmla="*/ 11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17" y="11"/>
                    </a:moveTo>
                    <a:lnTo>
                      <a:pt x="7" y="0"/>
                    </a:lnTo>
                    <a:lnTo>
                      <a:pt x="0" y="0"/>
                    </a:lnTo>
                    <a:lnTo>
                      <a:pt x="0" y="18"/>
                    </a:lnTo>
                    <a:lnTo>
                      <a:pt x="7" y="18"/>
                    </a:lnTo>
                    <a:lnTo>
                      <a:pt x="17" y="11"/>
                    </a:lnTo>
                    <a:close/>
                  </a:path>
                </a:pathLst>
              </a:custGeom>
              <a:solidFill>
                <a:srgbClr val="1F1A17"/>
              </a:solidFill>
              <a:ln w="9525">
                <a:noFill/>
                <a:round/>
                <a:headEnd/>
                <a:tailEnd/>
              </a:ln>
            </p:spPr>
            <p:txBody>
              <a:bodyPr/>
              <a:lstStyle/>
              <a:p>
                <a:endParaRPr lang="ro-RO"/>
              </a:p>
            </p:txBody>
          </p:sp>
          <p:sp>
            <p:nvSpPr>
              <p:cNvPr id="54362" name="Freeform 716"/>
              <p:cNvSpPr>
                <a:spLocks/>
              </p:cNvSpPr>
              <p:nvPr/>
            </p:nvSpPr>
            <p:spPr bwMode="auto">
              <a:xfrm>
                <a:off x="1316" y="2732"/>
                <a:ext cx="7" cy="1"/>
              </a:xfrm>
              <a:custGeom>
                <a:avLst/>
                <a:gdLst>
                  <a:gd name="T0" fmla="*/ 0 w 7"/>
                  <a:gd name="T1" fmla="*/ 0 h 1"/>
                  <a:gd name="T2" fmla="*/ 7 w 7"/>
                  <a:gd name="T3" fmla="*/ 0 h 1"/>
                  <a:gd name="T4" fmla="*/ 7 w 7"/>
                  <a:gd name="T5" fmla="*/ 0 h 1"/>
                  <a:gd name="T6" fmla="*/ 7 w 7"/>
                  <a:gd name="T7" fmla="*/ 0 h 1"/>
                  <a:gd name="T8" fmla="*/ 7 w 7"/>
                  <a:gd name="T9" fmla="*/ 0 h 1"/>
                  <a:gd name="T10" fmla="*/ 0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0" y="0"/>
                    </a:moveTo>
                    <a:lnTo>
                      <a:pt x="7" y="0"/>
                    </a:lnTo>
                    <a:lnTo>
                      <a:pt x="0" y="0"/>
                    </a:lnTo>
                    <a:close/>
                  </a:path>
                </a:pathLst>
              </a:custGeom>
              <a:solidFill>
                <a:srgbClr val="1F1A17"/>
              </a:solidFill>
              <a:ln w="9525">
                <a:noFill/>
                <a:round/>
                <a:headEnd/>
                <a:tailEnd/>
              </a:ln>
            </p:spPr>
            <p:txBody>
              <a:bodyPr/>
              <a:lstStyle/>
              <a:p>
                <a:endParaRPr lang="ro-RO"/>
              </a:p>
            </p:txBody>
          </p:sp>
          <p:sp>
            <p:nvSpPr>
              <p:cNvPr id="54363" name="Freeform 715"/>
              <p:cNvSpPr>
                <a:spLocks/>
              </p:cNvSpPr>
              <p:nvPr/>
            </p:nvSpPr>
            <p:spPr bwMode="auto">
              <a:xfrm>
                <a:off x="1161" y="2560"/>
                <a:ext cx="260" cy="190"/>
              </a:xfrm>
              <a:custGeom>
                <a:avLst/>
                <a:gdLst>
                  <a:gd name="T0" fmla="*/ 260 w 260"/>
                  <a:gd name="T1" fmla="*/ 25 h 190"/>
                  <a:gd name="T2" fmla="*/ 256 w 260"/>
                  <a:gd name="T3" fmla="*/ 183 h 190"/>
                  <a:gd name="T4" fmla="*/ 78 w 260"/>
                  <a:gd name="T5" fmla="*/ 190 h 190"/>
                  <a:gd name="T6" fmla="*/ 0 w 260"/>
                  <a:gd name="T7" fmla="*/ 134 h 190"/>
                  <a:gd name="T8" fmla="*/ 0 w 260"/>
                  <a:gd name="T9" fmla="*/ 0 h 190"/>
                  <a:gd name="T10" fmla="*/ 260 w 260"/>
                  <a:gd name="T11" fmla="*/ 25 h 190"/>
                  <a:gd name="T12" fmla="*/ 0 60000 65536"/>
                  <a:gd name="T13" fmla="*/ 0 60000 65536"/>
                  <a:gd name="T14" fmla="*/ 0 60000 65536"/>
                  <a:gd name="T15" fmla="*/ 0 60000 65536"/>
                  <a:gd name="T16" fmla="*/ 0 60000 65536"/>
                  <a:gd name="T17" fmla="*/ 0 60000 65536"/>
                  <a:gd name="T18" fmla="*/ 0 w 260"/>
                  <a:gd name="T19" fmla="*/ 0 h 190"/>
                  <a:gd name="T20" fmla="*/ 260 w 260"/>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260" h="190">
                    <a:moveTo>
                      <a:pt x="260" y="25"/>
                    </a:moveTo>
                    <a:lnTo>
                      <a:pt x="256" y="183"/>
                    </a:lnTo>
                    <a:lnTo>
                      <a:pt x="78" y="190"/>
                    </a:lnTo>
                    <a:lnTo>
                      <a:pt x="0" y="134"/>
                    </a:lnTo>
                    <a:lnTo>
                      <a:pt x="0" y="0"/>
                    </a:lnTo>
                    <a:lnTo>
                      <a:pt x="260" y="25"/>
                    </a:lnTo>
                    <a:close/>
                  </a:path>
                </a:pathLst>
              </a:custGeom>
              <a:solidFill>
                <a:srgbClr val="FFFFFF"/>
              </a:solidFill>
              <a:ln w="9525">
                <a:noFill/>
                <a:round/>
                <a:headEnd/>
                <a:tailEnd/>
              </a:ln>
            </p:spPr>
            <p:txBody>
              <a:bodyPr/>
              <a:lstStyle/>
              <a:p>
                <a:endParaRPr lang="ro-RO"/>
              </a:p>
            </p:txBody>
          </p:sp>
          <p:sp>
            <p:nvSpPr>
              <p:cNvPr id="54364" name="Freeform 714"/>
              <p:cNvSpPr>
                <a:spLocks/>
              </p:cNvSpPr>
              <p:nvPr/>
            </p:nvSpPr>
            <p:spPr bwMode="auto">
              <a:xfrm>
                <a:off x="1410" y="2585"/>
                <a:ext cx="18" cy="165"/>
              </a:xfrm>
              <a:custGeom>
                <a:avLst/>
                <a:gdLst>
                  <a:gd name="T0" fmla="*/ 7 w 18"/>
                  <a:gd name="T1" fmla="*/ 165 h 165"/>
                  <a:gd name="T2" fmla="*/ 14 w 18"/>
                  <a:gd name="T3" fmla="*/ 158 h 165"/>
                  <a:gd name="T4" fmla="*/ 18 w 18"/>
                  <a:gd name="T5" fmla="*/ 0 h 165"/>
                  <a:gd name="T6" fmla="*/ 0 w 18"/>
                  <a:gd name="T7" fmla="*/ 0 h 165"/>
                  <a:gd name="T8" fmla="*/ 0 w 18"/>
                  <a:gd name="T9" fmla="*/ 158 h 165"/>
                  <a:gd name="T10" fmla="*/ 7 w 18"/>
                  <a:gd name="T11" fmla="*/ 165 h 165"/>
                  <a:gd name="T12" fmla="*/ 0 60000 65536"/>
                  <a:gd name="T13" fmla="*/ 0 60000 65536"/>
                  <a:gd name="T14" fmla="*/ 0 60000 65536"/>
                  <a:gd name="T15" fmla="*/ 0 60000 65536"/>
                  <a:gd name="T16" fmla="*/ 0 60000 65536"/>
                  <a:gd name="T17" fmla="*/ 0 60000 65536"/>
                  <a:gd name="T18" fmla="*/ 0 w 18"/>
                  <a:gd name="T19" fmla="*/ 0 h 165"/>
                  <a:gd name="T20" fmla="*/ 18 w 18"/>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18" h="165">
                    <a:moveTo>
                      <a:pt x="7" y="165"/>
                    </a:moveTo>
                    <a:lnTo>
                      <a:pt x="14" y="158"/>
                    </a:lnTo>
                    <a:lnTo>
                      <a:pt x="18" y="0"/>
                    </a:lnTo>
                    <a:lnTo>
                      <a:pt x="0" y="0"/>
                    </a:lnTo>
                    <a:lnTo>
                      <a:pt x="0" y="158"/>
                    </a:lnTo>
                    <a:lnTo>
                      <a:pt x="7" y="165"/>
                    </a:lnTo>
                    <a:close/>
                  </a:path>
                </a:pathLst>
              </a:custGeom>
              <a:solidFill>
                <a:srgbClr val="1F1A17"/>
              </a:solidFill>
              <a:ln w="9525">
                <a:noFill/>
                <a:round/>
                <a:headEnd/>
                <a:tailEnd/>
              </a:ln>
            </p:spPr>
            <p:txBody>
              <a:bodyPr/>
              <a:lstStyle/>
              <a:p>
                <a:endParaRPr lang="ro-RO"/>
              </a:p>
            </p:txBody>
          </p:sp>
          <p:sp>
            <p:nvSpPr>
              <p:cNvPr id="54365" name="Freeform 713"/>
              <p:cNvSpPr>
                <a:spLocks/>
              </p:cNvSpPr>
              <p:nvPr/>
            </p:nvSpPr>
            <p:spPr bwMode="auto">
              <a:xfrm>
                <a:off x="1235" y="2736"/>
                <a:ext cx="182" cy="24"/>
              </a:xfrm>
              <a:custGeom>
                <a:avLst/>
                <a:gdLst>
                  <a:gd name="T0" fmla="*/ 0 w 182"/>
                  <a:gd name="T1" fmla="*/ 21 h 24"/>
                  <a:gd name="T2" fmla="*/ 4 w 182"/>
                  <a:gd name="T3" fmla="*/ 24 h 24"/>
                  <a:gd name="T4" fmla="*/ 182 w 182"/>
                  <a:gd name="T5" fmla="*/ 14 h 24"/>
                  <a:gd name="T6" fmla="*/ 182 w 182"/>
                  <a:gd name="T7" fmla="*/ 0 h 24"/>
                  <a:gd name="T8" fmla="*/ 4 w 182"/>
                  <a:gd name="T9" fmla="*/ 7 h 24"/>
                  <a:gd name="T10" fmla="*/ 0 w 182"/>
                  <a:gd name="T11" fmla="*/ 21 h 24"/>
                  <a:gd name="T12" fmla="*/ 0 60000 65536"/>
                  <a:gd name="T13" fmla="*/ 0 60000 65536"/>
                  <a:gd name="T14" fmla="*/ 0 60000 65536"/>
                  <a:gd name="T15" fmla="*/ 0 60000 65536"/>
                  <a:gd name="T16" fmla="*/ 0 60000 65536"/>
                  <a:gd name="T17" fmla="*/ 0 60000 65536"/>
                  <a:gd name="T18" fmla="*/ 0 w 182"/>
                  <a:gd name="T19" fmla="*/ 0 h 24"/>
                  <a:gd name="T20" fmla="*/ 182 w 18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2" h="24">
                    <a:moveTo>
                      <a:pt x="0" y="21"/>
                    </a:moveTo>
                    <a:lnTo>
                      <a:pt x="4" y="24"/>
                    </a:lnTo>
                    <a:lnTo>
                      <a:pt x="182" y="14"/>
                    </a:lnTo>
                    <a:lnTo>
                      <a:pt x="182" y="0"/>
                    </a:lnTo>
                    <a:lnTo>
                      <a:pt x="4" y="7"/>
                    </a:lnTo>
                    <a:lnTo>
                      <a:pt x="0" y="21"/>
                    </a:lnTo>
                    <a:close/>
                  </a:path>
                </a:pathLst>
              </a:custGeom>
              <a:solidFill>
                <a:srgbClr val="1F1A17"/>
              </a:solidFill>
              <a:ln w="9525">
                <a:noFill/>
                <a:round/>
                <a:headEnd/>
                <a:tailEnd/>
              </a:ln>
            </p:spPr>
            <p:txBody>
              <a:bodyPr/>
              <a:lstStyle/>
              <a:p>
                <a:endParaRPr lang="ro-RO"/>
              </a:p>
            </p:txBody>
          </p:sp>
          <p:sp>
            <p:nvSpPr>
              <p:cNvPr id="54366" name="Freeform 712"/>
              <p:cNvSpPr>
                <a:spLocks/>
              </p:cNvSpPr>
              <p:nvPr/>
            </p:nvSpPr>
            <p:spPr bwMode="auto">
              <a:xfrm>
                <a:off x="1154" y="2687"/>
                <a:ext cx="88" cy="70"/>
              </a:xfrm>
              <a:custGeom>
                <a:avLst/>
                <a:gdLst>
                  <a:gd name="T0" fmla="*/ 0 w 88"/>
                  <a:gd name="T1" fmla="*/ 7 h 70"/>
                  <a:gd name="T2" fmla="*/ 4 w 88"/>
                  <a:gd name="T3" fmla="*/ 10 h 70"/>
                  <a:gd name="T4" fmla="*/ 81 w 88"/>
                  <a:gd name="T5" fmla="*/ 70 h 70"/>
                  <a:gd name="T6" fmla="*/ 88 w 88"/>
                  <a:gd name="T7" fmla="*/ 59 h 70"/>
                  <a:gd name="T8" fmla="*/ 14 w 88"/>
                  <a:gd name="T9" fmla="*/ 0 h 70"/>
                  <a:gd name="T10" fmla="*/ 0 w 88"/>
                  <a:gd name="T11" fmla="*/ 7 h 70"/>
                  <a:gd name="T12" fmla="*/ 0 60000 65536"/>
                  <a:gd name="T13" fmla="*/ 0 60000 65536"/>
                  <a:gd name="T14" fmla="*/ 0 60000 65536"/>
                  <a:gd name="T15" fmla="*/ 0 60000 65536"/>
                  <a:gd name="T16" fmla="*/ 0 60000 65536"/>
                  <a:gd name="T17" fmla="*/ 0 60000 65536"/>
                  <a:gd name="T18" fmla="*/ 0 w 88"/>
                  <a:gd name="T19" fmla="*/ 0 h 70"/>
                  <a:gd name="T20" fmla="*/ 88 w 88"/>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8" h="70">
                    <a:moveTo>
                      <a:pt x="0" y="7"/>
                    </a:moveTo>
                    <a:lnTo>
                      <a:pt x="4" y="10"/>
                    </a:lnTo>
                    <a:lnTo>
                      <a:pt x="81" y="70"/>
                    </a:lnTo>
                    <a:lnTo>
                      <a:pt x="88" y="59"/>
                    </a:lnTo>
                    <a:lnTo>
                      <a:pt x="14" y="0"/>
                    </a:lnTo>
                    <a:lnTo>
                      <a:pt x="0" y="7"/>
                    </a:lnTo>
                    <a:close/>
                  </a:path>
                </a:pathLst>
              </a:custGeom>
              <a:solidFill>
                <a:srgbClr val="1F1A17"/>
              </a:solidFill>
              <a:ln w="9525">
                <a:noFill/>
                <a:round/>
                <a:headEnd/>
                <a:tailEnd/>
              </a:ln>
            </p:spPr>
            <p:txBody>
              <a:bodyPr/>
              <a:lstStyle/>
              <a:p>
                <a:endParaRPr lang="ro-RO"/>
              </a:p>
            </p:txBody>
          </p:sp>
          <p:sp>
            <p:nvSpPr>
              <p:cNvPr id="54367" name="Freeform 711"/>
              <p:cNvSpPr>
                <a:spLocks/>
              </p:cNvSpPr>
              <p:nvPr/>
            </p:nvSpPr>
            <p:spPr bwMode="auto">
              <a:xfrm>
                <a:off x="1154" y="2550"/>
                <a:ext cx="18" cy="144"/>
              </a:xfrm>
              <a:custGeom>
                <a:avLst/>
                <a:gdLst>
                  <a:gd name="T0" fmla="*/ 7 w 18"/>
                  <a:gd name="T1" fmla="*/ 0 h 144"/>
                  <a:gd name="T2" fmla="*/ 0 w 18"/>
                  <a:gd name="T3" fmla="*/ 10 h 144"/>
                  <a:gd name="T4" fmla="*/ 0 w 18"/>
                  <a:gd name="T5" fmla="*/ 144 h 144"/>
                  <a:gd name="T6" fmla="*/ 18 w 18"/>
                  <a:gd name="T7" fmla="*/ 144 h 144"/>
                  <a:gd name="T8" fmla="*/ 18 w 18"/>
                  <a:gd name="T9" fmla="*/ 10 h 144"/>
                  <a:gd name="T10" fmla="*/ 7 w 18"/>
                  <a:gd name="T11" fmla="*/ 0 h 144"/>
                  <a:gd name="T12" fmla="*/ 0 60000 65536"/>
                  <a:gd name="T13" fmla="*/ 0 60000 65536"/>
                  <a:gd name="T14" fmla="*/ 0 60000 65536"/>
                  <a:gd name="T15" fmla="*/ 0 60000 65536"/>
                  <a:gd name="T16" fmla="*/ 0 60000 65536"/>
                  <a:gd name="T17" fmla="*/ 0 60000 65536"/>
                  <a:gd name="T18" fmla="*/ 0 w 18"/>
                  <a:gd name="T19" fmla="*/ 0 h 144"/>
                  <a:gd name="T20" fmla="*/ 18 w 18"/>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8" h="144">
                    <a:moveTo>
                      <a:pt x="7" y="0"/>
                    </a:moveTo>
                    <a:lnTo>
                      <a:pt x="0" y="10"/>
                    </a:lnTo>
                    <a:lnTo>
                      <a:pt x="0" y="144"/>
                    </a:lnTo>
                    <a:lnTo>
                      <a:pt x="18" y="144"/>
                    </a:lnTo>
                    <a:lnTo>
                      <a:pt x="18" y="10"/>
                    </a:lnTo>
                    <a:lnTo>
                      <a:pt x="7" y="0"/>
                    </a:lnTo>
                    <a:close/>
                  </a:path>
                </a:pathLst>
              </a:custGeom>
              <a:solidFill>
                <a:srgbClr val="1F1A17"/>
              </a:solidFill>
              <a:ln w="9525">
                <a:noFill/>
                <a:round/>
                <a:headEnd/>
                <a:tailEnd/>
              </a:ln>
            </p:spPr>
            <p:txBody>
              <a:bodyPr/>
              <a:lstStyle/>
              <a:p>
                <a:endParaRPr lang="ro-RO"/>
              </a:p>
            </p:txBody>
          </p:sp>
          <p:sp>
            <p:nvSpPr>
              <p:cNvPr id="54368" name="Freeform 710"/>
              <p:cNvSpPr>
                <a:spLocks/>
              </p:cNvSpPr>
              <p:nvPr/>
            </p:nvSpPr>
            <p:spPr bwMode="auto">
              <a:xfrm>
                <a:off x="1161" y="2550"/>
                <a:ext cx="267" cy="42"/>
              </a:xfrm>
              <a:custGeom>
                <a:avLst/>
                <a:gdLst>
                  <a:gd name="T0" fmla="*/ 267 w 267"/>
                  <a:gd name="T1" fmla="*/ 35 h 42"/>
                  <a:gd name="T2" fmla="*/ 260 w 267"/>
                  <a:gd name="T3" fmla="*/ 28 h 42"/>
                  <a:gd name="T4" fmla="*/ 0 w 267"/>
                  <a:gd name="T5" fmla="*/ 0 h 42"/>
                  <a:gd name="T6" fmla="*/ 0 w 267"/>
                  <a:gd name="T7" fmla="*/ 17 h 42"/>
                  <a:gd name="T8" fmla="*/ 256 w 267"/>
                  <a:gd name="T9" fmla="*/ 42 h 42"/>
                  <a:gd name="T10" fmla="*/ 267 w 267"/>
                  <a:gd name="T11" fmla="*/ 35 h 42"/>
                  <a:gd name="T12" fmla="*/ 0 60000 65536"/>
                  <a:gd name="T13" fmla="*/ 0 60000 65536"/>
                  <a:gd name="T14" fmla="*/ 0 60000 65536"/>
                  <a:gd name="T15" fmla="*/ 0 60000 65536"/>
                  <a:gd name="T16" fmla="*/ 0 60000 65536"/>
                  <a:gd name="T17" fmla="*/ 0 60000 65536"/>
                  <a:gd name="T18" fmla="*/ 0 w 267"/>
                  <a:gd name="T19" fmla="*/ 0 h 42"/>
                  <a:gd name="T20" fmla="*/ 267 w 26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267" h="42">
                    <a:moveTo>
                      <a:pt x="267" y="35"/>
                    </a:moveTo>
                    <a:lnTo>
                      <a:pt x="260" y="28"/>
                    </a:lnTo>
                    <a:lnTo>
                      <a:pt x="0" y="0"/>
                    </a:lnTo>
                    <a:lnTo>
                      <a:pt x="0" y="17"/>
                    </a:lnTo>
                    <a:lnTo>
                      <a:pt x="256" y="42"/>
                    </a:lnTo>
                    <a:lnTo>
                      <a:pt x="267" y="35"/>
                    </a:lnTo>
                    <a:close/>
                  </a:path>
                </a:pathLst>
              </a:custGeom>
              <a:solidFill>
                <a:srgbClr val="1F1A17"/>
              </a:solidFill>
              <a:ln w="9525">
                <a:noFill/>
                <a:round/>
                <a:headEnd/>
                <a:tailEnd/>
              </a:ln>
            </p:spPr>
            <p:txBody>
              <a:bodyPr/>
              <a:lstStyle/>
              <a:p>
                <a:endParaRPr lang="ro-RO"/>
              </a:p>
            </p:txBody>
          </p:sp>
          <p:sp>
            <p:nvSpPr>
              <p:cNvPr id="54369" name="Freeform 709"/>
              <p:cNvSpPr>
                <a:spLocks/>
              </p:cNvSpPr>
              <p:nvPr/>
            </p:nvSpPr>
            <p:spPr bwMode="auto">
              <a:xfrm>
                <a:off x="1410" y="2585"/>
                <a:ext cx="11" cy="1"/>
              </a:xfrm>
              <a:custGeom>
                <a:avLst/>
                <a:gdLst>
                  <a:gd name="T0" fmla="*/ 0 w 11"/>
                  <a:gd name="T1" fmla="*/ 0 h 1"/>
                  <a:gd name="T2" fmla="*/ 11 w 11"/>
                  <a:gd name="T3" fmla="*/ 0 h 1"/>
                  <a:gd name="T4" fmla="*/ 11 w 11"/>
                  <a:gd name="T5" fmla="*/ 0 h 1"/>
                  <a:gd name="T6" fmla="*/ 11 w 11"/>
                  <a:gd name="T7" fmla="*/ 0 h 1"/>
                  <a:gd name="T8" fmla="*/ 11 w 11"/>
                  <a:gd name="T9" fmla="*/ 0 h 1"/>
                  <a:gd name="T10" fmla="*/ 0 w 11"/>
                  <a:gd name="T11" fmla="*/ 0 h 1"/>
                  <a:gd name="T12" fmla="*/ 0 60000 65536"/>
                  <a:gd name="T13" fmla="*/ 0 60000 65536"/>
                  <a:gd name="T14" fmla="*/ 0 60000 65536"/>
                  <a:gd name="T15" fmla="*/ 0 60000 65536"/>
                  <a:gd name="T16" fmla="*/ 0 60000 65536"/>
                  <a:gd name="T17" fmla="*/ 0 60000 65536"/>
                  <a:gd name="T18" fmla="*/ 0 w 11"/>
                  <a:gd name="T19" fmla="*/ 0 h 1"/>
                  <a:gd name="T20" fmla="*/ 11 w 1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1" h="1">
                    <a:moveTo>
                      <a:pt x="0" y="0"/>
                    </a:moveTo>
                    <a:lnTo>
                      <a:pt x="11" y="0"/>
                    </a:lnTo>
                    <a:lnTo>
                      <a:pt x="0" y="0"/>
                    </a:lnTo>
                    <a:close/>
                  </a:path>
                </a:pathLst>
              </a:custGeom>
              <a:solidFill>
                <a:srgbClr val="1F1A17"/>
              </a:solidFill>
              <a:ln w="9525">
                <a:noFill/>
                <a:round/>
                <a:headEnd/>
                <a:tailEnd/>
              </a:ln>
            </p:spPr>
            <p:txBody>
              <a:bodyPr/>
              <a:lstStyle/>
              <a:p>
                <a:endParaRPr lang="ro-RO"/>
              </a:p>
            </p:txBody>
          </p:sp>
          <p:sp>
            <p:nvSpPr>
              <p:cNvPr id="54370" name="Rectangle 708"/>
              <p:cNvSpPr>
                <a:spLocks noChangeArrowheads="1"/>
              </p:cNvSpPr>
              <p:nvPr/>
            </p:nvSpPr>
            <p:spPr bwMode="auto">
              <a:xfrm>
                <a:off x="1231" y="2571"/>
                <a:ext cx="15" cy="179"/>
              </a:xfrm>
              <a:prstGeom prst="rect">
                <a:avLst/>
              </a:prstGeom>
              <a:solidFill>
                <a:srgbClr val="1F1A17"/>
              </a:solidFill>
              <a:ln w="9525">
                <a:noFill/>
                <a:miter lim="800000"/>
                <a:headEnd/>
                <a:tailEnd/>
              </a:ln>
            </p:spPr>
            <p:txBody>
              <a:bodyPr/>
              <a:lstStyle/>
              <a:p>
                <a:endParaRPr lang="en-GB"/>
              </a:p>
            </p:txBody>
          </p:sp>
          <p:sp>
            <p:nvSpPr>
              <p:cNvPr id="54371" name="Freeform 707"/>
              <p:cNvSpPr>
                <a:spLocks/>
              </p:cNvSpPr>
              <p:nvPr/>
            </p:nvSpPr>
            <p:spPr bwMode="auto">
              <a:xfrm>
                <a:off x="1182" y="2666"/>
                <a:ext cx="64" cy="91"/>
              </a:xfrm>
              <a:custGeom>
                <a:avLst/>
                <a:gdLst>
                  <a:gd name="T0" fmla="*/ 0 w 64"/>
                  <a:gd name="T1" fmla="*/ 0 h 91"/>
                  <a:gd name="T2" fmla="*/ 0 w 64"/>
                  <a:gd name="T3" fmla="*/ 10 h 91"/>
                  <a:gd name="T4" fmla="*/ 49 w 64"/>
                  <a:gd name="T5" fmla="*/ 91 h 91"/>
                  <a:gd name="T6" fmla="*/ 64 w 64"/>
                  <a:gd name="T7" fmla="*/ 80 h 91"/>
                  <a:gd name="T8" fmla="*/ 14 w 64"/>
                  <a:gd name="T9" fmla="*/ 3 h 91"/>
                  <a:gd name="T10" fmla="*/ 0 w 64"/>
                  <a:gd name="T11" fmla="*/ 0 h 91"/>
                  <a:gd name="T12" fmla="*/ 0 60000 65536"/>
                  <a:gd name="T13" fmla="*/ 0 60000 65536"/>
                  <a:gd name="T14" fmla="*/ 0 60000 65536"/>
                  <a:gd name="T15" fmla="*/ 0 60000 65536"/>
                  <a:gd name="T16" fmla="*/ 0 60000 65536"/>
                  <a:gd name="T17" fmla="*/ 0 60000 65536"/>
                  <a:gd name="T18" fmla="*/ 0 w 64"/>
                  <a:gd name="T19" fmla="*/ 0 h 91"/>
                  <a:gd name="T20" fmla="*/ 64 w 64"/>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64" h="91">
                    <a:moveTo>
                      <a:pt x="0" y="0"/>
                    </a:moveTo>
                    <a:lnTo>
                      <a:pt x="0" y="10"/>
                    </a:lnTo>
                    <a:lnTo>
                      <a:pt x="49" y="91"/>
                    </a:lnTo>
                    <a:lnTo>
                      <a:pt x="64" y="80"/>
                    </a:lnTo>
                    <a:lnTo>
                      <a:pt x="14" y="3"/>
                    </a:lnTo>
                    <a:lnTo>
                      <a:pt x="0" y="0"/>
                    </a:lnTo>
                    <a:close/>
                  </a:path>
                </a:pathLst>
              </a:custGeom>
              <a:solidFill>
                <a:srgbClr val="1F1A17"/>
              </a:solidFill>
              <a:ln w="9525">
                <a:noFill/>
                <a:round/>
                <a:headEnd/>
                <a:tailEnd/>
              </a:ln>
            </p:spPr>
            <p:txBody>
              <a:bodyPr/>
              <a:lstStyle/>
              <a:p>
                <a:endParaRPr lang="ro-RO"/>
              </a:p>
            </p:txBody>
          </p:sp>
          <p:sp>
            <p:nvSpPr>
              <p:cNvPr id="54372" name="Freeform 706"/>
              <p:cNvSpPr>
                <a:spLocks/>
              </p:cNvSpPr>
              <p:nvPr/>
            </p:nvSpPr>
            <p:spPr bwMode="auto">
              <a:xfrm>
                <a:off x="1158" y="2666"/>
                <a:ext cx="35" cy="31"/>
              </a:xfrm>
              <a:custGeom>
                <a:avLst/>
                <a:gdLst>
                  <a:gd name="T0" fmla="*/ 10 w 35"/>
                  <a:gd name="T1" fmla="*/ 31 h 31"/>
                  <a:gd name="T2" fmla="*/ 35 w 35"/>
                  <a:gd name="T3" fmla="*/ 14 h 31"/>
                  <a:gd name="T4" fmla="*/ 24 w 35"/>
                  <a:gd name="T5" fmla="*/ 0 h 31"/>
                  <a:gd name="T6" fmla="*/ 0 w 35"/>
                  <a:gd name="T7" fmla="*/ 21 h 31"/>
                  <a:gd name="T8" fmla="*/ 10 w 35"/>
                  <a:gd name="T9" fmla="*/ 31 h 31"/>
                  <a:gd name="T10" fmla="*/ 0 60000 65536"/>
                  <a:gd name="T11" fmla="*/ 0 60000 65536"/>
                  <a:gd name="T12" fmla="*/ 0 60000 65536"/>
                  <a:gd name="T13" fmla="*/ 0 60000 65536"/>
                  <a:gd name="T14" fmla="*/ 0 60000 65536"/>
                  <a:gd name="T15" fmla="*/ 0 w 35"/>
                  <a:gd name="T16" fmla="*/ 0 h 31"/>
                  <a:gd name="T17" fmla="*/ 35 w 35"/>
                  <a:gd name="T18" fmla="*/ 31 h 31"/>
                </a:gdLst>
                <a:ahLst/>
                <a:cxnLst>
                  <a:cxn ang="T10">
                    <a:pos x="T0" y="T1"/>
                  </a:cxn>
                  <a:cxn ang="T11">
                    <a:pos x="T2" y="T3"/>
                  </a:cxn>
                  <a:cxn ang="T12">
                    <a:pos x="T4" y="T5"/>
                  </a:cxn>
                  <a:cxn ang="T13">
                    <a:pos x="T6" y="T7"/>
                  </a:cxn>
                  <a:cxn ang="T14">
                    <a:pos x="T8" y="T9"/>
                  </a:cxn>
                </a:cxnLst>
                <a:rect l="T15" t="T16" r="T17" b="T18"/>
                <a:pathLst>
                  <a:path w="35" h="31">
                    <a:moveTo>
                      <a:pt x="10" y="31"/>
                    </a:moveTo>
                    <a:lnTo>
                      <a:pt x="35" y="14"/>
                    </a:lnTo>
                    <a:lnTo>
                      <a:pt x="24" y="0"/>
                    </a:lnTo>
                    <a:lnTo>
                      <a:pt x="0" y="21"/>
                    </a:lnTo>
                    <a:lnTo>
                      <a:pt x="10" y="31"/>
                    </a:lnTo>
                    <a:close/>
                  </a:path>
                </a:pathLst>
              </a:custGeom>
              <a:solidFill>
                <a:srgbClr val="1F1A17"/>
              </a:solidFill>
              <a:ln w="9525">
                <a:noFill/>
                <a:round/>
                <a:headEnd/>
                <a:tailEnd/>
              </a:ln>
            </p:spPr>
            <p:txBody>
              <a:bodyPr/>
              <a:lstStyle/>
              <a:p>
                <a:endParaRPr lang="ro-RO"/>
              </a:p>
            </p:txBody>
          </p:sp>
          <p:sp>
            <p:nvSpPr>
              <p:cNvPr id="54373" name="Freeform 705"/>
              <p:cNvSpPr>
                <a:spLocks/>
              </p:cNvSpPr>
              <p:nvPr/>
            </p:nvSpPr>
            <p:spPr bwMode="auto">
              <a:xfrm>
                <a:off x="1182" y="2599"/>
                <a:ext cx="14" cy="74"/>
              </a:xfrm>
              <a:custGeom>
                <a:avLst/>
                <a:gdLst>
                  <a:gd name="T0" fmla="*/ 14 w 14"/>
                  <a:gd name="T1" fmla="*/ 0 h 74"/>
                  <a:gd name="T2" fmla="*/ 0 w 14"/>
                  <a:gd name="T3" fmla="*/ 3 h 74"/>
                  <a:gd name="T4" fmla="*/ 0 w 14"/>
                  <a:gd name="T5" fmla="*/ 74 h 74"/>
                  <a:gd name="T6" fmla="*/ 14 w 14"/>
                  <a:gd name="T7" fmla="*/ 74 h 74"/>
                  <a:gd name="T8" fmla="*/ 14 w 14"/>
                  <a:gd name="T9" fmla="*/ 3 h 74"/>
                  <a:gd name="T10" fmla="*/ 14 w 14"/>
                  <a:gd name="T11" fmla="*/ 0 h 74"/>
                  <a:gd name="T12" fmla="*/ 0 60000 65536"/>
                  <a:gd name="T13" fmla="*/ 0 60000 65536"/>
                  <a:gd name="T14" fmla="*/ 0 60000 65536"/>
                  <a:gd name="T15" fmla="*/ 0 60000 65536"/>
                  <a:gd name="T16" fmla="*/ 0 60000 65536"/>
                  <a:gd name="T17" fmla="*/ 0 60000 65536"/>
                  <a:gd name="T18" fmla="*/ 0 w 14"/>
                  <a:gd name="T19" fmla="*/ 0 h 74"/>
                  <a:gd name="T20" fmla="*/ 14 w 14"/>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14" h="74">
                    <a:moveTo>
                      <a:pt x="14" y="0"/>
                    </a:moveTo>
                    <a:lnTo>
                      <a:pt x="0" y="3"/>
                    </a:lnTo>
                    <a:lnTo>
                      <a:pt x="0" y="74"/>
                    </a:lnTo>
                    <a:lnTo>
                      <a:pt x="14" y="74"/>
                    </a:lnTo>
                    <a:lnTo>
                      <a:pt x="14" y="3"/>
                    </a:lnTo>
                    <a:lnTo>
                      <a:pt x="14" y="0"/>
                    </a:lnTo>
                    <a:close/>
                  </a:path>
                </a:pathLst>
              </a:custGeom>
              <a:solidFill>
                <a:srgbClr val="1F1A17"/>
              </a:solidFill>
              <a:ln w="9525">
                <a:noFill/>
                <a:round/>
                <a:headEnd/>
                <a:tailEnd/>
              </a:ln>
            </p:spPr>
            <p:txBody>
              <a:bodyPr/>
              <a:lstStyle/>
              <a:p>
                <a:endParaRPr lang="ro-RO"/>
              </a:p>
            </p:txBody>
          </p:sp>
          <p:sp>
            <p:nvSpPr>
              <p:cNvPr id="54374" name="Freeform 704"/>
              <p:cNvSpPr>
                <a:spLocks/>
              </p:cNvSpPr>
              <p:nvPr/>
            </p:nvSpPr>
            <p:spPr bwMode="auto">
              <a:xfrm>
                <a:off x="1154" y="2560"/>
                <a:ext cx="42" cy="49"/>
              </a:xfrm>
              <a:custGeom>
                <a:avLst/>
                <a:gdLst>
                  <a:gd name="T0" fmla="*/ 0 w 42"/>
                  <a:gd name="T1" fmla="*/ 11 h 49"/>
                  <a:gd name="T2" fmla="*/ 28 w 42"/>
                  <a:gd name="T3" fmla="*/ 49 h 49"/>
                  <a:gd name="T4" fmla="*/ 42 w 42"/>
                  <a:gd name="T5" fmla="*/ 39 h 49"/>
                  <a:gd name="T6" fmla="*/ 11 w 42"/>
                  <a:gd name="T7" fmla="*/ 0 h 49"/>
                  <a:gd name="T8" fmla="*/ 0 w 42"/>
                  <a:gd name="T9" fmla="*/ 11 h 49"/>
                  <a:gd name="T10" fmla="*/ 0 60000 65536"/>
                  <a:gd name="T11" fmla="*/ 0 60000 65536"/>
                  <a:gd name="T12" fmla="*/ 0 60000 65536"/>
                  <a:gd name="T13" fmla="*/ 0 60000 65536"/>
                  <a:gd name="T14" fmla="*/ 0 60000 65536"/>
                  <a:gd name="T15" fmla="*/ 0 w 42"/>
                  <a:gd name="T16" fmla="*/ 0 h 49"/>
                  <a:gd name="T17" fmla="*/ 42 w 42"/>
                  <a:gd name="T18" fmla="*/ 49 h 49"/>
                </a:gdLst>
                <a:ahLst/>
                <a:cxnLst>
                  <a:cxn ang="T10">
                    <a:pos x="T0" y="T1"/>
                  </a:cxn>
                  <a:cxn ang="T11">
                    <a:pos x="T2" y="T3"/>
                  </a:cxn>
                  <a:cxn ang="T12">
                    <a:pos x="T4" y="T5"/>
                  </a:cxn>
                  <a:cxn ang="T13">
                    <a:pos x="T6" y="T7"/>
                  </a:cxn>
                  <a:cxn ang="T14">
                    <a:pos x="T8" y="T9"/>
                  </a:cxn>
                </a:cxnLst>
                <a:rect l="T15" t="T16" r="T17" b="T18"/>
                <a:pathLst>
                  <a:path w="42" h="49">
                    <a:moveTo>
                      <a:pt x="0" y="11"/>
                    </a:moveTo>
                    <a:lnTo>
                      <a:pt x="28" y="49"/>
                    </a:lnTo>
                    <a:lnTo>
                      <a:pt x="42" y="39"/>
                    </a:lnTo>
                    <a:lnTo>
                      <a:pt x="11" y="0"/>
                    </a:lnTo>
                    <a:lnTo>
                      <a:pt x="0" y="11"/>
                    </a:lnTo>
                    <a:close/>
                  </a:path>
                </a:pathLst>
              </a:custGeom>
              <a:solidFill>
                <a:srgbClr val="1F1A17"/>
              </a:solidFill>
              <a:ln w="9525">
                <a:noFill/>
                <a:round/>
                <a:headEnd/>
                <a:tailEnd/>
              </a:ln>
            </p:spPr>
            <p:txBody>
              <a:bodyPr/>
              <a:lstStyle/>
              <a:p>
                <a:endParaRPr lang="ro-RO"/>
              </a:p>
            </p:txBody>
          </p:sp>
          <p:sp>
            <p:nvSpPr>
              <p:cNvPr id="54375" name="Freeform 703"/>
              <p:cNvSpPr>
                <a:spLocks/>
              </p:cNvSpPr>
              <p:nvPr/>
            </p:nvSpPr>
            <p:spPr bwMode="auto">
              <a:xfrm>
                <a:off x="1186" y="2574"/>
                <a:ext cx="56" cy="35"/>
              </a:xfrm>
              <a:custGeom>
                <a:avLst/>
                <a:gdLst>
                  <a:gd name="T0" fmla="*/ 49 w 56"/>
                  <a:gd name="T1" fmla="*/ 0 h 35"/>
                  <a:gd name="T2" fmla="*/ 0 w 56"/>
                  <a:gd name="T3" fmla="*/ 21 h 35"/>
                  <a:gd name="T4" fmla="*/ 7 w 56"/>
                  <a:gd name="T5" fmla="*/ 35 h 35"/>
                  <a:gd name="T6" fmla="*/ 56 w 56"/>
                  <a:gd name="T7" fmla="*/ 18 h 35"/>
                  <a:gd name="T8" fmla="*/ 49 w 56"/>
                  <a:gd name="T9" fmla="*/ 0 h 35"/>
                  <a:gd name="T10" fmla="*/ 0 60000 65536"/>
                  <a:gd name="T11" fmla="*/ 0 60000 65536"/>
                  <a:gd name="T12" fmla="*/ 0 60000 65536"/>
                  <a:gd name="T13" fmla="*/ 0 60000 65536"/>
                  <a:gd name="T14" fmla="*/ 0 60000 65536"/>
                  <a:gd name="T15" fmla="*/ 0 w 56"/>
                  <a:gd name="T16" fmla="*/ 0 h 35"/>
                  <a:gd name="T17" fmla="*/ 56 w 56"/>
                  <a:gd name="T18" fmla="*/ 35 h 35"/>
                </a:gdLst>
                <a:ahLst/>
                <a:cxnLst>
                  <a:cxn ang="T10">
                    <a:pos x="T0" y="T1"/>
                  </a:cxn>
                  <a:cxn ang="T11">
                    <a:pos x="T2" y="T3"/>
                  </a:cxn>
                  <a:cxn ang="T12">
                    <a:pos x="T4" y="T5"/>
                  </a:cxn>
                  <a:cxn ang="T13">
                    <a:pos x="T6" y="T7"/>
                  </a:cxn>
                  <a:cxn ang="T14">
                    <a:pos x="T8" y="T9"/>
                  </a:cxn>
                </a:cxnLst>
                <a:rect l="T15" t="T16" r="T17" b="T18"/>
                <a:pathLst>
                  <a:path w="56" h="35">
                    <a:moveTo>
                      <a:pt x="49" y="0"/>
                    </a:moveTo>
                    <a:lnTo>
                      <a:pt x="0" y="21"/>
                    </a:lnTo>
                    <a:lnTo>
                      <a:pt x="7" y="35"/>
                    </a:lnTo>
                    <a:lnTo>
                      <a:pt x="56" y="18"/>
                    </a:lnTo>
                    <a:lnTo>
                      <a:pt x="49" y="0"/>
                    </a:lnTo>
                    <a:close/>
                  </a:path>
                </a:pathLst>
              </a:custGeom>
              <a:solidFill>
                <a:srgbClr val="1F1A17"/>
              </a:solidFill>
              <a:ln w="9525">
                <a:noFill/>
                <a:round/>
                <a:headEnd/>
                <a:tailEnd/>
              </a:ln>
            </p:spPr>
            <p:txBody>
              <a:bodyPr/>
              <a:lstStyle/>
              <a:p>
                <a:endParaRPr lang="ro-RO"/>
              </a:p>
            </p:txBody>
          </p:sp>
          <p:sp>
            <p:nvSpPr>
              <p:cNvPr id="54376" name="Freeform 702"/>
              <p:cNvSpPr>
                <a:spLocks/>
              </p:cNvSpPr>
              <p:nvPr/>
            </p:nvSpPr>
            <p:spPr bwMode="auto">
              <a:xfrm>
                <a:off x="1228" y="2581"/>
                <a:ext cx="11" cy="4"/>
              </a:xfrm>
              <a:custGeom>
                <a:avLst/>
                <a:gdLst>
                  <a:gd name="T0" fmla="*/ 11 w 11"/>
                  <a:gd name="T1" fmla="*/ 0 h 4"/>
                  <a:gd name="T2" fmla="*/ 11 w 11"/>
                  <a:gd name="T3" fmla="*/ 4 h 4"/>
                  <a:gd name="T4" fmla="*/ 3 w 11"/>
                  <a:gd name="T5" fmla="*/ 4 h 4"/>
                  <a:gd name="T6" fmla="*/ 0 w 11"/>
                  <a:gd name="T7" fmla="*/ 4 h 4"/>
                  <a:gd name="T8" fmla="*/ 3 w 11"/>
                  <a:gd name="T9" fmla="*/ 4 h 4"/>
                  <a:gd name="T10" fmla="*/ 11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11" y="0"/>
                    </a:moveTo>
                    <a:lnTo>
                      <a:pt x="11" y="4"/>
                    </a:lnTo>
                    <a:lnTo>
                      <a:pt x="3" y="4"/>
                    </a:lnTo>
                    <a:lnTo>
                      <a:pt x="0" y="4"/>
                    </a:lnTo>
                    <a:lnTo>
                      <a:pt x="3" y="4"/>
                    </a:lnTo>
                    <a:lnTo>
                      <a:pt x="11" y="0"/>
                    </a:lnTo>
                    <a:close/>
                  </a:path>
                </a:pathLst>
              </a:custGeom>
              <a:solidFill>
                <a:srgbClr val="1F1A17"/>
              </a:solidFill>
              <a:ln w="9525">
                <a:noFill/>
                <a:round/>
                <a:headEnd/>
                <a:tailEnd/>
              </a:ln>
            </p:spPr>
            <p:txBody>
              <a:bodyPr/>
              <a:lstStyle/>
              <a:p>
                <a:endParaRPr lang="ro-RO"/>
              </a:p>
            </p:txBody>
          </p:sp>
          <p:sp>
            <p:nvSpPr>
              <p:cNvPr id="54377" name="Freeform 701"/>
              <p:cNvSpPr>
                <a:spLocks/>
              </p:cNvSpPr>
              <p:nvPr/>
            </p:nvSpPr>
            <p:spPr bwMode="auto">
              <a:xfrm>
                <a:off x="1221" y="2581"/>
                <a:ext cx="18" cy="7"/>
              </a:xfrm>
              <a:custGeom>
                <a:avLst/>
                <a:gdLst>
                  <a:gd name="T0" fmla="*/ 18 w 18"/>
                  <a:gd name="T1" fmla="*/ 0 h 7"/>
                  <a:gd name="T2" fmla="*/ 18 w 18"/>
                  <a:gd name="T3" fmla="*/ 4 h 7"/>
                  <a:gd name="T4" fmla="*/ 3 w 18"/>
                  <a:gd name="T5" fmla="*/ 7 h 7"/>
                  <a:gd name="T6" fmla="*/ 0 w 18"/>
                  <a:gd name="T7" fmla="*/ 7 h 7"/>
                  <a:gd name="T8" fmla="*/ 10 w 18"/>
                  <a:gd name="T9" fmla="*/ 4 h 7"/>
                  <a:gd name="T10" fmla="*/ 18 w 18"/>
                  <a:gd name="T11" fmla="*/ 0 h 7"/>
                  <a:gd name="T12" fmla="*/ 0 60000 65536"/>
                  <a:gd name="T13" fmla="*/ 0 60000 65536"/>
                  <a:gd name="T14" fmla="*/ 0 60000 65536"/>
                  <a:gd name="T15" fmla="*/ 0 60000 65536"/>
                  <a:gd name="T16" fmla="*/ 0 60000 65536"/>
                  <a:gd name="T17" fmla="*/ 0 60000 65536"/>
                  <a:gd name="T18" fmla="*/ 0 w 18"/>
                  <a:gd name="T19" fmla="*/ 0 h 7"/>
                  <a:gd name="T20" fmla="*/ 18 w 18"/>
                  <a:gd name="T21" fmla="*/ 7 h 7"/>
                </a:gdLst>
                <a:ahLst/>
                <a:cxnLst>
                  <a:cxn ang="T12">
                    <a:pos x="T0" y="T1"/>
                  </a:cxn>
                  <a:cxn ang="T13">
                    <a:pos x="T2" y="T3"/>
                  </a:cxn>
                  <a:cxn ang="T14">
                    <a:pos x="T4" y="T5"/>
                  </a:cxn>
                  <a:cxn ang="T15">
                    <a:pos x="T6" y="T7"/>
                  </a:cxn>
                  <a:cxn ang="T16">
                    <a:pos x="T8" y="T9"/>
                  </a:cxn>
                  <a:cxn ang="T17">
                    <a:pos x="T10" y="T11"/>
                  </a:cxn>
                </a:cxnLst>
                <a:rect l="T18" t="T19" r="T20" b="T21"/>
                <a:pathLst>
                  <a:path w="18" h="7">
                    <a:moveTo>
                      <a:pt x="18" y="0"/>
                    </a:moveTo>
                    <a:lnTo>
                      <a:pt x="18" y="4"/>
                    </a:lnTo>
                    <a:lnTo>
                      <a:pt x="3" y="7"/>
                    </a:lnTo>
                    <a:lnTo>
                      <a:pt x="0" y="7"/>
                    </a:lnTo>
                    <a:lnTo>
                      <a:pt x="10" y="4"/>
                    </a:lnTo>
                    <a:lnTo>
                      <a:pt x="18" y="0"/>
                    </a:lnTo>
                    <a:close/>
                  </a:path>
                </a:pathLst>
              </a:custGeom>
              <a:solidFill>
                <a:srgbClr val="1F1A17"/>
              </a:solidFill>
              <a:ln w="9525">
                <a:noFill/>
                <a:round/>
                <a:headEnd/>
                <a:tailEnd/>
              </a:ln>
            </p:spPr>
            <p:txBody>
              <a:bodyPr/>
              <a:lstStyle/>
              <a:p>
                <a:endParaRPr lang="ro-RO"/>
              </a:p>
            </p:txBody>
          </p:sp>
          <p:sp>
            <p:nvSpPr>
              <p:cNvPr id="54378" name="Freeform 700"/>
              <p:cNvSpPr>
                <a:spLocks/>
              </p:cNvSpPr>
              <p:nvPr/>
            </p:nvSpPr>
            <p:spPr bwMode="auto">
              <a:xfrm>
                <a:off x="1210" y="2585"/>
                <a:ext cx="21" cy="7"/>
              </a:xfrm>
              <a:custGeom>
                <a:avLst/>
                <a:gdLst>
                  <a:gd name="T0" fmla="*/ 18 w 21"/>
                  <a:gd name="T1" fmla="*/ 0 h 7"/>
                  <a:gd name="T2" fmla="*/ 21 w 21"/>
                  <a:gd name="T3" fmla="*/ 0 h 7"/>
                  <a:gd name="T4" fmla="*/ 4 w 21"/>
                  <a:gd name="T5" fmla="*/ 7 h 7"/>
                  <a:gd name="T6" fmla="*/ 0 w 21"/>
                  <a:gd name="T7" fmla="*/ 7 h 7"/>
                  <a:gd name="T8" fmla="*/ 18 w 21"/>
                  <a:gd name="T9" fmla="*/ 0 h 7"/>
                  <a:gd name="T10" fmla="*/ 0 60000 65536"/>
                  <a:gd name="T11" fmla="*/ 0 60000 65536"/>
                  <a:gd name="T12" fmla="*/ 0 60000 65536"/>
                  <a:gd name="T13" fmla="*/ 0 60000 65536"/>
                  <a:gd name="T14" fmla="*/ 0 60000 65536"/>
                  <a:gd name="T15" fmla="*/ 0 w 21"/>
                  <a:gd name="T16" fmla="*/ 0 h 7"/>
                  <a:gd name="T17" fmla="*/ 21 w 21"/>
                  <a:gd name="T18" fmla="*/ 7 h 7"/>
                </a:gdLst>
                <a:ahLst/>
                <a:cxnLst>
                  <a:cxn ang="T10">
                    <a:pos x="T0" y="T1"/>
                  </a:cxn>
                  <a:cxn ang="T11">
                    <a:pos x="T2" y="T3"/>
                  </a:cxn>
                  <a:cxn ang="T12">
                    <a:pos x="T4" y="T5"/>
                  </a:cxn>
                  <a:cxn ang="T13">
                    <a:pos x="T6" y="T7"/>
                  </a:cxn>
                  <a:cxn ang="T14">
                    <a:pos x="T8" y="T9"/>
                  </a:cxn>
                </a:cxnLst>
                <a:rect l="T15" t="T16" r="T17" b="T18"/>
                <a:pathLst>
                  <a:path w="21" h="7">
                    <a:moveTo>
                      <a:pt x="18" y="0"/>
                    </a:moveTo>
                    <a:lnTo>
                      <a:pt x="21" y="0"/>
                    </a:lnTo>
                    <a:lnTo>
                      <a:pt x="4" y="7"/>
                    </a:lnTo>
                    <a:lnTo>
                      <a:pt x="0" y="7"/>
                    </a:lnTo>
                    <a:lnTo>
                      <a:pt x="18" y="0"/>
                    </a:lnTo>
                    <a:close/>
                  </a:path>
                </a:pathLst>
              </a:custGeom>
              <a:solidFill>
                <a:srgbClr val="1F1A17"/>
              </a:solidFill>
              <a:ln w="9525">
                <a:noFill/>
                <a:round/>
                <a:headEnd/>
                <a:tailEnd/>
              </a:ln>
            </p:spPr>
            <p:txBody>
              <a:bodyPr/>
              <a:lstStyle/>
              <a:p>
                <a:endParaRPr lang="ro-RO"/>
              </a:p>
            </p:txBody>
          </p:sp>
          <p:sp>
            <p:nvSpPr>
              <p:cNvPr id="54379" name="Freeform 699"/>
              <p:cNvSpPr>
                <a:spLocks/>
              </p:cNvSpPr>
              <p:nvPr/>
            </p:nvSpPr>
            <p:spPr bwMode="auto">
              <a:xfrm>
                <a:off x="1200" y="2588"/>
                <a:ext cx="24" cy="7"/>
              </a:xfrm>
              <a:custGeom>
                <a:avLst/>
                <a:gdLst>
                  <a:gd name="T0" fmla="*/ 21 w 24"/>
                  <a:gd name="T1" fmla="*/ 0 h 7"/>
                  <a:gd name="T2" fmla="*/ 24 w 24"/>
                  <a:gd name="T3" fmla="*/ 0 h 7"/>
                  <a:gd name="T4" fmla="*/ 7 w 24"/>
                  <a:gd name="T5" fmla="*/ 7 h 7"/>
                  <a:gd name="T6" fmla="*/ 0 w 24"/>
                  <a:gd name="T7" fmla="*/ 7 h 7"/>
                  <a:gd name="T8" fmla="*/ 21 w 24"/>
                  <a:gd name="T9" fmla="*/ 0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21" y="0"/>
                    </a:moveTo>
                    <a:lnTo>
                      <a:pt x="24" y="0"/>
                    </a:lnTo>
                    <a:lnTo>
                      <a:pt x="7" y="7"/>
                    </a:lnTo>
                    <a:lnTo>
                      <a:pt x="0" y="7"/>
                    </a:lnTo>
                    <a:lnTo>
                      <a:pt x="21" y="0"/>
                    </a:lnTo>
                    <a:close/>
                  </a:path>
                </a:pathLst>
              </a:custGeom>
              <a:solidFill>
                <a:srgbClr val="1F1A17"/>
              </a:solidFill>
              <a:ln w="9525">
                <a:noFill/>
                <a:round/>
                <a:headEnd/>
                <a:tailEnd/>
              </a:ln>
            </p:spPr>
            <p:txBody>
              <a:bodyPr/>
              <a:lstStyle/>
              <a:p>
                <a:endParaRPr lang="ro-RO"/>
              </a:p>
            </p:txBody>
          </p:sp>
          <p:sp>
            <p:nvSpPr>
              <p:cNvPr id="54380" name="Freeform 698"/>
              <p:cNvSpPr>
                <a:spLocks/>
              </p:cNvSpPr>
              <p:nvPr/>
            </p:nvSpPr>
            <p:spPr bwMode="auto">
              <a:xfrm>
                <a:off x="1182" y="2592"/>
                <a:ext cx="32" cy="7"/>
              </a:xfrm>
              <a:custGeom>
                <a:avLst/>
                <a:gdLst>
                  <a:gd name="T0" fmla="*/ 28 w 32"/>
                  <a:gd name="T1" fmla="*/ 0 h 7"/>
                  <a:gd name="T2" fmla="*/ 32 w 32"/>
                  <a:gd name="T3" fmla="*/ 0 h 7"/>
                  <a:gd name="T4" fmla="*/ 14 w 32"/>
                  <a:gd name="T5" fmla="*/ 7 h 7"/>
                  <a:gd name="T6" fmla="*/ 4 w 32"/>
                  <a:gd name="T7" fmla="*/ 7 h 7"/>
                  <a:gd name="T8" fmla="*/ 0 w 32"/>
                  <a:gd name="T9" fmla="*/ 3 h 7"/>
                  <a:gd name="T10" fmla="*/ 4 w 32"/>
                  <a:gd name="T11" fmla="*/ 7 h 7"/>
                  <a:gd name="T12" fmla="*/ 7 w 32"/>
                  <a:gd name="T13" fmla="*/ 7 h 7"/>
                  <a:gd name="T14" fmla="*/ 11 w 32"/>
                  <a:gd name="T15" fmla="*/ 7 h 7"/>
                  <a:gd name="T16" fmla="*/ 28 w 3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
                  <a:gd name="T29" fmla="*/ 32 w 3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
                    <a:moveTo>
                      <a:pt x="28" y="0"/>
                    </a:moveTo>
                    <a:lnTo>
                      <a:pt x="32" y="0"/>
                    </a:lnTo>
                    <a:lnTo>
                      <a:pt x="14" y="7"/>
                    </a:lnTo>
                    <a:lnTo>
                      <a:pt x="4" y="7"/>
                    </a:lnTo>
                    <a:lnTo>
                      <a:pt x="0" y="3"/>
                    </a:lnTo>
                    <a:lnTo>
                      <a:pt x="4" y="7"/>
                    </a:lnTo>
                    <a:lnTo>
                      <a:pt x="7" y="7"/>
                    </a:lnTo>
                    <a:lnTo>
                      <a:pt x="11" y="7"/>
                    </a:lnTo>
                    <a:lnTo>
                      <a:pt x="28" y="0"/>
                    </a:lnTo>
                    <a:close/>
                  </a:path>
                </a:pathLst>
              </a:custGeom>
              <a:solidFill>
                <a:srgbClr val="1F1A17"/>
              </a:solidFill>
              <a:ln w="9525">
                <a:noFill/>
                <a:round/>
                <a:headEnd/>
                <a:tailEnd/>
              </a:ln>
            </p:spPr>
            <p:txBody>
              <a:bodyPr/>
              <a:lstStyle/>
              <a:p>
                <a:endParaRPr lang="ro-RO"/>
              </a:p>
            </p:txBody>
          </p:sp>
          <p:sp>
            <p:nvSpPr>
              <p:cNvPr id="54381" name="Freeform 697"/>
              <p:cNvSpPr>
                <a:spLocks/>
              </p:cNvSpPr>
              <p:nvPr/>
            </p:nvSpPr>
            <p:spPr bwMode="auto">
              <a:xfrm>
                <a:off x="1182" y="2595"/>
                <a:ext cx="25" cy="7"/>
              </a:xfrm>
              <a:custGeom>
                <a:avLst/>
                <a:gdLst>
                  <a:gd name="T0" fmla="*/ 18 w 25"/>
                  <a:gd name="T1" fmla="*/ 0 h 7"/>
                  <a:gd name="T2" fmla="*/ 25 w 25"/>
                  <a:gd name="T3" fmla="*/ 0 h 7"/>
                  <a:gd name="T4" fmla="*/ 7 w 25"/>
                  <a:gd name="T5" fmla="*/ 7 h 7"/>
                  <a:gd name="T6" fmla="*/ 7 w 25"/>
                  <a:gd name="T7" fmla="*/ 7 h 7"/>
                  <a:gd name="T8" fmla="*/ 0 w 25"/>
                  <a:gd name="T9" fmla="*/ 0 h 7"/>
                  <a:gd name="T10" fmla="*/ 4 w 25"/>
                  <a:gd name="T11" fmla="*/ 4 h 7"/>
                  <a:gd name="T12" fmla="*/ 7 w 25"/>
                  <a:gd name="T13" fmla="*/ 4 h 7"/>
                  <a:gd name="T14" fmla="*/ 11 w 25"/>
                  <a:gd name="T15" fmla="*/ 4 h 7"/>
                  <a:gd name="T16" fmla="*/ 18 w 2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7"/>
                  <a:gd name="T29" fmla="*/ 25 w 2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7">
                    <a:moveTo>
                      <a:pt x="18" y="0"/>
                    </a:moveTo>
                    <a:lnTo>
                      <a:pt x="25" y="0"/>
                    </a:lnTo>
                    <a:lnTo>
                      <a:pt x="7" y="7"/>
                    </a:lnTo>
                    <a:lnTo>
                      <a:pt x="0" y="0"/>
                    </a:lnTo>
                    <a:lnTo>
                      <a:pt x="4" y="4"/>
                    </a:lnTo>
                    <a:lnTo>
                      <a:pt x="7" y="4"/>
                    </a:lnTo>
                    <a:lnTo>
                      <a:pt x="11" y="4"/>
                    </a:lnTo>
                    <a:lnTo>
                      <a:pt x="18" y="0"/>
                    </a:lnTo>
                    <a:close/>
                  </a:path>
                </a:pathLst>
              </a:custGeom>
              <a:solidFill>
                <a:srgbClr val="1F1A17"/>
              </a:solidFill>
              <a:ln w="9525">
                <a:noFill/>
                <a:round/>
                <a:headEnd/>
                <a:tailEnd/>
              </a:ln>
            </p:spPr>
            <p:txBody>
              <a:bodyPr/>
              <a:lstStyle/>
              <a:p>
                <a:endParaRPr lang="ro-RO"/>
              </a:p>
            </p:txBody>
          </p:sp>
          <p:sp>
            <p:nvSpPr>
              <p:cNvPr id="54382" name="Freeform 696"/>
              <p:cNvSpPr>
                <a:spLocks/>
              </p:cNvSpPr>
              <p:nvPr/>
            </p:nvSpPr>
            <p:spPr bwMode="auto">
              <a:xfrm>
                <a:off x="1186" y="2599"/>
                <a:ext cx="10" cy="3"/>
              </a:xfrm>
              <a:custGeom>
                <a:avLst/>
                <a:gdLst>
                  <a:gd name="T0" fmla="*/ 0 w 10"/>
                  <a:gd name="T1" fmla="*/ 0 h 3"/>
                  <a:gd name="T2" fmla="*/ 10 w 10"/>
                  <a:gd name="T3" fmla="*/ 0 h 3"/>
                  <a:gd name="T4" fmla="*/ 3 w 10"/>
                  <a:gd name="T5" fmla="*/ 3 h 3"/>
                  <a:gd name="T6" fmla="*/ 3 w 10"/>
                  <a:gd name="T7" fmla="*/ 3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10" y="0"/>
                    </a:lnTo>
                    <a:lnTo>
                      <a:pt x="3" y="3"/>
                    </a:lnTo>
                    <a:lnTo>
                      <a:pt x="0" y="0"/>
                    </a:lnTo>
                    <a:close/>
                  </a:path>
                </a:pathLst>
              </a:custGeom>
              <a:solidFill>
                <a:srgbClr val="1F1A17"/>
              </a:solidFill>
              <a:ln w="9525">
                <a:noFill/>
                <a:round/>
                <a:headEnd/>
                <a:tailEnd/>
              </a:ln>
            </p:spPr>
            <p:txBody>
              <a:bodyPr/>
              <a:lstStyle/>
              <a:p>
                <a:endParaRPr lang="ro-RO"/>
              </a:p>
            </p:txBody>
          </p:sp>
          <p:sp>
            <p:nvSpPr>
              <p:cNvPr id="54383" name="Freeform 695"/>
              <p:cNvSpPr>
                <a:spLocks/>
              </p:cNvSpPr>
              <p:nvPr/>
            </p:nvSpPr>
            <p:spPr bwMode="auto">
              <a:xfrm>
                <a:off x="1186" y="2574"/>
                <a:ext cx="56" cy="35"/>
              </a:xfrm>
              <a:custGeom>
                <a:avLst/>
                <a:gdLst>
                  <a:gd name="T0" fmla="*/ 0 w 56"/>
                  <a:gd name="T1" fmla="*/ 35 h 35"/>
                  <a:gd name="T2" fmla="*/ 7 w 56"/>
                  <a:gd name="T3" fmla="*/ 35 h 35"/>
                  <a:gd name="T4" fmla="*/ 56 w 56"/>
                  <a:gd name="T5" fmla="*/ 18 h 35"/>
                  <a:gd name="T6" fmla="*/ 49 w 56"/>
                  <a:gd name="T7" fmla="*/ 0 h 35"/>
                  <a:gd name="T8" fmla="*/ 0 w 56"/>
                  <a:gd name="T9" fmla="*/ 21 h 35"/>
                  <a:gd name="T10" fmla="*/ 0 w 56"/>
                  <a:gd name="T11" fmla="*/ 35 h 35"/>
                  <a:gd name="T12" fmla="*/ 0 60000 65536"/>
                  <a:gd name="T13" fmla="*/ 0 60000 65536"/>
                  <a:gd name="T14" fmla="*/ 0 60000 65536"/>
                  <a:gd name="T15" fmla="*/ 0 60000 65536"/>
                  <a:gd name="T16" fmla="*/ 0 60000 65536"/>
                  <a:gd name="T17" fmla="*/ 0 60000 65536"/>
                  <a:gd name="T18" fmla="*/ 0 w 56"/>
                  <a:gd name="T19" fmla="*/ 0 h 35"/>
                  <a:gd name="T20" fmla="*/ 56 w 5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56" h="35">
                    <a:moveTo>
                      <a:pt x="0" y="35"/>
                    </a:moveTo>
                    <a:lnTo>
                      <a:pt x="7" y="35"/>
                    </a:lnTo>
                    <a:lnTo>
                      <a:pt x="56" y="18"/>
                    </a:lnTo>
                    <a:lnTo>
                      <a:pt x="49" y="0"/>
                    </a:lnTo>
                    <a:lnTo>
                      <a:pt x="0" y="21"/>
                    </a:lnTo>
                    <a:lnTo>
                      <a:pt x="0" y="35"/>
                    </a:lnTo>
                    <a:close/>
                  </a:path>
                </a:pathLst>
              </a:custGeom>
              <a:solidFill>
                <a:srgbClr val="1F1A17"/>
              </a:solidFill>
              <a:ln w="9525">
                <a:noFill/>
                <a:round/>
                <a:headEnd/>
                <a:tailEnd/>
              </a:ln>
            </p:spPr>
            <p:txBody>
              <a:bodyPr/>
              <a:lstStyle/>
              <a:p>
                <a:endParaRPr lang="ro-RO"/>
              </a:p>
            </p:txBody>
          </p:sp>
          <p:sp>
            <p:nvSpPr>
              <p:cNvPr id="54384" name="Freeform 694"/>
              <p:cNvSpPr>
                <a:spLocks/>
              </p:cNvSpPr>
              <p:nvPr/>
            </p:nvSpPr>
            <p:spPr bwMode="auto">
              <a:xfrm>
                <a:off x="1182" y="2595"/>
                <a:ext cx="11" cy="14"/>
              </a:xfrm>
              <a:custGeom>
                <a:avLst/>
                <a:gdLst>
                  <a:gd name="T0" fmla="*/ 0 w 11"/>
                  <a:gd name="T1" fmla="*/ 11 h 14"/>
                  <a:gd name="T2" fmla="*/ 0 w 11"/>
                  <a:gd name="T3" fmla="*/ 14 h 14"/>
                  <a:gd name="T4" fmla="*/ 4 w 11"/>
                  <a:gd name="T5" fmla="*/ 14 h 14"/>
                  <a:gd name="T6" fmla="*/ 11 w 11"/>
                  <a:gd name="T7" fmla="*/ 0 h 14"/>
                  <a:gd name="T8" fmla="*/ 11 w 11"/>
                  <a:gd name="T9" fmla="*/ 0 h 14"/>
                  <a:gd name="T10" fmla="*/ 0 w 11"/>
                  <a:gd name="T11" fmla="*/ 1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0" y="11"/>
                    </a:moveTo>
                    <a:lnTo>
                      <a:pt x="0" y="14"/>
                    </a:lnTo>
                    <a:lnTo>
                      <a:pt x="4" y="14"/>
                    </a:lnTo>
                    <a:lnTo>
                      <a:pt x="11" y="0"/>
                    </a:lnTo>
                    <a:lnTo>
                      <a:pt x="0" y="11"/>
                    </a:lnTo>
                    <a:close/>
                  </a:path>
                </a:pathLst>
              </a:custGeom>
              <a:solidFill>
                <a:srgbClr val="1F1A17"/>
              </a:solidFill>
              <a:ln w="9525">
                <a:noFill/>
                <a:round/>
                <a:headEnd/>
                <a:tailEnd/>
              </a:ln>
            </p:spPr>
            <p:txBody>
              <a:bodyPr/>
              <a:lstStyle/>
              <a:p>
                <a:endParaRPr lang="ro-RO"/>
              </a:p>
            </p:txBody>
          </p:sp>
          <p:sp>
            <p:nvSpPr>
              <p:cNvPr id="54385" name="Freeform 693"/>
              <p:cNvSpPr>
                <a:spLocks/>
              </p:cNvSpPr>
              <p:nvPr/>
            </p:nvSpPr>
            <p:spPr bwMode="auto">
              <a:xfrm>
                <a:off x="1179" y="2588"/>
                <a:ext cx="14" cy="18"/>
              </a:xfrm>
              <a:custGeom>
                <a:avLst/>
                <a:gdLst>
                  <a:gd name="T0" fmla="*/ 7 w 14"/>
                  <a:gd name="T1" fmla="*/ 0 h 18"/>
                  <a:gd name="T2" fmla="*/ 0 w 14"/>
                  <a:gd name="T3" fmla="*/ 14 h 18"/>
                  <a:gd name="T4" fmla="*/ 3 w 14"/>
                  <a:gd name="T5" fmla="*/ 18 h 18"/>
                  <a:gd name="T6" fmla="*/ 14 w 14"/>
                  <a:gd name="T7" fmla="*/ 11 h 18"/>
                  <a:gd name="T8" fmla="*/ 10 w 14"/>
                  <a:gd name="T9" fmla="*/ 4 h 18"/>
                  <a:gd name="T10" fmla="*/ 7 w 14"/>
                  <a:gd name="T11" fmla="*/ 0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7" y="0"/>
                    </a:moveTo>
                    <a:lnTo>
                      <a:pt x="0" y="14"/>
                    </a:lnTo>
                    <a:lnTo>
                      <a:pt x="3" y="18"/>
                    </a:lnTo>
                    <a:lnTo>
                      <a:pt x="14" y="11"/>
                    </a:lnTo>
                    <a:lnTo>
                      <a:pt x="10" y="4"/>
                    </a:lnTo>
                    <a:lnTo>
                      <a:pt x="7" y="0"/>
                    </a:lnTo>
                    <a:close/>
                  </a:path>
                </a:pathLst>
              </a:custGeom>
              <a:solidFill>
                <a:srgbClr val="1F1A17"/>
              </a:solidFill>
              <a:ln w="9525">
                <a:noFill/>
                <a:round/>
                <a:headEnd/>
                <a:tailEnd/>
              </a:ln>
            </p:spPr>
            <p:txBody>
              <a:bodyPr/>
              <a:lstStyle/>
              <a:p>
                <a:endParaRPr lang="ro-RO"/>
              </a:p>
            </p:txBody>
          </p:sp>
          <p:sp>
            <p:nvSpPr>
              <p:cNvPr id="54386" name="Freeform 692"/>
              <p:cNvSpPr>
                <a:spLocks/>
              </p:cNvSpPr>
              <p:nvPr/>
            </p:nvSpPr>
            <p:spPr bwMode="auto">
              <a:xfrm>
                <a:off x="1179" y="2588"/>
                <a:ext cx="10" cy="18"/>
              </a:xfrm>
              <a:custGeom>
                <a:avLst/>
                <a:gdLst>
                  <a:gd name="T0" fmla="*/ 7 w 10"/>
                  <a:gd name="T1" fmla="*/ 18 h 18"/>
                  <a:gd name="T2" fmla="*/ 10 w 10"/>
                  <a:gd name="T3" fmla="*/ 4 h 18"/>
                  <a:gd name="T4" fmla="*/ 7 w 10"/>
                  <a:gd name="T5" fmla="*/ 0 h 18"/>
                  <a:gd name="T6" fmla="*/ 0 w 10"/>
                  <a:gd name="T7" fmla="*/ 14 h 18"/>
                  <a:gd name="T8" fmla="*/ 3 w 10"/>
                  <a:gd name="T9" fmla="*/ 18 h 18"/>
                  <a:gd name="T10" fmla="*/ 7 w 10"/>
                  <a:gd name="T11" fmla="*/ 18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7" y="18"/>
                    </a:moveTo>
                    <a:lnTo>
                      <a:pt x="10" y="4"/>
                    </a:lnTo>
                    <a:lnTo>
                      <a:pt x="7" y="0"/>
                    </a:lnTo>
                    <a:lnTo>
                      <a:pt x="0" y="14"/>
                    </a:lnTo>
                    <a:lnTo>
                      <a:pt x="3" y="18"/>
                    </a:lnTo>
                    <a:lnTo>
                      <a:pt x="7" y="18"/>
                    </a:lnTo>
                    <a:close/>
                  </a:path>
                </a:pathLst>
              </a:custGeom>
              <a:solidFill>
                <a:srgbClr val="1F1A17"/>
              </a:solidFill>
              <a:ln w="9525">
                <a:noFill/>
                <a:round/>
                <a:headEnd/>
                <a:tailEnd/>
              </a:ln>
            </p:spPr>
            <p:txBody>
              <a:bodyPr/>
              <a:lstStyle/>
              <a:p>
                <a:endParaRPr lang="ro-RO"/>
              </a:p>
            </p:txBody>
          </p:sp>
          <p:sp>
            <p:nvSpPr>
              <p:cNvPr id="54387" name="Freeform 691"/>
              <p:cNvSpPr>
                <a:spLocks/>
              </p:cNvSpPr>
              <p:nvPr/>
            </p:nvSpPr>
            <p:spPr bwMode="auto">
              <a:xfrm>
                <a:off x="1186" y="2592"/>
                <a:ext cx="7" cy="14"/>
              </a:xfrm>
              <a:custGeom>
                <a:avLst/>
                <a:gdLst>
                  <a:gd name="T0" fmla="*/ 3 w 7"/>
                  <a:gd name="T1" fmla="*/ 14 h 14"/>
                  <a:gd name="T2" fmla="*/ 7 w 7"/>
                  <a:gd name="T3" fmla="*/ 0 h 14"/>
                  <a:gd name="T4" fmla="*/ 3 w 7"/>
                  <a:gd name="T5" fmla="*/ 0 h 14"/>
                  <a:gd name="T6" fmla="*/ 0 w 7"/>
                  <a:gd name="T7" fmla="*/ 14 h 14"/>
                  <a:gd name="T8" fmla="*/ 3 w 7"/>
                  <a:gd name="T9" fmla="*/ 14 h 14"/>
                  <a:gd name="T10" fmla="*/ 3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3" y="14"/>
                    </a:moveTo>
                    <a:lnTo>
                      <a:pt x="7" y="0"/>
                    </a:lnTo>
                    <a:lnTo>
                      <a:pt x="3" y="0"/>
                    </a:lnTo>
                    <a:lnTo>
                      <a:pt x="0" y="14"/>
                    </a:lnTo>
                    <a:lnTo>
                      <a:pt x="3" y="14"/>
                    </a:lnTo>
                    <a:close/>
                  </a:path>
                </a:pathLst>
              </a:custGeom>
              <a:solidFill>
                <a:srgbClr val="1F1A17"/>
              </a:solidFill>
              <a:ln w="9525">
                <a:noFill/>
                <a:round/>
                <a:headEnd/>
                <a:tailEnd/>
              </a:ln>
            </p:spPr>
            <p:txBody>
              <a:bodyPr/>
              <a:lstStyle/>
              <a:p>
                <a:endParaRPr lang="ro-RO"/>
              </a:p>
            </p:txBody>
          </p:sp>
          <p:sp>
            <p:nvSpPr>
              <p:cNvPr id="54388" name="Freeform 690"/>
              <p:cNvSpPr>
                <a:spLocks/>
              </p:cNvSpPr>
              <p:nvPr/>
            </p:nvSpPr>
            <p:spPr bwMode="auto">
              <a:xfrm>
                <a:off x="1189" y="2592"/>
                <a:ext cx="7" cy="14"/>
              </a:xfrm>
              <a:custGeom>
                <a:avLst/>
                <a:gdLst>
                  <a:gd name="T0" fmla="*/ 7 w 7"/>
                  <a:gd name="T1" fmla="*/ 14 h 14"/>
                  <a:gd name="T2" fmla="*/ 4 w 7"/>
                  <a:gd name="T3" fmla="*/ 0 h 14"/>
                  <a:gd name="T4" fmla="*/ 0 w 7"/>
                  <a:gd name="T5" fmla="*/ 0 h 14"/>
                  <a:gd name="T6" fmla="*/ 0 w 7"/>
                  <a:gd name="T7" fmla="*/ 14 h 14"/>
                  <a:gd name="T8" fmla="*/ 4 w 7"/>
                  <a:gd name="T9" fmla="*/ 14 h 14"/>
                  <a:gd name="T10" fmla="*/ 7 w 7"/>
                  <a:gd name="T11" fmla="*/ 14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14"/>
                    </a:moveTo>
                    <a:lnTo>
                      <a:pt x="4" y="0"/>
                    </a:lnTo>
                    <a:lnTo>
                      <a:pt x="0" y="0"/>
                    </a:lnTo>
                    <a:lnTo>
                      <a:pt x="0" y="14"/>
                    </a:lnTo>
                    <a:lnTo>
                      <a:pt x="4" y="14"/>
                    </a:lnTo>
                    <a:lnTo>
                      <a:pt x="7" y="14"/>
                    </a:lnTo>
                    <a:close/>
                  </a:path>
                </a:pathLst>
              </a:custGeom>
              <a:solidFill>
                <a:srgbClr val="1F1A17"/>
              </a:solidFill>
              <a:ln w="9525">
                <a:noFill/>
                <a:round/>
                <a:headEnd/>
                <a:tailEnd/>
              </a:ln>
            </p:spPr>
            <p:txBody>
              <a:bodyPr/>
              <a:lstStyle/>
              <a:p>
                <a:endParaRPr lang="ro-RO"/>
              </a:p>
            </p:txBody>
          </p:sp>
          <p:sp>
            <p:nvSpPr>
              <p:cNvPr id="54389" name="Freeform 689"/>
              <p:cNvSpPr>
                <a:spLocks/>
              </p:cNvSpPr>
              <p:nvPr/>
            </p:nvSpPr>
            <p:spPr bwMode="auto">
              <a:xfrm>
                <a:off x="1189" y="2578"/>
                <a:ext cx="46" cy="28"/>
              </a:xfrm>
              <a:custGeom>
                <a:avLst/>
                <a:gdLst>
                  <a:gd name="T0" fmla="*/ 39 w 46"/>
                  <a:gd name="T1" fmla="*/ 0 h 28"/>
                  <a:gd name="T2" fmla="*/ 39 w 46"/>
                  <a:gd name="T3" fmla="*/ 0 h 28"/>
                  <a:gd name="T4" fmla="*/ 0 w 46"/>
                  <a:gd name="T5" fmla="*/ 14 h 28"/>
                  <a:gd name="T6" fmla="*/ 7 w 46"/>
                  <a:gd name="T7" fmla="*/ 28 h 28"/>
                  <a:gd name="T8" fmla="*/ 46 w 46"/>
                  <a:gd name="T9" fmla="*/ 14 h 28"/>
                  <a:gd name="T10" fmla="*/ 39 w 46"/>
                  <a:gd name="T11" fmla="*/ 0 h 28"/>
                  <a:gd name="T12" fmla="*/ 0 60000 65536"/>
                  <a:gd name="T13" fmla="*/ 0 60000 65536"/>
                  <a:gd name="T14" fmla="*/ 0 60000 65536"/>
                  <a:gd name="T15" fmla="*/ 0 60000 65536"/>
                  <a:gd name="T16" fmla="*/ 0 60000 65536"/>
                  <a:gd name="T17" fmla="*/ 0 60000 65536"/>
                  <a:gd name="T18" fmla="*/ 0 w 46"/>
                  <a:gd name="T19" fmla="*/ 0 h 28"/>
                  <a:gd name="T20" fmla="*/ 46 w 4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6" h="28">
                    <a:moveTo>
                      <a:pt x="39" y="0"/>
                    </a:moveTo>
                    <a:lnTo>
                      <a:pt x="39" y="0"/>
                    </a:lnTo>
                    <a:lnTo>
                      <a:pt x="0" y="14"/>
                    </a:lnTo>
                    <a:lnTo>
                      <a:pt x="7" y="28"/>
                    </a:lnTo>
                    <a:lnTo>
                      <a:pt x="46" y="14"/>
                    </a:lnTo>
                    <a:lnTo>
                      <a:pt x="39" y="0"/>
                    </a:lnTo>
                    <a:close/>
                  </a:path>
                </a:pathLst>
              </a:custGeom>
              <a:solidFill>
                <a:srgbClr val="1F1A17"/>
              </a:solidFill>
              <a:ln w="9525">
                <a:noFill/>
                <a:round/>
                <a:headEnd/>
                <a:tailEnd/>
              </a:ln>
            </p:spPr>
            <p:txBody>
              <a:bodyPr/>
              <a:lstStyle/>
              <a:p>
                <a:endParaRPr lang="ro-RO"/>
              </a:p>
            </p:txBody>
          </p:sp>
          <p:sp>
            <p:nvSpPr>
              <p:cNvPr id="54390" name="Freeform 688"/>
              <p:cNvSpPr>
                <a:spLocks/>
              </p:cNvSpPr>
              <p:nvPr/>
            </p:nvSpPr>
            <p:spPr bwMode="auto">
              <a:xfrm>
                <a:off x="1228" y="2574"/>
                <a:ext cx="18" cy="18"/>
              </a:xfrm>
              <a:custGeom>
                <a:avLst/>
                <a:gdLst>
                  <a:gd name="T0" fmla="*/ 18 w 18"/>
                  <a:gd name="T1" fmla="*/ 7 h 18"/>
                  <a:gd name="T2" fmla="*/ 7 w 18"/>
                  <a:gd name="T3" fmla="*/ 0 h 18"/>
                  <a:gd name="T4" fmla="*/ 0 w 18"/>
                  <a:gd name="T5" fmla="*/ 4 h 18"/>
                  <a:gd name="T6" fmla="*/ 7 w 18"/>
                  <a:gd name="T7" fmla="*/ 18 h 18"/>
                  <a:gd name="T8" fmla="*/ 14 w 18"/>
                  <a:gd name="T9" fmla="*/ 14 h 18"/>
                  <a:gd name="T10" fmla="*/ 18 w 18"/>
                  <a:gd name="T11" fmla="*/ 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7"/>
                    </a:moveTo>
                    <a:lnTo>
                      <a:pt x="7" y="0"/>
                    </a:lnTo>
                    <a:lnTo>
                      <a:pt x="0" y="4"/>
                    </a:lnTo>
                    <a:lnTo>
                      <a:pt x="7" y="18"/>
                    </a:lnTo>
                    <a:lnTo>
                      <a:pt x="14" y="14"/>
                    </a:lnTo>
                    <a:lnTo>
                      <a:pt x="18" y="7"/>
                    </a:lnTo>
                    <a:close/>
                  </a:path>
                </a:pathLst>
              </a:custGeom>
              <a:solidFill>
                <a:srgbClr val="1F1A17"/>
              </a:solidFill>
              <a:ln w="9525">
                <a:noFill/>
                <a:round/>
                <a:headEnd/>
                <a:tailEnd/>
              </a:ln>
            </p:spPr>
            <p:txBody>
              <a:bodyPr/>
              <a:lstStyle/>
              <a:p>
                <a:endParaRPr lang="ro-RO"/>
              </a:p>
            </p:txBody>
          </p:sp>
          <p:sp>
            <p:nvSpPr>
              <p:cNvPr id="54391" name="Freeform 687"/>
              <p:cNvSpPr>
                <a:spLocks/>
              </p:cNvSpPr>
              <p:nvPr/>
            </p:nvSpPr>
            <p:spPr bwMode="auto">
              <a:xfrm>
                <a:off x="1231" y="2581"/>
                <a:ext cx="15" cy="11"/>
              </a:xfrm>
              <a:custGeom>
                <a:avLst/>
                <a:gdLst>
                  <a:gd name="T0" fmla="*/ 11 w 15"/>
                  <a:gd name="T1" fmla="*/ 11 h 11"/>
                  <a:gd name="T2" fmla="*/ 15 w 15"/>
                  <a:gd name="T3" fmla="*/ 4 h 11"/>
                  <a:gd name="T4" fmla="*/ 15 w 15"/>
                  <a:gd name="T5" fmla="*/ 0 h 11"/>
                  <a:gd name="T6" fmla="*/ 0 w 15"/>
                  <a:gd name="T7" fmla="*/ 0 h 11"/>
                  <a:gd name="T8" fmla="*/ 0 w 15"/>
                  <a:gd name="T9" fmla="*/ 4 h 11"/>
                  <a:gd name="T10" fmla="*/ 11 w 15"/>
                  <a:gd name="T11" fmla="*/ 11 h 11"/>
                  <a:gd name="T12" fmla="*/ 0 60000 65536"/>
                  <a:gd name="T13" fmla="*/ 0 60000 65536"/>
                  <a:gd name="T14" fmla="*/ 0 60000 65536"/>
                  <a:gd name="T15" fmla="*/ 0 60000 65536"/>
                  <a:gd name="T16" fmla="*/ 0 60000 65536"/>
                  <a:gd name="T17" fmla="*/ 0 60000 65536"/>
                  <a:gd name="T18" fmla="*/ 0 w 15"/>
                  <a:gd name="T19" fmla="*/ 0 h 11"/>
                  <a:gd name="T20" fmla="*/ 15 w 1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5" h="11">
                    <a:moveTo>
                      <a:pt x="11" y="11"/>
                    </a:moveTo>
                    <a:lnTo>
                      <a:pt x="15" y="4"/>
                    </a:lnTo>
                    <a:lnTo>
                      <a:pt x="15" y="0"/>
                    </a:lnTo>
                    <a:lnTo>
                      <a:pt x="0" y="0"/>
                    </a:lnTo>
                    <a:lnTo>
                      <a:pt x="0" y="4"/>
                    </a:lnTo>
                    <a:lnTo>
                      <a:pt x="11" y="11"/>
                    </a:lnTo>
                    <a:close/>
                  </a:path>
                </a:pathLst>
              </a:custGeom>
              <a:solidFill>
                <a:srgbClr val="1F1A17"/>
              </a:solidFill>
              <a:ln w="9525">
                <a:noFill/>
                <a:round/>
                <a:headEnd/>
                <a:tailEnd/>
              </a:ln>
            </p:spPr>
            <p:txBody>
              <a:bodyPr/>
              <a:lstStyle/>
              <a:p>
                <a:endParaRPr lang="ro-RO"/>
              </a:p>
            </p:txBody>
          </p:sp>
          <p:sp>
            <p:nvSpPr>
              <p:cNvPr id="54392" name="Freeform 686"/>
              <p:cNvSpPr>
                <a:spLocks/>
              </p:cNvSpPr>
              <p:nvPr/>
            </p:nvSpPr>
            <p:spPr bwMode="auto">
              <a:xfrm>
                <a:off x="1235" y="2574"/>
                <a:ext cx="4" cy="11"/>
              </a:xfrm>
              <a:custGeom>
                <a:avLst/>
                <a:gdLst>
                  <a:gd name="T0" fmla="*/ 0 w 4"/>
                  <a:gd name="T1" fmla="*/ 0 h 11"/>
                  <a:gd name="T2" fmla="*/ 4 w 4"/>
                  <a:gd name="T3" fmla="*/ 11 h 11"/>
                  <a:gd name="T4" fmla="*/ 4 w 4"/>
                  <a:gd name="T5" fmla="*/ 11 h 11"/>
                  <a:gd name="T6" fmla="*/ 4 w 4"/>
                  <a:gd name="T7" fmla="*/ 11 h 11"/>
                  <a:gd name="T8" fmla="*/ 4 w 4"/>
                  <a:gd name="T9" fmla="*/ 11 h 11"/>
                  <a:gd name="T10" fmla="*/ 0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0"/>
                    </a:moveTo>
                    <a:lnTo>
                      <a:pt x="4" y="11"/>
                    </a:lnTo>
                    <a:lnTo>
                      <a:pt x="0" y="0"/>
                    </a:lnTo>
                    <a:close/>
                  </a:path>
                </a:pathLst>
              </a:custGeom>
              <a:solidFill>
                <a:srgbClr val="1F1A17"/>
              </a:solidFill>
              <a:ln w="9525">
                <a:noFill/>
                <a:round/>
                <a:headEnd/>
                <a:tailEnd/>
              </a:ln>
            </p:spPr>
            <p:txBody>
              <a:bodyPr/>
              <a:lstStyle/>
              <a:p>
                <a:endParaRPr lang="ro-RO"/>
              </a:p>
            </p:txBody>
          </p:sp>
          <p:sp>
            <p:nvSpPr>
              <p:cNvPr id="54393" name="Freeform 685"/>
              <p:cNvSpPr>
                <a:spLocks/>
              </p:cNvSpPr>
              <p:nvPr/>
            </p:nvSpPr>
            <p:spPr bwMode="auto">
              <a:xfrm>
                <a:off x="1182" y="2673"/>
                <a:ext cx="7" cy="3"/>
              </a:xfrm>
              <a:custGeom>
                <a:avLst/>
                <a:gdLst>
                  <a:gd name="T0" fmla="*/ 7 w 7"/>
                  <a:gd name="T1" fmla="*/ 3 h 3"/>
                  <a:gd name="T2" fmla="*/ 7 w 7"/>
                  <a:gd name="T3" fmla="*/ 3 h 3"/>
                  <a:gd name="T4" fmla="*/ 7 w 7"/>
                  <a:gd name="T5" fmla="*/ 3 h 3"/>
                  <a:gd name="T6" fmla="*/ 4 w 7"/>
                  <a:gd name="T7" fmla="*/ 3 h 3"/>
                  <a:gd name="T8" fmla="*/ 4 w 7"/>
                  <a:gd name="T9" fmla="*/ 3 h 3"/>
                  <a:gd name="T10" fmla="*/ 0 w 7"/>
                  <a:gd name="T11" fmla="*/ 3 h 3"/>
                  <a:gd name="T12" fmla="*/ 7 w 7"/>
                  <a:gd name="T13" fmla="*/ 0 h 3"/>
                  <a:gd name="T14" fmla="*/ 7 w 7"/>
                  <a:gd name="T15" fmla="*/ 0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3"/>
                    </a:lnTo>
                    <a:lnTo>
                      <a:pt x="4" y="3"/>
                    </a:lnTo>
                    <a:lnTo>
                      <a:pt x="0" y="3"/>
                    </a:lnTo>
                    <a:lnTo>
                      <a:pt x="7" y="0"/>
                    </a:lnTo>
                    <a:lnTo>
                      <a:pt x="7" y="3"/>
                    </a:lnTo>
                    <a:close/>
                  </a:path>
                </a:pathLst>
              </a:custGeom>
              <a:solidFill>
                <a:srgbClr val="1F1A17"/>
              </a:solidFill>
              <a:ln w="9525">
                <a:noFill/>
                <a:round/>
                <a:headEnd/>
                <a:tailEnd/>
              </a:ln>
            </p:spPr>
            <p:txBody>
              <a:bodyPr/>
              <a:lstStyle/>
              <a:p>
                <a:endParaRPr lang="ro-RO"/>
              </a:p>
            </p:txBody>
          </p:sp>
          <p:sp>
            <p:nvSpPr>
              <p:cNvPr id="54394" name="Freeform 684"/>
              <p:cNvSpPr>
                <a:spLocks/>
              </p:cNvSpPr>
              <p:nvPr/>
            </p:nvSpPr>
            <p:spPr bwMode="auto">
              <a:xfrm>
                <a:off x="1179" y="2673"/>
                <a:ext cx="14" cy="7"/>
              </a:xfrm>
              <a:custGeom>
                <a:avLst/>
                <a:gdLst>
                  <a:gd name="T0" fmla="*/ 14 w 14"/>
                  <a:gd name="T1" fmla="*/ 7 h 7"/>
                  <a:gd name="T2" fmla="*/ 14 w 14"/>
                  <a:gd name="T3" fmla="*/ 7 h 7"/>
                  <a:gd name="T4" fmla="*/ 14 w 14"/>
                  <a:gd name="T5" fmla="*/ 7 h 7"/>
                  <a:gd name="T6" fmla="*/ 10 w 14"/>
                  <a:gd name="T7" fmla="*/ 3 h 7"/>
                  <a:gd name="T8" fmla="*/ 7 w 14"/>
                  <a:gd name="T9" fmla="*/ 3 h 7"/>
                  <a:gd name="T10" fmla="*/ 0 w 14"/>
                  <a:gd name="T11" fmla="*/ 7 h 7"/>
                  <a:gd name="T12" fmla="*/ 0 w 14"/>
                  <a:gd name="T13" fmla="*/ 7 h 7"/>
                  <a:gd name="T14" fmla="*/ 10 w 14"/>
                  <a:gd name="T15" fmla="*/ 0 h 7"/>
                  <a:gd name="T16" fmla="*/ 10 w 14"/>
                  <a:gd name="T17" fmla="*/ 0 h 7"/>
                  <a:gd name="T18" fmla="*/ 14 w 14"/>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7"/>
                  <a:gd name="T32" fmla="*/ 14 w 1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7">
                    <a:moveTo>
                      <a:pt x="14" y="7"/>
                    </a:moveTo>
                    <a:lnTo>
                      <a:pt x="14" y="7"/>
                    </a:lnTo>
                    <a:lnTo>
                      <a:pt x="10" y="3"/>
                    </a:lnTo>
                    <a:lnTo>
                      <a:pt x="7" y="3"/>
                    </a:lnTo>
                    <a:lnTo>
                      <a:pt x="0" y="7"/>
                    </a:lnTo>
                    <a:lnTo>
                      <a:pt x="10" y="0"/>
                    </a:lnTo>
                    <a:lnTo>
                      <a:pt x="14" y="7"/>
                    </a:lnTo>
                    <a:close/>
                  </a:path>
                </a:pathLst>
              </a:custGeom>
              <a:solidFill>
                <a:srgbClr val="1F1A17"/>
              </a:solidFill>
              <a:ln w="9525">
                <a:noFill/>
                <a:round/>
                <a:headEnd/>
                <a:tailEnd/>
              </a:ln>
            </p:spPr>
            <p:txBody>
              <a:bodyPr/>
              <a:lstStyle/>
              <a:p>
                <a:endParaRPr lang="ro-RO"/>
              </a:p>
            </p:txBody>
          </p:sp>
          <p:sp>
            <p:nvSpPr>
              <p:cNvPr id="54395" name="Freeform 683"/>
              <p:cNvSpPr>
                <a:spLocks noEditPoints="1"/>
              </p:cNvSpPr>
              <p:nvPr/>
            </p:nvSpPr>
            <p:spPr bwMode="auto">
              <a:xfrm>
                <a:off x="1175" y="2676"/>
                <a:ext cx="21" cy="7"/>
              </a:xfrm>
              <a:custGeom>
                <a:avLst/>
                <a:gdLst>
                  <a:gd name="T0" fmla="*/ 7 w 21"/>
                  <a:gd name="T1" fmla="*/ 0 h 7"/>
                  <a:gd name="T2" fmla="*/ 11 w 21"/>
                  <a:gd name="T3" fmla="*/ 0 h 7"/>
                  <a:gd name="T4" fmla="*/ 0 w 21"/>
                  <a:gd name="T5" fmla="*/ 7 h 7"/>
                  <a:gd name="T6" fmla="*/ 7 w 21"/>
                  <a:gd name="T7" fmla="*/ 0 h 7"/>
                  <a:gd name="T8" fmla="*/ 14 w 21"/>
                  <a:gd name="T9" fmla="*/ 0 h 7"/>
                  <a:gd name="T10" fmla="*/ 14 w 21"/>
                  <a:gd name="T11" fmla="*/ 0 h 7"/>
                  <a:gd name="T12" fmla="*/ 21 w 21"/>
                  <a:gd name="T13" fmla="*/ 7 h 7"/>
                  <a:gd name="T14" fmla="*/ 18 w 21"/>
                  <a:gd name="T15" fmla="*/ 4 h 7"/>
                  <a:gd name="T16" fmla="*/ 14 w 2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7"/>
                  <a:gd name="T29" fmla="*/ 21 w 2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7">
                    <a:moveTo>
                      <a:pt x="7" y="0"/>
                    </a:moveTo>
                    <a:lnTo>
                      <a:pt x="11" y="0"/>
                    </a:lnTo>
                    <a:lnTo>
                      <a:pt x="0" y="7"/>
                    </a:lnTo>
                    <a:lnTo>
                      <a:pt x="7" y="0"/>
                    </a:lnTo>
                    <a:close/>
                    <a:moveTo>
                      <a:pt x="14" y="0"/>
                    </a:moveTo>
                    <a:lnTo>
                      <a:pt x="14" y="0"/>
                    </a:lnTo>
                    <a:lnTo>
                      <a:pt x="21" y="7"/>
                    </a:lnTo>
                    <a:lnTo>
                      <a:pt x="18" y="4"/>
                    </a:lnTo>
                    <a:lnTo>
                      <a:pt x="14" y="0"/>
                    </a:lnTo>
                    <a:close/>
                  </a:path>
                </a:pathLst>
              </a:custGeom>
              <a:solidFill>
                <a:srgbClr val="1F1A17"/>
              </a:solidFill>
              <a:ln w="9525">
                <a:noFill/>
                <a:round/>
                <a:headEnd/>
                <a:tailEnd/>
              </a:ln>
            </p:spPr>
            <p:txBody>
              <a:bodyPr/>
              <a:lstStyle/>
              <a:p>
                <a:endParaRPr lang="ro-RO"/>
              </a:p>
            </p:txBody>
          </p:sp>
          <p:sp>
            <p:nvSpPr>
              <p:cNvPr id="54396" name="Freeform 682"/>
              <p:cNvSpPr>
                <a:spLocks noEditPoints="1"/>
              </p:cNvSpPr>
              <p:nvPr/>
            </p:nvSpPr>
            <p:spPr bwMode="auto">
              <a:xfrm>
                <a:off x="1175" y="2680"/>
                <a:ext cx="21" cy="3"/>
              </a:xfrm>
              <a:custGeom>
                <a:avLst/>
                <a:gdLst>
                  <a:gd name="T0" fmla="*/ 4 w 21"/>
                  <a:gd name="T1" fmla="*/ 0 h 3"/>
                  <a:gd name="T2" fmla="*/ 4 w 21"/>
                  <a:gd name="T3" fmla="*/ 0 h 3"/>
                  <a:gd name="T4" fmla="*/ 0 w 21"/>
                  <a:gd name="T5" fmla="*/ 3 h 3"/>
                  <a:gd name="T6" fmla="*/ 4 w 21"/>
                  <a:gd name="T7" fmla="*/ 0 h 3"/>
                  <a:gd name="T8" fmla="*/ 18 w 21"/>
                  <a:gd name="T9" fmla="*/ 0 h 3"/>
                  <a:gd name="T10" fmla="*/ 18 w 21"/>
                  <a:gd name="T11" fmla="*/ 0 h 3"/>
                  <a:gd name="T12" fmla="*/ 21 w 21"/>
                  <a:gd name="T13" fmla="*/ 3 h 3"/>
                  <a:gd name="T14" fmla="*/ 18 w 21"/>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
                  <a:gd name="T26" fmla="*/ 21 w 2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
                    <a:moveTo>
                      <a:pt x="4" y="0"/>
                    </a:moveTo>
                    <a:lnTo>
                      <a:pt x="4" y="0"/>
                    </a:lnTo>
                    <a:lnTo>
                      <a:pt x="0" y="3"/>
                    </a:lnTo>
                    <a:lnTo>
                      <a:pt x="4" y="0"/>
                    </a:lnTo>
                    <a:close/>
                    <a:moveTo>
                      <a:pt x="18" y="0"/>
                    </a:moveTo>
                    <a:lnTo>
                      <a:pt x="18" y="0"/>
                    </a:lnTo>
                    <a:lnTo>
                      <a:pt x="21" y="3"/>
                    </a:lnTo>
                    <a:lnTo>
                      <a:pt x="18" y="0"/>
                    </a:lnTo>
                    <a:close/>
                  </a:path>
                </a:pathLst>
              </a:custGeom>
              <a:solidFill>
                <a:srgbClr val="1F1A17"/>
              </a:solidFill>
              <a:ln w="9525">
                <a:noFill/>
                <a:round/>
                <a:headEnd/>
                <a:tailEnd/>
              </a:ln>
            </p:spPr>
            <p:txBody>
              <a:bodyPr/>
              <a:lstStyle/>
              <a:p>
                <a:endParaRPr lang="ro-RO"/>
              </a:p>
            </p:txBody>
          </p:sp>
          <p:sp>
            <p:nvSpPr>
              <p:cNvPr id="54397" name="Freeform 681"/>
              <p:cNvSpPr>
                <a:spLocks/>
              </p:cNvSpPr>
              <p:nvPr/>
            </p:nvSpPr>
            <p:spPr bwMode="auto">
              <a:xfrm>
                <a:off x="1182" y="2666"/>
                <a:ext cx="21" cy="21"/>
              </a:xfrm>
              <a:custGeom>
                <a:avLst/>
                <a:gdLst>
                  <a:gd name="T0" fmla="*/ 11 w 21"/>
                  <a:gd name="T1" fmla="*/ 0 h 21"/>
                  <a:gd name="T2" fmla="*/ 0 w 21"/>
                  <a:gd name="T3" fmla="*/ 14 h 21"/>
                  <a:gd name="T4" fmla="*/ 7 w 21"/>
                  <a:gd name="T5" fmla="*/ 21 h 21"/>
                  <a:gd name="T6" fmla="*/ 21 w 21"/>
                  <a:gd name="T7" fmla="*/ 14 h 21"/>
                  <a:gd name="T8" fmla="*/ 14 w 21"/>
                  <a:gd name="T9" fmla="*/ 3 h 21"/>
                  <a:gd name="T10" fmla="*/ 11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11" y="0"/>
                    </a:moveTo>
                    <a:lnTo>
                      <a:pt x="0" y="14"/>
                    </a:lnTo>
                    <a:lnTo>
                      <a:pt x="7" y="21"/>
                    </a:lnTo>
                    <a:lnTo>
                      <a:pt x="21" y="14"/>
                    </a:lnTo>
                    <a:lnTo>
                      <a:pt x="14" y="3"/>
                    </a:lnTo>
                    <a:lnTo>
                      <a:pt x="11" y="0"/>
                    </a:lnTo>
                    <a:close/>
                  </a:path>
                </a:pathLst>
              </a:custGeom>
              <a:solidFill>
                <a:srgbClr val="1F1A17"/>
              </a:solidFill>
              <a:ln w="9525">
                <a:noFill/>
                <a:round/>
                <a:headEnd/>
                <a:tailEnd/>
              </a:ln>
            </p:spPr>
            <p:txBody>
              <a:bodyPr/>
              <a:lstStyle/>
              <a:p>
                <a:endParaRPr lang="ro-RO"/>
              </a:p>
            </p:txBody>
          </p:sp>
          <p:sp>
            <p:nvSpPr>
              <p:cNvPr id="54398" name="Freeform 680"/>
              <p:cNvSpPr>
                <a:spLocks/>
              </p:cNvSpPr>
              <p:nvPr/>
            </p:nvSpPr>
            <p:spPr bwMode="auto">
              <a:xfrm>
                <a:off x="1182" y="2666"/>
                <a:ext cx="11" cy="14"/>
              </a:xfrm>
              <a:custGeom>
                <a:avLst/>
                <a:gdLst>
                  <a:gd name="T0" fmla="*/ 0 w 11"/>
                  <a:gd name="T1" fmla="*/ 0 h 14"/>
                  <a:gd name="T2" fmla="*/ 4 w 11"/>
                  <a:gd name="T3" fmla="*/ 14 h 14"/>
                  <a:gd name="T4" fmla="*/ 4 w 11"/>
                  <a:gd name="T5" fmla="*/ 14 h 14"/>
                  <a:gd name="T6" fmla="*/ 11 w 11"/>
                  <a:gd name="T7" fmla="*/ 0 h 14"/>
                  <a:gd name="T8" fmla="*/ 7 w 11"/>
                  <a:gd name="T9" fmla="*/ 0 h 14"/>
                  <a:gd name="T10" fmla="*/ 0 w 11"/>
                  <a:gd name="T11" fmla="*/ 0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0" y="0"/>
                    </a:moveTo>
                    <a:lnTo>
                      <a:pt x="4" y="14"/>
                    </a:lnTo>
                    <a:lnTo>
                      <a:pt x="11" y="0"/>
                    </a:lnTo>
                    <a:lnTo>
                      <a:pt x="7" y="0"/>
                    </a:lnTo>
                    <a:lnTo>
                      <a:pt x="0" y="0"/>
                    </a:lnTo>
                    <a:close/>
                  </a:path>
                </a:pathLst>
              </a:custGeom>
              <a:solidFill>
                <a:srgbClr val="1F1A17"/>
              </a:solidFill>
              <a:ln w="9525">
                <a:noFill/>
                <a:round/>
                <a:headEnd/>
                <a:tailEnd/>
              </a:ln>
            </p:spPr>
            <p:txBody>
              <a:bodyPr/>
              <a:lstStyle/>
              <a:p>
                <a:endParaRPr lang="ro-RO"/>
              </a:p>
            </p:txBody>
          </p:sp>
          <p:sp>
            <p:nvSpPr>
              <p:cNvPr id="54399" name="Freeform 679"/>
              <p:cNvSpPr>
                <a:spLocks/>
              </p:cNvSpPr>
              <p:nvPr/>
            </p:nvSpPr>
            <p:spPr bwMode="auto">
              <a:xfrm>
                <a:off x="1172" y="2666"/>
                <a:ext cx="21" cy="24"/>
              </a:xfrm>
              <a:custGeom>
                <a:avLst/>
                <a:gdLst>
                  <a:gd name="T0" fmla="*/ 7 w 21"/>
                  <a:gd name="T1" fmla="*/ 24 h 24"/>
                  <a:gd name="T2" fmla="*/ 7 w 21"/>
                  <a:gd name="T3" fmla="*/ 24 h 24"/>
                  <a:gd name="T4" fmla="*/ 21 w 21"/>
                  <a:gd name="T5" fmla="*/ 14 h 24"/>
                  <a:gd name="T6" fmla="*/ 10 w 21"/>
                  <a:gd name="T7" fmla="*/ 0 h 24"/>
                  <a:gd name="T8" fmla="*/ 0 w 21"/>
                  <a:gd name="T9" fmla="*/ 10 h 24"/>
                  <a:gd name="T10" fmla="*/ 7 w 21"/>
                  <a:gd name="T11" fmla="*/ 24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7" y="24"/>
                    </a:moveTo>
                    <a:lnTo>
                      <a:pt x="7" y="24"/>
                    </a:lnTo>
                    <a:lnTo>
                      <a:pt x="21" y="14"/>
                    </a:lnTo>
                    <a:lnTo>
                      <a:pt x="10" y="0"/>
                    </a:lnTo>
                    <a:lnTo>
                      <a:pt x="0" y="10"/>
                    </a:lnTo>
                    <a:lnTo>
                      <a:pt x="7" y="24"/>
                    </a:lnTo>
                    <a:close/>
                  </a:path>
                </a:pathLst>
              </a:custGeom>
              <a:solidFill>
                <a:srgbClr val="1F1A17"/>
              </a:solidFill>
              <a:ln w="9525">
                <a:noFill/>
                <a:round/>
                <a:headEnd/>
                <a:tailEnd/>
              </a:ln>
            </p:spPr>
            <p:txBody>
              <a:bodyPr/>
              <a:lstStyle/>
              <a:p>
                <a:endParaRPr lang="ro-RO"/>
              </a:p>
            </p:txBody>
          </p:sp>
          <p:sp>
            <p:nvSpPr>
              <p:cNvPr id="54400" name="Freeform 678"/>
              <p:cNvSpPr>
                <a:spLocks/>
              </p:cNvSpPr>
              <p:nvPr/>
            </p:nvSpPr>
            <p:spPr bwMode="auto">
              <a:xfrm>
                <a:off x="1172" y="2669"/>
                <a:ext cx="17" cy="21"/>
              </a:xfrm>
              <a:custGeom>
                <a:avLst/>
                <a:gdLst>
                  <a:gd name="T0" fmla="*/ 14 w 17"/>
                  <a:gd name="T1" fmla="*/ 0 h 21"/>
                  <a:gd name="T2" fmla="*/ 10 w 17"/>
                  <a:gd name="T3" fmla="*/ 0 h 21"/>
                  <a:gd name="T4" fmla="*/ 0 w 17"/>
                  <a:gd name="T5" fmla="*/ 7 h 21"/>
                  <a:gd name="T6" fmla="*/ 7 w 17"/>
                  <a:gd name="T7" fmla="*/ 21 h 21"/>
                  <a:gd name="T8" fmla="*/ 17 w 17"/>
                  <a:gd name="T9" fmla="*/ 14 h 21"/>
                  <a:gd name="T10" fmla="*/ 14 w 17"/>
                  <a:gd name="T11" fmla="*/ 0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14" y="0"/>
                    </a:moveTo>
                    <a:lnTo>
                      <a:pt x="10" y="0"/>
                    </a:lnTo>
                    <a:lnTo>
                      <a:pt x="0" y="7"/>
                    </a:lnTo>
                    <a:lnTo>
                      <a:pt x="7" y="21"/>
                    </a:lnTo>
                    <a:lnTo>
                      <a:pt x="17" y="14"/>
                    </a:lnTo>
                    <a:lnTo>
                      <a:pt x="14" y="0"/>
                    </a:lnTo>
                    <a:close/>
                  </a:path>
                </a:pathLst>
              </a:custGeom>
              <a:solidFill>
                <a:srgbClr val="1F1A17"/>
              </a:solidFill>
              <a:ln w="9525">
                <a:noFill/>
                <a:round/>
                <a:headEnd/>
                <a:tailEnd/>
              </a:ln>
            </p:spPr>
            <p:txBody>
              <a:bodyPr/>
              <a:lstStyle/>
              <a:p>
                <a:endParaRPr lang="ro-RO"/>
              </a:p>
            </p:txBody>
          </p:sp>
          <p:sp>
            <p:nvSpPr>
              <p:cNvPr id="54401" name="Freeform 677"/>
              <p:cNvSpPr>
                <a:spLocks/>
              </p:cNvSpPr>
              <p:nvPr/>
            </p:nvSpPr>
            <p:spPr bwMode="auto">
              <a:xfrm>
                <a:off x="1186" y="2669"/>
                <a:ext cx="7" cy="14"/>
              </a:xfrm>
              <a:custGeom>
                <a:avLst/>
                <a:gdLst>
                  <a:gd name="T0" fmla="*/ 7 w 7"/>
                  <a:gd name="T1" fmla="*/ 0 h 14"/>
                  <a:gd name="T2" fmla="*/ 3 w 7"/>
                  <a:gd name="T3" fmla="*/ 0 h 14"/>
                  <a:gd name="T4" fmla="*/ 0 w 7"/>
                  <a:gd name="T5" fmla="*/ 0 h 14"/>
                  <a:gd name="T6" fmla="*/ 0 w 7"/>
                  <a:gd name="T7" fmla="*/ 14 h 14"/>
                  <a:gd name="T8" fmla="*/ 3 w 7"/>
                  <a:gd name="T9" fmla="*/ 14 h 14"/>
                  <a:gd name="T10" fmla="*/ 7 w 7"/>
                  <a:gd name="T11" fmla="*/ 0 h 14"/>
                  <a:gd name="T12" fmla="*/ 0 60000 65536"/>
                  <a:gd name="T13" fmla="*/ 0 60000 65536"/>
                  <a:gd name="T14" fmla="*/ 0 60000 65536"/>
                  <a:gd name="T15" fmla="*/ 0 60000 65536"/>
                  <a:gd name="T16" fmla="*/ 0 60000 65536"/>
                  <a:gd name="T17" fmla="*/ 0 60000 65536"/>
                  <a:gd name="T18" fmla="*/ 0 w 7"/>
                  <a:gd name="T19" fmla="*/ 0 h 14"/>
                  <a:gd name="T20" fmla="*/ 7 w 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7" h="14">
                    <a:moveTo>
                      <a:pt x="7" y="0"/>
                    </a:moveTo>
                    <a:lnTo>
                      <a:pt x="3" y="0"/>
                    </a:lnTo>
                    <a:lnTo>
                      <a:pt x="0" y="0"/>
                    </a:lnTo>
                    <a:lnTo>
                      <a:pt x="0" y="14"/>
                    </a:lnTo>
                    <a:lnTo>
                      <a:pt x="3" y="14"/>
                    </a:lnTo>
                    <a:lnTo>
                      <a:pt x="7" y="0"/>
                    </a:lnTo>
                    <a:close/>
                  </a:path>
                </a:pathLst>
              </a:custGeom>
              <a:solidFill>
                <a:srgbClr val="1F1A17"/>
              </a:solidFill>
              <a:ln w="9525">
                <a:noFill/>
                <a:round/>
                <a:headEnd/>
                <a:tailEnd/>
              </a:ln>
            </p:spPr>
            <p:txBody>
              <a:bodyPr/>
              <a:lstStyle/>
              <a:p>
                <a:endParaRPr lang="ro-RO"/>
              </a:p>
            </p:txBody>
          </p:sp>
          <p:sp>
            <p:nvSpPr>
              <p:cNvPr id="54402" name="Freeform 676"/>
              <p:cNvSpPr>
                <a:spLocks/>
              </p:cNvSpPr>
              <p:nvPr/>
            </p:nvSpPr>
            <p:spPr bwMode="auto">
              <a:xfrm>
                <a:off x="1182" y="2669"/>
                <a:ext cx="14" cy="14"/>
              </a:xfrm>
              <a:custGeom>
                <a:avLst/>
                <a:gdLst>
                  <a:gd name="T0" fmla="*/ 14 w 14"/>
                  <a:gd name="T1" fmla="*/ 4 h 14"/>
                  <a:gd name="T2" fmla="*/ 14 w 14"/>
                  <a:gd name="T3" fmla="*/ 4 h 14"/>
                  <a:gd name="T4" fmla="*/ 11 w 14"/>
                  <a:gd name="T5" fmla="*/ 0 h 14"/>
                  <a:gd name="T6" fmla="*/ 0 w 14"/>
                  <a:gd name="T7" fmla="*/ 14 h 14"/>
                  <a:gd name="T8" fmla="*/ 4 w 14"/>
                  <a:gd name="T9" fmla="*/ 14 h 14"/>
                  <a:gd name="T10" fmla="*/ 14 w 14"/>
                  <a:gd name="T11" fmla="*/ 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4" y="4"/>
                    </a:moveTo>
                    <a:lnTo>
                      <a:pt x="14" y="4"/>
                    </a:lnTo>
                    <a:lnTo>
                      <a:pt x="11" y="0"/>
                    </a:lnTo>
                    <a:lnTo>
                      <a:pt x="0" y="14"/>
                    </a:lnTo>
                    <a:lnTo>
                      <a:pt x="4" y="14"/>
                    </a:lnTo>
                    <a:lnTo>
                      <a:pt x="14" y="4"/>
                    </a:lnTo>
                    <a:close/>
                  </a:path>
                </a:pathLst>
              </a:custGeom>
              <a:solidFill>
                <a:srgbClr val="1F1A17"/>
              </a:solidFill>
              <a:ln w="9525">
                <a:noFill/>
                <a:round/>
                <a:headEnd/>
                <a:tailEnd/>
              </a:ln>
            </p:spPr>
            <p:txBody>
              <a:bodyPr/>
              <a:lstStyle/>
              <a:p>
                <a:endParaRPr lang="ro-RO"/>
              </a:p>
            </p:txBody>
          </p:sp>
          <p:sp>
            <p:nvSpPr>
              <p:cNvPr id="54403" name="Freeform 675"/>
              <p:cNvSpPr>
                <a:spLocks/>
              </p:cNvSpPr>
              <p:nvPr/>
            </p:nvSpPr>
            <p:spPr bwMode="auto">
              <a:xfrm>
                <a:off x="1186" y="2673"/>
                <a:ext cx="17" cy="17"/>
              </a:xfrm>
              <a:custGeom>
                <a:avLst/>
                <a:gdLst>
                  <a:gd name="T0" fmla="*/ 17 w 17"/>
                  <a:gd name="T1" fmla="*/ 7 h 17"/>
                  <a:gd name="T2" fmla="*/ 17 w 17"/>
                  <a:gd name="T3" fmla="*/ 7 h 17"/>
                  <a:gd name="T4" fmla="*/ 10 w 17"/>
                  <a:gd name="T5" fmla="*/ 0 h 17"/>
                  <a:gd name="T6" fmla="*/ 0 w 17"/>
                  <a:gd name="T7" fmla="*/ 10 h 17"/>
                  <a:gd name="T8" fmla="*/ 3 w 17"/>
                  <a:gd name="T9" fmla="*/ 17 h 17"/>
                  <a:gd name="T10" fmla="*/ 17 w 17"/>
                  <a:gd name="T11" fmla="*/ 7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7" y="7"/>
                    </a:moveTo>
                    <a:lnTo>
                      <a:pt x="17" y="7"/>
                    </a:lnTo>
                    <a:lnTo>
                      <a:pt x="10" y="0"/>
                    </a:lnTo>
                    <a:lnTo>
                      <a:pt x="0" y="10"/>
                    </a:lnTo>
                    <a:lnTo>
                      <a:pt x="3" y="17"/>
                    </a:lnTo>
                    <a:lnTo>
                      <a:pt x="17" y="7"/>
                    </a:lnTo>
                    <a:close/>
                  </a:path>
                </a:pathLst>
              </a:custGeom>
              <a:solidFill>
                <a:srgbClr val="1F1A17"/>
              </a:solidFill>
              <a:ln w="9525">
                <a:noFill/>
                <a:round/>
                <a:headEnd/>
                <a:tailEnd/>
              </a:ln>
            </p:spPr>
            <p:txBody>
              <a:bodyPr/>
              <a:lstStyle/>
              <a:p>
                <a:endParaRPr lang="ro-RO"/>
              </a:p>
            </p:txBody>
          </p:sp>
          <p:sp>
            <p:nvSpPr>
              <p:cNvPr id="54404" name="Freeform 674"/>
              <p:cNvSpPr>
                <a:spLocks/>
              </p:cNvSpPr>
              <p:nvPr/>
            </p:nvSpPr>
            <p:spPr bwMode="auto">
              <a:xfrm>
                <a:off x="1196" y="2680"/>
                <a:ext cx="7" cy="3"/>
              </a:xfrm>
              <a:custGeom>
                <a:avLst/>
                <a:gdLst>
                  <a:gd name="T0" fmla="*/ 7 w 7"/>
                  <a:gd name="T1" fmla="*/ 0 h 3"/>
                  <a:gd name="T2" fmla="*/ 0 w 7"/>
                  <a:gd name="T3" fmla="*/ 3 h 3"/>
                  <a:gd name="T4" fmla="*/ 0 w 7"/>
                  <a:gd name="T5" fmla="*/ 3 h 3"/>
                  <a:gd name="T6" fmla="*/ 0 w 7"/>
                  <a:gd name="T7" fmla="*/ 3 h 3"/>
                  <a:gd name="T8" fmla="*/ 0 w 7"/>
                  <a:gd name="T9" fmla="*/ 3 h 3"/>
                  <a:gd name="T10" fmla="*/ 7 w 7"/>
                  <a:gd name="T11" fmla="*/ 0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7" y="0"/>
                    </a:moveTo>
                    <a:lnTo>
                      <a:pt x="0" y="3"/>
                    </a:lnTo>
                    <a:lnTo>
                      <a:pt x="7" y="0"/>
                    </a:lnTo>
                    <a:close/>
                  </a:path>
                </a:pathLst>
              </a:custGeom>
              <a:solidFill>
                <a:srgbClr val="1F1A17"/>
              </a:solidFill>
              <a:ln w="9525">
                <a:noFill/>
                <a:round/>
                <a:headEnd/>
                <a:tailEnd/>
              </a:ln>
            </p:spPr>
            <p:txBody>
              <a:bodyPr/>
              <a:lstStyle/>
              <a:p>
                <a:endParaRPr lang="ro-RO"/>
              </a:p>
            </p:txBody>
          </p:sp>
          <p:sp>
            <p:nvSpPr>
              <p:cNvPr id="54405" name="Freeform 673"/>
              <p:cNvSpPr>
                <a:spLocks/>
              </p:cNvSpPr>
              <p:nvPr/>
            </p:nvSpPr>
            <p:spPr bwMode="auto">
              <a:xfrm>
                <a:off x="1102" y="2329"/>
                <a:ext cx="393" cy="266"/>
              </a:xfrm>
              <a:custGeom>
                <a:avLst/>
                <a:gdLst>
                  <a:gd name="T0" fmla="*/ 393 w 393"/>
                  <a:gd name="T1" fmla="*/ 259 h 266"/>
                  <a:gd name="T2" fmla="*/ 126 w 393"/>
                  <a:gd name="T3" fmla="*/ 266 h 266"/>
                  <a:gd name="T4" fmla="*/ 3 w 393"/>
                  <a:gd name="T5" fmla="*/ 231 h 266"/>
                  <a:gd name="T6" fmla="*/ 0 w 393"/>
                  <a:gd name="T7" fmla="*/ 38 h 266"/>
                  <a:gd name="T8" fmla="*/ 122 w 393"/>
                  <a:gd name="T9" fmla="*/ 0 h 266"/>
                  <a:gd name="T10" fmla="*/ 393 w 393"/>
                  <a:gd name="T11" fmla="*/ 14 h 266"/>
                  <a:gd name="T12" fmla="*/ 393 w 393"/>
                  <a:gd name="T13" fmla="*/ 259 h 266"/>
                  <a:gd name="T14" fmla="*/ 0 60000 65536"/>
                  <a:gd name="T15" fmla="*/ 0 60000 65536"/>
                  <a:gd name="T16" fmla="*/ 0 60000 65536"/>
                  <a:gd name="T17" fmla="*/ 0 60000 65536"/>
                  <a:gd name="T18" fmla="*/ 0 60000 65536"/>
                  <a:gd name="T19" fmla="*/ 0 60000 65536"/>
                  <a:gd name="T20" fmla="*/ 0 60000 65536"/>
                  <a:gd name="T21" fmla="*/ 0 w 393"/>
                  <a:gd name="T22" fmla="*/ 0 h 266"/>
                  <a:gd name="T23" fmla="*/ 393 w 393"/>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3" h="266">
                    <a:moveTo>
                      <a:pt x="393" y="259"/>
                    </a:moveTo>
                    <a:lnTo>
                      <a:pt x="126" y="266"/>
                    </a:lnTo>
                    <a:lnTo>
                      <a:pt x="3" y="231"/>
                    </a:lnTo>
                    <a:lnTo>
                      <a:pt x="0" y="38"/>
                    </a:lnTo>
                    <a:lnTo>
                      <a:pt x="122" y="0"/>
                    </a:lnTo>
                    <a:lnTo>
                      <a:pt x="393" y="14"/>
                    </a:lnTo>
                    <a:lnTo>
                      <a:pt x="393" y="259"/>
                    </a:lnTo>
                    <a:close/>
                  </a:path>
                </a:pathLst>
              </a:custGeom>
              <a:solidFill>
                <a:srgbClr val="DFDFDE"/>
              </a:solidFill>
              <a:ln w="9525">
                <a:noFill/>
                <a:round/>
                <a:headEnd/>
                <a:tailEnd/>
              </a:ln>
            </p:spPr>
            <p:txBody>
              <a:bodyPr/>
              <a:lstStyle/>
              <a:p>
                <a:endParaRPr lang="ro-RO"/>
              </a:p>
            </p:txBody>
          </p:sp>
          <p:sp>
            <p:nvSpPr>
              <p:cNvPr id="54406" name="Freeform 672"/>
              <p:cNvSpPr>
                <a:spLocks/>
              </p:cNvSpPr>
              <p:nvPr/>
            </p:nvSpPr>
            <p:spPr bwMode="auto">
              <a:xfrm>
                <a:off x="1224" y="2578"/>
                <a:ext cx="271" cy="24"/>
              </a:xfrm>
              <a:custGeom>
                <a:avLst/>
                <a:gdLst>
                  <a:gd name="T0" fmla="*/ 0 w 271"/>
                  <a:gd name="T1" fmla="*/ 24 h 24"/>
                  <a:gd name="T2" fmla="*/ 4 w 271"/>
                  <a:gd name="T3" fmla="*/ 24 h 24"/>
                  <a:gd name="T4" fmla="*/ 271 w 271"/>
                  <a:gd name="T5" fmla="*/ 17 h 24"/>
                  <a:gd name="T6" fmla="*/ 271 w 271"/>
                  <a:gd name="T7" fmla="*/ 0 h 24"/>
                  <a:gd name="T8" fmla="*/ 4 w 271"/>
                  <a:gd name="T9" fmla="*/ 7 h 24"/>
                  <a:gd name="T10" fmla="*/ 0 w 271"/>
                  <a:gd name="T11" fmla="*/ 24 h 24"/>
                  <a:gd name="T12" fmla="*/ 0 60000 65536"/>
                  <a:gd name="T13" fmla="*/ 0 60000 65536"/>
                  <a:gd name="T14" fmla="*/ 0 60000 65536"/>
                  <a:gd name="T15" fmla="*/ 0 60000 65536"/>
                  <a:gd name="T16" fmla="*/ 0 60000 65536"/>
                  <a:gd name="T17" fmla="*/ 0 60000 65536"/>
                  <a:gd name="T18" fmla="*/ 0 w 271"/>
                  <a:gd name="T19" fmla="*/ 0 h 24"/>
                  <a:gd name="T20" fmla="*/ 271 w 27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71" h="24">
                    <a:moveTo>
                      <a:pt x="0" y="24"/>
                    </a:moveTo>
                    <a:lnTo>
                      <a:pt x="4" y="24"/>
                    </a:lnTo>
                    <a:lnTo>
                      <a:pt x="271" y="17"/>
                    </a:lnTo>
                    <a:lnTo>
                      <a:pt x="271" y="0"/>
                    </a:lnTo>
                    <a:lnTo>
                      <a:pt x="4" y="7"/>
                    </a:lnTo>
                    <a:lnTo>
                      <a:pt x="0" y="24"/>
                    </a:lnTo>
                    <a:close/>
                  </a:path>
                </a:pathLst>
              </a:custGeom>
              <a:solidFill>
                <a:srgbClr val="1F1A17"/>
              </a:solidFill>
              <a:ln w="9525">
                <a:noFill/>
                <a:round/>
                <a:headEnd/>
                <a:tailEnd/>
              </a:ln>
            </p:spPr>
            <p:txBody>
              <a:bodyPr/>
              <a:lstStyle/>
              <a:p>
                <a:endParaRPr lang="ro-RO"/>
              </a:p>
            </p:txBody>
          </p:sp>
          <p:sp>
            <p:nvSpPr>
              <p:cNvPr id="54407" name="Freeform 671"/>
              <p:cNvSpPr>
                <a:spLocks/>
              </p:cNvSpPr>
              <p:nvPr/>
            </p:nvSpPr>
            <p:spPr bwMode="auto">
              <a:xfrm>
                <a:off x="1098" y="2553"/>
                <a:ext cx="133" cy="49"/>
              </a:xfrm>
              <a:custGeom>
                <a:avLst/>
                <a:gdLst>
                  <a:gd name="T0" fmla="*/ 0 w 133"/>
                  <a:gd name="T1" fmla="*/ 7 h 49"/>
                  <a:gd name="T2" fmla="*/ 7 w 133"/>
                  <a:gd name="T3" fmla="*/ 14 h 49"/>
                  <a:gd name="T4" fmla="*/ 126 w 133"/>
                  <a:gd name="T5" fmla="*/ 49 h 49"/>
                  <a:gd name="T6" fmla="*/ 133 w 133"/>
                  <a:gd name="T7" fmla="*/ 32 h 49"/>
                  <a:gd name="T8" fmla="*/ 11 w 133"/>
                  <a:gd name="T9" fmla="*/ 0 h 49"/>
                  <a:gd name="T10" fmla="*/ 0 w 133"/>
                  <a:gd name="T11" fmla="*/ 7 h 49"/>
                  <a:gd name="T12" fmla="*/ 0 60000 65536"/>
                  <a:gd name="T13" fmla="*/ 0 60000 65536"/>
                  <a:gd name="T14" fmla="*/ 0 60000 65536"/>
                  <a:gd name="T15" fmla="*/ 0 60000 65536"/>
                  <a:gd name="T16" fmla="*/ 0 60000 65536"/>
                  <a:gd name="T17" fmla="*/ 0 60000 65536"/>
                  <a:gd name="T18" fmla="*/ 0 w 133"/>
                  <a:gd name="T19" fmla="*/ 0 h 49"/>
                  <a:gd name="T20" fmla="*/ 133 w 133"/>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33" h="49">
                    <a:moveTo>
                      <a:pt x="0" y="7"/>
                    </a:moveTo>
                    <a:lnTo>
                      <a:pt x="7" y="14"/>
                    </a:lnTo>
                    <a:lnTo>
                      <a:pt x="126" y="49"/>
                    </a:lnTo>
                    <a:lnTo>
                      <a:pt x="133" y="32"/>
                    </a:lnTo>
                    <a:lnTo>
                      <a:pt x="11" y="0"/>
                    </a:lnTo>
                    <a:lnTo>
                      <a:pt x="0" y="7"/>
                    </a:lnTo>
                    <a:close/>
                  </a:path>
                </a:pathLst>
              </a:custGeom>
              <a:solidFill>
                <a:srgbClr val="1F1A17"/>
              </a:solidFill>
              <a:ln w="9525">
                <a:noFill/>
                <a:round/>
                <a:headEnd/>
                <a:tailEnd/>
              </a:ln>
            </p:spPr>
            <p:txBody>
              <a:bodyPr/>
              <a:lstStyle/>
              <a:p>
                <a:endParaRPr lang="ro-RO"/>
              </a:p>
            </p:txBody>
          </p:sp>
          <p:sp>
            <p:nvSpPr>
              <p:cNvPr id="54408" name="Freeform 670"/>
              <p:cNvSpPr>
                <a:spLocks/>
              </p:cNvSpPr>
              <p:nvPr/>
            </p:nvSpPr>
            <p:spPr bwMode="auto">
              <a:xfrm>
                <a:off x="1095" y="2360"/>
                <a:ext cx="17" cy="200"/>
              </a:xfrm>
              <a:custGeom>
                <a:avLst/>
                <a:gdLst>
                  <a:gd name="T0" fmla="*/ 3 w 17"/>
                  <a:gd name="T1" fmla="*/ 0 h 200"/>
                  <a:gd name="T2" fmla="*/ 0 w 17"/>
                  <a:gd name="T3" fmla="*/ 7 h 200"/>
                  <a:gd name="T4" fmla="*/ 3 w 17"/>
                  <a:gd name="T5" fmla="*/ 200 h 200"/>
                  <a:gd name="T6" fmla="*/ 17 w 17"/>
                  <a:gd name="T7" fmla="*/ 200 h 200"/>
                  <a:gd name="T8" fmla="*/ 14 w 17"/>
                  <a:gd name="T9" fmla="*/ 7 h 200"/>
                  <a:gd name="T10" fmla="*/ 3 w 17"/>
                  <a:gd name="T11" fmla="*/ 0 h 200"/>
                  <a:gd name="T12" fmla="*/ 0 60000 65536"/>
                  <a:gd name="T13" fmla="*/ 0 60000 65536"/>
                  <a:gd name="T14" fmla="*/ 0 60000 65536"/>
                  <a:gd name="T15" fmla="*/ 0 60000 65536"/>
                  <a:gd name="T16" fmla="*/ 0 60000 65536"/>
                  <a:gd name="T17" fmla="*/ 0 60000 65536"/>
                  <a:gd name="T18" fmla="*/ 0 w 17"/>
                  <a:gd name="T19" fmla="*/ 0 h 200"/>
                  <a:gd name="T20" fmla="*/ 17 w 17"/>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17" h="200">
                    <a:moveTo>
                      <a:pt x="3" y="0"/>
                    </a:moveTo>
                    <a:lnTo>
                      <a:pt x="0" y="7"/>
                    </a:lnTo>
                    <a:lnTo>
                      <a:pt x="3" y="200"/>
                    </a:lnTo>
                    <a:lnTo>
                      <a:pt x="17" y="200"/>
                    </a:lnTo>
                    <a:lnTo>
                      <a:pt x="14" y="7"/>
                    </a:lnTo>
                    <a:lnTo>
                      <a:pt x="3" y="0"/>
                    </a:lnTo>
                    <a:close/>
                  </a:path>
                </a:pathLst>
              </a:custGeom>
              <a:solidFill>
                <a:srgbClr val="1F1A17"/>
              </a:solidFill>
              <a:ln w="9525">
                <a:noFill/>
                <a:round/>
                <a:headEnd/>
                <a:tailEnd/>
              </a:ln>
            </p:spPr>
            <p:txBody>
              <a:bodyPr/>
              <a:lstStyle/>
              <a:p>
                <a:endParaRPr lang="ro-RO"/>
              </a:p>
            </p:txBody>
          </p:sp>
          <p:sp>
            <p:nvSpPr>
              <p:cNvPr id="54409" name="Freeform 669"/>
              <p:cNvSpPr>
                <a:spLocks/>
              </p:cNvSpPr>
              <p:nvPr/>
            </p:nvSpPr>
            <p:spPr bwMode="auto">
              <a:xfrm>
                <a:off x="1098" y="2318"/>
                <a:ext cx="130" cy="56"/>
              </a:xfrm>
              <a:custGeom>
                <a:avLst/>
                <a:gdLst>
                  <a:gd name="T0" fmla="*/ 130 w 130"/>
                  <a:gd name="T1" fmla="*/ 0 h 56"/>
                  <a:gd name="T2" fmla="*/ 126 w 130"/>
                  <a:gd name="T3" fmla="*/ 0 h 56"/>
                  <a:gd name="T4" fmla="*/ 0 w 130"/>
                  <a:gd name="T5" fmla="*/ 42 h 56"/>
                  <a:gd name="T6" fmla="*/ 7 w 130"/>
                  <a:gd name="T7" fmla="*/ 56 h 56"/>
                  <a:gd name="T8" fmla="*/ 130 w 130"/>
                  <a:gd name="T9" fmla="*/ 18 h 56"/>
                  <a:gd name="T10" fmla="*/ 130 w 130"/>
                  <a:gd name="T11" fmla="*/ 0 h 56"/>
                  <a:gd name="T12" fmla="*/ 0 60000 65536"/>
                  <a:gd name="T13" fmla="*/ 0 60000 65536"/>
                  <a:gd name="T14" fmla="*/ 0 60000 65536"/>
                  <a:gd name="T15" fmla="*/ 0 60000 65536"/>
                  <a:gd name="T16" fmla="*/ 0 60000 65536"/>
                  <a:gd name="T17" fmla="*/ 0 60000 65536"/>
                  <a:gd name="T18" fmla="*/ 0 w 130"/>
                  <a:gd name="T19" fmla="*/ 0 h 56"/>
                  <a:gd name="T20" fmla="*/ 130 w 13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130" h="56">
                    <a:moveTo>
                      <a:pt x="130" y="0"/>
                    </a:moveTo>
                    <a:lnTo>
                      <a:pt x="126" y="0"/>
                    </a:lnTo>
                    <a:lnTo>
                      <a:pt x="0" y="42"/>
                    </a:lnTo>
                    <a:lnTo>
                      <a:pt x="7" y="56"/>
                    </a:lnTo>
                    <a:lnTo>
                      <a:pt x="130" y="18"/>
                    </a:lnTo>
                    <a:lnTo>
                      <a:pt x="130" y="0"/>
                    </a:lnTo>
                    <a:close/>
                  </a:path>
                </a:pathLst>
              </a:custGeom>
              <a:solidFill>
                <a:srgbClr val="1F1A17"/>
              </a:solidFill>
              <a:ln w="9525">
                <a:noFill/>
                <a:round/>
                <a:headEnd/>
                <a:tailEnd/>
              </a:ln>
            </p:spPr>
            <p:txBody>
              <a:bodyPr/>
              <a:lstStyle/>
              <a:p>
                <a:endParaRPr lang="ro-RO"/>
              </a:p>
            </p:txBody>
          </p:sp>
          <p:sp>
            <p:nvSpPr>
              <p:cNvPr id="54410" name="Freeform 668"/>
              <p:cNvSpPr>
                <a:spLocks/>
              </p:cNvSpPr>
              <p:nvPr/>
            </p:nvSpPr>
            <p:spPr bwMode="auto">
              <a:xfrm>
                <a:off x="1224" y="2318"/>
                <a:ext cx="278" cy="32"/>
              </a:xfrm>
              <a:custGeom>
                <a:avLst/>
                <a:gdLst>
                  <a:gd name="T0" fmla="*/ 278 w 278"/>
                  <a:gd name="T1" fmla="*/ 25 h 32"/>
                  <a:gd name="T2" fmla="*/ 271 w 278"/>
                  <a:gd name="T3" fmla="*/ 18 h 32"/>
                  <a:gd name="T4" fmla="*/ 4 w 278"/>
                  <a:gd name="T5" fmla="*/ 0 h 32"/>
                  <a:gd name="T6" fmla="*/ 0 w 278"/>
                  <a:gd name="T7" fmla="*/ 18 h 32"/>
                  <a:gd name="T8" fmla="*/ 271 w 278"/>
                  <a:gd name="T9" fmla="*/ 32 h 32"/>
                  <a:gd name="T10" fmla="*/ 278 w 278"/>
                  <a:gd name="T11" fmla="*/ 25 h 32"/>
                  <a:gd name="T12" fmla="*/ 0 60000 65536"/>
                  <a:gd name="T13" fmla="*/ 0 60000 65536"/>
                  <a:gd name="T14" fmla="*/ 0 60000 65536"/>
                  <a:gd name="T15" fmla="*/ 0 60000 65536"/>
                  <a:gd name="T16" fmla="*/ 0 60000 65536"/>
                  <a:gd name="T17" fmla="*/ 0 60000 65536"/>
                  <a:gd name="T18" fmla="*/ 0 w 278"/>
                  <a:gd name="T19" fmla="*/ 0 h 32"/>
                  <a:gd name="T20" fmla="*/ 278 w 27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8" h="32">
                    <a:moveTo>
                      <a:pt x="278" y="25"/>
                    </a:moveTo>
                    <a:lnTo>
                      <a:pt x="271" y="18"/>
                    </a:lnTo>
                    <a:lnTo>
                      <a:pt x="4" y="0"/>
                    </a:lnTo>
                    <a:lnTo>
                      <a:pt x="0" y="18"/>
                    </a:lnTo>
                    <a:lnTo>
                      <a:pt x="271" y="32"/>
                    </a:lnTo>
                    <a:lnTo>
                      <a:pt x="278" y="25"/>
                    </a:lnTo>
                    <a:close/>
                  </a:path>
                </a:pathLst>
              </a:custGeom>
              <a:solidFill>
                <a:srgbClr val="1F1A17"/>
              </a:solidFill>
              <a:ln w="9525">
                <a:noFill/>
                <a:round/>
                <a:headEnd/>
                <a:tailEnd/>
              </a:ln>
            </p:spPr>
            <p:txBody>
              <a:bodyPr/>
              <a:lstStyle/>
              <a:p>
                <a:endParaRPr lang="ro-RO"/>
              </a:p>
            </p:txBody>
          </p:sp>
          <p:sp>
            <p:nvSpPr>
              <p:cNvPr id="54411" name="Freeform 667"/>
              <p:cNvSpPr>
                <a:spLocks/>
              </p:cNvSpPr>
              <p:nvPr/>
            </p:nvSpPr>
            <p:spPr bwMode="auto">
              <a:xfrm>
                <a:off x="1484" y="2343"/>
                <a:ext cx="18" cy="252"/>
              </a:xfrm>
              <a:custGeom>
                <a:avLst/>
                <a:gdLst>
                  <a:gd name="T0" fmla="*/ 11 w 18"/>
                  <a:gd name="T1" fmla="*/ 252 h 252"/>
                  <a:gd name="T2" fmla="*/ 18 w 18"/>
                  <a:gd name="T3" fmla="*/ 245 h 252"/>
                  <a:gd name="T4" fmla="*/ 18 w 18"/>
                  <a:gd name="T5" fmla="*/ 0 h 252"/>
                  <a:gd name="T6" fmla="*/ 0 w 18"/>
                  <a:gd name="T7" fmla="*/ 0 h 252"/>
                  <a:gd name="T8" fmla="*/ 4 w 18"/>
                  <a:gd name="T9" fmla="*/ 245 h 252"/>
                  <a:gd name="T10" fmla="*/ 11 w 18"/>
                  <a:gd name="T11" fmla="*/ 252 h 252"/>
                  <a:gd name="T12" fmla="*/ 0 60000 65536"/>
                  <a:gd name="T13" fmla="*/ 0 60000 65536"/>
                  <a:gd name="T14" fmla="*/ 0 60000 65536"/>
                  <a:gd name="T15" fmla="*/ 0 60000 65536"/>
                  <a:gd name="T16" fmla="*/ 0 60000 65536"/>
                  <a:gd name="T17" fmla="*/ 0 60000 65536"/>
                  <a:gd name="T18" fmla="*/ 0 w 18"/>
                  <a:gd name="T19" fmla="*/ 0 h 252"/>
                  <a:gd name="T20" fmla="*/ 18 w 18"/>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18" h="252">
                    <a:moveTo>
                      <a:pt x="11" y="252"/>
                    </a:moveTo>
                    <a:lnTo>
                      <a:pt x="18" y="245"/>
                    </a:lnTo>
                    <a:lnTo>
                      <a:pt x="18" y="0"/>
                    </a:lnTo>
                    <a:lnTo>
                      <a:pt x="0" y="0"/>
                    </a:lnTo>
                    <a:lnTo>
                      <a:pt x="4" y="245"/>
                    </a:lnTo>
                    <a:lnTo>
                      <a:pt x="11" y="252"/>
                    </a:lnTo>
                    <a:close/>
                  </a:path>
                </a:pathLst>
              </a:custGeom>
              <a:solidFill>
                <a:srgbClr val="1F1A17"/>
              </a:solidFill>
              <a:ln w="9525">
                <a:noFill/>
                <a:round/>
                <a:headEnd/>
                <a:tailEnd/>
              </a:ln>
            </p:spPr>
            <p:txBody>
              <a:bodyPr/>
              <a:lstStyle/>
              <a:p>
                <a:endParaRPr lang="ro-RO"/>
              </a:p>
            </p:txBody>
          </p:sp>
          <p:sp>
            <p:nvSpPr>
              <p:cNvPr id="54412" name="Freeform 666"/>
              <p:cNvSpPr>
                <a:spLocks/>
              </p:cNvSpPr>
              <p:nvPr/>
            </p:nvSpPr>
            <p:spPr bwMode="auto">
              <a:xfrm>
                <a:off x="1495" y="2578"/>
                <a:ext cx="1" cy="10"/>
              </a:xfrm>
              <a:custGeom>
                <a:avLst/>
                <a:gdLst>
                  <a:gd name="T0" fmla="*/ 0 w 1"/>
                  <a:gd name="T1" fmla="*/ 0 h 10"/>
                  <a:gd name="T2" fmla="*/ 0 w 1"/>
                  <a:gd name="T3" fmla="*/ 10 h 10"/>
                  <a:gd name="T4" fmla="*/ 0 w 1"/>
                  <a:gd name="T5" fmla="*/ 10 h 10"/>
                  <a:gd name="T6" fmla="*/ 0 w 1"/>
                  <a:gd name="T7" fmla="*/ 10 h 10"/>
                  <a:gd name="T8" fmla="*/ 0 w 1"/>
                  <a:gd name="T9" fmla="*/ 10 h 10"/>
                  <a:gd name="T10" fmla="*/ 0 w 1"/>
                  <a:gd name="T11" fmla="*/ 0 h 10"/>
                  <a:gd name="T12" fmla="*/ 0 60000 65536"/>
                  <a:gd name="T13" fmla="*/ 0 60000 65536"/>
                  <a:gd name="T14" fmla="*/ 0 60000 65536"/>
                  <a:gd name="T15" fmla="*/ 0 60000 65536"/>
                  <a:gd name="T16" fmla="*/ 0 60000 65536"/>
                  <a:gd name="T17" fmla="*/ 0 60000 65536"/>
                  <a:gd name="T18" fmla="*/ 0 w 1"/>
                  <a:gd name="T19" fmla="*/ 0 h 10"/>
                  <a:gd name="T20" fmla="*/ 1 w 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 h="10">
                    <a:moveTo>
                      <a:pt x="0" y="0"/>
                    </a:moveTo>
                    <a:lnTo>
                      <a:pt x="0" y="10"/>
                    </a:lnTo>
                    <a:lnTo>
                      <a:pt x="0" y="0"/>
                    </a:lnTo>
                    <a:close/>
                  </a:path>
                </a:pathLst>
              </a:custGeom>
              <a:solidFill>
                <a:srgbClr val="1F1A17"/>
              </a:solidFill>
              <a:ln w="9525">
                <a:noFill/>
                <a:round/>
                <a:headEnd/>
                <a:tailEnd/>
              </a:ln>
            </p:spPr>
            <p:txBody>
              <a:bodyPr/>
              <a:lstStyle/>
              <a:p>
                <a:endParaRPr lang="ro-RO"/>
              </a:p>
            </p:txBody>
          </p:sp>
          <p:sp>
            <p:nvSpPr>
              <p:cNvPr id="54413" name="Freeform 665"/>
              <p:cNvSpPr>
                <a:spLocks/>
              </p:cNvSpPr>
              <p:nvPr/>
            </p:nvSpPr>
            <p:spPr bwMode="auto">
              <a:xfrm>
                <a:off x="1217" y="2329"/>
                <a:ext cx="18" cy="266"/>
              </a:xfrm>
              <a:custGeom>
                <a:avLst/>
                <a:gdLst>
                  <a:gd name="T0" fmla="*/ 0 w 18"/>
                  <a:gd name="T1" fmla="*/ 0 h 266"/>
                  <a:gd name="T2" fmla="*/ 4 w 18"/>
                  <a:gd name="T3" fmla="*/ 266 h 266"/>
                  <a:gd name="T4" fmla="*/ 18 w 18"/>
                  <a:gd name="T5" fmla="*/ 266 h 266"/>
                  <a:gd name="T6" fmla="*/ 18 w 18"/>
                  <a:gd name="T7" fmla="*/ 0 h 266"/>
                  <a:gd name="T8" fmla="*/ 0 w 18"/>
                  <a:gd name="T9" fmla="*/ 0 h 266"/>
                  <a:gd name="T10" fmla="*/ 0 60000 65536"/>
                  <a:gd name="T11" fmla="*/ 0 60000 65536"/>
                  <a:gd name="T12" fmla="*/ 0 60000 65536"/>
                  <a:gd name="T13" fmla="*/ 0 60000 65536"/>
                  <a:gd name="T14" fmla="*/ 0 60000 65536"/>
                  <a:gd name="T15" fmla="*/ 0 w 18"/>
                  <a:gd name="T16" fmla="*/ 0 h 266"/>
                  <a:gd name="T17" fmla="*/ 18 w 18"/>
                  <a:gd name="T18" fmla="*/ 266 h 266"/>
                </a:gdLst>
                <a:ahLst/>
                <a:cxnLst>
                  <a:cxn ang="T10">
                    <a:pos x="T0" y="T1"/>
                  </a:cxn>
                  <a:cxn ang="T11">
                    <a:pos x="T2" y="T3"/>
                  </a:cxn>
                  <a:cxn ang="T12">
                    <a:pos x="T4" y="T5"/>
                  </a:cxn>
                  <a:cxn ang="T13">
                    <a:pos x="T6" y="T7"/>
                  </a:cxn>
                  <a:cxn ang="T14">
                    <a:pos x="T8" y="T9"/>
                  </a:cxn>
                </a:cxnLst>
                <a:rect l="T15" t="T16" r="T17" b="T18"/>
                <a:pathLst>
                  <a:path w="18" h="266">
                    <a:moveTo>
                      <a:pt x="0" y="0"/>
                    </a:moveTo>
                    <a:lnTo>
                      <a:pt x="4" y="266"/>
                    </a:lnTo>
                    <a:lnTo>
                      <a:pt x="18" y="266"/>
                    </a:lnTo>
                    <a:lnTo>
                      <a:pt x="18" y="0"/>
                    </a:lnTo>
                    <a:lnTo>
                      <a:pt x="0" y="0"/>
                    </a:lnTo>
                    <a:close/>
                  </a:path>
                </a:pathLst>
              </a:custGeom>
              <a:solidFill>
                <a:srgbClr val="1F1A17"/>
              </a:solidFill>
              <a:ln w="9525">
                <a:noFill/>
                <a:round/>
                <a:headEnd/>
                <a:tailEnd/>
              </a:ln>
            </p:spPr>
            <p:txBody>
              <a:bodyPr/>
              <a:lstStyle/>
              <a:p>
                <a:endParaRPr lang="ro-RO"/>
              </a:p>
            </p:txBody>
          </p:sp>
          <p:sp>
            <p:nvSpPr>
              <p:cNvPr id="54414" name="Freeform 664"/>
              <p:cNvSpPr>
                <a:spLocks/>
              </p:cNvSpPr>
              <p:nvPr/>
            </p:nvSpPr>
            <p:spPr bwMode="auto">
              <a:xfrm>
                <a:off x="1196" y="2452"/>
                <a:ext cx="28" cy="3"/>
              </a:xfrm>
              <a:custGeom>
                <a:avLst/>
                <a:gdLst>
                  <a:gd name="T0" fmla="*/ 28 w 28"/>
                  <a:gd name="T1" fmla="*/ 3 h 3"/>
                  <a:gd name="T2" fmla="*/ 25 w 28"/>
                  <a:gd name="T3" fmla="*/ 3 h 3"/>
                  <a:gd name="T4" fmla="*/ 25 w 28"/>
                  <a:gd name="T5" fmla="*/ 0 h 3"/>
                  <a:gd name="T6" fmla="*/ 7 w 28"/>
                  <a:gd name="T7" fmla="*/ 3 h 3"/>
                  <a:gd name="T8" fmla="*/ 0 w 28"/>
                  <a:gd name="T9" fmla="*/ 3 h 3"/>
                  <a:gd name="T10" fmla="*/ 21 w 28"/>
                  <a:gd name="T11" fmla="*/ 0 h 3"/>
                  <a:gd name="T12" fmla="*/ 25 w 28"/>
                  <a:gd name="T13" fmla="*/ 0 h 3"/>
                  <a:gd name="T14" fmla="*/ 28 w 28"/>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
                  <a:gd name="T26" fmla="*/ 28 w 2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
                    <a:moveTo>
                      <a:pt x="28" y="3"/>
                    </a:moveTo>
                    <a:lnTo>
                      <a:pt x="25" y="3"/>
                    </a:lnTo>
                    <a:lnTo>
                      <a:pt x="25" y="0"/>
                    </a:lnTo>
                    <a:lnTo>
                      <a:pt x="7" y="3"/>
                    </a:lnTo>
                    <a:lnTo>
                      <a:pt x="0" y="3"/>
                    </a:lnTo>
                    <a:lnTo>
                      <a:pt x="21" y="0"/>
                    </a:lnTo>
                    <a:lnTo>
                      <a:pt x="25" y="0"/>
                    </a:lnTo>
                    <a:lnTo>
                      <a:pt x="28" y="3"/>
                    </a:lnTo>
                    <a:close/>
                  </a:path>
                </a:pathLst>
              </a:custGeom>
              <a:solidFill>
                <a:srgbClr val="1F1A17"/>
              </a:solidFill>
              <a:ln w="9525">
                <a:noFill/>
                <a:round/>
                <a:headEnd/>
                <a:tailEnd/>
              </a:ln>
            </p:spPr>
            <p:txBody>
              <a:bodyPr/>
              <a:lstStyle/>
              <a:p>
                <a:endParaRPr lang="ro-RO"/>
              </a:p>
            </p:txBody>
          </p:sp>
          <p:sp>
            <p:nvSpPr>
              <p:cNvPr id="54415" name="Freeform 663"/>
              <p:cNvSpPr>
                <a:spLocks noEditPoints="1"/>
              </p:cNvSpPr>
              <p:nvPr/>
            </p:nvSpPr>
            <p:spPr bwMode="auto">
              <a:xfrm>
                <a:off x="1168" y="2452"/>
                <a:ext cx="60" cy="7"/>
              </a:xfrm>
              <a:custGeom>
                <a:avLst/>
                <a:gdLst>
                  <a:gd name="T0" fmla="*/ 60 w 60"/>
                  <a:gd name="T1" fmla="*/ 7 h 7"/>
                  <a:gd name="T2" fmla="*/ 60 w 60"/>
                  <a:gd name="T3" fmla="*/ 7 h 7"/>
                  <a:gd name="T4" fmla="*/ 60 w 60"/>
                  <a:gd name="T5" fmla="*/ 7 h 7"/>
                  <a:gd name="T6" fmla="*/ 60 w 60"/>
                  <a:gd name="T7" fmla="*/ 7 h 7"/>
                  <a:gd name="T8" fmla="*/ 60 w 60"/>
                  <a:gd name="T9" fmla="*/ 7 h 7"/>
                  <a:gd name="T10" fmla="*/ 56 w 60"/>
                  <a:gd name="T11" fmla="*/ 7 h 7"/>
                  <a:gd name="T12" fmla="*/ 53 w 60"/>
                  <a:gd name="T13" fmla="*/ 0 h 7"/>
                  <a:gd name="T14" fmla="*/ 4 w 60"/>
                  <a:gd name="T15" fmla="*/ 7 h 7"/>
                  <a:gd name="T16" fmla="*/ 0 w 60"/>
                  <a:gd name="T17" fmla="*/ 7 h 7"/>
                  <a:gd name="T18" fmla="*/ 49 w 60"/>
                  <a:gd name="T19" fmla="*/ 0 h 7"/>
                  <a:gd name="T20" fmla="*/ 53 w 60"/>
                  <a:gd name="T21" fmla="*/ 0 h 7"/>
                  <a:gd name="T22" fmla="*/ 56 w 60"/>
                  <a:gd name="T23" fmla="*/ 7 h 7"/>
                  <a:gd name="T24" fmla="*/ 60 w 60"/>
                  <a:gd name="T25" fmla="*/ 7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7"/>
                  <a:gd name="T41" fmla="*/ 60 w 60"/>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7">
                    <a:moveTo>
                      <a:pt x="60" y="7"/>
                    </a:moveTo>
                    <a:lnTo>
                      <a:pt x="60" y="7"/>
                    </a:lnTo>
                    <a:close/>
                    <a:moveTo>
                      <a:pt x="60" y="7"/>
                    </a:moveTo>
                    <a:lnTo>
                      <a:pt x="56" y="7"/>
                    </a:lnTo>
                    <a:lnTo>
                      <a:pt x="53" y="0"/>
                    </a:lnTo>
                    <a:lnTo>
                      <a:pt x="4" y="7"/>
                    </a:lnTo>
                    <a:lnTo>
                      <a:pt x="0" y="7"/>
                    </a:lnTo>
                    <a:lnTo>
                      <a:pt x="49" y="0"/>
                    </a:lnTo>
                    <a:lnTo>
                      <a:pt x="53" y="0"/>
                    </a:lnTo>
                    <a:lnTo>
                      <a:pt x="56" y="7"/>
                    </a:lnTo>
                    <a:lnTo>
                      <a:pt x="60" y="7"/>
                    </a:lnTo>
                    <a:close/>
                  </a:path>
                </a:pathLst>
              </a:custGeom>
              <a:solidFill>
                <a:srgbClr val="1F1A17"/>
              </a:solidFill>
              <a:ln w="9525">
                <a:noFill/>
                <a:round/>
                <a:headEnd/>
                <a:tailEnd/>
              </a:ln>
            </p:spPr>
            <p:txBody>
              <a:bodyPr/>
              <a:lstStyle/>
              <a:p>
                <a:endParaRPr lang="ro-RO"/>
              </a:p>
            </p:txBody>
          </p:sp>
          <p:sp>
            <p:nvSpPr>
              <p:cNvPr id="54416" name="Freeform 662"/>
              <p:cNvSpPr>
                <a:spLocks noEditPoints="1"/>
              </p:cNvSpPr>
              <p:nvPr/>
            </p:nvSpPr>
            <p:spPr bwMode="auto">
              <a:xfrm>
                <a:off x="1151" y="2455"/>
                <a:ext cx="77" cy="7"/>
              </a:xfrm>
              <a:custGeom>
                <a:avLst/>
                <a:gdLst>
                  <a:gd name="T0" fmla="*/ 45 w 77"/>
                  <a:gd name="T1" fmla="*/ 0 h 7"/>
                  <a:gd name="T2" fmla="*/ 52 w 77"/>
                  <a:gd name="T3" fmla="*/ 0 h 7"/>
                  <a:gd name="T4" fmla="*/ 0 w 77"/>
                  <a:gd name="T5" fmla="*/ 4 h 7"/>
                  <a:gd name="T6" fmla="*/ 45 w 77"/>
                  <a:gd name="T7" fmla="*/ 0 h 7"/>
                  <a:gd name="T8" fmla="*/ 70 w 77"/>
                  <a:gd name="T9" fmla="*/ 0 h 7"/>
                  <a:gd name="T10" fmla="*/ 73 w 77"/>
                  <a:gd name="T11" fmla="*/ 0 h 7"/>
                  <a:gd name="T12" fmla="*/ 73 w 77"/>
                  <a:gd name="T13" fmla="*/ 4 h 7"/>
                  <a:gd name="T14" fmla="*/ 77 w 77"/>
                  <a:gd name="T15" fmla="*/ 4 h 7"/>
                  <a:gd name="T16" fmla="*/ 77 w 77"/>
                  <a:gd name="T17" fmla="*/ 4 h 7"/>
                  <a:gd name="T18" fmla="*/ 77 w 77"/>
                  <a:gd name="T19" fmla="*/ 7 h 7"/>
                  <a:gd name="T20" fmla="*/ 73 w 77"/>
                  <a:gd name="T21" fmla="*/ 7 h 7"/>
                  <a:gd name="T22" fmla="*/ 70 w 7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7"/>
                  <a:gd name="T38" fmla="*/ 77 w 7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7">
                    <a:moveTo>
                      <a:pt x="45" y="0"/>
                    </a:moveTo>
                    <a:lnTo>
                      <a:pt x="52" y="0"/>
                    </a:lnTo>
                    <a:lnTo>
                      <a:pt x="0" y="4"/>
                    </a:lnTo>
                    <a:lnTo>
                      <a:pt x="45" y="0"/>
                    </a:lnTo>
                    <a:close/>
                    <a:moveTo>
                      <a:pt x="70" y="0"/>
                    </a:moveTo>
                    <a:lnTo>
                      <a:pt x="73" y="0"/>
                    </a:lnTo>
                    <a:lnTo>
                      <a:pt x="73" y="4"/>
                    </a:lnTo>
                    <a:lnTo>
                      <a:pt x="77" y="4"/>
                    </a:lnTo>
                    <a:lnTo>
                      <a:pt x="77" y="7"/>
                    </a:lnTo>
                    <a:lnTo>
                      <a:pt x="73" y="7"/>
                    </a:lnTo>
                    <a:lnTo>
                      <a:pt x="70" y="0"/>
                    </a:lnTo>
                    <a:close/>
                  </a:path>
                </a:pathLst>
              </a:custGeom>
              <a:solidFill>
                <a:srgbClr val="1F1A17"/>
              </a:solidFill>
              <a:ln w="9525">
                <a:noFill/>
                <a:round/>
                <a:headEnd/>
                <a:tailEnd/>
              </a:ln>
            </p:spPr>
            <p:txBody>
              <a:bodyPr/>
              <a:lstStyle/>
              <a:p>
                <a:endParaRPr lang="ro-RO"/>
              </a:p>
            </p:txBody>
          </p:sp>
          <p:sp>
            <p:nvSpPr>
              <p:cNvPr id="54417" name="Freeform 661"/>
              <p:cNvSpPr>
                <a:spLocks noEditPoints="1"/>
              </p:cNvSpPr>
              <p:nvPr/>
            </p:nvSpPr>
            <p:spPr bwMode="auto">
              <a:xfrm>
                <a:off x="1151" y="2459"/>
                <a:ext cx="77" cy="7"/>
              </a:xfrm>
              <a:custGeom>
                <a:avLst/>
                <a:gdLst>
                  <a:gd name="T0" fmla="*/ 17 w 77"/>
                  <a:gd name="T1" fmla="*/ 0 h 7"/>
                  <a:gd name="T2" fmla="*/ 21 w 77"/>
                  <a:gd name="T3" fmla="*/ 0 h 7"/>
                  <a:gd name="T4" fmla="*/ 0 w 77"/>
                  <a:gd name="T5" fmla="*/ 0 h 7"/>
                  <a:gd name="T6" fmla="*/ 17 w 77"/>
                  <a:gd name="T7" fmla="*/ 0 h 7"/>
                  <a:gd name="T8" fmla="*/ 73 w 77"/>
                  <a:gd name="T9" fmla="*/ 0 h 7"/>
                  <a:gd name="T10" fmla="*/ 77 w 77"/>
                  <a:gd name="T11" fmla="*/ 0 h 7"/>
                  <a:gd name="T12" fmla="*/ 77 w 77"/>
                  <a:gd name="T13" fmla="*/ 0 h 7"/>
                  <a:gd name="T14" fmla="*/ 77 w 77"/>
                  <a:gd name="T15" fmla="*/ 0 h 7"/>
                  <a:gd name="T16" fmla="*/ 77 w 77"/>
                  <a:gd name="T17" fmla="*/ 0 h 7"/>
                  <a:gd name="T18" fmla="*/ 77 w 77"/>
                  <a:gd name="T19" fmla="*/ 7 h 7"/>
                  <a:gd name="T20" fmla="*/ 73 w 7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7"/>
                  <a:gd name="T35" fmla="*/ 77 w 7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7">
                    <a:moveTo>
                      <a:pt x="17" y="0"/>
                    </a:moveTo>
                    <a:lnTo>
                      <a:pt x="21" y="0"/>
                    </a:lnTo>
                    <a:lnTo>
                      <a:pt x="0" y="0"/>
                    </a:lnTo>
                    <a:lnTo>
                      <a:pt x="17" y="0"/>
                    </a:lnTo>
                    <a:close/>
                    <a:moveTo>
                      <a:pt x="73" y="0"/>
                    </a:moveTo>
                    <a:lnTo>
                      <a:pt x="77" y="0"/>
                    </a:lnTo>
                    <a:lnTo>
                      <a:pt x="77" y="7"/>
                    </a:lnTo>
                    <a:lnTo>
                      <a:pt x="73" y="0"/>
                    </a:lnTo>
                    <a:close/>
                  </a:path>
                </a:pathLst>
              </a:custGeom>
              <a:solidFill>
                <a:srgbClr val="1F1A17"/>
              </a:solidFill>
              <a:ln w="9525">
                <a:noFill/>
                <a:round/>
                <a:headEnd/>
                <a:tailEnd/>
              </a:ln>
            </p:spPr>
            <p:txBody>
              <a:bodyPr/>
              <a:lstStyle/>
              <a:p>
                <a:endParaRPr lang="ro-RO"/>
              </a:p>
            </p:txBody>
          </p:sp>
          <p:sp>
            <p:nvSpPr>
              <p:cNvPr id="54418" name="Freeform 660"/>
              <p:cNvSpPr>
                <a:spLocks/>
              </p:cNvSpPr>
              <p:nvPr/>
            </p:nvSpPr>
            <p:spPr bwMode="auto">
              <a:xfrm>
                <a:off x="1224" y="2462"/>
                <a:ext cx="4" cy="4"/>
              </a:xfrm>
              <a:custGeom>
                <a:avLst/>
                <a:gdLst>
                  <a:gd name="T0" fmla="*/ 0 w 4"/>
                  <a:gd name="T1" fmla="*/ 0 h 4"/>
                  <a:gd name="T2" fmla="*/ 4 w 4"/>
                  <a:gd name="T3" fmla="*/ 0 h 4"/>
                  <a:gd name="T4" fmla="*/ 4 w 4"/>
                  <a:gd name="T5" fmla="*/ 4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0"/>
                    </a:lnTo>
                    <a:lnTo>
                      <a:pt x="4" y="4"/>
                    </a:lnTo>
                    <a:lnTo>
                      <a:pt x="0" y="0"/>
                    </a:lnTo>
                    <a:close/>
                  </a:path>
                </a:pathLst>
              </a:custGeom>
              <a:solidFill>
                <a:srgbClr val="1F1A17"/>
              </a:solidFill>
              <a:ln w="9525">
                <a:noFill/>
                <a:round/>
                <a:headEnd/>
                <a:tailEnd/>
              </a:ln>
            </p:spPr>
            <p:txBody>
              <a:bodyPr/>
              <a:lstStyle/>
              <a:p>
                <a:endParaRPr lang="ro-RO"/>
              </a:p>
            </p:txBody>
          </p:sp>
          <p:sp>
            <p:nvSpPr>
              <p:cNvPr id="54419" name="Freeform 659"/>
              <p:cNvSpPr>
                <a:spLocks/>
              </p:cNvSpPr>
              <p:nvPr/>
            </p:nvSpPr>
            <p:spPr bwMode="auto">
              <a:xfrm>
                <a:off x="1214" y="2445"/>
                <a:ext cx="21" cy="24"/>
              </a:xfrm>
              <a:custGeom>
                <a:avLst/>
                <a:gdLst>
                  <a:gd name="T0" fmla="*/ 3 w 21"/>
                  <a:gd name="T1" fmla="*/ 0 h 24"/>
                  <a:gd name="T2" fmla="*/ 0 w 21"/>
                  <a:gd name="T3" fmla="*/ 10 h 24"/>
                  <a:gd name="T4" fmla="*/ 7 w 21"/>
                  <a:gd name="T5" fmla="*/ 24 h 24"/>
                  <a:gd name="T6" fmla="*/ 21 w 21"/>
                  <a:gd name="T7" fmla="*/ 17 h 24"/>
                  <a:gd name="T8" fmla="*/ 10 w 21"/>
                  <a:gd name="T9" fmla="*/ 3 h 24"/>
                  <a:gd name="T10" fmla="*/ 3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3" y="0"/>
                    </a:moveTo>
                    <a:lnTo>
                      <a:pt x="0" y="10"/>
                    </a:lnTo>
                    <a:lnTo>
                      <a:pt x="7" y="24"/>
                    </a:lnTo>
                    <a:lnTo>
                      <a:pt x="21" y="17"/>
                    </a:lnTo>
                    <a:lnTo>
                      <a:pt x="10" y="3"/>
                    </a:lnTo>
                    <a:lnTo>
                      <a:pt x="3" y="0"/>
                    </a:lnTo>
                    <a:close/>
                  </a:path>
                </a:pathLst>
              </a:custGeom>
              <a:solidFill>
                <a:srgbClr val="1F1A17"/>
              </a:solidFill>
              <a:ln w="9525">
                <a:noFill/>
                <a:round/>
                <a:headEnd/>
                <a:tailEnd/>
              </a:ln>
            </p:spPr>
            <p:txBody>
              <a:bodyPr/>
              <a:lstStyle/>
              <a:p>
                <a:endParaRPr lang="ro-RO"/>
              </a:p>
            </p:txBody>
          </p:sp>
          <p:sp>
            <p:nvSpPr>
              <p:cNvPr id="54420" name="Freeform 658"/>
              <p:cNvSpPr>
                <a:spLocks/>
              </p:cNvSpPr>
              <p:nvPr/>
            </p:nvSpPr>
            <p:spPr bwMode="auto">
              <a:xfrm>
                <a:off x="1151" y="2445"/>
                <a:ext cx="70" cy="24"/>
              </a:xfrm>
              <a:custGeom>
                <a:avLst/>
                <a:gdLst>
                  <a:gd name="T0" fmla="*/ 0 w 70"/>
                  <a:gd name="T1" fmla="*/ 7 h 24"/>
                  <a:gd name="T2" fmla="*/ 0 w 70"/>
                  <a:gd name="T3" fmla="*/ 24 h 24"/>
                  <a:gd name="T4" fmla="*/ 70 w 70"/>
                  <a:gd name="T5" fmla="*/ 14 h 24"/>
                  <a:gd name="T6" fmla="*/ 66 w 70"/>
                  <a:gd name="T7" fmla="*/ 0 h 24"/>
                  <a:gd name="T8" fmla="*/ 0 w 70"/>
                  <a:gd name="T9" fmla="*/ 7 h 24"/>
                  <a:gd name="T10" fmla="*/ 0 w 70"/>
                  <a:gd name="T11" fmla="*/ 7 h 24"/>
                  <a:gd name="T12" fmla="*/ 0 60000 65536"/>
                  <a:gd name="T13" fmla="*/ 0 60000 65536"/>
                  <a:gd name="T14" fmla="*/ 0 60000 65536"/>
                  <a:gd name="T15" fmla="*/ 0 60000 65536"/>
                  <a:gd name="T16" fmla="*/ 0 60000 65536"/>
                  <a:gd name="T17" fmla="*/ 0 60000 65536"/>
                  <a:gd name="T18" fmla="*/ 0 w 70"/>
                  <a:gd name="T19" fmla="*/ 0 h 24"/>
                  <a:gd name="T20" fmla="*/ 70 w 7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70" h="24">
                    <a:moveTo>
                      <a:pt x="0" y="7"/>
                    </a:moveTo>
                    <a:lnTo>
                      <a:pt x="0" y="24"/>
                    </a:lnTo>
                    <a:lnTo>
                      <a:pt x="70" y="14"/>
                    </a:lnTo>
                    <a:lnTo>
                      <a:pt x="66" y="0"/>
                    </a:lnTo>
                    <a:lnTo>
                      <a:pt x="0" y="7"/>
                    </a:lnTo>
                    <a:close/>
                  </a:path>
                </a:pathLst>
              </a:custGeom>
              <a:solidFill>
                <a:srgbClr val="1F1A17"/>
              </a:solidFill>
              <a:ln w="9525">
                <a:noFill/>
                <a:round/>
                <a:headEnd/>
                <a:tailEnd/>
              </a:ln>
            </p:spPr>
            <p:txBody>
              <a:bodyPr/>
              <a:lstStyle/>
              <a:p>
                <a:endParaRPr lang="ro-RO"/>
              </a:p>
            </p:txBody>
          </p:sp>
          <p:sp>
            <p:nvSpPr>
              <p:cNvPr id="54421" name="Freeform 657"/>
              <p:cNvSpPr>
                <a:spLocks/>
              </p:cNvSpPr>
              <p:nvPr/>
            </p:nvSpPr>
            <p:spPr bwMode="auto">
              <a:xfrm>
                <a:off x="1151" y="2445"/>
                <a:ext cx="70" cy="24"/>
              </a:xfrm>
              <a:custGeom>
                <a:avLst/>
                <a:gdLst>
                  <a:gd name="T0" fmla="*/ 70 w 70"/>
                  <a:gd name="T1" fmla="*/ 14 h 24"/>
                  <a:gd name="T2" fmla="*/ 66 w 70"/>
                  <a:gd name="T3" fmla="*/ 0 h 24"/>
                  <a:gd name="T4" fmla="*/ 0 w 70"/>
                  <a:gd name="T5" fmla="*/ 7 h 24"/>
                  <a:gd name="T6" fmla="*/ 0 w 70"/>
                  <a:gd name="T7" fmla="*/ 24 h 24"/>
                  <a:gd name="T8" fmla="*/ 70 w 70"/>
                  <a:gd name="T9" fmla="*/ 14 h 24"/>
                  <a:gd name="T10" fmla="*/ 70 w 70"/>
                  <a:gd name="T11" fmla="*/ 14 h 24"/>
                  <a:gd name="T12" fmla="*/ 0 60000 65536"/>
                  <a:gd name="T13" fmla="*/ 0 60000 65536"/>
                  <a:gd name="T14" fmla="*/ 0 60000 65536"/>
                  <a:gd name="T15" fmla="*/ 0 60000 65536"/>
                  <a:gd name="T16" fmla="*/ 0 60000 65536"/>
                  <a:gd name="T17" fmla="*/ 0 60000 65536"/>
                  <a:gd name="T18" fmla="*/ 0 w 70"/>
                  <a:gd name="T19" fmla="*/ 0 h 24"/>
                  <a:gd name="T20" fmla="*/ 70 w 7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70" h="24">
                    <a:moveTo>
                      <a:pt x="70" y="14"/>
                    </a:moveTo>
                    <a:lnTo>
                      <a:pt x="66" y="0"/>
                    </a:lnTo>
                    <a:lnTo>
                      <a:pt x="0" y="7"/>
                    </a:lnTo>
                    <a:lnTo>
                      <a:pt x="0" y="24"/>
                    </a:lnTo>
                    <a:lnTo>
                      <a:pt x="70" y="14"/>
                    </a:lnTo>
                    <a:close/>
                  </a:path>
                </a:pathLst>
              </a:custGeom>
              <a:solidFill>
                <a:srgbClr val="1F1A17"/>
              </a:solidFill>
              <a:ln w="9525">
                <a:noFill/>
                <a:round/>
                <a:headEnd/>
                <a:tailEnd/>
              </a:ln>
            </p:spPr>
            <p:txBody>
              <a:bodyPr/>
              <a:lstStyle/>
              <a:p>
                <a:endParaRPr lang="ro-RO"/>
              </a:p>
            </p:txBody>
          </p:sp>
          <p:sp>
            <p:nvSpPr>
              <p:cNvPr id="54422" name="Freeform 656"/>
              <p:cNvSpPr>
                <a:spLocks/>
              </p:cNvSpPr>
              <p:nvPr/>
            </p:nvSpPr>
            <p:spPr bwMode="auto">
              <a:xfrm>
                <a:off x="1217" y="2441"/>
                <a:ext cx="11" cy="18"/>
              </a:xfrm>
              <a:custGeom>
                <a:avLst/>
                <a:gdLst>
                  <a:gd name="T0" fmla="*/ 11 w 11"/>
                  <a:gd name="T1" fmla="*/ 4 h 18"/>
                  <a:gd name="T2" fmla="*/ 0 w 11"/>
                  <a:gd name="T3" fmla="*/ 0 h 18"/>
                  <a:gd name="T4" fmla="*/ 0 w 11"/>
                  <a:gd name="T5" fmla="*/ 4 h 18"/>
                  <a:gd name="T6" fmla="*/ 4 w 11"/>
                  <a:gd name="T7" fmla="*/ 18 h 18"/>
                  <a:gd name="T8" fmla="*/ 4 w 11"/>
                  <a:gd name="T9" fmla="*/ 18 h 18"/>
                  <a:gd name="T10" fmla="*/ 11 w 11"/>
                  <a:gd name="T11" fmla="*/ 4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4"/>
                    </a:moveTo>
                    <a:lnTo>
                      <a:pt x="0" y="0"/>
                    </a:lnTo>
                    <a:lnTo>
                      <a:pt x="0" y="4"/>
                    </a:lnTo>
                    <a:lnTo>
                      <a:pt x="4" y="18"/>
                    </a:lnTo>
                    <a:lnTo>
                      <a:pt x="11" y="4"/>
                    </a:lnTo>
                    <a:close/>
                  </a:path>
                </a:pathLst>
              </a:custGeom>
              <a:solidFill>
                <a:srgbClr val="1F1A17"/>
              </a:solidFill>
              <a:ln w="9525">
                <a:noFill/>
                <a:round/>
                <a:headEnd/>
                <a:tailEnd/>
              </a:ln>
            </p:spPr>
            <p:txBody>
              <a:bodyPr/>
              <a:lstStyle/>
              <a:p>
                <a:endParaRPr lang="ro-RO"/>
              </a:p>
            </p:txBody>
          </p:sp>
          <p:sp>
            <p:nvSpPr>
              <p:cNvPr id="54423" name="Freeform 655"/>
              <p:cNvSpPr>
                <a:spLocks/>
              </p:cNvSpPr>
              <p:nvPr/>
            </p:nvSpPr>
            <p:spPr bwMode="auto">
              <a:xfrm>
                <a:off x="1214" y="2445"/>
                <a:ext cx="17" cy="21"/>
              </a:xfrm>
              <a:custGeom>
                <a:avLst/>
                <a:gdLst>
                  <a:gd name="T0" fmla="*/ 7 w 17"/>
                  <a:gd name="T1" fmla="*/ 21 h 21"/>
                  <a:gd name="T2" fmla="*/ 17 w 17"/>
                  <a:gd name="T3" fmla="*/ 7 h 21"/>
                  <a:gd name="T4" fmla="*/ 14 w 17"/>
                  <a:gd name="T5" fmla="*/ 0 h 21"/>
                  <a:gd name="T6" fmla="*/ 0 w 17"/>
                  <a:gd name="T7" fmla="*/ 10 h 21"/>
                  <a:gd name="T8" fmla="*/ 7 w 17"/>
                  <a:gd name="T9" fmla="*/ 17 h 21"/>
                  <a:gd name="T10" fmla="*/ 7 w 17"/>
                  <a:gd name="T11" fmla="*/ 21 h 21"/>
                  <a:gd name="T12" fmla="*/ 0 60000 65536"/>
                  <a:gd name="T13" fmla="*/ 0 60000 65536"/>
                  <a:gd name="T14" fmla="*/ 0 60000 65536"/>
                  <a:gd name="T15" fmla="*/ 0 60000 65536"/>
                  <a:gd name="T16" fmla="*/ 0 60000 65536"/>
                  <a:gd name="T17" fmla="*/ 0 60000 65536"/>
                  <a:gd name="T18" fmla="*/ 0 w 17"/>
                  <a:gd name="T19" fmla="*/ 0 h 21"/>
                  <a:gd name="T20" fmla="*/ 17 w 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7" h="21">
                    <a:moveTo>
                      <a:pt x="7" y="21"/>
                    </a:moveTo>
                    <a:lnTo>
                      <a:pt x="17" y="7"/>
                    </a:lnTo>
                    <a:lnTo>
                      <a:pt x="14" y="0"/>
                    </a:lnTo>
                    <a:lnTo>
                      <a:pt x="0" y="10"/>
                    </a:lnTo>
                    <a:lnTo>
                      <a:pt x="7" y="17"/>
                    </a:lnTo>
                    <a:lnTo>
                      <a:pt x="7" y="21"/>
                    </a:lnTo>
                    <a:close/>
                  </a:path>
                </a:pathLst>
              </a:custGeom>
              <a:solidFill>
                <a:srgbClr val="1F1A17"/>
              </a:solidFill>
              <a:ln w="9525">
                <a:noFill/>
                <a:round/>
                <a:headEnd/>
                <a:tailEnd/>
              </a:ln>
            </p:spPr>
            <p:txBody>
              <a:bodyPr/>
              <a:lstStyle/>
              <a:p>
                <a:endParaRPr lang="ro-RO"/>
              </a:p>
            </p:txBody>
          </p:sp>
          <p:sp>
            <p:nvSpPr>
              <p:cNvPr id="54424" name="Freeform 654"/>
              <p:cNvSpPr>
                <a:spLocks/>
              </p:cNvSpPr>
              <p:nvPr/>
            </p:nvSpPr>
            <p:spPr bwMode="auto">
              <a:xfrm>
                <a:off x="1221" y="2452"/>
                <a:ext cx="10" cy="14"/>
              </a:xfrm>
              <a:custGeom>
                <a:avLst/>
                <a:gdLst>
                  <a:gd name="T0" fmla="*/ 10 w 10"/>
                  <a:gd name="T1" fmla="*/ 14 h 14"/>
                  <a:gd name="T2" fmla="*/ 10 w 10"/>
                  <a:gd name="T3" fmla="*/ 0 h 14"/>
                  <a:gd name="T4" fmla="*/ 10 w 10"/>
                  <a:gd name="T5" fmla="*/ 0 h 14"/>
                  <a:gd name="T6" fmla="*/ 0 w 10"/>
                  <a:gd name="T7" fmla="*/ 14 h 14"/>
                  <a:gd name="T8" fmla="*/ 0 w 10"/>
                  <a:gd name="T9" fmla="*/ 14 h 14"/>
                  <a:gd name="T10" fmla="*/ 10 w 10"/>
                  <a:gd name="T11" fmla="*/ 1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10" y="14"/>
                    </a:moveTo>
                    <a:lnTo>
                      <a:pt x="10" y="0"/>
                    </a:lnTo>
                    <a:lnTo>
                      <a:pt x="0" y="14"/>
                    </a:lnTo>
                    <a:lnTo>
                      <a:pt x="10" y="14"/>
                    </a:lnTo>
                    <a:close/>
                  </a:path>
                </a:pathLst>
              </a:custGeom>
              <a:solidFill>
                <a:srgbClr val="1F1A17"/>
              </a:solidFill>
              <a:ln w="9525">
                <a:noFill/>
                <a:round/>
                <a:headEnd/>
                <a:tailEnd/>
              </a:ln>
            </p:spPr>
            <p:txBody>
              <a:bodyPr/>
              <a:lstStyle/>
              <a:p>
                <a:endParaRPr lang="ro-RO"/>
              </a:p>
            </p:txBody>
          </p:sp>
          <p:sp>
            <p:nvSpPr>
              <p:cNvPr id="54425" name="Freeform 653"/>
              <p:cNvSpPr>
                <a:spLocks/>
              </p:cNvSpPr>
              <p:nvPr/>
            </p:nvSpPr>
            <p:spPr bwMode="auto">
              <a:xfrm>
                <a:off x="1221" y="2452"/>
                <a:ext cx="14" cy="14"/>
              </a:xfrm>
              <a:custGeom>
                <a:avLst/>
                <a:gdLst>
                  <a:gd name="T0" fmla="*/ 14 w 14"/>
                  <a:gd name="T1" fmla="*/ 7 h 14"/>
                  <a:gd name="T2" fmla="*/ 3 w 14"/>
                  <a:gd name="T3" fmla="*/ 0 h 14"/>
                  <a:gd name="T4" fmla="*/ 0 w 14"/>
                  <a:gd name="T5" fmla="*/ 0 h 14"/>
                  <a:gd name="T6" fmla="*/ 10 w 14"/>
                  <a:gd name="T7" fmla="*/ 14 h 14"/>
                  <a:gd name="T8" fmla="*/ 10 w 14"/>
                  <a:gd name="T9" fmla="*/ 14 h 14"/>
                  <a:gd name="T10" fmla="*/ 14 w 14"/>
                  <a:gd name="T11" fmla="*/ 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14" y="7"/>
                    </a:moveTo>
                    <a:lnTo>
                      <a:pt x="3" y="0"/>
                    </a:lnTo>
                    <a:lnTo>
                      <a:pt x="0" y="0"/>
                    </a:lnTo>
                    <a:lnTo>
                      <a:pt x="10" y="14"/>
                    </a:lnTo>
                    <a:lnTo>
                      <a:pt x="14" y="7"/>
                    </a:lnTo>
                    <a:close/>
                  </a:path>
                </a:pathLst>
              </a:custGeom>
              <a:solidFill>
                <a:srgbClr val="1F1A17"/>
              </a:solidFill>
              <a:ln w="9525">
                <a:noFill/>
                <a:round/>
                <a:headEnd/>
                <a:tailEnd/>
              </a:ln>
            </p:spPr>
            <p:txBody>
              <a:bodyPr/>
              <a:lstStyle/>
              <a:p>
                <a:endParaRPr lang="ro-RO"/>
              </a:p>
            </p:txBody>
          </p:sp>
          <p:sp>
            <p:nvSpPr>
              <p:cNvPr id="54426" name="Freeform 652"/>
              <p:cNvSpPr>
                <a:spLocks/>
              </p:cNvSpPr>
              <p:nvPr/>
            </p:nvSpPr>
            <p:spPr bwMode="auto">
              <a:xfrm>
                <a:off x="1221" y="2459"/>
                <a:ext cx="14" cy="10"/>
              </a:xfrm>
              <a:custGeom>
                <a:avLst/>
                <a:gdLst>
                  <a:gd name="T0" fmla="*/ 0 w 14"/>
                  <a:gd name="T1" fmla="*/ 10 h 10"/>
                  <a:gd name="T2" fmla="*/ 14 w 14"/>
                  <a:gd name="T3" fmla="*/ 7 h 10"/>
                  <a:gd name="T4" fmla="*/ 14 w 14"/>
                  <a:gd name="T5" fmla="*/ 0 h 10"/>
                  <a:gd name="T6" fmla="*/ 0 w 14"/>
                  <a:gd name="T7" fmla="*/ 0 h 10"/>
                  <a:gd name="T8" fmla="*/ 0 w 14"/>
                  <a:gd name="T9" fmla="*/ 7 h 10"/>
                  <a:gd name="T10" fmla="*/ 0 w 14"/>
                  <a:gd name="T11" fmla="*/ 10 h 10"/>
                  <a:gd name="T12" fmla="*/ 0 60000 65536"/>
                  <a:gd name="T13" fmla="*/ 0 60000 65536"/>
                  <a:gd name="T14" fmla="*/ 0 60000 65536"/>
                  <a:gd name="T15" fmla="*/ 0 60000 65536"/>
                  <a:gd name="T16" fmla="*/ 0 60000 65536"/>
                  <a:gd name="T17" fmla="*/ 0 60000 65536"/>
                  <a:gd name="T18" fmla="*/ 0 w 14"/>
                  <a:gd name="T19" fmla="*/ 0 h 10"/>
                  <a:gd name="T20" fmla="*/ 14 w 1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4" h="10">
                    <a:moveTo>
                      <a:pt x="0" y="10"/>
                    </a:moveTo>
                    <a:lnTo>
                      <a:pt x="14" y="7"/>
                    </a:lnTo>
                    <a:lnTo>
                      <a:pt x="14" y="0"/>
                    </a:lnTo>
                    <a:lnTo>
                      <a:pt x="0" y="0"/>
                    </a:lnTo>
                    <a:lnTo>
                      <a:pt x="0" y="7"/>
                    </a:lnTo>
                    <a:lnTo>
                      <a:pt x="0" y="10"/>
                    </a:lnTo>
                    <a:close/>
                  </a:path>
                </a:pathLst>
              </a:custGeom>
              <a:solidFill>
                <a:srgbClr val="1F1A17"/>
              </a:solidFill>
              <a:ln w="9525">
                <a:noFill/>
                <a:round/>
                <a:headEnd/>
                <a:tailEnd/>
              </a:ln>
            </p:spPr>
            <p:txBody>
              <a:bodyPr/>
              <a:lstStyle/>
              <a:p>
                <a:endParaRPr lang="ro-RO"/>
              </a:p>
            </p:txBody>
          </p:sp>
          <p:sp>
            <p:nvSpPr>
              <p:cNvPr id="54427" name="Freeform 651"/>
              <p:cNvSpPr>
                <a:spLocks/>
              </p:cNvSpPr>
              <p:nvPr/>
            </p:nvSpPr>
            <p:spPr bwMode="auto">
              <a:xfrm>
                <a:off x="1228" y="2462"/>
                <a:ext cx="7" cy="4"/>
              </a:xfrm>
              <a:custGeom>
                <a:avLst/>
                <a:gdLst>
                  <a:gd name="T0" fmla="*/ 7 w 7"/>
                  <a:gd name="T1" fmla="*/ 0 h 4"/>
                  <a:gd name="T2" fmla="*/ 0 w 7"/>
                  <a:gd name="T3" fmla="*/ 4 h 4"/>
                  <a:gd name="T4" fmla="*/ 0 w 7"/>
                  <a:gd name="T5" fmla="*/ 4 h 4"/>
                  <a:gd name="T6" fmla="*/ 0 w 7"/>
                  <a:gd name="T7" fmla="*/ 4 h 4"/>
                  <a:gd name="T8" fmla="*/ 0 w 7"/>
                  <a:gd name="T9" fmla="*/ 4 h 4"/>
                  <a:gd name="T10" fmla="*/ 7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0"/>
                    </a:moveTo>
                    <a:lnTo>
                      <a:pt x="0" y="4"/>
                    </a:lnTo>
                    <a:lnTo>
                      <a:pt x="7" y="0"/>
                    </a:lnTo>
                    <a:close/>
                  </a:path>
                </a:pathLst>
              </a:custGeom>
              <a:solidFill>
                <a:srgbClr val="1F1A17"/>
              </a:solidFill>
              <a:ln w="9525">
                <a:noFill/>
                <a:round/>
                <a:headEnd/>
                <a:tailEnd/>
              </a:ln>
            </p:spPr>
            <p:txBody>
              <a:bodyPr/>
              <a:lstStyle/>
              <a:p>
                <a:endParaRPr lang="ro-RO"/>
              </a:p>
            </p:txBody>
          </p:sp>
          <p:sp>
            <p:nvSpPr>
              <p:cNvPr id="54428" name="Freeform 650"/>
              <p:cNvSpPr>
                <a:spLocks/>
              </p:cNvSpPr>
              <p:nvPr/>
            </p:nvSpPr>
            <p:spPr bwMode="auto">
              <a:xfrm>
                <a:off x="1214" y="2445"/>
                <a:ext cx="21" cy="24"/>
              </a:xfrm>
              <a:custGeom>
                <a:avLst/>
                <a:gdLst>
                  <a:gd name="T0" fmla="*/ 3 w 21"/>
                  <a:gd name="T1" fmla="*/ 0 h 24"/>
                  <a:gd name="T2" fmla="*/ 0 w 21"/>
                  <a:gd name="T3" fmla="*/ 10 h 24"/>
                  <a:gd name="T4" fmla="*/ 7 w 21"/>
                  <a:gd name="T5" fmla="*/ 24 h 24"/>
                  <a:gd name="T6" fmla="*/ 21 w 21"/>
                  <a:gd name="T7" fmla="*/ 14 h 24"/>
                  <a:gd name="T8" fmla="*/ 14 w 21"/>
                  <a:gd name="T9" fmla="*/ 3 h 24"/>
                  <a:gd name="T10" fmla="*/ 3 w 21"/>
                  <a:gd name="T11" fmla="*/ 0 h 24"/>
                  <a:gd name="T12" fmla="*/ 0 60000 65536"/>
                  <a:gd name="T13" fmla="*/ 0 60000 65536"/>
                  <a:gd name="T14" fmla="*/ 0 60000 65536"/>
                  <a:gd name="T15" fmla="*/ 0 60000 65536"/>
                  <a:gd name="T16" fmla="*/ 0 60000 65536"/>
                  <a:gd name="T17" fmla="*/ 0 60000 65536"/>
                  <a:gd name="T18" fmla="*/ 0 w 21"/>
                  <a:gd name="T19" fmla="*/ 0 h 24"/>
                  <a:gd name="T20" fmla="*/ 21 w 2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1" h="24">
                    <a:moveTo>
                      <a:pt x="3" y="0"/>
                    </a:moveTo>
                    <a:lnTo>
                      <a:pt x="0" y="10"/>
                    </a:lnTo>
                    <a:lnTo>
                      <a:pt x="7" y="24"/>
                    </a:lnTo>
                    <a:lnTo>
                      <a:pt x="21" y="14"/>
                    </a:lnTo>
                    <a:lnTo>
                      <a:pt x="14" y="3"/>
                    </a:lnTo>
                    <a:lnTo>
                      <a:pt x="3" y="0"/>
                    </a:lnTo>
                    <a:close/>
                  </a:path>
                </a:pathLst>
              </a:custGeom>
              <a:solidFill>
                <a:srgbClr val="1F1A17"/>
              </a:solidFill>
              <a:ln w="9525">
                <a:noFill/>
                <a:round/>
                <a:headEnd/>
                <a:tailEnd/>
              </a:ln>
            </p:spPr>
            <p:txBody>
              <a:bodyPr/>
              <a:lstStyle/>
              <a:p>
                <a:endParaRPr lang="ro-RO"/>
              </a:p>
            </p:txBody>
          </p:sp>
          <p:sp>
            <p:nvSpPr>
              <p:cNvPr id="54429" name="Freeform 649"/>
              <p:cNvSpPr>
                <a:spLocks/>
              </p:cNvSpPr>
              <p:nvPr/>
            </p:nvSpPr>
            <p:spPr bwMode="auto">
              <a:xfrm>
                <a:off x="1102" y="2445"/>
                <a:ext cx="119" cy="28"/>
              </a:xfrm>
              <a:custGeom>
                <a:avLst/>
                <a:gdLst>
                  <a:gd name="T0" fmla="*/ 0 w 119"/>
                  <a:gd name="T1" fmla="*/ 17 h 28"/>
                  <a:gd name="T2" fmla="*/ 7 w 119"/>
                  <a:gd name="T3" fmla="*/ 28 h 28"/>
                  <a:gd name="T4" fmla="*/ 119 w 119"/>
                  <a:gd name="T5" fmla="*/ 14 h 28"/>
                  <a:gd name="T6" fmla="*/ 115 w 119"/>
                  <a:gd name="T7" fmla="*/ 0 h 28"/>
                  <a:gd name="T8" fmla="*/ 7 w 119"/>
                  <a:gd name="T9" fmla="*/ 14 h 28"/>
                  <a:gd name="T10" fmla="*/ 0 w 119"/>
                  <a:gd name="T11" fmla="*/ 17 h 28"/>
                  <a:gd name="T12" fmla="*/ 0 60000 65536"/>
                  <a:gd name="T13" fmla="*/ 0 60000 65536"/>
                  <a:gd name="T14" fmla="*/ 0 60000 65536"/>
                  <a:gd name="T15" fmla="*/ 0 60000 65536"/>
                  <a:gd name="T16" fmla="*/ 0 60000 65536"/>
                  <a:gd name="T17" fmla="*/ 0 60000 65536"/>
                  <a:gd name="T18" fmla="*/ 0 w 119"/>
                  <a:gd name="T19" fmla="*/ 0 h 28"/>
                  <a:gd name="T20" fmla="*/ 119 w 11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19" h="28">
                    <a:moveTo>
                      <a:pt x="0" y="17"/>
                    </a:moveTo>
                    <a:lnTo>
                      <a:pt x="7" y="28"/>
                    </a:lnTo>
                    <a:lnTo>
                      <a:pt x="119" y="14"/>
                    </a:lnTo>
                    <a:lnTo>
                      <a:pt x="115" y="0"/>
                    </a:lnTo>
                    <a:lnTo>
                      <a:pt x="7" y="14"/>
                    </a:lnTo>
                    <a:lnTo>
                      <a:pt x="0" y="17"/>
                    </a:lnTo>
                    <a:close/>
                  </a:path>
                </a:pathLst>
              </a:custGeom>
              <a:solidFill>
                <a:srgbClr val="1F1A17"/>
              </a:solidFill>
              <a:ln w="9525">
                <a:noFill/>
                <a:round/>
                <a:headEnd/>
                <a:tailEnd/>
              </a:ln>
            </p:spPr>
            <p:txBody>
              <a:bodyPr/>
              <a:lstStyle/>
              <a:p>
                <a:endParaRPr lang="ro-RO"/>
              </a:p>
            </p:txBody>
          </p:sp>
          <p:sp>
            <p:nvSpPr>
              <p:cNvPr id="54430" name="Freeform 648"/>
              <p:cNvSpPr>
                <a:spLocks/>
              </p:cNvSpPr>
              <p:nvPr/>
            </p:nvSpPr>
            <p:spPr bwMode="auto">
              <a:xfrm>
                <a:off x="1098" y="2462"/>
                <a:ext cx="18" cy="18"/>
              </a:xfrm>
              <a:custGeom>
                <a:avLst/>
                <a:gdLst>
                  <a:gd name="T0" fmla="*/ 14 w 18"/>
                  <a:gd name="T1" fmla="*/ 18 h 18"/>
                  <a:gd name="T2" fmla="*/ 18 w 18"/>
                  <a:gd name="T3" fmla="*/ 7 h 18"/>
                  <a:gd name="T4" fmla="*/ 4 w 18"/>
                  <a:gd name="T5" fmla="*/ 0 h 18"/>
                  <a:gd name="T6" fmla="*/ 0 w 18"/>
                  <a:gd name="T7" fmla="*/ 7 h 18"/>
                  <a:gd name="T8" fmla="*/ 14 w 18"/>
                  <a:gd name="T9" fmla="*/ 18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14" y="18"/>
                    </a:moveTo>
                    <a:lnTo>
                      <a:pt x="18" y="7"/>
                    </a:lnTo>
                    <a:lnTo>
                      <a:pt x="4" y="0"/>
                    </a:lnTo>
                    <a:lnTo>
                      <a:pt x="0" y="7"/>
                    </a:lnTo>
                    <a:lnTo>
                      <a:pt x="14" y="18"/>
                    </a:lnTo>
                    <a:close/>
                  </a:path>
                </a:pathLst>
              </a:custGeom>
              <a:solidFill>
                <a:srgbClr val="1F1A17"/>
              </a:solidFill>
              <a:ln w="9525">
                <a:noFill/>
                <a:round/>
                <a:headEnd/>
                <a:tailEnd/>
              </a:ln>
            </p:spPr>
            <p:txBody>
              <a:bodyPr/>
              <a:lstStyle/>
              <a:p>
                <a:endParaRPr lang="ro-RO"/>
              </a:p>
            </p:txBody>
          </p:sp>
          <p:sp>
            <p:nvSpPr>
              <p:cNvPr id="54431" name="Freeform 647"/>
              <p:cNvSpPr>
                <a:spLocks/>
              </p:cNvSpPr>
              <p:nvPr/>
            </p:nvSpPr>
            <p:spPr bwMode="auto">
              <a:xfrm>
                <a:off x="1168" y="2388"/>
                <a:ext cx="4" cy="4"/>
              </a:xfrm>
              <a:custGeom>
                <a:avLst/>
                <a:gdLst>
                  <a:gd name="T0" fmla="*/ 4 w 4"/>
                  <a:gd name="T1" fmla="*/ 4 h 4"/>
                  <a:gd name="T2" fmla="*/ 0 w 4"/>
                  <a:gd name="T3" fmla="*/ 4 h 4"/>
                  <a:gd name="T4" fmla="*/ 0 w 4"/>
                  <a:gd name="T5" fmla="*/ 0 h 4"/>
                  <a:gd name="T6" fmla="*/ 4 w 4"/>
                  <a:gd name="T7" fmla="*/ 4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4"/>
                    </a:moveTo>
                    <a:lnTo>
                      <a:pt x="0" y="4"/>
                    </a:lnTo>
                    <a:lnTo>
                      <a:pt x="0" y="0"/>
                    </a:lnTo>
                    <a:lnTo>
                      <a:pt x="4" y="4"/>
                    </a:lnTo>
                    <a:close/>
                  </a:path>
                </a:pathLst>
              </a:custGeom>
              <a:solidFill>
                <a:srgbClr val="FFFFFF"/>
              </a:solidFill>
              <a:ln w="9525">
                <a:noFill/>
                <a:round/>
                <a:headEnd/>
                <a:tailEnd/>
              </a:ln>
            </p:spPr>
            <p:txBody>
              <a:bodyPr/>
              <a:lstStyle/>
              <a:p>
                <a:endParaRPr lang="ro-RO"/>
              </a:p>
            </p:txBody>
          </p:sp>
          <p:sp>
            <p:nvSpPr>
              <p:cNvPr id="54432" name="Freeform 646"/>
              <p:cNvSpPr>
                <a:spLocks/>
              </p:cNvSpPr>
              <p:nvPr/>
            </p:nvSpPr>
            <p:spPr bwMode="auto">
              <a:xfrm>
                <a:off x="1168" y="2388"/>
                <a:ext cx="4" cy="7"/>
              </a:xfrm>
              <a:custGeom>
                <a:avLst/>
                <a:gdLst>
                  <a:gd name="T0" fmla="*/ 4 w 4"/>
                  <a:gd name="T1" fmla="*/ 7 h 7"/>
                  <a:gd name="T2" fmla="*/ 4 w 4"/>
                  <a:gd name="T3" fmla="*/ 7 h 7"/>
                  <a:gd name="T4" fmla="*/ 0 w 4"/>
                  <a:gd name="T5" fmla="*/ 0 h 7"/>
                  <a:gd name="T6" fmla="*/ 4 w 4"/>
                  <a:gd name="T7" fmla="*/ 7 h 7"/>
                  <a:gd name="T8" fmla="*/ 4 w 4"/>
                  <a:gd name="T9" fmla="*/ 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7"/>
                    </a:moveTo>
                    <a:lnTo>
                      <a:pt x="4" y="7"/>
                    </a:lnTo>
                    <a:lnTo>
                      <a:pt x="0" y="0"/>
                    </a:lnTo>
                    <a:lnTo>
                      <a:pt x="4" y="7"/>
                    </a:lnTo>
                    <a:close/>
                  </a:path>
                </a:pathLst>
              </a:custGeom>
              <a:solidFill>
                <a:srgbClr val="FFFFFF"/>
              </a:solidFill>
              <a:ln w="9525">
                <a:noFill/>
                <a:round/>
                <a:headEnd/>
                <a:tailEnd/>
              </a:ln>
            </p:spPr>
            <p:txBody>
              <a:bodyPr/>
              <a:lstStyle/>
              <a:p>
                <a:endParaRPr lang="ro-RO"/>
              </a:p>
            </p:txBody>
          </p:sp>
          <p:sp>
            <p:nvSpPr>
              <p:cNvPr id="54433" name="Freeform 645"/>
              <p:cNvSpPr>
                <a:spLocks/>
              </p:cNvSpPr>
              <p:nvPr/>
            </p:nvSpPr>
            <p:spPr bwMode="auto">
              <a:xfrm>
                <a:off x="1168" y="2392"/>
                <a:ext cx="7" cy="7"/>
              </a:xfrm>
              <a:custGeom>
                <a:avLst/>
                <a:gdLst>
                  <a:gd name="T0" fmla="*/ 0 w 7"/>
                  <a:gd name="T1" fmla="*/ 0 h 7"/>
                  <a:gd name="T2" fmla="*/ 4 w 7"/>
                  <a:gd name="T3" fmla="*/ 0 h 7"/>
                  <a:gd name="T4" fmla="*/ 4 w 7"/>
                  <a:gd name="T5" fmla="*/ 3 h 7"/>
                  <a:gd name="T6" fmla="*/ 4 w 7"/>
                  <a:gd name="T7" fmla="*/ 3 h 7"/>
                  <a:gd name="T8" fmla="*/ 7 w 7"/>
                  <a:gd name="T9" fmla="*/ 7 h 7"/>
                  <a:gd name="T10" fmla="*/ 7 w 7"/>
                  <a:gd name="T11" fmla="*/ 7 h 7"/>
                  <a:gd name="T12" fmla="*/ 7 w 7"/>
                  <a:gd name="T13" fmla="*/ 7 h 7"/>
                  <a:gd name="T14" fmla="*/ 4 w 7"/>
                  <a:gd name="T15" fmla="*/ 7 h 7"/>
                  <a:gd name="T16" fmla="*/ 4 w 7"/>
                  <a:gd name="T17" fmla="*/ 3 h 7"/>
                  <a:gd name="T18" fmla="*/ 0 w 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0" y="0"/>
                    </a:moveTo>
                    <a:lnTo>
                      <a:pt x="4" y="0"/>
                    </a:lnTo>
                    <a:lnTo>
                      <a:pt x="4" y="3"/>
                    </a:lnTo>
                    <a:lnTo>
                      <a:pt x="7" y="7"/>
                    </a:lnTo>
                    <a:lnTo>
                      <a:pt x="4" y="7"/>
                    </a:lnTo>
                    <a:lnTo>
                      <a:pt x="4" y="3"/>
                    </a:lnTo>
                    <a:lnTo>
                      <a:pt x="0" y="0"/>
                    </a:lnTo>
                    <a:close/>
                  </a:path>
                </a:pathLst>
              </a:custGeom>
              <a:solidFill>
                <a:srgbClr val="B7B7B6"/>
              </a:solidFill>
              <a:ln w="9525">
                <a:noFill/>
                <a:round/>
                <a:headEnd/>
                <a:tailEnd/>
              </a:ln>
            </p:spPr>
            <p:txBody>
              <a:bodyPr/>
              <a:lstStyle/>
              <a:p>
                <a:endParaRPr lang="ro-RO"/>
              </a:p>
            </p:txBody>
          </p:sp>
          <p:sp>
            <p:nvSpPr>
              <p:cNvPr id="54434" name="Freeform 644"/>
              <p:cNvSpPr>
                <a:spLocks/>
              </p:cNvSpPr>
              <p:nvPr/>
            </p:nvSpPr>
            <p:spPr bwMode="auto">
              <a:xfrm>
                <a:off x="1172" y="2395"/>
                <a:ext cx="10" cy="8"/>
              </a:xfrm>
              <a:custGeom>
                <a:avLst/>
                <a:gdLst>
                  <a:gd name="T0" fmla="*/ 0 w 10"/>
                  <a:gd name="T1" fmla="*/ 0 h 8"/>
                  <a:gd name="T2" fmla="*/ 0 w 10"/>
                  <a:gd name="T3" fmla="*/ 0 h 8"/>
                  <a:gd name="T4" fmla="*/ 0 w 10"/>
                  <a:gd name="T5" fmla="*/ 0 h 8"/>
                  <a:gd name="T6" fmla="*/ 3 w 10"/>
                  <a:gd name="T7" fmla="*/ 4 h 8"/>
                  <a:gd name="T8" fmla="*/ 3 w 10"/>
                  <a:gd name="T9" fmla="*/ 4 h 8"/>
                  <a:gd name="T10" fmla="*/ 3 w 10"/>
                  <a:gd name="T11" fmla="*/ 4 h 8"/>
                  <a:gd name="T12" fmla="*/ 7 w 10"/>
                  <a:gd name="T13" fmla="*/ 8 h 8"/>
                  <a:gd name="T14" fmla="*/ 10 w 10"/>
                  <a:gd name="T15" fmla="*/ 8 h 8"/>
                  <a:gd name="T16" fmla="*/ 7 w 10"/>
                  <a:gd name="T17" fmla="*/ 8 h 8"/>
                  <a:gd name="T18" fmla="*/ 3 w 10"/>
                  <a:gd name="T19" fmla="*/ 4 h 8"/>
                  <a:gd name="T20" fmla="*/ 0 w 10"/>
                  <a:gd name="T21" fmla="*/ 0 h 8"/>
                  <a:gd name="T22" fmla="*/ 0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0" y="0"/>
                    </a:moveTo>
                    <a:lnTo>
                      <a:pt x="0" y="0"/>
                    </a:lnTo>
                    <a:lnTo>
                      <a:pt x="3" y="4"/>
                    </a:lnTo>
                    <a:lnTo>
                      <a:pt x="7" y="8"/>
                    </a:lnTo>
                    <a:lnTo>
                      <a:pt x="10" y="8"/>
                    </a:lnTo>
                    <a:lnTo>
                      <a:pt x="7" y="8"/>
                    </a:lnTo>
                    <a:lnTo>
                      <a:pt x="3" y="4"/>
                    </a:lnTo>
                    <a:lnTo>
                      <a:pt x="0" y="0"/>
                    </a:lnTo>
                    <a:close/>
                  </a:path>
                </a:pathLst>
              </a:custGeom>
              <a:solidFill>
                <a:srgbClr val="848382"/>
              </a:solidFill>
              <a:ln w="9525">
                <a:noFill/>
                <a:round/>
                <a:headEnd/>
                <a:tailEnd/>
              </a:ln>
            </p:spPr>
            <p:txBody>
              <a:bodyPr/>
              <a:lstStyle/>
              <a:p>
                <a:endParaRPr lang="ro-RO"/>
              </a:p>
            </p:txBody>
          </p:sp>
          <p:sp>
            <p:nvSpPr>
              <p:cNvPr id="54435" name="Freeform 643"/>
              <p:cNvSpPr>
                <a:spLocks/>
              </p:cNvSpPr>
              <p:nvPr/>
            </p:nvSpPr>
            <p:spPr bwMode="auto">
              <a:xfrm>
                <a:off x="1172" y="2399"/>
                <a:ext cx="10" cy="4"/>
              </a:xfrm>
              <a:custGeom>
                <a:avLst/>
                <a:gdLst>
                  <a:gd name="T0" fmla="*/ 0 w 10"/>
                  <a:gd name="T1" fmla="*/ 0 h 4"/>
                  <a:gd name="T2" fmla="*/ 3 w 10"/>
                  <a:gd name="T3" fmla="*/ 0 h 4"/>
                  <a:gd name="T4" fmla="*/ 3 w 10"/>
                  <a:gd name="T5" fmla="*/ 0 h 4"/>
                  <a:gd name="T6" fmla="*/ 7 w 10"/>
                  <a:gd name="T7" fmla="*/ 4 h 4"/>
                  <a:gd name="T8" fmla="*/ 10 w 10"/>
                  <a:gd name="T9" fmla="*/ 4 h 4"/>
                  <a:gd name="T10" fmla="*/ 7 w 10"/>
                  <a:gd name="T11" fmla="*/ 4 h 4"/>
                  <a:gd name="T12" fmla="*/ 3 w 10"/>
                  <a:gd name="T13" fmla="*/ 0 h 4"/>
                  <a:gd name="T14" fmla="*/ 0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0" y="0"/>
                    </a:moveTo>
                    <a:lnTo>
                      <a:pt x="3" y="0"/>
                    </a:lnTo>
                    <a:lnTo>
                      <a:pt x="7" y="4"/>
                    </a:lnTo>
                    <a:lnTo>
                      <a:pt x="10" y="4"/>
                    </a:lnTo>
                    <a:lnTo>
                      <a:pt x="7" y="4"/>
                    </a:lnTo>
                    <a:lnTo>
                      <a:pt x="3" y="0"/>
                    </a:lnTo>
                    <a:lnTo>
                      <a:pt x="0" y="0"/>
                    </a:lnTo>
                    <a:close/>
                  </a:path>
                </a:pathLst>
              </a:custGeom>
              <a:solidFill>
                <a:srgbClr val="1F1A17"/>
              </a:solidFill>
              <a:ln w="9525">
                <a:noFill/>
                <a:round/>
                <a:headEnd/>
                <a:tailEnd/>
              </a:ln>
            </p:spPr>
            <p:txBody>
              <a:bodyPr/>
              <a:lstStyle/>
              <a:p>
                <a:endParaRPr lang="ro-RO"/>
              </a:p>
            </p:txBody>
          </p:sp>
          <p:sp>
            <p:nvSpPr>
              <p:cNvPr id="54436" name="Freeform 642"/>
              <p:cNvSpPr>
                <a:spLocks/>
              </p:cNvSpPr>
              <p:nvPr/>
            </p:nvSpPr>
            <p:spPr bwMode="auto">
              <a:xfrm>
                <a:off x="1175" y="2395"/>
                <a:ext cx="7" cy="15"/>
              </a:xfrm>
              <a:custGeom>
                <a:avLst/>
                <a:gdLst>
                  <a:gd name="T0" fmla="*/ 0 w 7"/>
                  <a:gd name="T1" fmla="*/ 15 h 15"/>
                  <a:gd name="T2" fmla="*/ 4 w 7"/>
                  <a:gd name="T3" fmla="*/ 15 h 15"/>
                  <a:gd name="T4" fmla="*/ 4 w 7"/>
                  <a:gd name="T5" fmla="*/ 15 h 15"/>
                  <a:gd name="T6" fmla="*/ 7 w 7"/>
                  <a:gd name="T7" fmla="*/ 0 h 15"/>
                  <a:gd name="T8" fmla="*/ 4 w 7"/>
                  <a:gd name="T9" fmla="*/ 0 h 15"/>
                  <a:gd name="T10" fmla="*/ 0 w 7"/>
                  <a:gd name="T11" fmla="*/ 15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0" y="15"/>
                    </a:moveTo>
                    <a:lnTo>
                      <a:pt x="4" y="15"/>
                    </a:lnTo>
                    <a:lnTo>
                      <a:pt x="7" y="0"/>
                    </a:lnTo>
                    <a:lnTo>
                      <a:pt x="4" y="0"/>
                    </a:lnTo>
                    <a:lnTo>
                      <a:pt x="0" y="15"/>
                    </a:lnTo>
                    <a:close/>
                  </a:path>
                </a:pathLst>
              </a:custGeom>
              <a:solidFill>
                <a:srgbClr val="1F1A17"/>
              </a:solidFill>
              <a:ln w="9525">
                <a:noFill/>
                <a:round/>
                <a:headEnd/>
                <a:tailEnd/>
              </a:ln>
            </p:spPr>
            <p:txBody>
              <a:bodyPr/>
              <a:lstStyle/>
              <a:p>
                <a:endParaRPr lang="ro-RO"/>
              </a:p>
            </p:txBody>
          </p:sp>
          <p:sp>
            <p:nvSpPr>
              <p:cNvPr id="54437" name="Freeform 641"/>
              <p:cNvSpPr>
                <a:spLocks/>
              </p:cNvSpPr>
              <p:nvPr/>
            </p:nvSpPr>
            <p:spPr bwMode="auto">
              <a:xfrm>
                <a:off x="1168" y="2392"/>
                <a:ext cx="11" cy="18"/>
              </a:xfrm>
              <a:custGeom>
                <a:avLst/>
                <a:gdLst>
                  <a:gd name="T0" fmla="*/ 0 w 11"/>
                  <a:gd name="T1" fmla="*/ 14 h 18"/>
                  <a:gd name="T2" fmla="*/ 4 w 11"/>
                  <a:gd name="T3" fmla="*/ 18 h 18"/>
                  <a:gd name="T4" fmla="*/ 7 w 11"/>
                  <a:gd name="T5" fmla="*/ 18 h 18"/>
                  <a:gd name="T6" fmla="*/ 11 w 11"/>
                  <a:gd name="T7" fmla="*/ 3 h 18"/>
                  <a:gd name="T8" fmla="*/ 7 w 11"/>
                  <a:gd name="T9" fmla="*/ 0 h 18"/>
                  <a:gd name="T10" fmla="*/ 0 w 11"/>
                  <a:gd name="T11" fmla="*/ 14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0" y="14"/>
                    </a:moveTo>
                    <a:lnTo>
                      <a:pt x="4" y="18"/>
                    </a:lnTo>
                    <a:lnTo>
                      <a:pt x="7" y="18"/>
                    </a:lnTo>
                    <a:lnTo>
                      <a:pt x="11" y="3"/>
                    </a:lnTo>
                    <a:lnTo>
                      <a:pt x="7" y="0"/>
                    </a:lnTo>
                    <a:lnTo>
                      <a:pt x="0" y="14"/>
                    </a:lnTo>
                    <a:close/>
                  </a:path>
                </a:pathLst>
              </a:custGeom>
              <a:solidFill>
                <a:srgbClr val="1F1A17"/>
              </a:solidFill>
              <a:ln w="9525">
                <a:noFill/>
                <a:round/>
                <a:headEnd/>
                <a:tailEnd/>
              </a:ln>
            </p:spPr>
            <p:txBody>
              <a:bodyPr/>
              <a:lstStyle/>
              <a:p>
                <a:endParaRPr lang="ro-RO"/>
              </a:p>
            </p:txBody>
          </p:sp>
          <p:sp>
            <p:nvSpPr>
              <p:cNvPr id="54438" name="Freeform 640"/>
              <p:cNvSpPr>
                <a:spLocks/>
              </p:cNvSpPr>
              <p:nvPr/>
            </p:nvSpPr>
            <p:spPr bwMode="auto">
              <a:xfrm>
                <a:off x="1165" y="2392"/>
                <a:ext cx="14" cy="14"/>
              </a:xfrm>
              <a:custGeom>
                <a:avLst/>
                <a:gdLst>
                  <a:gd name="T0" fmla="*/ 0 w 14"/>
                  <a:gd name="T1" fmla="*/ 7 h 14"/>
                  <a:gd name="T2" fmla="*/ 0 w 14"/>
                  <a:gd name="T3" fmla="*/ 7 h 14"/>
                  <a:gd name="T4" fmla="*/ 3 w 14"/>
                  <a:gd name="T5" fmla="*/ 14 h 14"/>
                  <a:gd name="T6" fmla="*/ 14 w 14"/>
                  <a:gd name="T7" fmla="*/ 3 h 14"/>
                  <a:gd name="T8" fmla="*/ 14 w 14"/>
                  <a:gd name="T9" fmla="*/ 0 h 14"/>
                  <a:gd name="T10" fmla="*/ 0 w 14"/>
                  <a:gd name="T11" fmla="*/ 7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7"/>
                    </a:moveTo>
                    <a:lnTo>
                      <a:pt x="0" y="7"/>
                    </a:lnTo>
                    <a:lnTo>
                      <a:pt x="3" y="14"/>
                    </a:lnTo>
                    <a:lnTo>
                      <a:pt x="14" y="3"/>
                    </a:lnTo>
                    <a:lnTo>
                      <a:pt x="14" y="0"/>
                    </a:lnTo>
                    <a:lnTo>
                      <a:pt x="0" y="7"/>
                    </a:lnTo>
                    <a:close/>
                  </a:path>
                </a:pathLst>
              </a:custGeom>
              <a:solidFill>
                <a:srgbClr val="1F1A17"/>
              </a:solidFill>
              <a:ln w="9525">
                <a:noFill/>
                <a:round/>
                <a:headEnd/>
                <a:tailEnd/>
              </a:ln>
            </p:spPr>
            <p:txBody>
              <a:bodyPr/>
              <a:lstStyle/>
              <a:p>
                <a:endParaRPr lang="ro-RO"/>
              </a:p>
            </p:txBody>
          </p:sp>
          <p:sp>
            <p:nvSpPr>
              <p:cNvPr id="54439" name="Freeform 639"/>
              <p:cNvSpPr>
                <a:spLocks/>
              </p:cNvSpPr>
              <p:nvPr/>
            </p:nvSpPr>
            <p:spPr bwMode="auto">
              <a:xfrm>
                <a:off x="1161" y="2385"/>
                <a:ext cx="18" cy="14"/>
              </a:xfrm>
              <a:custGeom>
                <a:avLst/>
                <a:gdLst>
                  <a:gd name="T0" fmla="*/ 14 w 18"/>
                  <a:gd name="T1" fmla="*/ 0 h 14"/>
                  <a:gd name="T2" fmla="*/ 0 w 18"/>
                  <a:gd name="T3" fmla="*/ 7 h 14"/>
                  <a:gd name="T4" fmla="*/ 4 w 18"/>
                  <a:gd name="T5" fmla="*/ 14 h 14"/>
                  <a:gd name="T6" fmla="*/ 18 w 18"/>
                  <a:gd name="T7" fmla="*/ 10 h 14"/>
                  <a:gd name="T8" fmla="*/ 14 w 18"/>
                  <a:gd name="T9" fmla="*/ 3 h 14"/>
                  <a:gd name="T10" fmla="*/ 14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4" y="0"/>
                    </a:moveTo>
                    <a:lnTo>
                      <a:pt x="0" y="7"/>
                    </a:lnTo>
                    <a:lnTo>
                      <a:pt x="4" y="14"/>
                    </a:lnTo>
                    <a:lnTo>
                      <a:pt x="18" y="10"/>
                    </a:lnTo>
                    <a:lnTo>
                      <a:pt x="14" y="3"/>
                    </a:lnTo>
                    <a:lnTo>
                      <a:pt x="14" y="0"/>
                    </a:lnTo>
                    <a:close/>
                  </a:path>
                </a:pathLst>
              </a:custGeom>
              <a:solidFill>
                <a:srgbClr val="1F1A17"/>
              </a:solidFill>
              <a:ln w="9525">
                <a:noFill/>
                <a:round/>
                <a:headEnd/>
                <a:tailEnd/>
              </a:ln>
            </p:spPr>
            <p:txBody>
              <a:bodyPr/>
              <a:lstStyle/>
              <a:p>
                <a:endParaRPr lang="ro-RO"/>
              </a:p>
            </p:txBody>
          </p:sp>
          <p:sp>
            <p:nvSpPr>
              <p:cNvPr id="54440" name="Freeform 638"/>
              <p:cNvSpPr>
                <a:spLocks/>
              </p:cNvSpPr>
              <p:nvPr/>
            </p:nvSpPr>
            <p:spPr bwMode="auto">
              <a:xfrm>
                <a:off x="1161" y="2385"/>
                <a:ext cx="18" cy="14"/>
              </a:xfrm>
              <a:custGeom>
                <a:avLst/>
                <a:gdLst>
                  <a:gd name="T0" fmla="*/ 4 w 18"/>
                  <a:gd name="T1" fmla="*/ 14 h 14"/>
                  <a:gd name="T2" fmla="*/ 18 w 18"/>
                  <a:gd name="T3" fmla="*/ 7 h 14"/>
                  <a:gd name="T4" fmla="*/ 14 w 18"/>
                  <a:gd name="T5" fmla="*/ 0 h 14"/>
                  <a:gd name="T6" fmla="*/ 0 w 18"/>
                  <a:gd name="T7" fmla="*/ 7 h 14"/>
                  <a:gd name="T8" fmla="*/ 4 w 18"/>
                  <a:gd name="T9" fmla="*/ 14 h 14"/>
                  <a:gd name="T10" fmla="*/ 4 w 18"/>
                  <a:gd name="T11" fmla="*/ 14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4" y="14"/>
                    </a:moveTo>
                    <a:lnTo>
                      <a:pt x="18" y="7"/>
                    </a:lnTo>
                    <a:lnTo>
                      <a:pt x="14" y="0"/>
                    </a:lnTo>
                    <a:lnTo>
                      <a:pt x="0" y="7"/>
                    </a:lnTo>
                    <a:lnTo>
                      <a:pt x="4" y="14"/>
                    </a:lnTo>
                    <a:close/>
                  </a:path>
                </a:pathLst>
              </a:custGeom>
              <a:solidFill>
                <a:srgbClr val="1F1A17"/>
              </a:solidFill>
              <a:ln w="9525">
                <a:noFill/>
                <a:round/>
                <a:headEnd/>
                <a:tailEnd/>
              </a:ln>
            </p:spPr>
            <p:txBody>
              <a:bodyPr/>
              <a:lstStyle/>
              <a:p>
                <a:endParaRPr lang="ro-RO"/>
              </a:p>
            </p:txBody>
          </p:sp>
          <p:sp>
            <p:nvSpPr>
              <p:cNvPr id="54441" name="Freeform 637"/>
              <p:cNvSpPr>
                <a:spLocks/>
              </p:cNvSpPr>
              <p:nvPr/>
            </p:nvSpPr>
            <p:spPr bwMode="auto">
              <a:xfrm>
                <a:off x="1165" y="2388"/>
                <a:ext cx="14" cy="15"/>
              </a:xfrm>
              <a:custGeom>
                <a:avLst/>
                <a:gdLst>
                  <a:gd name="T0" fmla="*/ 3 w 14"/>
                  <a:gd name="T1" fmla="*/ 15 h 15"/>
                  <a:gd name="T2" fmla="*/ 14 w 14"/>
                  <a:gd name="T3" fmla="*/ 4 h 15"/>
                  <a:gd name="T4" fmla="*/ 14 w 14"/>
                  <a:gd name="T5" fmla="*/ 0 h 15"/>
                  <a:gd name="T6" fmla="*/ 0 w 14"/>
                  <a:gd name="T7" fmla="*/ 11 h 15"/>
                  <a:gd name="T8" fmla="*/ 3 w 14"/>
                  <a:gd name="T9" fmla="*/ 15 h 15"/>
                  <a:gd name="T10" fmla="*/ 3 w 14"/>
                  <a:gd name="T11" fmla="*/ 15 h 15"/>
                  <a:gd name="T12" fmla="*/ 0 60000 65536"/>
                  <a:gd name="T13" fmla="*/ 0 60000 65536"/>
                  <a:gd name="T14" fmla="*/ 0 60000 65536"/>
                  <a:gd name="T15" fmla="*/ 0 60000 65536"/>
                  <a:gd name="T16" fmla="*/ 0 60000 65536"/>
                  <a:gd name="T17" fmla="*/ 0 60000 65536"/>
                  <a:gd name="T18" fmla="*/ 0 w 14"/>
                  <a:gd name="T19" fmla="*/ 0 h 15"/>
                  <a:gd name="T20" fmla="*/ 14 w 1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4" h="15">
                    <a:moveTo>
                      <a:pt x="3" y="15"/>
                    </a:moveTo>
                    <a:lnTo>
                      <a:pt x="14" y="4"/>
                    </a:lnTo>
                    <a:lnTo>
                      <a:pt x="14" y="0"/>
                    </a:lnTo>
                    <a:lnTo>
                      <a:pt x="0" y="11"/>
                    </a:lnTo>
                    <a:lnTo>
                      <a:pt x="3" y="15"/>
                    </a:lnTo>
                    <a:close/>
                  </a:path>
                </a:pathLst>
              </a:custGeom>
              <a:solidFill>
                <a:srgbClr val="1F1A17"/>
              </a:solidFill>
              <a:ln w="9525">
                <a:noFill/>
                <a:round/>
                <a:headEnd/>
                <a:tailEnd/>
              </a:ln>
            </p:spPr>
            <p:txBody>
              <a:bodyPr/>
              <a:lstStyle/>
              <a:p>
                <a:endParaRPr lang="ro-RO"/>
              </a:p>
            </p:txBody>
          </p:sp>
          <p:sp>
            <p:nvSpPr>
              <p:cNvPr id="54442" name="Freeform 636"/>
              <p:cNvSpPr>
                <a:spLocks/>
              </p:cNvSpPr>
              <p:nvPr/>
            </p:nvSpPr>
            <p:spPr bwMode="auto">
              <a:xfrm>
                <a:off x="1168" y="2388"/>
                <a:ext cx="11" cy="18"/>
              </a:xfrm>
              <a:custGeom>
                <a:avLst/>
                <a:gdLst>
                  <a:gd name="T0" fmla="*/ 11 w 11"/>
                  <a:gd name="T1" fmla="*/ 18 h 18"/>
                  <a:gd name="T2" fmla="*/ 11 w 11"/>
                  <a:gd name="T3" fmla="*/ 4 h 18"/>
                  <a:gd name="T4" fmla="*/ 11 w 11"/>
                  <a:gd name="T5" fmla="*/ 0 h 18"/>
                  <a:gd name="T6" fmla="*/ 0 w 11"/>
                  <a:gd name="T7" fmla="*/ 15 h 18"/>
                  <a:gd name="T8" fmla="*/ 4 w 11"/>
                  <a:gd name="T9" fmla="*/ 18 h 18"/>
                  <a:gd name="T10" fmla="*/ 11 w 11"/>
                  <a:gd name="T11" fmla="*/ 18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18"/>
                    </a:moveTo>
                    <a:lnTo>
                      <a:pt x="11" y="4"/>
                    </a:lnTo>
                    <a:lnTo>
                      <a:pt x="11" y="0"/>
                    </a:lnTo>
                    <a:lnTo>
                      <a:pt x="0" y="15"/>
                    </a:lnTo>
                    <a:lnTo>
                      <a:pt x="4" y="18"/>
                    </a:lnTo>
                    <a:lnTo>
                      <a:pt x="11" y="18"/>
                    </a:lnTo>
                    <a:close/>
                  </a:path>
                </a:pathLst>
              </a:custGeom>
              <a:solidFill>
                <a:srgbClr val="1F1A17"/>
              </a:solidFill>
              <a:ln w="9525">
                <a:noFill/>
                <a:round/>
                <a:headEnd/>
                <a:tailEnd/>
              </a:ln>
            </p:spPr>
            <p:txBody>
              <a:bodyPr/>
              <a:lstStyle/>
              <a:p>
                <a:endParaRPr lang="ro-RO"/>
              </a:p>
            </p:txBody>
          </p:sp>
          <p:sp>
            <p:nvSpPr>
              <p:cNvPr id="54443" name="Freeform 635"/>
              <p:cNvSpPr>
                <a:spLocks/>
              </p:cNvSpPr>
              <p:nvPr/>
            </p:nvSpPr>
            <p:spPr bwMode="auto">
              <a:xfrm>
                <a:off x="1172" y="2388"/>
                <a:ext cx="10" cy="18"/>
              </a:xfrm>
              <a:custGeom>
                <a:avLst/>
                <a:gdLst>
                  <a:gd name="T0" fmla="*/ 10 w 10"/>
                  <a:gd name="T1" fmla="*/ 4 h 18"/>
                  <a:gd name="T2" fmla="*/ 0 w 10"/>
                  <a:gd name="T3" fmla="*/ 0 h 18"/>
                  <a:gd name="T4" fmla="*/ 0 w 10"/>
                  <a:gd name="T5" fmla="*/ 4 h 18"/>
                  <a:gd name="T6" fmla="*/ 7 w 10"/>
                  <a:gd name="T7" fmla="*/ 18 h 18"/>
                  <a:gd name="T8" fmla="*/ 7 w 10"/>
                  <a:gd name="T9" fmla="*/ 18 h 18"/>
                  <a:gd name="T10" fmla="*/ 10 w 10"/>
                  <a:gd name="T11" fmla="*/ 4 h 18"/>
                  <a:gd name="T12" fmla="*/ 0 60000 65536"/>
                  <a:gd name="T13" fmla="*/ 0 60000 65536"/>
                  <a:gd name="T14" fmla="*/ 0 60000 65536"/>
                  <a:gd name="T15" fmla="*/ 0 60000 65536"/>
                  <a:gd name="T16" fmla="*/ 0 60000 65536"/>
                  <a:gd name="T17" fmla="*/ 0 60000 65536"/>
                  <a:gd name="T18" fmla="*/ 0 w 10"/>
                  <a:gd name="T19" fmla="*/ 0 h 18"/>
                  <a:gd name="T20" fmla="*/ 10 w 1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0" h="18">
                    <a:moveTo>
                      <a:pt x="10" y="4"/>
                    </a:moveTo>
                    <a:lnTo>
                      <a:pt x="0" y="0"/>
                    </a:lnTo>
                    <a:lnTo>
                      <a:pt x="0" y="4"/>
                    </a:lnTo>
                    <a:lnTo>
                      <a:pt x="7" y="18"/>
                    </a:lnTo>
                    <a:lnTo>
                      <a:pt x="10" y="4"/>
                    </a:lnTo>
                    <a:close/>
                  </a:path>
                </a:pathLst>
              </a:custGeom>
              <a:solidFill>
                <a:srgbClr val="1F1A17"/>
              </a:solidFill>
              <a:ln w="9525">
                <a:noFill/>
                <a:round/>
                <a:headEnd/>
                <a:tailEnd/>
              </a:ln>
            </p:spPr>
            <p:txBody>
              <a:bodyPr/>
              <a:lstStyle/>
              <a:p>
                <a:endParaRPr lang="ro-RO"/>
              </a:p>
            </p:txBody>
          </p:sp>
          <p:sp>
            <p:nvSpPr>
              <p:cNvPr id="54444" name="Freeform 634"/>
              <p:cNvSpPr>
                <a:spLocks/>
              </p:cNvSpPr>
              <p:nvPr/>
            </p:nvSpPr>
            <p:spPr bwMode="auto">
              <a:xfrm>
                <a:off x="1168" y="2392"/>
                <a:ext cx="14" cy="14"/>
              </a:xfrm>
              <a:custGeom>
                <a:avLst/>
                <a:gdLst>
                  <a:gd name="T0" fmla="*/ 4 w 14"/>
                  <a:gd name="T1" fmla="*/ 14 h 14"/>
                  <a:gd name="T2" fmla="*/ 14 w 14"/>
                  <a:gd name="T3" fmla="*/ 3 h 14"/>
                  <a:gd name="T4" fmla="*/ 14 w 14"/>
                  <a:gd name="T5" fmla="*/ 0 h 14"/>
                  <a:gd name="T6" fmla="*/ 0 w 14"/>
                  <a:gd name="T7" fmla="*/ 11 h 14"/>
                  <a:gd name="T8" fmla="*/ 4 w 14"/>
                  <a:gd name="T9" fmla="*/ 11 h 14"/>
                  <a:gd name="T10" fmla="*/ 4 w 14"/>
                  <a:gd name="T11" fmla="*/ 1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4" y="14"/>
                    </a:moveTo>
                    <a:lnTo>
                      <a:pt x="14" y="3"/>
                    </a:lnTo>
                    <a:lnTo>
                      <a:pt x="14" y="0"/>
                    </a:lnTo>
                    <a:lnTo>
                      <a:pt x="0" y="11"/>
                    </a:lnTo>
                    <a:lnTo>
                      <a:pt x="4" y="11"/>
                    </a:lnTo>
                    <a:lnTo>
                      <a:pt x="4" y="14"/>
                    </a:lnTo>
                    <a:close/>
                  </a:path>
                </a:pathLst>
              </a:custGeom>
              <a:solidFill>
                <a:srgbClr val="1F1A17"/>
              </a:solidFill>
              <a:ln w="9525">
                <a:noFill/>
                <a:round/>
                <a:headEnd/>
                <a:tailEnd/>
              </a:ln>
            </p:spPr>
            <p:txBody>
              <a:bodyPr/>
              <a:lstStyle/>
              <a:p>
                <a:endParaRPr lang="ro-RO"/>
              </a:p>
            </p:txBody>
          </p:sp>
          <p:sp>
            <p:nvSpPr>
              <p:cNvPr id="54445" name="Freeform 633"/>
              <p:cNvSpPr>
                <a:spLocks/>
              </p:cNvSpPr>
              <p:nvPr/>
            </p:nvSpPr>
            <p:spPr bwMode="auto">
              <a:xfrm>
                <a:off x="1172" y="2392"/>
                <a:ext cx="10" cy="14"/>
              </a:xfrm>
              <a:custGeom>
                <a:avLst/>
                <a:gdLst>
                  <a:gd name="T0" fmla="*/ 3 w 10"/>
                  <a:gd name="T1" fmla="*/ 14 h 14"/>
                  <a:gd name="T2" fmla="*/ 10 w 10"/>
                  <a:gd name="T3" fmla="*/ 3 h 14"/>
                  <a:gd name="T4" fmla="*/ 10 w 10"/>
                  <a:gd name="T5" fmla="*/ 0 h 14"/>
                  <a:gd name="T6" fmla="*/ 0 w 10"/>
                  <a:gd name="T7" fmla="*/ 14 h 14"/>
                  <a:gd name="T8" fmla="*/ 3 w 10"/>
                  <a:gd name="T9" fmla="*/ 14 h 14"/>
                  <a:gd name="T10" fmla="*/ 3 w 10"/>
                  <a:gd name="T11" fmla="*/ 1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14"/>
                    </a:moveTo>
                    <a:lnTo>
                      <a:pt x="10" y="3"/>
                    </a:lnTo>
                    <a:lnTo>
                      <a:pt x="10" y="0"/>
                    </a:lnTo>
                    <a:lnTo>
                      <a:pt x="0" y="14"/>
                    </a:lnTo>
                    <a:lnTo>
                      <a:pt x="3" y="14"/>
                    </a:lnTo>
                    <a:close/>
                  </a:path>
                </a:pathLst>
              </a:custGeom>
              <a:solidFill>
                <a:srgbClr val="1F1A17"/>
              </a:solidFill>
              <a:ln w="9525">
                <a:noFill/>
                <a:round/>
                <a:headEnd/>
                <a:tailEnd/>
              </a:ln>
            </p:spPr>
            <p:txBody>
              <a:bodyPr/>
              <a:lstStyle/>
              <a:p>
                <a:endParaRPr lang="ro-RO"/>
              </a:p>
            </p:txBody>
          </p:sp>
          <p:sp>
            <p:nvSpPr>
              <p:cNvPr id="54446" name="Freeform 632"/>
              <p:cNvSpPr>
                <a:spLocks/>
              </p:cNvSpPr>
              <p:nvPr/>
            </p:nvSpPr>
            <p:spPr bwMode="auto">
              <a:xfrm>
                <a:off x="1175" y="2395"/>
                <a:ext cx="11" cy="15"/>
              </a:xfrm>
              <a:custGeom>
                <a:avLst/>
                <a:gdLst>
                  <a:gd name="T0" fmla="*/ 4 w 11"/>
                  <a:gd name="T1" fmla="*/ 15 h 15"/>
                  <a:gd name="T2" fmla="*/ 11 w 11"/>
                  <a:gd name="T3" fmla="*/ 0 h 15"/>
                  <a:gd name="T4" fmla="*/ 7 w 11"/>
                  <a:gd name="T5" fmla="*/ 0 h 15"/>
                  <a:gd name="T6" fmla="*/ 0 w 11"/>
                  <a:gd name="T7" fmla="*/ 11 h 15"/>
                  <a:gd name="T8" fmla="*/ 0 w 11"/>
                  <a:gd name="T9" fmla="*/ 15 h 15"/>
                  <a:gd name="T10" fmla="*/ 4 w 11"/>
                  <a:gd name="T11" fmla="*/ 15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4" y="15"/>
                    </a:moveTo>
                    <a:lnTo>
                      <a:pt x="11" y="0"/>
                    </a:lnTo>
                    <a:lnTo>
                      <a:pt x="7" y="0"/>
                    </a:lnTo>
                    <a:lnTo>
                      <a:pt x="0" y="11"/>
                    </a:lnTo>
                    <a:lnTo>
                      <a:pt x="0" y="15"/>
                    </a:lnTo>
                    <a:lnTo>
                      <a:pt x="4" y="15"/>
                    </a:lnTo>
                    <a:close/>
                  </a:path>
                </a:pathLst>
              </a:custGeom>
              <a:solidFill>
                <a:srgbClr val="1F1A17"/>
              </a:solidFill>
              <a:ln w="9525">
                <a:noFill/>
                <a:round/>
                <a:headEnd/>
                <a:tailEnd/>
              </a:ln>
            </p:spPr>
            <p:txBody>
              <a:bodyPr/>
              <a:lstStyle/>
              <a:p>
                <a:endParaRPr lang="ro-RO"/>
              </a:p>
            </p:txBody>
          </p:sp>
          <p:sp>
            <p:nvSpPr>
              <p:cNvPr id="54447" name="Freeform 631"/>
              <p:cNvSpPr>
                <a:spLocks/>
              </p:cNvSpPr>
              <p:nvPr/>
            </p:nvSpPr>
            <p:spPr bwMode="auto">
              <a:xfrm>
                <a:off x="1182" y="2395"/>
                <a:ext cx="1" cy="8"/>
              </a:xfrm>
              <a:custGeom>
                <a:avLst/>
                <a:gdLst>
                  <a:gd name="T0" fmla="*/ 0 w 1"/>
                  <a:gd name="T1" fmla="*/ 0 h 8"/>
                  <a:gd name="T2" fmla="*/ 0 w 1"/>
                  <a:gd name="T3" fmla="*/ 8 h 8"/>
                  <a:gd name="T4" fmla="*/ 0 w 1"/>
                  <a:gd name="T5" fmla="*/ 8 h 8"/>
                  <a:gd name="T6" fmla="*/ 0 w 1"/>
                  <a:gd name="T7" fmla="*/ 8 h 8"/>
                  <a:gd name="T8" fmla="*/ 0 w 1"/>
                  <a:gd name="T9" fmla="*/ 8 h 8"/>
                  <a:gd name="T10" fmla="*/ 0 w 1"/>
                  <a:gd name="T11" fmla="*/ 0 h 8"/>
                  <a:gd name="T12" fmla="*/ 0 60000 65536"/>
                  <a:gd name="T13" fmla="*/ 0 60000 65536"/>
                  <a:gd name="T14" fmla="*/ 0 60000 65536"/>
                  <a:gd name="T15" fmla="*/ 0 60000 65536"/>
                  <a:gd name="T16" fmla="*/ 0 60000 65536"/>
                  <a:gd name="T17" fmla="*/ 0 60000 65536"/>
                  <a:gd name="T18" fmla="*/ 0 w 1"/>
                  <a:gd name="T19" fmla="*/ 0 h 8"/>
                  <a:gd name="T20" fmla="*/ 1 w 1"/>
                  <a:gd name="T21" fmla="*/ 8 h 8"/>
                </a:gdLst>
                <a:ahLst/>
                <a:cxnLst>
                  <a:cxn ang="T12">
                    <a:pos x="T0" y="T1"/>
                  </a:cxn>
                  <a:cxn ang="T13">
                    <a:pos x="T2" y="T3"/>
                  </a:cxn>
                  <a:cxn ang="T14">
                    <a:pos x="T4" y="T5"/>
                  </a:cxn>
                  <a:cxn ang="T15">
                    <a:pos x="T6" y="T7"/>
                  </a:cxn>
                  <a:cxn ang="T16">
                    <a:pos x="T8" y="T9"/>
                  </a:cxn>
                  <a:cxn ang="T17">
                    <a:pos x="T10" y="T11"/>
                  </a:cxn>
                </a:cxnLst>
                <a:rect l="T18" t="T19" r="T20" b="T21"/>
                <a:pathLst>
                  <a:path w="1" h="8">
                    <a:moveTo>
                      <a:pt x="0" y="0"/>
                    </a:moveTo>
                    <a:lnTo>
                      <a:pt x="0" y="8"/>
                    </a:lnTo>
                    <a:lnTo>
                      <a:pt x="0" y="0"/>
                    </a:lnTo>
                    <a:close/>
                  </a:path>
                </a:pathLst>
              </a:custGeom>
              <a:solidFill>
                <a:srgbClr val="1F1A17"/>
              </a:solidFill>
              <a:ln w="9525">
                <a:noFill/>
                <a:round/>
                <a:headEnd/>
                <a:tailEnd/>
              </a:ln>
            </p:spPr>
            <p:txBody>
              <a:bodyPr/>
              <a:lstStyle/>
              <a:p>
                <a:endParaRPr lang="ro-RO"/>
              </a:p>
            </p:txBody>
          </p:sp>
          <p:sp>
            <p:nvSpPr>
              <p:cNvPr id="54448" name="Freeform 630"/>
              <p:cNvSpPr>
                <a:spLocks/>
              </p:cNvSpPr>
              <p:nvPr/>
            </p:nvSpPr>
            <p:spPr bwMode="auto">
              <a:xfrm>
                <a:off x="1207" y="2410"/>
                <a:ext cx="14" cy="14"/>
              </a:xfrm>
              <a:custGeom>
                <a:avLst/>
                <a:gdLst>
                  <a:gd name="T0" fmla="*/ 0 w 14"/>
                  <a:gd name="T1" fmla="*/ 10 h 14"/>
                  <a:gd name="T2" fmla="*/ 3 w 14"/>
                  <a:gd name="T3" fmla="*/ 14 h 14"/>
                  <a:gd name="T4" fmla="*/ 7 w 14"/>
                  <a:gd name="T5" fmla="*/ 14 h 14"/>
                  <a:gd name="T6" fmla="*/ 14 w 14"/>
                  <a:gd name="T7" fmla="*/ 0 h 14"/>
                  <a:gd name="T8" fmla="*/ 10 w 14"/>
                  <a:gd name="T9" fmla="*/ 0 h 14"/>
                  <a:gd name="T10" fmla="*/ 0 w 14"/>
                  <a:gd name="T11" fmla="*/ 10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10"/>
                    </a:moveTo>
                    <a:lnTo>
                      <a:pt x="3" y="14"/>
                    </a:lnTo>
                    <a:lnTo>
                      <a:pt x="7" y="14"/>
                    </a:lnTo>
                    <a:lnTo>
                      <a:pt x="14" y="0"/>
                    </a:lnTo>
                    <a:lnTo>
                      <a:pt x="10" y="0"/>
                    </a:lnTo>
                    <a:lnTo>
                      <a:pt x="0" y="10"/>
                    </a:lnTo>
                    <a:close/>
                  </a:path>
                </a:pathLst>
              </a:custGeom>
              <a:solidFill>
                <a:srgbClr val="1F1A17"/>
              </a:solidFill>
              <a:ln w="9525">
                <a:noFill/>
                <a:round/>
                <a:headEnd/>
                <a:tailEnd/>
              </a:ln>
            </p:spPr>
            <p:txBody>
              <a:bodyPr/>
              <a:lstStyle/>
              <a:p>
                <a:endParaRPr lang="ro-RO"/>
              </a:p>
            </p:txBody>
          </p:sp>
          <p:sp>
            <p:nvSpPr>
              <p:cNvPr id="54449" name="Freeform 629"/>
              <p:cNvSpPr>
                <a:spLocks/>
              </p:cNvSpPr>
              <p:nvPr/>
            </p:nvSpPr>
            <p:spPr bwMode="auto">
              <a:xfrm>
                <a:off x="1203" y="2406"/>
                <a:ext cx="14" cy="14"/>
              </a:xfrm>
              <a:custGeom>
                <a:avLst/>
                <a:gdLst>
                  <a:gd name="T0" fmla="*/ 0 w 14"/>
                  <a:gd name="T1" fmla="*/ 11 h 14"/>
                  <a:gd name="T2" fmla="*/ 4 w 14"/>
                  <a:gd name="T3" fmla="*/ 14 h 14"/>
                  <a:gd name="T4" fmla="*/ 4 w 14"/>
                  <a:gd name="T5" fmla="*/ 14 h 14"/>
                  <a:gd name="T6" fmla="*/ 14 w 14"/>
                  <a:gd name="T7" fmla="*/ 4 h 14"/>
                  <a:gd name="T8" fmla="*/ 11 w 14"/>
                  <a:gd name="T9" fmla="*/ 0 h 14"/>
                  <a:gd name="T10" fmla="*/ 0 w 14"/>
                  <a:gd name="T11" fmla="*/ 11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0" y="11"/>
                    </a:moveTo>
                    <a:lnTo>
                      <a:pt x="4" y="14"/>
                    </a:lnTo>
                    <a:lnTo>
                      <a:pt x="14" y="4"/>
                    </a:lnTo>
                    <a:lnTo>
                      <a:pt x="11" y="0"/>
                    </a:lnTo>
                    <a:lnTo>
                      <a:pt x="0" y="11"/>
                    </a:lnTo>
                    <a:close/>
                  </a:path>
                </a:pathLst>
              </a:custGeom>
              <a:solidFill>
                <a:srgbClr val="1F1A17"/>
              </a:solidFill>
              <a:ln w="9525">
                <a:noFill/>
                <a:round/>
                <a:headEnd/>
                <a:tailEnd/>
              </a:ln>
            </p:spPr>
            <p:txBody>
              <a:bodyPr/>
              <a:lstStyle/>
              <a:p>
                <a:endParaRPr lang="ro-RO"/>
              </a:p>
            </p:txBody>
          </p:sp>
          <p:sp>
            <p:nvSpPr>
              <p:cNvPr id="54450" name="Freeform 628"/>
              <p:cNvSpPr>
                <a:spLocks/>
              </p:cNvSpPr>
              <p:nvPr/>
            </p:nvSpPr>
            <p:spPr bwMode="auto">
              <a:xfrm>
                <a:off x="1200" y="2403"/>
                <a:ext cx="17" cy="14"/>
              </a:xfrm>
              <a:custGeom>
                <a:avLst/>
                <a:gdLst>
                  <a:gd name="T0" fmla="*/ 7 w 17"/>
                  <a:gd name="T1" fmla="*/ 0 h 14"/>
                  <a:gd name="T2" fmla="*/ 0 w 17"/>
                  <a:gd name="T3" fmla="*/ 10 h 14"/>
                  <a:gd name="T4" fmla="*/ 3 w 17"/>
                  <a:gd name="T5" fmla="*/ 14 h 14"/>
                  <a:gd name="T6" fmla="*/ 17 w 17"/>
                  <a:gd name="T7" fmla="*/ 7 h 14"/>
                  <a:gd name="T8" fmla="*/ 14 w 17"/>
                  <a:gd name="T9" fmla="*/ 3 h 14"/>
                  <a:gd name="T10" fmla="*/ 7 w 17"/>
                  <a:gd name="T11" fmla="*/ 0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7" y="0"/>
                    </a:moveTo>
                    <a:lnTo>
                      <a:pt x="0" y="10"/>
                    </a:lnTo>
                    <a:lnTo>
                      <a:pt x="3" y="14"/>
                    </a:lnTo>
                    <a:lnTo>
                      <a:pt x="17" y="7"/>
                    </a:lnTo>
                    <a:lnTo>
                      <a:pt x="14" y="3"/>
                    </a:lnTo>
                    <a:lnTo>
                      <a:pt x="7" y="0"/>
                    </a:lnTo>
                    <a:close/>
                  </a:path>
                </a:pathLst>
              </a:custGeom>
              <a:solidFill>
                <a:srgbClr val="1F1A17"/>
              </a:solidFill>
              <a:ln w="9525">
                <a:noFill/>
                <a:round/>
                <a:headEnd/>
                <a:tailEnd/>
              </a:ln>
            </p:spPr>
            <p:txBody>
              <a:bodyPr/>
              <a:lstStyle/>
              <a:p>
                <a:endParaRPr lang="ro-RO"/>
              </a:p>
            </p:txBody>
          </p:sp>
          <p:sp>
            <p:nvSpPr>
              <p:cNvPr id="54451" name="Freeform 627"/>
              <p:cNvSpPr>
                <a:spLocks/>
              </p:cNvSpPr>
              <p:nvPr/>
            </p:nvSpPr>
            <p:spPr bwMode="auto">
              <a:xfrm>
                <a:off x="1203" y="2403"/>
                <a:ext cx="4" cy="14"/>
              </a:xfrm>
              <a:custGeom>
                <a:avLst/>
                <a:gdLst>
                  <a:gd name="T0" fmla="*/ 0 w 4"/>
                  <a:gd name="T1" fmla="*/ 0 h 14"/>
                  <a:gd name="T2" fmla="*/ 0 w 4"/>
                  <a:gd name="T3" fmla="*/ 14 h 14"/>
                  <a:gd name="T4" fmla="*/ 4 w 4"/>
                  <a:gd name="T5" fmla="*/ 14 h 14"/>
                  <a:gd name="T6" fmla="*/ 4 w 4"/>
                  <a:gd name="T7" fmla="*/ 0 h 14"/>
                  <a:gd name="T8" fmla="*/ 0 w 4"/>
                  <a:gd name="T9" fmla="*/ 0 h 14"/>
                  <a:gd name="T10" fmla="*/ 0 w 4"/>
                  <a:gd name="T11" fmla="*/ 0 h 14"/>
                  <a:gd name="T12" fmla="*/ 0 60000 65536"/>
                  <a:gd name="T13" fmla="*/ 0 60000 65536"/>
                  <a:gd name="T14" fmla="*/ 0 60000 65536"/>
                  <a:gd name="T15" fmla="*/ 0 60000 65536"/>
                  <a:gd name="T16" fmla="*/ 0 60000 65536"/>
                  <a:gd name="T17" fmla="*/ 0 60000 65536"/>
                  <a:gd name="T18" fmla="*/ 0 w 4"/>
                  <a:gd name="T19" fmla="*/ 0 h 14"/>
                  <a:gd name="T20" fmla="*/ 4 w 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 h="14">
                    <a:moveTo>
                      <a:pt x="0" y="0"/>
                    </a:moveTo>
                    <a:lnTo>
                      <a:pt x="0" y="14"/>
                    </a:lnTo>
                    <a:lnTo>
                      <a:pt x="4" y="14"/>
                    </a:lnTo>
                    <a:lnTo>
                      <a:pt x="4" y="0"/>
                    </a:lnTo>
                    <a:lnTo>
                      <a:pt x="0" y="0"/>
                    </a:lnTo>
                    <a:close/>
                  </a:path>
                </a:pathLst>
              </a:custGeom>
              <a:solidFill>
                <a:srgbClr val="1F1A17"/>
              </a:solidFill>
              <a:ln w="9525">
                <a:noFill/>
                <a:round/>
                <a:headEnd/>
                <a:tailEnd/>
              </a:ln>
            </p:spPr>
            <p:txBody>
              <a:bodyPr/>
              <a:lstStyle/>
              <a:p>
                <a:endParaRPr lang="ro-RO"/>
              </a:p>
            </p:txBody>
          </p:sp>
          <p:sp>
            <p:nvSpPr>
              <p:cNvPr id="54452" name="Freeform 626"/>
              <p:cNvSpPr>
                <a:spLocks/>
              </p:cNvSpPr>
              <p:nvPr/>
            </p:nvSpPr>
            <p:spPr bwMode="auto">
              <a:xfrm>
                <a:off x="1189" y="2403"/>
                <a:ext cx="18" cy="14"/>
              </a:xfrm>
              <a:custGeom>
                <a:avLst/>
                <a:gdLst>
                  <a:gd name="T0" fmla="*/ 0 w 18"/>
                  <a:gd name="T1" fmla="*/ 3 h 14"/>
                  <a:gd name="T2" fmla="*/ 11 w 18"/>
                  <a:gd name="T3" fmla="*/ 14 h 14"/>
                  <a:gd name="T4" fmla="*/ 18 w 18"/>
                  <a:gd name="T5" fmla="*/ 14 h 14"/>
                  <a:gd name="T6" fmla="*/ 14 w 18"/>
                  <a:gd name="T7" fmla="*/ 0 h 14"/>
                  <a:gd name="T8" fmla="*/ 7 w 18"/>
                  <a:gd name="T9" fmla="*/ 0 h 14"/>
                  <a:gd name="T10" fmla="*/ 0 w 18"/>
                  <a:gd name="T11" fmla="*/ 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3"/>
                    </a:moveTo>
                    <a:lnTo>
                      <a:pt x="11" y="14"/>
                    </a:lnTo>
                    <a:lnTo>
                      <a:pt x="18" y="14"/>
                    </a:lnTo>
                    <a:lnTo>
                      <a:pt x="14" y="0"/>
                    </a:lnTo>
                    <a:lnTo>
                      <a:pt x="7" y="0"/>
                    </a:lnTo>
                    <a:lnTo>
                      <a:pt x="0" y="3"/>
                    </a:lnTo>
                    <a:close/>
                  </a:path>
                </a:pathLst>
              </a:custGeom>
              <a:solidFill>
                <a:srgbClr val="1F1A17"/>
              </a:solidFill>
              <a:ln w="9525">
                <a:noFill/>
                <a:round/>
                <a:headEnd/>
                <a:tailEnd/>
              </a:ln>
            </p:spPr>
            <p:txBody>
              <a:bodyPr/>
              <a:lstStyle/>
              <a:p>
                <a:endParaRPr lang="ro-RO"/>
              </a:p>
            </p:txBody>
          </p:sp>
          <p:sp>
            <p:nvSpPr>
              <p:cNvPr id="54453" name="Freeform 625"/>
              <p:cNvSpPr>
                <a:spLocks/>
              </p:cNvSpPr>
              <p:nvPr/>
            </p:nvSpPr>
            <p:spPr bwMode="auto">
              <a:xfrm>
                <a:off x="1189" y="2406"/>
                <a:ext cx="14" cy="11"/>
              </a:xfrm>
              <a:custGeom>
                <a:avLst/>
                <a:gdLst>
                  <a:gd name="T0" fmla="*/ 0 w 14"/>
                  <a:gd name="T1" fmla="*/ 11 h 11"/>
                  <a:gd name="T2" fmla="*/ 14 w 14"/>
                  <a:gd name="T3" fmla="*/ 11 h 11"/>
                  <a:gd name="T4" fmla="*/ 14 w 14"/>
                  <a:gd name="T5" fmla="*/ 7 h 11"/>
                  <a:gd name="T6" fmla="*/ 0 w 14"/>
                  <a:gd name="T7" fmla="*/ 0 h 11"/>
                  <a:gd name="T8" fmla="*/ 0 w 14"/>
                  <a:gd name="T9" fmla="*/ 4 h 11"/>
                  <a:gd name="T10" fmla="*/ 0 w 14"/>
                  <a:gd name="T11" fmla="*/ 11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11"/>
                    </a:moveTo>
                    <a:lnTo>
                      <a:pt x="14" y="11"/>
                    </a:lnTo>
                    <a:lnTo>
                      <a:pt x="14" y="7"/>
                    </a:lnTo>
                    <a:lnTo>
                      <a:pt x="0" y="0"/>
                    </a:lnTo>
                    <a:lnTo>
                      <a:pt x="0" y="4"/>
                    </a:lnTo>
                    <a:lnTo>
                      <a:pt x="0" y="11"/>
                    </a:lnTo>
                    <a:close/>
                  </a:path>
                </a:pathLst>
              </a:custGeom>
              <a:solidFill>
                <a:srgbClr val="1F1A17"/>
              </a:solidFill>
              <a:ln w="9525">
                <a:noFill/>
                <a:round/>
                <a:headEnd/>
                <a:tailEnd/>
              </a:ln>
            </p:spPr>
            <p:txBody>
              <a:bodyPr/>
              <a:lstStyle/>
              <a:p>
                <a:endParaRPr lang="ro-RO"/>
              </a:p>
            </p:txBody>
          </p:sp>
          <p:sp>
            <p:nvSpPr>
              <p:cNvPr id="54454" name="Freeform 624"/>
              <p:cNvSpPr>
                <a:spLocks/>
              </p:cNvSpPr>
              <p:nvPr/>
            </p:nvSpPr>
            <p:spPr bwMode="auto">
              <a:xfrm>
                <a:off x="1189" y="2406"/>
                <a:ext cx="14" cy="14"/>
              </a:xfrm>
              <a:custGeom>
                <a:avLst/>
                <a:gdLst>
                  <a:gd name="T0" fmla="*/ 4 w 14"/>
                  <a:gd name="T1" fmla="*/ 14 h 14"/>
                  <a:gd name="T2" fmla="*/ 14 w 14"/>
                  <a:gd name="T3" fmla="*/ 4 h 14"/>
                  <a:gd name="T4" fmla="*/ 14 w 14"/>
                  <a:gd name="T5" fmla="*/ 0 h 14"/>
                  <a:gd name="T6" fmla="*/ 0 w 14"/>
                  <a:gd name="T7" fmla="*/ 11 h 14"/>
                  <a:gd name="T8" fmla="*/ 4 w 14"/>
                  <a:gd name="T9" fmla="*/ 14 h 14"/>
                  <a:gd name="T10" fmla="*/ 4 w 14"/>
                  <a:gd name="T11" fmla="*/ 14 h 14"/>
                  <a:gd name="T12" fmla="*/ 0 60000 65536"/>
                  <a:gd name="T13" fmla="*/ 0 60000 65536"/>
                  <a:gd name="T14" fmla="*/ 0 60000 65536"/>
                  <a:gd name="T15" fmla="*/ 0 60000 65536"/>
                  <a:gd name="T16" fmla="*/ 0 60000 65536"/>
                  <a:gd name="T17" fmla="*/ 0 60000 65536"/>
                  <a:gd name="T18" fmla="*/ 0 w 14"/>
                  <a:gd name="T19" fmla="*/ 0 h 14"/>
                  <a:gd name="T20" fmla="*/ 14 w 1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4" h="14">
                    <a:moveTo>
                      <a:pt x="4" y="14"/>
                    </a:moveTo>
                    <a:lnTo>
                      <a:pt x="14" y="4"/>
                    </a:lnTo>
                    <a:lnTo>
                      <a:pt x="14" y="0"/>
                    </a:lnTo>
                    <a:lnTo>
                      <a:pt x="0" y="11"/>
                    </a:lnTo>
                    <a:lnTo>
                      <a:pt x="4" y="14"/>
                    </a:lnTo>
                    <a:close/>
                  </a:path>
                </a:pathLst>
              </a:custGeom>
              <a:solidFill>
                <a:srgbClr val="1F1A17"/>
              </a:solidFill>
              <a:ln w="9525">
                <a:noFill/>
                <a:round/>
                <a:headEnd/>
                <a:tailEnd/>
              </a:ln>
            </p:spPr>
            <p:txBody>
              <a:bodyPr/>
              <a:lstStyle/>
              <a:p>
                <a:endParaRPr lang="ro-RO"/>
              </a:p>
            </p:txBody>
          </p:sp>
          <p:sp>
            <p:nvSpPr>
              <p:cNvPr id="54455" name="Freeform 623"/>
              <p:cNvSpPr>
                <a:spLocks/>
              </p:cNvSpPr>
              <p:nvPr/>
            </p:nvSpPr>
            <p:spPr bwMode="auto">
              <a:xfrm>
                <a:off x="1193" y="2406"/>
                <a:ext cx="14" cy="18"/>
              </a:xfrm>
              <a:custGeom>
                <a:avLst/>
                <a:gdLst>
                  <a:gd name="T0" fmla="*/ 3 w 14"/>
                  <a:gd name="T1" fmla="*/ 18 h 18"/>
                  <a:gd name="T2" fmla="*/ 14 w 14"/>
                  <a:gd name="T3" fmla="*/ 4 h 18"/>
                  <a:gd name="T4" fmla="*/ 10 w 14"/>
                  <a:gd name="T5" fmla="*/ 0 h 18"/>
                  <a:gd name="T6" fmla="*/ 0 w 14"/>
                  <a:gd name="T7" fmla="*/ 14 h 18"/>
                  <a:gd name="T8" fmla="*/ 3 w 14"/>
                  <a:gd name="T9" fmla="*/ 18 h 18"/>
                  <a:gd name="T10" fmla="*/ 3 w 14"/>
                  <a:gd name="T11" fmla="*/ 18 h 18"/>
                  <a:gd name="T12" fmla="*/ 0 60000 65536"/>
                  <a:gd name="T13" fmla="*/ 0 60000 65536"/>
                  <a:gd name="T14" fmla="*/ 0 60000 65536"/>
                  <a:gd name="T15" fmla="*/ 0 60000 65536"/>
                  <a:gd name="T16" fmla="*/ 0 60000 65536"/>
                  <a:gd name="T17" fmla="*/ 0 60000 65536"/>
                  <a:gd name="T18" fmla="*/ 0 w 14"/>
                  <a:gd name="T19" fmla="*/ 0 h 18"/>
                  <a:gd name="T20" fmla="*/ 14 w 1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4" h="18">
                    <a:moveTo>
                      <a:pt x="3" y="18"/>
                    </a:moveTo>
                    <a:lnTo>
                      <a:pt x="14" y="4"/>
                    </a:lnTo>
                    <a:lnTo>
                      <a:pt x="10" y="0"/>
                    </a:lnTo>
                    <a:lnTo>
                      <a:pt x="0" y="14"/>
                    </a:lnTo>
                    <a:lnTo>
                      <a:pt x="3" y="18"/>
                    </a:lnTo>
                    <a:close/>
                  </a:path>
                </a:pathLst>
              </a:custGeom>
              <a:solidFill>
                <a:srgbClr val="1F1A17"/>
              </a:solidFill>
              <a:ln w="9525">
                <a:noFill/>
                <a:round/>
                <a:headEnd/>
                <a:tailEnd/>
              </a:ln>
            </p:spPr>
            <p:txBody>
              <a:bodyPr/>
              <a:lstStyle/>
              <a:p>
                <a:endParaRPr lang="ro-RO"/>
              </a:p>
            </p:txBody>
          </p:sp>
          <p:sp>
            <p:nvSpPr>
              <p:cNvPr id="54456" name="Freeform 622"/>
              <p:cNvSpPr>
                <a:spLocks/>
              </p:cNvSpPr>
              <p:nvPr/>
            </p:nvSpPr>
            <p:spPr bwMode="auto">
              <a:xfrm>
                <a:off x="1196" y="2410"/>
                <a:ext cx="11" cy="14"/>
              </a:xfrm>
              <a:custGeom>
                <a:avLst/>
                <a:gdLst>
                  <a:gd name="T0" fmla="*/ 11 w 11"/>
                  <a:gd name="T1" fmla="*/ 0 h 14"/>
                  <a:gd name="T2" fmla="*/ 7 w 11"/>
                  <a:gd name="T3" fmla="*/ 0 h 14"/>
                  <a:gd name="T4" fmla="*/ 0 w 11"/>
                  <a:gd name="T5" fmla="*/ 14 h 14"/>
                  <a:gd name="T6" fmla="*/ 4 w 11"/>
                  <a:gd name="T7" fmla="*/ 14 h 14"/>
                  <a:gd name="T8" fmla="*/ 11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11" y="0"/>
                    </a:moveTo>
                    <a:lnTo>
                      <a:pt x="7" y="0"/>
                    </a:lnTo>
                    <a:lnTo>
                      <a:pt x="0" y="14"/>
                    </a:lnTo>
                    <a:lnTo>
                      <a:pt x="4" y="14"/>
                    </a:lnTo>
                    <a:lnTo>
                      <a:pt x="11" y="0"/>
                    </a:lnTo>
                    <a:close/>
                  </a:path>
                </a:pathLst>
              </a:custGeom>
              <a:solidFill>
                <a:srgbClr val="1F1A17"/>
              </a:solidFill>
              <a:ln w="9525">
                <a:noFill/>
                <a:round/>
                <a:headEnd/>
                <a:tailEnd/>
              </a:ln>
            </p:spPr>
            <p:txBody>
              <a:bodyPr/>
              <a:lstStyle/>
              <a:p>
                <a:endParaRPr lang="ro-RO"/>
              </a:p>
            </p:txBody>
          </p:sp>
          <p:sp>
            <p:nvSpPr>
              <p:cNvPr id="54457" name="Freeform 621"/>
              <p:cNvSpPr>
                <a:spLocks/>
              </p:cNvSpPr>
              <p:nvPr/>
            </p:nvSpPr>
            <p:spPr bwMode="auto">
              <a:xfrm>
                <a:off x="1424" y="2469"/>
                <a:ext cx="11" cy="4"/>
              </a:xfrm>
              <a:custGeom>
                <a:avLst/>
                <a:gdLst>
                  <a:gd name="T0" fmla="*/ 4 w 11"/>
                  <a:gd name="T1" fmla="*/ 0 h 4"/>
                  <a:gd name="T2" fmla="*/ 11 w 11"/>
                  <a:gd name="T3" fmla="*/ 0 h 4"/>
                  <a:gd name="T4" fmla="*/ 11 w 11"/>
                  <a:gd name="T5" fmla="*/ 4 h 4"/>
                  <a:gd name="T6" fmla="*/ 0 w 11"/>
                  <a:gd name="T7" fmla="*/ 4 h 4"/>
                  <a:gd name="T8" fmla="*/ 4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4" y="0"/>
                    </a:moveTo>
                    <a:lnTo>
                      <a:pt x="11" y="0"/>
                    </a:lnTo>
                    <a:lnTo>
                      <a:pt x="11" y="4"/>
                    </a:lnTo>
                    <a:lnTo>
                      <a:pt x="0" y="4"/>
                    </a:lnTo>
                    <a:lnTo>
                      <a:pt x="4" y="0"/>
                    </a:lnTo>
                    <a:close/>
                  </a:path>
                </a:pathLst>
              </a:custGeom>
              <a:solidFill>
                <a:srgbClr val="1F1A17"/>
              </a:solidFill>
              <a:ln w="9525">
                <a:noFill/>
                <a:round/>
                <a:headEnd/>
                <a:tailEnd/>
              </a:ln>
            </p:spPr>
            <p:txBody>
              <a:bodyPr/>
              <a:lstStyle/>
              <a:p>
                <a:endParaRPr lang="ro-RO"/>
              </a:p>
            </p:txBody>
          </p:sp>
          <p:sp>
            <p:nvSpPr>
              <p:cNvPr id="54458" name="Freeform 620"/>
              <p:cNvSpPr>
                <a:spLocks/>
              </p:cNvSpPr>
              <p:nvPr/>
            </p:nvSpPr>
            <p:spPr bwMode="auto">
              <a:xfrm>
                <a:off x="1424" y="2466"/>
                <a:ext cx="11" cy="7"/>
              </a:xfrm>
              <a:custGeom>
                <a:avLst/>
                <a:gdLst>
                  <a:gd name="T0" fmla="*/ 4 w 11"/>
                  <a:gd name="T1" fmla="*/ 0 h 7"/>
                  <a:gd name="T2" fmla="*/ 7 w 11"/>
                  <a:gd name="T3" fmla="*/ 0 h 7"/>
                  <a:gd name="T4" fmla="*/ 11 w 11"/>
                  <a:gd name="T5" fmla="*/ 7 h 7"/>
                  <a:gd name="T6" fmla="*/ 0 w 11"/>
                  <a:gd name="T7" fmla="*/ 7 h 7"/>
                  <a:gd name="T8" fmla="*/ 4 w 11"/>
                  <a:gd name="T9" fmla="*/ 0 h 7"/>
                  <a:gd name="T10" fmla="*/ 0 60000 65536"/>
                  <a:gd name="T11" fmla="*/ 0 60000 65536"/>
                  <a:gd name="T12" fmla="*/ 0 60000 65536"/>
                  <a:gd name="T13" fmla="*/ 0 60000 65536"/>
                  <a:gd name="T14" fmla="*/ 0 60000 65536"/>
                  <a:gd name="T15" fmla="*/ 0 w 11"/>
                  <a:gd name="T16" fmla="*/ 0 h 7"/>
                  <a:gd name="T17" fmla="*/ 11 w 11"/>
                  <a:gd name="T18" fmla="*/ 7 h 7"/>
                </a:gdLst>
                <a:ahLst/>
                <a:cxnLst>
                  <a:cxn ang="T10">
                    <a:pos x="T0" y="T1"/>
                  </a:cxn>
                  <a:cxn ang="T11">
                    <a:pos x="T2" y="T3"/>
                  </a:cxn>
                  <a:cxn ang="T12">
                    <a:pos x="T4" y="T5"/>
                  </a:cxn>
                  <a:cxn ang="T13">
                    <a:pos x="T6" y="T7"/>
                  </a:cxn>
                  <a:cxn ang="T14">
                    <a:pos x="T8" y="T9"/>
                  </a:cxn>
                </a:cxnLst>
                <a:rect l="T15" t="T16" r="T17" b="T18"/>
                <a:pathLst>
                  <a:path w="11" h="7">
                    <a:moveTo>
                      <a:pt x="4" y="0"/>
                    </a:moveTo>
                    <a:lnTo>
                      <a:pt x="7" y="0"/>
                    </a:lnTo>
                    <a:lnTo>
                      <a:pt x="11" y="7"/>
                    </a:lnTo>
                    <a:lnTo>
                      <a:pt x="0" y="7"/>
                    </a:lnTo>
                    <a:lnTo>
                      <a:pt x="4" y="0"/>
                    </a:lnTo>
                    <a:close/>
                  </a:path>
                </a:pathLst>
              </a:custGeom>
              <a:solidFill>
                <a:srgbClr val="1F1A17"/>
              </a:solidFill>
              <a:ln w="9525">
                <a:noFill/>
                <a:round/>
                <a:headEnd/>
                <a:tailEnd/>
              </a:ln>
            </p:spPr>
            <p:txBody>
              <a:bodyPr/>
              <a:lstStyle/>
              <a:p>
                <a:endParaRPr lang="ro-RO"/>
              </a:p>
            </p:txBody>
          </p:sp>
          <p:sp>
            <p:nvSpPr>
              <p:cNvPr id="54459" name="Freeform 619"/>
              <p:cNvSpPr>
                <a:spLocks/>
              </p:cNvSpPr>
              <p:nvPr/>
            </p:nvSpPr>
            <p:spPr bwMode="auto">
              <a:xfrm>
                <a:off x="1428" y="2462"/>
                <a:ext cx="7" cy="7"/>
              </a:xfrm>
              <a:custGeom>
                <a:avLst/>
                <a:gdLst>
                  <a:gd name="T0" fmla="*/ 7 w 7"/>
                  <a:gd name="T1" fmla="*/ 7 h 7"/>
                  <a:gd name="T2" fmla="*/ 0 w 7"/>
                  <a:gd name="T3" fmla="*/ 7 h 7"/>
                  <a:gd name="T4" fmla="*/ 0 w 7"/>
                  <a:gd name="T5" fmla="*/ 0 h 7"/>
                  <a:gd name="T6" fmla="*/ 0 w 7"/>
                  <a:gd name="T7" fmla="*/ 0 h 7"/>
                  <a:gd name="T8" fmla="*/ 3 w 7"/>
                  <a:gd name="T9" fmla="*/ 0 h 7"/>
                  <a:gd name="T10" fmla="*/ 7 w 7"/>
                  <a:gd name="T11" fmla="*/ 7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0" y="7"/>
                    </a:lnTo>
                    <a:lnTo>
                      <a:pt x="0" y="0"/>
                    </a:lnTo>
                    <a:lnTo>
                      <a:pt x="3" y="0"/>
                    </a:lnTo>
                    <a:lnTo>
                      <a:pt x="7" y="7"/>
                    </a:lnTo>
                    <a:close/>
                  </a:path>
                </a:pathLst>
              </a:custGeom>
              <a:solidFill>
                <a:srgbClr val="1F1A17"/>
              </a:solidFill>
              <a:ln w="9525">
                <a:noFill/>
                <a:round/>
                <a:headEnd/>
                <a:tailEnd/>
              </a:ln>
            </p:spPr>
            <p:txBody>
              <a:bodyPr/>
              <a:lstStyle/>
              <a:p>
                <a:endParaRPr lang="ro-RO"/>
              </a:p>
            </p:txBody>
          </p:sp>
          <p:sp>
            <p:nvSpPr>
              <p:cNvPr id="54460" name="Freeform 618"/>
              <p:cNvSpPr>
                <a:spLocks/>
              </p:cNvSpPr>
              <p:nvPr/>
            </p:nvSpPr>
            <p:spPr bwMode="auto">
              <a:xfrm>
                <a:off x="1428" y="2455"/>
                <a:ext cx="3" cy="11"/>
              </a:xfrm>
              <a:custGeom>
                <a:avLst/>
                <a:gdLst>
                  <a:gd name="T0" fmla="*/ 3 w 3"/>
                  <a:gd name="T1" fmla="*/ 11 h 11"/>
                  <a:gd name="T2" fmla="*/ 0 w 3"/>
                  <a:gd name="T3" fmla="*/ 11 h 11"/>
                  <a:gd name="T4" fmla="*/ 0 w 3"/>
                  <a:gd name="T5" fmla="*/ 7 h 11"/>
                  <a:gd name="T6" fmla="*/ 0 w 3"/>
                  <a:gd name="T7" fmla="*/ 0 h 11"/>
                  <a:gd name="T8" fmla="*/ 3 w 3"/>
                  <a:gd name="T9" fmla="*/ 0 h 11"/>
                  <a:gd name="T10" fmla="*/ 3 w 3"/>
                  <a:gd name="T11" fmla="*/ 11 h 11"/>
                  <a:gd name="T12" fmla="*/ 0 60000 65536"/>
                  <a:gd name="T13" fmla="*/ 0 60000 65536"/>
                  <a:gd name="T14" fmla="*/ 0 60000 65536"/>
                  <a:gd name="T15" fmla="*/ 0 60000 65536"/>
                  <a:gd name="T16" fmla="*/ 0 60000 65536"/>
                  <a:gd name="T17" fmla="*/ 0 60000 65536"/>
                  <a:gd name="T18" fmla="*/ 0 w 3"/>
                  <a:gd name="T19" fmla="*/ 0 h 11"/>
                  <a:gd name="T20" fmla="*/ 3 w 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 h="11">
                    <a:moveTo>
                      <a:pt x="3" y="11"/>
                    </a:moveTo>
                    <a:lnTo>
                      <a:pt x="0" y="11"/>
                    </a:lnTo>
                    <a:lnTo>
                      <a:pt x="0" y="7"/>
                    </a:lnTo>
                    <a:lnTo>
                      <a:pt x="0" y="0"/>
                    </a:lnTo>
                    <a:lnTo>
                      <a:pt x="3" y="0"/>
                    </a:lnTo>
                    <a:lnTo>
                      <a:pt x="3" y="11"/>
                    </a:lnTo>
                    <a:close/>
                  </a:path>
                </a:pathLst>
              </a:custGeom>
              <a:solidFill>
                <a:srgbClr val="1F1A17"/>
              </a:solidFill>
              <a:ln w="9525">
                <a:noFill/>
                <a:round/>
                <a:headEnd/>
                <a:tailEnd/>
              </a:ln>
            </p:spPr>
            <p:txBody>
              <a:bodyPr/>
              <a:lstStyle/>
              <a:p>
                <a:endParaRPr lang="ro-RO"/>
              </a:p>
            </p:txBody>
          </p:sp>
          <p:sp>
            <p:nvSpPr>
              <p:cNvPr id="54461" name="Freeform 617"/>
              <p:cNvSpPr>
                <a:spLocks/>
              </p:cNvSpPr>
              <p:nvPr/>
            </p:nvSpPr>
            <p:spPr bwMode="auto">
              <a:xfrm>
                <a:off x="1428" y="2452"/>
                <a:ext cx="3" cy="10"/>
              </a:xfrm>
              <a:custGeom>
                <a:avLst/>
                <a:gdLst>
                  <a:gd name="T0" fmla="*/ 3 w 3"/>
                  <a:gd name="T1" fmla="*/ 10 h 10"/>
                  <a:gd name="T2" fmla="*/ 0 w 3"/>
                  <a:gd name="T3" fmla="*/ 10 h 10"/>
                  <a:gd name="T4" fmla="*/ 0 w 3"/>
                  <a:gd name="T5" fmla="*/ 0 h 10"/>
                  <a:gd name="T6" fmla="*/ 3 w 3"/>
                  <a:gd name="T7" fmla="*/ 0 h 10"/>
                  <a:gd name="T8" fmla="*/ 3 w 3"/>
                  <a:gd name="T9" fmla="*/ 3 h 10"/>
                  <a:gd name="T10" fmla="*/ 3 w 3"/>
                  <a:gd name="T11" fmla="*/ 1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3" y="10"/>
                    </a:moveTo>
                    <a:lnTo>
                      <a:pt x="0" y="10"/>
                    </a:lnTo>
                    <a:lnTo>
                      <a:pt x="0" y="0"/>
                    </a:lnTo>
                    <a:lnTo>
                      <a:pt x="3" y="0"/>
                    </a:lnTo>
                    <a:lnTo>
                      <a:pt x="3" y="3"/>
                    </a:lnTo>
                    <a:lnTo>
                      <a:pt x="3" y="10"/>
                    </a:lnTo>
                    <a:close/>
                  </a:path>
                </a:pathLst>
              </a:custGeom>
              <a:solidFill>
                <a:srgbClr val="1F1A17"/>
              </a:solidFill>
              <a:ln w="9525">
                <a:noFill/>
                <a:round/>
                <a:headEnd/>
                <a:tailEnd/>
              </a:ln>
            </p:spPr>
            <p:txBody>
              <a:bodyPr/>
              <a:lstStyle/>
              <a:p>
                <a:endParaRPr lang="ro-RO"/>
              </a:p>
            </p:txBody>
          </p:sp>
          <p:sp>
            <p:nvSpPr>
              <p:cNvPr id="54462" name="Freeform 616"/>
              <p:cNvSpPr>
                <a:spLocks/>
              </p:cNvSpPr>
              <p:nvPr/>
            </p:nvSpPr>
            <p:spPr bwMode="auto">
              <a:xfrm>
                <a:off x="1428" y="2448"/>
                <a:ext cx="3" cy="7"/>
              </a:xfrm>
              <a:custGeom>
                <a:avLst/>
                <a:gdLst>
                  <a:gd name="T0" fmla="*/ 3 w 3"/>
                  <a:gd name="T1" fmla="*/ 7 h 7"/>
                  <a:gd name="T2" fmla="*/ 0 w 3"/>
                  <a:gd name="T3" fmla="*/ 7 h 7"/>
                  <a:gd name="T4" fmla="*/ 0 w 3"/>
                  <a:gd name="T5" fmla="*/ 0 h 7"/>
                  <a:gd name="T6" fmla="*/ 3 w 3"/>
                  <a:gd name="T7" fmla="*/ 0 h 7"/>
                  <a:gd name="T8" fmla="*/ 3 w 3"/>
                  <a:gd name="T9" fmla="*/ 7 h 7"/>
                  <a:gd name="T10" fmla="*/ 3 w 3"/>
                  <a:gd name="T11" fmla="*/ 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3" y="7"/>
                    </a:moveTo>
                    <a:lnTo>
                      <a:pt x="0" y="7"/>
                    </a:lnTo>
                    <a:lnTo>
                      <a:pt x="0" y="0"/>
                    </a:lnTo>
                    <a:lnTo>
                      <a:pt x="3" y="0"/>
                    </a:lnTo>
                    <a:lnTo>
                      <a:pt x="3" y="7"/>
                    </a:lnTo>
                    <a:close/>
                  </a:path>
                </a:pathLst>
              </a:custGeom>
              <a:solidFill>
                <a:srgbClr val="1F1A17"/>
              </a:solidFill>
              <a:ln w="9525">
                <a:noFill/>
                <a:round/>
                <a:headEnd/>
                <a:tailEnd/>
              </a:ln>
            </p:spPr>
            <p:txBody>
              <a:bodyPr/>
              <a:lstStyle/>
              <a:p>
                <a:endParaRPr lang="ro-RO"/>
              </a:p>
            </p:txBody>
          </p:sp>
          <p:sp>
            <p:nvSpPr>
              <p:cNvPr id="54463" name="Freeform 615"/>
              <p:cNvSpPr>
                <a:spLocks/>
              </p:cNvSpPr>
              <p:nvPr/>
            </p:nvSpPr>
            <p:spPr bwMode="auto">
              <a:xfrm>
                <a:off x="1428" y="2445"/>
                <a:ext cx="3" cy="7"/>
              </a:xfrm>
              <a:custGeom>
                <a:avLst/>
                <a:gdLst>
                  <a:gd name="T0" fmla="*/ 3 w 3"/>
                  <a:gd name="T1" fmla="*/ 7 h 7"/>
                  <a:gd name="T2" fmla="*/ 0 w 3"/>
                  <a:gd name="T3" fmla="*/ 7 h 7"/>
                  <a:gd name="T4" fmla="*/ 0 w 3"/>
                  <a:gd name="T5" fmla="*/ 0 h 7"/>
                  <a:gd name="T6" fmla="*/ 0 w 3"/>
                  <a:gd name="T7" fmla="*/ 0 h 7"/>
                  <a:gd name="T8" fmla="*/ 3 w 3"/>
                  <a:gd name="T9" fmla="*/ 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3" y="7"/>
                    </a:moveTo>
                    <a:lnTo>
                      <a:pt x="0" y="7"/>
                    </a:lnTo>
                    <a:lnTo>
                      <a:pt x="0" y="0"/>
                    </a:lnTo>
                    <a:lnTo>
                      <a:pt x="3" y="7"/>
                    </a:lnTo>
                    <a:close/>
                  </a:path>
                </a:pathLst>
              </a:custGeom>
              <a:solidFill>
                <a:srgbClr val="1F1A17"/>
              </a:solidFill>
              <a:ln w="9525">
                <a:noFill/>
                <a:round/>
                <a:headEnd/>
                <a:tailEnd/>
              </a:ln>
            </p:spPr>
            <p:txBody>
              <a:bodyPr/>
              <a:lstStyle/>
              <a:p>
                <a:endParaRPr lang="ro-RO"/>
              </a:p>
            </p:txBody>
          </p:sp>
          <p:sp>
            <p:nvSpPr>
              <p:cNvPr id="54464" name="Freeform 614"/>
              <p:cNvSpPr>
                <a:spLocks/>
              </p:cNvSpPr>
              <p:nvPr/>
            </p:nvSpPr>
            <p:spPr bwMode="auto">
              <a:xfrm>
                <a:off x="1428" y="2441"/>
                <a:ext cx="3" cy="7"/>
              </a:xfrm>
              <a:custGeom>
                <a:avLst/>
                <a:gdLst>
                  <a:gd name="T0" fmla="*/ 3 w 3"/>
                  <a:gd name="T1" fmla="*/ 7 h 7"/>
                  <a:gd name="T2" fmla="*/ 0 w 3"/>
                  <a:gd name="T3" fmla="*/ 7 h 7"/>
                  <a:gd name="T4" fmla="*/ 0 w 3"/>
                  <a:gd name="T5" fmla="*/ 0 h 7"/>
                  <a:gd name="T6" fmla="*/ 3 w 3"/>
                  <a:gd name="T7" fmla="*/ 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3" y="7"/>
                    </a:moveTo>
                    <a:lnTo>
                      <a:pt x="0" y="7"/>
                    </a:lnTo>
                    <a:lnTo>
                      <a:pt x="0" y="0"/>
                    </a:lnTo>
                    <a:lnTo>
                      <a:pt x="3" y="7"/>
                    </a:lnTo>
                    <a:close/>
                  </a:path>
                </a:pathLst>
              </a:custGeom>
              <a:solidFill>
                <a:srgbClr val="1F1A17"/>
              </a:solidFill>
              <a:ln w="9525">
                <a:noFill/>
                <a:round/>
                <a:headEnd/>
                <a:tailEnd/>
              </a:ln>
            </p:spPr>
            <p:txBody>
              <a:bodyPr/>
              <a:lstStyle/>
              <a:p>
                <a:endParaRPr lang="ro-RO"/>
              </a:p>
            </p:txBody>
          </p:sp>
          <p:sp>
            <p:nvSpPr>
              <p:cNvPr id="54465" name="Freeform 613"/>
              <p:cNvSpPr>
                <a:spLocks/>
              </p:cNvSpPr>
              <p:nvPr/>
            </p:nvSpPr>
            <p:spPr bwMode="auto">
              <a:xfrm>
                <a:off x="1428" y="2441"/>
                <a:ext cx="1" cy="4"/>
              </a:xfrm>
              <a:custGeom>
                <a:avLst/>
                <a:gdLst>
                  <a:gd name="T0" fmla="*/ 0 w 1"/>
                  <a:gd name="T1" fmla="*/ 4 h 4"/>
                  <a:gd name="T2" fmla="*/ 0 w 1"/>
                  <a:gd name="T3" fmla="*/ 4 h 4"/>
                  <a:gd name="T4" fmla="*/ 0 w 1"/>
                  <a:gd name="T5" fmla="*/ 0 h 4"/>
                  <a:gd name="T6" fmla="*/ 0 w 1"/>
                  <a:gd name="T7" fmla="*/ 4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4"/>
                    </a:moveTo>
                    <a:lnTo>
                      <a:pt x="0" y="4"/>
                    </a:lnTo>
                    <a:lnTo>
                      <a:pt x="0" y="0"/>
                    </a:lnTo>
                    <a:lnTo>
                      <a:pt x="0" y="4"/>
                    </a:lnTo>
                    <a:close/>
                  </a:path>
                </a:pathLst>
              </a:custGeom>
              <a:solidFill>
                <a:srgbClr val="1F1A17"/>
              </a:solidFill>
              <a:ln w="9525">
                <a:noFill/>
                <a:round/>
                <a:headEnd/>
                <a:tailEnd/>
              </a:ln>
            </p:spPr>
            <p:txBody>
              <a:bodyPr/>
              <a:lstStyle/>
              <a:p>
                <a:endParaRPr lang="ro-RO"/>
              </a:p>
            </p:txBody>
          </p:sp>
          <p:sp>
            <p:nvSpPr>
              <p:cNvPr id="54466" name="Freeform 612"/>
              <p:cNvSpPr>
                <a:spLocks/>
              </p:cNvSpPr>
              <p:nvPr/>
            </p:nvSpPr>
            <p:spPr bwMode="auto">
              <a:xfrm>
                <a:off x="1424" y="2452"/>
                <a:ext cx="18" cy="21"/>
              </a:xfrm>
              <a:custGeom>
                <a:avLst/>
                <a:gdLst>
                  <a:gd name="T0" fmla="*/ 15 w 18"/>
                  <a:gd name="T1" fmla="*/ 0 h 21"/>
                  <a:gd name="T2" fmla="*/ 0 w 18"/>
                  <a:gd name="T3" fmla="*/ 3 h 21"/>
                  <a:gd name="T4" fmla="*/ 4 w 18"/>
                  <a:gd name="T5" fmla="*/ 21 h 21"/>
                  <a:gd name="T6" fmla="*/ 18 w 18"/>
                  <a:gd name="T7" fmla="*/ 17 h 21"/>
                  <a:gd name="T8" fmla="*/ 15 w 18"/>
                  <a:gd name="T9" fmla="*/ 3 h 21"/>
                  <a:gd name="T10" fmla="*/ 15 w 18"/>
                  <a:gd name="T11" fmla="*/ 0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15" y="0"/>
                    </a:moveTo>
                    <a:lnTo>
                      <a:pt x="0" y="3"/>
                    </a:lnTo>
                    <a:lnTo>
                      <a:pt x="4" y="21"/>
                    </a:lnTo>
                    <a:lnTo>
                      <a:pt x="18" y="17"/>
                    </a:lnTo>
                    <a:lnTo>
                      <a:pt x="15" y="3"/>
                    </a:lnTo>
                    <a:lnTo>
                      <a:pt x="15" y="0"/>
                    </a:lnTo>
                    <a:close/>
                  </a:path>
                </a:pathLst>
              </a:custGeom>
              <a:solidFill>
                <a:srgbClr val="1F1A17"/>
              </a:solidFill>
              <a:ln w="9525">
                <a:noFill/>
                <a:round/>
                <a:headEnd/>
                <a:tailEnd/>
              </a:ln>
            </p:spPr>
            <p:txBody>
              <a:bodyPr/>
              <a:lstStyle/>
              <a:p>
                <a:endParaRPr lang="ro-RO"/>
              </a:p>
            </p:txBody>
          </p:sp>
          <p:sp>
            <p:nvSpPr>
              <p:cNvPr id="54467" name="Freeform 611"/>
              <p:cNvSpPr>
                <a:spLocks/>
              </p:cNvSpPr>
              <p:nvPr/>
            </p:nvSpPr>
            <p:spPr bwMode="auto">
              <a:xfrm>
                <a:off x="1421" y="2441"/>
                <a:ext cx="18" cy="14"/>
              </a:xfrm>
              <a:custGeom>
                <a:avLst/>
                <a:gdLst>
                  <a:gd name="T0" fmla="*/ 0 w 18"/>
                  <a:gd name="T1" fmla="*/ 0 h 14"/>
                  <a:gd name="T2" fmla="*/ 0 w 18"/>
                  <a:gd name="T3" fmla="*/ 4 h 14"/>
                  <a:gd name="T4" fmla="*/ 3 w 18"/>
                  <a:gd name="T5" fmla="*/ 14 h 14"/>
                  <a:gd name="T6" fmla="*/ 18 w 18"/>
                  <a:gd name="T7" fmla="*/ 11 h 14"/>
                  <a:gd name="T8" fmla="*/ 14 w 18"/>
                  <a:gd name="T9" fmla="*/ 0 h 14"/>
                  <a:gd name="T10" fmla="*/ 0 w 18"/>
                  <a:gd name="T11" fmla="*/ 0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0" y="0"/>
                    </a:moveTo>
                    <a:lnTo>
                      <a:pt x="0" y="4"/>
                    </a:lnTo>
                    <a:lnTo>
                      <a:pt x="3" y="14"/>
                    </a:lnTo>
                    <a:lnTo>
                      <a:pt x="18" y="11"/>
                    </a:lnTo>
                    <a:lnTo>
                      <a:pt x="14" y="0"/>
                    </a:lnTo>
                    <a:lnTo>
                      <a:pt x="0" y="0"/>
                    </a:lnTo>
                    <a:close/>
                  </a:path>
                </a:pathLst>
              </a:custGeom>
              <a:solidFill>
                <a:srgbClr val="1F1A17"/>
              </a:solidFill>
              <a:ln w="9525">
                <a:noFill/>
                <a:round/>
                <a:headEnd/>
                <a:tailEnd/>
              </a:ln>
            </p:spPr>
            <p:txBody>
              <a:bodyPr/>
              <a:lstStyle/>
              <a:p>
                <a:endParaRPr lang="ro-RO"/>
              </a:p>
            </p:txBody>
          </p:sp>
          <p:sp>
            <p:nvSpPr>
              <p:cNvPr id="54468" name="Freeform 610"/>
              <p:cNvSpPr>
                <a:spLocks/>
              </p:cNvSpPr>
              <p:nvPr/>
            </p:nvSpPr>
            <p:spPr bwMode="auto">
              <a:xfrm>
                <a:off x="1421" y="2441"/>
                <a:ext cx="14" cy="21"/>
              </a:xfrm>
              <a:custGeom>
                <a:avLst/>
                <a:gdLst>
                  <a:gd name="T0" fmla="*/ 14 w 14"/>
                  <a:gd name="T1" fmla="*/ 21 h 21"/>
                  <a:gd name="T2" fmla="*/ 14 w 14"/>
                  <a:gd name="T3" fmla="*/ 21 h 21"/>
                  <a:gd name="T4" fmla="*/ 14 w 14"/>
                  <a:gd name="T5" fmla="*/ 0 h 21"/>
                  <a:gd name="T6" fmla="*/ 0 w 14"/>
                  <a:gd name="T7" fmla="*/ 0 h 21"/>
                  <a:gd name="T8" fmla="*/ 0 w 14"/>
                  <a:gd name="T9" fmla="*/ 21 h 21"/>
                  <a:gd name="T10" fmla="*/ 14 w 14"/>
                  <a:gd name="T11" fmla="*/ 21 h 21"/>
                  <a:gd name="T12" fmla="*/ 0 60000 65536"/>
                  <a:gd name="T13" fmla="*/ 0 60000 65536"/>
                  <a:gd name="T14" fmla="*/ 0 60000 65536"/>
                  <a:gd name="T15" fmla="*/ 0 60000 65536"/>
                  <a:gd name="T16" fmla="*/ 0 60000 65536"/>
                  <a:gd name="T17" fmla="*/ 0 60000 65536"/>
                  <a:gd name="T18" fmla="*/ 0 w 14"/>
                  <a:gd name="T19" fmla="*/ 0 h 21"/>
                  <a:gd name="T20" fmla="*/ 14 w 14"/>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4" h="21">
                    <a:moveTo>
                      <a:pt x="14" y="21"/>
                    </a:moveTo>
                    <a:lnTo>
                      <a:pt x="14" y="21"/>
                    </a:lnTo>
                    <a:lnTo>
                      <a:pt x="14" y="0"/>
                    </a:lnTo>
                    <a:lnTo>
                      <a:pt x="0" y="0"/>
                    </a:lnTo>
                    <a:lnTo>
                      <a:pt x="0" y="21"/>
                    </a:lnTo>
                    <a:lnTo>
                      <a:pt x="14" y="21"/>
                    </a:lnTo>
                    <a:close/>
                  </a:path>
                </a:pathLst>
              </a:custGeom>
              <a:solidFill>
                <a:srgbClr val="1F1A17"/>
              </a:solidFill>
              <a:ln w="9525">
                <a:noFill/>
                <a:round/>
                <a:headEnd/>
                <a:tailEnd/>
              </a:ln>
            </p:spPr>
            <p:txBody>
              <a:bodyPr/>
              <a:lstStyle/>
              <a:p>
                <a:endParaRPr lang="ro-RO"/>
              </a:p>
            </p:txBody>
          </p:sp>
          <p:sp>
            <p:nvSpPr>
              <p:cNvPr id="54469" name="Freeform 609"/>
              <p:cNvSpPr>
                <a:spLocks/>
              </p:cNvSpPr>
              <p:nvPr/>
            </p:nvSpPr>
            <p:spPr bwMode="auto">
              <a:xfrm>
                <a:off x="1417" y="2459"/>
                <a:ext cx="18" cy="21"/>
              </a:xfrm>
              <a:custGeom>
                <a:avLst/>
                <a:gdLst>
                  <a:gd name="T0" fmla="*/ 7 w 18"/>
                  <a:gd name="T1" fmla="*/ 21 h 21"/>
                  <a:gd name="T2" fmla="*/ 14 w 18"/>
                  <a:gd name="T3" fmla="*/ 14 h 21"/>
                  <a:gd name="T4" fmla="*/ 18 w 18"/>
                  <a:gd name="T5" fmla="*/ 3 h 21"/>
                  <a:gd name="T6" fmla="*/ 4 w 18"/>
                  <a:gd name="T7" fmla="*/ 0 h 21"/>
                  <a:gd name="T8" fmla="*/ 0 w 18"/>
                  <a:gd name="T9" fmla="*/ 10 h 21"/>
                  <a:gd name="T10" fmla="*/ 7 w 18"/>
                  <a:gd name="T11" fmla="*/ 21 h 21"/>
                  <a:gd name="T12" fmla="*/ 0 60000 65536"/>
                  <a:gd name="T13" fmla="*/ 0 60000 65536"/>
                  <a:gd name="T14" fmla="*/ 0 60000 65536"/>
                  <a:gd name="T15" fmla="*/ 0 60000 65536"/>
                  <a:gd name="T16" fmla="*/ 0 60000 65536"/>
                  <a:gd name="T17" fmla="*/ 0 60000 65536"/>
                  <a:gd name="T18" fmla="*/ 0 w 18"/>
                  <a:gd name="T19" fmla="*/ 0 h 21"/>
                  <a:gd name="T20" fmla="*/ 18 w 18"/>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8" h="21">
                    <a:moveTo>
                      <a:pt x="7" y="21"/>
                    </a:moveTo>
                    <a:lnTo>
                      <a:pt x="14" y="14"/>
                    </a:lnTo>
                    <a:lnTo>
                      <a:pt x="18" y="3"/>
                    </a:lnTo>
                    <a:lnTo>
                      <a:pt x="4" y="0"/>
                    </a:lnTo>
                    <a:lnTo>
                      <a:pt x="0" y="10"/>
                    </a:lnTo>
                    <a:lnTo>
                      <a:pt x="7" y="21"/>
                    </a:lnTo>
                    <a:close/>
                  </a:path>
                </a:pathLst>
              </a:custGeom>
              <a:solidFill>
                <a:srgbClr val="1F1A17"/>
              </a:solidFill>
              <a:ln w="9525">
                <a:noFill/>
                <a:round/>
                <a:headEnd/>
                <a:tailEnd/>
              </a:ln>
            </p:spPr>
            <p:txBody>
              <a:bodyPr/>
              <a:lstStyle/>
              <a:p>
                <a:endParaRPr lang="ro-RO"/>
              </a:p>
            </p:txBody>
          </p:sp>
          <p:sp>
            <p:nvSpPr>
              <p:cNvPr id="54470" name="Freeform 608"/>
              <p:cNvSpPr>
                <a:spLocks/>
              </p:cNvSpPr>
              <p:nvPr/>
            </p:nvSpPr>
            <p:spPr bwMode="auto">
              <a:xfrm>
                <a:off x="1424" y="2466"/>
                <a:ext cx="18" cy="14"/>
              </a:xfrm>
              <a:custGeom>
                <a:avLst/>
                <a:gdLst>
                  <a:gd name="T0" fmla="*/ 18 w 18"/>
                  <a:gd name="T1" fmla="*/ 3 h 14"/>
                  <a:gd name="T2" fmla="*/ 11 w 18"/>
                  <a:gd name="T3" fmla="*/ 0 h 14"/>
                  <a:gd name="T4" fmla="*/ 0 w 18"/>
                  <a:gd name="T5" fmla="*/ 0 h 14"/>
                  <a:gd name="T6" fmla="*/ 0 w 18"/>
                  <a:gd name="T7" fmla="*/ 14 h 14"/>
                  <a:gd name="T8" fmla="*/ 11 w 18"/>
                  <a:gd name="T9" fmla="*/ 14 h 14"/>
                  <a:gd name="T10" fmla="*/ 18 w 18"/>
                  <a:gd name="T11" fmla="*/ 3 h 14"/>
                  <a:gd name="T12" fmla="*/ 0 60000 65536"/>
                  <a:gd name="T13" fmla="*/ 0 60000 65536"/>
                  <a:gd name="T14" fmla="*/ 0 60000 65536"/>
                  <a:gd name="T15" fmla="*/ 0 60000 65536"/>
                  <a:gd name="T16" fmla="*/ 0 60000 65536"/>
                  <a:gd name="T17" fmla="*/ 0 60000 65536"/>
                  <a:gd name="T18" fmla="*/ 0 w 18"/>
                  <a:gd name="T19" fmla="*/ 0 h 14"/>
                  <a:gd name="T20" fmla="*/ 18 w 1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8" h="14">
                    <a:moveTo>
                      <a:pt x="18" y="3"/>
                    </a:moveTo>
                    <a:lnTo>
                      <a:pt x="11" y="0"/>
                    </a:lnTo>
                    <a:lnTo>
                      <a:pt x="0" y="0"/>
                    </a:lnTo>
                    <a:lnTo>
                      <a:pt x="0" y="14"/>
                    </a:lnTo>
                    <a:lnTo>
                      <a:pt x="11" y="14"/>
                    </a:lnTo>
                    <a:lnTo>
                      <a:pt x="18" y="3"/>
                    </a:lnTo>
                    <a:close/>
                  </a:path>
                </a:pathLst>
              </a:custGeom>
              <a:solidFill>
                <a:srgbClr val="1F1A17"/>
              </a:solidFill>
              <a:ln w="9525">
                <a:noFill/>
                <a:round/>
                <a:headEnd/>
                <a:tailEnd/>
              </a:ln>
            </p:spPr>
            <p:txBody>
              <a:bodyPr/>
              <a:lstStyle/>
              <a:p>
                <a:endParaRPr lang="ro-RO"/>
              </a:p>
            </p:txBody>
          </p:sp>
          <p:sp>
            <p:nvSpPr>
              <p:cNvPr id="54471" name="Freeform 607"/>
              <p:cNvSpPr>
                <a:spLocks/>
              </p:cNvSpPr>
              <p:nvPr/>
            </p:nvSpPr>
            <p:spPr bwMode="auto">
              <a:xfrm>
                <a:off x="1435" y="2469"/>
                <a:ext cx="7" cy="4"/>
              </a:xfrm>
              <a:custGeom>
                <a:avLst/>
                <a:gdLst>
                  <a:gd name="T0" fmla="*/ 7 w 7"/>
                  <a:gd name="T1" fmla="*/ 0 h 4"/>
                  <a:gd name="T2" fmla="*/ 0 w 7"/>
                  <a:gd name="T3" fmla="*/ 4 h 4"/>
                  <a:gd name="T4" fmla="*/ 0 w 7"/>
                  <a:gd name="T5" fmla="*/ 4 h 4"/>
                  <a:gd name="T6" fmla="*/ 0 w 7"/>
                  <a:gd name="T7" fmla="*/ 4 h 4"/>
                  <a:gd name="T8" fmla="*/ 0 w 7"/>
                  <a:gd name="T9" fmla="*/ 4 h 4"/>
                  <a:gd name="T10" fmla="*/ 7 w 7"/>
                  <a:gd name="T11" fmla="*/ 0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7" y="0"/>
                    </a:moveTo>
                    <a:lnTo>
                      <a:pt x="0" y="4"/>
                    </a:lnTo>
                    <a:lnTo>
                      <a:pt x="7" y="0"/>
                    </a:lnTo>
                    <a:close/>
                  </a:path>
                </a:pathLst>
              </a:custGeom>
              <a:solidFill>
                <a:srgbClr val="1F1A17"/>
              </a:solidFill>
              <a:ln w="9525">
                <a:noFill/>
                <a:round/>
                <a:headEnd/>
                <a:tailEnd/>
              </a:ln>
            </p:spPr>
            <p:txBody>
              <a:bodyPr/>
              <a:lstStyle/>
              <a:p>
                <a:endParaRPr lang="ro-RO"/>
              </a:p>
            </p:txBody>
          </p:sp>
          <p:sp>
            <p:nvSpPr>
              <p:cNvPr id="54472" name="Freeform 606"/>
              <p:cNvSpPr>
                <a:spLocks/>
              </p:cNvSpPr>
              <p:nvPr/>
            </p:nvSpPr>
            <p:spPr bwMode="auto">
              <a:xfrm>
                <a:off x="1224" y="2448"/>
                <a:ext cx="334" cy="249"/>
              </a:xfrm>
              <a:custGeom>
                <a:avLst/>
                <a:gdLst>
                  <a:gd name="T0" fmla="*/ 334 w 334"/>
                  <a:gd name="T1" fmla="*/ 218 h 249"/>
                  <a:gd name="T2" fmla="*/ 330 w 334"/>
                  <a:gd name="T3" fmla="*/ 11 h 249"/>
                  <a:gd name="T4" fmla="*/ 99 w 334"/>
                  <a:gd name="T5" fmla="*/ 0 h 249"/>
                  <a:gd name="T6" fmla="*/ 0 w 334"/>
                  <a:gd name="T7" fmla="*/ 77 h 249"/>
                  <a:gd name="T8" fmla="*/ 0 w 334"/>
                  <a:gd name="T9" fmla="*/ 249 h 249"/>
                  <a:gd name="T10" fmla="*/ 334 w 334"/>
                  <a:gd name="T11" fmla="*/ 218 h 249"/>
                  <a:gd name="T12" fmla="*/ 0 60000 65536"/>
                  <a:gd name="T13" fmla="*/ 0 60000 65536"/>
                  <a:gd name="T14" fmla="*/ 0 60000 65536"/>
                  <a:gd name="T15" fmla="*/ 0 60000 65536"/>
                  <a:gd name="T16" fmla="*/ 0 60000 65536"/>
                  <a:gd name="T17" fmla="*/ 0 60000 65536"/>
                  <a:gd name="T18" fmla="*/ 0 w 334"/>
                  <a:gd name="T19" fmla="*/ 0 h 249"/>
                  <a:gd name="T20" fmla="*/ 334 w 334"/>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334" h="249">
                    <a:moveTo>
                      <a:pt x="334" y="218"/>
                    </a:moveTo>
                    <a:lnTo>
                      <a:pt x="330" y="11"/>
                    </a:lnTo>
                    <a:lnTo>
                      <a:pt x="99" y="0"/>
                    </a:lnTo>
                    <a:lnTo>
                      <a:pt x="0" y="77"/>
                    </a:lnTo>
                    <a:lnTo>
                      <a:pt x="0" y="249"/>
                    </a:lnTo>
                    <a:lnTo>
                      <a:pt x="334" y="218"/>
                    </a:lnTo>
                    <a:close/>
                  </a:path>
                </a:pathLst>
              </a:custGeom>
              <a:solidFill>
                <a:srgbClr val="FFFFFF"/>
              </a:solidFill>
              <a:ln w="9525">
                <a:noFill/>
                <a:round/>
                <a:headEnd/>
                <a:tailEnd/>
              </a:ln>
            </p:spPr>
            <p:txBody>
              <a:bodyPr/>
              <a:lstStyle/>
              <a:p>
                <a:endParaRPr lang="ro-RO"/>
              </a:p>
            </p:txBody>
          </p:sp>
          <p:sp>
            <p:nvSpPr>
              <p:cNvPr id="54473" name="Freeform 605"/>
              <p:cNvSpPr>
                <a:spLocks/>
              </p:cNvSpPr>
              <p:nvPr/>
            </p:nvSpPr>
            <p:spPr bwMode="auto">
              <a:xfrm>
                <a:off x="1547" y="2452"/>
                <a:ext cx="18" cy="214"/>
              </a:xfrm>
              <a:custGeom>
                <a:avLst/>
                <a:gdLst>
                  <a:gd name="T0" fmla="*/ 7 w 18"/>
                  <a:gd name="T1" fmla="*/ 0 h 214"/>
                  <a:gd name="T2" fmla="*/ 0 w 18"/>
                  <a:gd name="T3" fmla="*/ 7 h 214"/>
                  <a:gd name="T4" fmla="*/ 0 w 18"/>
                  <a:gd name="T5" fmla="*/ 214 h 214"/>
                  <a:gd name="T6" fmla="*/ 18 w 18"/>
                  <a:gd name="T7" fmla="*/ 214 h 214"/>
                  <a:gd name="T8" fmla="*/ 14 w 18"/>
                  <a:gd name="T9" fmla="*/ 7 h 214"/>
                  <a:gd name="T10" fmla="*/ 7 w 18"/>
                  <a:gd name="T11" fmla="*/ 0 h 214"/>
                  <a:gd name="T12" fmla="*/ 0 60000 65536"/>
                  <a:gd name="T13" fmla="*/ 0 60000 65536"/>
                  <a:gd name="T14" fmla="*/ 0 60000 65536"/>
                  <a:gd name="T15" fmla="*/ 0 60000 65536"/>
                  <a:gd name="T16" fmla="*/ 0 60000 65536"/>
                  <a:gd name="T17" fmla="*/ 0 60000 65536"/>
                  <a:gd name="T18" fmla="*/ 0 w 18"/>
                  <a:gd name="T19" fmla="*/ 0 h 214"/>
                  <a:gd name="T20" fmla="*/ 18 w 18"/>
                  <a:gd name="T21" fmla="*/ 214 h 214"/>
                </a:gdLst>
                <a:ahLst/>
                <a:cxnLst>
                  <a:cxn ang="T12">
                    <a:pos x="T0" y="T1"/>
                  </a:cxn>
                  <a:cxn ang="T13">
                    <a:pos x="T2" y="T3"/>
                  </a:cxn>
                  <a:cxn ang="T14">
                    <a:pos x="T4" y="T5"/>
                  </a:cxn>
                  <a:cxn ang="T15">
                    <a:pos x="T6" y="T7"/>
                  </a:cxn>
                  <a:cxn ang="T16">
                    <a:pos x="T8" y="T9"/>
                  </a:cxn>
                  <a:cxn ang="T17">
                    <a:pos x="T10" y="T11"/>
                  </a:cxn>
                </a:cxnLst>
                <a:rect l="T18" t="T19" r="T20" b="T21"/>
                <a:pathLst>
                  <a:path w="18" h="214">
                    <a:moveTo>
                      <a:pt x="7" y="0"/>
                    </a:moveTo>
                    <a:lnTo>
                      <a:pt x="0" y="7"/>
                    </a:lnTo>
                    <a:lnTo>
                      <a:pt x="0" y="214"/>
                    </a:lnTo>
                    <a:lnTo>
                      <a:pt x="18" y="214"/>
                    </a:lnTo>
                    <a:lnTo>
                      <a:pt x="14" y="7"/>
                    </a:lnTo>
                    <a:lnTo>
                      <a:pt x="7" y="0"/>
                    </a:lnTo>
                    <a:close/>
                  </a:path>
                </a:pathLst>
              </a:custGeom>
              <a:solidFill>
                <a:srgbClr val="1F1A17"/>
              </a:solidFill>
              <a:ln w="9525">
                <a:noFill/>
                <a:round/>
                <a:headEnd/>
                <a:tailEnd/>
              </a:ln>
            </p:spPr>
            <p:txBody>
              <a:bodyPr/>
              <a:lstStyle/>
              <a:p>
                <a:endParaRPr lang="ro-RO"/>
              </a:p>
            </p:txBody>
          </p:sp>
          <p:sp>
            <p:nvSpPr>
              <p:cNvPr id="54474" name="Freeform 604"/>
              <p:cNvSpPr>
                <a:spLocks/>
              </p:cNvSpPr>
              <p:nvPr/>
            </p:nvSpPr>
            <p:spPr bwMode="auto">
              <a:xfrm>
                <a:off x="1319" y="2441"/>
                <a:ext cx="235" cy="28"/>
              </a:xfrm>
              <a:custGeom>
                <a:avLst/>
                <a:gdLst>
                  <a:gd name="T0" fmla="*/ 0 w 235"/>
                  <a:gd name="T1" fmla="*/ 4 h 28"/>
                  <a:gd name="T2" fmla="*/ 4 w 235"/>
                  <a:gd name="T3" fmla="*/ 18 h 28"/>
                  <a:gd name="T4" fmla="*/ 235 w 235"/>
                  <a:gd name="T5" fmla="*/ 28 h 28"/>
                  <a:gd name="T6" fmla="*/ 235 w 235"/>
                  <a:gd name="T7" fmla="*/ 11 h 28"/>
                  <a:gd name="T8" fmla="*/ 7 w 235"/>
                  <a:gd name="T9" fmla="*/ 0 h 28"/>
                  <a:gd name="T10" fmla="*/ 0 w 235"/>
                  <a:gd name="T11" fmla="*/ 4 h 28"/>
                  <a:gd name="T12" fmla="*/ 0 60000 65536"/>
                  <a:gd name="T13" fmla="*/ 0 60000 65536"/>
                  <a:gd name="T14" fmla="*/ 0 60000 65536"/>
                  <a:gd name="T15" fmla="*/ 0 60000 65536"/>
                  <a:gd name="T16" fmla="*/ 0 60000 65536"/>
                  <a:gd name="T17" fmla="*/ 0 60000 65536"/>
                  <a:gd name="T18" fmla="*/ 0 w 235"/>
                  <a:gd name="T19" fmla="*/ 0 h 28"/>
                  <a:gd name="T20" fmla="*/ 235 w 23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35" h="28">
                    <a:moveTo>
                      <a:pt x="0" y="4"/>
                    </a:moveTo>
                    <a:lnTo>
                      <a:pt x="4" y="18"/>
                    </a:lnTo>
                    <a:lnTo>
                      <a:pt x="235" y="28"/>
                    </a:lnTo>
                    <a:lnTo>
                      <a:pt x="235" y="11"/>
                    </a:lnTo>
                    <a:lnTo>
                      <a:pt x="7" y="0"/>
                    </a:lnTo>
                    <a:lnTo>
                      <a:pt x="0" y="4"/>
                    </a:lnTo>
                    <a:close/>
                  </a:path>
                </a:pathLst>
              </a:custGeom>
              <a:solidFill>
                <a:srgbClr val="1F1A17"/>
              </a:solidFill>
              <a:ln w="9525">
                <a:noFill/>
                <a:round/>
                <a:headEnd/>
                <a:tailEnd/>
              </a:ln>
            </p:spPr>
            <p:txBody>
              <a:bodyPr/>
              <a:lstStyle/>
              <a:p>
                <a:endParaRPr lang="ro-RO"/>
              </a:p>
            </p:txBody>
          </p:sp>
          <p:sp>
            <p:nvSpPr>
              <p:cNvPr id="54475" name="Freeform 603"/>
              <p:cNvSpPr>
                <a:spLocks/>
              </p:cNvSpPr>
              <p:nvPr/>
            </p:nvSpPr>
            <p:spPr bwMode="auto">
              <a:xfrm>
                <a:off x="1217" y="2445"/>
                <a:ext cx="113" cy="87"/>
              </a:xfrm>
              <a:custGeom>
                <a:avLst/>
                <a:gdLst>
                  <a:gd name="T0" fmla="*/ 0 w 113"/>
                  <a:gd name="T1" fmla="*/ 80 h 87"/>
                  <a:gd name="T2" fmla="*/ 14 w 113"/>
                  <a:gd name="T3" fmla="*/ 87 h 87"/>
                  <a:gd name="T4" fmla="*/ 113 w 113"/>
                  <a:gd name="T5" fmla="*/ 10 h 87"/>
                  <a:gd name="T6" fmla="*/ 102 w 113"/>
                  <a:gd name="T7" fmla="*/ 0 h 87"/>
                  <a:gd name="T8" fmla="*/ 4 w 113"/>
                  <a:gd name="T9" fmla="*/ 73 h 87"/>
                  <a:gd name="T10" fmla="*/ 0 w 113"/>
                  <a:gd name="T11" fmla="*/ 80 h 87"/>
                  <a:gd name="T12" fmla="*/ 0 60000 65536"/>
                  <a:gd name="T13" fmla="*/ 0 60000 65536"/>
                  <a:gd name="T14" fmla="*/ 0 60000 65536"/>
                  <a:gd name="T15" fmla="*/ 0 60000 65536"/>
                  <a:gd name="T16" fmla="*/ 0 60000 65536"/>
                  <a:gd name="T17" fmla="*/ 0 60000 65536"/>
                  <a:gd name="T18" fmla="*/ 0 w 113"/>
                  <a:gd name="T19" fmla="*/ 0 h 87"/>
                  <a:gd name="T20" fmla="*/ 113 w 113"/>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3" h="87">
                    <a:moveTo>
                      <a:pt x="0" y="80"/>
                    </a:moveTo>
                    <a:lnTo>
                      <a:pt x="14" y="87"/>
                    </a:lnTo>
                    <a:lnTo>
                      <a:pt x="113" y="10"/>
                    </a:lnTo>
                    <a:lnTo>
                      <a:pt x="102" y="0"/>
                    </a:lnTo>
                    <a:lnTo>
                      <a:pt x="4" y="73"/>
                    </a:lnTo>
                    <a:lnTo>
                      <a:pt x="0" y="80"/>
                    </a:lnTo>
                    <a:close/>
                  </a:path>
                </a:pathLst>
              </a:custGeom>
              <a:solidFill>
                <a:srgbClr val="1F1A17"/>
              </a:solidFill>
              <a:ln w="9525">
                <a:noFill/>
                <a:round/>
                <a:headEnd/>
                <a:tailEnd/>
              </a:ln>
            </p:spPr>
            <p:txBody>
              <a:bodyPr/>
              <a:lstStyle/>
              <a:p>
                <a:endParaRPr lang="ro-RO"/>
              </a:p>
            </p:txBody>
          </p:sp>
          <p:sp>
            <p:nvSpPr>
              <p:cNvPr id="54476" name="Freeform 602"/>
              <p:cNvSpPr>
                <a:spLocks/>
              </p:cNvSpPr>
              <p:nvPr/>
            </p:nvSpPr>
            <p:spPr bwMode="auto">
              <a:xfrm>
                <a:off x="1217" y="2525"/>
                <a:ext cx="14" cy="179"/>
              </a:xfrm>
              <a:custGeom>
                <a:avLst/>
                <a:gdLst>
                  <a:gd name="T0" fmla="*/ 7 w 14"/>
                  <a:gd name="T1" fmla="*/ 179 h 179"/>
                  <a:gd name="T2" fmla="*/ 14 w 14"/>
                  <a:gd name="T3" fmla="*/ 172 h 179"/>
                  <a:gd name="T4" fmla="*/ 14 w 14"/>
                  <a:gd name="T5" fmla="*/ 0 h 179"/>
                  <a:gd name="T6" fmla="*/ 0 w 14"/>
                  <a:gd name="T7" fmla="*/ 0 h 179"/>
                  <a:gd name="T8" fmla="*/ 0 w 14"/>
                  <a:gd name="T9" fmla="*/ 172 h 179"/>
                  <a:gd name="T10" fmla="*/ 7 w 14"/>
                  <a:gd name="T11" fmla="*/ 179 h 179"/>
                  <a:gd name="T12" fmla="*/ 0 60000 65536"/>
                  <a:gd name="T13" fmla="*/ 0 60000 65536"/>
                  <a:gd name="T14" fmla="*/ 0 60000 65536"/>
                  <a:gd name="T15" fmla="*/ 0 60000 65536"/>
                  <a:gd name="T16" fmla="*/ 0 60000 65536"/>
                  <a:gd name="T17" fmla="*/ 0 60000 65536"/>
                  <a:gd name="T18" fmla="*/ 0 w 14"/>
                  <a:gd name="T19" fmla="*/ 0 h 179"/>
                  <a:gd name="T20" fmla="*/ 14 w 14"/>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4" h="179">
                    <a:moveTo>
                      <a:pt x="7" y="179"/>
                    </a:moveTo>
                    <a:lnTo>
                      <a:pt x="14" y="172"/>
                    </a:lnTo>
                    <a:lnTo>
                      <a:pt x="14" y="0"/>
                    </a:lnTo>
                    <a:lnTo>
                      <a:pt x="0" y="0"/>
                    </a:lnTo>
                    <a:lnTo>
                      <a:pt x="0" y="172"/>
                    </a:lnTo>
                    <a:lnTo>
                      <a:pt x="7" y="179"/>
                    </a:lnTo>
                    <a:close/>
                  </a:path>
                </a:pathLst>
              </a:custGeom>
              <a:solidFill>
                <a:srgbClr val="1F1A17"/>
              </a:solidFill>
              <a:ln w="9525">
                <a:noFill/>
                <a:round/>
                <a:headEnd/>
                <a:tailEnd/>
              </a:ln>
            </p:spPr>
            <p:txBody>
              <a:bodyPr/>
              <a:lstStyle/>
              <a:p>
                <a:endParaRPr lang="ro-RO"/>
              </a:p>
            </p:txBody>
          </p:sp>
          <p:sp>
            <p:nvSpPr>
              <p:cNvPr id="54477" name="Freeform 601"/>
              <p:cNvSpPr>
                <a:spLocks/>
              </p:cNvSpPr>
              <p:nvPr/>
            </p:nvSpPr>
            <p:spPr bwMode="auto">
              <a:xfrm>
                <a:off x="1224" y="2655"/>
                <a:ext cx="341" cy="49"/>
              </a:xfrm>
              <a:custGeom>
                <a:avLst/>
                <a:gdLst>
                  <a:gd name="T0" fmla="*/ 341 w 341"/>
                  <a:gd name="T1" fmla="*/ 11 h 49"/>
                  <a:gd name="T2" fmla="*/ 330 w 341"/>
                  <a:gd name="T3" fmla="*/ 0 h 49"/>
                  <a:gd name="T4" fmla="*/ 0 w 341"/>
                  <a:gd name="T5" fmla="*/ 35 h 49"/>
                  <a:gd name="T6" fmla="*/ 0 w 341"/>
                  <a:gd name="T7" fmla="*/ 49 h 49"/>
                  <a:gd name="T8" fmla="*/ 334 w 341"/>
                  <a:gd name="T9" fmla="*/ 18 h 49"/>
                  <a:gd name="T10" fmla="*/ 341 w 341"/>
                  <a:gd name="T11" fmla="*/ 11 h 49"/>
                  <a:gd name="T12" fmla="*/ 0 60000 65536"/>
                  <a:gd name="T13" fmla="*/ 0 60000 65536"/>
                  <a:gd name="T14" fmla="*/ 0 60000 65536"/>
                  <a:gd name="T15" fmla="*/ 0 60000 65536"/>
                  <a:gd name="T16" fmla="*/ 0 60000 65536"/>
                  <a:gd name="T17" fmla="*/ 0 60000 65536"/>
                  <a:gd name="T18" fmla="*/ 0 w 341"/>
                  <a:gd name="T19" fmla="*/ 0 h 49"/>
                  <a:gd name="T20" fmla="*/ 341 w 341"/>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341" h="49">
                    <a:moveTo>
                      <a:pt x="341" y="11"/>
                    </a:moveTo>
                    <a:lnTo>
                      <a:pt x="330" y="0"/>
                    </a:lnTo>
                    <a:lnTo>
                      <a:pt x="0" y="35"/>
                    </a:lnTo>
                    <a:lnTo>
                      <a:pt x="0" y="49"/>
                    </a:lnTo>
                    <a:lnTo>
                      <a:pt x="334" y="18"/>
                    </a:lnTo>
                    <a:lnTo>
                      <a:pt x="341" y="11"/>
                    </a:lnTo>
                    <a:close/>
                  </a:path>
                </a:pathLst>
              </a:custGeom>
              <a:solidFill>
                <a:srgbClr val="1F1A17"/>
              </a:solidFill>
              <a:ln w="9525">
                <a:noFill/>
                <a:round/>
                <a:headEnd/>
                <a:tailEnd/>
              </a:ln>
            </p:spPr>
            <p:txBody>
              <a:bodyPr/>
              <a:lstStyle/>
              <a:p>
                <a:endParaRPr lang="ro-RO"/>
              </a:p>
            </p:txBody>
          </p:sp>
          <p:sp>
            <p:nvSpPr>
              <p:cNvPr id="54478" name="Freeform 600"/>
              <p:cNvSpPr>
                <a:spLocks/>
              </p:cNvSpPr>
              <p:nvPr/>
            </p:nvSpPr>
            <p:spPr bwMode="auto">
              <a:xfrm>
                <a:off x="1558" y="2666"/>
                <a:ext cx="7" cy="1"/>
              </a:xfrm>
              <a:custGeom>
                <a:avLst/>
                <a:gdLst>
                  <a:gd name="T0" fmla="*/ 7 w 7"/>
                  <a:gd name="T1" fmla="*/ 0 h 1"/>
                  <a:gd name="T2" fmla="*/ 0 w 7"/>
                  <a:gd name="T3" fmla="*/ 0 h 1"/>
                  <a:gd name="T4" fmla="*/ 0 w 7"/>
                  <a:gd name="T5" fmla="*/ 0 h 1"/>
                  <a:gd name="T6" fmla="*/ 0 w 7"/>
                  <a:gd name="T7" fmla="*/ 0 h 1"/>
                  <a:gd name="T8" fmla="*/ 0 w 7"/>
                  <a:gd name="T9" fmla="*/ 0 h 1"/>
                  <a:gd name="T10" fmla="*/ 7 w 7"/>
                  <a:gd name="T11" fmla="*/ 0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0"/>
                    </a:moveTo>
                    <a:lnTo>
                      <a:pt x="0" y="0"/>
                    </a:lnTo>
                    <a:lnTo>
                      <a:pt x="7" y="0"/>
                    </a:lnTo>
                    <a:close/>
                  </a:path>
                </a:pathLst>
              </a:custGeom>
              <a:solidFill>
                <a:srgbClr val="1F1A17"/>
              </a:solidFill>
              <a:ln w="9525">
                <a:noFill/>
                <a:round/>
                <a:headEnd/>
                <a:tailEnd/>
              </a:ln>
            </p:spPr>
            <p:txBody>
              <a:bodyPr/>
              <a:lstStyle/>
              <a:p>
                <a:endParaRPr lang="ro-RO"/>
              </a:p>
            </p:txBody>
          </p:sp>
          <p:sp>
            <p:nvSpPr>
              <p:cNvPr id="54479" name="Rectangle 599"/>
              <p:cNvSpPr>
                <a:spLocks noChangeArrowheads="1"/>
              </p:cNvSpPr>
              <p:nvPr/>
            </p:nvSpPr>
            <p:spPr bwMode="auto">
              <a:xfrm>
                <a:off x="1316" y="2452"/>
                <a:ext cx="17" cy="231"/>
              </a:xfrm>
              <a:prstGeom prst="rect">
                <a:avLst/>
              </a:prstGeom>
              <a:solidFill>
                <a:srgbClr val="1F1A17"/>
              </a:solidFill>
              <a:ln w="9525">
                <a:noFill/>
                <a:miter lim="800000"/>
                <a:headEnd/>
                <a:tailEnd/>
              </a:ln>
            </p:spPr>
            <p:txBody>
              <a:bodyPr/>
              <a:lstStyle/>
              <a:p>
                <a:endParaRPr lang="en-GB"/>
              </a:p>
            </p:txBody>
          </p:sp>
          <p:sp>
            <p:nvSpPr>
              <p:cNvPr id="54480" name="Freeform 598"/>
              <p:cNvSpPr>
                <a:spLocks/>
              </p:cNvSpPr>
              <p:nvPr/>
            </p:nvSpPr>
            <p:spPr bwMode="auto">
              <a:xfrm>
                <a:off x="1253" y="2445"/>
                <a:ext cx="80" cy="112"/>
              </a:xfrm>
              <a:custGeom>
                <a:avLst/>
                <a:gdLst>
                  <a:gd name="T0" fmla="*/ 3 w 80"/>
                  <a:gd name="T1" fmla="*/ 112 h 112"/>
                  <a:gd name="T2" fmla="*/ 14 w 80"/>
                  <a:gd name="T3" fmla="*/ 112 h 112"/>
                  <a:gd name="T4" fmla="*/ 80 w 80"/>
                  <a:gd name="T5" fmla="*/ 7 h 112"/>
                  <a:gd name="T6" fmla="*/ 66 w 80"/>
                  <a:gd name="T7" fmla="*/ 0 h 112"/>
                  <a:gd name="T8" fmla="*/ 0 w 80"/>
                  <a:gd name="T9" fmla="*/ 101 h 112"/>
                  <a:gd name="T10" fmla="*/ 3 w 80"/>
                  <a:gd name="T11" fmla="*/ 112 h 112"/>
                  <a:gd name="T12" fmla="*/ 0 60000 65536"/>
                  <a:gd name="T13" fmla="*/ 0 60000 65536"/>
                  <a:gd name="T14" fmla="*/ 0 60000 65536"/>
                  <a:gd name="T15" fmla="*/ 0 60000 65536"/>
                  <a:gd name="T16" fmla="*/ 0 60000 65536"/>
                  <a:gd name="T17" fmla="*/ 0 60000 65536"/>
                  <a:gd name="T18" fmla="*/ 0 w 80"/>
                  <a:gd name="T19" fmla="*/ 0 h 112"/>
                  <a:gd name="T20" fmla="*/ 80 w 80"/>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80" h="112">
                    <a:moveTo>
                      <a:pt x="3" y="112"/>
                    </a:moveTo>
                    <a:lnTo>
                      <a:pt x="14" y="112"/>
                    </a:lnTo>
                    <a:lnTo>
                      <a:pt x="80" y="7"/>
                    </a:lnTo>
                    <a:lnTo>
                      <a:pt x="66" y="0"/>
                    </a:lnTo>
                    <a:lnTo>
                      <a:pt x="0" y="101"/>
                    </a:lnTo>
                    <a:lnTo>
                      <a:pt x="3" y="112"/>
                    </a:lnTo>
                    <a:close/>
                  </a:path>
                </a:pathLst>
              </a:custGeom>
              <a:solidFill>
                <a:srgbClr val="1F1A17"/>
              </a:solidFill>
              <a:ln w="9525">
                <a:noFill/>
                <a:round/>
                <a:headEnd/>
                <a:tailEnd/>
              </a:ln>
            </p:spPr>
            <p:txBody>
              <a:bodyPr/>
              <a:lstStyle/>
              <a:p>
                <a:endParaRPr lang="ro-RO"/>
              </a:p>
            </p:txBody>
          </p:sp>
        </p:grpSp>
      </p:grpSp>
      <p:sp>
        <p:nvSpPr>
          <p:cNvPr id="802" name="Rectangle 28"/>
          <p:cNvSpPr>
            <a:spLocks noChangeArrowheads="1"/>
          </p:cNvSpPr>
          <p:nvPr/>
        </p:nvSpPr>
        <p:spPr bwMode="auto">
          <a:xfrm>
            <a:off x="5700713" y="1966913"/>
            <a:ext cx="6219825" cy="4170362"/>
          </a:xfrm>
          <a:prstGeom prst="rect">
            <a:avLst/>
          </a:prstGeom>
          <a:noFill/>
          <a:ln w="9525">
            <a:noFill/>
            <a:miter lim="800000"/>
            <a:headEnd/>
            <a:tailEnd/>
          </a:ln>
        </p:spPr>
        <p:txBody>
          <a:bodyPr>
            <a:spAutoFit/>
          </a:bodyPr>
          <a:lstStyle/>
          <a:p>
            <a:pPr algn="just">
              <a:spcBef>
                <a:spcPts val="600"/>
              </a:spcBef>
              <a:defRPr/>
            </a:pPr>
            <a:r>
              <a:rPr lang="ro-RO" sz="2000" b="0" dirty="0">
                <a:solidFill>
                  <a:schemeClr val="accent6"/>
                </a:solidFill>
                <a:latin typeface="+mn-lt"/>
              </a:rPr>
              <a:t>O campanie de conştientizare publică reuşită va spori cunoştinţele şi va motiva schimbări în comportament</a:t>
            </a:r>
            <a:r>
              <a:rPr lang="en-GB" sz="2000" b="0" dirty="0" err="1">
                <a:solidFill>
                  <a:schemeClr val="accent6"/>
                </a:solidFill>
                <a:latin typeface="+mn-lt"/>
              </a:rPr>
              <a:t>ul</a:t>
            </a:r>
            <a:r>
              <a:rPr lang="en-GB" sz="2000" b="0" dirty="0">
                <a:solidFill>
                  <a:schemeClr val="accent6"/>
                </a:solidFill>
                <a:latin typeface="+mn-lt"/>
              </a:rPr>
              <a:t> </a:t>
            </a:r>
            <a:r>
              <a:rPr lang="en-GB" sz="2000" b="0" dirty="0" err="1">
                <a:solidFill>
                  <a:schemeClr val="accent6"/>
                </a:solidFill>
                <a:latin typeface="+mn-lt"/>
              </a:rPr>
              <a:t>generatorilor</a:t>
            </a:r>
            <a:r>
              <a:rPr lang="en-GB" sz="2000" b="0" dirty="0">
                <a:solidFill>
                  <a:schemeClr val="accent6"/>
                </a:solidFill>
                <a:latin typeface="+mn-lt"/>
              </a:rPr>
              <a:t> de deseuri</a:t>
            </a:r>
            <a:r>
              <a:rPr lang="ro-RO" sz="2000" b="0" dirty="0">
                <a:solidFill>
                  <a:schemeClr val="accent6"/>
                </a:solidFill>
                <a:latin typeface="+mn-lt"/>
              </a:rPr>
              <a:t>. </a:t>
            </a:r>
            <a:endParaRPr lang="en-GB" sz="2000" b="0" dirty="0">
              <a:solidFill>
                <a:schemeClr val="accent6"/>
              </a:solidFill>
              <a:latin typeface="+mn-lt"/>
            </a:endParaRPr>
          </a:p>
          <a:p>
            <a:pPr algn="just">
              <a:spcBef>
                <a:spcPts val="600"/>
              </a:spcBef>
              <a:defRPr/>
            </a:pPr>
            <a:r>
              <a:rPr lang="en-GB" sz="2000" b="0" dirty="0">
                <a:solidFill>
                  <a:schemeClr val="accent6"/>
                </a:solidFill>
                <a:latin typeface="+mn-lt"/>
              </a:rPr>
              <a:t>E</a:t>
            </a:r>
            <a:r>
              <a:rPr lang="ro-RO" sz="2000" b="0" dirty="0">
                <a:solidFill>
                  <a:schemeClr val="accent6"/>
                </a:solidFill>
                <a:latin typeface="+mn-lt"/>
              </a:rPr>
              <a:t>ste necesar ca aceasta:</a:t>
            </a:r>
          </a:p>
          <a:p>
            <a:pPr algn="just">
              <a:spcBef>
                <a:spcPts val="600"/>
              </a:spcBef>
              <a:buFontTx/>
              <a:buBlip>
                <a:blip r:embed="rId2"/>
              </a:buBlip>
              <a:defRPr/>
            </a:pPr>
            <a:r>
              <a:rPr lang="ro-RO" sz="2000" b="0" dirty="0">
                <a:solidFill>
                  <a:schemeClr val="accent6"/>
                </a:solidFill>
                <a:latin typeface="+mn-lt"/>
              </a:rPr>
              <a:t>să fie simplă şi uşor de creat cu informaţii practice, relevante pentru publicul ţintă </a:t>
            </a:r>
          </a:p>
          <a:p>
            <a:pPr algn="just">
              <a:spcBef>
                <a:spcPts val="600"/>
              </a:spcBef>
              <a:buFontTx/>
              <a:buBlip>
                <a:blip r:embed="rId2"/>
              </a:buBlip>
              <a:defRPr/>
            </a:pPr>
            <a:r>
              <a:rPr lang="ro-RO" sz="2000" b="0" dirty="0">
                <a:solidFill>
                  <a:schemeClr val="accent6"/>
                </a:solidFill>
                <a:latin typeface="+mn-lt"/>
              </a:rPr>
              <a:t>să fie în conexiune cu facilităţile convenabile de colectare </a:t>
            </a:r>
          </a:p>
          <a:p>
            <a:pPr algn="just">
              <a:spcBef>
                <a:spcPts val="600"/>
              </a:spcBef>
              <a:buFontTx/>
              <a:buBlip>
                <a:blip r:embed="rId2"/>
              </a:buBlip>
              <a:defRPr/>
            </a:pPr>
            <a:r>
              <a:rPr lang="ro-RO" sz="2000" b="0" dirty="0">
                <a:solidFill>
                  <a:schemeClr val="accent6"/>
                </a:solidFill>
                <a:latin typeface="+mn-lt"/>
              </a:rPr>
              <a:t>să furnizeze materiale informative interactive la intervale regulate </a:t>
            </a:r>
          </a:p>
          <a:p>
            <a:pPr algn="just">
              <a:spcBef>
                <a:spcPts val="600"/>
              </a:spcBef>
              <a:buFontTx/>
              <a:buBlip>
                <a:blip r:embed="rId2"/>
              </a:buBlip>
              <a:defRPr/>
            </a:pPr>
            <a:r>
              <a:rPr lang="ro-RO" sz="2000" b="0" dirty="0">
                <a:solidFill>
                  <a:schemeClr val="accent6"/>
                </a:solidFill>
                <a:latin typeface="+mn-lt"/>
              </a:rPr>
              <a:t>să arate oamenilor că sprijinul lor este apreciat şi contribuie la o schimbare reală oricât de mică ar fi</a:t>
            </a:r>
          </a:p>
        </p:txBody>
      </p:sp>
      <p:sp>
        <p:nvSpPr>
          <p:cNvPr id="54278" name="Oval 10"/>
          <p:cNvSpPr>
            <a:spLocks noChangeArrowheads="1"/>
          </p:cNvSpPr>
          <p:nvPr/>
        </p:nvSpPr>
        <p:spPr bwMode="auto">
          <a:xfrm>
            <a:off x="8529638" y="1409700"/>
            <a:ext cx="711200" cy="433388"/>
          </a:xfrm>
          <a:prstGeom prst="ellipse">
            <a:avLst/>
          </a:prstGeom>
          <a:solidFill>
            <a:srgbClr val="FF0000">
              <a:alpha val="81960"/>
            </a:srgbClr>
          </a:solidFill>
          <a:ln w="9525">
            <a:solidFill>
              <a:schemeClr val="tx1"/>
            </a:solidFill>
            <a:round/>
            <a:headEnd/>
            <a:tailEnd/>
          </a:ln>
        </p:spPr>
        <p:txBody>
          <a:bodyPr wrap="none" anchor="ctr"/>
          <a:lstStyle/>
          <a:p>
            <a:pPr algn="ctr"/>
            <a:r>
              <a:rPr lang="ro-RO" sz="2800"/>
              <a:t>!</a:t>
            </a:r>
            <a:endParaRPr lang="en-GB" sz="28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ChangeArrowheads="1"/>
          </p:cNvSpPr>
          <p:nvPr/>
        </p:nvSpPr>
        <p:spPr bwMode="auto">
          <a:xfrm>
            <a:off x="579438" y="520700"/>
            <a:ext cx="8542337" cy="6802438"/>
          </a:xfrm>
          <a:prstGeom prst="rect">
            <a:avLst/>
          </a:prstGeom>
          <a:noFill/>
          <a:ln w="9525">
            <a:noFill/>
            <a:miter lim="800000"/>
            <a:headEnd/>
            <a:tailEnd/>
          </a:ln>
          <a:effectLst/>
        </p:spPr>
        <p:txBody>
          <a:bodyPr anchor="ctr">
            <a:spAutoFit/>
          </a:bodyPr>
          <a:lstStyle/>
          <a:p>
            <a:pPr algn="just" eaLnBrk="0" hangingPunct="0">
              <a:spcBef>
                <a:spcPts val="600"/>
              </a:spcBef>
              <a:spcAft>
                <a:spcPts val="600"/>
              </a:spcAft>
              <a:defRPr/>
            </a:pPr>
            <a:r>
              <a:rPr lang="en-US" sz="2000" dirty="0">
                <a:solidFill>
                  <a:schemeClr val="accent2"/>
                </a:solidFill>
                <a:latin typeface="+mn-lt"/>
                <a:ea typeface="Times New Roman" pitchFamily="18" charset="0"/>
              </a:rPr>
              <a:t>S</a:t>
            </a:r>
            <a:r>
              <a:rPr lang="ro-RO" sz="2000" dirty="0">
                <a:solidFill>
                  <a:schemeClr val="accent2"/>
                </a:solidFill>
                <a:latin typeface="+mn-lt"/>
                <a:ea typeface="Times New Roman" pitchFamily="18" charset="0"/>
              </a:rPr>
              <a:t>tabilirea unor reglementari bine definite si a unor politici de implementare a actiunilor,</a:t>
            </a:r>
            <a:r>
              <a:rPr lang="ro-RO" sz="2000" b="0" dirty="0">
                <a:solidFill>
                  <a:schemeClr val="accent2"/>
                </a:solidFill>
                <a:latin typeface="+mn-lt"/>
                <a:ea typeface="Times New Roman" pitchFamily="18" charset="0"/>
              </a:rPr>
              <a:t> de asigurare a respectarii legislatiei si de creare a unor </a:t>
            </a:r>
            <a:r>
              <a:rPr lang="ro-RO" sz="2000" dirty="0">
                <a:solidFill>
                  <a:schemeClr val="accent2"/>
                </a:solidFill>
                <a:latin typeface="+mn-lt"/>
                <a:ea typeface="Times New Roman" pitchFamily="18" charset="0"/>
              </a:rPr>
              <a:t>masuri de stimulare si/sau masuri coercitive in cazul nerespectarii legii</a:t>
            </a:r>
            <a:r>
              <a:rPr lang="en-US" sz="2000" dirty="0">
                <a:solidFill>
                  <a:schemeClr val="accent2"/>
                </a:solidFill>
                <a:latin typeface="+mn-lt"/>
                <a:ea typeface="Times New Roman" pitchFamily="18" charset="0"/>
              </a:rPr>
              <a:t>:</a:t>
            </a:r>
          </a:p>
          <a:p>
            <a:pPr marL="263525" indent="-263525">
              <a:spcBef>
                <a:spcPts val="600"/>
              </a:spcBef>
              <a:buFont typeface="Wingdings" pitchFamily="2" charset="2"/>
              <a:buChar char="q"/>
              <a:defRPr/>
            </a:pPr>
            <a:r>
              <a:rPr lang="ro-RO" sz="1800" b="0" dirty="0">
                <a:solidFill>
                  <a:srgbClr val="786860"/>
                </a:solidFill>
                <a:latin typeface="+mn-lt"/>
                <a:cs typeface="+mn-cs"/>
              </a:rPr>
              <a:t>stabilirea modalitatilor si </a:t>
            </a:r>
            <a:r>
              <a:rPr lang="ro-RO" sz="1800" dirty="0">
                <a:solidFill>
                  <a:srgbClr val="786860"/>
                </a:solidFill>
                <a:latin typeface="+mn-lt"/>
                <a:cs typeface="+mn-cs"/>
              </a:rPr>
              <a:t>conditiilor-cadru ce trebuie indeplinite pentru asigurarea serviciului de salubrizare</a:t>
            </a:r>
            <a:r>
              <a:rPr lang="ro-RO" sz="1800" b="0" dirty="0">
                <a:solidFill>
                  <a:srgbClr val="786860"/>
                </a:solidFill>
                <a:latin typeface="+mn-lt"/>
                <a:cs typeface="+mn-cs"/>
              </a:rPr>
              <a:t>, a </a:t>
            </a:r>
            <a:r>
              <a:rPr lang="ro-RO" sz="1800" dirty="0">
                <a:solidFill>
                  <a:srgbClr val="786860"/>
                </a:solidFill>
                <a:latin typeface="+mn-lt"/>
                <a:cs typeface="+mn-cs"/>
              </a:rPr>
              <a:t>indicatorilor de performanta</a:t>
            </a:r>
            <a:r>
              <a:rPr lang="ro-RO" sz="1800" b="0" dirty="0">
                <a:solidFill>
                  <a:srgbClr val="786860"/>
                </a:solidFill>
                <a:latin typeface="+mn-lt"/>
                <a:cs typeface="+mn-cs"/>
              </a:rPr>
              <a:t>, a conditiilor tehnice de prestare a serviciului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responsabilitatilor autoritatilor locale de nivel unu si doi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modalitatilor de asociere dintre unitatile administiv teritoriale </a:t>
            </a:r>
            <a:r>
              <a:rPr lang="ro-RO" sz="1800" b="0" dirty="0">
                <a:solidFill>
                  <a:srgbClr val="786860"/>
                </a:solidFill>
                <a:latin typeface="+mn-lt"/>
                <a:cs typeface="+mn-cs"/>
              </a:rPr>
              <a:t>si limitele de delegare a competentelor catre organismele/enitatiile de cooperare – asociatiile de dezvoltare intercomunitara</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definirea </a:t>
            </a:r>
            <a:r>
              <a:rPr lang="ro-RO" sz="1800" dirty="0">
                <a:solidFill>
                  <a:srgbClr val="786860"/>
                </a:solidFill>
                <a:latin typeface="+mn-lt"/>
                <a:cs typeface="+mn-cs"/>
              </a:rPr>
              <a:t>conditiilor de delegare a serviciului catre operatori publici sau privat</a:t>
            </a:r>
            <a:r>
              <a:rPr lang="en-US" sz="1800" b="0" dirty="0" err="1">
                <a:solidFill>
                  <a:srgbClr val="786860"/>
                </a:solidFill>
                <a:latin typeface="+mn-lt"/>
                <a:cs typeface="+mn-cs"/>
              </a:rPr>
              <a:t>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de parghii pentru constringerea beneficiarilor serviciului de a incheia contracte </a:t>
            </a:r>
            <a:r>
              <a:rPr lang="ro-RO" sz="1800" b="0" dirty="0">
                <a:solidFill>
                  <a:srgbClr val="786860"/>
                </a:solidFill>
                <a:latin typeface="+mn-lt"/>
                <a:cs typeface="+mn-cs"/>
              </a:rPr>
              <a:t>de prestari servicii cu operatorii</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a:t>
            </a:r>
            <a:r>
              <a:rPr lang="ro-RO" sz="1800" dirty="0">
                <a:solidFill>
                  <a:srgbClr val="786860"/>
                </a:solidFill>
                <a:latin typeface="+mn-lt"/>
                <a:cs typeface="+mn-cs"/>
              </a:rPr>
              <a:t>structurii-cadru a calcului tarifelor</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definirea </a:t>
            </a:r>
            <a:r>
              <a:rPr lang="ro-RO" sz="1800" dirty="0">
                <a:solidFill>
                  <a:srgbClr val="786860"/>
                </a:solidFill>
                <a:latin typeface="+mn-lt"/>
                <a:cs typeface="+mn-cs"/>
              </a:rPr>
              <a:t>conditiilor de aprobare/refuzare a majorarii si/sau ajustarii tarifelor</a:t>
            </a:r>
            <a:r>
              <a:rPr lang="en-US" sz="1800" b="0" dirty="0">
                <a:solidFill>
                  <a:srgbClr val="786860"/>
                </a:solidFill>
                <a:latin typeface="+mn-lt"/>
                <a:cs typeface="+mn-cs"/>
              </a:rPr>
              <a:t>;</a:t>
            </a:r>
            <a:endParaRPr lang="ro-RO" sz="1800" b="0" dirty="0">
              <a:solidFill>
                <a:srgbClr val="786860"/>
              </a:solidFill>
              <a:latin typeface="+mn-lt"/>
              <a:cs typeface="+mn-cs"/>
            </a:endParaRPr>
          </a:p>
          <a:p>
            <a:pPr marL="263525" indent="-263525">
              <a:spcBef>
                <a:spcPts val="600"/>
              </a:spcBef>
              <a:buFont typeface="Wingdings" pitchFamily="2" charset="2"/>
              <a:buChar char="q"/>
              <a:defRPr/>
            </a:pPr>
            <a:r>
              <a:rPr lang="ro-RO" sz="1800" b="0" dirty="0">
                <a:solidFill>
                  <a:srgbClr val="786860"/>
                </a:solidFill>
                <a:latin typeface="+mn-lt"/>
                <a:cs typeface="+mn-cs"/>
              </a:rPr>
              <a:t>stabilirea modului de </a:t>
            </a:r>
            <a:r>
              <a:rPr lang="ro-RO" sz="1800" dirty="0">
                <a:solidFill>
                  <a:srgbClr val="786860"/>
                </a:solidFill>
                <a:latin typeface="+mn-lt"/>
                <a:cs typeface="+mn-cs"/>
              </a:rPr>
              <a:t>plata/finatare a serviciului</a:t>
            </a:r>
            <a:r>
              <a:rPr lang="ro-RO" sz="1800" b="0" dirty="0">
                <a:solidFill>
                  <a:srgbClr val="786860"/>
                </a:solidFill>
                <a:latin typeface="+mn-lt"/>
                <a:cs typeface="+mn-cs"/>
              </a:rPr>
              <a:t> prin tax</a:t>
            </a:r>
            <a:r>
              <a:rPr lang="en-US" sz="1800" b="0" dirty="0">
                <a:solidFill>
                  <a:srgbClr val="786860"/>
                </a:solidFill>
                <a:latin typeface="+mn-lt"/>
                <a:cs typeface="+mn-cs"/>
              </a:rPr>
              <a:t>e/</a:t>
            </a:r>
            <a:r>
              <a:rPr lang="en-US" sz="1800" b="0" dirty="0" err="1">
                <a:solidFill>
                  <a:srgbClr val="786860"/>
                </a:solidFill>
                <a:latin typeface="+mn-lt"/>
                <a:cs typeface="+mn-cs"/>
              </a:rPr>
              <a:t>tarife</a:t>
            </a:r>
            <a:r>
              <a:rPr lang="ro-RO" sz="1800" b="0" dirty="0">
                <a:solidFill>
                  <a:srgbClr val="786860"/>
                </a:solidFill>
                <a:latin typeface="+mn-lt"/>
                <a:cs typeface="+mn-cs"/>
              </a:rPr>
              <a:t> institute de autoritatile locale. </a:t>
            </a:r>
          </a:p>
          <a:p>
            <a:pPr algn="just" eaLnBrk="0" hangingPunct="0">
              <a:spcBef>
                <a:spcPts val="600"/>
              </a:spcBef>
              <a:spcAft>
                <a:spcPts val="600"/>
              </a:spcAft>
              <a:defRPr/>
            </a:pPr>
            <a:endParaRPr lang="ro-RO" sz="1800" dirty="0">
              <a:solidFill>
                <a:srgbClr val="786860"/>
              </a:solidFill>
              <a:latin typeface="+mn-lt"/>
            </a:endParaRPr>
          </a:p>
        </p:txBody>
      </p:sp>
      <p:sp>
        <p:nvSpPr>
          <p:cNvPr id="55299" name="Rectangle 2"/>
          <p:cNvSpPr>
            <a:spLocks noChangeArrowheads="1"/>
          </p:cNvSpPr>
          <p:nvPr/>
        </p:nvSpPr>
        <p:spPr bwMode="auto">
          <a:xfrm>
            <a:off x="785813" y="0"/>
            <a:ext cx="5405437"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en-US" sz="2400">
                <a:solidFill>
                  <a:srgbClr val="ED1A3B"/>
                </a:solidFill>
              </a:rPr>
              <a:t>ASPECTE LEGALE SI INSTITUTIONALE</a:t>
            </a:r>
            <a:endParaRPr lang="ro-RO" sz="2400">
              <a:solidFill>
                <a:srgbClr val="ED1A3B"/>
              </a:solidFill>
            </a:endParaRPr>
          </a:p>
        </p:txBody>
      </p:sp>
      <p:pic>
        <p:nvPicPr>
          <p:cNvPr id="65540" name="Picture 2" descr="C:\Users\DIANA\Pictures\waste_legal working group.jpg"/>
          <p:cNvPicPr>
            <a:picLocks noChangeAspect="1" noChangeArrowheads="1"/>
          </p:cNvPicPr>
          <p:nvPr/>
        </p:nvPicPr>
        <p:blipFill>
          <a:blip r:embed="rId2" cstate="email"/>
          <a:srcRect/>
          <a:stretch>
            <a:fillRect/>
          </a:stretch>
        </p:blipFill>
        <p:spPr bwMode="auto">
          <a:xfrm>
            <a:off x="9122565" y="960120"/>
            <a:ext cx="3137630" cy="1860233"/>
          </a:xfrm>
          <a:prstGeom prst="rect">
            <a:avLst/>
          </a:prstGeom>
          <a:ln>
            <a:noFill/>
          </a:ln>
          <a:effectLst>
            <a:softEdge rad="112500"/>
          </a:effectLst>
        </p:spPr>
      </p:pic>
      <p:pic>
        <p:nvPicPr>
          <p:cNvPr id="5" name="Picture 2" descr="C:\Users\DIANA\Pictures\waste_technical group.jpg"/>
          <p:cNvPicPr>
            <a:picLocks noChangeAspect="1" noChangeArrowheads="1"/>
          </p:cNvPicPr>
          <p:nvPr/>
        </p:nvPicPr>
        <p:blipFill>
          <a:blip r:embed="rId3" cstate="email"/>
          <a:srcRect/>
          <a:stretch>
            <a:fillRect/>
          </a:stretch>
        </p:blipFill>
        <p:spPr bwMode="auto">
          <a:xfrm>
            <a:off x="8817765" y="3489960"/>
            <a:ext cx="3417299" cy="21640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739775" y="1828800"/>
            <a:ext cx="11353800" cy="440055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marL="365125" indent="-365125" eaLnBrk="0" hangingPunct="0">
              <a:spcBef>
                <a:spcPts val="600"/>
              </a:spcBef>
              <a:spcAft>
                <a:spcPts val="600"/>
              </a:spcAft>
              <a:buFont typeface="Wingdings" pitchFamily="2" charset="2"/>
              <a:buChar char="q"/>
              <a:defRPr/>
            </a:pPr>
            <a:r>
              <a:rPr lang="en-US" sz="2200" b="0" dirty="0">
                <a:solidFill>
                  <a:srgbClr val="786860"/>
                </a:solidFill>
                <a:latin typeface="+mn-lt"/>
                <a:ea typeface="Perpetua" pitchFamily="18" charset="0"/>
              </a:rPr>
              <a:t>Este </a:t>
            </a:r>
            <a:r>
              <a:rPr lang="en-US" sz="2200" b="0" dirty="0" err="1">
                <a:solidFill>
                  <a:srgbClr val="786860"/>
                </a:solidFill>
                <a:latin typeface="+mn-lt"/>
                <a:ea typeface="Perpetua" pitchFamily="18" charset="0"/>
              </a:rPr>
              <a:t>imperios</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necesar</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marirea</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numarului</a:t>
            </a:r>
            <a:r>
              <a:rPr lang="en-US" sz="2200" b="0" dirty="0">
                <a:solidFill>
                  <a:srgbClr val="786860"/>
                </a:solidFill>
                <a:latin typeface="+mn-lt"/>
                <a:ea typeface="Perpetua" pitchFamily="18" charset="0"/>
              </a:rPr>
              <a:t> de personal </a:t>
            </a:r>
            <a:r>
              <a:rPr lang="en-US" sz="2200" b="0" dirty="0" err="1">
                <a:solidFill>
                  <a:srgbClr val="786860"/>
                </a:solidFill>
                <a:latin typeface="+mn-lt"/>
                <a:ea typeface="Perpetua" pitchFamily="18" charset="0"/>
              </a:rPr>
              <a:t>specializat</a:t>
            </a:r>
            <a:r>
              <a:rPr lang="en-US" sz="2200" b="0" dirty="0">
                <a:solidFill>
                  <a:srgbClr val="786860"/>
                </a:solidFill>
                <a:latin typeface="+mn-lt"/>
                <a:ea typeface="Perpetua" pitchFamily="18" charset="0"/>
              </a:rPr>
              <a:t> la </a:t>
            </a:r>
            <a:r>
              <a:rPr lang="en-US" sz="2200" b="0" dirty="0" err="1">
                <a:solidFill>
                  <a:srgbClr val="786860"/>
                </a:solidFill>
                <a:latin typeface="+mn-lt"/>
                <a:ea typeface="Perpetua" pitchFamily="18" charset="0"/>
              </a:rPr>
              <a:t>nivelul</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tuturor</a:t>
            </a:r>
            <a:r>
              <a:rPr lang="en-US" sz="2200" b="0" dirty="0">
                <a:solidFill>
                  <a:srgbClr val="786860"/>
                </a:solidFill>
                <a:latin typeface="+mn-lt"/>
                <a:ea typeface="Perpetua" pitchFamily="18" charset="0"/>
              </a:rPr>
              <a:t> </a:t>
            </a:r>
            <a:r>
              <a:rPr lang="en-US" sz="2200" b="0" dirty="0" err="1">
                <a:solidFill>
                  <a:srgbClr val="786860"/>
                </a:solidFill>
                <a:latin typeface="+mn-lt"/>
                <a:ea typeface="Perpetua" pitchFamily="18" charset="0"/>
              </a:rPr>
              <a:t>organizatiilor</a:t>
            </a:r>
            <a:r>
              <a:rPr lang="en-US" sz="2200" b="0" dirty="0">
                <a:solidFill>
                  <a:srgbClr val="786860"/>
                </a:solidFill>
                <a:latin typeface="+mn-lt"/>
                <a:ea typeface="Perpetua" pitchFamily="18" charset="0"/>
              </a:rPr>
              <a:t> implicate in GDS. </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en-US" sz="2200" b="0" dirty="0" err="1">
                <a:solidFill>
                  <a:srgbClr val="786860"/>
                </a:solidFill>
                <a:latin typeface="+mn-lt"/>
                <a:ea typeface="Perpetua" pitchFamily="18" charset="0"/>
              </a:rPr>
              <a:t>Participarea</a:t>
            </a:r>
            <a:r>
              <a:rPr lang="it-IT" sz="2200" b="0" dirty="0">
                <a:solidFill>
                  <a:srgbClr val="786860"/>
                </a:solidFill>
                <a:latin typeface="+mn-lt"/>
                <a:ea typeface="Perpetua" pitchFamily="18" charset="0"/>
              </a:rPr>
              <a:t> periodica la sesiuni de instruire in domeniul gestionarii deseurilor si schimb de experienta cu alte comunitati.</a:t>
            </a: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Achizitionarea unui program software pentru evidenta personalului</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Elaborarea Politicii de personal a Intrepriderii</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Instruirea angajatilor cu prevederile politicii de personal, drepturile si obligatiunile personale, in domeniul gestionarii deseurilor.</a:t>
            </a:r>
            <a:endParaRPr lang="ro-RO" sz="2200" b="0" dirty="0">
              <a:solidFill>
                <a:srgbClr val="786860"/>
              </a:solidFill>
              <a:latin typeface="+mn-lt"/>
              <a:ea typeface="Perpetua" pitchFamily="18" charset="0"/>
            </a:endParaRPr>
          </a:p>
          <a:p>
            <a:pPr marL="365125" indent="-365125" eaLnBrk="0" hangingPunct="0">
              <a:spcBef>
                <a:spcPts val="600"/>
              </a:spcBef>
              <a:spcAft>
                <a:spcPts val="600"/>
              </a:spcAft>
              <a:buFont typeface="Wingdings" pitchFamily="2" charset="2"/>
              <a:buChar char="q"/>
              <a:defRPr/>
            </a:pPr>
            <a:r>
              <a:rPr lang="it-IT" sz="2200" b="0" dirty="0">
                <a:solidFill>
                  <a:srgbClr val="786860"/>
                </a:solidFill>
                <a:latin typeface="+mn-lt"/>
                <a:ea typeface="Perpetua" pitchFamily="18" charset="0"/>
              </a:rPr>
              <a:t>Crearea unui centru de asistenta clienti.</a:t>
            </a:r>
            <a:endParaRPr lang="ro-RO" sz="2200" b="0" dirty="0">
              <a:solidFill>
                <a:srgbClr val="786860"/>
              </a:solidFill>
              <a:latin typeface="+mn-lt"/>
              <a:ea typeface="Perpetua" pitchFamily="18" charset="0"/>
            </a:endParaRPr>
          </a:p>
          <a:p>
            <a:pPr eaLnBrk="0" hangingPunct="0">
              <a:spcBef>
                <a:spcPts val="600"/>
              </a:spcBef>
              <a:spcAft>
                <a:spcPts val="600"/>
              </a:spcAft>
              <a:buFontTx/>
              <a:buBlip>
                <a:blip r:embed="rId2"/>
              </a:buBlip>
              <a:defRPr/>
            </a:pPr>
            <a:endParaRPr lang="en-US" sz="2200" b="0" dirty="0">
              <a:solidFill>
                <a:srgbClr val="786860"/>
              </a:solidFill>
              <a:latin typeface="+mn-lt"/>
              <a:ea typeface="Perpetua" pitchFamily="18" charset="0"/>
            </a:endParaRPr>
          </a:p>
        </p:txBody>
      </p:sp>
      <p:pic>
        <p:nvPicPr>
          <p:cNvPr id="57347" name="Picture 5"/>
          <p:cNvPicPr>
            <a:picLocks noChangeAspect="1" noChangeArrowheads="1"/>
          </p:cNvPicPr>
          <p:nvPr/>
        </p:nvPicPr>
        <p:blipFill>
          <a:blip r:embed="rId3" cstate="print"/>
          <a:srcRect/>
          <a:stretch>
            <a:fillRect/>
          </a:stretch>
        </p:blipFill>
        <p:spPr bwMode="auto">
          <a:xfrm>
            <a:off x="8478838" y="0"/>
            <a:ext cx="3676650" cy="1828800"/>
          </a:xfrm>
          <a:prstGeom prst="rect">
            <a:avLst/>
          </a:prstGeom>
          <a:noFill/>
          <a:ln w="9525">
            <a:noFill/>
            <a:miter lim="800000"/>
            <a:headEnd/>
            <a:tailEnd/>
          </a:ln>
        </p:spPr>
      </p:pic>
      <p:sp>
        <p:nvSpPr>
          <p:cNvPr id="57348" name="Rectangle 2"/>
          <p:cNvSpPr>
            <a:spLocks noChangeArrowheads="1"/>
          </p:cNvSpPr>
          <p:nvPr/>
        </p:nvSpPr>
        <p:spPr bwMode="auto">
          <a:xfrm>
            <a:off x="739775" y="0"/>
            <a:ext cx="6985000"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en-US" sz="2400">
                <a:solidFill>
                  <a:srgbClr val="ED1A3B"/>
                </a:solidFill>
              </a:rPr>
              <a:t>ASPECTE INSTITUTIONALE SI ORGANIZATIONALE</a:t>
            </a:r>
            <a:endParaRPr lang="ro-RO" sz="2400">
              <a:solidFill>
                <a:srgbClr val="ED1A3B"/>
              </a:solidFill>
            </a:endParaRPr>
          </a:p>
        </p:txBody>
      </p:sp>
      <p:sp>
        <p:nvSpPr>
          <p:cNvPr id="57349" name="Rectangle 4"/>
          <p:cNvSpPr>
            <a:spLocks noChangeArrowheads="1"/>
          </p:cNvSpPr>
          <p:nvPr/>
        </p:nvSpPr>
        <p:spPr bwMode="auto">
          <a:xfrm>
            <a:off x="739775" y="538163"/>
            <a:ext cx="7672388" cy="768350"/>
          </a:xfrm>
          <a:prstGeom prst="rect">
            <a:avLst/>
          </a:prstGeom>
          <a:noFill/>
          <a:ln w="9525">
            <a:noFill/>
            <a:miter lim="800000"/>
            <a:headEnd/>
            <a:tailEnd/>
          </a:ln>
        </p:spPr>
        <p:txBody>
          <a:bodyPr>
            <a:spAutoFit/>
          </a:bodyPr>
          <a:lstStyle/>
          <a:p>
            <a:pPr eaLnBrk="0" hangingPunct="0">
              <a:spcBef>
                <a:spcPts val="600"/>
              </a:spcBef>
              <a:spcAft>
                <a:spcPts val="600"/>
              </a:spcAft>
            </a:pPr>
            <a:r>
              <a:rPr lang="it-IT" sz="2200" b="0">
                <a:solidFill>
                  <a:srgbClr val="786860"/>
                </a:solidFill>
              </a:rPr>
              <a:t>Intarirea capacitatii autoritatilor locale si operatoruilor de salubritate in domeniul gestionarii deseurilor.</a:t>
            </a:r>
            <a:endParaRPr lang="ro-RO" sz="2200" b="0">
              <a:solidFill>
                <a:srgbClr val="78686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473075" y="792163"/>
            <a:ext cx="8915400" cy="501650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marL="365125" indent="-365125" algn="just" eaLnBrk="0" hangingPunct="0">
              <a:spcBef>
                <a:spcPts val="600"/>
              </a:spcBef>
              <a:spcAft>
                <a:spcPts val="600"/>
              </a:spcAft>
              <a:buFont typeface="Wingdings" pitchFamily="2" charset="2"/>
              <a:buChar char="q"/>
              <a:defRPr/>
            </a:pPr>
            <a:r>
              <a:rPr lang="it-IT" sz="2000" b="0" dirty="0">
                <a:solidFill>
                  <a:srgbClr val="786860"/>
                </a:solidFill>
                <a:latin typeface="+mn-lt"/>
                <a:ea typeface="Times New Roman" pitchFamily="18" charset="0"/>
              </a:rPr>
              <a:t>Realizarea unui ghid al celor mai bune practici pentru toti operatorii de salubritate </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it-IT" sz="2000" b="0" dirty="0">
                <a:solidFill>
                  <a:srgbClr val="786860"/>
                </a:solidFill>
                <a:latin typeface="+mn-lt"/>
                <a:ea typeface="Times New Roman" pitchFamily="18" charset="0"/>
              </a:rPr>
              <a:t>Realizarea unui Manualului privind activitatile specifice din domeniul gestiunii deseurilor municipale destinat APL si operatorilor de salubritate</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en-GB" sz="2000" b="0" dirty="0" err="1">
                <a:solidFill>
                  <a:srgbClr val="786860"/>
                </a:solidFill>
                <a:latin typeface="+mn-lt"/>
                <a:ea typeface="Times New Roman" pitchFamily="18" charset="0"/>
              </a:rPr>
              <a:t>Realizarea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unui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studiu</a:t>
            </a:r>
            <a:r>
              <a:rPr lang="en-GB" sz="2000" b="0" dirty="0">
                <a:solidFill>
                  <a:srgbClr val="786860"/>
                </a:solidFill>
                <a:latin typeface="+mn-lt"/>
                <a:ea typeface="Times New Roman" pitchFamily="18" charset="0"/>
              </a:rPr>
              <a:t> la </a:t>
            </a:r>
            <a:r>
              <a:rPr lang="en-GB" sz="2000" b="0" dirty="0" err="1">
                <a:solidFill>
                  <a:srgbClr val="786860"/>
                </a:solidFill>
                <a:latin typeface="+mn-lt"/>
                <a:ea typeface="Times New Roman" pitchFamily="18" charset="0"/>
              </a:rPr>
              <a:t>nivel</a:t>
            </a:r>
            <a:r>
              <a:rPr lang="en-GB" sz="2000" b="0" dirty="0">
                <a:solidFill>
                  <a:srgbClr val="786860"/>
                </a:solidFill>
                <a:latin typeface="+mn-lt"/>
                <a:ea typeface="Times New Roman" pitchFamily="18" charset="0"/>
              </a:rPr>
              <a:t> national </a:t>
            </a:r>
            <a:r>
              <a:rPr lang="en-GB" sz="2000" b="0" dirty="0" err="1">
                <a:solidFill>
                  <a:srgbClr val="786860"/>
                </a:solidFill>
                <a:latin typeface="+mn-lt"/>
                <a:ea typeface="Times New Roman" pitchFamily="18" charset="0"/>
              </a:rPr>
              <a:t>privind</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compozitia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deseurilor</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indicele</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producere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planificat</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organizat</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Ministerul</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Mediului</a:t>
            </a:r>
            <a:r>
              <a:rPr lang="en-GB" sz="2000" b="0" dirty="0">
                <a:solidFill>
                  <a:srgbClr val="786860"/>
                </a:solidFill>
                <a:latin typeface="+mn-lt"/>
                <a:ea typeface="Times New Roman" pitchFamily="18" charset="0"/>
              </a:rPr>
              <a:t>, care </a:t>
            </a:r>
            <a:r>
              <a:rPr lang="en-GB" sz="2000" b="0" dirty="0" err="1">
                <a:solidFill>
                  <a:srgbClr val="786860"/>
                </a:solidFill>
                <a:latin typeface="+mn-lt"/>
                <a:ea typeface="Times New Roman" pitchFamily="18" charset="0"/>
              </a:rPr>
              <a:t>poate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servi</a:t>
            </a:r>
            <a:r>
              <a:rPr lang="en-GB" sz="2000" b="0" dirty="0">
                <a:solidFill>
                  <a:srgbClr val="786860"/>
                </a:solidFill>
                <a:latin typeface="+mn-lt"/>
                <a:ea typeface="Times New Roman" pitchFamily="18" charset="0"/>
              </a:rPr>
              <a:t> ca o </a:t>
            </a:r>
            <a:r>
              <a:rPr lang="en-GB" sz="2000" b="0" dirty="0" err="1">
                <a:solidFill>
                  <a:srgbClr val="786860"/>
                </a:solidFill>
                <a:latin typeface="+mn-lt"/>
                <a:ea typeface="Times New Roman" pitchFamily="18" charset="0"/>
              </a:rPr>
              <a:t>baza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preliminara</a:t>
            </a:r>
            <a:r>
              <a:rPr lang="en-GB" sz="2000" b="0" dirty="0">
                <a:solidFill>
                  <a:srgbClr val="786860"/>
                </a:solidFill>
                <a:latin typeface="+mn-lt"/>
                <a:ea typeface="Times New Roman" pitchFamily="18" charset="0"/>
              </a:rPr>
              <a:t> de date </a:t>
            </a:r>
            <a:r>
              <a:rPr lang="en-GB" sz="2000" b="0" dirty="0" err="1">
                <a:solidFill>
                  <a:srgbClr val="786860"/>
                </a:solidFill>
                <a:latin typeface="+mn-lt"/>
                <a:ea typeface="Times New Roman" pitchFamily="18" charset="0"/>
              </a:rPr>
              <a:t>pentru</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localitati</a:t>
            </a:r>
            <a:r>
              <a:rPr lang="en-GB" sz="2000" b="0" dirty="0">
                <a:solidFill>
                  <a:srgbClr val="786860"/>
                </a:solidFill>
                <a:latin typeface="+mn-lt"/>
                <a:ea typeface="Times New Roman" pitchFamily="18" charset="0"/>
              </a:rPr>
              <a:t>.</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en-GB" sz="2000" b="0" dirty="0" err="1">
                <a:solidFill>
                  <a:srgbClr val="786860"/>
                </a:solidFill>
                <a:latin typeface="+mn-lt"/>
                <a:ea typeface="Times New Roman" pitchFamily="18" charset="0"/>
              </a:rPr>
              <a:t>Realizarea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unei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baze</a:t>
            </a:r>
            <a:r>
              <a:rPr lang="en-GB" sz="2000" b="0" dirty="0">
                <a:solidFill>
                  <a:srgbClr val="786860"/>
                </a:solidFill>
                <a:latin typeface="+mn-lt"/>
                <a:ea typeface="Times New Roman" pitchFamily="18" charset="0"/>
              </a:rPr>
              <a:t> de date complete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sigure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pentru</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planificarea</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gestionarii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deseurilor</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presupune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elaborarea</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norme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si</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proceduri</a:t>
            </a:r>
            <a:r>
              <a:rPr lang="en-GB" sz="2000" b="0" dirty="0">
                <a:solidFill>
                  <a:srgbClr val="786860"/>
                </a:solidFill>
                <a:latin typeface="+mn-lt"/>
                <a:ea typeface="Times New Roman" pitchFamily="18" charset="0"/>
              </a:rPr>
              <a:t> la </a:t>
            </a:r>
            <a:r>
              <a:rPr lang="en-GB" sz="2000" b="0" dirty="0" err="1">
                <a:solidFill>
                  <a:srgbClr val="786860"/>
                </a:solidFill>
                <a:latin typeface="+mn-lt"/>
                <a:ea typeface="Times New Roman" pitchFamily="18" charset="0"/>
              </a:rPr>
              <a:t>nivel</a:t>
            </a:r>
            <a:r>
              <a:rPr lang="en-GB" sz="2000" b="0" dirty="0">
                <a:solidFill>
                  <a:srgbClr val="786860"/>
                </a:solidFill>
                <a:latin typeface="+mn-lt"/>
                <a:ea typeface="Times New Roman" pitchFamily="18" charset="0"/>
              </a:rPr>
              <a:t> national/regional de </a:t>
            </a:r>
            <a:r>
              <a:rPr lang="en-GB" sz="2000" b="0" dirty="0" err="1">
                <a:solidFill>
                  <a:srgbClr val="786860"/>
                </a:solidFill>
                <a:latin typeface="+mn-lt"/>
                <a:ea typeface="Times New Roman" pitchFamily="18" charset="0"/>
              </a:rPr>
              <a:t>catre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autoritatile</a:t>
            </a:r>
            <a:r>
              <a:rPr lang="en-GB" sz="2000" b="0" dirty="0">
                <a:solidFill>
                  <a:srgbClr val="786860"/>
                </a:solidFill>
                <a:latin typeface="+mn-lt"/>
                <a:ea typeface="Times New Roman" pitchFamily="18" charset="0"/>
              </a:rPr>
              <a:t> </a:t>
            </a:r>
            <a:r>
              <a:rPr lang="en-GB" sz="2000" b="0" dirty="0" err="1">
                <a:solidFill>
                  <a:srgbClr val="786860"/>
                </a:solidFill>
                <a:latin typeface="+mn-lt"/>
                <a:ea typeface="Times New Roman" pitchFamily="18" charset="0"/>
              </a:rPr>
              <a:t>competente</a:t>
            </a:r>
            <a:r>
              <a:rPr lang="en-GB" sz="2000" b="0" dirty="0">
                <a:solidFill>
                  <a:srgbClr val="786860"/>
                </a:solidFill>
                <a:latin typeface="+mn-lt"/>
                <a:ea typeface="Times New Roman" pitchFamily="18" charset="0"/>
              </a:rPr>
              <a:t> de </a:t>
            </a:r>
            <a:r>
              <a:rPr lang="en-GB" sz="2000" b="0" dirty="0" err="1">
                <a:solidFill>
                  <a:srgbClr val="786860"/>
                </a:solidFill>
                <a:latin typeface="+mn-lt"/>
                <a:ea typeface="Times New Roman" pitchFamily="18" charset="0"/>
              </a:rPr>
              <a:t>mediu</a:t>
            </a:r>
            <a:r>
              <a:rPr lang="en-GB" sz="2000" b="0" dirty="0">
                <a:solidFill>
                  <a:srgbClr val="786860"/>
                </a:solidFill>
                <a:latin typeface="+mn-lt"/>
                <a:ea typeface="Times New Roman" pitchFamily="18" charset="0"/>
              </a:rPr>
              <a:t>.</a:t>
            </a:r>
            <a:endParaRPr lang="ro-RO" sz="2000" b="0" dirty="0">
              <a:solidFill>
                <a:srgbClr val="786860"/>
              </a:solidFill>
              <a:latin typeface="+mn-lt"/>
            </a:endParaRPr>
          </a:p>
          <a:p>
            <a:pPr marL="365125" indent="-365125" algn="just" eaLnBrk="0" hangingPunct="0">
              <a:spcBef>
                <a:spcPts val="600"/>
              </a:spcBef>
              <a:spcAft>
                <a:spcPts val="600"/>
              </a:spcAft>
              <a:buFont typeface="Wingdings" pitchFamily="2" charset="2"/>
              <a:buChar char="q"/>
              <a:defRPr/>
            </a:pPr>
            <a:r>
              <a:rPr lang="it-IT" sz="2000" b="0" dirty="0">
                <a:solidFill>
                  <a:srgbClr val="786860"/>
                </a:solidFill>
                <a:latin typeface="+mn-lt"/>
                <a:ea typeface="Times New Roman" pitchFamily="18" charset="0"/>
              </a:rPr>
              <a:t>Anticiparea tuturor problemelor care pot apare ca urmare a intarzierilor inregistrate in construirea noilor depozite conforme si implementarea proiectelor regionale pentru a sprijini autoritatile locale in identificarea din timp a masurilor tranzitorii ce se impun in astfel de situatii.</a:t>
            </a:r>
            <a:endParaRPr lang="it-IT" sz="2000" b="0" dirty="0">
              <a:solidFill>
                <a:srgbClr val="786860"/>
              </a:solidFill>
              <a:latin typeface="+mn-lt"/>
            </a:endParaRPr>
          </a:p>
        </p:txBody>
      </p:sp>
      <p:sp>
        <p:nvSpPr>
          <p:cNvPr id="58371" name="Rectangle 2"/>
          <p:cNvSpPr>
            <a:spLocks noChangeArrowheads="1"/>
          </p:cNvSpPr>
          <p:nvPr/>
        </p:nvSpPr>
        <p:spPr bwMode="auto">
          <a:xfrm>
            <a:off x="739775" y="0"/>
            <a:ext cx="7527925" cy="461963"/>
          </a:xfrm>
          <a:prstGeom prst="rect">
            <a:avLst/>
          </a:prstGeom>
          <a:noFill/>
          <a:ln w="9525">
            <a:noFill/>
            <a:miter lim="800000"/>
            <a:headEnd/>
            <a:tailEnd/>
          </a:ln>
        </p:spPr>
        <p:txBody>
          <a:bodyPr wrap="none">
            <a:spAutoFit/>
          </a:bodyPr>
          <a:lstStyle/>
          <a:p>
            <a:pPr marL="185738" indent="-185738">
              <a:spcBef>
                <a:spcPts val="600"/>
              </a:spcBef>
              <a:spcAft>
                <a:spcPts val="600"/>
              </a:spcAft>
            </a:pPr>
            <a:r>
              <a:rPr lang="en-US" sz="2400">
                <a:solidFill>
                  <a:srgbClr val="ED1A3B"/>
                </a:solidFill>
              </a:rPr>
              <a:t>ASPECTE INSTITUTIONALE - AUTORITATI NATIONALE</a:t>
            </a:r>
            <a:endParaRPr lang="ro-RO" sz="2400">
              <a:solidFill>
                <a:srgbClr val="ED1A3B"/>
              </a:solidFill>
            </a:endParaRPr>
          </a:p>
        </p:txBody>
      </p:sp>
      <p:pic>
        <p:nvPicPr>
          <p:cNvPr id="4" name="Picture 3"/>
          <p:cNvPicPr>
            <a:picLocks noChangeAspect="1" noChangeArrowheads="1"/>
          </p:cNvPicPr>
          <p:nvPr/>
        </p:nvPicPr>
        <p:blipFill>
          <a:blip r:embed="rId2" cstate="email"/>
          <a:srcRect/>
          <a:stretch>
            <a:fillRect/>
          </a:stretch>
        </p:blipFill>
        <p:spPr bwMode="auto">
          <a:xfrm>
            <a:off x="9540586" y="4513838"/>
            <a:ext cx="2649827" cy="1490722"/>
          </a:xfrm>
          <a:prstGeom prst="ellipse">
            <a:avLst/>
          </a:prstGeom>
          <a:ln>
            <a:noFill/>
          </a:ln>
          <a:effectLst>
            <a:softEdge rad="112500"/>
          </a:effectLst>
        </p:spPr>
      </p:pic>
      <p:pic>
        <p:nvPicPr>
          <p:cNvPr id="5" name="Picture 3" descr="C:\Users\DIANA\Pictures\imagesCABHQA1E.jpg"/>
          <p:cNvPicPr>
            <a:picLocks noChangeAspect="1" noChangeArrowheads="1"/>
          </p:cNvPicPr>
          <p:nvPr/>
        </p:nvPicPr>
        <p:blipFill>
          <a:blip r:embed="rId3" cstate="email"/>
          <a:srcRect/>
          <a:stretch>
            <a:fillRect/>
          </a:stretch>
        </p:blipFill>
        <p:spPr bwMode="auto">
          <a:xfrm>
            <a:off x="9387839" y="2700742"/>
            <a:ext cx="2802573" cy="13101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8374" name="Picture 2" descr="C:\Users\DIANA\Pictures\focus-group.jpg"/>
          <p:cNvPicPr>
            <a:picLocks noChangeAspect="1" noChangeArrowheads="1"/>
          </p:cNvPicPr>
          <p:nvPr/>
        </p:nvPicPr>
        <p:blipFill>
          <a:blip r:embed="rId4" cstate="print"/>
          <a:srcRect/>
          <a:stretch>
            <a:fillRect/>
          </a:stretch>
        </p:blipFill>
        <p:spPr bwMode="auto">
          <a:xfrm>
            <a:off x="9388475" y="792163"/>
            <a:ext cx="2627313" cy="147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4082" y="78432"/>
            <a:ext cx="10057091" cy="461665"/>
          </a:xfrm>
          <a:prstGeom prst="rect">
            <a:avLst/>
          </a:prstGeom>
        </p:spPr>
        <p:txBody>
          <a:bodyPr>
            <a:spAutoFit/>
          </a:bodyPr>
          <a:lstStyle/>
          <a:p>
            <a:pPr algn="ctr">
              <a:defRPr/>
            </a:pPr>
            <a:r>
              <a:rPr lang="ro-RO" sz="2400" b="1" dirty="0">
                <a:solidFill>
                  <a:srgbClr val="ED1A3B"/>
                </a:solidFill>
                <a:latin typeface="+mj-lt"/>
              </a:rPr>
              <a:t>Metodologia de determinarea compozitie deseurilor menajere</a:t>
            </a:r>
            <a:endParaRPr lang="en-GB" sz="2400" b="1" dirty="0">
              <a:solidFill>
                <a:srgbClr val="ED1A3B"/>
              </a:solidFill>
              <a:latin typeface="+mj-lt"/>
            </a:endParaRPr>
          </a:p>
        </p:txBody>
      </p:sp>
      <p:pic>
        <p:nvPicPr>
          <p:cNvPr id="6148" name="Picture 4"/>
          <p:cNvPicPr>
            <a:picLocks noChangeAspect="1" noChangeArrowheads="1"/>
          </p:cNvPicPr>
          <p:nvPr/>
        </p:nvPicPr>
        <p:blipFill>
          <a:blip r:embed="rId3" cstate="email"/>
          <a:srcRect/>
          <a:stretch>
            <a:fillRect/>
          </a:stretch>
        </p:blipFill>
        <p:spPr bwMode="auto">
          <a:xfrm>
            <a:off x="834088" y="762737"/>
            <a:ext cx="6378573" cy="3831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556" name="Rectangle 3"/>
          <p:cNvSpPr>
            <a:spLocks noChangeArrowheads="1"/>
          </p:cNvSpPr>
          <p:nvPr/>
        </p:nvSpPr>
        <p:spPr bwMode="auto">
          <a:xfrm>
            <a:off x="7212661" y="3733800"/>
            <a:ext cx="2539669" cy="152400"/>
          </a:xfrm>
          <a:prstGeom prst="rect">
            <a:avLst/>
          </a:prstGeom>
          <a:solidFill>
            <a:srgbClr val="F8F8F8"/>
          </a:solidFill>
          <a:ln w="9525" algn="ctr">
            <a:noFill/>
            <a:round/>
            <a:headEnd/>
            <a:tailEnd/>
          </a:ln>
        </p:spPr>
        <p:txBody>
          <a:bodyPr wrap="none"/>
          <a:lstStyle/>
          <a:p>
            <a:endParaRPr lang="en-GB"/>
          </a:p>
        </p:txBody>
      </p:sp>
      <p:pic>
        <p:nvPicPr>
          <p:cNvPr id="5" name="Picture 3"/>
          <p:cNvPicPr>
            <a:picLocks noChangeAspect="1" noChangeArrowheads="1"/>
          </p:cNvPicPr>
          <p:nvPr/>
        </p:nvPicPr>
        <p:blipFill>
          <a:blip r:embed="rId4" cstate="email">
            <a:lum/>
          </a:blip>
          <a:srcRect/>
          <a:stretch>
            <a:fillRect/>
          </a:stretch>
        </p:blipFill>
        <p:spPr bwMode="auto">
          <a:xfrm>
            <a:off x="7684268" y="762737"/>
            <a:ext cx="3791451" cy="3991520"/>
          </a:xfrm>
          <a:prstGeom prst="rect">
            <a:avLst/>
          </a:prstGeom>
          <a:ln w="228600" cap="sq" cmpd="thickThin">
            <a:solidFill>
              <a:srgbClr val="000000"/>
            </a:solidFill>
            <a:prstDash val="solid"/>
            <a:miter lim="800000"/>
          </a:ln>
          <a:effectLst>
            <a:innerShdw blurRad="76200">
              <a:srgbClr val="000000"/>
            </a:innerShdw>
          </a:effectLst>
        </p:spPr>
      </p:pic>
      <p:sp>
        <p:nvSpPr>
          <p:cNvPr id="6" name="TextBox 3"/>
          <p:cNvSpPr txBox="1">
            <a:spLocks noChangeArrowheads="1"/>
          </p:cNvSpPr>
          <p:nvPr/>
        </p:nvSpPr>
        <p:spPr bwMode="auto">
          <a:xfrm>
            <a:off x="834088" y="5036229"/>
            <a:ext cx="10641631" cy="1631216"/>
          </a:xfrm>
          <a:prstGeom prst="rect">
            <a:avLst/>
          </a:prstGeom>
          <a:noFill/>
          <a:ln w="9525">
            <a:noFill/>
            <a:miter lim="800000"/>
            <a:headEnd/>
            <a:tailEnd/>
          </a:ln>
        </p:spPr>
        <p:txBody>
          <a:bodyPr wrap="square">
            <a:spAutoFit/>
          </a:bodyPr>
          <a:lstStyle/>
          <a:p>
            <a:pPr algn="just">
              <a:spcBef>
                <a:spcPts val="600"/>
              </a:spcBef>
              <a:spcAft>
                <a:spcPts val="600"/>
              </a:spcAft>
              <a:buFont typeface="Wingdings" pitchFamily="2" charset="2"/>
              <a:buChar char=""/>
            </a:pPr>
            <a:r>
              <a:rPr lang="vi-VN" sz="2000" dirty="0">
                <a:solidFill>
                  <a:srgbClr val="786860"/>
                </a:solidFill>
                <a:latin typeface="+mj-lt"/>
              </a:rPr>
              <a:t>Acest Ghid prezintă o metodologie standardizată pentru analiza </a:t>
            </a:r>
            <a:r>
              <a:rPr lang="ro-RO" sz="2000" dirty="0">
                <a:solidFill>
                  <a:srgbClr val="786860"/>
                </a:solidFill>
                <a:latin typeface="+mj-lt"/>
              </a:rPr>
              <a:t> </a:t>
            </a:r>
            <a:r>
              <a:rPr lang="vi-VN" sz="2000" dirty="0">
                <a:solidFill>
                  <a:srgbClr val="786860"/>
                </a:solidFill>
                <a:latin typeface="+mj-lt"/>
              </a:rPr>
              <a:t>deşeuri</a:t>
            </a:r>
            <a:r>
              <a:rPr lang="ro-RO" sz="2000" dirty="0">
                <a:solidFill>
                  <a:srgbClr val="786860"/>
                </a:solidFill>
                <a:latin typeface="+mj-lt"/>
              </a:rPr>
              <a:t>lor menajere </a:t>
            </a:r>
            <a:r>
              <a:rPr lang="vi-VN" sz="2000" dirty="0">
                <a:solidFill>
                  <a:srgbClr val="786860"/>
                </a:solidFill>
                <a:latin typeface="+mj-lt"/>
              </a:rPr>
              <a:t>solide.</a:t>
            </a:r>
            <a:endParaRPr lang="en-GB" sz="2000" dirty="0">
              <a:solidFill>
                <a:srgbClr val="786860"/>
              </a:solidFill>
              <a:latin typeface="+mj-lt"/>
            </a:endParaRPr>
          </a:p>
          <a:p>
            <a:pPr algn="just">
              <a:spcBef>
                <a:spcPts val="600"/>
              </a:spcBef>
              <a:spcAft>
                <a:spcPts val="600"/>
              </a:spcAft>
              <a:buFont typeface="Wingdings" pitchFamily="2" charset="2"/>
              <a:buChar char=""/>
            </a:pPr>
            <a:r>
              <a:rPr lang="ro-RO" sz="2000" dirty="0">
                <a:solidFill>
                  <a:srgbClr val="786860"/>
                </a:solidFill>
                <a:latin typeface="+mj-lt"/>
              </a:rPr>
              <a:t>A fost </a:t>
            </a:r>
            <a:r>
              <a:rPr lang="en-US" sz="2000" dirty="0" err="1">
                <a:solidFill>
                  <a:srgbClr val="786860"/>
                </a:solidFill>
                <a:latin typeface="+mj-lt"/>
              </a:rPr>
              <a:t>realizat</a:t>
            </a:r>
            <a:r>
              <a:rPr lang="en-US" sz="2000" dirty="0">
                <a:solidFill>
                  <a:srgbClr val="786860"/>
                </a:solidFill>
                <a:latin typeface="+mj-lt"/>
              </a:rPr>
              <a:t> de </a:t>
            </a:r>
            <a:r>
              <a:rPr lang="en-US" sz="2000" dirty="0" err="1">
                <a:solidFill>
                  <a:srgbClr val="786860"/>
                </a:solidFill>
                <a:latin typeface="+mj-lt"/>
              </a:rPr>
              <a:t>catre</a:t>
            </a:r>
            <a:r>
              <a:rPr lang="en-US" sz="2000" dirty="0">
                <a:solidFill>
                  <a:srgbClr val="786860"/>
                </a:solidFill>
                <a:latin typeface="+mj-lt"/>
              </a:rPr>
              <a:t> CE </a:t>
            </a:r>
            <a:r>
              <a:rPr lang="ro-RO" sz="2000" dirty="0">
                <a:solidFill>
                  <a:srgbClr val="786860"/>
                </a:solidFill>
                <a:latin typeface="+mj-lt"/>
              </a:rPr>
              <a:t>in </a:t>
            </a:r>
            <a:r>
              <a:rPr lang="en-US" sz="2000" dirty="0" err="1">
                <a:solidFill>
                  <a:srgbClr val="786860"/>
                </a:solidFill>
                <a:latin typeface="+mj-lt"/>
              </a:rPr>
              <a:t>cadrul</a:t>
            </a:r>
            <a:r>
              <a:rPr lang="en-US" sz="2000" dirty="0">
                <a:solidFill>
                  <a:srgbClr val="786860"/>
                </a:solidFill>
                <a:latin typeface="+mj-lt"/>
              </a:rPr>
              <a:t> </a:t>
            </a:r>
            <a:r>
              <a:rPr lang="en-US" sz="2000" dirty="0" err="1">
                <a:solidFill>
                  <a:srgbClr val="786860"/>
                </a:solidFill>
                <a:latin typeface="+mj-lt"/>
              </a:rPr>
              <a:t>celui</a:t>
            </a:r>
            <a:r>
              <a:rPr lang="en-US" sz="2000" dirty="0">
                <a:solidFill>
                  <a:srgbClr val="786860"/>
                </a:solidFill>
                <a:latin typeface="+mj-lt"/>
              </a:rPr>
              <a:t> de al V-lea Program de </a:t>
            </a:r>
            <a:r>
              <a:rPr lang="en-US" sz="2000" dirty="0" err="1">
                <a:solidFill>
                  <a:srgbClr val="786860"/>
                </a:solidFill>
                <a:latin typeface="+mj-lt"/>
              </a:rPr>
              <a:t>Actiune</a:t>
            </a:r>
            <a:r>
              <a:rPr lang="en-US" sz="2000" dirty="0">
                <a:solidFill>
                  <a:srgbClr val="786860"/>
                </a:solidFill>
                <a:latin typeface="+mj-lt"/>
              </a:rPr>
              <a:t> de </a:t>
            </a:r>
            <a:r>
              <a:rPr lang="en-US" sz="2000" dirty="0" err="1">
                <a:solidFill>
                  <a:srgbClr val="786860"/>
                </a:solidFill>
                <a:latin typeface="+mj-lt"/>
              </a:rPr>
              <a:t>Mediu</a:t>
            </a:r>
            <a:endParaRPr lang="en-GB" sz="2000" i="1" dirty="0">
              <a:solidFill>
                <a:srgbClr val="786860"/>
              </a:solidFill>
              <a:latin typeface="+mj-lt"/>
            </a:endParaRPr>
          </a:p>
          <a:p>
            <a:pPr algn="just">
              <a:spcBef>
                <a:spcPts val="600"/>
              </a:spcBef>
              <a:spcAft>
                <a:spcPts val="600"/>
              </a:spcAft>
              <a:buFont typeface="Wingdings" pitchFamily="2" charset="2"/>
              <a:buChar char=""/>
            </a:pPr>
            <a:r>
              <a:rPr lang="en-GB" sz="2000" dirty="0" smtClean="0">
                <a:solidFill>
                  <a:srgbClr val="786860"/>
                </a:solidFill>
                <a:latin typeface="+mj-lt"/>
              </a:rPr>
              <a:t>SWA-Tool </a:t>
            </a:r>
            <a:r>
              <a:rPr lang="en-GB" sz="2000" dirty="0" err="1">
                <a:solidFill>
                  <a:srgbClr val="786860"/>
                </a:solidFill>
                <a:latin typeface="+mj-lt"/>
              </a:rPr>
              <a:t>este</a:t>
            </a:r>
            <a:r>
              <a:rPr lang="en-GB" sz="2000" dirty="0">
                <a:solidFill>
                  <a:srgbClr val="786860"/>
                </a:solidFill>
                <a:latin typeface="+mj-lt"/>
              </a:rPr>
              <a:t> o </a:t>
            </a:r>
            <a:r>
              <a:rPr lang="en-GB" sz="2000" dirty="0" err="1">
                <a:solidFill>
                  <a:srgbClr val="786860"/>
                </a:solidFill>
                <a:latin typeface="+mj-lt"/>
              </a:rPr>
              <a:t>metodologie</a:t>
            </a:r>
            <a:r>
              <a:rPr lang="en-GB" sz="2000" dirty="0">
                <a:solidFill>
                  <a:srgbClr val="786860"/>
                </a:solidFill>
                <a:latin typeface="+mj-lt"/>
              </a:rPr>
              <a:t> care </a:t>
            </a:r>
            <a:r>
              <a:rPr lang="en-GB" sz="2000" dirty="0" err="1">
                <a:solidFill>
                  <a:srgbClr val="786860"/>
                </a:solidFill>
                <a:latin typeface="+mj-lt"/>
              </a:rPr>
              <a:t>poate</a:t>
            </a:r>
            <a:r>
              <a:rPr lang="en-GB" sz="2000" dirty="0">
                <a:solidFill>
                  <a:srgbClr val="786860"/>
                </a:solidFill>
                <a:latin typeface="+mj-lt"/>
              </a:rPr>
              <a:t> </a:t>
            </a:r>
            <a:r>
              <a:rPr lang="en-GB" sz="2000" dirty="0" err="1">
                <a:solidFill>
                  <a:srgbClr val="786860"/>
                </a:solidFill>
                <a:latin typeface="+mj-lt"/>
              </a:rPr>
              <a:t>fi</a:t>
            </a:r>
            <a:r>
              <a:rPr lang="en-GB" sz="2000" dirty="0">
                <a:solidFill>
                  <a:srgbClr val="786860"/>
                </a:solidFill>
                <a:latin typeface="+mj-lt"/>
              </a:rPr>
              <a:t> </a:t>
            </a:r>
            <a:r>
              <a:rPr lang="en-GB" sz="2000" dirty="0" err="1">
                <a:solidFill>
                  <a:srgbClr val="786860"/>
                </a:solidFill>
                <a:latin typeface="+mj-lt"/>
              </a:rPr>
              <a:t>utilizata</a:t>
            </a:r>
            <a:r>
              <a:rPr lang="en-GB" sz="2000" dirty="0">
                <a:solidFill>
                  <a:srgbClr val="786860"/>
                </a:solidFill>
                <a:latin typeface="+mj-lt"/>
              </a:rPr>
              <a:t> </a:t>
            </a:r>
            <a:r>
              <a:rPr lang="en-GB" sz="2000" dirty="0" err="1">
                <a:solidFill>
                  <a:srgbClr val="786860"/>
                </a:solidFill>
                <a:latin typeface="+mj-lt"/>
              </a:rPr>
              <a:t>pe</a:t>
            </a:r>
            <a:r>
              <a:rPr lang="en-GB" sz="2000" dirty="0">
                <a:solidFill>
                  <a:srgbClr val="786860"/>
                </a:solidFill>
                <a:latin typeface="+mj-lt"/>
              </a:rPr>
              <a:t> plan local </a:t>
            </a:r>
            <a:r>
              <a:rPr lang="en-GB" sz="2000" dirty="0" err="1">
                <a:solidFill>
                  <a:srgbClr val="786860"/>
                </a:solidFill>
                <a:latin typeface="+mj-lt"/>
              </a:rPr>
              <a:t>si</a:t>
            </a:r>
            <a:r>
              <a:rPr lang="en-GB" sz="2000" dirty="0">
                <a:solidFill>
                  <a:srgbClr val="786860"/>
                </a:solidFill>
                <a:latin typeface="+mj-lt"/>
              </a:rPr>
              <a:t> regional</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ttp://t3.gstatic.com/images?q=tbn:ANd9GcRkhmq0mLn8oUwJ-XfY-e-UTJKK93EwQFiKmaNLDDxsrafUeCAp">
            <a:hlinkClick r:id="rId2"/>
          </p:cNvPr>
          <p:cNvPicPr>
            <a:picLocks noChangeAspect="1" noChangeArrowheads="1"/>
          </p:cNvPicPr>
          <p:nvPr/>
        </p:nvPicPr>
        <p:blipFill>
          <a:blip r:embed="rId3" cstate="print"/>
          <a:srcRect/>
          <a:stretch>
            <a:fillRect/>
          </a:stretch>
        </p:blipFill>
        <p:spPr bwMode="auto">
          <a:xfrm>
            <a:off x="10380663" y="0"/>
            <a:ext cx="1733550" cy="1309688"/>
          </a:xfrm>
          <a:prstGeom prst="rect">
            <a:avLst/>
          </a:prstGeom>
          <a:noFill/>
          <a:ln w="9525">
            <a:noFill/>
            <a:miter lim="800000"/>
            <a:headEnd/>
            <a:tailEnd/>
          </a:ln>
        </p:spPr>
      </p:pic>
      <p:pic>
        <p:nvPicPr>
          <p:cNvPr id="96266" name="Picture 10" descr="http://www.pmac.co.nz/sites/default/files/MPI%20budget%20icon.png">
            <a:hlinkClick r:id="rId4"/>
          </p:cNvPr>
          <p:cNvPicPr>
            <a:picLocks noChangeAspect="1" noChangeArrowheads="1"/>
          </p:cNvPicPr>
          <p:nvPr/>
        </p:nvPicPr>
        <p:blipFill>
          <a:blip r:embed="rId5" cstate="email"/>
          <a:srcRect/>
          <a:stretch>
            <a:fillRect/>
          </a:stretch>
        </p:blipFill>
        <p:spPr bwMode="auto">
          <a:xfrm>
            <a:off x="10454890" y="1459428"/>
            <a:ext cx="1735523" cy="1474564"/>
          </a:xfrm>
          <a:prstGeom prst="ellipse">
            <a:avLst/>
          </a:prstGeom>
          <a:ln>
            <a:noFill/>
          </a:ln>
          <a:effectLst>
            <a:softEdge rad="112500"/>
          </a:effectLst>
        </p:spPr>
      </p:pic>
      <p:pic>
        <p:nvPicPr>
          <p:cNvPr id="96258" name="Picture 2" descr="http://t0.gstatic.com/images?q=tbn:ANd9GcS3YldV9rjkNP6vZz8TNUePATZXzgyi2UNSKZNDNe5wY7g01rAC"/>
          <p:cNvPicPr>
            <a:picLocks noChangeAspect="1" noChangeArrowheads="1"/>
          </p:cNvPicPr>
          <p:nvPr/>
        </p:nvPicPr>
        <p:blipFill>
          <a:blip r:embed="rId6" cstate="email"/>
          <a:srcRect/>
          <a:stretch>
            <a:fillRect/>
          </a:stretch>
        </p:blipFill>
        <p:spPr bwMode="auto">
          <a:xfrm>
            <a:off x="9743137" y="4887486"/>
            <a:ext cx="2447276" cy="1271389"/>
          </a:xfrm>
          <a:prstGeom prst="rect">
            <a:avLst/>
          </a:prstGeom>
          <a:ln>
            <a:noFill/>
          </a:ln>
          <a:effectLst>
            <a:softEdge rad="112500"/>
          </a:effectLst>
        </p:spPr>
      </p:pic>
      <p:sp>
        <p:nvSpPr>
          <p:cNvPr id="2" name="Rectangle 1"/>
          <p:cNvSpPr/>
          <p:nvPr/>
        </p:nvSpPr>
        <p:spPr>
          <a:xfrm>
            <a:off x="1117600" y="0"/>
            <a:ext cx="8831263" cy="830263"/>
          </a:xfrm>
          <a:prstGeom prst="rect">
            <a:avLst/>
          </a:prstGeom>
        </p:spPr>
        <p:txBody>
          <a:bodyPr>
            <a:spAutoFit/>
          </a:bodyPr>
          <a:lstStyle/>
          <a:p>
            <a:pPr eaLnBrk="0" hangingPunct="0">
              <a:defRPr/>
            </a:pPr>
            <a:r>
              <a:rPr lang="en-GB" sz="2400" dirty="0">
                <a:solidFill>
                  <a:srgbClr val="ED1A3B"/>
                </a:solidFill>
                <a:latin typeface="+mj-lt"/>
                <a:ea typeface="+mj-ea"/>
                <a:cs typeface="+mj-cs"/>
              </a:rPr>
              <a:t>PRINCIPII IN IMPLEMENTAREA SISTEMELOR INTEGRATE DE GESTIONARE A DESEURILOR</a:t>
            </a:r>
            <a:endParaRPr lang="ro-RO" sz="2400" dirty="0">
              <a:solidFill>
                <a:srgbClr val="ED1A3B"/>
              </a:solidFill>
              <a:latin typeface="+mj-lt"/>
              <a:ea typeface="+mj-ea"/>
              <a:cs typeface="+mj-cs"/>
            </a:endParaRPr>
          </a:p>
        </p:txBody>
      </p:sp>
      <p:sp>
        <p:nvSpPr>
          <p:cNvPr id="44038" name="Rectangle 2"/>
          <p:cNvSpPr>
            <a:spLocks noChangeArrowheads="1"/>
          </p:cNvSpPr>
          <p:nvPr/>
        </p:nvSpPr>
        <p:spPr bwMode="auto">
          <a:xfrm>
            <a:off x="744538" y="830263"/>
            <a:ext cx="9310687" cy="5894387"/>
          </a:xfrm>
          <a:prstGeom prst="rect">
            <a:avLst/>
          </a:prstGeom>
          <a:noFill/>
          <a:ln w="9525">
            <a:noFill/>
            <a:miter lim="800000"/>
            <a:headEnd/>
            <a:tailEnd/>
          </a:ln>
        </p:spPr>
        <p:txBody>
          <a:bodyPr>
            <a:spAutoFit/>
          </a:bodyPr>
          <a:lstStyle/>
          <a:p>
            <a:pPr>
              <a:spcBef>
                <a:spcPts val="600"/>
              </a:spcBef>
              <a:defRPr/>
            </a:pPr>
            <a:r>
              <a:rPr lang="en-US" sz="2200" dirty="0" err="1">
                <a:solidFill>
                  <a:srgbClr val="002060"/>
                </a:solidFill>
                <a:latin typeface="+mj-lt"/>
              </a:rPr>
              <a:t>Respectarea</a:t>
            </a:r>
            <a:r>
              <a:rPr lang="en-US" sz="2200" dirty="0">
                <a:solidFill>
                  <a:srgbClr val="002060"/>
                </a:solidFill>
                <a:latin typeface="+mj-lt"/>
              </a:rPr>
              <a:t> </a:t>
            </a:r>
            <a:r>
              <a:rPr lang="en-US" sz="2200" dirty="0" err="1">
                <a:solidFill>
                  <a:srgbClr val="002060"/>
                </a:solidFill>
                <a:latin typeface="+mj-lt"/>
              </a:rPr>
              <a:t>celor</a:t>
            </a:r>
            <a:r>
              <a:rPr lang="en-US" sz="2200" dirty="0">
                <a:solidFill>
                  <a:srgbClr val="002060"/>
                </a:solidFill>
                <a:latin typeface="+mj-lt"/>
              </a:rPr>
              <a:t> </a:t>
            </a:r>
            <a:r>
              <a:rPr lang="en-US" sz="2200" dirty="0">
                <a:solidFill>
                  <a:srgbClr val="C00000"/>
                </a:solidFill>
                <a:latin typeface="+mj-lt"/>
              </a:rPr>
              <a:t>“5P”: </a:t>
            </a:r>
          </a:p>
          <a:p>
            <a:pPr marL="357188" indent="-357188">
              <a:spcBef>
                <a:spcPts val="600"/>
              </a:spcBef>
              <a:spcAft>
                <a:spcPts val="600"/>
              </a:spcAft>
              <a:buFont typeface="Wingdings" pitchFamily="2" charset="2"/>
              <a:buChar char="q"/>
              <a:defRPr/>
            </a:pPr>
            <a:r>
              <a:rPr lang="en-US" sz="2200" dirty="0" err="1">
                <a:solidFill>
                  <a:srgbClr val="C00000"/>
                </a:solidFill>
                <a:latin typeface="+mj-lt"/>
              </a:rPr>
              <a:t>Planificarea</a:t>
            </a:r>
            <a:r>
              <a:rPr lang="en-US" sz="2200" dirty="0">
                <a:solidFill>
                  <a:srgbClr val="C00000"/>
                </a:solidFill>
                <a:latin typeface="+mj-lt"/>
              </a:rPr>
              <a:t> </a:t>
            </a:r>
            <a:r>
              <a:rPr lang="en-US" sz="2000" dirty="0">
                <a:solidFill>
                  <a:srgbClr val="0070C0"/>
                </a:solidFill>
                <a:latin typeface="+mj-lt"/>
              </a:rPr>
              <a:t>= </a:t>
            </a:r>
            <a:r>
              <a:rPr lang="en-US" sz="2000" i="1" dirty="0" err="1">
                <a:solidFill>
                  <a:srgbClr val="002060"/>
                </a:solidFill>
                <a:latin typeface="+mj-lt"/>
              </a:rPr>
              <a:t>este</a:t>
            </a:r>
            <a:r>
              <a:rPr lang="en-US" sz="2000" i="1" dirty="0">
                <a:solidFill>
                  <a:srgbClr val="002060"/>
                </a:solidFill>
                <a:latin typeface="+mj-lt"/>
              </a:rPr>
              <a:t> </a:t>
            </a:r>
            <a:r>
              <a:rPr lang="en-US" sz="2000" i="1" dirty="0" err="1">
                <a:solidFill>
                  <a:srgbClr val="002060"/>
                </a:solidFill>
                <a:latin typeface="+mj-lt"/>
              </a:rPr>
              <a:t>importanta</a:t>
            </a:r>
            <a:r>
              <a:rPr lang="en-US" sz="2000" i="1" dirty="0">
                <a:solidFill>
                  <a:srgbClr val="002060"/>
                </a:solidFill>
                <a:latin typeface="+mj-lt"/>
              </a:rPr>
              <a:t> </a:t>
            </a:r>
            <a:r>
              <a:rPr lang="en-US" sz="2000" i="1" dirty="0" err="1">
                <a:solidFill>
                  <a:srgbClr val="002060"/>
                </a:solidFill>
                <a:latin typeface="+mj-lt"/>
              </a:rPr>
              <a:t>pentru</a:t>
            </a:r>
            <a:r>
              <a:rPr lang="en-US" sz="2000" i="1" dirty="0">
                <a:solidFill>
                  <a:srgbClr val="002060"/>
                </a:solidFill>
                <a:latin typeface="+mj-lt"/>
              </a:rPr>
              <a:t> ca un </a:t>
            </a:r>
            <a:r>
              <a:rPr lang="en-US" sz="2000" i="1" dirty="0" err="1">
                <a:solidFill>
                  <a:srgbClr val="002060"/>
                </a:solidFill>
                <a:latin typeface="+mj-lt"/>
              </a:rPr>
              <a:t>numar</a:t>
            </a:r>
            <a:r>
              <a:rPr lang="en-US" sz="2000" i="1" dirty="0">
                <a:solidFill>
                  <a:srgbClr val="002060"/>
                </a:solidFill>
                <a:latin typeface="+mj-lt"/>
              </a:rPr>
              <a:t> mare de </a:t>
            </a:r>
            <a:r>
              <a:rPr lang="en-US" sz="2000" i="1" dirty="0" err="1">
                <a:solidFill>
                  <a:srgbClr val="002060"/>
                </a:solidFill>
                <a:latin typeface="+mj-lt"/>
              </a:rPr>
              <a:t>actori</a:t>
            </a:r>
            <a:r>
              <a:rPr lang="en-US" sz="2000" i="1" dirty="0">
                <a:solidFill>
                  <a:srgbClr val="002060"/>
                </a:solidFill>
                <a:latin typeface="+mj-lt"/>
              </a:rPr>
              <a:t> </a:t>
            </a:r>
            <a:r>
              <a:rPr lang="en-US" sz="2000" i="1" dirty="0" err="1">
                <a:solidFill>
                  <a:srgbClr val="002060"/>
                </a:solidFill>
                <a:latin typeface="+mj-lt"/>
              </a:rPr>
              <a:t>sunt</a:t>
            </a:r>
            <a:r>
              <a:rPr lang="en-US" sz="2000" i="1" dirty="0">
                <a:solidFill>
                  <a:srgbClr val="002060"/>
                </a:solidFill>
                <a:latin typeface="+mj-lt"/>
              </a:rPr>
              <a:t> </a:t>
            </a:r>
            <a:r>
              <a:rPr lang="en-US" sz="2000" i="1" dirty="0" err="1">
                <a:solidFill>
                  <a:srgbClr val="002060"/>
                </a:solidFill>
                <a:latin typeface="+mj-lt"/>
              </a:rPr>
              <a:t>implicati</a:t>
            </a:r>
            <a:r>
              <a:rPr lang="en-US" sz="2000" i="1" dirty="0">
                <a:solidFill>
                  <a:srgbClr val="002060"/>
                </a:solidFill>
                <a:latin typeface="+mj-lt"/>
              </a:rPr>
              <a:t> in </a:t>
            </a:r>
            <a:r>
              <a:rPr lang="en-US" sz="2000" i="1" dirty="0" err="1">
                <a:solidFill>
                  <a:srgbClr val="002060"/>
                </a:solidFill>
                <a:latin typeface="+mj-lt"/>
              </a:rPr>
              <a:t>pregamarea</a:t>
            </a:r>
            <a:r>
              <a:rPr lang="en-US" sz="2000" i="1" dirty="0">
                <a:solidFill>
                  <a:srgbClr val="002060"/>
                </a:solidFill>
                <a:latin typeface="+mj-lt"/>
              </a:rPr>
              <a:t> </a:t>
            </a:r>
            <a:r>
              <a:rPr lang="en-US" sz="2000" i="1" dirty="0" err="1">
                <a:solidFill>
                  <a:srgbClr val="002060"/>
                </a:solidFill>
                <a:latin typeface="+mj-lt"/>
              </a:rPr>
              <a:t>gestionarii</a:t>
            </a:r>
            <a:r>
              <a:rPr lang="en-US" sz="2000" i="1" dirty="0">
                <a:solidFill>
                  <a:srgbClr val="002060"/>
                </a:solidFill>
                <a:latin typeface="+mj-lt"/>
              </a:rPr>
              <a:t> </a:t>
            </a:r>
            <a:r>
              <a:rPr lang="en-US" sz="2000" i="1" dirty="0" err="1">
                <a:solidFill>
                  <a:srgbClr val="002060"/>
                </a:solidFill>
                <a:latin typeface="+mj-lt"/>
              </a:rPr>
              <a:t>deseurilor</a:t>
            </a:r>
            <a:endParaRPr lang="en-US" sz="2200" i="1" dirty="0">
              <a:solidFill>
                <a:srgbClr val="002060"/>
              </a:solidFill>
              <a:latin typeface="+mj-lt"/>
            </a:endParaRPr>
          </a:p>
          <a:p>
            <a:pPr marL="357188" indent="-357188">
              <a:spcBef>
                <a:spcPts val="600"/>
              </a:spcBef>
              <a:spcAft>
                <a:spcPts val="600"/>
              </a:spcAft>
              <a:buFont typeface="Wingdings" pitchFamily="2" charset="2"/>
              <a:buChar char="q"/>
              <a:defRPr/>
            </a:pPr>
            <a:r>
              <a:rPr lang="en-US" sz="2200" dirty="0" err="1">
                <a:solidFill>
                  <a:srgbClr val="C00000"/>
                </a:solidFill>
                <a:latin typeface="+mj-lt"/>
              </a:rPr>
              <a:t>Pret</a:t>
            </a:r>
            <a:r>
              <a:rPr lang="en-US" sz="2200" dirty="0">
                <a:solidFill>
                  <a:srgbClr val="0070C0"/>
                </a:solidFill>
                <a:latin typeface="+mj-lt"/>
              </a:rPr>
              <a:t> </a:t>
            </a:r>
            <a:r>
              <a:rPr lang="en-US" sz="2200" i="1" dirty="0">
                <a:solidFill>
                  <a:srgbClr val="002060"/>
                </a:solidFill>
                <a:latin typeface="+mj-lt"/>
              </a:rPr>
              <a:t>= </a:t>
            </a:r>
            <a:r>
              <a:rPr lang="ro-RO" sz="2000" i="1" dirty="0">
                <a:solidFill>
                  <a:srgbClr val="002060"/>
                </a:solidFill>
                <a:latin typeface="+mj-lt"/>
              </a:rPr>
              <a:t>Fiecare abordare de management </a:t>
            </a:r>
            <a:r>
              <a:rPr lang="en-US" sz="2000" i="1" dirty="0" err="1">
                <a:solidFill>
                  <a:srgbClr val="002060"/>
                </a:solidFill>
                <a:latin typeface="+mj-lt"/>
              </a:rPr>
              <a:t>presupune</a:t>
            </a:r>
            <a:r>
              <a:rPr lang="en-US" sz="2000" i="1" dirty="0">
                <a:solidFill>
                  <a:srgbClr val="002060"/>
                </a:solidFill>
                <a:latin typeface="+mj-lt"/>
              </a:rPr>
              <a:t> un cost</a:t>
            </a:r>
            <a:r>
              <a:rPr lang="ro-RO" sz="2000" i="1" dirty="0">
                <a:solidFill>
                  <a:srgbClr val="002060"/>
                </a:solidFill>
                <a:latin typeface="+mj-lt"/>
              </a:rPr>
              <a:t>. Compararea costurilor și beneficiilor înainte de a ac</a:t>
            </a:r>
            <a:r>
              <a:rPr lang="en-US" sz="2000" i="1" dirty="0">
                <a:solidFill>
                  <a:srgbClr val="002060"/>
                </a:solidFill>
                <a:latin typeface="+mj-lt"/>
              </a:rPr>
              <a:t>t</a:t>
            </a:r>
            <a:r>
              <a:rPr lang="ro-RO" sz="2000" i="1" dirty="0">
                <a:solidFill>
                  <a:srgbClr val="002060"/>
                </a:solidFill>
                <a:latin typeface="+mj-lt"/>
              </a:rPr>
              <a:t>iona este esen</a:t>
            </a:r>
            <a:r>
              <a:rPr lang="en-US" sz="2000" i="1" dirty="0">
                <a:solidFill>
                  <a:srgbClr val="002060"/>
                </a:solidFill>
                <a:latin typeface="+mj-lt"/>
              </a:rPr>
              <a:t>t</a:t>
            </a:r>
            <a:r>
              <a:rPr lang="ro-RO" sz="2000" i="1" dirty="0">
                <a:solidFill>
                  <a:srgbClr val="002060"/>
                </a:solidFill>
                <a:latin typeface="+mj-lt"/>
              </a:rPr>
              <a:t>ială pentru succesul pe termen lung!</a:t>
            </a:r>
            <a:endParaRPr lang="en-US" sz="2200" i="1" dirty="0">
              <a:solidFill>
                <a:srgbClr val="002060"/>
              </a:solidFill>
              <a:latin typeface="+mj-lt"/>
            </a:endParaRPr>
          </a:p>
          <a:p>
            <a:pPr marL="357188" indent="-357188" algn="just">
              <a:spcBef>
                <a:spcPts val="600"/>
              </a:spcBef>
              <a:spcAft>
                <a:spcPts val="600"/>
              </a:spcAft>
              <a:buFont typeface="Wingdings" pitchFamily="2" charset="2"/>
              <a:buChar char="q"/>
              <a:defRPr/>
            </a:pPr>
            <a:r>
              <a:rPr lang="en-US" sz="2200" dirty="0" err="1">
                <a:solidFill>
                  <a:srgbClr val="C00000"/>
                </a:solidFill>
                <a:latin typeface="+mj-lt"/>
              </a:rPr>
              <a:t>Publicitate</a:t>
            </a:r>
            <a:r>
              <a:rPr lang="en-US" sz="2200" dirty="0">
                <a:solidFill>
                  <a:srgbClr val="0070C0"/>
                </a:solidFill>
                <a:latin typeface="+mj-lt"/>
              </a:rPr>
              <a:t> = </a:t>
            </a:r>
            <a:r>
              <a:rPr lang="ro-RO" sz="2000" i="1" dirty="0">
                <a:solidFill>
                  <a:srgbClr val="002060"/>
                </a:solidFill>
                <a:latin typeface="+mj-lt"/>
              </a:rPr>
              <a:t>P</a:t>
            </a:r>
            <a:r>
              <a:rPr lang="en-US" sz="2000" i="1" dirty="0" err="1">
                <a:solidFill>
                  <a:srgbClr val="002060"/>
                </a:solidFill>
                <a:latin typeface="+mj-lt"/>
              </a:rPr>
              <a:t>rogramul</a:t>
            </a:r>
            <a:r>
              <a:rPr lang="en-US" sz="2000" i="1" dirty="0">
                <a:solidFill>
                  <a:srgbClr val="002060"/>
                </a:solidFill>
                <a:latin typeface="+mj-lt"/>
              </a:rPr>
              <a:t>  </a:t>
            </a:r>
            <a:r>
              <a:rPr lang="en-US" sz="2000" i="1" dirty="0" err="1">
                <a:solidFill>
                  <a:srgbClr val="002060"/>
                </a:solidFill>
                <a:latin typeface="+mj-lt"/>
              </a:rPr>
              <a:t>poate</a:t>
            </a:r>
            <a:r>
              <a:rPr lang="en-US" sz="2000" i="1" dirty="0">
                <a:solidFill>
                  <a:srgbClr val="002060"/>
                </a:solidFill>
                <a:latin typeface="+mj-lt"/>
              </a:rPr>
              <a:t> </a:t>
            </a:r>
            <a:r>
              <a:rPr lang="en-US" sz="2000" i="1" dirty="0" err="1">
                <a:solidFill>
                  <a:srgbClr val="002060"/>
                </a:solidFill>
                <a:latin typeface="+mj-lt"/>
              </a:rPr>
              <a:t>fi</a:t>
            </a:r>
            <a:r>
              <a:rPr lang="en-US" sz="2000" i="1" dirty="0">
                <a:solidFill>
                  <a:srgbClr val="002060"/>
                </a:solidFill>
                <a:latin typeface="+mj-lt"/>
              </a:rPr>
              <a:t> rapid </a:t>
            </a:r>
            <a:r>
              <a:rPr lang="en-US" sz="2000" i="1" dirty="0" err="1">
                <a:solidFill>
                  <a:srgbClr val="002060"/>
                </a:solidFill>
                <a:latin typeface="+mj-lt"/>
              </a:rPr>
              <a:t>erodat</a:t>
            </a:r>
            <a:r>
              <a:rPr lang="en-US" sz="2000" i="1" dirty="0">
                <a:solidFill>
                  <a:srgbClr val="002060"/>
                </a:solidFill>
                <a:latin typeface="+mj-lt"/>
              </a:rPr>
              <a:t>. </a:t>
            </a:r>
            <a:r>
              <a:rPr lang="en-US" sz="2000" i="1" dirty="0" err="1">
                <a:solidFill>
                  <a:srgbClr val="002060"/>
                </a:solidFill>
                <a:latin typeface="+mj-lt"/>
              </a:rPr>
              <a:t>Eforturile</a:t>
            </a:r>
            <a:r>
              <a:rPr lang="en-US" sz="2000" i="1" dirty="0">
                <a:solidFill>
                  <a:srgbClr val="002060"/>
                </a:solidFill>
                <a:latin typeface="+mj-lt"/>
              </a:rPr>
              <a:t> de </a:t>
            </a:r>
            <a:r>
              <a:rPr lang="en-US" sz="2000" i="1" dirty="0" err="1">
                <a:solidFill>
                  <a:srgbClr val="002060"/>
                </a:solidFill>
                <a:latin typeface="+mj-lt"/>
              </a:rPr>
              <a:t>constientizare</a:t>
            </a:r>
            <a:r>
              <a:rPr lang="en-US" sz="2000" i="1" dirty="0">
                <a:solidFill>
                  <a:srgbClr val="002060"/>
                </a:solidFill>
                <a:latin typeface="+mj-lt"/>
              </a:rPr>
              <a:t> </a:t>
            </a:r>
            <a:r>
              <a:rPr lang="en-US" sz="2000" i="1" dirty="0" err="1">
                <a:solidFill>
                  <a:srgbClr val="002060"/>
                </a:solidFill>
                <a:latin typeface="+mj-lt"/>
              </a:rPr>
              <a:t>pentru</a:t>
            </a:r>
            <a:r>
              <a:rPr lang="en-US" sz="2000" i="1" dirty="0">
                <a:solidFill>
                  <a:srgbClr val="002060"/>
                </a:solidFill>
                <a:latin typeface="+mj-lt"/>
              </a:rPr>
              <a:t> </a:t>
            </a:r>
            <a:r>
              <a:rPr lang="en-US" sz="2000" i="1" dirty="0" err="1">
                <a:solidFill>
                  <a:srgbClr val="002060"/>
                </a:solidFill>
                <a:latin typeface="+mj-lt"/>
              </a:rPr>
              <a:t>mentinerea</a:t>
            </a:r>
            <a:r>
              <a:rPr lang="en-US" sz="2000" i="1" dirty="0">
                <a:solidFill>
                  <a:srgbClr val="002060"/>
                </a:solidFill>
                <a:latin typeface="+mj-lt"/>
              </a:rPr>
              <a:t> </a:t>
            </a:r>
            <a:r>
              <a:rPr lang="en-US" sz="2000" i="1" dirty="0" err="1">
                <a:solidFill>
                  <a:srgbClr val="002060"/>
                </a:solidFill>
                <a:latin typeface="+mj-lt"/>
              </a:rPr>
              <a:t>unui</a:t>
            </a:r>
            <a:r>
              <a:rPr lang="en-US" sz="2000" i="1" dirty="0">
                <a:solidFill>
                  <a:srgbClr val="002060"/>
                </a:solidFill>
                <a:latin typeface="+mj-lt"/>
              </a:rPr>
              <a:t> </a:t>
            </a:r>
            <a:r>
              <a:rPr lang="en-US" sz="2000" i="1" dirty="0" err="1">
                <a:solidFill>
                  <a:srgbClr val="002060"/>
                </a:solidFill>
                <a:latin typeface="+mj-lt"/>
              </a:rPr>
              <a:t>sprijin</a:t>
            </a:r>
            <a:r>
              <a:rPr lang="en-US" sz="2000" i="1" dirty="0">
                <a:solidFill>
                  <a:srgbClr val="002060"/>
                </a:solidFill>
                <a:latin typeface="+mj-lt"/>
              </a:rPr>
              <a:t> permanent al </a:t>
            </a:r>
            <a:r>
              <a:rPr lang="en-US" sz="2000" i="1" dirty="0" err="1">
                <a:solidFill>
                  <a:srgbClr val="002060"/>
                </a:solidFill>
                <a:latin typeface="+mj-lt"/>
              </a:rPr>
              <a:t>sistemului</a:t>
            </a:r>
            <a:r>
              <a:rPr lang="en-US" sz="2000" i="1" dirty="0">
                <a:solidFill>
                  <a:srgbClr val="002060"/>
                </a:solidFill>
                <a:latin typeface="+mj-lt"/>
              </a:rPr>
              <a:t> din </a:t>
            </a:r>
            <a:r>
              <a:rPr lang="en-US" sz="2000" i="1" dirty="0" err="1">
                <a:solidFill>
                  <a:srgbClr val="002060"/>
                </a:solidFill>
                <a:latin typeface="+mj-lt"/>
              </a:rPr>
              <a:t>partea</a:t>
            </a:r>
            <a:r>
              <a:rPr lang="en-US" sz="2000" i="1" dirty="0">
                <a:solidFill>
                  <a:srgbClr val="002060"/>
                </a:solidFill>
                <a:latin typeface="+mj-lt"/>
              </a:rPr>
              <a:t> </a:t>
            </a:r>
            <a:r>
              <a:rPr lang="en-US" sz="2000" i="1" dirty="0" err="1">
                <a:solidFill>
                  <a:srgbClr val="002060"/>
                </a:solidFill>
                <a:latin typeface="+mj-lt"/>
              </a:rPr>
              <a:t>populatiei</a:t>
            </a:r>
            <a:r>
              <a:rPr lang="en-US" sz="2000" i="1" dirty="0">
                <a:solidFill>
                  <a:srgbClr val="002060"/>
                </a:solidFill>
                <a:latin typeface="+mj-lt"/>
              </a:rPr>
              <a:t> </a:t>
            </a:r>
            <a:r>
              <a:rPr lang="en-US" sz="2000" i="1" dirty="0" err="1">
                <a:solidFill>
                  <a:srgbClr val="002060"/>
                </a:solidFill>
                <a:latin typeface="+mj-lt"/>
              </a:rPr>
              <a:t>sunt</a:t>
            </a:r>
            <a:r>
              <a:rPr lang="en-US" sz="2000" i="1" dirty="0">
                <a:solidFill>
                  <a:srgbClr val="002060"/>
                </a:solidFill>
                <a:latin typeface="+mj-lt"/>
              </a:rPr>
              <a:t> </a:t>
            </a:r>
            <a:r>
              <a:rPr lang="en-US" sz="2000" i="1" dirty="0" err="1">
                <a:solidFill>
                  <a:srgbClr val="002060"/>
                </a:solidFill>
                <a:latin typeface="+mj-lt"/>
              </a:rPr>
              <a:t>cruciale</a:t>
            </a:r>
            <a:r>
              <a:rPr lang="en-US" sz="2000" i="1" dirty="0">
                <a:solidFill>
                  <a:srgbClr val="002060"/>
                </a:solidFill>
                <a:latin typeface="+mj-lt"/>
              </a:rPr>
              <a:t>.</a:t>
            </a:r>
            <a:endParaRPr lang="en-US" sz="2200" i="1" dirty="0">
              <a:solidFill>
                <a:srgbClr val="002060"/>
              </a:solidFill>
              <a:latin typeface="+mj-lt"/>
            </a:endParaRPr>
          </a:p>
          <a:p>
            <a:pPr marL="357188" indent="-357188" algn="just">
              <a:spcBef>
                <a:spcPts val="600"/>
              </a:spcBef>
              <a:spcAft>
                <a:spcPts val="600"/>
              </a:spcAft>
              <a:buFont typeface="Wingdings" pitchFamily="2" charset="2"/>
              <a:buChar char="q"/>
              <a:defRPr/>
            </a:pPr>
            <a:r>
              <a:rPr lang="en-US" sz="2200" dirty="0">
                <a:solidFill>
                  <a:srgbClr val="C00000"/>
                </a:solidFill>
                <a:latin typeface="+mj-lt"/>
              </a:rPr>
              <a:t>Politic</a:t>
            </a:r>
            <a:r>
              <a:rPr lang="en-US" sz="2200" dirty="0">
                <a:solidFill>
                  <a:srgbClr val="0070C0"/>
                </a:solidFill>
                <a:latin typeface="+mj-lt"/>
              </a:rPr>
              <a:t> </a:t>
            </a:r>
            <a:r>
              <a:rPr lang="en-US" sz="2000" i="1" dirty="0">
                <a:solidFill>
                  <a:srgbClr val="002060"/>
                </a:solidFill>
                <a:latin typeface="+mj-lt"/>
              </a:rPr>
              <a:t>= </a:t>
            </a:r>
            <a:r>
              <a:rPr lang="en-US" sz="2000" i="1" dirty="0" err="1">
                <a:solidFill>
                  <a:srgbClr val="002060"/>
                </a:solidFill>
                <a:latin typeface="+mj-lt"/>
              </a:rPr>
              <a:t>Sprijinul</a:t>
            </a:r>
            <a:r>
              <a:rPr lang="en-US" sz="2000" i="1" dirty="0">
                <a:solidFill>
                  <a:srgbClr val="002060"/>
                </a:solidFill>
                <a:latin typeface="+mj-lt"/>
              </a:rPr>
              <a:t> p</a:t>
            </a:r>
            <a:r>
              <a:rPr lang="ro-RO" sz="2000" i="1" dirty="0">
                <a:solidFill>
                  <a:srgbClr val="002060"/>
                </a:solidFill>
                <a:latin typeface="+mj-lt"/>
              </a:rPr>
              <a:t>olitic</a:t>
            </a:r>
            <a:r>
              <a:rPr lang="en-US" sz="2000" i="1" dirty="0">
                <a:solidFill>
                  <a:srgbClr val="002060"/>
                </a:solidFill>
                <a:latin typeface="+mj-lt"/>
              </a:rPr>
              <a:t> </a:t>
            </a:r>
            <a:r>
              <a:rPr lang="en-US" sz="2000" i="1" dirty="0" err="1">
                <a:solidFill>
                  <a:srgbClr val="002060"/>
                </a:solidFill>
                <a:latin typeface="+mj-lt"/>
              </a:rPr>
              <a:t>este</a:t>
            </a:r>
            <a:r>
              <a:rPr lang="en-US" sz="2000" i="1" dirty="0">
                <a:solidFill>
                  <a:srgbClr val="002060"/>
                </a:solidFill>
                <a:latin typeface="+mj-lt"/>
              </a:rPr>
              <a:t> </a:t>
            </a:r>
            <a:r>
              <a:rPr lang="ro-RO" sz="2000" i="1" dirty="0">
                <a:solidFill>
                  <a:srgbClr val="002060"/>
                </a:solidFill>
                <a:latin typeface="+mj-lt"/>
              </a:rPr>
              <a:t>crucial </a:t>
            </a:r>
            <a:r>
              <a:rPr lang="en-US" sz="2000" i="1" dirty="0">
                <a:solidFill>
                  <a:srgbClr val="002060"/>
                </a:solidFill>
                <a:latin typeface="+mj-lt"/>
              </a:rPr>
              <a:t> in </a:t>
            </a:r>
            <a:r>
              <a:rPr lang="en-US" sz="2000" i="1" dirty="0" err="1">
                <a:solidFill>
                  <a:srgbClr val="002060"/>
                </a:solidFill>
                <a:latin typeface="+mj-lt"/>
              </a:rPr>
              <a:t>obtinerea</a:t>
            </a:r>
            <a:r>
              <a:rPr lang="en-US" sz="2000" i="1" dirty="0">
                <a:solidFill>
                  <a:srgbClr val="002060"/>
                </a:solidFill>
                <a:latin typeface="+mj-lt"/>
              </a:rPr>
              <a:t> </a:t>
            </a:r>
            <a:r>
              <a:rPr lang="en-US" sz="2000" i="1" dirty="0" err="1">
                <a:solidFill>
                  <a:srgbClr val="002060"/>
                </a:solidFill>
                <a:latin typeface="+mj-lt"/>
              </a:rPr>
              <a:t>finantarilor</a:t>
            </a:r>
            <a:r>
              <a:rPr lang="en-US" sz="2000" i="1" dirty="0">
                <a:solidFill>
                  <a:srgbClr val="002060"/>
                </a:solidFill>
                <a:latin typeface="+mj-lt"/>
              </a:rPr>
              <a:t> </a:t>
            </a:r>
            <a:r>
              <a:rPr lang="en-US" sz="2000" i="1" dirty="0" err="1">
                <a:solidFill>
                  <a:srgbClr val="002060"/>
                </a:solidFill>
                <a:latin typeface="+mj-lt"/>
              </a:rPr>
              <a:t>si</a:t>
            </a:r>
            <a:r>
              <a:rPr lang="en-US" sz="2000" i="1" dirty="0">
                <a:solidFill>
                  <a:srgbClr val="002060"/>
                </a:solidFill>
                <a:latin typeface="+mj-lt"/>
              </a:rPr>
              <a:t> </a:t>
            </a:r>
            <a:r>
              <a:rPr lang="en-US" sz="2000" i="1" dirty="0" err="1">
                <a:solidFill>
                  <a:srgbClr val="002060"/>
                </a:solidFill>
                <a:latin typeface="+mj-lt"/>
              </a:rPr>
              <a:t>asigurarea</a:t>
            </a:r>
            <a:r>
              <a:rPr lang="en-US" sz="2000" i="1" dirty="0">
                <a:solidFill>
                  <a:srgbClr val="002060"/>
                </a:solidFill>
                <a:latin typeface="+mj-lt"/>
              </a:rPr>
              <a:t> </a:t>
            </a:r>
            <a:r>
              <a:rPr lang="en-US" sz="2000" i="1" dirty="0" err="1">
                <a:solidFill>
                  <a:srgbClr val="002060"/>
                </a:solidFill>
                <a:latin typeface="+mj-lt"/>
              </a:rPr>
              <a:t>tuturor</a:t>
            </a:r>
            <a:r>
              <a:rPr lang="en-US" sz="2000" i="1" dirty="0">
                <a:solidFill>
                  <a:srgbClr val="002060"/>
                </a:solidFill>
                <a:latin typeface="+mj-lt"/>
              </a:rPr>
              <a:t> </a:t>
            </a:r>
            <a:r>
              <a:rPr lang="en-US" sz="2000" i="1" dirty="0" err="1">
                <a:solidFill>
                  <a:srgbClr val="002060"/>
                </a:solidFill>
                <a:latin typeface="+mj-lt"/>
              </a:rPr>
              <a:t>resurselor</a:t>
            </a:r>
            <a:r>
              <a:rPr lang="en-US" sz="2000" i="1" dirty="0">
                <a:solidFill>
                  <a:srgbClr val="002060"/>
                </a:solidFill>
                <a:latin typeface="+mj-lt"/>
              </a:rPr>
              <a:t> </a:t>
            </a:r>
            <a:r>
              <a:rPr lang="en-US" sz="2000" i="1" dirty="0" err="1">
                <a:solidFill>
                  <a:srgbClr val="002060"/>
                </a:solidFill>
                <a:latin typeface="+mj-lt"/>
              </a:rPr>
              <a:t>necesare</a:t>
            </a:r>
            <a:r>
              <a:rPr lang="en-US" sz="2000" i="1" dirty="0">
                <a:solidFill>
                  <a:srgbClr val="002060"/>
                </a:solidFill>
                <a:latin typeface="+mj-lt"/>
              </a:rPr>
              <a:t> </a:t>
            </a:r>
            <a:r>
              <a:rPr lang="en-US" sz="2000" i="1" dirty="0" err="1">
                <a:solidFill>
                  <a:srgbClr val="002060"/>
                </a:solidFill>
                <a:latin typeface="+mj-lt"/>
              </a:rPr>
              <a:t>construirii</a:t>
            </a:r>
            <a:r>
              <a:rPr lang="en-US" sz="2000" i="1" dirty="0">
                <a:solidFill>
                  <a:srgbClr val="002060"/>
                </a:solidFill>
                <a:latin typeface="+mj-lt"/>
              </a:rPr>
              <a:t> </a:t>
            </a:r>
            <a:r>
              <a:rPr lang="en-US" sz="2000" i="1" dirty="0" err="1">
                <a:solidFill>
                  <a:srgbClr val="002060"/>
                </a:solidFill>
                <a:latin typeface="+mj-lt"/>
              </a:rPr>
              <a:t>instalatiilor</a:t>
            </a:r>
            <a:r>
              <a:rPr lang="en-US" sz="2000" i="1" dirty="0">
                <a:solidFill>
                  <a:srgbClr val="002060"/>
                </a:solidFill>
                <a:latin typeface="+mj-lt"/>
              </a:rPr>
              <a:t> </a:t>
            </a:r>
            <a:r>
              <a:rPr lang="en-US" sz="2000" i="1" dirty="0" err="1">
                <a:solidFill>
                  <a:srgbClr val="002060"/>
                </a:solidFill>
                <a:latin typeface="+mj-lt"/>
              </a:rPr>
              <a:t>si</a:t>
            </a:r>
            <a:r>
              <a:rPr lang="en-US" sz="2000" i="1" dirty="0">
                <a:solidFill>
                  <a:srgbClr val="002060"/>
                </a:solidFill>
                <a:latin typeface="+mj-lt"/>
              </a:rPr>
              <a:t> </a:t>
            </a:r>
            <a:r>
              <a:rPr lang="en-US" sz="2000" i="1" dirty="0" err="1">
                <a:solidFill>
                  <a:srgbClr val="002060"/>
                </a:solidFill>
                <a:latin typeface="+mj-lt"/>
              </a:rPr>
              <a:t>operarii</a:t>
            </a:r>
            <a:r>
              <a:rPr lang="en-US" sz="2000" i="1" dirty="0">
                <a:solidFill>
                  <a:srgbClr val="002060"/>
                </a:solidFill>
                <a:latin typeface="+mj-lt"/>
              </a:rPr>
              <a:t> </a:t>
            </a:r>
            <a:r>
              <a:rPr lang="en-US" sz="2000" i="1" dirty="0" err="1">
                <a:solidFill>
                  <a:srgbClr val="002060"/>
                </a:solidFill>
                <a:latin typeface="+mj-lt"/>
              </a:rPr>
              <a:t>eficiente</a:t>
            </a:r>
            <a:r>
              <a:rPr lang="en-US" sz="2000" i="1" dirty="0">
                <a:solidFill>
                  <a:srgbClr val="002060"/>
                </a:solidFill>
                <a:latin typeface="+mj-lt"/>
              </a:rPr>
              <a:t> a </a:t>
            </a:r>
            <a:r>
              <a:rPr lang="en-US" sz="2000" i="1" dirty="0" err="1">
                <a:solidFill>
                  <a:srgbClr val="002060"/>
                </a:solidFill>
                <a:latin typeface="+mj-lt"/>
              </a:rPr>
              <a:t>acestora</a:t>
            </a:r>
            <a:r>
              <a:rPr lang="en-US" sz="2000" i="1" dirty="0">
                <a:solidFill>
                  <a:srgbClr val="002060"/>
                </a:solidFill>
                <a:latin typeface="+mj-lt"/>
              </a:rPr>
              <a:t>. </a:t>
            </a:r>
            <a:endParaRPr lang="en-US" sz="2200" i="1" dirty="0">
              <a:solidFill>
                <a:srgbClr val="002060"/>
              </a:solidFill>
              <a:latin typeface="+mj-lt"/>
            </a:endParaRPr>
          </a:p>
          <a:p>
            <a:pPr marL="357188" indent="-357188">
              <a:spcBef>
                <a:spcPts val="600"/>
              </a:spcBef>
              <a:spcAft>
                <a:spcPts val="600"/>
              </a:spcAft>
              <a:buFont typeface="Wingdings" pitchFamily="2" charset="2"/>
              <a:buChar char="q"/>
              <a:defRPr/>
            </a:pPr>
            <a:r>
              <a:rPr lang="en-US" sz="2200" dirty="0">
                <a:solidFill>
                  <a:srgbClr val="C00000"/>
                </a:solidFill>
                <a:latin typeface="+mj-lt"/>
              </a:rPr>
              <a:t>P</a:t>
            </a:r>
            <a:r>
              <a:rPr lang="ro-RO" sz="2200" dirty="0">
                <a:solidFill>
                  <a:srgbClr val="C00000"/>
                </a:solidFill>
                <a:latin typeface="+mj-lt"/>
              </a:rPr>
              <a:t>erseve</a:t>
            </a:r>
            <a:r>
              <a:rPr lang="en-US" sz="2200" dirty="0" err="1">
                <a:solidFill>
                  <a:srgbClr val="C00000"/>
                </a:solidFill>
                <a:latin typeface="+mj-lt"/>
              </a:rPr>
              <a:t>renta</a:t>
            </a:r>
            <a:r>
              <a:rPr lang="en-US" sz="2200" dirty="0">
                <a:solidFill>
                  <a:srgbClr val="C00000"/>
                </a:solidFill>
                <a:latin typeface="+mj-lt"/>
              </a:rPr>
              <a:t> </a:t>
            </a:r>
            <a:r>
              <a:rPr lang="en-US" sz="2000" i="1" dirty="0">
                <a:solidFill>
                  <a:srgbClr val="002060"/>
                </a:solidFill>
                <a:latin typeface="+mj-lt"/>
              </a:rPr>
              <a:t>=  </a:t>
            </a:r>
            <a:r>
              <a:rPr lang="en-US" sz="2000" i="1" dirty="0" err="1">
                <a:solidFill>
                  <a:srgbClr val="002060"/>
                </a:solidFill>
                <a:latin typeface="+mj-lt"/>
              </a:rPr>
              <a:t>Implementarea</a:t>
            </a:r>
            <a:r>
              <a:rPr lang="en-US" sz="2000" i="1" dirty="0">
                <a:solidFill>
                  <a:srgbClr val="002060"/>
                </a:solidFill>
                <a:latin typeface="+mj-lt"/>
              </a:rPr>
              <a:t> </a:t>
            </a:r>
            <a:r>
              <a:rPr lang="en-US" sz="2000" i="1" dirty="0" err="1">
                <a:solidFill>
                  <a:srgbClr val="002060"/>
                </a:solidFill>
                <a:latin typeface="+mj-lt"/>
              </a:rPr>
              <a:t>unor</a:t>
            </a:r>
            <a:r>
              <a:rPr lang="en-US" sz="2000" i="1" dirty="0">
                <a:solidFill>
                  <a:srgbClr val="002060"/>
                </a:solidFill>
                <a:latin typeface="+mj-lt"/>
              </a:rPr>
              <a:t> </a:t>
            </a:r>
            <a:r>
              <a:rPr lang="en-US" sz="2000" i="1" dirty="0" err="1">
                <a:solidFill>
                  <a:srgbClr val="002060"/>
                </a:solidFill>
                <a:latin typeface="+mj-lt"/>
              </a:rPr>
              <a:t>proiecte</a:t>
            </a:r>
            <a:r>
              <a:rPr lang="en-US" sz="2000" i="1" dirty="0">
                <a:solidFill>
                  <a:srgbClr val="002060"/>
                </a:solidFill>
                <a:latin typeface="+mj-lt"/>
              </a:rPr>
              <a:t> </a:t>
            </a:r>
            <a:r>
              <a:rPr lang="en-US" sz="2000" i="1" dirty="0" err="1">
                <a:solidFill>
                  <a:srgbClr val="002060"/>
                </a:solidFill>
                <a:latin typeface="+mj-lt"/>
              </a:rPr>
              <a:t>poate</a:t>
            </a:r>
            <a:r>
              <a:rPr lang="en-US" sz="2000" i="1" dirty="0">
                <a:solidFill>
                  <a:srgbClr val="002060"/>
                </a:solidFill>
                <a:latin typeface="+mj-lt"/>
              </a:rPr>
              <a:t> </a:t>
            </a:r>
            <a:r>
              <a:rPr lang="en-US" sz="2000" i="1" dirty="0" err="1">
                <a:solidFill>
                  <a:srgbClr val="002060"/>
                </a:solidFill>
                <a:latin typeface="+mj-lt"/>
              </a:rPr>
              <a:t>dura</a:t>
            </a:r>
            <a:r>
              <a:rPr lang="en-US" sz="2000" i="1" dirty="0">
                <a:solidFill>
                  <a:srgbClr val="002060"/>
                </a:solidFill>
                <a:latin typeface="+mj-lt"/>
              </a:rPr>
              <a:t>  5 </a:t>
            </a:r>
            <a:r>
              <a:rPr lang="en-US" sz="2000" i="1" dirty="0" err="1">
                <a:solidFill>
                  <a:srgbClr val="002060"/>
                </a:solidFill>
                <a:latin typeface="+mj-lt"/>
              </a:rPr>
              <a:t>pana</a:t>
            </a:r>
            <a:r>
              <a:rPr lang="en-US" sz="2000" i="1" dirty="0">
                <a:solidFill>
                  <a:srgbClr val="002060"/>
                </a:solidFill>
                <a:latin typeface="+mj-lt"/>
              </a:rPr>
              <a:t>  la 10 </a:t>
            </a:r>
            <a:r>
              <a:rPr lang="en-US" sz="2000" i="1" dirty="0" err="1">
                <a:solidFill>
                  <a:srgbClr val="002060"/>
                </a:solidFill>
                <a:latin typeface="+mj-lt"/>
              </a:rPr>
              <a:t>ani</a:t>
            </a:r>
            <a:r>
              <a:rPr lang="en-US" sz="2000" i="1" dirty="0">
                <a:solidFill>
                  <a:srgbClr val="002060"/>
                </a:solidFill>
                <a:latin typeface="+mj-lt"/>
              </a:rPr>
              <a:t> . </a:t>
            </a:r>
            <a:r>
              <a:rPr lang="en-US" sz="2000" i="1" dirty="0" err="1">
                <a:solidFill>
                  <a:srgbClr val="002060"/>
                </a:solidFill>
                <a:latin typeface="+mj-lt"/>
              </a:rPr>
              <a:t>Astfel</a:t>
            </a:r>
            <a:r>
              <a:rPr lang="en-US" sz="2000" i="1" dirty="0">
                <a:solidFill>
                  <a:srgbClr val="002060"/>
                </a:solidFill>
                <a:latin typeface="+mj-lt"/>
              </a:rPr>
              <a:t> de </a:t>
            </a:r>
            <a:r>
              <a:rPr lang="en-US" sz="2000" i="1" dirty="0" err="1">
                <a:solidFill>
                  <a:srgbClr val="002060"/>
                </a:solidFill>
                <a:latin typeface="+mj-lt"/>
              </a:rPr>
              <a:t>proiecte</a:t>
            </a:r>
            <a:r>
              <a:rPr lang="en-US" sz="2000" i="1" dirty="0">
                <a:solidFill>
                  <a:srgbClr val="002060"/>
                </a:solidFill>
                <a:latin typeface="+mj-lt"/>
              </a:rPr>
              <a:t> </a:t>
            </a:r>
            <a:r>
              <a:rPr lang="en-US" sz="2000" i="1" dirty="0" err="1">
                <a:solidFill>
                  <a:srgbClr val="002060"/>
                </a:solidFill>
                <a:latin typeface="+mj-lt"/>
              </a:rPr>
              <a:t>sunt</a:t>
            </a:r>
            <a:r>
              <a:rPr lang="en-US" sz="2000" i="1" dirty="0">
                <a:solidFill>
                  <a:srgbClr val="002060"/>
                </a:solidFill>
                <a:latin typeface="+mj-lt"/>
              </a:rPr>
              <a:t> </a:t>
            </a:r>
            <a:r>
              <a:rPr lang="en-US" sz="2000" i="1" dirty="0" err="1">
                <a:solidFill>
                  <a:srgbClr val="002060"/>
                </a:solidFill>
                <a:latin typeface="+mj-lt"/>
              </a:rPr>
              <a:t>complexe</a:t>
            </a:r>
            <a:r>
              <a:rPr lang="en-US" sz="2000" i="1" dirty="0">
                <a:solidFill>
                  <a:srgbClr val="002060"/>
                </a:solidFill>
                <a:latin typeface="+mj-lt"/>
              </a:rPr>
              <a:t>, </a:t>
            </a:r>
            <a:r>
              <a:rPr lang="en-US" sz="2000" i="1" dirty="0" err="1">
                <a:solidFill>
                  <a:srgbClr val="002060"/>
                </a:solidFill>
                <a:latin typeface="+mj-lt"/>
              </a:rPr>
              <a:t>costisitoare</a:t>
            </a:r>
            <a:r>
              <a:rPr lang="en-US" sz="2000" i="1" dirty="0">
                <a:solidFill>
                  <a:srgbClr val="002060"/>
                </a:solidFill>
                <a:latin typeface="+mj-lt"/>
              </a:rPr>
              <a:t> </a:t>
            </a:r>
            <a:r>
              <a:rPr lang="en-US" sz="2000" i="1" dirty="0" err="1">
                <a:solidFill>
                  <a:srgbClr val="002060"/>
                </a:solidFill>
                <a:latin typeface="+mj-lt"/>
              </a:rPr>
              <a:t>si</a:t>
            </a:r>
            <a:r>
              <a:rPr lang="en-US" sz="2000" i="1" dirty="0">
                <a:solidFill>
                  <a:srgbClr val="002060"/>
                </a:solidFill>
                <a:latin typeface="+mj-lt"/>
              </a:rPr>
              <a:t> </a:t>
            </a:r>
            <a:r>
              <a:rPr lang="en-US" sz="2000" i="1" dirty="0" err="1">
                <a:solidFill>
                  <a:srgbClr val="002060"/>
                </a:solidFill>
                <a:latin typeface="+mj-lt"/>
              </a:rPr>
              <a:t>chiar</a:t>
            </a:r>
            <a:r>
              <a:rPr lang="en-US" sz="2000" i="1" dirty="0">
                <a:solidFill>
                  <a:srgbClr val="002060"/>
                </a:solidFill>
                <a:latin typeface="+mj-lt"/>
              </a:rPr>
              <a:t> </a:t>
            </a:r>
            <a:r>
              <a:rPr lang="en-US" sz="2000" i="1" dirty="0" err="1">
                <a:solidFill>
                  <a:srgbClr val="002060"/>
                </a:solidFill>
                <a:latin typeface="+mj-lt"/>
              </a:rPr>
              <a:t>frustrante</a:t>
            </a:r>
            <a:r>
              <a:rPr lang="en-US" sz="2000" i="1" dirty="0">
                <a:solidFill>
                  <a:srgbClr val="002060"/>
                </a:solidFill>
                <a:latin typeface="+mj-lt"/>
              </a:rPr>
              <a:t>.  </a:t>
            </a:r>
            <a:r>
              <a:rPr lang="en-US" sz="2000" i="1" dirty="0" err="1">
                <a:solidFill>
                  <a:srgbClr val="002060"/>
                </a:solidFill>
                <a:latin typeface="+mj-lt"/>
              </a:rPr>
              <a:t>Cheia</a:t>
            </a:r>
            <a:r>
              <a:rPr lang="en-US" sz="2000" i="1" dirty="0">
                <a:solidFill>
                  <a:srgbClr val="002060"/>
                </a:solidFill>
                <a:latin typeface="+mj-lt"/>
              </a:rPr>
              <a:t> </a:t>
            </a:r>
            <a:r>
              <a:rPr lang="en-US" sz="2000" i="1" dirty="0" err="1">
                <a:solidFill>
                  <a:srgbClr val="002060"/>
                </a:solidFill>
                <a:latin typeface="+mj-lt"/>
              </a:rPr>
              <a:t>succesului</a:t>
            </a:r>
            <a:r>
              <a:rPr lang="en-US" sz="2000" i="1" dirty="0">
                <a:solidFill>
                  <a:srgbClr val="002060"/>
                </a:solidFill>
                <a:latin typeface="+mj-lt"/>
              </a:rPr>
              <a:t> </a:t>
            </a:r>
            <a:r>
              <a:rPr lang="en-US" sz="2000" i="1" dirty="0" err="1">
                <a:solidFill>
                  <a:srgbClr val="002060"/>
                </a:solidFill>
                <a:latin typeface="+mj-lt"/>
              </a:rPr>
              <a:t>este</a:t>
            </a:r>
            <a:r>
              <a:rPr lang="en-US" sz="2000" i="1" dirty="0">
                <a:solidFill>
                  <a:srgbClr val="002060"/>
                </a:solidFill>
                <a:latin typeface="+mj-lt"/>
              </a:rPr>
              <a:t> </a:t>
            </a:r>
            <a:r>
              <a:rPr lang="en-US" sz="2000" i="1" dirty="0" err="1">
                <a:solidFill>
                  <a:srgbClr val="002060"/>
                </a:solidFill>
                <a:latin typeface="+mj-lt"/>
              </a:rPr>
              <a:t>vointa</a:t>
            </a:r>
            <a:r>
              <a:rPr lang="en-US" sz="2000" i="1" dirty="0">
                <a:solidFill>
                  <a:srgbClr val="002060"/>
                </a:solidFill>
                <a:latin typeface="+mj-lt"/>
              </a:rPr>
              <a:t> de a </a:t>
            </a:r>
            <a:r>
              <a:rPr lang="en-US" sz="2000" i="1" dirty="0" err="1">
                <a:solidFill>
                  <a:srgbClr val="002060"/>
                </a:solidFill>
                <a:latin typeface="+mj-lt"/>
              </a:rPr>
              <a:t>persevera</a:t>
            </a:r>
            <a:r>
              <a:rPr lang="en-US" sz="2000" i="1" dirty="0">
                <a:solidFill>
                  <a:srgbClr val="002060"/>
                </a:solidFill>
                <a:latin typeface="+mj-lt"/>
              </a:rPr>
              <a:t> </a:t>
            </a:r>
            <a:r>
              <a:rPr lang="en-US" sz="2000" i="1" dirty="0" err="1">
                <a:solidFill>
                  <a:srgbClr val="002060"/>
                </a:solidFill>
                <a:latin typeface="+mj-lt"/>
              </a:rPr>
              <a:t>pana</a:t>
            </a:r>
            <a:r>
              <a:rPr lang="en-US" sz="2000" i="1" dirty="0">
                <a:solidFill>
                  <a:srgbClr val="002060"/>
                </a:solidFill>
                <a:latin typeface="+mj-lt"/>
              </a:rPr>
              <a:t> la </a:t>
            </a:r>
            <a:r>
              <a:rPr lang="en-US" sz="2000" i="1" dirty="0" err="1">
                <a:solidFill>
                  <a:srgbClr val="002060"/>
                </a:solidFill>
                <a:latin typeface="+mj-lt"/>
              </a:rPr>
              <a:t>implementarea</a:t>
            </a:r>
            <a:r>
              <a:rPr lang="en-US" sz="2000" i="1" dirty="0">
                <a:solidFill>
                  <a:srgbClr val="002060"/>
                </a:solidFill>
                <a:latin typeface="+mj-lt"/>
              </a:rPr>
              <a:t> </a:t>
            </a:r>
            <a:r>
              <a:rPr lang="en-US" sz="2000" i="1" dirty="0" err="1">
                <a:solidFill>
                  <a:srgbClr val="002060"/>
                </a:solidFill>
                <a:latin typeface="+mj-lt"/>
              </a:rPr>
              <a:t>finala</a:t>
            </a:r>
            <a:r>
              <a:rPr lang="en-US" sz="2000" i="1" dirty="0">
                <a:solidFill>
                  <a:srgbClr val="002060"/>
                </a:solidFill>
                <a:latin typeface="+mj-lt"/>
              </a:rPr>
              <a:t> a </a:t>
            </a:r>
            <a:r>
              <a:rPr lang="en-US" sz="2000" i="1" dirty="0" err="1">
                <a:solidFill>
                  <a:srgbClr val="002060"/>
                </a:solidFill>
                <a:latin typeface="+mj-lt"/>
              </a:rPr>
              <a:t>proiectului</a:t>
            </a:r>
            <a:r>
              <a:rPr lang="en-US" sz="2000" i="1" dirty="0">
                <a:solidFill>
                  <a:srgbClr val="002060"/>
                </a:solidFill>
                <a:latin typeface="+mj-lt"/>
              </a:rPr>
              <a:t>.</a:t>
            </a:r>
            <a:endParaRPr lang="ro-RO" sz="2200" i="1" dirty="0">
              <a:solidFill>
                <a:srgbClr val="002060"/>
              </a:solidFill>
              <a:latin typeface="+mj-lt"/>
            </a:endParaRPr>
          </a:p>
        </p:txBody>
      </p:sp>
      <p:pic>
        <p:nvPicPr>
          <p:cNvPr id="96267" name="Picture 11" descr="C:\Users\DIANA\Pictures\imagesCA75YIUZ.jpg"/>
          <p:cNvPicPr>
            <a:picLocks noChangeAspect="1" noChangeArrowheads="1"/>
          </p:cNvPicPr>
          <p:nvPr/>
        </p:nvPicPr>
        <p:blipFill>
          <a:blip r:embed="rId7" cstate="email"/>
          <a:srcRect/>
          <a:stretch>
            <a:fillRect/>
          </a:stretch>
        </p:blipFill>
        <p:spPr bwMode="auto">
          <a:xfrm>
            <a:off x="10054800" y="2964988"/>
            <a:ext cx="2135614" cy="135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28" name="Text Box 20"/>
          <p:cNvSpPr txBox="1">
            <a:spLocks noChangeArrowheads="1"/>
          </p:cNvSpPr>
          <p:nvPr/>
        </p:nvSpPr>
        <p:spPr bwMode="auto">
          <a:xfrm>
            <a:off x="10095256" y="2686948"/>
            <a:ext cx="2095157" cy="1754326"/>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eaLnBrk="0" hangingPunct="0">
              <a:defRPr/>
            </a:pPr>
            <a:r>
              <a:rPr lang="de-DE" sz="1800" dirty="0">
                <a:solidFill>
                  <a:schemeClr val="bg1"/>
                </a:solidFill>
                <a:latin typeface="+mj-lt"/>
              </a:rPr>
              <a:t>Mobilizarea si utilizarea eficienta a </a:t>
            </a:r>
            <a:r>
              <a:rPr lang="de-DE" sz="1800" u="sng" dirty="0">
                <a:solidFill>
                  <a:schemeClr val="bg1"/>
                </a:solidFill>
                <a:latin typeface="+mj-lt"/>
              </a:rPr>
              <a:t>tuturor resurselor existente</a:t>
            </a:r>
          </a:p>
        </p:txBody>
      </p:sp>
      <p:graphicFrame>
        <p:nvGraphicFramePr>
          <p:cNvPr id="27" name="Diagram 26"/>
          <p:cNvGraphicFramePr/>
          <p:nvPr/>
        </p:nvGraphicFramePr>
        <p:xfrm>
          <a:off x="285673" y="584775"/>
          <a:ext cx="6022138" cy="6273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Diagram 27"/>
          <p:cNvGraphicFramePr/>
          <p:nvPr/>
        </p:nvGraphicFramePr>
        <p:xfrm>
          <a:off x="4293031" y="2508272"/>
          <a:ext cx="5763782" cy="38496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5479" name="Rectangle 6"/>
          <p:cNvSpPr>
            <a:spLocks noChangeArrowheads="1"/>
          </p:cNvSpPr>
          <p:nvPr/>
        </p:nvSpPr>
        <p:spPr bwMode="auto">
          <a:xfrm>
            <a:off x="682625" y="0"/>
            <a:ext cx="9374188" cy="584200"/>
          </a:xfrm>
          <a:prstGeom prst="rect">
            <a:avLst/>
          </a:prstGeom>
          <a:noFill/>
          <a:ln w="9525">
            <a:noFill/>
            <a:miter lim="800000"/>
            <a:headEnd/>
            <a:tailEnd/>
          </a:ln>
        </p:spPr>
        <p:txBody>
          <a:bodyPr>
            <a:spAutoFit/>
          </a:bodyPr>
          <a:lstStyle/>
          <a:p>
            <a:pPr>
              <a:defRPr/>
            </a:pPr>
            <a:r>
              <a:rPr lang="en-US" sz="3200" dirty="0" err="1">
                <a:solidFill>
                  <a:srgbClr val="ED1A3B"/>
                </a:solidFill>
                <a:latin typeface="+mj-lt"/>
              </a:rPr>
              <a:t>Provocari</a:t>
            </a:r>
            <a:r>
              <a:rPr lang="en-US" sz="3200" dirty="0">
                <a:solidFill>
                  <a:srgbClr val="ED1A3B"/>
                </a:solidFill>
                <a:latin typeface="+mj-lt"/>
              </a:rPr>
              <a:t> </a:t>
            </a:r>
            <a:r>
              <a:rPr lang="en-US" sz="3200" dirty="0" err="1">
                <a:solidFill>
                  <a:srgbClr val="ED1A3B"/>
                </a:solidFill>
                <a:latin typeface="+mj-lt"/>
              </a:rPr>
              <a:t>pentru</a:t>
            </a:r>
            <a:r>
              <a:rPr lang="en-US" sz="3200" dirty="0">
                <a:solidFill>
                  <a:srgbClr val="ED1A3B"/>
                </a:solidFill>
                <a:latin typeface="+mj-lt"/>
              </a:rPr>
              <a:t> </a:t>
            </a:r>
            <a:r>
              <a:rPr lang="en-US" sz="3200" dirty="0" err="1">
                <a:solidFill>
                  <a:srgbClr val="ED1A3B"/>
                </a:solidFill>
                <a:latin typeface="+mj-lt"/>
              </a:rPr>
              <a:t>viitor</a:t>
            </a:r>
            <a:r>
              <a:rPr lang="en-US" sz="3200" dirty="0">
                <a:solidFill>
                  <a:srgbClr val="ED1A3B"/>
                </a:solidFill>
                <a:latin typeface="+mj-lt"/>
              </a:rPr>
              <a:t>….</a:t>
            </a:r>
            <a:endParaRPr lang="ro-RO" sz="3200" dirty="0">
              <a:solidFill>
                <a:srgbClr val="ED1A3B"/>
              </a:solidFill>
              <a:latin typeface="+mj-lt"/>
            </a:endParaRPr>
          </a:p>
        </p:txBody>
      </p:sp>
      <p:pic>
        <p:nvPicPr>
          <p:cNvPr id="60424" name="Picture 3" descr="musketeers"/>
          <p:cNvPicPr>
            <a:picLocks noChangeAspect="1" noChangeArrowheads="1"/>
          </p:cNvPicPr>
          <p:nvPr/>
        </p:nvPicPr>
        <p:blipFill>
          <a:blip r:embed="rId12" cstate="print"/>
          <a:srcRect/>
          <a:stretch>
            <a:fillRect/>
          </a:stretch>
        </p:blipFill>
        <p:spPr bwMode="auto">
          <a:xfrm>
            <a:off x="6500813" y="84138"/>
            <a:ext cx="5689600" cy="2263775"/>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000"/>
                                        <p:tgtEl>
                                          <p:spTgt spid="2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0228"/>
                                        </p:tgtEl>
                                        <p:attrNameLst>
                                          <p:attrName>style.visibility</p:attrName>
                                        </p:attrNameLst>
                                      </p:cBhvr>
                                      <p:to>
                                        <p:strVal val="visible"/>
                                      </p:to>
                                    </p:set>
                                    <p:animEffect transition="in" filter="fade">
                                      <p:cBhvr>
                                        <p:cTn id="15" dur="2000"/>
                                        <p:tgtEl>
                                          <p:spTgt spid="350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605072" y="1177871"/>
          <a:ext cx="11297626" cy="4680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1" name="Picture 6" descr="euflag_real.jpg"/>
          <p:cNvPicPr>
            <a:picLocks noChangeAspect="1"/>
          </p:cNvPicPr>
          <p:nvPr/>
        </p:nvPicPr>
        <p:blipFill>
          <a:blip r:embed="rId7" cstate="print"/>
          <a:srcRect/>
          <a:stretch>
            <a:fillRect/>
          </a:stretch>
        </p:blipFill>
        <p:spPr bwMode="auto">
          <a:xfrm>
            <a:off x="10833100" y="0"/>
            <a:ext cx="1357313" cy="762000"/>
          </a:xfrm>
          <a:prstGeom prst="rect">
            <a:avLst/>
          </a:prstGeom>
          <a:noFill/>
          <a:ln w="9525">
            <a:noFill/>
            <a:miter lim="800000"/>
            <a:headEnd/>
            <a:tailEnd/>
          </a:ln>
        </p:spPr>
      </p:pic>
      <p:sp>
        <p:nvSpPr>
          <p:cNvPr id="6" name="Rectangle 32"/>
          <p:cNvSpPr txBox="1">
            <a:spLocks noChangeArrowheads="1"/>
          </p:cNvSpPr>
          <p:nvPr/>
        </p:nvSpPr>
        <p:spPr>
          <a:xfrm>
            <a:off x="604838" y="0"/>
            <a:ext cx="9274175" cy="762000"/>
          </a:xfrm>
          <a:prstGeom prst="rect">
            <a:avLst/>
          </a:prstGeom>
        </p:spPr>
        <p:txBody>
          <a:bodyPr/>
          <a:lstStyle/>
          <a:p>
            <a:pPr algn="ctr">
              <a:defRPr/>
            </a:pPr>
            <a:r>
              <a:rPr lang="de-DE" sz="2800" dirty="0">
                <a:solidFill>
                  <a:srgbClr val="ED1A3B"/>
                </a:solidFill>
                <a:latin typeface="+mj-lt"/>
                <a:ea typeface="+mj-ea"/>
                <a:cs typeface="+mj-cs"/>
              </a:rPr>
              <a:t>CERINTELE U.E. PENTRU ELIMINAREA DESEURILOR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66750" y="0"/>
            <a:ext cx="10869613" cy="571500"/>
          </a:xfrm>
        </p:spPr>
        <p:txBody>
          <a:bodyPr/>
          <a:lstStyle/>
          <a:p>
            <a:pPr>
              <a:defRPr/>
            </a:pPr>
            <a:r>
              <a:rPr lang="de-DE" dirty="0" smtClean="0">
                <a:effectLst>
                  <a:outerShdw blurRad="38100" dist="38100" dir="2700000" algn="tl">
                    <a:srgbClr val="C0C0C0"/>
                  </a:outerShdw>
                </a:effectLst>
              </a:rPr>
              <a:t>In loc de Concluzie....</a:t>
            </a:r>
            <a:endParaRPr lang="de-DE" dirty="0">
              <a:effectLst>
                <a:outerShdw blurRad="38100" dist="38100" dir="2700000" algn="tl">
                  <a:srgbClr val="C0C0C0"/>
                </a:outerShdw>
              </a:effectLst>
            </a:endParaRPr>
          </a:p>
        </p:txBody>
      </p:sp>
      <p:sp>
        <p:nvSpPr>
          <p:cNvPr id="106499" name="Rectangle 4"/>
          <p:cNvSpPr>
            <a:spLocks noChangeArrowheads="1"/>
          </p:cNvSpPr>
          <p:nvPr/>
        </p:nvSpPr>
        <p:spPr bwMode="auto">
          <a:xfrm>
            <a:off x="1320800" y="4572000"/>
            <a:ext cx="10463213" cy="1384300"/>
          </a:xfrm>
          <a:prstGeom prst="rect">
            <a:avLst/>
          </a:prstGeom>
          <a:noFill/>
          <a:ln w="9525">
            <a:noFill/>
            <a:miter lim="800000"/>
            <a:headEnd/>
            <a:tailEnd/>
          </a:ln>
        </p:spPr>
        <p:txBody>
          <a:bodyPr>
            <a:spAutoFit/>
          </a:bodyPr>
          <a:lstStyle/>
          <a:p>
            <a:pPr marL="342900" indent="-342900" algn="ctr" eaLnBrk="0" hangingPunct="0">
              <a:spcBef>
                <a:spcPct val="30000"/>
              </a:spcBef>
              <a:spcAft>
                <a:spcPct val="50000"/>
              </a:spcAft>
              <a:defRPr/>
            </a:pPr>
            <a:r>
              <a:rPr lang="en-US" sz="2800" dirty="0">
                <a:solidFill>
                  <a:srgbClr val="C00000"/>
                </a:solidFill>
                <a:latin typeface="+mj-lt"/>
              </a:rPr>
              <a:t>Este </a:t>
            </a:r>
            <a:r>
              <a:rPr lang="en-US" sz="2800" dirty="0" err="1">
                <a:solidFill>
                  <a:srgbClr val="C00000"/>
                </a:solidFill>
                <a:latin typeface="+mj-lt"/>
              </a:rPr>
              <a:t>nevoie</a:t>
            </a:r>
            <a:r>
              <a:rPr lang="en-US" sz="2800" dirty="0">
                <a:solidFill>
                  <a:srgbClr val="C00000"/>
                </a:solidFill>
                <a:latin typeface="+mj-lt"/>
              </a:rPr>
              <a:t> de </a:t>
            </a:r>
            <a:r>
              <a:rPr lang="en-US" sz="2800" dirty="0" err="1">
                <a:solidFill>
                  <a:srgbClr val="C00000"/>
                </a:solidFill>
                <a:latin typeface="+mj-lt"/>
              </a:rPr>
              <a:t>angajarea</a:t>
            </a:r>
            <a:r>
              <a:rPr lang="en-US" sz="2800" dirty="0">
                <a:solidFill>
                  <a:srgbClr val="C00000"/>
                </a:solidFill>
                <a:latin typeface="+mj-lt"/>
              </a:rPr>
              <a:t> </a:t>
            </a:r>
            <a:r>
              <a:rPr lang="en-US" sz="2800" dirty="0" err="1">
                <a:solidFill>
                  <a:srgbClr val="C00000"/>
                </a:solidFill>
                <a:latin typeface="+mj-lt"/>
              </a:rPr>
              <a:t>tuturor</a:t>
            </a:r>
            <a:r>
              <a:rPr lang="en-US" sz="2800" dirty="0">
                <a:solidFill>
                  <a:srgbClr val="C00000"/>
                </a:solidFill>
                <a:latin typeface="+mj-lt"/>
              </a:rPr>
              <a:t>  </a:t>
            </a:r>
            <a:r>
              <a:rPr lang="en-US" sz="2800" dirty="0" err="1">
                <a:solidFill>
                  <a:srgbClr val="C00000"/>
                </a:solidFill>
                <a:latin typeface="+mj-lt"/>
              </a:rPr>
              <a:t>actorilor</a:t>
            </a:r>
            <a:r>
              <a:rPr lang="en-US" sz="2800" dirty="0">
                <a:solidFill>
                  <a:srgbClr val="C00000"/>
                </a:solidFill>
                <a:latin typeface="+mj-lt"/>
              </a:rPr>
              <a:t> </a:t>
            </a:r>
            <a:r>
              <a:rPr lang="en-US" sz="2800" dirty="0" err="1">
                <a:solidFill>
                  <a:srgbClr val="C00000"/>
                </a:solidFill>
                <a:latin typeface="+mj-lt"/>
              </a:rPr>
              <a:t>cheie</a:t>
            </a:r>
            <a:r>
              <a:rPr lang="en-US" sz="2800" dirty="0">
                <a:solidFill>
                  <a:srgbClr val="C00000"/>
                </a:solidFill>
                <a:latin typeface="+mj-lt"/>
              </a:rPr>
              <a:t> in </a:t>
            </a:r>
            <a:r>
              <a:rPr lang="en-US" sz="2800" dirty="0" err="1">
                <a:solidFill>
                  <a:srgbClr val="C00000"/>
                </a:solidFill>
                <a:latin typeface="+mj-lt"/>
              </a:rPr>
              <a:t>implementarea</a:t>
            </a:r>
            <a:r>
              <a:rPr lang="en-US" sz="2800" dirty="0">
                <a:solidFill>
                  <a:srgbClr val="C00000"/>
                </a:solidFill>
                <a:latin typeface="+mj-lt"/>
              </a:rPr>
              <a:t> cu </a:t>
            </a:r>
            <a:r>
              <a:rPr lang="en-US" sz="2800" dirty="0" err="1">
                <a:solidFill>
                  <a:srgbClr val="C00000"/>
                </a:solidFill>
                <a:latin typeface="+mj-lt"/>
              </a:rPr>
              <a:t>succes</a:t>
            </a:r>
            <a:r>
              <a:rPr lang="en-US" sz="2800" dirty="0">
                <a:solidFill>
                  <a:srgbClr val="C00000"/>
                </a:solidFill>
                <a:latin typeface="+mj-lt"/>
              </a:rPr>
              <a:t> a  </a:t>
            </a:r>
            <a:r>
              <a:rPr lang="en-US" sz="2800" dirty="0" err="1">
                <a:solidFill>
                  <a:srgbClr val="C00000"/>
                </a:solidFill>
                <a:latin typeface="+mj-lt"/>
              </a:rPr>
              <a:t>sistemelor</a:t>
            </a:r>
            <a:r>
              <a:rPr lang="en-US" sz="2800" dirty="0">
                <a:solidFill>
                  <a:srgbClr val="C00000"/>
                </a:solidFill>
                <a:latin typeface="+mj-lt"/>
              </a:rPr>
              <a:t> integrate de </a:t>
            </a:r>
            <a:r>
              <a:rPr lang="en-US" sz="2800" dirty="0" err="1">
                <a:solidFill>
                  <a:srgbClr val="C00000"/>
                </a:solidFill>
                <a:latin typeface="+mj-lt"/>
              </a:rPr>
              <a:t>gestionare</a:t>
            </a:r>
            <a:r>
              <a:rPr lang="en-US" sz="2800" dirty="0">
                <a:solidFill>
                  <a:srgbClr val="C00000"/>
                </a:solidFill>
                <a:latin typeface="+mj-lt"/>
              </a:rPr>
              <a:t> a </a:t>
            </a:r>
            <a:r>
              <a:rPr lang="en-US" sz="2800" dirty="0" err="1">
                <a:solidFill>
                  <a:srgbClr val="C00000"/>
                </a:solidFill>
                <a:latin typeface="+mj-lt"/>
              </a:rPr>
              <a:t>deseurilor</a:t>
            </a:r>
            <a:r>
              <a:rPr lang="en-US" sz="2800" dirty="0">
                <a:solidFill>
                  <a:srgbClr val="C00000"/>
                </a:solidFill>
                <a:latin typeface="+mj-lt"/>
              </a:rPr>
              <a:t> !</a:t>
            </a:r>
          </a:p>
        </p:txBody>
      </p:sp>
      <p:pic>
        <p:nvPicPr>
          <p:cNvPr id="92164" name="Picture 3"/>
          <p:cNvPicPr>
            <a:picLocks noChangeAspect="1" noChangeArrowheads="1"/>
          </p:cNvPicPr>
          <p:nvPr/>
        </p:nvPicPr>
        <p:blipFill>
          <a:blip r:embed="rId2" cstate="email"/>
          <a:srcRect/>
          <a:stretch>
            <a:fillRect/>
          </a:stretch>
        </p:blipFill>
        <p:spPr bwMode="auto">
          <a:xfrm>
            <a:off x="3015418" y="698500"/>
            <a:ext cx="6736595" cy="3873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277938" y="609600"/>
            <a:ext cx="8855075" cy="523875"/>
          </a:xfrm>
          <a:prstGeom prst="rect">
            <a:avLst/>
          </a:prstGeom>
          <a:noFill/>
          <a:ln w="9525">
            <a:noFill/>
            <a:miter lim="800000"/>
            <a:headEnd/>
            <a:tailEnd/>
          </a:ln>
        </p:spPr>
        <p:txBody>
          <a:bodyPr>
            <a:spAutoFit/>
          </a:bodyPr>
          <a:lstStyle/>
          <a:p>
            <a:pPr>
              <a:defRPr/>
            </a:pPr>
            <a:r>
              <a:rPr lang="en-US" sz="2800" dirty="0" err="1">
                <a:solidFill>
                  <a:schemeClr val="accent6"/>
                </a:solidFill>
                <a:latin typeface="+mj-lt"/>
                <a:ea typeface="MS PGothic" pitchFamily="34" charset="-128"/>
              </a:rPr>
              <a:t>Intrebari</a:t>
            </a:r>
            <a:r>
              <a:rPr lang="en-US" sz="2800" dirty="0">
                <a:solidFill>
                  <a:schemeClr val="accent6"/>
                </a:solidFill>
                <a:latin typeface="+mj-lt"/>
                <a:ea typeface="MS PGothic" pitchFamily="34" charset="-128"/>
              </a:rPr>
              <a:t>, </a:t>
            </a:r>
            <a:r>
              <a:rPr lang="en-US" sz="2800" dirty="0" err="1">
                <a:solidFill>
                  <a:schemeClr val="accent6"/>
                </a:solidFill>
                <a:latin typeface="+mj-lt"/>
                <a:ea typeface="MS PGothic" pitchFamily="34" charset="-128"/>
              </a:rPr>
              <a:t>Discutii</a:t>
            </a:r>
            <a:r>
              <a:rPr lang="en-US" sz="2800" dirty="0">
                <a:solidFill>
                  <a:schemeClr val="accent6"/>
                </a:solidFill>
                <a:latin typeface="+mj-lt"/>
                <a:ea typeface="MS PGothic" pitchFamily="34" charset="-128"/>
              </a:rPr>
              <a:t>, </a:t>
            </a:r>
            <a:r>
              <a:rPr lang="en-US" sz="2800" dirty="0" err="1">
                <a:solidFill>
                  <a:schemeClr val="accent6"/>
                </a:solidFill>
                <a:latin typeface="+mj-lt"/>
                <a:ea typeface="MS PGothic" pitchFamily="34" charset="-128"/>
              </a:rPr>
              <a:t>Comentarii</a:t>
            </a:r>
            <a:endParaRPr lang="de-DE" sz="3200" dirty="0">
              <a:solidFill>
                <a:schemeClr val="accent6"/>
              </a:solidFill>
              <a:latin typeface="+mj-lt"/>
              <a:ea typeface="MS PGothic" pitchFamily="34" charset="-128"/>
            </a:endParaRPr>
          </a:p>
        </p:txBody>
      </p:sp>
      <p:sp>
        <p:nvSpPr>
          <p:cNvPr id="62467" name="Text Box 3"/>
          <p:cNvSpPr txBox="1">
            <a:spLocks noChangeArrowheads="1"/>
          </p:cNvSpPr>
          <p:nvPr/>
        </p:nvSpPr>
        <p:spPr bwMode="auto">
          <a:xfrm>
            <a:off x="1277938" y="1336675"/>
            <a:ext cx="10672762" cy="4819650"/>
          </a:xfrm>
          <a:prstGeom prst="rect">
            <a:avLst/>
          </a:prstGeom>
          <a:noFill/>
          <a:ln w="9525">
            <a:solidFill>
              <a:srgbClr val="0066FF"/>
            </a:solidFill>
            <a:miter lim="800000"/>
            <a:headEnd/>
            <a:tailEnd/>
          </a:ln>
        </p:spPr>
        <p:txBody>
          <a:bodyPr>
            <a:spAutoFit/>
          </a:bodyPr>
          <a:lstStyle/>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endParaRPr lang="de-DE" sz="1600">
              <a:solidFill>
                <a:srgbClr val="FF0000"/>
              </a:solidFill>
              <a:latin typeface="Arial" pitchFamily="34" charset="0"/>
              <a:ea typeface="MS PGothic" pitchFamily="34" charset="-128"/>
            </a:endParaRPr>
          </a:p>
          <a:p>
            <a:pPr marL="457200" indent="-457200">
              <a:lnSpc>
                <a:spcPct val="120000"/>
              </a:lnSpc>
            </a:pPr>
            <a:r>
              <a:rPr lang="de-DE" sz="1600">
                <a:solidFill>
                  <a:srgbClr val="FF0000"/>
                </a:solidFill>
                <a:latin typeface="Arial" pitchFamily="34" charset="0"/>
                <a:ea typeface="MS PGothic" pitchFamily="34" charset="-128"/>
              </a:rPr>
              <a:t> </a:t>
            </a:r>
          </a:p>
        </p:txBody>
      </p:sp>
      <p:pic>
        <p:nvPicPr>
          <p:cNvPr id="62468" name="Picture 4" descr="unbenannt"/>
          <p:cNvPicPr>
            <a:picLocks noChangeAspect="1" noChangeArrowheads="1"/>
          </p:cNvPicPr>
          <p:nvPr/>
        </p:nvPicPr>
        <p:blipFill>
          <a:blip r:embed="rId2" cstate="print"/>
          <a:srcRect/>
          <a:stretch>
            <a:fillRect/>
          </a:stretch>
        </p:blipFill>
        <p:spPr bwMode="auto">
          <a:xfrm>
            <a:off x="10799763" y="2806700"/>
            <a:ext cx="1289050" cy="1371600"/>
          </a:xfrm>
          <a:prstGeom prst="rect">
            <a:avLst/>
          </a:prstGeom>
          <a:noFill/>
          <a:ln w="9525">
            <a:noFill/>
            <a:miter lim="800000"/>
            <a:headEnd/>
            <a:tailEnd/>
          </a:ln>
        </p:spPr>
      </p:pic>
      <p:pic>
        <p:nvPicPr>
          <p:cNvPr id="62469"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55213" y="0"/>
            <a:ext cx="2235200" cy="1812925"/>
          </a:xfrm>
          <a:prstGeom prst="rect">
            <a:avLst/>
          </a:prstGeom>
          <a:noFill/>
          <a:ln w="12700" cap="sq">
            <a:noFill/>
            <a:miter lim="800000"/>
            <a:headEnd type="none" w="sm" len="sm"/>
            <a:tailEnd type="none" w="sm" len="sm"/>
          </a:ln>
        </p:spPr>
      </p:pic>
      <p:pic>
        <p:nvPicPr>
          <p:cNvPr id="6" name="Picture 6"/>
          <p:cNvPicPr>
            <a:picLocks noChangeAspect="1" noChangeArrowheads="1"/>
          </p:cNvPicPr>
          <p:nvPr/>
        </p:nvPicPr>
        <p:blipFill>
          <a:blip r:embed="rId4" cstate="email"/>
          <a:srcRect/>
          <a:stretch>
            <a:fillRect/>
          </a:stretch>
        </p:blipFill>
        <p:spPr bwMode="auto">
          <a:xfrm>
            <a:off x="5638799" y="5075520"/>
            <a:ext cx="2376329" cy="1782479"/>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ext Placeholder 3"/>
          <p:cNvSpPr>
            <a:spLocks noGrp="1"/>
          </p:cNvSpPr>
          <p:nvPr>
            <p:ph type="body" sz="half" idx="2"/>
          </p:nvPr>
        </p:nvSpPr>
        <p:spPr>
          <a:xfrm>
            <a:off x="3565525" y="4953000"/>
            <a:ext cx="6127750" cy="1066800"/>
          </a:xfrm>
        </p:spPr>
        <p:txBody>
          <a:bodyPr/>
          <a:lstStyle/>
          <a:p>
            <a:pPr algn="ctr">
              <a:buFontTx/>
              <a:buNone/>
              <a:defRPr/>
            </a:pPr>
            <a:r>
              <a:rPr lang="en-US" sz="2800" b="1" i="1" dirty="0" err="1" smtClean="0">
                <a:solidFill>
                  <a:schemeClr val="accent2">
                    <a:lumMod val="50000"/>
                  </a:schemeClr>
                </a:solidFill>
                <a:latin typeface="+mj-lt"/>
              </a:rPr>
              <a:t>Multumim</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pentru</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participare</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si</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sprijinul</a:t>
            </a:r>
            <a:r>
              <a:rPr lang="en-US" sz="2800" b="1" i="1" dirty="0" smtClean="0">
                <a:solidFill>
                  <a:schemeClr val="accent2">
                    <a:lumMod val="50000"/>
                  </a:schemeClr>
                </a:solidFill>
                <a:latin typeface="+mj-lt"/>
              </a:rPr>
              <a:t> </a:t>
            </a:r>
            <a:r>
              <a:rPr lang="en-US" sz="2800" b="1" i="1" dirty="0" err="1" smtClean="0">
                <a:solidFill>
                  <a:schemeClr val="accent2">
                    <a:lumMod val="50000"/>
                  </a:schemeClr>
                </a:solidFill>
                <a:latin typeface="+mj-lt"/>
              </a:rPr>
              <a:t>acordat</a:t>
            </a:r>
            <a:r>
              <a:rPr lang="ro-RO" sz="2800" b="1" i="1" dirty="0" smtClean="0">
                <a:solidFill>
                  <a:schemeClr val="accent2">
                    <a:lumMod val="50000"/>
                  </a:schemeClr>
                </a:solidFill>
                <a:latin typeface="+mj-lt"/>
              </a:rPr>
              <a:t>!</a:t>
            </a:r>
          </a:p>
        </p:txBody>
      </p:sp>
      <p:pic>
        <p:nvPicPr>
          <p:cNvPr id="5" name="Picture 4" descr="D:\05 ISPA Arges\ISPA_Arges\pubeluta_haioasa.jpg"/>
          <p:cNvPicPr>
            <a:picLocks noChangeAspect="1" noChangeArrowheads="1"/>
          </p:cNvPicPr>
          <p:nvPr/>
        </p:nvPicPr>
        <p:blipFill>
          <a:blip r:embed="rId2" cstate="email"/>
          <a:srcRect/>
          <a:stretch>
            <a:fillRect/>
          </a:stretch>
        </p:blipFill>
        <p:spPr bwMode="auto">
          <a:xfrm>
            <a:off x="5079339" y="1371600"/>
            <a:ext cx="3003526" cy="30114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DO_PowePoint_2003_ws_310709">
  <a:themeElements>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bg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9D8D85"/>
          </a:solidFill>
          <a:prstDash val="solid"/>
          <a:round/>
          <a:headEnd type="none" w="med" len="med"/>
          <a:tailEnd type="triangle" w="lg" len="med"/>
        </a:ln>
        <a:effec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bg1"/>
            </a:solidFill>
            <a:effectLst/>
            <a:latin typeface="Trebuchet MS" pitchFamily="34" charset="0"/>
          </a:defRPr>
        </a:defPPr>
      </a:lstStyle>
    </a:ln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BDO_PowePoint_2003_ws_310709</Template>
  <TotalTime>5999</TotalTime>
  <Words>5616</Words>
  <Application>Microsoft Office PowerPoint</Application>
  <PresentationFormat>Custom</PresentationFormat>
  <Paragraphs>675</Paragraphs>
  <Slides>92</Slides>
  <Notes>9</Notes>
  <HiddenSlides>0</HiddenSlides>
  <MMClips>0</MMClips>
  <ScaleCrop>false</ScaleCrop>
  <HeadingPairs>
    <vt:vector size="8" baseType="variant">
      <vt:variant>
        <vt:lpstr>Theme</vt:lpstr>
      </vt:variant>
      <vt:variant>
        <vt:i4>1</vt:i4>
      </vt:variant>
      <vt:variant>
        <vt:lpstr>Embedded OLE Servers</vt:lpstr>
      </vt:variant>
      <vt:variant>
        <vt:i4>2</vt:i4>
      </vt:variant>
      <vt:variant>
        <vt:lpstr>Slide Titles</vt:lpstr>
      </vt:variant>
      <vt:variant>
        <vt:i4>92</vt:i4>
      </vt:variant>
      <vt:variant>
        <vt:lpstr>Custom Shows</vt:lpstr>
      </vt:variant>
      <vt:variant>
        <vt:i4>1</vt:i4>
      </vt:variant>
    </vt:vector>
  </HeadingPairs>
  <TitlesOfParts>
    <vt:vector size="96" baseType="lpstr">
      <vt:lpstr>BDO_PowePoint_2003_ws_310709</vt:lpstr>
      <vt:lpstr>Chart</vt:lpstr>
      <vt:lpstr>Dokument</vt:lpstr>
      <vt:lpstr>Slide 1</vt:lpstr>
      <vt:lpstr>Etape in cadrul asistentei tehnice </vt:lpstr>
      <vt:lpstr>Etape in cadrul asistentei tehnice </vt:lpstr>
      <vt:lpstr>Slide 4</vt:lpstr>
      <vt:lpstr>Slide 5</vt:lpstr>
      <vt:lpstr>Slide 6</vt:lpstr>
      <vt:lpstr>Slide 7</vt:lpstr>
      <vt:lpstr>Slide 8</vt:lpstr>
      <vt:lpstr>Slide 9</vt:lpstr>
      <vt:lpstr>Slide 10</vt:lpstr>
      <vt:lpstr>Slide 11</vt:lpstr>
      <vt:lpstr>Slide 12</vt:lpstr>
      <vt:lpstr>Slide 13</vt:lpstr>
      <vt:lpstr>Slide 14</vt:lpstr>
      <vt:lpstr>Informatii privind solicitarile de derogare in domeniul GDS (EU-11)</vt:lpstr>
      <vt:lpstr>Cadrul legal – Republica Moldova</vt:lpstr>
      <vt:lpstr>VIZIUNEA STRATEGICĂ PRIVIND MANAGEMENTUL DEȘEURILOR</vt:lpstr>
      <vt:lpstr>Ținte colectare selectivă și reciclare (Strategia Nationala)</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Colectarea si transportul deseurilor</vt:lpstr>
      <vt:lpstr>Colectare selectivă spre Reciclare </vt:lpstr>
      <vt:lpstr>Colectare selectivă spre Compostare </vt:lpstr>
      <vt:lpstr>Slide 81</vt:lpstr>
      <vt:lpstr>Exploatarea depozitului </vt:lpstr>
      <vt:lpstr>Slide 83</vt:lpstr>
      <vt:lpstr>Slide 84</vt:lpstr>
      <vt:lpstr>Slide 85</vt:lpstr>
      <vt:lpstr>Slide 86</vt:lpstr>
      <vt:lpstr>Slide 87</vt:lpstr>
      <vt:lpstr>Slide 88</vt:lpstr>
      <vt:lpstr>Slide 89</vt:lpstr>
      <vt:lpstr>In loc de Concluzie....</vt:lpstr>
      <vt:lpstr>Slide 91</vt:lpstr>
      <vt:lpstr>Slide 92</vt:lpstr>
      <vt:lpstr>Custom Show 1</vt:lpstr>
    </vt:vector>
  </TitlesOfParts>
  <Company>bdo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PRESENTATION HEADING</dc:title>
  <dc:creator>user</dc:creator>
  <cp:lastModifiedBy>augustin.boer</cp:lastModifiedBy>
  <cp:revision>547</cp:revision>
  <dcterms:created xsi:type="dcterms:W3CDTF">2010-12-01T13:40:24Z</dcterms:created>
  <dcterms:modified xsi:type="dcterms:W3CDTF">2014-11-10T17:15:11Z</dcterms:modified>
</cp:coreProperties>
</file>