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 id="2147483682" r:id="rId2"/>
    <p:sldMasterId id="2147483697" r:id="rId3"/>
    <p:sldMasterId id="2147483710" r:id="rId4"/>
    <p:sldMasterId id="2147483725" r:id="rId5"/>
  </p:sldMasterIdLst>
  <p:notesMasterIdLst>
    <p:notesMasterId r:id="rId20"/>
  </p:notesMasterIdLst>
  <p:sldIdLst>
    <p:sldId id="257" r:id="rId6"/>
    <p:sldId id="295" r:id="rId7"/>
    <p:sldId id="297" r:id="rId8"/>
    <p:sldId id="299" r:id="rId9"/>
    <p:sldId id="306" r:id="rId10"/>
    <p:sldId id="308" r:id="rId11"/>
    <p:sldId id="312" r:id="rId12"/>
    <p:sldId id="311" r:id="rId13"/>
    <p:sldId id="310" r:id="rId14"/>
    <p:sldId id="300" r:id="rId15"/>
    <p:sldId id="301" r:id="rId16"/>
    <p:sldId id="302" r:id="rId17"/>
    <p:sldId id="304" r:id="rId18"/>
    <p:sldId id="303" r:id="rId19"/>
  </p:sldIdLst>
  <p:sldSz cx="12192000" cy="6858000"/>
  <p:notesSz cx="6797675" cy="987425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20" autoAdjust="0"/>
    <p:restoredTop sz="89675" autoAdjust="0"/>
  </p:normalViewPr>
  <p:slideViewPr>
    <p:cSldViewPr snapToGrid="0" showGuides="1">
      <p:cViewPr>
        <p:scale>
          <a:sx n="70" d="100"/>
          <a:sy n="70" d="100"/>
        </p:scale>
        <p:origin x="560" y="24"/>
      </p:cViewPr>
      <p:guideLst>
        <p:guide orient="horz" pos="2160"/>
        <p:guide pos="3840"/>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781A47D7-DAD4-4A3B-AA10-9AE4AE87A54A}" type="datetimeFigureOut">
              <a:rPr lang="en-US" smtClean="0"/>
              <a:t>1/31/2025</a:t>
            </a:fld>
            <a:endParaRPr lang="en-US"/>
          </a:p>
        </p:txBody>
      </p:sp>
      <p:sp>
        <p:nvSpPr>
          <p:cNvPr id="4" name="Slide Image Placeholder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8A9FCEA1-FBB0-4392-853C-C02FA09B8AB3}" type="slidenum">
              <a:rPr lang="en-US" smtClean="0"/>
              <a:t>‹#›</a:t>
            </a:fld>
            <a:endParaRPr lang="en-US"/>
          </a:p>
        </p:txBody>
      </p:sp>
    </p:spTree>
    <p:extLst>
      <p:ext uri="{BB962C8B-B14F-4D97-AF65-F5344CB8AC3E}">
        <p14:creationId xmlns:p14="http://schemas.microsoft.com/office/powerpoint/2010/main" val="3303506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5F5010-E802-43FE-A7E9-2108E3B67183}" type="slidenum">
              <a:rPr lang="en-GB"/>
              <a:pPr/>
              <a:t>1</a:t>
            </a:fld>
            <a:endParaRPr lang="en-GB" dirty="0"/>
          </a:p>
        </p:txBody>
      </p:sp>
      <p:sp>
        <p:nvSpPr>
          <p:cNvPr id="2370562" name="Rectangle 2"/>
          <p:cNvSpPr>
            <a:spLocks noGrp="1" noRot="1" noChangeAspect="1" noChangeArrowheads="1" noTextEdit="1"/>
          </p:cNvSpPr>
          <p:nvPr>
            <p:ph type="sldImg"/>
          </p:nvPr>
        </p:nvSpPr>
        <p:spPr>
          <a:ln/>
        </p:spPr>
      </p:sp>
      <p:sp>
        <p:nvSpPr>
          <p:cNvPr id="2370563" name="Rectangle 3"/>
          <p:cNvSpPr>
            <a:spLocks noGrp="1" noChangeArrowheads="1"/>
          </p:cNvSpPr>
          <p:nvPr>
            <p:ph type="body" idx="1"/>
          </p:nvPr>
        </p:nvSpPr>
        <p:spPr>
          <a:xfrm>
            <a:off x="907931" y="5019411"/>
            <a:ext cx="4981815" cy="4772554"/>
          </a:xfrm>
        </p:spPr>
        <p:txBody>
          <a:bodyPr/>
          <a:lstStyle/>
          <a:p>
            <a:endParaRPr lang="nl-NL"/>
          </a:p>
        </p:txBody>
      </p:sp>
    </p:spTree>
    <p:extLst>
      <p:ext uri="{BB962C8B-B14F-4D97-AF65-F5344CB8AC3E}">
        <p14:creationId xmlns:p14="http://schemas.microsoft.com/office/powerpoint/2010/main" val="124273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A9FCEA1-FBB0-4392-853C-C02FA09B8AB3}" type="slidenum">
              <a:rPr lang="en-US" smtClean="0"/>
              <a:t>4</a:t>
            </a:fld>
            <a:endParaRPr lang="en-US"/>
          </a:p>
        </p:txBody>
      </p:sp>
    </p:spTree>
    <p:extLst>
      <p:ext uri="{BB962C8B-B14F-4D97-AF65-F5344CB8AC3E}">
        <p14:creationId xmlns:p14="http://schemas.microsoft.com/office/powerpoint/2010/main" val="2666676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pp">
    <p:spTree>
      <p:nvGrpSpPr>
        <p:cNvPr id="1" name=""/>
        <p:cNvGrpSpPr/>
        <p:nvPr/>
      </p:nvGrpSpPr>
      <p:grpSpPr>
        <a:xfrm>
          <a:off x="0" y="0"/>
          <a:ext cx="0" cy="0"/>
          <a:chOff x="0" y="0"/>
          <a:chExt cx="0" cy="0"/>
        </a:xfrm>
      </p:grpSpPr>
      <p:sp>
        <p:nvSpPr>
          <p:cNvPr id="2" name="Дата 18"/>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3" name="Номер слайда 19"/>
          <p:cNvSpPr>
            <a:spLocks noGrp="1"/>
          </p:cNvSpPr>
          <p:nvPr>
            <p:ph type="sldNum" sz="quarter" idx="11"/>
          </p:nvPr>
        </p:nvSpPr>
        <p:spPr/>
        <p:txBody>
          <a:bodyPr/>
          <a:lstStyle>
            <a:lvl1pPr>
              <a:defRPr smtClean="0"/>
            </a:lvl1pPr>
          </a:lstStyle>
          <a:p>
            <a:fld id="{D57F1E4F-1CFF-5643-939E-217C01CDF565}" type="slidenum">
              <a:rPr lang="en-US" smtClean="0"/>
              <a:pPr/>
              <a:t>‹#›</a:t>
            </a:fld>
            <a:endParaRPr lang="en-US" dirty="0"/>
          </a:p>
        </p:txBody>
      </p:sp>
      <p:sp>
        <p:nvSpPr>
          <p:cNvPr id="4" name="Нижний колонтитул 20"/>
          <p:cNvSpPr>
            <a:spLocks noGrp="1"/>
          </p:cNvSpPr>
          <p:nvPr>
            <p:ph type="ftr" sz="quarter" idx="12"/>
          </p:nvPr>
        </p:nvSpPr>
        <p:spPr/>
        <p:txBody>
          <a:bodyPr/>
          <a:lstStyle>
            <a:lvl1pPr>
              <a:defRPr/>
            </a:lvl1pPr>
          </a:lstStyle>
          <a:p>
            <a:endParaRPr lang="en-US" dirty="0"/>
          </a:p>
        </p:txBody>
      </p:sp>
    </p:spTree>
    <p:extLst>
      <p:ext uri="{BB962C8B-B14F-4D97-AF65-F5344CB8AC3E}">
        <p14:creationId xmlns:p14="http://schemas.microsoft.com/office/powerpoint/2010/main" val="273934874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Вертикальный текст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6519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45953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1/31/2025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37000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a:t>Click to edit Master title style</a:t>
            </a:r>
            <a:endParaRPr lang="ru-RU"/>
          </a:p>
        </p:txBody>
      </p:sp>
    </p:spTree>
    <p:extLst>
      <p:ext uri="{BB962C8B-B14F-4D97-AF65-F5344CB8AC3E}">
        <p14:creationId xmlns:p14="http://schemas.microsoft.com/office/powerpoint/2010/main" val="40022154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a:t>Click to edit Master title style</a:t>
            </a:r>
            <a:endParaRPr lang="ru-RU"/>
          </a:p>
        </p:txBody>
      </p:sp>
    </p:spTree>
    <p:extLst>
      <p:ext uri="{BB962C8B-B14F-4D97-AF65-F5344CB8AC3E}">
        <p14:creationId xmlns:p14="http://schemas.microsoft.com/office/powerpoint/2010/main" val="1071848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
        <p:nvSpPr>
          <p:cNvPr id="3" name="Дата 3"/>
          <p:cNvSpPr>
            <a:spLocks noGrp="1"/>
          </p:cNvSpPr>
          <p:nvPr>
            <p:ph type="dt" sz="half" idx="10"/>
          </p:nvPr>
        </p:nvSpPr>
        <p:spPr/>
        <p:txBody>
          <a:bodyPr/>
          <a:lstStyle>
            <a:lvl1pPr>
              <a:defRPr/>
            </a:lvl1pPr>
          </a:lstStyle>
          <a:p>
            <a:pPr>
              <a:defRPr/>
            </a:pPr>
            <a:fld id="{B6BC60F2-1C7C-403B-8619-9B2BF41879AA}" type="datetimeFigureOut">
              <a:rPr lang="en-US"/>
              <a:pPr>
                <a:defRPr/>
              </a:pPr>
              <a:t>1/31/2025</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8820D6B4-5150-4ECE-B1E4-9DF6CCCA4F29}" type="slidenum">
              <a:rPr lang="en-US" altLang="en-US"/>
              <a:pPr>
                <a:defRPr/>
              </a:pPr>
              <a:t>‹#›</a:t>
            </a:fld>
            <a:endParaRPr lang="en-US" altLang="en-US"/>
          </a:p>
        </p:txBody>
      </p:sp>
    </p:spTree>
    <p:extLst>
      <p:ext uri="{BB962C8B-B14F-4D97-AF65-F5344CB8AC3E}">
        <p14:creationId xmlns:p14="http://schemas.microsoft.com/office/powerpoint/2010/main" val="4019780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Объект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pPr>
              <a:defRPr/>
            </a:pPr>
            <a:fld id="{D368EE82-33C4-4C4E-B407-5F46F95C5E89}"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A9EE5CDB-AFA1-406B-B144-1A2C7D1D9A73}" type="slidenum">
              <a:rPr lang="en-US" altLang="en-US"/>
              <a:pPr>
                <a:defRPr/>
              </a:pPr>
              <a:t>‹#›</a:t>
            </a:fld>
            <a:endParaRPr lang="en-US" altLang="en-US"/>
          </a:p>
        </p:txBody>
      </p:sp>
    </p:spTree>
    <p:extLst>
      <p:ext uri="{BB962C8B-B14F-4D97-AF65-F5344CB8AC3E}">
        <p14:creationId xmlns:p14="http://schemas.microsoft.com/office/powerpoint/2010/main" val="3187756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Дата 3"/>
          <p:cNvSpPr>
            <a:spLocks noGrp="1"/>
          </p:cNvSpPr>
          <p:nvPr>
            <p:ph type="dt" sz="half" idx="10"/>
          </p:nvPr>
        </p:nvSpPr>
        <p:spPr/>
        <p:txBody>
          <a:bodyPr/>
          <a:lstStyle>
            <a:lvl1pPr>
              <a:defRPr/>
            </a:lvl1pPr>
          </a:lstStyle>
          <a:p>
            <a:pPr>
              <a:defRPr/>
            </a:pPr>
            <a:fld id="{70F867C3-D692-49AE-BFEC-1718F9A868CA}"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9F6D34CB-B8E9-410D-A42D-DFB44A26C9DD}" type="slidenum">
              <a:rPr lang="en-US" altLang="en-US"/>
              <a:pPr>
                <a:defRPr/>
              </a:pPr>
              <a:t>‹#›</a:t>
            </a:fld>
            <a:endParaRPr lang="en-US" altLang="en-US"/>
          </a:p>
        </p:txBody>
      </p:sp>
    </p:spTree>
    <p:extLst>
      <p:ext uri="{BB962C8B-B14F-4D97-AF65-F5344CB8AC3E}">
        <p14:creationId xmlns:p14="http://schemas.microsoft.com/office/powerpoint/2010/main" val="20652334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Объект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Объект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Дата 3"/>
          <p:cNvSpPr>
            <a:spLocks noGrp="1"/>
          </p:cNvSpPr>
          <p:nvPr>
            <p:ph type="dt" sz="half" idx="10"/>
          </p:nvPr>
        </p:nvSpPr>
        <p:spPr/>
        <p:txBody>
          <a:bodyPr/>
          <a:lstStyle>
            <a:lvl1pPr>
              <a:defRPr/>
            </a:lvl1pPr>
          </a:lstStyle>
          <a:p>
            <a:pPr>
              <a:defRPr/>
            </a:pPr>
            <a:fld id="{430D0B4E-C504-4CD6-83FF-1513385DE6DC}" type="datetimeFigureOut">
              <a:rPr lang="en-US"/>
              <a:pPr>
                <a:defRPr/>
              </a:pPr>
              <a:t>1/31/2025</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49FBD18E-2C32-4C96-9F06-A57742B0D2CC}" type="slidenum">
              <a:rPr lang="en-US" altLang="en-US"/>
              <a:pPr>
                <a:defRPr/>
              </a:pPr>
              <a:t>‹#›</a:t>
            </a:fld>
            <a:endParaRPr lang="en-US" altLang="en-US"/>
          </a:p>
        </p:txBody>
      </p:sp>
    </p:spTree>
    <p:extLst>
      <p:ext uri="{BB962C8B-B14F-4D97-AF65-F5344CB8AC3E}">
        <p14:creationId xmlns:p14="http://schemas.microsoft.com/office/powerpoint/2010/main" val="16906819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en-US"/>
              <a:t>Click to edit Master title style</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Объект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Объект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Дата 3"/>
          <p:cNvSpPr>
            <a:spLocks noGrp="1"/>
          </p:cNvSpPr>
          <p:nvPr>
            <p:ph type="dt" sz="half" idx="10"/>
          </p:nvPr>
        </p:nvSpPr>
        <p:spPr/>
        <p:txBody>
          <a:bodyPr/>
          <a:lstStyle>
            <a:lvl1pPr>
              <a:defRPr/>
            </a:lvl1pPr>
          </a:lstStyle>
          <a:p>
            <a:pPr>
              <a:defRPr/>
            </a:pPr>
            <a:fld id="{DE40A1BC-47B5-48AC-B144-F3D04CBADA6F}" type="datetimeFigureOut">
              <a:rPr lang="en-US"/>
              <a:pPr>
                <a:defRPr/>
              </a:pPr>
              <a:t>1/31/2025</a:t>
            </a:fld>
            <a:endParaRPr lang="en-US"/>
          </a:p>
        </p:txBody>
      </p:sp>
      <p:sp>
        <p:nvSpPr>
          <p:cNvPr id="8" name="Нижний колонтитул 4"/>
          <p:cNvSpPr>
            <a:spLocks noGrp="1"/>
          </p:cNvSpPr>
          <p:nvPr>
            <p:ph type="ftr" sz="quarter" idx="11"/>
          </p:nvPr>
        </p:nvSpPr>
        <p:spPr/>
        <p:txBody>
          <a:bodyPr/>
          <a:lstStyle>
            <a:lvl1pPr>
              <a:defRPr/>
            </a:lvl1pPr>
          </a:lstStyle>
          <a:p>
            <a:pPr>
              <a:defRPr/>
            </a:pPr>
            <a:endParaRPr lang="en-US"/>
          </a:p>
        </p:txBody>
      </p:sp>
      <p:sp>
        <p:nvSpPr>
          <p:cNvPr id="9" name="Номер слайда 5"/>
          <p:cNvSpPr>
            <a:spLocks noGrp="1"/>
          </p:cNvSpPr>
          <p:nvPr>
            <p:ph type="sldNum" sz="quarter" idx="12"/>
          </p:nvPr>
        </p:nvSpPr>
        <p:spPr/>
        <p:txBody>
          <a:bodyPr/>
          <a:lstStyle>
            <a:lvl1pPr>
              <a:defRPr/>
            </a:lvl1pPr>
          </a:lstStyle>
          <a:p>
            <a:pPr>
              <a:defRPr/>
            </a:pPr>
            <a:fld id="{1C23DA43-76B0-42DD-A434-1EAD427AB039}" type="slidenum">
              <a:rPr lang="en-US" altLang="en-US"/>
              <a:pPr>
                <a:defRPr/>
              </a:pPr>
              <a:t>‹#›</a:t>
            </a:fld>
            <a:endParaRPr lang="en-US" altLang="en-US"/>
          </a:p>
        </p:txBody>
      </p:sp>
    </p:spTree>
    <p:extLst>
      <p:ext uri="{BB962C8B-B14F-4D97-AF65-F5344CB8AC3E}">
        <p14:creationId xmlns:p14="http://schemas.microsoft.com/office/powerpoint/2010/main" val="4026880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85775"/>
            <a:ext cx="10515600" cy="1325563"/>
          </a:xfrm>
        </p:spPr>
        <p:txBody>
          <a:bodyPr/>
          <a:lstStyle/>
          <a:p>
            <a:r>
              <a:rPr lang="en-US"/>
              <a:t>Click to edit Master title style</a:t>
            </a:r>
          </a:p>
        </p:txBody>
      </p:sp>
      <p:sp>
        <p:nvSpPr>
          <p:cNvPr id="3" name="Объект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37665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Дата 3"/>
          <p:cNvSpPr>
            <a:spLocks noGrp="1"/>
          </p:cNvSpPr>
          <p:nvPr>
            <p:ph type="dt" sz="half" idx="10"/>
          </p:nvPr>
        </p:nvSpPr>
        <p:spPr/>
        <p:txBody>
          <a:bodyPr/>
          <a:lstStyle>
            <a:lvl1pPr>
              <a:defRPr/>
            </a:lvl1pPr>
          </a:lstStyle>
          <a:p>
            <a:pPr>
              <a:defRPr/>
            </a:pPr>
            <a:fld id="{3E398025-60E0-47E1-A526-C9FAD5B17FB8}" type="datetimeFigureOut">
              <a:rPr lang="en-US"/>
              <a:pPr>
                <a:defRPr/>
              </a:pPr>
              <a:t>1/31/2025</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ED01DCB4-DEAC-473B-8984-7AFF037C40D9}" type="slidenum">
              <a:rPr lang="en-US" altLang="en-US"/>
              <a:pPr>
                <a:defRPr/>
              </a:pPr>
              <a:t>‹#›</a:t>
            </a:fld>
            <a:endParaRPr lang="en-US" altLang="en-US"/>
          </a:p>
        </p:txBody>
      </p:sp>
    </p:spTree>
    <p:extLst>
      <p:ext uri="{BB962C8B-B14F-4D97-AF65-F5344CB8AC3E}">
        <p14:creationId xmlns:p14="http://schemas.microsoft.com/office/powerpoint/2010/main" val="9423797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D288065-2644-4D25-8340-045275F37214}" type="datetimeFigureOut">
              <a:rPr lang="en-US"/>
              <a:pPr>
                <a:defRPr/>
              </a:pPr>
              <a:t>1/31/2025</a:t>
            </a:fld>
            <a:endParaRPr lang="en-US"/>
          </a:p>
        </p:txBody>
      </p:sp>
      <p:sp>
        <p:nvSpPr>
          <p:cNvPr id="3" name="Нижний колонтитул 4"/>
          <p:cNvSpPr>
            <a:spLocks noGrp="1"/>
          </p:cNvSpPr>
          <p:nvPr>
            <p:ph type="ftr" sz="quarter" idx="11"/>
          </p:nvPr>
        </p:nvSpPr>
        <p:spPr/>
        <p:txBody>
          <a:bodyPr/>
          <a:lstStyle>
            <a:lvl1pPr>
              <a:defRPr/>
            </a:lvl1pPr>
          </a:lstStyle>
          <a:p>
            <a:pPr>
              <a:defRPr/>
            </a:pPr>
            <a:endParaRPr lang="en-US"/>
          </a:p>
        </p:txBody>
      </p:sp>
      <p:sp>
        <p:nvSpPr>
          <p:cNvPr id="4" name="Номер слайда 5"/>
          <p:cNvSpPr>
            <a:spLocks noGrp="1"/>
          </p:cNvSpPr>
          <p:nvPr>
            <p:ph type="sldNum" sz="quarter" idx="12"/>
          </p:nvPr>
        </p:nvSpPr>
        <p:spPr/>
        <p:txBody>
          <a:bodyPr/>
          <a:lstStyle>
            <a:lvl1pPr>
              <a:defRPr/>
            </a:lvl1pPr>
          </a:lstStyle>
          <a:p>
            <a:pPr>
              <a:defRPr/>
            </a:pPr>
            <a:fld id="{EA8E2A14-0BFB-47DD-BB78-64A796824449}" type="slidenum">
              <a:rPr lang="en-US" altLang="en-US"/>
              <a:pPr>
                <a:defRPr/>
              </a:pPr>
              <a:t>‹#›</a:t>
            </a:fld>
            <a:endParaRPr lang="en-US" altLang="en-US"/>
          </a:p>
        </p:txBody>
      </p:sp>
    </p:spTree>
    <p:extLst>
      <p:ext uri="{BB962C8B-B14F-4D97-AF65-F5344CB8AC3E}">
        <p14:creationId xmlns:p14="http://schemas.microsoft.com/office/powerpoint/2010/main" val="22854052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Дата 3"/>
          <p:cNvSpPr>
            <a:spLocks noGrp="1"/>
          </p:cNvSpPr>
          <p:nvPr>
            <p:ph type="dt" sz="half" idx="10"/>
          </p:nvPr>
        </p:nvSpPr>
        <p:spPr/>
        <p:txBody>
          <a:bodyPr/>
          <a:lstStyle>
            <a:lvl1pPr>
              <a:defRPr/>
            </a:lvl1pPr>
          </a:lstStyle>
          <a:p>
            <a:pPr>
              <a:defRPr/>
            </a:pPr>
            <a:fld id="{16C82A7B-BB72-433F-867C-6D8607284925}" type="datetimeFigureOut">
              <a:rPr lang="en-US"/>
              <a:pPr>
                <a:defRPr/>
              </a:pPr>
              <a:t>1/31/2025</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2D9BCD56-0B48-4E07-82BE-A225871FF305}" type="slidenum">
              <a:rPr lang="en-US" altLang="en-US"/>
              <a:pPr>
                <a:defRPr/>
              </a:pPr>
              <a:t>‹#›</a:t>
            </a:fld>
            <a:endParaRPr lang="en-US" altLang="en-US"/>
          </a:p>
        </p:txBody>
      </p:sp>
    </p:spTree>
    <p:extLst>
      <p:ext uri="{BB962C8B-B14F-4D97-AF65-F5344CB8AC3E}">
        <p14:creationId xmlns:p14="http://schemas.microsoft.com/office/powerpoint/2010/main" val="36180687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Дата 3"/>
          <p:cNvSpPr>
            <a:spLocks noGrp="1"/>
          </p:cNvSpPr>
          <p:nvPr>
            <p:ph type="dt" sz="half" idx="10"/>
          </p:nvPr>
        </p:nvSpPr>
        <p:spPr/>
        <p:txBody>
          <a:bodyPr/>
          <a:lstStyle>
            <a:lvl1pPr>
              <a:defRPr/>
            </a:lvl1pPr>
          </a:lstStyle>
          <a:p>
            <a:pPr>
              <a:defRPr/>
            </a:pPr>
            <a:fld id="{BADAED6B-D04B-4F75-A6C2-CF96EBBD6560}" type="datetimeFigureOut">
              <a:rPr lang="en-US"/>
              <a:pPr>
                <a:defRPr/>
              </a:pPr>
              <a:t>1/31/2025</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1737E0ED-DA0C-4BE4-B816-15EE27B31869}" type="slidenum">
              <a:rPr lang="en-US" altLang="en-US"/>
              <a:pPr>
                <a:defRPr/>
              </a:pPr>
              <a:t>‹#›</a:t>
            </a:fld>
            <a:endParaRPr lang="en-US" altLang="en-US"/>
          </a:p>
        </p:txBody>
      </p:sp>
    </p:spTree>
    <p:extLst>
      <p:ext uri="{BB962C8B-B14F-4D97-AF65-F5344CB8AC3E}">
        <p14:creationId xmlns:p14="http://schemas.microsoft.com/office/powerpoint/2010/main" val="17922211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Вертикальный текст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pPr>
              <a:defRPr/>
            </a:pPr>
            <a:fld id="{91216707-03F3-4767-BF25-E05A272D38AC}"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4FBD3891-329B-4735-89F4-5A401AF2F034}" type="slidenum">
              <a:rPr lang="en-US" altLang="en-US"/>
              <a:pPr>
                <a:defRPr/>
              </a:pPr>
              <a:t>‹#›</a:t>
            </a:fld>
            <a:endParaRPr lang="en-US" altLang="en-US"/>
          </a:p>
        </p:txBody>
      </p:sp>
    </p:spTree>
    <p:extLst>
      <p:ext uri="{BB962C8B-B14F-4D97-AF65-F5344CB8AC3E}">
        <p14:creationId xmlns:p14="http://schemas.microsoft.com/office/powerpoint/2010/main" val="34409932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pPr>
              <a:defRPr/>
            </a:pPr>
            <a:fld id="{9D1E0321-C056-4922-86AB-B59CC3F14B30}"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6DB71C4F-B89E-427D-9487-DF79947F1D6D}" type="slidenum">
              <a:rPr lang="en-US" altLang="en-US"/>
              <a:pPr>
                <a:defRPr/>
              </a:pPr>
              <a:t>‹#›</a:t>
            </a:fld>
            <a:endParaRPr lang="en-US" altLang="en-US"/>
          </a:p>
        </p:txBody>
      </p:sp>
    </p:spTree>
    <p:extLst>
      <p:ext uri="{BB962C8B-B14F-4D97-AF65-F5344CB8AC3E}">
        <p14:creationId xmlns:p14="http://schemas.microsoft.com/office/powerpoint/2010/main" val="9332599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1_Blank">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0737850" y="6654800"/>
            <a:ext cx="1193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defRPr/>
            </a:pPr>
            <a:fld id="{73CEC005-3E09-4A4F-AB2A-31BF798DF54A}" type="slidenum">
              <a:rPr lang="en-US" altLang="en-US" sz="800" smtClean="0">
                <a:solidFill>
                  <a:schemeClr val="bg1"/>
                </a:solidFill>
              </a:rPr>
              <a:pPr algn="r">
                <a:defRPr/>
              </a:pPr>
              <a:t>‹#›</a:t>
            </a:fld>
            <a:endParaRPr lang="en-US" altLang="en-US" sz="800">
              <a:solidFill>
                <a:schemeClr val="bg1"/>
              </a:solidFill>
            </a:endParaRPr>
          </a:p>
        </p:txBody>
      </p:sp>
      <p:sp>
        <p:nvSpPr>
          <p:cNvPr id="4" name="Text Placeholder 3"/>
          <p:cNvSpPr>
            <a:spLocks noGrp="1"/>
          </p:cNvSpPr>
          <p:nvPr>
            <p:ph type="body" sz="quarter" idx="10"/>
          </p:nvPr>
        </p:nvSpPr>
        <p:spPr>
          <a:xfrm>
            <a:off x="609600" y="1584325"/>
            <a:ext cx="10972800" cy="4360366"/>
          </a:xfrm>
          <a:prstGeom prst="rect">
            <a:avLst/>
          </a:prstGeom>
        </p:spPr>
        <p:txBody>
          <a:bodyPr/>
          <a:lstStyle>
            <a:lvl1pPr>
              <a:buClr>
                <a:schemeClr val="accent6"/>
              </a:buClr>
              <a:buSzPct val="100000"/>
              <a:buFont typeface="Arial"/>
              <a:buChar char="•"/>
              <a:defRPr sz="2800" b="0" spc="0">
                <a:solidFill>
                  <a:srgbClr val="535352"/>
                </a:solidFill>
                <a:latin typeface="Calibri"/>
                <a:cs typeface="Calibri"/>
              </a:defRPr>
            </a:lvl1pPr>
            <a:lvl2pPr>
              <a:defRPr>
                <a:solidFill>
                  <a:srgbClr val="535352"/>
                </a:solidFill>
                <a:latin typeface="Calibri"/>
                <a:cs typeface="Calibri"/>
              </a:defRPr>
            </a:lvl2pPr>
            <a:lvl3pPr marL="1143000" indent="-228600">
              <a:buSzPct val="83000"/>
              <a:buFont typeface="Courier New"/>
              <a:buChar char="o"/>
              <a:defRPr>
                <a:solidFill>
                  <a:srgbClr val="535352"/>
                </a:solidFill>
                <a:latin typeface="Calibri"/>
                <a:cs typeface="Calibri"/>
              </a:defRPr>
            </a:lvl3pPr>
            <a:lvl4pPr>
              <a:defRPr>
                <a:solidFill>
                  <a:srgbClr val="535352"/>
                </a:solidFill>
                <a:latin typeface="Calibri"/>
                <a:cs typeface="Calibri"/>
              </a:defRPr>
            </a:lvl4pPr>
            <a:lvl5pPr>
              <a:defRPr>
                <a:solidFill>
                  <a:srgbClr val="535352"/>
                </a:solidFill>
                <a:latin typeface="Calibri"/>
                <a:cs typeface="Calibri"/>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489566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pp">
    <p:spTree>
      <p:nvGrpSpPr>
        <p:cNvPr id="1" name=""/>
        <p:cNvGrpSpPr/>
        <p:nvPr/>
      </p:nvGrpSpPr>
      <p:grpSpPr>
        <a:xfrm>
          <a:off x="0" y="0"/>
          <a:ext cx="0" cy="0"/>
          <a:chOff x="0" y="0"/>
          <a:chExt cx="0" cy="0"/>
        </a:xfrm>
      </p:grpSpPr>
      <p:sp>
        <p:nvSpPr>
          <p:cNvPr id="2" name="Дата 18"/>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3" name="Номер слайда 19"/>
          <p:cNvSpPr>
            <a:spLocks noGrp="1"/>
          </p:cNvSpPr>
          <p:nvPr>
            <p:ph type="sldNum" sz="quarter" idx="11"/>
          </p:nvPr>
        </p:nvSpPr>
        <p:spPr/>
        <p:txBody>
          <a:bodyPr/>
          <a:lstStyle>
            <a:lvl1pPr>
              <a:defRPr smtClean="0"/>
            </a:lvl1pPr>
          </a:lstStyle>
          <a:p>
            <a:fld id="{D57F1E4F-1CFF-5643-939E-217C01CDF565}" type="slidenum">
              <a:rPr lang="en-US" smtClean="0"/>
              <a:pPr/>
              <a:t>‹#›</a:t>
            </a:fld>
            <a:endParaRPr lang="en-US" dirty="0"/>
          </a:p>
        </p:txBody>
      </p:sp>
      <p:sp>
        <p:nvSpPr>
          <p:cNvPr id="4" name="Нижний колонтитул 20"/>
          <p:cNvSpPr>
            <a:spLocks noGrp="1"/>
          </p:cNvSpPr>
          <p:nvPr>
            <p:ph type="ftr" sz="quarter" idx="12"/>
          </p:nvPr>
        </p:nvSpPr>
        <p:spPr/>
        <p:txBody>
          <a:bodyPr/>
          <a:lstStyle>
            <a:lvl1pPr>
              <a:defRPr/>
            </a:lvl1pPr>
          </a:lstStyle>
          <a:p>
            <a:endParaRPr lang="en-US" dirty="0"/>
          </a:p>
        </p:txBody>
      </p:sp>
    </p:spTree>
    <p:extLst>
      <p:ext uri="{BB962C8B-B14F-4D97-AF65-F5344CB8AC3E}">
        <p14:creationId xmlns:p14="http://schemas.microsoft.com/office/powerpoint/2010/main" val="573156935"/>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85775"/>
            <a:ext cx="10515600" cy="1325563"/>
          </a:xfrm>
        </p:spPr>
        <p:txBody>
          <a:bodyPr/>
          <a:lstStyle/>
          <a:p>
            <a:r>
              <a:rPr lang="en-US"/>
              <a:t>Click to edit Master title style</a:t>
            </a:r>
          </a:p>
        </p:txBody>
      </p:sp>
      <p:sp>
        <p:nvSpPr>
          <p:cNvPr id="3" name="Объект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059035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06042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293948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Объект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Объект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876606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en-US"/>
              <a:t>Click to edit Master title style</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Объект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Объект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8" name="Нижний колонтитул 4"/>
          <p:cNvSpPr>
            <a:spLocks noGrp="1"/>
          </p:cNvSpPr>
          <p:nvPr>
            <p:ph type="ftr" sz="quarter" idx="11"/>
          </p:nvPr>
        </p:nvSpPr>
        <p:spPr/>
        <p:txBody>
          <a:bodyPr/>
          <a:lstStyle>
            <a:lvl1pPr>
              <a:defRPr/>
            </a:lvl1pPr>
          </a:lstStyle>
          <a:p>
            <a:endParaRPr lang="en-US" dirty="0"/>
          </a:p>
        </p:txBody>
      </p:sp>
      <p:sp>
        <p:nvSpPr>
          <p:cNvPr id="9"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2363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4" name="Нижний колонтитул 4"/>
          <p:cNvSpPr>
            <a:spLocks noGrp="1"/>
          </p:cNvSpPr>
          <p:nvPr>
            <p:ph type="ftr" sz="quarter" idx="11"/>
          </p:nvPr>
        </p:nvSpPr>
        <p:spPr/>
        <p:txBody>
          <a:bodyPr/>
          <a:lstStyle>
            <a:lvl1pPr>
              <a:defRPr/>
            </a:lvl1pPr>
          </a:lstStyle>
          <a:p>
            <a:endParaRPr lang="en-US" dirty="0"/>
          </a:p>
        </p:txBody>
      </p:sp>
      <p:sp>
        <p:nvSpPr>
          <p:cNvPr id="5"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33850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3" name="Нижний колонтитул 4"/>
          <p:cNvSpPr>
            <a:spLocks noGrp="1"/>
          </p:cNvSpPr>
          <p:nvPr>
            <p:ph type="ftr" sz="quarter" idx="11"/>
          </p:nvPr>
        </p:nvSpPr>
        <p:spPr/>
        <p:txBody>
          <a:bodyPr/>
          <a:lstStyle>
            <a:lvl1pPr>
              <a:defRPr/>
            </a:lvl1pPr>
          </a:lstStyle>
          <a:p>
            <a:endParaRPr lang="en-US" dirty="0"/>
          </a:p>
        </p:txBody>
      </p:sp>
      <p:sp>
        <p:nvSpPr>
          <p:cNvPr id="4"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89831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287425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36540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Вертикальный текст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36436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5" name="Нижний колонтитул 4"/>
          <p:cNvSpPr>
            <a:spLocks noGrp="1"/>
          </p:cNvSpPr>
          <p:nvPr>
            <p:ph type="ftr" sz="quarter" idx="11"/>
          </p:nvPr>
        </p:nvSpPr>
        <p:spPr/>
        <p:txBody>
          <a:bodyPr/>
          <a:lstStyle>
            <a:lvl1pPr>
              <a:defRPr/>
            </a:lvl1pPr>
          </a:lstStyle>
          <a:p>
            <a:endParaRPr lang="en-US" dirty="0"/>
          </a:p>
        </p:txBody>
      </p:sp>
      <p:sp>
        <p:nvSpPr>
          <p:cNvPr id="6"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071165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1/31/2025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897929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a:t>Click to edit Master title style</a:t>
            </a:r>
            <a:endParaRPr lang="ru-RU"/>
          </a:p>
        </p:txBody>
      </p:sp>
    </p:spTree>
    <p:extLst>
      <p:ext uri="{BB962C8B-B14F-4D97-AF65-F5344CB8AC3E}">
        <p14:creationId xmlns:p14="http://schemas.microsoft.com/office/powerpoint/2010/main" val="3424045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Объект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Объект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53192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1_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a:t>Click to edit Master title style</a:t>
            </a:r>
            <a:endParaRPr lang="ru-RU"/>
          </a:p>
        </p:txBody>
      </p:sp>
    </p:spTree>
    <p:extLst>
      <p:ext uri="{BB962C8B-B14F-4D97-AF65-F5344CB8AC3E}">
        <p14:creationId xmlns:p14="http://schemas.microsoft.com/office/powerpoint/2010/main" val="36261101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
        <p:nvSpPr>
          <p:cNvPr id="3" name="Дата 3"/>
          <p:cNvSpPr>
            <a:spLocks noGrp="1"/>
          </p:cNvSpPr>
          <p:nvPr>
            <p:ph type="dt" sz="half" idx="10"/>
          </p:nvPr>
        </p:nvSpPr>
        <p:spPr/>
        <p:txBody>
          <a:bodyPr/>
          <a:lstStyle>
            <a:lvl1pPr>
              <a:defRPr/>
            </a:lvl1pPr>
          </a:lstStyle>
          <a:p>
            <a:pPr>
              <a:defRPr/>
            </a:pPr>
            <a:fld id="{B6BC60F2-1C7C-403B-8619-9B2BF41879AA}" type="datetimeFigureOut">
              <a:rPr lang="en-US"/>
              <a:pPr>
                <a:defRPr/>
              </a:pPr>
              <a:t>1/31/2025</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8820D6B4-5150-4ECE-B1E4-9DF6CCCA4F29}" type="slidenum">
              <a:rPr lang="en-US" altLang="en-US"/>
              <a:pPr>
                <a:defRPr/>
              </a:pPr>
              <a:t>‹#›</a:t>
            </a:fld>
            <a:endParaRPr lang="en-US" altLang="en-US"/>
          </a:p>
        </p:txBody>
      </p:sp>
    </p:spTree>
    <p:extLst>
      <p:ext uri="{BB962C8B-B14F-4D97-AF65-F5344CB8AC3E}">
        <p14:creationId xmlns:p14="http://schemas.microsoft.com/office/powerpoint/2010/main" val="10318130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Объект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pPr>
              <a:defRPr/>
            </a:pPr>
            <a:fld id="{D368EE82-33C4-4C4E-B407-5F46F95C5E89}"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A9EE5CDB-AFA1-406B-B144-1A2C7D1D9A73}" type="slidenum">
              <a:rPr lang="en-US" altLang="en-US"/>
              <a:pPr>
                <a:defRPr/>
              </a:pPr>
              <a:t>‹#›</a:t>
            </a:fld>
            <a:endParaRPr lang="en-US" altLang="en-US"/>
          </a:p>
        </p:txBody>
      </p:sp>
    </p:spTree>
    <p:extLst>
      <p:ext uri="{BB962C8B-B14F-4D97-AF65-F5344CB8AC3E}">
        <p14:creationId xmlns:p14="http://schemas.microsoft.com/office/powerpoint/2010/main" val="16307590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Дата 3"/>
          <p:cNvSpPr>
            <a:spLocks noGrp="1"/>
          </p:cNvSpPr>
          <p:nvPr>
            <p:ph type="dt" sz="half" idx="10"/>
          </p:nvPr>
        </p:nvSpPr>
        <p:spPr/>
        <p:txBody>
          <a:bodyPr/>
          <a:lstStyle>
            <a:lvl1pPr>
              <a:defRPr/>
            </a:lvl1pPr>
          </a:lstStyle>
          <a:p>
            <a:pPr>
              <a:defRPr/>
            </a:pPr>
            <a:fld id="{70F867C3-D692-49AE-BFEC-1718F9A868CA}"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9F6D34CB-B8E9-410D-A42D-DFB44A26C9DD}" type="slidenum">
              <a:rPr lang="en-US" altLang="en-US"/>
              <a:pPr>
                <a:defRPr/>
              </a:pPr>
              <a:t>‹#›</a:t>
            </a:fld>
            <a:endParaRPr lang="en-US" altLang="en-US"/>
          </a:p>
        </p:txBody>
      </p:sp>
    </p:spTree>
    <p:extLst>
      <p:ext uri="{BB962C8B-B14F-4D97-AF65-F5344CB8AC3E}">
        <p14:creationId xmlns:p14="http://schemas.microsoft.com/office/powerpoint/2010/main" val="42881154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Объект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Объект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Дата 3"/>
          <p:cNvSpPr>
            <a:spLocks noGrp="1"/>
          </p:cNvSpPr>
          <p:nvPr>
            <p:ph type="dt" sz="half" idx="10"/>
          </p:nvPr>
        </p:nvSpPr>
        <p:spPr/>
        <p:txBody>
          <a:bodyPr/>
          <a:lstStyle>
            <a:lvl1pPr>
              <a:defRPr/>
            </a:lvl1pPr>
          </a:lstStyle>
          <a:p>
            <a:pPr>
              <a:defRPr/>
            </a:pPr>
            <a:fld id="{430D0B4E-C504-4CD6-83FF-1513385DE6DC}" type="datetimeFigureOut">
              <a:rPr lang="en-US"/>
              <a:pPr>
                <a:defRPr/>
              </a:pPr>
              <a:t>1/31/2025</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49FBD18E-2C32-4C96-9F06-A57742B0D2CC}" type="slidenum">
              <a:rPr lang="en-US" altLang="en-US"/>
              <a:pPr>
                <a:defRPr/>
              </a:pPr>
              <a:t>‹#›</a:t>
            </a:fld>
            <a:endParaRPr lang="en-US" altLang="en-US"/>
          </a:p>
        </p:txBody>
      </p:sp>
    </p:spTree>
    <p:extLst>
      <p:ext uri="{BB962C8B-B14F-4D97-AF65-F5344CB8AC3E}">
        <p14:creationId xmlns:p14="http://schemas.microsoft.com/office/powerpoint/2010/main" val="13510748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en-US"/>
              <a:t>Click to edit Master title style</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Объект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Объект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Дата 3"/>
          <p:cNvSpPr>
            <a:spLocks noGrp="1"/>
          </p:cNvSpPr>
          <p:nvPr>
            <p:ph type="dt" sz="half" idx="10"/>
          </p:nvPr>
        </p:nvSpPr>
        <p:spPr/>
        <p:txBody>
          <a:bodyPr/>
          <a:lstStyle>
            <a:lvl1pPr>
              <a:defRPr/>
            </a:lvl1pPr>
          </a:lstStyle>
          <a:p>
            <a:pPr>
              <a:defRPr/>
            </a:pPr>
            <a:fld id="{DE40A1BC-47B5-48AC-B144-F3D04CBADA6F}" type="datetimeFigureOut">
              <a:rPr lang="en-US"/>
              <a:pPr>
                <a:defRPr/>
              </a:pPr>
              <a:t>1/31/2025</a:t>
            </a:fld>
            <a:endParaRPr lang="en-US"/>
          </a:p>
        </p:txBody>
      </p:sp>
      <p:sp>
        <p:nvSpPr>
          <p:cNvPr id="8" name="Нижний колонтитул 4"/>
          <p:cNvSpPr>
            <a:spLocks noGrp="1"/>
          </p:cNvSpPr>
          <p:nvPr>
            <p:ph type="ftr" sz="quarter" idx="11"/>
          </p:nvPr>
        </p:nvSpPr>
        <p:spPr/>
        <p:txBody>
          <a:bodyPr/>
          <a:lstStyle>
            <a:lvl1pPr>
              <a:defRPr/>
            </a:lvl1pPr>
          </a:lstStyle>
          <a:p>
            <a:pPr>
              <a:defRPr/>
            </a:pPr>
            <a:endParaRPr lang="en-US"/>
          </a:p>
        </p:txBody>
      </p:sp>
      <p:sp>
        <p:nvSpPr>
          <p:cNvPr id="9" name="Номер слайда 5"/>
          <p:cNvSpPr>
            <a:spLocks noGrp="1"/>
          </p:cNvSpPr>
          <p:nvPr>
            <p:ph type="sldNum" sz="quarter" idx="12"/>
          </p:nvPr>
        </p:nvSpPr>
        <p:spPr/>
        <p:txBody>
          <a:bodyPr/>
          <a:lstStyle>
            <a:lvl1pPr>
              <a:defRPr/>
            </a:lvl1pPr>
          </a:lstStyle>
          <a:p>
            <a:pPr>
              <a:defRPr/>
            </a:pPr>
            <a:fld id="{1C23DA43-76B0-42DD-A434-1EAD427AB039}" type="slidenum">
              <a:rPr lang="en-US" altLang="en-US"/>
              <a:pPr>
                <a:defRPr/>
              </a:pPr>
              <a:t>‹#›</a:t>
            </a:fld>
            <a:endParaRPr lang="en-US" altLang="en-US"/>
          </a:p>
        </p:txBody>
      </p:sp>
    </p:spTree>
    <p:extLst>
      <p:ext uri="{BB962C8B-B14F-4D97-AF65-F5344CB8AC3E}">
        <p14:creationId xmlns:p14="http://schemas.microsoft.com/office/powerpoint/2010/main" val="41208211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Дата 3"/>
          <p:cNvSpPr>
            <a:spLocks noGrp="1"/>
          </p:cNvSpPr>
          <p:nvPr>
            <p:ph type="dt" sz="half" idx="10"/>
          </p:nvPr>
        </p:nvSpPr>
        <p:spPr/>
        <p:txBody>
          <a:bodyPr/>
          <a:lstStyle>
            <a:lvl1pPr>
              <a:defRPr/>
            </a:lvl1pPr>
          </a:lstStyle>
          <a:p>
            <a:pPr>
              <a:defRPr/>
            </a:pPr>
            <a:fld id="{3E398025-60E0-47E1-A526-C9FAD5B17FB8}" type="datetimeFigureOut">
              <a:rPr lang="en-US"/>
              <a:pPr>
                <a:defRPr/>
              </a:pPr>
              <a:t>1/31/2025</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ED01DCB4-DEAC-473B-8984-7AFF037C40D9}" type="slidenum">
              <a:rPr lang="en-US" altLang="en-US"/>
              <a:pPr>
                <a:defRPr/>
              </a:pPr>
              <a:t>‹#›</a:t>
            </a:fld>
            <a:endParaRPr lang="en-US" altLang="en-US"/>
          </a:p>
        </p:txBody>
      </p:sp>
    </p:spTree>
    <p:extLst>
      <p:ext uri="{BB962C8B-B14F-4D97-AF65-F5344CB8AC3E}">
        <p14:creationId xmlns:p14="http://schemas.microsoft.com/office/powerpoint/2010/main" val="28552012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D288065-2644-4D25-8340-045275F37214}" type="datetimeFigureOut">
              <a:rPr lang="en-US"/>
              <a:pPr>
                <a:defRPr/>
              </a:pPr>
              <a:t>1/31/2025</a:t>
            </a:fld>
            <a:endParaRPr lang="en-US"/>
          </a:p>
        </p:txBody>
      </p:sp>
      <p:sp>
        <p:nvSpPr>
          <p:cNvPr id="3" name="Нижний колонтитул 4"/>
          <p:cNvSpPr>
            <a:spLocks noGrp="1"/>
          </p:cNvSpPr>
          <p:nvPr>
            <p:ph type="ftr" sz="quarter" idx="11"/>
          </p:nvPr>
        </p:nvSpPr>
        <p:spPr/>
        <p:txBody>
          <a:bodyPr/>
          <a:lstStyle>
            <a:lvl1pPr>
              <a:defRPr/>
            </a:lvl1pPr>
          </a:lstStyle>
          <a:p>
            <a:pPr>
              <a:defRPr/>
            </a:pPr>
            <a:endParaRPr lang="en-US"/>
          </a:p>
        </p:txBody>
      </p:sp>
      <p:sp>
        <p:nvSpPr>
          <p:cNvPr id="4" name="Номер слайда 5"/>
          <p:cNvSpPr>
            <a:spLocks noGrp="1"/>
          </p:cNvSpPr>
          <p:nvPr>
            <p:ph type="sldNum" sz="quarter" idx="12"/>
          </p:nvPr>
        </p:nvSpPr>
        <p:spPr/>
        <p:txBody>
          <a:bodyPr/>
          <a:lstStyle>
            <a:lvl1pPr>
              <a:defRPr/>
            </a:lvl1pPr>
          </a:lstStyle>
          <a:p>
            <a:pPr>
              <a:defRPr/>
            </a:pPr>
            <a:fld id="{EA8E2A14-0BFB-47DD-BB78-64A796824449}" type="slidenum">
              <a:rPr lang="en-US" altLang="en-US"/>
              <a:pPr>
                <a:defRPr/>
              </a:pPr>
              <a:t>‹#›</a:t>
            </a:fld>
            <a:endParaRPr lang="en-US" altLang="en-US"/>
          </a:p>
        </p:txBody>
      </p:sp>
    </p:spTree>
    <p:extLst>
      <p:ext uri="{BB962C8B-B14F-4D97-AF65-F5344CB8AC3E}">
        <p14:creationId xmlns:p14="http://schemas.microsoft.com/office/powerpoint/2010/main" val="31478955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Дата 3"/>
          <p:cNvSpPr>
            <a:spLocks noGrp="1"/>
          </p:cNvSpPr>
          <p:nvPr>
            <p:ph type="dt" sz="half" idx="10"/>
          </p:nvPr>
        </p:nvSpPr>
        <p:spPr/>
        <p:txBody>
          <a:bodyPr/>
          <a:lstStyle>
            <a:lvl1pPr>
              <a:defRPr/>
            </a:lvl1pPr>
          </a:lstStyle>
          <a:p>
            <a:pPr>
              <a:defRPr/>
            </a:pPr>
            <a:fld id="{16C82A7B-BB72-433F-867C-6D8607284925}" type="datetimeFigureOut">
              <a:rPr lang="en-US"/>
              <a:pPr>
                <a:defRPr/>
              </a:pPr>
              <a:t>1/31/2025</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2D9BCD56-0B48-4E07-82BE-A225871FF305}" type="slidenum">
              <a:rPr lang="en-US" altLang="en-US"/>
              <a:pPr>
                <a:defRPr/>
              </a:pPr>
              <a:t>‹#›</a:t>
            </a:fld>
            <a:endParaRPr lang="en-US" altLang="en-US"/>
          </a:p>
        </p:txBody>
      </p:sp>
    </p:spTree>
    <p:extLst>
      <p:ext uri="{BB962C8B-B14F-4D97-AF65-F5344CB8AC3E}">
        <p14:creationId xmlns:p14="http://schemas.microsoft.com/office/powerpoint/2010/main" val="40267508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Дата 3"/>
          <p:cNvSpPr>
            <a:spLocks noGrp="1"/>
          </p:cNvSpPr>
          <p:nvPr>
            <p:ph type="dt" sz="half" idx="10"/>
          </p:nvPr>
        </p:nvSpPr>
        <p:spPr/>
        <p:txBody>
          <a:bodyPr/>
          <a:lstStyle>
            <a:lvl1pPr>
              <a:defRPr/>
            </a:lvl1pPr>
          </a:lstStyle>
          <a:p>
            <a:pPr>
              <a:defRPr/>
            </a:pPr>
            <a:fld id="{BADAED6B-D04B-4F75-A6C2-CF96EBBD6560}" type="datetimeFigureOut">
              <a:rPr lang="en-US"/>
              <a:pPr>
                <a:defRPr/>
              </a:pPr>
              <a:t>1/31/2025</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1737E0ED-DA0C-4BE4-B816-15EE27B31869}" type="slidenum">
              <a:rPr lang="en-US" altLang="en-US"/>
              <a:pPr>
                <a:defRPr/>
              </a:pPr>
              <a:t>‹#›</a:t>
            </a:fld>
            <a:endParaRPr lang="en-US" altLang="en-US"/>
          </a:p>
        </p:txBody>
      </p:sp>
    </p:spTree>
    <p:extLst>
      <p:ext uri="{BB962C8B-B14F-4D97-AF65-F5344CB8AC3E}">
        <p14:creationId xmlns:p14="http://schemas.microsoft.com/office/powerpoint/2010/main" val="2616229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en-US"/>
              <a:t>Click to edit Master title style</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Объект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Объект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8" name="Нижний колонтитул 4"/>
          <p:cNvSpPr>
            <a:spLocks noGrp="1"/>
          </p:cNvSpPr>
          <p:nvPr>
            <p:ph type="ftr" sz="quarter" idx="11"/>
          </p:nvPr>
        </p:nvSpPr>
        <p:spPr/>
        <p:txBody>
          <a:bodyPr/>
          <a:lstStyle>
            <a:lvl1pPr>
              <a:defRPr/>
            </a:lvl1pPr>
          </a:lstStyle>
          <a:p>
            <a:endParaRPr lang="en-US" dirty="0"/>
          </a:p>
        </p:txBody>
      </p:sp>
      <p:sp>
        <p:nvSpPr>
          <p:cNvPr id="9"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25679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Вертикальный текст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pPr>
              <a:defRPr/>
            </a:pPr>
            <a:fld id="{91216707-03F3-4767-BF25-E05A272D38AC}"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4FBD3891-329B-4735-89F4-5A401AF2F034}" type="slidenum">
              <a:rPr lang="en-US" altLang="en-US"/>
              <a:pPr>
                <a:defRPr/>
              </a:pPr>
              <a:t>‹#›</a:t>
            </a:fld>
            <a:endParaRPr lang="en-US" altLang="en-US"/>
          </a:p>
        </p:txBody>
      </p:sp>
    </p:spTree>
    <p:extLst>
      <p:ext uri="{BB962C8B-B14F-4D97-AF65-F5344CB8AC3E}">
        <p14:creationId xmlns:p14="http://schemas.microsoft.com/office/powerpoint/2010/main" val="27360675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pPr>
              <a:defRPr/>
            </a:pPr>
            <a:fld id="{9D1E0321-C056-4922-86AB-B59CC3F14B30}"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6DB71C4F-B89E-427D-9487-DF79947F1D6D}" type="slidenum">
              <a:rPr lang="en-US" altLang="en-US"/>
              <a:pPr>
                <a:defRPr/>
              </a:pPr>
              <a:t>‹#›</a:t>
            </a:fld>
            <a:endParaRPr lang="en-US" altLang="en-US"/>
          </a:p>
        </p:txBody>
      </p:sp>
    </p:spTree>
    <p:extLst>
      <p:ext uri="{BB962C8B-B14F-4D97-AF65-F5344CB8AC3E}">
        <p14:creationId xmlns:p14="http://schemas.microsoft.com/office/powerpoint/2010/main" val="10338706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1_Blank">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0737850" y="6654800"/>
            <a:ext cx="1193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defRPr/>
            </a:pPr>
            <a:fld id="{73CEC005-3E09-4A4F-AB2A-31BF798DF54A}" type="slidenum">
              <a:rPr lang="en-US" altLang="en-US" sz="800" smtClean="0">
                <a:solidFill>
                  <a:schemeClr val="bg1"/>
                </a:solidFill>
              </a:rPr>
              <a:pPr algn="r">
                <a:defRPr/>
              </a:pPr>
              <a:t>‹#›</a:t>
            </a:fld>
            <a:endParaRPr lang="en-US" altLang="en-US" sz="800">
              <a:solidFill>
                <a:schemeClr val="bg1"/>
              </a:solidFill>
            </a:endParaRPr>
          </a:p>
        </p:txBody>
      </p:sp>
      <p:sp>
        <p:nvSpPr>
          <p:cNvPr id="4" name="Text Placeholder 3"/>
          <p:cNvSpPr>
            <a:spLocks noGrp="1"/>
          </p:cNvSpPr>
          <p:nvPr>
            <p:ph type="body" sz="quarter" idx="10"/>
          </p:nvPr>
        </p:nvSpPr>
        <p:spPr>
          <a:xfrm>
            <a:off x="609600" y="1584325"/>
            <a:ext cx="10972800" cy="4360366"/>
          </a:xfrm>
          <a:prstGeom prst="rect">
            <a:avLst/>
          </a:prstGeom>
        </p:spPr>
        <p:txBody>
          <a:bodyPr/>
          <a:lstStyle>
            <a:lvl1pPr>
              <a:buClr>
                <a:schemeClr val="accent6"/>
              </a:buClr>
              <a:buSzPct val="100000"/>
              <a:buFont typeface="Arial"/>
              <a:buChar char="•"/>
              <a:defRPr sz="2800" b="0" spc="0">
                <a:solidFill>
                  <a:srgbClr val="535352"/>
                </a:solidFill>
                <a:latin typeface="Calibri"/>
                <a:cs typeface="Calibri"/>
              </a:defRPr>
            </a:lvl1pPr>
            <a:lvl2pPr>
              <a:defRPr>
                <a:solidFill>
                  <a:srgbClr val="535352"/>
                </a:solidFill>
                <a:latin typeface="Calibri"/>
                <a:cs typeface="Calibri"/>
              </a:defRPr>
            </a:lvl2pPr>
            <a:lvl3pPr marL="1143000" indent="-228600">
              <a:buSzPct val="83000"/>
              <a:buFont typeface="Courier New"/>
              <a:buChar char="o"/>
              <a:defRPr>
                <a:solidFill>
                  <a:srgbClr val="535352"/>
                </a:solidFill>
                <a:latin typeface="Calibri"/>
                <a:cs typeface="Calibri"/>
              </a:defRPr>
            </a:lvl3pPr>
            <a:lvl4pPr>
              <a:defRPr>
                <a:solidFill>
                  <a:srgbClr val="535352"/>
                </a:solidFill>
                <a:latin typeface="Calibri"/>
                <a:cs typeface="Calibri"/>
              </a:defRPr>
            </a:lvl4pPr>
            <a:lvl5pPr>
              <a:defRPr>
                <a:solidFill>
                  <a:srgbClr val="535352"/>
                </a:solidFill>
                <a:latin typeface="Calibri"/>
                <a:cs typeface="Calibri"/>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175056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a:t>Click to edit Master title style</a:t>
            </a:r>
            <a:endParaRPr lang="ru-RU"/>
          </a:p>
        </p:txBody>
      </p:sp>
    </p:spTree>
    <p:extLst>
      <p:ext uri="{BB962C8B-B14F-4D97-AF65-F5344CB8AC3E}">
        <p14:creationId xmlns:p14="http://schemas.microsoft.com/office/powerpoint/2010/main" val="9207816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1_Титульный слайд">
    <p:spTree>
      <p:nvGrpSpPr>
        <p:cNvPr id="1" name=""/>
        <p:cNvGrpSpPr/>
        <p:nvPr/>
      </p:nvGrpSpPr>
      <p:grpSpPr>
        <a:xfrm>
          <a:off x="0" y="0"/>
          <a:ext cx="0" cy="0"/>
          <a:chOff x="0" y="0"/>
          <a:chExt cx="0" cy="0"/>
        </a:xfrm>
      </p:grpSpPr>
      <p:pic>
        <p:nvPicPr>
          <p:cNvPr id="4" name="Рисунок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778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7"/>
          <p:cNvCxnSpPr/>
          <p:nvPr/>
        </p:nvCxnSpPr>
        <p:spPr>
          <a:xfrm flipV="1">
            <a:off x="0" y="1009650"/>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sp>
        <p:nvSpPr>
          <p:cNvPr id="3" name="Подзаголовок 2"/>
          <p:cNvSpPr>
            <a:spLocks noGrp="1"/>
          </p:cNvSpPr>
          <p:nvPr>
            <p:ph type="subTitle" idx="1"/>
          </p:nvPr>
        </p:nvSpPr>
        <p:spPr>
          <a:xfrm>
            <a:off x="1119115" y="449405"/>
            <a:ext cx="2765945" cy="437699"/>
          </a:xfrm>
        </p:spPr>
        <p:txBody>
          <a:bodyPr/>
          <a:lstStyle>
            <a:lvl1pPr marL="0" indent="0" algn="ctr">
              <a:buNone/>
              <a:defRPr sz="1600" b="1" baseline="0">
                <a:latin typeface="Book Antiqua" pitchFamily="18" charset="0"/>
                <a:cs typeface="Browallia New"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Заголовок 9"/>
          <p:cNvSpPr>
            <a:spLocks noGrp="1"/>
          </p:cNvSpPr>
          <p:nvPr>
            <p:ph type="title"/>
          </p:nvPr>
        </p:nvSpPr>
        <p:spPr>
          <a:xfrm>
            <a:off x="0" y="1"/>
            <a:ext cx="12192000" cy="1690688"/>
          </a:xfrm>
        </p:spPr>
        <p:txBody>
          <a:bodyPr/>
          <a:lstStyle/>
          <a:p>
            <a:r>
              <a:rPr lang="en-US"/>
              <a:t>Click to edit Master title style</a:t>
            </a:r>
            <a:endParaRPr lang="ru-RU"/>
          </a:p>
        </p:txBody>
      </p:sp>
    </p:spTree>
    <p:extLst>
      <p:ext uri="{BB962C8B-B14F-4D97-AF65-F5344CB8AC3E}">
        <p14:creationId xmlns:p14="http://schemas.microsoft.com/office/powerpoint/2010/main" val="405058568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
        <p:nvSpPr>
          <p:cNvPr id="3" name="Дата 3"/>
          <p:cNvSpPr>
            <a:spLocks noGrp="1"/>
          </p:cNvSpPr>
          <p:nvPr>
            <p:ph type="dt" sz="half" idx="10"/>
          </p:nvPr>
        </p:nvSpPr>
        <p:spPr/>
        <p:txBody>
          <a:bodyPr/>
          <a:lstStyle>
            <a:lvl1pPr>
              <a:defRPr/>
            </a:lvl1pPr>
          </a:lstStyle>
          <a:p>
            <a:pPr>
              <a:defRPr/>
            </a:pPr>
            <a:fld id="{B6BC60F2-1C7C-403B-8619-9B2BF41879AA}" type="datetimeFigureOut">
              <a:rPr lang="en-US"/>
              <a:pPr>
                <a:defRPr/>
              </a:pPr>
              <a:t>1/31/2025</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8820D6B4-5150-4ECE-B1E4-9DF6CCCA4F29}" type="slidenum">
              <a:rPr lang="en-US" altLang="en-US"/>
              <a:pPr>
                <a:defRPr/>
              </a:pPr>
              <a:t>‹#›</a:t>
            </a:fld>
            <a:endParaRPr lang="en-US" altLang="en-US"/>
          </a:p>
        </p:txBody>
      </p:sp>
    </p:spTree>
    <p:extLst>
      <p:ext uri="{BB962C8B-B14F-4D97-AF65-F5344CB8AC3E}">
        <p14:creationId xmlns:p14="http://schemas.microsoft.com/office/powerpoint/2010/main" val="296569142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Объект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pPr>
              <a:defRPr/>
            </a:pPr>
            <a:fld id="{D368EE82-33C4-4C4E-B407-5F46F95C5E89}"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A9EE5CDB-AFA1-406B-B144-1A2C7D1D9A73}" type="slidenum">
              <a:rPr lang="en-US" altLang="en-US"/>
              <a:pPr>
                <a:defRPr/>
              </a:pPr>
              <a:t>‹#›</a:t>
            </a:fld>
            <a:endParaRPr lang="en-US" altLang="en-US"/>
          </a:p>
        </p:txBody>
      </p:sp>
    </p:spTree>
    <p:extLst>
      <p:ext uri="{BB962C8B-B14F-4D97-AF65-F5344CB8AC3E}">
        <p14:creationId xmlns:p14="http://schemas.microsoft.com/office/powerpoint/2010/main" val="6529289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Дата 3"/>
          <p:cNvSpPr>
            <a:spLocks noGrp="1"/>
          </p:cNvSpPr>
          <p:nvPr>
            <p:ph type="dt" sz="half" idx="10"/>
          </p:nvPr>
        </p:nvSpPr>
        <p:spPr/>
        <p:txBody>
          <a:bodyPr/>
          <a:lstStyle>
            <a:lvl1pPr>
              <a:defRPr/>
            </a:lvl1pPr>
          </a:lstStyle>
          <a:p>
            <a:pPr>
              <a:defRPr/>
            </a:pPr>
            <a:fld id="{70F867C3-D692-49AE-BFEC-1718F9A868CA}"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9F6D34CB-B8E9-410D-A42D-DFB44A26C9DD}" type="slidenum">
              <a:rPr lang="en-US" altLang="en-US"/>
              <a:pPr>
                <a:defRPr/>
              </a:pPr>
              <a:t>‹#›</a:t>
            </a:fld>
            <a:endParaRPr lang="en-US" altLang="en-US"/>
          </a:p>
        </p:txBody>
      </p:sp>
    </p:spTree>
    <p:extLst>
      <p:ext uri="{BB962C8B-B14F-4D97-AF65-F5344CB8AC3E}">
        <p14:creationId xmlns:p14="http://schemas.microsoft.com/office/powerpoint/2010/main" val="48019526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Объект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Объект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Дата 3"/>
          <p:cNvSpPr>
            <a:spLocks noGrp="1"/>
          </p:cNvSpPr>
          <p:nvPr>
            <p:ph type="dt" sz="half" idx="10"/>
          </p:nvPr>
        </p:nvSpPr>
        <p:spPr/>
        <p:txBody>
          <a:bodyPr/>
          <a:lstStyle>
            <a:lvl1pPr>
              <a:defRPr/>
            </a:lvl1pPr>
          </a:lstStyle>
          <a:p>
            <a:pPr>
              <a:defRPr/>
            </a:pPr>
            <a:fld id="{430D0B4E-C504-4CD6-83FF-1513385DE6DC}" type="datetimeFigureOut">
              <a:rPr lang="en-US"/>
              <a:pPr>
                <a:defRPr/>
              </a:pPr>
              <a:t>1/31/2025</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49FBD18E-2C32-4C96-9F06-A57742B0D2CC}" type="slidenum">
              <a:rPr lang="en-US" altLang="en-US"/>
              <a:pPr>
                <a:defRPr/>
              </a:pPr>
              <a:t>‹#›</a:t>
            </a:fld>
            <a:endParaRPr lang="en-US" altLang="en-US"/>
          </a:p>
        </p:txBody>
      </p:sp>
    </p:spTree>
    <p:extLst>
      <p:ext uri="{BB962C8B-B14F-4D97-AF65-F5344CB8AC3E}">
        <p14:creationId xmlns:p14="http://schemas.microsoft.com/office/powerpoint/2010/main" val="294140213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en-US"/>
              <a:t>Click to edit Master title style</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Объект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Объект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Дата 3"/>
          <p:cNvSpPr>
            <a:spLocks noGrp="1"/>
          </p:cNvSpPr>
          <p:nvPr>
            <p:ph type="dt" sz="half" idx="10"/>
          </p:nvPr>
        </p:nvSpPr>
        <p:spPr/>
        <p:txBody>
          <a:bodyPr/>
          <a:lstStyle>
            <a:lvl1pPr>
              <a:defRPr/>
            </a:lvl1pPr>
          </a:lstStyle>
          <a:p>
            <a:pPr>
              <a:defRPr/>
            </a:pPr>
            <a:fld id="{DE40A1BC-47B5-48AC-B144-F3D04CBADA6F}" type="datetimeFigureOut">
              <a:rPr lang="en-US"/>
              <a:pPr>
                <a:defRPr/>
              </a:pPr>
              <a:t>1/31/2025</a:t>
            </a:fld>
            <a:endParaRPr lang="en-US"/>
          </a:p>
        </p:txBody>
      </p:sp>
      <p:sp>
        <p:nvSpPr>
          <p:cNvPr id="8" name="Нижний колонтитул 4"/>
          <p:cNvSpPr>
            <a:spLocks noGrp="1"/>
          </p:cNvSpPr>
          <p:nvPr>
            <p:ph type="ftr" sz="quarter" idx="11"/>
          </p:nvPr>
        </p:nvSpPr>
        <p:spPr/>
        <p:txBody>
          <a:bodyPr/>
          <a:lstStyle>
            <a:lvl1pPr>
              <a:defRPr/>
            </a:lvl1pPr>
          </a:lstStyle>
          <a:p>
            <a:pPr>
              <a:defRPr/>
            </a:pPr>
            <a:endParaRPr lang="en-US"/>
          </a:p>
        </p:txBody>
      </p:sp>
      <p:sp>
        <p:nvSpPr>
          <p:cNvPr id="9" name="Номер слайда 5"/>
          <p:cNvSpPr>
            <a:spLocks noGrp="1"/>
          </p:cNvSpPr>
          <p:nvPr>
            <p:ph type="sldNum" sz="quarter" idx="12"/>
          </p:nvPr>
        </p:nvSpPr>
        <p:spPr/>
        <p:txBody>
          <a:bodyPr/>
          <a:lstStyle>
            <a:lvl1pPr>
              <a:defRPr/>
            </a:lvl1pPr>
          </a:lstStyle>
          <a:p>
            <a:pPr>
              <a:defRPr/>
            </a:pPr>
            <a:fld id="{1C23DA43-76B0-42DD-A434-1EAD427AB039}" type="slidenum">
              <a:rPr lang="en-US" altLang="en-US"/>
              <a:pPr>
                <a:defRPr/>
              </a:pPr>
              <a:t>‹#›</a:t>
            </a:fld>
            <a:endParaRPr lang="en-US" altLang="en-US"/>
          </a:p>
        </p:txBody>
      </p:sp>
    </p:spTree>
    <p:extLst>
      <p:ext uri="{BB962C8B-B14F-4D97-AF65-F5344CB8AC3E}">
        <p14:creationId xmlns:p14="http://schemas.microsoft.com/office/powerpoint/2010/main" val="40276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4" name="Нижний колонтитул 4"/>
          <p:cNvSpPr>
            <a:spLocks noGrp="1"/>
          </p:cNvSpPr>
          <p:nvPr>
            <p:ph type="ftr" sz="quarter" idx="11"/>
          </p:nvPr>
        </p:nvSpPr>
        <p:spPr/>
        <p:txBody>
          <a:bodyPr/>
          <a:lstStyle>
            <a:lvl1pPr>
              <a:defRPr/>
            </a:lvl1pPr>
          </a:lstStyle>
          <a:p>
            <a:endParaRPr lang="en-US" dirty="0"/>
          </a:p>
        </p:txBody>
      </p:sp>
      <p:sp>
        <p:nvSpPr>
          <p:cNvPr id="5"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8964816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Дата 3"/>
          <p:cNvSpPr>
            <a:spLocks noGrp="1"/>
          </p:cNvSpPr>
          <p:nvPr>
            <p:ph type="dt" sz="half" idx="10"/>
          </p:nvPr>
        </p:nvSpPr>
        <p:spPr/>
        <p:txBody>
          <a:bodyPr/>
          <a:lstStyle>
            <a:lvl1pPr>
              <a:defRPr/>
            </a:lvl1pPr>
          </a:lstStyle>
          <a:p>
            <a:pPr>
              <a:defRPr/>
            </a:pPr>
            <a:fld id="{3E398025-60E0-47E1-A526-C9FAD5B17FB8}" type="datetimeFigureOut">
              <a:rPr lang="en-US"/>
              <a:pPr>
                <a:defRPr/>
              </a:pPr>
              <a:t>1/31/2025</a:t>
            </a:fld>
            <a:endParaRPr lang="en-US"/>
          </a:p>
        </p:txBody>
      </p:sp>
      <p:sp>
        <p:nvSpPr>
          <p:cNvPr id="4" name="Нижний колонтитул 4"/>
          <p:cNvSpPr>
            <a:spLocks noGrp="1"/>
          </p:cNvSpPr>
          <p:nvPr>
            <p:ph type="ftr" sz="quarter" idx="11"/>
          </p:nvPr>
        </p:nvSpPr>
        <p:spPr/>
        <p:txBody>
          <a:bodyPr/>
          <a:lstStyle>
            <a:lvl1pPr>
              <a:defRPr/>
            </a:lvl1pPr>
          </a:lstStyle>
          <a:p>
            <a:pPr>
              <a:defRPr/>
            </a:pPr>
            <a:endParaRPr lang="en-US"/>
          </a:p>
        </p:txBody>
      </p:sp>
      <p:sp>
        <p:nvSpPr>
          <p:cNvPr id="5" name="Номер слайда 5"/>
          <p:cNvSpPr>
            <a:spLocks noGrp="1"/>
          </p:cNvSpPr>
          <p:nvPr>
            <p:ph type="sldNum" sz="quarter" idx="12"/>
          </p:nvPr>
        </p:nvSpPr>
        <p:spPr/>
        <p:txBody>
          <a:bodyPr/>
          <a:lstStyle>
            <a:lvl1pPr>
              <a:defRPr/>
            </a:lvl1pPr>
          </a:lstStyle>
          <a:p>
            <a:pPr>
              <a:defRPr/>
            </a:pPr>
            <a:fld id="{ED01DCB4-DEAC-473B-8984-7AFF037C40D9}" type="slidenum">
              <a:rPr lang="en-US" altLang="en-US"/>
              <a:pPr>
                <a:defRPr/>
              </a:pPr>
              <a:t>‹#›</a:t>
            </a:fld>
            <a:endParaRPr lang="en-US" altLang="en-US"/>
          </a:p>
        </p:txBody>
      </p:sp>
    </p:spTree>
    <p:extLst>
      <p:ext uri="{BB962C8B-B14F-4D97-AF65-F5344CB8AC3E}">
        <p14:creationId xmlns:p14="http://schemas.microsoft.com/office/powerpoint/2010/main" val="224161814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D288065-2644-4D25-8340-045275F37214}" type="datetimeFigureOut">
              <a:rPr lang="en-US"/>
              <a:pPr>
                <a:defRPr/>
              </a:pPr>
              <a:t>1/31/2025</a:t>
            </a:fld>
            <a:endParaRPr lang="en-US"/>
          </a:p>
        </p:txBody>
      </p:sp>
      <p:sp>
        <p:nvSpPr>
          <p:cNvPr id="3" name="Нижний колонтитул 4"/>
          <p:cNvSpPr>
            <a:spLocks noGrp="1"/>
          </p:cNvSpPr>
          <p:nvPr>
            <p:ph type="ftr" sz="quarter" idx="11"/>
          </p:nvPr>
        </p:nvSpPr>
        <p:spPr/>
        <p:txBody>
          <a:bodyPr/>
          <a:lstStyle>
            <a:lvl1pPr>
              <a:defRPr/>
            </a:lvl1pPr>
          </a:lstStyle>
          <a:p>
            <a:pPr>
              <a:defRPr/>
            </a:pPr>
            <a:endParaRPr lang="en-US"/>
          </a:p>
        </p:txBody>
      </p:sp>
      <p:sp>
        <p:nvSpPr>
          <p:cNvPr id="4" name="Номер слайда 5"/>
          <p:cNvSpPr>
            <a:spLocks noGrp="1"/>
          </p:cNvSpPr>
          <p:nvPr>
            <p:ph type="sldNum" sz="quarter" idx="12"/>
          </p:nvPr>
        </p:nvSpPr>
        <p:spPr/>
        <p:txBody>
          <a:bodyPr/>
          <a:lstStyle>
            <a:lvl1pPr>
              <a:defRPr/>
            </a:lvl1pPr>
          </a:lstStyle>
          <a:p>
            <a:pPr>
              <a:defRPr/>
            </a:pPr>
            <a:fld id="{EA8E2A14-0BFB-47DD-BB78-64A796824449}" type="slidenum">
              <a:rPr lang="en-US" altLang="en-US"/>
              <a:pPr>
                <a:defRPr/>
              </a:pPr>
              <a:t>‹#›</a:t>
            </a:fld>
            <a:endParaRPr lang="en-US" altLang="en-US"/>
          </a:p>
        </p:txBody>
      </p:sp>
    </p:spTree>
    <p:extLst>
      <p:ext uri="{BB962C8B-B14F-4D97-AF65-F5344CB8AC3E}">
        <p14:creationId xmlns:p14="http://schemas.microsoft.com/office/powerpoint/2010/main" val="5880090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Дата 3"/>
          <p:cNvSpPr>
            <a:spLocks noGrp="1"/>
          </p:cNvSpPr>
          <p:nvPr>
            <p:ph type="dt" sz="half" idx="10"/>
          </p:nvPr>
        </p:nvSpPr>
        <p:spPr/>
        <p:txBody>
          <a:bodyPr/>
          <a:lstStyle>
            <a:lvl1pPr>
              <a:defRPr/>
            </a:lvl1pPr>
          </a:lstStyle>
          <a:p>
            <a:pPr>
              <a:defRPr/>
            </a:pPr>
            <a:fld id="{16C82A7B-BB72-433F-867C-6D8607284925}" type="datetimeFigureOut">
              <a:rPr lang="en-US"/>
              <a:pPr>
                <a:defRPr/>
              </a:pPr>
              <a:t>1/31/2025</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2D9BCD56-0B48-4E07-82BE-A225871FF305}" type="slidenum">
              <a:rPr lang="en-US" altLang="en-US"/>
              <a:pPr>
                <a:defRPr/>
              </a:pPr>
              <a:t>‹#›</a:t>
            </a:fld>
            <a:endParaRPr lang="en-US" altLang="en-US"/>
          </a:p>
        </p:txBody>
      </p:sp>
    </p:spTree>
    <p:extLst>
      <p:ext uri="{BB962C8B-B14F-4D97-AF65-F5344CB8AC3E}">
        <p14:creationId xmlns:p14="http://schemas.microsoft.com/office/powerpoint/2010/main" val="2976939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Дата 3"/>
          <p:cNvSpPr>
            <a:spLocks noGrp="1"/>
          </p:cNvSpPr>
          <p:nvPr>
            <p:ph type="dt" sz="half" idx="10"/>
          </p:nvPr>
        </p:nvSpPr>
        <p:spPr/>
        <p:txBody>
          <a:bodyPr/>
          <a:lstStyle>
            <a:lvl1pPr>
              <a:defRPr/>
            </a:lvl1pPr>
          </a:lstStyle>
          <a:p>
            <a:pPr>
              <a:defRPr/>
            </a:pPr>
            <a:fld id="{BADAED6B-D04B-4F75-A6C2-CF96EBBD6560}" type="datetimeFigureOut">
              <a:rPr lang="en-US"/>
              <a:pPr>
                <a:defRPr/>
              </a:pPr>
              <a:t>1/31/2025</a:t>
            </a:fld>
            <a:endParaRPr lang="en-US"/>
          </a:p>
        </p:txBody>
      </p:sp>
      <p:sp>
        <p:nvSpPr>
          <p:cNvPr id="6" name="Нижний колонтитул 4"/>
          <p:cNvSpPr>
            <a:spLocks noGrp="1"/>
          </p:cNvSpPr>
          <p:nvPr>
            <p:ph type="ftr" sz="quarter" idx="11"/>
          </p:nvPr>
        </p:nvSpPr>
        <p:spPr/>
        <p:txBody>
          <a:bodyPr/>
          <a:lstStyle>
            <a:lvl1pPr>
              <a:defRPr/>
            </a:lvl1pPr>
          </a:lstStyle>
          <a:p>
            <a:pPr>
              <a:defRPr/>
            </a:pPr>
            <a:endParaRPr lang="en-US"/>
          </a:p>
        </p:txBody>
      </p:sp>
      <p:sp>
        <p:nvSpPr>
          <p:cNvPr id="7" name="Номер слайда 5"/>
          <p:cNvSpPr>
            <a:spLocks noGrp="1"/>
          </p:cNvSpPr>
          <p:nvPr>
            <p:ph type="sldNum" sz="quarter" idx="12"/>
          </p:nvPr>
        </p:nvSpPr>
        <p:spPr/>
        <p:txBody>
          <a:bodyPr/>
          <a:lstStyle>
            <a:lvl1pPr>
              <a:defRPr/>
            </a:lvl1pPr>
          </a:lstStyle>
          <a:p>
            <a:pPr>
              <a:defRPr/>
            </a:pPr>
            <a:fld id="{1737E0ED-DA0C-4BE4-B816-15EE27B31869}" type="slidenum">
              <a:rPr lang="en-US" altLang="en-US"/>
              <a:pPr>
                <a:defRPr/>
              </a:pPr>
              <a:t>‹#›</a:t>
            </a:fld>
            <a:endParaRPr lang="en-US" altLang="en-US"/>
          </a:p>
        </p:txBody>
      </p:sp>
    </p:spTree>
    <p:extLst>
      <p:ext uri="{BB962C8B-B14F-4D97-AF65-F5344CB8AC3E}">
        <p14:creationId xmlns:p14="http://schemas.microsoft.com/office/powerpoint/2010/main" val="37864759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p>
        </p:txBody>
      </p:sp>
      <p:sp>
        <p:nvSpPr>
          <p:cNvPr id="3" name="Вертикальный текст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pPr>
              <a:defRPr/>
            </a:pPr>
            <a:fld id="{91216707-03F3-4767-BF25-E05A272D38AC}"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4FBD3891-329B-4735-89F4-5A401AF2F034}" type="slidenum">
              <a:rPr lang="en-US" altLang="en-US"/>
              <a:pPr>
                <a:defRPr/>
              </a:pPr>
              <a:t>‹#›</a:t>
            </a:fld>
            <a:endParaRPr lang="en-US" altLang="en-US"/>
          </a:p>
        </p:txBody>
      </p:sp>
    </p:spTree>
    <p:extLst>
      <p:ext uri="{BB962C8B-B14F-4D97-AF65-F5344CB8AC3E}">
        <p14:creationId xmlns:p14="http://schemas.microsoft.com/office/powerpoint/2010/main" val="37731090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Дата 3"/>
          <p:cNvSpPr>
            <a:spLocks noGrp="1"/>
          </p:cNvSpPr>
          <p:nvPr>
            <p:ph type="dt" sz="half" idx="10"/>
          </p:nvPr>
        </p:nvSpPr>
        <p:spPr/>
        <p:txBody>
          <a:bodyPr/>
          <a:lstStyle>
            <a:lvl1pPr>
              <a:defRPr/>
            </a:lvl1pPr>
          </a:lstStyle>
          <a:p>
            <a:pPr>
              <a:defRPr/>
            </a:pPr>
            <a:fld id="{9D1E0321-C056-4922-86AB-B59CC3F14B30}" type="datetimeFigureOut">
              <a:rPr lang="en-US"/>
              <a:pPr>
                <a:defRPr/>
              </a:pPr>
              <a:t>1/31/2025</a:t>
            </a:fld>
            <a:endParaRPr lang="en-US"/>
          </a:p>
        </p:txBody>
      </p:sp>
      <p:sp>
        <p:nvSpPr>
          <p:cNvPr id="5" name="Нижний колонтитул 4"/>
          <p:cNvSpPr>
            <a:spLocks noGrp="1"/>
          </p:cNvSpPr>
          <p:nvPr>
            <p:ph type="ftr" sz="quarter" idx="11"/>
          </p:nvPr>
        </p:nvSpPr>
        <p:spPr/>
        <p:txBody>
          <a:bodyPr/>
          <a:lstStyle>
            <a:lvl1pPr>
              <a:defRPr/>
            </a:lvl1pPr>
          </a:lstStyle>
          <a:p>
            <a:pPr>
              <a:defRPr/>
            </a:pPr>
            <a:endParaRPr lang="en-US"/>
          </a:p>
        </p:txBody>
      </p:sp>
      <p:sp>
        <p:nvSpPr>
          <p:cNvPr id="6" name="Номер слайда 5"/>
          <p:cNvSpPr>
            <a:spLocks noGrp="1"/>
          </p:cNvSpPr>
          <p:nvPr>
            <p:ph type="sldNum" sz="quarter" idx="12"/>
          </p:nvPr>
        </p:nvSpPr>
        <p:spPr/>
        <p:txBody>
          <a:bodyPr/>
          <a:lstStyle>
            <a:lvl1pPr>
              <a:defRPr/>
            </a:lvl1pPr>
          </a:lstStyle>
          <a:p>
            <a:pPr>
              <a:defRPr/>
            </a:pPr>
            <a:fld id="{6DB71C4F-B89E-427D-9487-DF79947F1D6D}" type="slidenum">
              <a:rPr lang="en-US" altLang="en-US"/>
              <a:pPr>
                <a:defRPr/>
              </a:pPr>
              <a:t>‹#›</a:t>
            </a:fld>
            <a:endParaRPr lang="en-US" altLang="en-US"/>
          </a:p>
        </p:txBody>
      </p:sp>
    </p:spTree>
    <p:extLst>
      <p:ext uri="{BB962C8B-B14F-4D97-AF65-F5344CB8AC3E}">
        <p14:creationId xmlns:p14="http://schemas.microsoft.com/office/powerpoint/2010/main" val="280728569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1_Blank">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0737850" y="6654800"/>
            <a:ext cx="1193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defRPr/>
            </a:pPr>
            <a:fld id="{73CEC005-3E09-4A4F-AB2A-31BF798DF54A}" type="slidenum">
              <a:rPr lang="en-US" altLang="en-US" sz="800" smtClean="0">
                <a:solidFill>
                  <a:schemeClr val="bg1"/>
                </a:solidFill>
              </a:rPr>
              <a:pPr algn="r">
                <a:defRPr/>
              </a:pPr>
              <a:t>‹#›</a:t>
            </a:fld>
            <a:endParaRPr lang="en-US" altLang="en-US" sz="800">
              <a:solidFill>
                <a:schemeClr val="bg1"/>
              </a:solidFill>
            </a:endParaRPr>
          </a:p>
        </p:txBody>
      </p:sp>
      <p:sp>
        <p:nvSpPr>
          <p:cNvPr id="4" name="Text Placeholder 3"/>
          <p:cNvSpPr>
            <a:spLocks noGrp="1"/>
          </p:cNvSpPr>
          <p:nvPr>
            <p:ph type="body" sz="quarter" idx="10"/>
          </p:nvPr>
        </p:nvSpPr>
        <p:spPr>
          <a:xfrm>
            <a:off x="609600" y="1584325"/>
            <a:ext cx="10972800" cy="4360366"/>
          </a:xfrm>
          <a:prstGeom prst="rect">
            <a:avLst/>
          </a:prstGeom>
        </p:spPr>
        <p:txBody>
          <a:bodyPr/>
          <a:lstStyle>
            <a:lvl1pPr>
              <a:buClr>
                <a:schemeClr val="accent6"/>
              </a:buClr>
              <a:buSzPct val="100000"/>
              <a:buFont typeface="Arial"/>
              <a:buChar char="•"/>
              <a:defRPr sz="2800" b="0" spc="0">
                <a:solidFill>
                  <a:srgbClr val="535352"/>
                </a:solidFill>
                <a:latin typeface="Calibri"/>
                <a:cs typeface="Calibri"/>
              </a:defRPr>
            </a:lvl1pPr>
            <a:lvl2pPr>
              <a:defRPr>
                <a:solidFill>
                  <a:srgbClr val="535352"/>
                </a:solidFill>
                <a:latin typeface="Calibri"/>
                <a:cs typeface="Calibri"/>
              </a:defRPr>
            </a:lvl2pPr>
            <a:lvl3pPr marL="1143000" indent="-228600">
              <a:buSzPct val="83000"/>
              <a:buFont typeface="Courier New"/>
              <a:buChar char="o"/>
              <a:defRPr>
                <a:solidFill>
                  <a:srgbClr val="535352"/>
                </a:solidFill>
                <a:latin typeface="Calibri"/>
                <a:cs typeface="Calibri"/>
              </a:defRPr>
            </a:lvl3pPr>
            <a:lvl4pPr>
              <a:defRPr>
                <a:solidFill>
                  <a:srgbClr val="535352"/>
                </a:solidFill>
                <a:latin typeface="Calibri"/>
                <a:cs typeface="Calibri"/>
              </a:defRPr>
            </a:lvl4pPr>
            <a:lvl5pPr>
              <a:defRPr>
                <a:solidFill>
                  <a:srgbClr val="535352"/>
                </a:solidFill>
                <a:latin typeface="Calibri"/>
                <a:cs typeface="Calibri"/>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13391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3" name="Нижний колонтитул 4"/>
          <p:cNvSpPr>
            <a:spLocks noGrp="1"/>
          </p:cNvSpPr>
          <p:nvPr>
            <p:ph type="ftr" sz="quarter" idx="11"/>
          </p:nvPr>
        </p:nvSpPr>
        <p:spPr/>
        <p:txBody>
          <a:bodyPr/>
          <a:lstStyle>
            <a:lvl1pPr>
              <a:defRPr/>
            </a:lvl1pPr>
          </a:lstStyle>
          <a:p>
            <a:endParaRPr lang="en-US" dirty="0"/>
          </a:p>
        </p:txBody>
      </p:sp>
      <p:sp>
        <p:nvSpPr>
          <p:cNvPr id="4"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25223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5388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Дата 3"/>
          <p:cNvSpPr>
            <a:spLocks noGrp="1"/>
          </p:cNvSpPr>
          <p:nvPr>
            <p:ph type="dt" sz="half" idx="10"/>
          </p:nvPr>
        </p:nvSpPr>
        <p:spPr/>
        <p:txBody>
          <a:bodyPr/>
          <a:lstStyle>
            <a:lvl1pPr>
              <a:defRPr/>
            </a:lvl1pPr>
          </a:lstStyle>
          <a:p>
            <a:fld id="{B61BEF0D-F0BB-DE4B-95CE-6DB70DBA9567}" type="datetimeFigureOut">
              <a:rPr lang="en-US" smtClean="0"/>
              <a:pPr/>
              <a:t>1/31/2025</a:t>
            </a:fld>
            <a:endParaRPr lang="en-US" dirty="0"/>
          </a:p>
        </p:txBody>
      </p:sp>
      <p:sp>
        <p:nvSpPr>
          <p:cNvPr id="6" name="Нижний колонтитул 4"/>
          <p:cNvSpPr>
            <a:spLocks noGrp="1"/>
          </p:cNvSpPr>
          <p:nvPr>
            <p:ph type="ftr" sz="quarter" idx="11"/>
          </p:nvPr>
        </p:nvSpPr>
        <p:spPr/>
        <p:txBody>
          <a:bodyPr/>
          <a:lstStyle>
            <a:lvl1pPr>
              <a:defRPr/>
            </a:lvl1pPr>
          </a:lstStyle>
          <a:p>
            <a:endParaRPr lang="en-US" dirty="0"/>
          </a:p>
        </p:txBody>
      </p:sp>
      <p:sp>
        <p:nvSpPr>
          <p:cNvPr id="7" name="Номер слайда 5"/>
          <p:cNvSpPr>
            <a:spLocks noGrp="1"/>
          </p:cNvSpPr>
          <p:nvPr>
            <p:ph type="sldNum" sz="quarter" idx="12"/>
          </p:nvPr>
        </p:nvSpPr>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76623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theme" Target="../theme/theme4.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theme" Target="../theme/theme5.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a:t>Образец заголовка</a:t>
            </a:r>
            <a:endParaRPr lang="en-US" altLang="en-US"/>
          </a:p>
        </p:txBody>
      </p:sp>
      <p:sp>
        <p:nvSpPr>
          <p:cNvPr id="1027" name="Текст 2"/>
          <p:cNvSpPr>
            <a:spLocks noGrp="1"/>
          </p:cNvSpPr>
          <p:nvPr>
            <p:ph type="body" idx="1"/>
          </p:nvPr>
        </p:nvSpPr>
        <p:spPr bwMode="auto">
          <a:xfrm>
            <a:off x="838200" y="190817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endParaRPr lang="en-US" altLang="en-US"/>
          </a:p>
        </p:txBody>
      </p:sp>
      <p:sp>
        <p:nvSpPr>
          <p:cNvPr id="4" name="Дата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B61BEF0D-F0BB-DE4B-95CE-6DB70DBA9567}" type="datetimeFigureOut">
              <a:rPr lang="en-US" smtClean="0"/>
              <a:pPr/>
              <a:t>1/31/2025</a:t>
            </a:fld>
            <a:endParaRPr lang="en-US" dirty="0"/>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endParaRPr lang="en-US"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fld id="{D57F1E4F-1CFF-5643-939E-217C01CDF565}" type="slidenum">
              <a:rPr lang="en-US" smtClean="0"/>
              <a:pPr/>
              <a:t>‹#›</a:t>
            </a:fld>
            <a:endParaRPr lang="en-US" dirty="0"/>
          </a:p>
        </p:txBody>
      </p:sp>
      <p:cxnSp>
        <p:nvCxnSpPr>
          <p:cNvPr id="7" name="Straight Connector 4"/>
          <p:cNvCxnSpPr/>
          <p:nvPr/>
        </p:nvCxnSpPr>
        <p:spPr>
          <a:xfrm flipV="1">
            <a:off x="0" y="849313"/>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pic>
        <p:nvPicPr>
          <p:cNvPr id="1032" name="Рисунок 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93663" y="254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одзаголовок 2"/>
          <p:cNvSpPr txBox="1">
            <a:spLocks/>
          </p:cNvSpPr>
          <p:nvPr/>
        </p:nvSpPr>
        <p:spPr>
          <a:xfrm>
            <a:off x="1119188" y="449263"/>
            <a:ext cx="2765425" cy="438150"/>
          </a:xfrm>
          <a:prstGeom prst="rect">
            <a:avLst/>
          </a:prstGeom>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lnSpc>
                <a:spcPct val="90000"/>
              </a:lnSpc>
              <a:spcBef>
                <a:spcPts val="1000"/>
              </a:spcBef>
              <a:buFont typeface="Arial" charset="0"/>
              <a:buNone/>
              <a:defRPr/>
            </a:pPr>
            <a:r>
              <a:rPr lang="ro-RO" sz="1600" b="1">
                <a:latin typeface="Book Antiqua" pitchFamily="18" charset="0"/>
                <a:cs typeface="Browallia New" pitchFamily="34" charset="-34"/>
              </a:rPr>
              <a:t>Serviciul Fiscal de Stat</a:t>
            </a:r>
            <a:endParaRPr lang="en-US" sz="1600" b="1">
              <a:latin typeface="Book Antiqua" pitchFamily="18" charset="0"/>
              <a:cs typeface="Browallia New" pitchFamily="34" charset="-34"/>
            </a:endParaRPr>
          </a:p>
        </p:txBody>
      </p:sp>
    </p:spTree>
    <p:extLst>
      <p:ext uri="{BB962C8B-B14F-4D97-AF65-F5344CB8AC3E}">
        <p14:creationId xmlns:p14="http://schemas.microsoft.com/office/powerpoint/2010/main" val="296650070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a:t>Образец заголовка</a:t>
            </a:r>
            <a:endParaRPr lang="en-US" altLang="en-US"/>
          </a:p>
        </p:txBody>
      </p:sp>
      <p:sp>
        <p:nvSpPr>
          <p:cNvPr id="2051" name="Текст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endParaRPr lang="en-US" altLang="en-US"/>
          </a:p>
        </p:txBody>
      </p:sp>
      <p:sp>
        <p:nvSpPr>
          <p:cNvPr id="4" name="Дата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7CE9D8C6-BE86-4427-B785-C2304466DA9D}" type="datetimeFigureOut">
              <a:rPr lang="en-US"/>
              <a:pPr>
                <a:defRPr/>
              </a:pPr>
              <a:t>1/31/2025</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pPr>
              <a:defRPr/>
            </a:pPr>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66283F1B-2405-4DB5-BCF0-DABBAA81EEF3}" type="slidenum">
              <a:rPr lang="en-US" altLang="en-US"/>
              <a:pPr>
                <a:defRPr/>
              </a:pPr>
              <a:t>‹#›</a:t>
            </a:fld>
            <a:endParaRPr lang="en-US" altLang="en-US"/>
          </a:p>
        </p:txBody>
      </p:sp>
    </p:spTree>
    <p:extLst>
      <p:ext uri="{BB962C8B-B14F-4D97-AF65-F5344CB8AC3E}">
        <p14:creationId xmlns:p14="http://schemas.microsoft.com/office/powerpoint/2010/main" val="2229712401"/>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a:t>Образец заголовка</a:t>
            </a:r>
            <a:endParaRPr lang="en-US" altLang="en-US"/>
          </a:p>
        </p:txBody>
      </p:sp>
      <p:sp>
        <p:nvSpPr>
          <p:cNvPr id="1027" name="Текст 2"/>
          <p:cNvSpPr>
            <a:spLocks noGrp="1"/>
          </p:cNvSpPr>
          <p:nvPr>
            <p:ph type="body" idx="1"/>
          </p:nvPr>
        </p:nvSpPr>
        <p:spPr bwMode="auto">
          <a:xfrm>
            <a:off x="838200" y="190817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endParaRPr lang="en-US" altLang="en-US"/>
          </a:p>
        </p:txBody>
      </p:sp>
      <p:sp>
        <p:nvSpPr>
          <p:cNvPr id="4" name="Дата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B61BEF0D-F0BB-DE4B-95CE-6DB70DBA9567}" type="datetimeFigureOut">
              <a:rPr lang="en-US" smtClean="0"/>
              <a:pPr/>
              <a:t>1/31/2025</a:t>
            </a:fld>
            <a:endParaRPr lang="en-US" dirty="0"/>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endParaRPr lang="en-US"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fld id="{D57F1E4F-1CFF-5643-939E-217C01CDF565}" type="slidenum">
              <a:rPr lang="en-US" smtClean="0"/>
              <a:pPr/>
              <a:t>‹#›</a:t>
            </a:fld>
            <a:endParaRPr lang="en-US" dirty="0"/>
          </a:p>
        </p:txBody>
      </p:sp>
      <p:cxnSp>
        <p:nvCxnSpPr>
          <p:cNvPr id="7" name="Straight Connector 4"/>
          <p:cNvCxnSpPr/>
          <p:nvPr/>
        </p:nvCxnSpPr>
        <p:spPr>
          <a:xfrm flipV="1">
            <a:off x="0" y="849313"/>
            <a:ext cx="12192000" cy="38100"/>
          </a:xfrm>
          <a:prstGeom prst="line">
            <a:avLst/>
          </a:prstGeom>
          <a:ln w="76200">
            <a:solidFill>
              <a:srgbClr val="2D7BB7"/>
            </a:solidFill>
          </a:ln>
        </p:spPr>
        <p:style>
          <a:lnRef idx="1">
            <a:schemeClr val="accent1"/>
          </a:lnRef>
          <a:fillRef idx="0">
            <a:schemeClr val="accent1"/>
          </a:fillRef>
          <a:effectRef idx="0">
            <a:schemeClr val="accent1"/>
          </a:effectRef>
          <a:fontRef idx="minor">
            <a:schemeClr val="tx1"/>
          </a:fontRef>
        </p:style>
      </p:cxnSp>
      <p:pic>
        <p:nvPicPr>
          <p:cNvPr id="1032" name="Рисунок 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93663" y="25400"/>
            <a:ext cx="8858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одзаголовок 2"/>
          <p:cNvSpPr txBox="1">
            <a:spLocks/>
          </p:cNvSpPr>
          <p:nvPr/>
        </p:nvSpPr>
        <p:spPr>
          <a:xfrm>
            <a:off x="1119188" y="449263"/>
            <a:ext cx="2765425" cy="438150"/>
          </a:xfrm>
          <a:prstGeom prst="rect">
            <a:avLst/>
          </a:prstGeom>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pPr algn="ctr" eaLnBrk="1" hangingPunct="1">
              <a:lnSpc>
                <a:spcPct val="90000"/>
              </a:lnSpc>
              <a:spcBef>
                <a:spcPts val="1000"/>
              </a:spcBef>
              <a:buFont typeface="Arial" charset="0"/>
              <a:buNone/>
              <a:defRPr/>
            </a:pPr>
            <a:r>
              <a:rPr lang="ro-RO" sz="1600" b="1">
                <a:latin typeface="Book Antiqua" pitchFamily="18" charset="0"/>
                <a:cs typeface="Browallia New" pitchFamily="34" charset="-34"/>
              </a:rPr>
              <a:t>Serviciul Fiscal de Stat</a:t>
            </a:r>
            <a:endParaRPr lang="en-US" sz="1600" b="1">
              <a:latin typeface="Book Antiqua" pitchFamily="18" charset="0"/>
              <a:cs typeface="Browallia New" pitchFamily="34" charset="-34"/>
            </a:endParaRPr>
          </a:p>
        </p:txBody>
      </p:sp>
    </p:spTree>
    <p:extLst>
      <p:ext uri="{BB962C8B-B14F-4D97-AF65-F5344CB8AC3E}">
        <p14:creationId xmlns:p14="http://schemas.microsoft.com/office/powerpoint/2010/main" val="1034820799"/>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a:t>Образец заголовка</a:t>
            </a:r>
            <a:endParaRPr lang="en-US" altLang="en-US"/>
          </a:p>
        </p:txBody>
      </p:sp>
      <p:sp>
        <p:nvSpPr>
          <p:cNvPr id="2051" name="Текст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endParaRPr lang="en-US" altLang="en-US"/>
          </a:p>
        </p:txBody>
      </p:sp>
      <p:sp>
        <p:nvSpPr>
          <p:cNvPr id="4" name="Дата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7CE9D8C6-BE86-4427-B785-C2304466DA9D}" type="datetimeFigureOut">
              <a:rPr lang="en-US"/>
              <a:pPr>
                <a:defRPr/>
              </a:pPr>
              <a:t>1/31/2025</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pPr>
              <a:defRPr/>
            </a:pPr>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66283F1B-2405-4DB5-BCF0-DABBAA81EEF3}" type="slidenum">
              <a:rPr lang="en-US" altLang="en-US"/>
              <a:pPr>
                <a:defRPr/>
              </a:pPr>
              <a:t>‹#›</a:t>
            </a:fld>
            <a:endParaRPr lang="en-US" altLang="en-US"/>
          </a:p>
        </p:txBody>
      </p:sp>
    </p:spTree>
    <p:extLst>
      <p:ext uri="{BB962C8B-B14F-4D97-AF65-F5344CB8AC3E}">
        <p14:creationId xmlns:p14="http://schemas.microsoft.com/office/powerpoint/2010/main" val="2291201213"/>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050" name="Заголовок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a:t>Образец заголовка</a:t>
            </a:r>
            <a:endParaRPr lang="en-US" altLang="en-US"/>
          </a:p>
        </p:txBody>
      </p:sp>
      <p:sp>
        <p:nvSpPr>
          <p:cNvPr id="2051" name="Текст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endParaRPr lang="en-US" altLang="en-US"/>
          </a:p>
        </p:txBody>
      </p:sp>
      <p:sp>
        <p:nvSpPr>
          <p:cNvPr id="4" name="Дата 3"/>
          <p:cNvSpPr>
            <a:spLocks noGrp="1"/>
          </p:cNvSpPr>
          <p:nvPr>
            <p:ph type="dt" sz="half" idx="2"/>
          </p:nvPr>
        </p:nvSpPr>
        <p:spPr>
          <a:xfrm>
            <a:off x="838200" y="6356350"/>
            <a:ext cx="27432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7CE9D8C6-BE86-4427-B785-C2304466DA9D}" type="datetimeFigureOut">
              <a:rPr lang="en-US"/>
              <a:pPr>
                <a:defRPr/>
              </a:pPr>
              <a:t>1/31/2025</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pPr>
              <a:defRPr/>
            </a:pPr>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66283F1B-2405-4DB5-BCF0-DABBAA81EEF3}" type="slidenum">
              <a:rPr lang="en-US" altLang="en-US"/>
              <a:pPr>
                <a:defRPr/>
              </a:pPr>
              <a:t>‹#›</a:t>
            </a:fld>
            <a:endParaRPr lang="en-US" altLang="en-US"/>
          </a:p>
        </p:txBody>
      </p:sp>
    </p:spTree>
    <p:extLst>
      <p:ext uri="{BB962C8B-B14F-4D97-AF65-F5344CB8AC3E}">
        <p14:creationId xmlns:p14="http://schemas.microsoft.com/office/powerpoint/2010/main" val="303324024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69538" name="Rectangle 2"/>
          <p:cNvSpPr>
            <a:spLocks noGrp="1" noChangeArrowheads="1"/>
          </p:cNvSpPr>
          <p:nvPr>
            <p:ph type="ctrTitle" idx="4294967295"/>
          </p:nvPr>
        </p:nvSpPr>
        <p:spPr>
          <a:xfrm>
            <a:off x="1660124" y="2194110"/>
            <a:ext cx="9906000" cy="2638425"/>
          </a:xfrm>
        </p:spPr>
        <p:txBody>
          <a:bodyPr/>
          <a:lstStyle/>
          <a:p>
            <a:pPr algn="ctr"/>
            <a:r>
              <a:rPr lang="ru-RU" altLang="en-US" sz="3200" b="1" i="1" dirty="0">
                <a:solidFill>
                  <a:srgbClr val="002060"/>
                </a:solidFill>
                <a:latin typeface="Arial" panose="020B0604020202020204" pitchFamily="34" charset="0"/>
              </a:rPr>
              <a:t>Изменения в налоговой политике на </a:t>
            </a:r>
            <a:r>
              <a:rPr lang="ro-RO" altLang="en-US" sz="3200" b="1" i="1" dirty="0">
                <a:solidFill>
                  <a:srgbClr val="002060"/>
                </a:solidFill>
                <a:latin typeface="Arial" panose="020B0604020202020204" pitchFamily="34" charset="0"/>
              </a:rPr>
              <a:t>2025 </a:t>
            </a:r>
            <a:r>
              <a:rPr lang="ru-RU" altLang="en-US" sz="3200" b="1" i="1" dirty="0">
                <a:solidFill>
                  <a:srgbClr val="002060"/>
                </a:solidFill>
                <a:latin typeface="Arial" panose="020B0604020202020204" pitchFamily="34" charset="0"/>
              </a:rPr>
              <a:t>г. и на частично на 2024 г. относительно косвенных налогов,</a:t>
            </a:r>
            <a:r>
              <a:rPr lang="ro-RO" altLang="en-US" sz="3200" b="1" i="1" dirty="0">
                <a:solidFill>
                  <a:srgbClr val="002060"/>
                </a:solidFill>
                <a:latin typeface="Arial" panose="020B0604020202020204" pitchFamily="34" charset="0"/>
              </a:rPr>
              <a:t> </a:t>
            </a:r>
            <a:r>
              <a:rPr lang="ru-RU" altLang="en-US" sz="3200" b="1" i="1" dirty="0">
                <a:solidFill>
                  <a:srgbClr val="002060"/>
                </a:solidFill>
                <a:latin typeface="Arial" panose="020B0604020202020204" pitchFamily="34" charset="0"/>
              </a:rPr>
              <a:t>внесенные законом №214/2024 (опубликован в 15.08.2024)</a:t>
            </a:r>
            <a:endParaRPr lang="ro-RO" altLang="en-US" sz="3200" b="1" i="1" dirty="0">
              <a:solidFill>
                <a:srgbClr val="002060"/>
              </a:solidFill>
              <a:latin typeface="Arial" panose="020B0604020202020204" pitchFamily="34" charset="0"/>
            </a:endParaRPr>
          </a:p>
        </p:txBody>
      </p:sp>
      <p:sp>
        <p:nvSpPr>
          <p:cNvPr id="2369539" name="Rectangle 3"/>
          <p:cNvSpPr>
            <a:spLocks noGrp="1" noChangeArrowheads="1"/>
          </p:cNvSpPr>
          <p:nvPr>
            <p:ph type="subTitle" idx="4294967295"/>
          </p:nvPr>
        </p:nvSpPr>
        <p:spPr>
          <a:xfrm>
            <a:off x="0" y="4051300"/>
            <a:ext cx="7767638" cy="1096963"/>
          </a:xfrm>
        </p:spPr>
        <p:txBody>
          <a:bodyPr/>
          <a:lstStyle/>
          <a:p>
            <a:endParaRPr lang="nl-BE" altLang="en-US"/>
          </a:p>
          <a:p>
            <a:endParaRPr lang="nl-BE"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3">
                <a:lumMod val="0"/>
                <a:lumOff val="100000"/>
              </a:schemeClr>
            </a:gs>
            <a:gs pos="19000">
              <a:schemeClr val="accent3">
                <a:lumMod val="0"/>
                <a:lumOff val="100000"/>
              </a:schemeClr>
            </a:gs>
            <a:gs pos="100000">
              <a:schemeClr val="accent3">
                <a:lumMod val="10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21853692"/>
              </p:ext>
            </p:extLst>
          </p:nvPr>
        </p:nvGraphicFramePr>
        <p:xfrm>
          <a:off x="204186" y="400980"/>
          <a:ext cx="11780668" cy="9290204"/>
        </p:xfrm>
        <a:graphic>
          <a:graphicData uri="http://schemas.openxmlformats.org/drawingml/2006/table">
            <a:tbl>
              <a:tblPr firstRow="1" bandRow="1">
                <a:tableStyleId>{5C22544A-7EE6-4342-B048-85BDC9FD1C3A}</a:tableStyleId>
              </a:tblPr>
              <a:tblGrid>
                <a:gridCol w="5263926">
                  <a:extLst>
                    <a:ext uri="{9D8B030D-6E8A-4147-A177-3AD203B41FA5}">
                      <a16:colId xmlns:a16="http://schemas.microsoft.com/office/drawing/2014/main" val="375357952"/>
                    </a:ext>
                  </a:extLst>
                </a:gridCol>
                <a:gridCol w="5494047">
                  <a:extLst>
                    <a:ext uri="{9D8B030D-6E8A-4147-A177-3AD203B41FA5}">
                      <a16:colId xmlns:a16="http://schemas.microsoft.com/office/drawing/2014/main" val="1318722550"/>
                    </a:ext>
                  </a:extLst>
                </a:gridCol>
                <a:gridCol w="1022695">
                  <a:extLst>
                    <a:ext uri="{9D8B030D-6E8A-4147-A177-3AD203B41FA5}">
                      <a16:colId xmlns:a16="http://schemas.microsoft.com/office/drawing/2014/main" val="753694041"/>
                    </a:ext>
                  </a:extLst>
                </a:gridCol>
              </a:tblGrid>
              <a:tr h="318703">
                <a:tc>
                  <a:txBody>
                    <a:bodyPr/>
                    <a:lstStyle/>
                    <a:p>
                      <a:pPr algn="ctr"/>
                      <a:r>
                        <a:rPr lang="ru-RU" sz="1400" dirty="0"/>
                        <a:t>Редакция до изменения</a:t>
                      </a:r>
                    </a:p>
                  </a:txBody>
                  <a:tcPr/>
                </a:tc>
                <a:tc>
                  <a:txBody>
                    <a:bodyPr/>
                    <a:lstStyle/>
                    <a:p>
                      <a:pPr algn="ctr"/>
                      <a:r>
                        <a:rPr lang="ru-RU" sz="1400" dirty="0"/>
                        <a:t>Изменения </a:t>
                      </a:r>
                      <a:r>
                        <a:rPr lang="ru-RU" sz="1400" baseline="0" dirty="0"/>
                        <a:t>согласно Закону </a:t>
                      </a:r>
                      <a:r>
                        <a:rPr lang="ru-RU" sz="1400" dirty="0"/>
                        <a:t>№214/2024</a:t>
                      </a:r>
                    </a:p>
                  </a:txBody>
                  <a:tcPr/>
                </a:tc>
                <a:tc>
                  <a:txBody>
                    <a:bodyPr/>
                    <a:lstStyle/>
                    <a:p>
                      <a:endParaRPr lang="ru-RU" sz="1400" dirty="0"/>
                    </a:p>
                  </a:txBody>
                  <a:tcPr/>
                </a:tc>
                <a:extLst>
                  <a:ext uri="{0D108BD9-81ED-4DB2-BD59-A6C34878D82A}">
                    <a16:rowId xmlns:a16="http://schemas.microsoft.com/office/drawing/2014/main" val="2265117460"/>
                  </a:ext>
                </a:extLst>
              </a:tr>
              <a:tr h="2900201">
                <a:tc>
                  <a:txBody>
                    <a:bodyPr/>
                    <a:lstStyle/>
                    <a:p>
                      <a:r>
                        <a:rPr lang="ru-RU" sz="1100" kern="1200" dirty="0" err="1">
                          <a:solidFill>
                            <a:schemeClr val="dk1"/>
                          </a:solidFill>
                          <a:effectLst/>
                          <a:latin typeface="+mn-lt"/>
                          <a:ea typeface="+mn-ea"/>
                          <a:cs typeface="+mn-cs"/>
                        </a:rPr>
                        <a:t>Ст</a:t>
                      </a:r>
                      <a:r>
                        <a:rPr lang="ro-RO" sz="1100" kern="1200" dirty="0">
                          <a:solidFill>
                            <a:schemeClr val="dk1"/>
                          </a:solidFill>
                          <a:effectLst/>
                          <a:latin typeface="+mn-lt"/>
                          <a:ea typeface="+mn-ea"/>
                          <a:cs typeface="+mn-cs"/>
                        </a:rPr>
                        <a:t>.104</a:t>
                      </a:r>
                    </a:p>
                    <a:p>
                      <a:r>
                        <a:rPr lang="ru-RU" sz="1100" b="0" i="0" kern="1200" dirty="0">
                          <a:solidFill>
                            <a:schemeClr val="dk1"/>
                          </a:solidFill>
                          <a:effectLst/>
                          <a:latin typeface="+mn-lt"/>
                          <a:ea typeface="+mn-ea"/>
                          <a:cs typeface="+mn-cs"/>
                        </a:rPr>
                        <a:t>Освобождаются от НДС с правом вычета:</a:t>
                      </a:r>
                    </a:p>
                    <a:p>
                      <a:r>
                        <a:rPr lang="ru-RU" sz="1100" b="0" i="0" kern="1200" dirty="0">
                          <a:solidFill>
                            <a:schemeClr val="dk1"/>
                          </a:solidFill>
                          <a:effectLst/>
                          <a:latin typeface="+mn-lt"/>
                          <a:ea typeface="+mn-ea"/>
                          <a:cs typeface="+mn-cs"/>
                        </a:rPr>
                        <a:t>c</a:t>
                      </a:r>
                      <a:r>
                        <a:rPr lang="ru-RU" sz="1100" b="0" i="0" kern="1200" baseline="30000" dirty="0">
                          <a:solidFill>
                            <a:schemeClr val="dk1"/>
                          </a:solidFill>
                          <a:effectLst/>
                          <a:latin typeface="+mn-lt"/>
                          <a:ea typeface="+mn-ea"/>
                          <a:cs typeface="+mn-cs"/>
                        </a:rPr>
                        <a:t>1</a:t>
                      </a:r>
                      <a:r>
                        <a:rPr lang="ru-RU" sz="1100" b="0" i="0" kern="1200" dirty="0">
                          <a:solidFill>
                            <a:schemeClr val="dk1"/>
                          </a:solidFill>
                          <a:effectLst/>
                          <a:latin typeface="+mn-lt"/>
                          <a:ea typeface="+mn-ea"/>
                          <a:cs typeface="+mn-cs"/>
                        </a:rPr>
                        <a:t>) импорт и/или поставка на территории страны товаров, услуг, предназначенных для:</a:t>
                      </a:r>
                    </a:p>
                    <a:p>
                      <a:r>
                        <a:rPr lang="ru-RU" sz="1100" b="0" i="0" kern="1200" dirty="0">
                          <a:solidFill>
                            <a:schemeClr val="dk1"/>
                          </a:solidFill>
                          <a:effectLst/>
                          <a:latin typeface="+mn-lt"/>
                          <a:ea typeface="+mn-ea"/>
                          <a:cs typeface="+mn-cs"/>
                        </a:rPr>
                        <a:t>- проектов технической помощи, реализуемых на территории Республики Молдова международными организациями и странами-донорами в рамках договоров, стороной которых она является;</a:t>
                      </a:r>
                    </a:p>
                    <a:p>
                      <a:r>
                        <a:rPr lang="ru-RU" sz="1100" b="0" i="0" kern="1200" dirty="0">
                          <a:solidFill>
                            <a:schemeClr val="dk1"/>
                          </a:solidFill>
                          <a:effectLst/>
                          <a:latin typeface="+mn-lt"/>
                          <a:ea typeface="+mn-ea"/>
                          <a:cs typeface="+mn-cs"/>
                        </a:rPr>
                        <a:t>- проектов инвестиционной помощи, финансируемых за счет грантов, предоставленных Правительству, а также за счет грантов, предоставленных учреждениям, финансируемым из бюджета.</a:t>
                      </a:r>
                    </a:p>
                    <a:p>
                      <a:r>
                        <a:rPr lang="ru-RU" sz="1100" b="0" i="0" kern="1200" dirty="0">
                          <a:solidFill>
                            <a:schemeClr val="dk1"/>
                          </a:solidFill>
                          <a:effectLst/>
                          <a:latin typeface="+mn-lt"/>
                          <a:ea typeface="+mn-ea"/>
                          <a:cs typeface="+mn-cs"/>
                        </a:rPr>
                        <a:t>Перечень международных договоров, стороной которых является Республика Молдова, перечень проектов технической помощи, перечень грантов, предоставленных Правительству и учреждениям, финансируемым из бюджета, а также порядок применения освобождения от НДС с правом вычета к поставкам на территорию страны товаров и услуг, предназначенных для соответствующих проектов, устанавливаются Правительством;</a:t>
                      </a:r>
                    </a:p>
                  </a:txBody>
                  <a:tcPr/>
                </a:tc>
                <a:tc>
                  <a:txBody>
                    <a:bodyPr/>
                    <a:lstStyle/>
                    <a:p>
                      <a:r>
                        <a:rPr lang="ru-RU" sz="1100" b="1" kern="1200" dirty="0">
                          <a:solidFill>
                            <a:schemeClr val="dk1"/>
                          </a:solidFill>
                          <a:effectLst/>
                          <a:latin typeface="+mn-lt"/>
                          <a:ea typeface="+mn-ea"/>
                          <a:cs typeface="+mn-cs"/>
                        </a:rPr>
                        <a:t>33.</a:t>
                      </a:r>
                      <a:r>
                        <a:rPr lang="ru-RU" sz="1100" b="0" i="0" kern="1200" dirty="0">
                          <a:solidFill>
                            <a:schemeClr val="dk1"/>
                          </a:solidFill>
                          <a:effectLst/>
                          <a:latin typeface="+mn-lt"/>
                          <a:ea typeface="+mn-ea"/>
                          <a:cs typeface="+mn-cs"/>
                        </a:rPr>
                        <a:t> В статье 104:</a:t>
                      </a:r>
                    </a:p>
                    <a:p>
                      <a:r>
                        <a:rPr lang="ru-RU" sz="1100" b="0" i="0" kern="1200" dirty="0">
                          <a:solidFill>
                            <a:schemeClr val="dk1"/>
                          </a:solidFill>
                          <a:effectLst/>
                          <a:latin typeface="+mn-lt"/>
                          <a:ea typeface="+mn-ea"/>
                          <a:cs typeface="+mn-cs"/>
                        </a:rPr>
                        <a:t>в пункте c</a:t>
                      </a:r>
                      <a:r>
                        <a:rPr lang="ru-RU" sz="1100" b="0" i="0" kern="1200" baseline="30000" dirty="0">
                          <a:solidFill>
                            <a:schemeClr val="dk1"/>
                          </a:solidFill>
                          <a:effectLst/>
                          <a:latin typeface="+mn-lt"/>
                          <a:ea typeface="+mn-ea"/>
                          <a:cs typeface="+mn-cs"/>
                        </a:rPr>
                        <a:t>1</a:t>
                      </a:r>
                      <a:r>
                        <a:rPr lang="ru-RU" sz="1100" b="0" i="0" kern="1200" dirty="0">
                          <a:solidFill>
                            <a:schemeClr val="dk1"/>
                          </a:solidFill>
                          <a:effectLst/>
                          <a:latin typeface="+mn-lt"/>
                          <a:ea typeface="+mn-ea"/>
                          <a:cs typeface="+mn-cs"/>
                        </a:rPr>
                        <a:t>):</a:t>
                      </a:r>
                    </a:p>
                    <a:p>
                      <a:r>
                        <a:rPr lang="ru-RU" sz="1100" b="0" i="0" kern="1200" dirty="0" err="1">
                          <a:solidFill>
                            <a:schemeClr val="dk1"/>
                          </a:solidFill>
                          <a:effectLst/>
                          <a:latin typeface="+mn-lt"/>
                          <a:ea typeface="+mn-ea"/>
                          <a:cs typeface="+mn-cs"/>
                        </a:rPr>
                        <a:t>подабзац</a:t>
                      </a:r>
                      <a:r>
                        <a:rPr lang="ru-RU" sz="1100" b="0" i="0" kern="1200" dirty="0">
                          <a:solidFill>
                            <a:schemeClr val="dk1"/>
                          </a:solidFill>
                          <a:effectLst/>
                          <a:latin typeface="+mn-lt"/>
                          <a:ea typeface="+mn-ea"/>
                          <a:cs typeface="+mn-cs"/>
                        </a:rPr>
                        <a:t> первый дополнить словами «, и заключенных государственных договоров;»;</a:t>
                      </a:r>
                    </a:p>
                    <a:p>
                      <a:r>
                        <a:rPr lang="ru-RU" sz="1100" b="0" i="0" kern="1200" dirty="0">
                          <a:solidFill>
                            <a:schemeClr val="dk1"/>
                          </a:solidFill>
                          <a:effectLst/>
                          <a:latin typeface="+mn-lt"/>
                          <a:ea typeface="+mn-ea"/>
                          <a:cs typeface="+mn-cs"/>
                        </a:rPr>
                        <a:t>последнее предложение после слов «стороной которых является Республика Молдова,» дополнить словами «перечень государственных договоров,»;</a:t>
                      </a:r>
                    </a:p>
                    <a:p>
                      <a:endParaRPr lang="ro-RO" sz="1100" kern="1200" dirty="0">
                        <a:solidFill>
                          <a:schemeClr val="dk1"/>
                        </a:solidFill>
                        <a:effectLst/>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ru-RU" sz="1100" b="0" i="1" kern="1200" dirty="0">
                          <a:solidFill>
                            <a:schemeClr val="dk1"/>
                          </a:solidFill>
                          <a:effectLst/>
                          <a:latin typeface="+mn-lt"/>
                          <a:ea typeface="+mn-ea"/>
                          <a:cs typeface="+mn-cs"/>
                        </a:rPr>
                        <a:t>Понятие государственного договора </a:t>
                      </a:r>
                      <a:r>
                        <a:rPr lang="ru-RU" sz="1100" b="0" i="1" kern="1200" dirty="0" err="1">
                          <a:solidFill>
                            <a:schemeClr val="dk1"/>
                          </a:solidFill>
                          <a:effectLst/>
                          <a:latin typeface="+mn-lt"/>
                          <a:ea typeface="+mn-ea"/>
                          <a:cs typeface="+mn-cs"/>
                        </a:rPr>
                        <a:t>предусмотренна</a:t>
                      </a:r>
                      <a:r>
                        <a:rPr lang="ru-RU" sz="1100" b="0" i="1" kern="1200" dirty="0">
                          <a:solidFill>
                            <a:schemeClr val="dk1"/>
                          </a:solidFill>
                          <a:effectLst/>
                          <a:latin typeface="+mn-lt"/>
                          <a:ea typeface="+mn-ea"/>
                          <a:cs typeface="+mn-cs"/>
                        </a:rPr>
                        <a:t> в Законе о международных договорах  № </a:t>
                      </a:r>
                      <a:r>
                        <a:rPr lang="ro-MD" sz="1100" b="0" i="1" dirty="0"/>
                        <a:t>595/1999</a:t>
                      </a:r>
                      <a:r>
                        <a:rPr lang="ru-RU" sz="1100" b="0" i="1" dirty="0"/>
                        <a:t> </a:t>
                      </a:r>
                    </a:p>
                    <a:p>
                      <a:pPr marL="0" marR="0" lvl="0" indent="0" algn="just" defTabSz="914400" rtl="0" eaLnBrk="1" fontAlgn="auto" latinLnBrk="0" hangingPunct="1">
                        <a:lnSpc>
                          <a:spcPct val="100000"/>
                        </a:lnSpc>
                        <a:spcBef>
                          <a:spcPts val="0"/>
                        </a:spcBef>
                        <a:spcAft>
                          <a:spcPts val="0"/>
                        </a:spcAft>
                        <a:buClrTx/>
                        <a:buSzTx/>
                        <a:buFontTx/>
                        <a:buNone/>
                        <a:tabLst/>
                        <a:defRPr/>
                      </a:pPr>
                      <a:r>
                        <a:rPr lang="ru-RU" sz="1100" b="0" i="1" kern="1200" dirty="0">
                          <a:solidFill>
                            <a:schemeClr val="dk1"/>
                          </a:solidFill>
                          <a:effectLst/>
                          <a:latin typeface="+mn-lt"/>
                          <a:ea typeface="+mn-ea"/>
                          <a:cs typeface="+mn-cs"/>
                        </a:rPr>
                        <a:t>Государственный договор - соглашение, заключенное ответственным органом от имени государства, Правительства, министерств, других центральных административных органов или других уполномоченных государственных учреждений соответственно с другим государством, правительством, международной организацией, с созданными ими иностранными финансовыми учреждениями, не имеющими статуса субъекта международного права, в экономической, торговой, финансовой и иных областях, не регулируемое нормами международного публичного права.</a:t>
                      </a:r>
                      <a:endParaRPr lang="ru-RU" sz="1100" b="0" i="1"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1000" dirty="0"/>
                        <a:t>Вступает в силу</a:t>
                      </a:r>
                      <a:endParaRPr lang="ro-RO" sz="1000" dirty="0"/>
                    </a:p>
                    <a:p>
                      <a:pPr marL="0" marR="0" lvl="0" indent="0" algn="l" defTabSz="457200" rtl="0" eaLnBrk="1" fontAlgn="auto" latinLnBrk="0" hangingPunct="1">
                        <a:lnSpc>
                          <a:spcPct val="100000"/>
                        </a:lnSpc>
                        <a:spcBef>
                          <a:spcPts val="0"/>
                        </a:spcBef>
                        <a:spcAft>
                          <a:spcPts val="0"/>
                        </a:spcAft>
                        <a:buClrTx/>
                        <a:buSzTx/>
                        <a:buFontTx/>
                        <a:buNone/>
                        <a:tabLst/>
                        <a:defRPr/>
                      </a:pPr>
                      <a:r>
                        <a:rPr lang="ru-RU" sz="1000" baseline="0" dirty="0"/>
                        <a:t>15.08.2024</a:t>
                      </a:r>
                      <a:endParaRPr lang="ru-RU" sz="1000" dirty="0"/>
                    </a:p>
                    <a:p>
                      <a:r>
                        <a:rPr lang="ro-RO" sz="1000" dirty="0"/>
                        <a:t>Proiecte realizate de către organizații și țări în limita tratatelor și contractelor</a:t>
                      </a:r>
                      <a:endParaRPr lang="ru-RU" sz="1000" dirty="0"/>
                    </a:p>
                  </a:txBody>
                  <a:tcPr/>
                </a:tc>
                <a:extLst>
                  <a:ext uri="{0D108BD9-81ED-4DB2-BD59-A6C34878D82A}">
                    <a16:rowId xmlns:a16="http://schemas.microsoft.com/office/drawing/2014/main" val="2735135408"/>
                  </a:ext>
                </a:extLst>
              </a:tr>
              <a:tr h="1322619">
                <a:tc>
                  <a:txBody>
                    <a:bodyPr/>
                    <a:lstStyle/>
                    <a:p>
                      <a:pPr algn="just"/>
                      <a:r>
                        <a:rPr lang="ru-RU" sz="1100" b="0" i="0" kern="1200" dirty="0">
                          <a:solidFill>
                            <a:schemeClr val="dk1"/>
                          </a:solidFill>
                          <a:effectLst/>
                          <a:latin typeface="+mn-lt"/>
                          <a:ea typeface="+mn-ea"/>
                          <a:cs typeface="+mn-cs"/>
                        </a:rPr>
                        <a:t>g) услуги, оказываемые предприятиями легкой промышленности на территории Республики Молдова хозяйствующим субъектам, помещающим товары под таможенный режим переработки на таможенной территории, в рамках контрактов по переработке в таможенном режиме переработки на таможенной территории. Виды услуг, подпадающих под действие настоящего пункта, а также порядок администрирования таких услуг устанавливаются Правительством</a:t>
                      </a:r>
                      <a:r>
                        <a:rPr lang="ru-RU" sz="1100" b="0" i="0" kern="1200" dirty="0">
                          <a:solidFill>
                            <a:srgbClr val="FF0000"/>
                          </a:solidFill>
                          <a:effectLst/>
                          <a:latin typeface="+mn-lt"/>
                          <a:ea typeface="+mn-ea"/>
                          <a:cs typeface="+mn-cs"/>
                        </a:rPr>
                        <a:t>, а перечень хозяйствующих субъектов утверждается Министерством экономики;</a:t>
                      </a:r>
                      <a:endParaRPr lang="ro-RO" sz="1100" kern="1200" dirty="0">
                        <a:solidFill>
                          <a:srgbClr val="FF0000"/>
                        </a:solidFill>
                        <a:effectLst/>
                        <a:latin typeface="+mn-lt"/>
                        <a:ea typeface="+mn-ea"/>
                        <a:cs typeface="+mn-cs"/>
                      </a:endParaRPr>
                    </a:p>
                  </a:txBody>
                  <a:tcPr/>
                </a:tc>
                <a:tc>
                  <a:txBody>
                    <a:bodyPr/>
                    <a:lstStyle/>
                    <a:p>
                      <a:r>
                        <a:rPr lang="ru-RU" sz="1100" b="0" i="0" kern="1200" dirty="0">
                          <a:solidFill>
                            <a:schemeClr val="dk1"/>
                          </a:solidFill>
                          <a:effectLst/>
                          <a:latin typeface="+mn-lt"/>
                          <a:ea typeface="+mn-ea"/>
                          <a:cs typeface="+mn-cs"/>
                        </a:rPr>
                        <a:t>в пункте g) слова «, а перечень хозяйствующих субъектов утверждается Министерством экономики» исключить.</a:t>
                      </a:r>
                      <a:endParaRPr lang="ru-RU" sz="1100" kern="1200" dirty="0">
                        <a:solidFill>
                          <a:schemeClr val="dk1"/>
                        </a:solidFill>
                        <a:effectLst/>
                        <a:latin typeface="+mn-lt"/>
                        <a:ea typeface="+mn-ea"/>
                        <a:cs typeface="+mn-cs"/>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1000" baseline="0" dirty="0"/>
                        <a:t>Список </a:t>
                      </a:r>
                      <a:r>
                        <a:rPr lang="ro-RO" sz="1000" baseline="0" dirty="0"/>
                        <a:t> – </a:t>
                      </a:r>
                      <a:r>
                        <a:rPr lang="ru-RU" sz="1000" baseline="0" dirty="0"/>
                        <a:t>ПП </a:t>
                      </a:r>
                      <a:r>
                        <a:rPr lang="ro-RO" sz="1000" baseline="0" dirty="0"/>
                        <a:t> 519/2004 – prin HG???</a:t>
                      </a:r>
                      <a:endParaRPr lang="ru-RU" sz="1000" baseline="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ru-RU" sz="1000" dirty="0"/>
                    </a:p>
                  </a:txBody>
                  <a:tcPr/>
                </a:tc>
                <a:extLst>
                  <a:ext uri="{0D108BD9-81ED-4DB2-BD59-A6C34878D82A}">
                    <a16:rowId xmlns:a16="http://schemas.microsoft.com/office/drawing/2014/main" val="1641189033"/>
                  </a:ext>
                </a:extLst>
              </a:tr>
              <a:tr h="1322619">
                <a:tc>
                  <a:txBody>
                    <a:bodyPr/>
                    <a:lstStyle/>
                    <a:p>
                      <a:r>
                        <a:rPr lang="ru-RU" sz="1100" b="1" i="0" kern="1200" dirty="0">
                          <a:solidFill>
                            <a:schemeClr val="dk1"/>
                          </a:solidFill>
                          <a:effectLst/>
                          <a:latin typeface="+mn-lt"/>
                          <a:ea typeface="+mn-ea"/>
                          <a:cs typeface="+mn-cs"/>
                        </a:rPr>
                        <a:t>Статья 109. Сроки налогового обязательства при импорте</a:t>
                      </a:r>
                    </a:p>
                    <a:p>
                      <a:pPr algn="just"/>
                      <a:r>
                        <a:rPr lang="ru-RU" sz="1100" b="0" i="0" kern="1200" dirty="0">
                          <a:solidFill>
                            <a:schemeClr val="dk1"/>
                          </a:solidFill>
                          <a:effectLst/>
                          <a:latin typeface="+mn-lt"/>
                          <a:ea typeface="+mn-ea"/>
                          <a:cs typeface="+mn-cs"/>
                        </a:rPr>
                        <a:t>(1) Для импортируемых товаров сроком налогового обязательства считается дата декларирования товаров на таможенных пунктах или, в случае, предусмотренном частью (1</a:t>
                      </a:r>
                      <a:r>
                        <a:rPr lang="ru-RU" sz="1100" b="0" i="0" kern="1200" baseline="30000" dirty="0">
                          <a:solidFill>
                            <a:schemeClr val="dk1"/>
                          </a:solidFill>
                          <a:effectLst/>
                          <a:latin typeface="+mn-lt"/>
                          <a:ea typeface="+mn-ea"/>
                          <a:cs typeface="+mn-cs"/>
                        </a:rPr>
                        <a:t>2</a:t>
                      </a:r>
                      <a:r>
                        <a:rPr lang="ru-RU" sz="1100" b="0" i="0" kern="1200" dirty="0">
                          <a:solidFill>
                            <a:schemeClr val="dk1"/>
                          </a:solidFill>
                          <a:effectLst/>
                          <a:latin typeface="+mn-lt"/>
                          <a:ea typeface="+mn-ea"/>
                          <a:cs typeface="+mn-cs"/>
                        </a:rPr>
                        <a:t>) статьи 124 Таможенного кодекса, дата отсрочки таможенных платежей, а датой уплаты – дата внесения импортером (декларантом) или третьим лицом в кассу таможенного органа или на единый казначейский счет денежных средств, подтвержденная выпиской из банковского и/или </a:t>
                      </a:r>
                      <a:r>
                        <a:rPr lang="ru-RU" sz="1100" b="0" i="0" kern="1200" dirty="0" err="1">
                          <a:solidFill>
                            <a:schemeClr val="dk1"/>
                          </a:solidFill>
                          <a:effectLst/>
                          <a:latin typeface="+mn-lt"/>
                          <a:ea typeface="+mn-ea"/>
                          <a:cs typeface="+mn-cs"/>
                        </a:rPr>
                        <a:t>платежног</a:t>
                      </a:r>
                      <a:r>
                        <a:rPr lang="ru-RU" sz="1100" b="0" i="0" kern="1200" dirty="0">
                          <a:solidFill>
                            <a:schemeClr val="dk1"/>
                          </a:solidFill>
                          <a:effectLst/>
                          <a:latin typeface="+mn-lt"/>
                          <a:ea typeface="+mn-ea"/>
                          <a:cs typeface="+mn-cs"/>
                        </a:rPr>
                        <a:t> счета.</a:t>
                      </a:r>
                    </a:p>
                  </a:txBody>
                  <a:tcPr/>
                </a:tc>
                <a:tc>
                  <a:txBody>
                    <a:bodyPr/>
                    <a:lstStyle/>
                    <a:p>
                      <a:pPr algn="just">
                        <a:spcBef>
                          <a:spcPts val="0"/>
                        </a:spcBef>
                        <a:spcAft>
                          <a:spcPts val="0"/>
                        </a:spcAft>
                      </a:pPr>
                      <a:r>
                        <a:rPr lang="ru-RU" sz="1100" b="0" i="0" kern="1200" dirty="0">
                          <a:solidFill>
                            <a:schemeClr val="dk1"/>
                          </a:solidFill>
                          <a:effectLst/>
                          <a:latin typeface="+mn-lt"/>
                          <a:ea typeface="+mn-ea"/>
                          <a:cs typeface="+mn-cs"/>
                        </a:rPr>
                        <a:t>34. В части (1) статьи 109 слова «частью (1</a:t>
                      </a:r>
                      <a:r>
                        <a:rPr lang="ru-RU" sz="1100" b="0" i="0" kern="1200" baseline="30000" dirty="0">
                          <a:solidFill>
                            <a:schemeClr val="dk1"/>
                          </a:solidFill>
                          <a:effectLst/>
                          <a:latin typeface="+mn-lt"/>
                          <a:ea typeface="+mn-ea"/>
                          <a:cs typeface="+mn-cs"/>
                        </a:rPr>
                        <a:t>2</a:t>
                      </a:r>
                      <a:r>
                        <a:rPr lang="ru-RU" sz="1100" b="0" i="0" kern="1200" dirty="0">
                          <a:solidFill>
                            <a:schemeClr val="dk1"/>
                          </a:solidFill>
                          <a:effectLst/>
                          <a:latin typeface="+mn-lt"/>
                          <a:ea typeface="+mn-ea"/>
                          <a:cs typeface="+mn-cs"/>
                        </a:rPr>
                        <a:t>) статьи 124 Таможенного кодекса,» заменить словами «частями (1) и (2) статьи 113 Таможенного кодекса № 95/2021,».</a:t>
                      </a:r>
                      <a:endParaRPr lang="en-US" sz="1100" b="0" dirty="0">
                        <a:effectLst/>
                        <a:latin typeface="+mj-lt"/>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1000" dirty="0"/>
                        <a:t>Вступает в силу </a:t>
                      </a:r>
                      <a:r>
                        <a:rPr lang="en-US" sz="1000" dirty="0"/>
                        <a:t>15.08.2024</a:t>
                      </a:r>
                    </a:p>
                    <a:p>
                      <a:endParaRPr lang="ru-RU" sz="1000" dirty="0"/>
                    </a:p>
                  </a:txBody>
                  <a:tcPr/>
                </a:tc>
                <a:extLst>
                  <a:ext uri="{0D108BD9-81ED-4DB2-BD59-A6C34878D82A}">
                    <a16:rowId xmlns:a16="http://schemas.microsoft.com/office/drawing/2014/main" val="4255621821"/>
                  </a:ext>
                </a:extLst>
              </a:tr>
              <a:tr h="342606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sz="1100" b="1" dirty="0">
                          <a:solidFill>
                            <a:srgbClr val="FF0000"/>
                          </a:solidFill>
                        </a:rPr>
                        <a:t>Î                   </a:t>
                      </a:r>
                      <a:r>
                        <a:rPr lang="ro-RO" sz="1100" b="1" dirty="0" err="1">
                          <a:solidFill>
                            <a:srgbClr val="FF0000"/>
                          </a:solidFill>
                        </a:rPr>
                        <a:t>Î</a:t>
                      </a:r>
                      <a:r>
                        <a:rPr lang="ro-RO" sz="1100" b="1" dirty="0">
                          <a:solidFill>
                            <a:srgbClr val="FF0000"/>
                          </a:solidFill>
                        </a:rPr>
                        <a:t>                  </a:t>
                      </a:r>
                      <a:r>
                        <a:rPr lang="ro-RO" sz="1100" b="1" dirty="0" err="1">
                          <a:solidFill>
                            <a:srgbClr val="FF0000"/>
                          </a:solidFill>
                        </a:rPr>
                        <a:t>Î</a:t>
                      </a:r>
                      <a:r>
                        <a:rPr lang="ro-RO" sz="1100" b="1" dirty="0">
                          <a:solidFill>
                            <a:srgbClr val="FF0000"/>
                          </a:solidFill>
                        </a:rPr>
                        <a:t>                   </a:t>
                      </a:r>
                      <a:r>
                        <a:rPr lang="ro-RO" sz="1100" b="1" dirty="0" err="1">
                          <a:solidFill>
                            <a:srgbClr val="FF0000"/>
                          </a:solidFill>
                        </a:rPr>
                        <a:t>Î</a:t>
                      </a:r>
                      <a:r>
                        <a:rPr lang="ro-RO" sz="1100" b="1" dirty="0">
                          <a:solidFill>
                            <a:srgbClr val="FF0000"/>
                          </a:solidFill>
                        </a:rPr>
                        <a:t>                  </a:t>
                      </a:r>
                      <a:r>
                        <a:rPr lang="ro-RO" sz="1100" b="1" dirty="0" err="1">
                          <a:solidFill>
                            <a:srgbClr val="FF0000"/>
                          </a:solidFill>
                        </a:rPr>
                        <a:t>Î</a:t>
                      </a:r>
                      <a:r>
                        <a:rPr lang="ro-RO" sz="1100" b="1" dirty="0">
                          <a:solidFill>
                            <a:srgbClr val="FF0000"/>
                          </a:solidFill>
                        </a:rPr>
                        <a:t>                  </a:t>
                      </a:r>
                      <a:r>
                        <a:rPr lang="ro-RO" sz="1100" b="1" dirty="0" err="1">
                          <a:solidFill>
                            <a:srgbClr val="FF0000"/>
                          </a:solidFill>
                        </a:rPr>
                        <a:t>Î</a:t>
                      </a:r>
                      <a:r>
                        <a:rPr lang="ro-RO" sz="1100" b="1" dirty="0">
                          <a:solidFill>
                            <a:srgbClr val="FF0000"/>
                          </a:solidFill>
                        </a:rPr>
                        <a:t>                  </a:t>
                      </a:r>
                      <a:r>
                        <a:rPr lang="ro-RO" sz="1100" b="1" dirty="0" err="1">
                          <a:solidFill>
                            <a:srgbClr val="FF0000"/>
                          </a:solidFill>
                        </a:rPr>
                        <a:t>Î</a:t>
                      </a:r>
                      <a:endParaRPr lang="ro-RO" sz="1100" b="1" dirty="0">
                        <a:solidFill>
                          <a:srgbClr val="FF0000"/>
                        </a:solidFill>
                      </a:endParaRPr>
                    </a:p>
                    <a:p>
                      <a:r>
                        <a:rPr lang="ro-RO" sz="1200" b="1" i="1" dirty="0">
                          <a:solidFill>
                            <a:srgbClr val="FF0000"/>
                          </a:solidFill>
                        </a:rPr>
                        <a:t>!!! </a:t>
                      </a:r>
                      <a:r>
                        <a:rPr lang="ru-RU" sz="1200" b="1" i="1" dirty="0">
                          <a:solidFill>
                            <a:srgbClr val="FF0000"/>
                          </a:solidFill>
                        </a:rPr>
                        <a:t>С</a:t>
                      </a:r>
                      <a:r>
                        <a:rPr lang="ru-RU" sz="1200" b="1" i="0" kern="1200" dirty="0">
                          <a:solidFill>
                            <a:srgbClr val="FF0000"/>
                          </a:solidFill>
                          <a:effectLst/>
                          <a:latin typeface="+mn-lt"/>
                          <a:ea typeface="+mn-ea"/>
                          <a:cs typeface="+mn-cs"/>
                        </a:rPr>
                        <a:t>татья 113. Общие сроки уплаты и отсрочка уплаты</a:t>
                      </a:r>
                    </a:p>
                    <a:p>
                      <a:pPr algn="just"/>
                      <a:r>
                        <a:rPr lang="ru-RU" sz="1200" b="0" i="0" kern="1200" dirty="0">
                          <a:solidFill>
                            <a:srgbClr val="FF0000"/>
                          </a:solidFill>
                          <a:effectLst/>
                          <a:latin typeface="+mn-lt"/>
                          <a:ea typeface="+mn-ea"/>
                          <a:cs typeface="+mn-cs"/>
                        </a:rPr>
                        <a:t>(1) Сумма ввозных и вывозных платежей уплачивается либо до выпуска товаров, либо в течение 10 дней с даты уведомления о таможенной задолженности с предоставлением при этом гарантии в полной сумме ввозных платежей. В случае, указанном в части (5) стати 109, не запрашивается никакой гарантии. Во всех этих случаях пеня за просрочку за период просрочки не начисляется.</a:t>
                      </a:r>
                    </a:p>
                    <a:p>
                      <a:pPr algn="just"/>
                      <a:r>
                        <a:rPr lang="ru-RU" sz="1200" b="0" i="0" kern="1200" dirty="0">
                          <a:solidFill>
                            <a:srgbClr val="FF0000"/>
                          </a:solidFill>
                          <a:effectLst/>
                          <a:latin typeface="+mn-lt"/>
                          <a:ea typeface="+mn-ea"/>
                          <a:cs typeface="+mn-cs"/>
                        </a:rPr>
                        <a:t>(2) В порядке отступления от части (1) настоящей статьи импортеры, имеющие в соответствии со статьей 36 статус АЕО, пользуются правом на отсрочку уплаты суммы ввозных платежей на срок, не превышающий 30 дней с даты уведомления. В этом случае выпуск обусловливается предоставлением гарантии, определенной согласно статье 104. В случае отсрочки уплаты суммы ввозных платежей пеня не начисляется.</a:t>
                      </a:r>
                    </a:p>
                  </a:txBody>
                  <a:tcPr/>
                </a:tc>
                <a:tc>
                  <a:txBody>
                    <a:bodyPr/>
                    <a:lstStyle/>
                    <a:p>
                      <a:r>
                        <a:rPr lang="ru-RU" sz="1100" b="0" i="0" kern="1200" dirty="0">
                          <a:solidFill>
                            <a:schemeClr val="dk1"/>
                          </a:solidFill>
                          <a:effectLst/>
                          <a:latin typeface="+mn-lt"/>
                          <a:ea typeface="+mn-ea"/>
                          <a:cs typeface="+mn-cs"/>
                        </a:rPr>
                        <a:t>35. Дополнить статью 117 частями (1</a:t>
                      </a:r>
                      <a:r>
                        <a:rPr lang="ru-RU" sz="1100" b="0" i="0" kern="1200" baseline="30000" dirty="0">
                          <a:solidFill>
                            <a:schemeClr val="dk1"/>
                          </a:solidFill>
                          <a:effectLst/>
                          <a:latin typeface="+mn-lt"/>
                          <a:ea typeface="+mn-ea"/>
                          <a:cs typeface="+mn-cs"/>
                        </a:rPr>
                        <a:t>4</a:t>
                      </a:r>
                      <a:r>
                        <a:rPr lang="ru-RU" sz="1100" b="0" i="0" kern="1200" dirty="0">
                          <a:solidFill>
                            <a:schemeClr val="dk1"/>
                          </a:solidFill>
                          <a:effectLst/>
                          <a:latin typeface="+mn-lt"/>
                          <a:ea typeface="+mn-ea"/>
                          <a:cs typeface="+mn-cs"/>
                        </a:rPr>
                        <a:t>)–(1</a:t>
                      </a:r>
                      <a:r>
                        <a:rPr lang="ru-RU" sz="1100" b="0" i="0" kern="1200" baseline="30000" dirty="0">
                          <a:solidFill>
                            <a:schemeClr val="dk1"/>
                          </a:solidFill>
                          <a:effectLst/>
                          <a:latin typeface="+mn-lt"/>
                          <a:ea typeface="+mn-ea"/>
                          <a:cs typeface="+mn-cs"/>
                        </a:rPr>
                        <a:t>6</a:t>
                      </a:r>
                      <a:r>
                        <a:rPr lang="ru-RU" sz="1100" b="0" i="0" kern="1200" dirty="0">
                          <a:solidFill>
                            <a:schemeClr val="dk1"/>
                          </a:solidFill>
                          <a:effectLst/>
                          <a:latin typeface="+mn-lt"/>
                          <a:ea typeface="+mn-ea"/>
                          <a:cs typeface="+mn-cs"/>
                        </a:rPr>
                        <a:t>) следующего содержания:</a:t>
                      </a:r>
                    </a:p>
                    <a:p>
                      <a:pPr algn="just"/>
                      <a:r>
                        <a:rPr lang="ru-RU" sz="1100" b="0" i="0" kern="1200" dirty="0">
                          <a:solidFill>
                            <a:schemeClr val="dk1"/>
                          </a:solidFill>
                          <a:effectLst/>
                          <a:latin typeface="+mn-lt"/>
                          <a:ea typeface="+mn-ea"/>
                          <a:cs typeface="+mn-cs"/>
                        </a:rPr>
                        <a:t>«(1</a:t>
                      </a:r>
                      <a:r>
                        <a:rPr lang="ru-RU" sz="1100" b="0" i="0" kern="1200" baseline="30000" dirty="0">
                          <a:solidFill>
                            <a:schemeClr val="dk1"/>
                          </a:solidFill>
                          <a:effectLst/>
                          <a:latin typeface="+mn-lt"/>
                          <a:ea typeface="+mn-ea"/>
                          <a:cs typeface="+mn-cs"/>
                        </a:rPr>
                        <a:t>4</a:t>
                      </a:r>
                      <a:r>
                        <a:rPr lang="ru-RU" sz="1100" b="0" i="0" kern="1200" dirty="0">
                          <a:solidFill>
                            <a:schemeClr val="dk1"/>
                          </a:solidFill>
                          <a:effectLst/>
                          <a:latin typeface="+mn-lt"/>
                          <a:ea typeface="+mn-ea"/>
                          <a:cs typeface="+mn-cs"/>
                        </a:rPr>
                        <a:t>) Субъект налогообложения при поставке товаров/услуг хозяйствующему субъекту, находящемуся на территории Республики Молдова и не имеющему налоговых отношений с ее бюджетной системой, обязан представить покупателю (получателю) для поставки товаров/услуг электронную налоговую накладную (</a:t>
                      </a:r>
                      <a:r>
                        <a:rPr lang="ru-RU" sz="1100" b="0" i="1" kern="1200" dirty="0">
                          <a:solidFill>
                            <a:schemeClr val="dk1"/>
                          </a:solidFill>
                          <a:effectLst/>
                          <a:latin typeface="+mn-lt"/>
                          <a:ea typeface="+mn-ea"/>
                          <a:cs typeface="+mn-cs"/>
                        </a:rPr>
                        <a:t>е</a:t>
                      </a:r>
                      <a:r>
                        <a:rPr lang="ru-RU" sz="1100" b="0" i="0" kern="1200" dirty="0">
                          <a:solidFill>
                            <a:schemeClr val="dk1"/>
                          </a:solidFill>
                          <a:effectLst/>
                          <a:latin typeface="+mn-lt"/>
                          <a:ea typeface="+mn-ea"/>
                          <a:cs typeface="+mn-cs"/>
                        </a:rPr>
                        <a:t>-фактуру). Положения настоящей части не применяются к поставкам электрической энергии, тепловой энергии, природного газа, к услугам электросвязи и коммунальным услугам.</a:t>
                      </a:r>
                    </a:p>
                    <a:p>
                      <a:pPr algn="just"/>
                      <a:r>
                        <a:rPr lang="ru-RU" sz="1100" b="0" i="0" kern="1200" dirty="0">
                          <a:solidFill>
                            <a:schemeClr val="dk1"/>
                          </a:solidFill>
                          <a:effectLst/>
                          <a:latin typeface="+mn-lt"/>
                          <a:ea typeface="+mn-ea"/>
                          <a:cs typeface="+mn-cs"/>
                        </a:rPr>
                        <a:t>(1</a:t>
                      </a:r>
                      <a:r>
                        <a:rPr lang="ru-RU" sz="1100" b="0" i="0" kern="1200" baseline="30000" dirty="0">
                          <a:solidFill>
                            <a:schemeClr val="dk1"/>
                          </a:solidFill>
                          <a:effectLst/>
                          <a:latin typeface="+mn-lt"/>
                          <a:ea typeface="+mn-ea"/>
                          <a:cs typeface="+mn-cs"/>
                        </a:rPr>
                        <a:t>5</a:t>
                      </a:r>
                      <a:r>
                        <a:rPr lang="ru-RU" sz="1100" b="0" i="0" kern="1200" dirty="0">
                          <a:solidFill>
                            <a:schemeClr val="dk1"/>
                          </a:solidFill>
                          <a:effectLst/>
                          <a:latin typeface="+mn-lt"/>
                          <a:ea typeface="+mn-ea"/>
                          <a:cs typeface="+mn-cs"/>
                        </a:rPr>
                        <a:t>) Субъект налогообложения, осуществляющий поставки товаров и услуг, предназначенных для реализации проектов, предусмотренных подпунктом с</a:t>
                      </a:r>
                      <a:r>
                        <a:rPr lang="ru-RU" sz="1100" b="0" i="0" kern="1200" baseline="30000" dirty="0">
                          <a:solidFill>
                            <a:schemeClr val="dk1"/>
                          </a:solidFill>
                          <a:effectLst/>
                          <a:latin typeface="+mn-lt"/>
                          <a:ea typeface="+mn-ea"/>
                          <a:cs typeface="+mn-cs"/>
                        </a:rPr>
                        <a:t>1</a:t>
                      </a:r>
                      <a:r>
                        <a:rPr lang="ru-RU" sz="1100" b="0" i="0" kern="1200" dirty="0">
                          <a:solidFill>
                            <a:schemeClr val="dk1"/>
                          </a:solidFill>
                          <a:effectLst/>
                          <a:latin typeface="+mn-lt"/>
                          <a:ea typeface="+mn-ea"/>
                          <a:cs typeface="+mn-cs"/>
                        </a:rPr>
                        <a:t>) статьи 104, обязан представить покупателю (бенефициару) для поставки товаров/услуг электронную налоговую накладную (</a:t>
                      </a:r>
                      <a:r>
                        <a:rPr lang="ru-RU" sz="1100" b="0" i="1" kern="1200" dirty="0">
                          <a:solidFill>
                            <a:schemeClr val="dk1"/>
                          </a:solidFill>
                          <a:effectLst/>
                          <a:latin typeface="+mn-lt"/>
                          <a:ea typeface="+mn-ea"/>
                          <a:cs typeface="+mn-cs"/>
                        </a:rPr>
                        <a:t>e</a:t>
                      </a:r>
                      <a:r>
                        <a:rPr lang="ru-RU" sz="1100" b="0" i="0" kern="1200" dirty="0">
                          <a:solidFill>
                            <a:schemeClr val="dk1"/>
                          </a:solidFill>
                          <a:effectLst/>
                          <a:latin typeface="+mn-lt"/>
                          <a:ea typeface="+mn-ea"/>
                          <a:cs typeface="+mn-cs"/>
                        </a:rPr>
                        <a:t>-фактуру). Положения настоящей части не применяются к поставкам электрической энергии, тепловой энергии, природного газа, к услугам электросвязи и коммунальным услугам.</a:t>
                      </a:r>
                    </a:p>
                    <a:p>
                      <a:pPr algn="just"/>
                      <a:r>
                        <a:rPr lang="ru-RU" sz="1100" b="0" i="0" kern="1200" dirty="0">
                          <a:solidFill>
                            <a:schemeClr val="dk1"/>
                          </a:solidFill>
                          <a:effectLst/>
                          <a:latin typeface="+mn-lt"/>
                          <a:ea typeface="+mn-ea"/>
                          <a:cs typeface="+mn-cs"/>
                        </a:rPr>
                        <a:t>(1</a:t>
                      </a:r>
                      <a:r>
                        <a:rPr lang="ru-RU" sz="1100" b="0" i="0" kern="1200" baseline="30000" dirty="0">
                          <a:solidFill>
                            <a:schemeClr val="dk1"/>
                          </a:solidFill>
                          <a:effectLst/>
                          <a:latin typeface="+mn-lt"/>
                          <a:ea typeface="+mn-ea"/>
                          <a:cs typeface="+mn-cs"/>
                        </a:rPr>
                        <a:t>6</a:t>
                      </a:r>
                      <a:r>
                        <a:rPr lang="ru-RU" sz="1100" b="0" i="0" kern="1200" dirty="0">
                          <a:solidFill>
                            <a:schemeClr val="dk1"/>
                          </a:solidFill>
                          <a:effectLst/>
                          <a:latin typeface="+mn-lt"/>
                          <a:ea typeface="+mn-ea"/>
                          <a:cs typeface="+mn-cs"/>
                        </a:rPr>
                        <a:t>) Сведения о лицах, находящихся на территории Республики Молдова и не имеющих налоговых отношений с ее бюджетной системой, предоставляются Агентством электронного управления или, в зависимости от обстоятельств, Агентством государственных услуг.».</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sz="800" dirty="0"/>
                        <a:t>! SIA </a:t>
                      </a:r>
                      <a:r>
                        <a:rPr lang="ro-RO" sz="800" dirty="0" err="1"/>
                        <a:t>eFactura</a:t>
                      </a:r>
                      <a:endParaRPr lang="ru-RU" sz="800" dirty="0"/>
                    </a:p>
                    <a:p>
                      <a:endParaRPr lang="ro-RO" sz="800" dirty="0"/>
                    </a:p>
                    <a:p>
                      <a:r>
                        <a:rPr lang="ro-RO" sz="800" dirty="0"/>
                        <a:t>Ciclul lung - ?</a:t>
                      </a:r>
                    </a:p>
                    <a:p>
                      <a:r>
                        <a:rPr lang="ro-RO" sz="800" dirty="0"/>
                        <a:t>Deducerea - ?</a:t>
                      </a:r>
                    </a:p>
                    <a:p>
                      <a:r>
                        <a:rPr lang="ro-RO" sz="800" dirty="0"/>
                        <a:t>Sancțiunea - ?</a:t>
                      </a:r>
                    </a:p>
                    <a:p>
                      <a:endParaRPr lang="ro-RO" sz="800" dirty="0"/>
                    </a:p>
                    <a:p>
                      <a:r>
                        <a:rPr lang="ro-RO" sz="800" dirty="0"/>
                        <a:t>Aplicarea scutirii cu drept de deducere - ?</a:t>
                      </a:r>
                    </a:p>
                    <a:p>
                      <a:endParaRPr lang="ro-RO" sz="800" dirty="0"/>
                    </a:p>
                    <a:p>
                      <a:r>
                        <a:rPr lang="ro-RO" sz="800" dirty="0"/>
                        <a:t>Cui și cum se oferă?</a:t>
                      </a:r>
                    </a:p>
                    <a:p>
                      <a:r>
                        <a:rPr lang="ro-RO" sz="800" dirty="0"/>
                        <a:t>După caz!?</a:t>
                      </a:r>
                    </a:p>
                    <a:p>
                      <a:r>
                        <a:rPr lang="ro-RO" sz="800" dirty="0"/>
                        <a:t>Dacă </a:t>
                      </a:r>
                      <a:r>
                        <a:rPr lang="ro-RO" sz="800" dirty="0" err="1"/>
                        <a:t>info</a:t>
                      </a:r>
                      <a:r>
                        <a:rPr lang="ro-RO" sz="800" dirty="0"/>
                        <a:t> nu se oferă?</a:t>
                      </a:r>
                    </a:p>
                    <a:p>
                      <a:endParaRPr lang="ro-RO" sz="800" dirty="0"/>
                    </a:p>
                    <a:p>
                      <a:r>
                        <a:rPr lang="ro-RO" sz="800" dirty="0"/>
                        <a:t>Soluția – ciclu scurt!</a:t>
                      </a:r>
                    </a:p>
                    <a:p>
                      <a:endParaRPr lang="ro-RO" sz="800" dirty="0"/>
                    </a:p>
                    <a:p>
                      <a:r>
                        <a:rPr lang="ro-RO" sz="800" dirty="0"/>
                        <a:t>Sensul - !</a:t>
                      </a:r>
                    </a:p>
                  </a:txBody>
                  <a:tcPr/>
                </a:tc>
                <a:extLst>
                  <a:ext uri="{0D108BD9-81ED-4DB2-BD59-A6C34878D82A}">
                    <a16:rowId xmlns:a16="http://schemas.microsoft.com/office/drawing/2014/main" val="2660363745"/>
                  </a:ext>
                </a:extLst>
              </a:tr>
            </a:tbl>
          </a:graphicData>
        </a:graphic>
      </p:graphicFrame>
      <p:sp>
        <p:nvSpPr>
          <p:cNvPr id="5" name="TextBox 4">
            <a:extLst>
              <a:ext uri="{FF2B5EF4-FFF2-40B4-BE49-F238E27FC236}">
                <a16:creationId xmlns:a16="http://schemas.microsoft.com/office/drawing/2014/main" id="{43C2E60F-E21B-D65E-585E-B5F2E8B45D26}"/>
              </a:ext>
            </a:extLst>
          </p:cNvPr>
          <p:cNvSpPr txBox="1"/>
          <p:nvPr/>
        </p:nvSpPr>
        <p:spPr>
          <a:xfrm>
            <a:off x="2514892" y="31648"/>
            <a:ext cx="7159256" cy="369332"/>
          </a:xfrm>
          <a:prstGeom prst="rect">
            <a:avLst/>
          </a:prstGeom>
          <a:noFill/>
        </p:spPr>
        <p:txBody>
          <a:bodyPr wrap="square">
            <a:spAutoFit/>
          </a:bodyPr>
          <a:lstStyle/>
          <a:p>
            <a:pPr algn="ctr"/>
            <a:r>
              <a:rPr kumimoji="0" lang="ru-RU" b="1" i="1" u="none" strike="noStrike" kern="1200" cap="none" spc="0" normalizeH="0" baseline="0" noProof="0" dirty="0">
                <a:ln>
                  <a:noFill/>
                </a:ln>
                <a:solidFill>
                  <a:prstClr val="black"/>
                </a:solidFill>
                <a:effectLst/>
                <a:uLnTx/>
                <a:uFillTx/>
                <a:latin typeface="Calibri Light"/>
                <a:ea typeface="+mj-ea"/>
                <a:cs typeface="+mj-cs"/>
              </a:rPr>
              <a:t>Раздел </a:t>
            </a:r>
            <a:r>
              <a:rPr kumimoji="0" lang="en-US" b="1" i="1" u="none" strike="noStrike" kern="1200" cap="none" spc="0" normalizeH="0" baseline="0" noProof="0" dirty="0">
                <a:ln>
                  <a:noFill/>
                </a:ln>
                <a:solidFill>
                  <a:prstClr val="black"/>
                </a:solidFill>
                <a:effectLst/>
                <a:uLnTx/>
                <a:uFillTx/>
                <a:latin typeface="Calibri Light"/>
                <a:ea typeface="+mj-ea"/>
                <a:cs typeface="+mj-cs"/>
              </a:rPr>
              <a:t>III</a:t>
            </a:r>
            <a:r>
              <a:rPr kumimoji="0" lang="ro-RO" b="1" i="1" u="none" strike="noStrike" kern="1200" cap="none" spc="0" normalizeH="0" baseline="0" noProof="0" dirty="0">
                <a:ln>
                  <a:noFill/>
                </a:ln>
                <a:solidFill>
                  <a:prstClr val="black"/>
                </a:solidFill>
                <a:effectLst/>
                <a:uLnTx/>
                <a:uFillTx/>
                <a:latin typeface="Calibri Light"/>
                <a:ea typeface="+mj-ea"/>
                <a:cs typeface="+mj-cs"/>
              </a:rPr>
              <a:t> </a:t>
            </a:r>
            <a:r>
              <a:rPr kumimoji="0" lang="ru-RU" b="1" i="1" u="none" strike="noStrike" kern="1200" cap="none" spc="0" normalizeH="0" baseline="0" noProof="0" dirty="0">
                <a:ln>
                  <a:noFill/>
                </a:ln>
                <a:solidFill>
                  <a:prstClr val="black"/>
                </a:solidFill>
                <a:effectLst/>
                <a:uLnTx/>
                <a:uFillTx/>
                <a:latin typeface="Calibri Light"/>
                <a:ea typeface="+mj-ea"/>
                <a:cs typeface="+mj-cs"/>
              </a:rPr>
              <a:t>Налогового кодекса </a:t>
            </a:r>
            <a:r>
              <a:rPr kumimoji="0" lang="en-US" b="1" i="1" u="none" strike="noStrike" kern="1200" cap="none" spc="0" normalizeH="0" baseline="0" noProof="0" dirty="0">
                <a:ln>
                  <a:noFill/>
                </a:ln>
                <a:solidFill>
                  <a:prstClr val="black"/>
                </a:solidFill>
                <a:effectLst/>
                <a:uLnTx/>
                <a:uFillTx/>
                <a:latin typeface="Calibri Light"/>
                <a:ea typeface="+mj-ea"/>
                <a:cs typeface="+mj-cs"/>
              </a:rPr>
              <a:t>(</a:t>
            </a:r>
            <a:r>
              <a:rPr kumimoji="0" lang="ru-RU" b="1" i="1" u="none" strike="noStrike" kern="1200" cap="none" spc="0" normalizeH="0" baseline="0" noProof="0" dirty="0">
                <a:ln>
                  <a:noFill/>
                </a:ln>
                <a:solidFill>
                  <a:prstClr val="black"/>
                </a:solidFill>
                <a:effectLst/>
                <a:uLnTx/>
                <a:uFillTx/>
                <a:latin typeface="Calibri Light"/>
                <a:ea typeface="+mj-ea"/>
                <a:cs typeface="+mj-cs"/>
              </a:rPr>
              <a:t>НДС)</a:t>
            </a:r>
            <a:endParaRPr lang="en-GB" b="1" dirty="0"/>
          </a:p>
        </p:txBody>
      </p:sp>
    </p:spTree>
    <p:extLst>
      <p:ext uri="{BB962C8B-B14F-4D97-AF65-F5344CB8AC3E}">
        <p14:creationId xmlns:p14="http://schemas.microsoft.com/office/powerpoint/2010/main" val="3746772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008" y="-76200"/>
            <a:ext cx="10836643" cy="1097902"/>
          </a:xfrm>
        </p:spPr>
        <p:txBody>
          <a:bodyPr>
            <a:normAutofit/>
          </a:bodyPr>
          <a:lstStyle/>
          <a:p>
            <a:pPr algn="ctr"/>
            <a:r>
              <a:rPr lang="ru-RU" sz="4000" i="1" dirty="0"/>
              <a:t>Раздел </a:t>
            </a:r>
            <a:r>
              <a:rPr lang="en-US" sz="4000" i="1" dirty="0"/>
              <a:t>IV </a:t>
            </a:r>
            <a:r>
              <a:rPr lang="ru-RU" sz="4000" i="1" dirty="0"/>
              <a:t>НК(</a:t>
            </a:r>
            <a:r>
              <a:rPr lang="ro-RO" sz="4000" i="1" dirty="0"/>
              <a:t>A</a:t>
            </a:r>
            <a:r>
              <a:rPr lang="ru-RU" sz="4000" i="1" dirty="0" err="1"/>
              <a:t>кцизы</a:t>
            </a:r>
            <a:r>
              <a:rPr lang="ru-RU" sz="4000" i="1" dirty="0"/>
              <a:t>)</a:t>
            </a:r>
          </a:p>
        </p:txBody>
      </p:sp>
      <p:graphicFrame>
        <p:nvGraphicFramePr>
          <p:cNvPr id="4" name="Объект 3"/>
          <p:cNvGraphicFramePr>
            <a:graphicFrameLocks noGrp="1"/>
          </p:cNvGraphicFramePr>
          <p:nvPr>
            <p:ph idx="1"/>
            <p:extLst>
              <p:ext uri="{D42A27DB-BD31-4B8C-83A1-F6EECF244321}">
                <p14:modId xmlns:p14="http://schemas.microsoft.com/office/powerpoint/2010/main" val="982094106"/>
              </p:ext>
            </p:extLst>
          </p:nvPr>
        </p:nvGraphicFramePr>
        <p:xfrm>
          <a:off x="155448" y="667512"/>
          <a:ext cx="11677883" cy="7166470"/>
        </p:xfrm>
        <a:graphic>
          <a:graphicData uri="http://schemas.openxmlformats.org/drawingml/2006/table">
            <a:tbl>
              <a:tblPr firstRow="1" bandRow="1">
                <a:tableStyleId>{5C22544A-7EE6-4342-B048-85BDC9FD1C3A}</a:tableStyleId>
              </a:tblPr>
              <a:tblGrid>
                <a:gridCol w="6404350">
                  <a:extLst>
                    <a:ext uri="{9D8B030D-6E8A-4147-A177-3AD203B41FA5}">
                      <a16:colId xmlns:a16="http://schemas.microsoft.com/office/drawing/2014/main" val="375357952"/>
                    </a:ext>
                  </a:extLst>
                </a:gridCol>
                <a:gridCol w="4239596">
                  <a:extLst>
                    <a:ext uri="{9D8B030D-6E8A-4147-A177-3AD203B41FA5}">
                      <a16:colId xmlns:a16="http://schemas.microsoft.com/office/drawing/2014/main" val="1318722550"/>
                    </a:ext>
                  </a:extLst>
                </a:gridCol>
                <a:gridCol w="1033937">
                  <a:extLst>
                    <a:ext uri="{9D8B030D-6E8A-4147-A177-3AD203B41FA5}">
                      <a16:colId xmlns:a16="http://schemas.microsoft.com/office/drawing/2014/main" val="753694041"/>
                    </a:ext>
                  </a:extLst>
                </a:gridCol>
              </a:tblGrid>
              <a:tr h="60923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ru-RU" sz="1600" dirty="0"/>
                        <a:t>Редакция до изменения</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ru-RU" sz="1600" dirty="0"/>
                    </a:p>
                  </a:txBody>
                  <a:tcPr/>
                </a:tc>
                <a:tc>
                  <a:txBody>
                    <a:bodyPr/>
                    <a:lstStyle/>
                    <a:p>
                      <a:pPr algn="ctr"/>
                      <a:r>
                        <a:rPr lang="ru-RU" sz="1600" dirty="0"/>
                        <a:t>Изменения </a:t>
                      </a:r>
                      <a:r>
                        <a:rPr lang="ru-RU" sz="1600" baseline="0" dirty="0"/>
                        <a:t>согласно Закону </a:t>
                      </a:r>
                      <a:r>
                        <a:rPr lang="ru-RU" sz="1600" dirty="0"/>
                        <a:t>№214/2024</a:t>
                      </a:r>
                    </a:p>
                  </a:txBody>
                  <a:tcPr/>
                </a:tc>
                <a:tc>
                  <a:txBody>
                    <a:bodyPr/>
                    <a:lstStyle/>
                    <a:p>
                      <a:endParaRPr lang="ru-RU" sz="1600" dirty="0"/>
                    </a:p>
                  </a:txBody>
                  <a:tcPr/>
                </a:tc>
                <a:extLst>
                  <a:ext uri="{0D108BD9-81ED-4DB2-BD59-A6C34878D82A}">
                    <a16:rowId xmlns:a16="http://schemas.microsoft.com/office/drawing/2014/main" val="2265117460"/>
                  </a:ext>
                </a:extLst>
              </a:tr>
              <a:tr h="2212467">
                <a:tc>
                  <a:txBody>
                    <a:bodyPr/>
                    <a:lstStyle/>
                    <a:p>
                      <a:r>
                        <a:rPr lang="ru-RU" sz="1100" b="1" i="0" kern="1200" dirty="0">
                          <a:solidFill>
                            <a:schemeClr val="dk1"/>
                          </a:solidFill>
                          <a:effectLst/>
                          <a:latin typeface="+mn-lt"/>
                          <a:ea typeface="+mn-ea"/>
                          <a:cs typeface="+mn-cs"/>
                        </a:rPr>
                        <a:t>Статья 119.</a:t>
                      </a:r>
                      <a:r>
                        <a:rPr lang="ru-RU" sz="1100" b="0" i="0" kern="1200" dirty="0">
                          <a:solidFill>
                            <a:schemeClr val="dk1"/>
                          </a:solidFill>
                          <a:effectLst/>
                          <a:latin typeface="+mn-lt"/>
                          <a:ea typeface="+mn-ea"/>
                          <a:cs typeface="+mn-cs"/>
                        </a:rPr>
                        <a:t> Понятия</a:t>
                      </a:r>
                    </a:p>
                    <a:p>
                      <a:r>
                        <a:rPr lang="ru-RU" sz="1100" b="0" i="0" kern="1200" dirty="0">
                          <a:solidFill>
                            <a:schemeClr val="dk1"/>
                          </a:solidFill>
                          <a:effectLst/>
                          <a:latin typeface="+mn-lt"/>
                          <a:ea typeface="+mn-ea"/>
                          <a:cs typeface="+mn-cs"/>
                        </a:rPr>
                        <a:t>В целях настоящего раздела применяются следующие понятия:</a:t>
                      </a:r>
                    </a:p>
                    <a:p>
                      <a:r>
                        <a:rPr lang="ru-RU" sz="1100" b="0" i="1" kern="1200" dirty="0">
                          <a:solidFill>
                            <a:schemeClr val="dk1"/>
                          </a:solidFill>
                          <a:effectLst/>
                          <a:latin typeface="+mn-lt"/>
                          <a:ea typeface="+mn-ea"/>
                          <a:cs typeface="+mn-cs"/>
                        </a:rPr>
                        <a:t>1) Акциз</a:t>
                      </a:r>
                      <a:r>
                        <a:rPr lang="ru-RU" sz="1100" b="0" i="0" kern="1200" dirty="0">
                          <a:solidFill>
                            <a:schemeClr val="dk1"/>
                          </a:solidFill>
                          <a:effectLst/>
                          <a:latin typeface="+mn-lt"/>
                          <a:ea typeface="+mn-ea"/>
                          <a:cs typeface="+mn-cs"/>
                        </a:rPr>
                        <a:t> – государственный налог, взимаемый прямо или косвенно со следующих потребительских товаров:</a:t>
                      </a:r>
                    </a:p>
                    <a:p>
                      <a:r>
                        <a:rPr lang="ru-RU" sz="1100" b="0" i="0" kern="1200" dirty="0">
                          <a:solidFill>
                            <a:schemeClr val="dk1"/>
                          </a:solidFill>
                          <a:effectLst/>
                          <a:latin typeface="+mn-lt"/>
                          <a:ea typeface="+mn-ea"/>
                          <a:cs typeface="+mn-cs"/>
                        </a:rPr>
                        <a:t>а) этиловый спирт и алкогольные напитки;</a:t>
                      </a:r>
                    </a:p>
                    <a:p>
                      <a:r>
                        <a:rPr lang="ru-RU" sz="1100" b="0" i="0" kern="1200" dirty="0">
                          <a:solidFill>
                            <a:schemeClr val="dk1"/>
                          </a:solidFill>
                          <a:effectLst/>
                          <a:latin typeface="+mn-lt"/>
                          <a:ea typeface="+mn-ea"/>
                          <a:cs typeface="+mn-cs"/>
                        </a:rPr>
                        <a:t>b) обработанный табак;</a:t>
                      </a:r>
                    </a:p>
                    <a:p>
                      <a:r>
                        <a:rPr lang="ru-RU" sz="1100" b="0" i="0" kern="1200" dirty="0">
                          <a:solidFill>
                            <a:schemeClr val="dk1"/>
                          </a:solidFill>
                          <a:effectLst/>
                          <a:latin typeface="+mn-lt"/>
                          <a:ea typeface="+mn-ea"/>
                          <a:cs typeface="+mn-cs"/>
                        </a:rPr>
                        <a:t>c) нефть и ее производные;</a:t>
                      </a:r>
                    </a:p>
                    <a:p>
                      <a:r>
                        <a:rPr lang="ru-RU" sz="1100" b="0" i="0" kern="1200" dirty="0">
                          <a:solidFill>
                            <a:schemeClr val="dk1"/>
                          </a:solidFill>
                          <a:effectLst/>
                          <a:latin typeface="+mn-lt"/>
                          <a:ea typeface="+mn-ea"/>
                          <a:cs typeface="+mn-cs"/>
                        </a:rPr>
                        <a:t>d) икра осетровых и ее заменители;</a:t>
                      </a:r>
                    </a:p>
                    <a:p>
                      <a:r>
                        <a:rPr lang="ru-RU" sz="1100" b="0" i="0" kern="1200" dirty="0">
                          <a:solidFill>
                            <a:schemeClr val="dk1"/>
                          </a:solidFill>
                          <a:effectLst/>
                          <a:latin typeface="+mn-lt"/>
                          <a:ea typeface="+mn-ea"/>
                          <a:cs typeface="+mn-cs"/>
                        </a:rPr>
                        <a:t>e) духи и туалетная вода;</a:t>
                      </a:r>
                    </a:p>
                    <a:p>
                      <a:r>
                        <a:rPr lang="ru-RU" sz="1100" b="0" i="0" kern="1200" dirty="0">
                          <a:solidFill>
                            <a:srgbClr val="FF0000"/>
                          </a:solidFill>
                          <a:effectLst/>
                          <a:latin typeface="+mn-lt"/>
                          <a:ea typeface="+mn-ea"/>
                          <a:cs typeface="+mn-cs"/>
                        </a:rPr>
                        <a:t>f) предметы одежды из меха;</a:t>
                      </a:r>
                    </a:p>
                    <a:p>
                      <a:r>
                        <a:rPr lang="ru-RU" sz="1100" b="0" i="0" kern="1200" dirty="0">
                          <a:solidFill>
                            <a:schemeClr val="dk1"/>
                          </a:solidFill>
                          <a:effectLst/>
                          <a:latin typeface="+mn-lt"/>
                          <a:ea typeface="+mn-ea"/>
                          <a:cs typeface="+mn-cs"/>
                        </a:rPr>
                        <a:t>g) транспортные средства, указанные в приложении 2 к настоящему разделу;</a:t>
                      </a:r>
                    </a:p>
                    <a:p>
                      <a:r>
                        <a:rPr lang="ru-RU" sz="1100" b="0" i="0" kern="1200" dirty="0">
                          <a:solidFill>
                            <a:schemeClr val="dk1"/>
                          </a:solidFill>
                          <a:effectLst/>
                          <a:latin typeface="+mn-lt"/>
                          <a:ea typeface="+mn-ea"/>
                          <a:cs typeface="+mn-cs"/>
                        </a:rPr>
                        <a:t>h) иные товары, указанные в приложении 1 к настоящему разделу.</a:t>
                      </a:r>
                    </a:p>
                  </a:txBody>
                  <a:tcPr/>
                </a:tc>
                <a:tc>
                  <a:txBody>
                    <a:bodyPr/>
                    <a:lstStyle/>
                    <a:p>
                      <a:r>
                        <a:rPr lang="ru-RU" sz="1100" b="1" kern="1200" dirty="0">
                          <a:solidFill>
                            <a:schemeClr val="dk1"/>
                          </a:solidFill>
                          <a:effectLst/>
                          <a:latin typeface="+mn-lt"/>
                          <a:ea typeface="+mn-ea"/>
                          <a:cs typeface="+mn-cs"/>
                        </a:rPr>
                        <a:t>36</a:t>
                      </a:r>
                      <a:r>
                        <a:rPr lang="ru-RU" sz="1100" b="0" i="0" kern="1200" dirty="0">
                          <a:solidFill>
                            <a:schemeClr val="dk1"/>
                          </a:solidFill>
                          <a:effectLst/>
                          <a:latin typeface="+mn-lt"/>
                          <a:ea typeface="+mn-ea"/>
                          <a:cs typeface="+mn-cs"/>
                        </a:rPr>
                        <a:t>В статье 119:</a:t>
                      </a:r>
                    </a:p>
                    <a:p>
                      <a:r>
                        <a:rPr lang="ru-RU" sz="1100" b="0" i="0" kern="1200" dirty="0">
                          <a:solidFill>
                            <a:schemeClr val="dk1"/>
                          </a:solidFill>
                          <a:effectLst/>
                          <a:latin typeface="+mn-lt"/>
                          <a:ea typeface="+mn-ea"/>
                          <a:cs typeface="+mn-cs"/>
                        </a:rPr>
                        <a:t>подпункт f) пункта 1) признать утратившим силу;</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1000" dirty="0"/>
                        <a:t>Вступает в силу </a:t>
                      </a:r>
                      <a:r>
                        <a:rPr lang="en-US" sz="1000" dirty="0"/>
                        <a:t>15.08.2024</a:t>
                      </a:r>
                    </a:p>
                    <a:p>
                      <a:endParaRPr lang="ru-RU" sz="1000" dirty="0"/>
                    </a:p>
                  </a:txBody>
                  <a:tcPr/>
                </a:tc>
                <a:extLst>
                  <a:ext uri="{0D108BD9-81ED-4DB2-BD59-A6C34878D82A}">
                    <a16:rowId xmlns:a16="http://schemas.microsoft.com/office/drawing/2014/main" val="2735135408"/>
                  </a:ext>
                </a:extLst>
              </a:tr>
              <a:tr h="1330687">
                <a:tc>
                  <a:txBody>
                    <a:bodyPr/>
                    <a:lstStyle/>
                    <a:p>
                      <a:r>
                        <a:rPr lang="ru-RU" sz="1100" b="0" i="0" kern="1200" dirty="0">
                          <a:solidFill>
                            <a:schemeClr val="dk1"/>
                          </a:solidFill>
                          <a:effectLst/>
                          <a:latin typeface="+mn-lt"/>
                          <a:ea typeface="+mn-ea"/>
                          <a:cs typeface="+mn-cs"/>
                        </a:rPr>
                        <a:t>7) </a:t>
                      </a:r>
                      <a:r>
                        <a:rPr lang="ru-RU" sz="1100" b="0" i="1" kern="1200" dirty="0">
                          <a:solidFill>
                            <a:schemeClr val="dk1"/>
                          </a:solidFill>
                          <a:effectLst/>
                          <a:latin typeface="+mn-lt"/>
                          <a:ea typeface="+mn-ea"/>
                          <a:cs typeface="+mn-cs"/>
                        </a:rPr>
                        <a:t>Обработанный табак –</a:t>
                      </a:r>
                      <a:r>
                        <a:rPr lang="ru-RU" sz="1100" b="0" i="0" kern="1200" dirty="0">
                          <a:solidFill>
                            <a:schemeClr val="dk1"/>
                          </a:solidFill>
                          <a:effectLst/>
                          <a:latin typeface="+mn-lt"/>
                          <a:ea typeface="+mn-ea"/>
                          <a:cs typeface="+mn-cs"/>
                        </a:rPr>
                        <a:t> табак, представляющий собой:</a:t>
                      </a:r>
                    </a:p>
                    <a:p>
                      <a:r>
                        <a:rPr lang="ru-RU" sz="1100" b="0" i="0" kern="1200" dirty="0">
                          <a:solidFill>
                            <a:schemeClr val="dk1"/>
                          </a:solidFill>
                          <a:effectLst/>
                          <a:latin typeface="+mn-lt"/>
                          <a:ea typeface="+mn-ea"/>
                          <a:cs typeface="+mn-cs"/>
                        </a:rPr>
                        <a:t>а) сигареты с фильтром и без фильтра;</a:t>
                      </a:r>
                    </a:p>
                    <a:p>
                      <a:r>
                        <a:rPr lang="ru-RU" sz="1100" b="0" i="0" kern="1200" dirty="0">
                          <a:solidFill>
                            <a:schemeClr val="dk1"/>
                          </a:solidFill>
                          <a:effectLst/>
                          <a:latin typeface="+mn-lt"/>
                          <a:ea typeface="+mn-ea"/>
                          <a:cs typeface="+mn-cs"/>
                        </a:rPr>
                        <a:t>a</a:t>
                      </a:r>
                      <a:r>
                        <a:rPr lang="ru-RU" sz="1100" b="0" i="0" kern="1200" baseline="30000" dirty="0">
                          <a:solidFill>
                            <a:schemeClr val="dk1"/>
                          </a:solidFill>
                          <a:effectLst/>
                          <a:latin typeface="+mn-lt"/>
                          <a:ea typeface="+mn-ea"/>
                          <a:cs typeface="+mn-cs"/>
                        </a:rPr>
                        <a:t>1</a:t>
                      </a:r>
                      <a:r>
                        <a:rPr lang="ru-RU" sz="1100" b="0" i="0" kern="1200" dirty="0">
                          <a:solidFill>
                            <a:schemeClr val="dk1"/>
                          </a:solidFill>
                          <a:effectLst/>
                          <a:latin typeface="+mn-lt"/>
                          <a:ea typeface="+mn-ea"/>
                          <a:cs typeface="+mn-cs"/>
                        </a:rPr>
                        <a:t>) </a:t>
                      </a:r>
                      <a:r>
                        <a:rPr lang="ru-RU" sz="1100" b="0" i="0" kern="1200" dirty="0">
                          <a:solidFill>
                            <a:srgbClr val="FF0000"/>
                          </a:solidFill>
                          <a:effectLst/>
                          <a:latin typeface="+mn-lt"/>
                          <a:ea typeface="+mn-ea"/>
                          <a:cs typeface="+mn-cs"/>
                        </a:rPr>
                        <a:t>табачные стики для устройств для нагревания табака;</a:t>
                      </a:r>
                    </a:p>
                    <a:p>
                      <a:r>
                        <a:rPr lang="ru-RU" sz="1100" b="0" i="0" kern="1200" dirty="0">
                          <a:solidFill>
                            <a:schemeClr val="dk1"/>
                          </a:solidFill>
                          <a:effectLst/>
                          <a:latin typeface="+mn-lt"/>
                          <a:ea typeface="+mn-ea"/>
                          <a:cs typeface="+mn-cs"/>
                        </a:rPr>
                        <a:t>b) сигары и сигариллы;</a:t>
                      </a:r>
                    </a:p>
                    <a:p>
                      <a:r>
                        <a:rPr lang="ru-RU" sz="1100" b="0" i="0" kern="1200" dirty="0">
                          <a:solidFill>
                            <a:schemeClr val="dk1"/>
                          </a:solidFill>
                          <a:effectLst/>
                          <a:latin typeface="+mn-lt"/>
                          <a:ea typeface="+mn-ea"/>
                          <a:cs typeface="+mn-cs"/>
                        </a:rPr>
                        <a:t>c) курительный табак:</a:t>
                      </a:r>
                    </a:p>
                    <a:p>
                      <a:r>
                        <a:rPr lang="ru-RU" sz="1100" b="0" i="0" kern="1200" dirty="0">
                          <a:solidFill>
                            <a:schemeClr val="dk1"/>
                          </a:solidFill>
                          <a:effectLst/>
                          <a:latin typeface="+mn-lt"/>
                          <a:ea typeface="+mn-ea"/>
                          <a:cs typeface="+mn-cs"/>
                        </a:rPr>
                        <a:t>– </a:t>
                      </a:r>
                      <a:r>
                        <a:rPr lang="ru-RU" sz="1100" b="0" i="0" kern="1200" dirty="0" err="1">
                          <a:solidFill>
                            <a:schemeClr val="dk1"/>
                          </a:solidFill>
                          <a:effectLst/>
                          <a:latin typeface="+mn-lt"/>
                          <a:ea typeface="+mn-ea"/>
                          <a:cs typeface="+mn-cs"/>
                        </a:rPr>
                        <a:t>тонкорезаный</a:t>
                      </a:r>
                      <a:r>
                        <a:rPr lang="ru-RU" sz="1100" b="0" i="0" kern="1200" dirty="0">
                          <a:solidFill>
                            <a:schemeClr val="dk1"/>
                          </a:solidFill>
                          <a:effectLst/>
                          <a:latin typeface="+mn-lt"/>
                          <a:ea typeface="+mn-ea"/>
                          <a:cs typeface="+mn-cs"/>
                        </a:rPr>
                        <a:t> табак, предназначенный для скручивания сигарет;</a:t>
                      </a:r>
                    </a:p>
                    <a:p>
                      <a:r>
                        <a:rPr lang="ru-RU" sz="1100" b="0" i="0" kern="1200" dirty="0">
                          <a:solidFill>
                            <a:schemeClr val="dk1"/>
                          </a:solidFill>
                          <a:effectLst/>
                          <a:latin typeface="+mn-lt"/>
                          <a:ea typeface="+mn-ea"/>
                          <a:cs typeface="+mn-cs"/>
                        </a:rPr>
                        <a:t>– прочие виды курительного табака.</a:t>
                      </a:r>
                    </a:p>
                  </a:txBody>
                  <a:tcPr/>
                </a:tc>
                <a:tc>
                  <a:txBody>
                    <a:bodyPr/>
                    <a:lstStyle/>
                    <a:p>
                      <a:r>
                        <a:rPr lang="ru-RU" sz="1100" b="0" i="0" kern="1200" dirty="0">
                          <a:solidFill>
                            <a:schemeClr val="dk1"/>
                          </a:solidFill>
                          <a:effectLst/>
                          <a:latin typeface="+mn-lt"/>
                          <a:ea typeface="+mn-ea"/>
                          <a:cs typeface="+mn-cs"/>
                        </a:rPr>
                        <a:t>подпункт a</a:t>
                      </a:r>
                      <a:r>
                        <a:rPr lang="ru-RU" sz="1100" b="0" i="0" kern="1200" baseline="30000" dirty="0">
                          <a:solidFill>
                            <a:schemeClr val="dk1"/>
                          </a:solidFill>
                          <a:effectLst/>
                          <a:latin typeface="+mn-lt"/>
                          <a:ea typeface="+mn-ea"/>
                          <a:cs typeface="+mn-cs"/>
                        </a:rPr>
                        <a:t>1</a:t>
                      </a:r>
                      <a:r>
                        <a:rPr lang="ru-RU" sz="1100" b="0" i="0" kern="1200" dirty="0">
                          <a:solidFill>
                            <a:schemeClr val="dk1"/>
                          </a:solidFill>
                          <a:effectLst/>
                          <a:latin typeface="+mn-lt"/>
                          <a:ea typeface="+mn-ea"/>
                          <a:cs typeface="+mn-cs"/>
                        </a:rPr>
                        <a:t>) пункта 7) изложить в следующей редакции:</a:t>
                      </a:r>
                    </a:p>
                    <a:p>
                      <a:r>
                        <a:rPr lang="ru-RU" sz="1100" b="0" i="0" kern="1200" dirty="0">
                          <a:solidFill>
                            <a:schemeClr val="dk1"/>
                          </a:solidFill>
                          <a:effectLst/>
                          <a:latin typeface="+mn-lt"/>
                          <a:ea typeface="+mn-ea"/>
                          <a:cs typeface="+mn-cs"/>
                        </a:rPr>
                        <a:t>«a</a:t>
                      </a:r>
                      <a:r>
                        <a:rPr lang="ru-RU" sz="1100" b="0" i="0" kern="1200" baseline="30000" dirty="0">
                          <a:solidFill>
                            <a:schemeClr val="dk1"/>
                          </a:solidFill>
                          <a:effectLst/>
                          <a:latin typeface="+mn-lt"/>
                          <a:ea typeface="+mn-ea"/>
                          <a:cs typeface="+mn-cs"/>
                        </a:rPr>
                        <a:t>1</a:t>
                      </a:r>
                      <a:r>
                        <a:rPr lang="ru-RU" sz="1100" b="0" i="0" kern="1200" dirty="0">
                          <a:solidFill>
                            <a:schemeClr val="dk1"/>
                          </a:solidFill>
                          <a:effectLst/>
                          <a:latin typeface="+mn-lt"/>
                          <a:ea typeface="+mn-ea"/>
                          <a:cs typeface="+mn-cs"/>
                        </a:rPr>
                        <a:t>) табачные стики, восстановленные табачные стики или стики из заменителя табака для устройств для нагревания табака;».</a:t>
                      </a:r>
                    </a:p>
                    <a:p>
                      <a:endParaRPr lang="ru-RU" sz="1100" kern="1200" dirty="0">
                        <a:solidFill>
                          <a:schemeClr val="dk1"/>
                        </a:solidFill>
                        <a:effectLst/>
                        <a:latin typeface="+mn-lt"/>
                        <a:ea typeface="+mn-ea"/>
                        <a:cs typeface="+mn-cs"/>
                      </a:endParaRPr>
                    </a:p>
                  </a:txBody>
                  <a:tcPr/>
                </a:tc>
                <a:tc>
                  <a:txBody>
                    <a:bodyPr/>
                    <a:lstStyle/>
                    <a:p>
                      <a:endParaRPr lang="ru-RU" sz="1000" dirty="0"/>
                    </a:p>
                  </a:txBody>
                  <a:tcPr/>
                </a:tc>
                <a:extLst>
                  <a:ext uri="{0D108BD9-81ED-4DB2-BD59-A6C34878D82A}">
                    <a16:rowId xmlns:a16="http://schemas.microsoft.com/office/drawing/2014/main" val="1641189033"/>
                  </a:ext>
                </a:extLst>
              </a:tr>
              <a:tr h="2036111">
                <a:tc>
                  <a:txBody>
                    <a:bodyPr/>
                    <a:lstStyle/>
                    <a:p>
                      <a:r>
                        <a:rPr lang="ru-RU" sz="1100" b="0" i="0" kern="1200" dirty="0">
                          <a:solidFill>
                            <a:schemeClr val="dk1"/>
                          </a:solidFill>
                          <a:effectLst/>
                          <a:latin typeface="+mn-lt"/>
                          <a:ea typeface="+mn-ea"/>
                          <a:cs typeface="+mn-cs"/>
                        </a:rPr>
                        <a:t>(3) Освобождаются от акциза подакцизные товары:</a:t>
                      </a:r>
                    </a:p>
                    <a:p>
                      <a:r>
                        <a:rPr lang="ru-RU" sz="1100" b="0" i="0" kern="1200" dirty="0">
                          <a:solidFill>
                            <a:schemeClr val="dk1"/>
                          </a:solidFill>
                          <a:effectLst/>
                          <a:latin typeface="+mn-lt"/>
                          <a:ea typeface="+mn-ea"/>
                          <a:cs typeface="+mn-cs"/>
                        </a:rPr>
                        <a:t>a) предназначенные для проектов технической помощи, реализуемых на территории Республики Молдова международными организациями и странами-донорами в рамках договоров, одной из сторон которых она является;</a:t>
                      </a:r>
                    </a:p>
                    <a:p>
                      <a:r>
                        <a:rPr lang="ru-RU" sz="1100" b="0" i="0" kern="1200" dirty="0">
                          <a:solidFill>
                            <a:schemeClr val="dk1"/>
                          </a:solidFill>
                          <a:effectLst/>
                          <a:latin typeface="+mn-lt"/>
                          <a:ea typeface="+mn-ea"/>
                          <a:cs typeface="+mn-cs"/>
                        </a:rPr>
                        <a:t>b) финансированные за счет грантов, предоставленных Правительству, предназначенных для реализации соответствующих проектов, а также за счет грантов, предоставленных учреждениям, финансируемым из бюджета.</a:t>
                      </a:r>
                    </a:p>
                    <a:p>
                      <a:r>
                        <a:rPr lang="ru-RU" sz="1100" b="0" i="0" kern="1200" dirty="0">
                          <a:solidFill>
                            <a:schemeClr val="dk1"/>
                          </a:solidFill>
                          <a:effectLst/>
                          <a:latin typeface="+mn-lt"/>
                          <a:ea typeface="+mn-ea"/>
                          <a:cs typeface="+mn-cs"/>
                        </a:rPr>
                        <a:t>Перечень международных договоров, стороной которых является Республика Молдова, перечень проектов технической помощи, перечень грантов, предоставленных Правительству и учреждениям, финансируемым из бюджета, а также порядок применения освобождения от акциза устанавливаются Правительством.</a:t>
                      </a:r>
                    </a:p>
                  </a:txBody>
                  <a:tcPr/>
                </a:tc>
                <a:tc>
                  <a:txBody>
                    <a:bodyPr/>
                    <a:lstStyle/>
                    <a:p>
                      <a:r>
                        <a:rPr lang="ru-RU" sz="1100" b="1" kern="1200" dirty="0">
                          <a:solidFill>
                            <a:schemeClr val="dk1"/>
                          </a:solidFill>
                          <a:effectLst/>
                          <a:latin typeface="+mn-lt"/>
                          <a:ea typeface="+mn-ea"/>
                          <a:cs typeface="+mn-cs"/>
                        </a:rPr>
                        <a:t>37.</a:t>
                      </a:r>
                      <a:r>
                        <a:rPr lang="ru-RU" sz="1100" kern="1200" dirty="0">
                          <a:solidFill>
                            <a:schemeClr val="dk1"/>
                          </a:solidFill>
                          <a:effectLst/>
                          <a:latin typeface="+mn-lt"/>
                          <a:ea typeface="+mn-ea"/>
                          <a:cs typeface="+mn-cs"/>
                        </a:rPr>
                        <a:t> </a:t>
                      </a:r>
                      <a:r>
                        <a:rPr lang="ru-RU" sz="1100" b="0" i="0" kern="1200" dirty="0">
                          <a:solidFill>
                            <a:schemeClr val="dk1"/>
                          </a:solidFill>
                          <a:effectLst/>
                          <a:latin typeface="+mn-lt"/>
                          <a:ea typeface="+mn-ea"/>
                          <a:cs typeface="+mn-cs"/>
                        </a:rPr>
                        <a:t>В статье 124:</a:t>
                      </a:r>
                    </a:p>
                    <a:p>
                      <a:r>
                        <a:rPr lang="ru-RU" sz="1100" b="0" i="0" kern="1200" dirty="0">
                          <a:solidFill>
                            <a:schemeClr val="dk1"/>
                          </a:solidFill>
                          <a:effectLst/>
                          <a:latin typeface="+mn-lt"/>
                          <a:ea typeface="+mn-ea"/>
                          <a:cs typeface="+mn-cs"/>
                        </a:rPr>
                        <a:t>в части (3):</a:t>
                      </a:r>
                    </a:p>
                    <a:p>
                      <a:r>
                        <a:rPr lang="ru-RU" sz="1100" b="0" i="0" kern="1200" dirty="0">
                          <a:solidFill>
                            <a:schemeClr val="dk1"/>
                          </a:solidFill>
                          <a:effectLst/>
                          <a:latin typeface="+mn-lt"/>
                          <a:ea typeface="+mn-ea"/>
                          <a:cs typeface="+mn-cs"/>
                        </a:rPr>
                        <a:t>пункт a) после слов «одной из сторон которых она является» дополнить словами «, и заключенных государственных договоров;»;</a:t>
                      </a:r>
                    </a:p>
                    <a:p>
                      <a:r>
                        <a:rPr lang="ru-RU" sz="1100" b="0" i="0" kern="1200" dirty="0">
                          <a:solidFill>
                            <a:schemeClr val="dk1"/>
                          </a:solidFill>
                          <a:effectLst/>
                          <a:latin typeface="+mn-lt"/>
                          <a:ea typeface="+mn-ea"/>
                          <a:cs typeface="+mn-cs"/>
                        </a:rPr>
                        <a:t>последнее предложение после слов «стороной которых является Республика Молдова,» дополнить словами «перечень государственных договоров,»;</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1000" dirty="0"/>
                        <a:t>Вступает в силу </a:t>
                      </a:r>
                      <a:r>
                        <a:rPr lang="en-US" sz="1000" dirty="0"/>
                        <a:t>15.08.2024</a:t>
                      </a:r>
                    </a:p>
                    <a:p>
                      <a:endParaRPr lang="ru-RU" sz="1000" dirty="0"/>
                    </a:p>
                  </a:txBody>
                  <a:tcPr/>
                </a:tc>
                <a:extLst>
                  <a:ext uri="{0D108BD9-81ED-4DB2-BD59-A6C34878D82A}">
                    <a16:rowId xmlns:a16="http://schemas.microsoft.com/office/drawing/2014/main" val="4255621821"/>
                  </a:ext>
                </a:extLst>
              </a:tr>
              <a:tr h="977975">
                <a:tc>
                  <a:txBody>
                    <a:bodyPr/>
                    <a:lstStyle/>
                    <a:p>
                      <a:r>
                        <a:rPr lang="ru-RU" sz="1100" b="0" i="0" kern="1200" dirty="0">
                          <a:solidFill>
                            <a:schemeClr val="dk1"/>
                          </a:solidFill>
                          <a:effectLst/>
                          <a:latin typeface="+mn-lt"/>
                          <a:ea typeface="+mn-ea"/>
                          <a:cs typeface="+mn-cs"/>
                        </a:rPr>
                        <a:t>(11</a:t>
                      </a:r>
                      <a:r>
                        <a:rPr lang="ru-RU" sz="1100" b="0" i="0" kern="1200" baseline="30000" dirty="0">
                          <a:solidFill>
                            <a:schemeClr val="dk1"/>
                          </a:solidFill>
                          <a:effectLst/>
                          <a:latin typeface="+mn-lt"/>
                          <a:ea typeface="+mn-ea"/>
                          <a:cs typeface="+mn-cs"/>
                        </a:rPr>
                        <a:t>1</a:t>
                      </a:r>
                      <a:r>
                        <a:rPr lang="ru-RU" sz="1100" b="0" i="0" kern="1200" dirty="0">
                          <a:solidFill>
                            <a:schemeClr val="dk1"/>
                          </a:solidFill>
                          <a:effectLst/>
                          <a:latin typeface="+mn-lt"/>
                          <a:ea typeface="+mn-ea"/>
                          <a:cs typeface="+mn-cs"/>
                        </a:rPr>
                        <a:t>) Не облагаются акцизами подакцизные товары, импортируемые юридическими лицами в некоммерческих целях, если внутренняя стоимость этих товаров не превышает сумму в 100 евро. Если их внутренняя стоимость превышает указанный необлагаемый лимит, акцизы исчисляются исходя из таможенной стоимости товаров, а указанный необлагаемый лимит не уменьшает их облагаемую стоимость.</a:t>
                      </a:r>
                      <a:endParaRPr lang="ru-RU" sz="11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u-RU" sz="1000" b="0" i="0" kern="1200" dirty="0">
                          <a:solidFill>
                            <a:schemeClr val="dk1"/>
                          </a:solidFill>
                          <a:effectLst/>
                          <a:latin typeface="+mn-lt"/>
                          <a:ea typeface="+mn-ea"/>
                          <a:cs typeface="+mn-cs"/>
                        </a:rPr>
                        <a:t>часть (11</a:t>
                      </a:r>
                      <a:r>
                        <a:rPr lang="ru-RU" sz="1000" b="0" i="0" kern="1200" baseline="30000" dirty="0">
                          <a:solidFill>
                            <a:schemeClr val="dk1"/>
                          </a:solidFill>
                          <a:effectLst/>
                          <a:latin typeface="+mn-lt"/>
                          <a:ea typeface="+mn-ea"/>
                          <a:cs typeface="+mn-cs"/>
                        </a:rPr>
                        <a:t>1</a:t>
                      </a:r>
                      <a:r>
                        <a:rPr lang="ru-RU" sz="1000" b="0" i="0" kern="1200" dirty="0">
                          <a:solidFill>
                            <a:schemeClr val="dk1"/>
                          </a:solidFill>
                          <a:effectLst/>
                          <a:latin typeface="+mn-lt"/>
                          <a:ea typeface="+mn-ea"/>
                          <a:cs typeface="+mn-cs"/>
                        </a:rPr>
                        <a:t>) после слов «подакцизные товары,» дополнить словами «кроме предусмотренных статьей 220 Таможенного кодекса № 95/2021,».</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effectLst/>
                          <a:latin typeface="+mn-lt"/>
                          <a:ea typeface="+mn-ea"/>
                          <a:cs typeface="+mn-cs"/>
                        </a:rPr>
                        <a:t> </a:t>
                      </a:r>
                      <a:endParaRPr lang="ru-RU" sz="1000" kern="1200" dirty="0">
                        <a:solidFill>
                          <a:schemeClr val="dk1"/>
                        </a:solidFill>
                        <a:effectLst/>
                        <a:latin typeface="+mn-lt"/>
                        <a:ea typeface="+mn-ea"/>
                        <a:cs typeface="+mn-cs"/>
                      </a:endParaRPr>
                    </a:p>
                  </a:txBody>
                  <a:tcPr/>
                </a:tc>
                <a:tc>
                  <a:txBody>
                    <a:bodyPr/>
                    <a:lstStyle/>
                    <a:p>
                      <a:r>
                        <a:rPr lang="ru-RU" sz="1000" dirty="0"/>
                        <a:t>Вступает в силу </a:t>
                      </a:r>
                      <a:r>
                        <a:rPr lang="en-US" sz="1000" dirty="0"/>
                        <a:t>15.08.2024</a:t>
                      </a:r>
                    </a:p>
                    <a:p>
                      <a:endParaRPr lang="ru-RU" sz="1000" dirty="0"/>
                    </a:p>
                  </a:txBody>
                  <a:tcPr/>
                </a:tc>
                <a:extLst>
                  <a:ext uri="{0D108BD9-81ED-4DB2-BD59-A6C34878D82A}">
                    <a16:rowId xmlns:a16="http://schemas.microsoft.com/office/drawing/2014/main" val="2660363745"/>
                  </a:ext>
                </a:extLst>
              </a:tr>
            </a:tbl>
          </a:graphicData>
        </a:graphic>
      </p:graphicFrame>
    </p:spTree>
    <p:extLst>
      <p:ext uri="{BB962C8B-B14F-4D97-AF65-F5344CB8AC3E}">
        <p14:creationId xmlns:p14="http://schemas.microsoft.com/office/powerpoint/2010/main" val="4026748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4038075710"/>
              </p:ext>
            </p:extLst>
          </p:nvPr>
        </p:nvGraphicFramePr>
        <p:xfrm>
          <a:off x="769302" y="731520"/>
          <a:ext cx="10836114" cy="2273675"/>
        </p:xfrm>
        <a:graphic>
          <a:graphicData uri="http://schemas.openxmlformats.org/drawingml/2006/table">
            <a:tbl>
              <a:tblPr firstRow="1" bandRow="1">
                <a:tableStyleId>{5C22544A-7EE6-4342-B048-85BDC9FD1C3A}</a:tableStyleId>
              </a:tblPr>
              <a:tblGrid>
                <a:gridCol w="3612038">
                  <a:extLst>
                    <a:ext uri="{9D8B030D-6E8A-4147-A177-3AD203B41FA5}">
                      <a16:colId xmlns:a16="http://schemas.microsoft.com/office/drawing/2014/main" val="375357952"/>
                    </a:ext>
                  </a:extLst>
                </a:gridCol>
                <a:gridCol w="4108180">
                  <a:extLst>
                    <a:ext uri="{9D8B030D-6E8A-4147-A177-3AD203B41FA5}">
                      <a16:colId xmlns:a16="http://schemas.microsoft.com/office/drawing/2014/main" val="1318722550"/>
                    </a:ext>
                  </a:extLst>
                </a:gridCol>
                <a:gridCol w="3115896">
                  <a:extLst>
                    <a:ext uri="{9D8B030D-6E8A-4147-A177-3AD203B41FA5}">
                      <a16:colId xmlns:a16="http://schemas.microsoft.com/office/drawing/2014/main" val="753694041"/>
                    </a:ext>
                  </a:extLst>
                </a:gridCol>
              </a:tblGrid>
              <a:tr h="713232">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ru-RU" sz="1800" dirty="0"/>
                        <a:t>Редакция до изменения</a:t>
                      </a:r>
                    </a:p>
                    <a:p>
                      <a:pPr algn="ctr"/>
                      <a:endParaRPr lang="ru-RU" dirty="0"/>
                    </a:p>
                  </a:txBody>
                  <a:tcPr/>
                </a:tc>
                <a:tc>
                  <a:txBody>
                    <a:bodyPr/>
                    <a:lstStyle/>
                    <a:p>
                      <a:pPr algn="ctr"/>
                      <a:r>
                        <a:rPr lang="ru-RU" sz="1800" dirty="0"/>
                        <a:t>Изменения </a:t>
                      </a:r>
                      <a:r>
                        <a:rPr lang="ru-RU" sz="1800" baseline="0" dirty="0"/>
                        <a:t>согласно Закону </a:t>
                      </a:r>
                      <a:r>
                        <a:rPr lang="ru-RU" sz="1800" dirty="0"/>
                        <a:t>№214/2024</a:t>
                      </a:r>
                    </a:p>
                    <a:p>
                      <a:pPr algn="ctr"/>
                      <a:endParaRPr lang="ru-RU" dirty="0"/>
                    </a:p>
                  </a:txBody>
                  <a:tcPr/>
                </a:tc>
                <a:tc>
                  <a:txBody>
                    <a:bodyPr/>
                    <a:lstStyle/>
                    <a:p>
                      <a:pPr algn="ctr"/>
                      <a:endParaRPr lang="ru-RU" dirty="0"/>
                    </a:p>
                  </a:txBody>
                  <a:tcPr/>
                </a:tc>
                <a:extLst>
                  <a:ext uri="{0D108BD9-81ED-4DB2-BD59-A6C34878D82A}">
                    <a16:rowId xmlns:a16="http://schemas.microsoft.com/office/drawing/2014/main" val="2265117460"/>
                  </a:ext>
                </a:extLst>
              </a:tr>
              <a:tr h="1359275">
                <a:tc>
                  <a:txBody>
                    <a:bodyPr/>
                    <a:lstStyle/>
                    <a:p>
                      <a:pPr algn="ctr"/>
                      <a:endParaRPr lang="ru-RU" sz="1100" dirty="0"/>
                    </a:p>
                  </a:txBody>
                  <a:tcPr/>
                </a:tc>
                <a:tc>
                  <a:txBody>
                    <a:bodyPr/>
                    <a:lstStyle/>
                    <a:p>
                      <a:pPr algn="ctr"/>
                      <a:r>
                        <a:rPr lang="ru-RU" sz="1800" b="1" kern="1200" dirty="0">
                          <a:solidFill>
                            <a:schemeClr val="dk1"/>
                          </a:solidFill>
                          <a:effectLst/>
                          <a:latin typeface="+mn-lt"/>
                          <a:ea typeface="+mn-ea"/>
                          <a:cs typeface="+mn-cs"/>
                        </a:rPr>
                        <a:t>38</a:t>
                      </a:r>
                      <a:r>
                        <a:rPr lang="ru-RU" sz="1800" b="0" i="0" kern="1200" dirty="0">
                          <a:solidFill>
                            <a:schemeClr val="dk1"/>
                          </a:solidFill>
                          <a:effectLst/>
                          <a:latin typeface="+mn-lt"/>
                          <a:ea typeface="+mn-ea"/>
                          <a:cs typeface="+mn-cs"/>
                        </a:rPr>
                        <a:t>В Приложении 1 к разделу IV товарные позиции </a:t>
                      </a:r>
                      <a:r>
                        <a:rPr lang="ru-RU" sz="1800" b="0" i="0" kern="1200" dirty="0" err="1">
                          <a:solidFill>
                            <a:schemeClr val="dk1"/>
                          </a:solidFill>
                          <a:effectLst/>
                          <a:latin typeface="+mn-lt"/>
                          <a:ea typeface="+mn-ea"/>
                          <a:cs typeface="+mn-cs"/>
                        </a:rPr>
                        <a:t>искл</a:t>
                      </a:r>
                      <a:r>
                        <a:rPr lang="ru-RU" sz="1800" b="0" i="0" kern="1200" dirty="0">
                          <a:solidFill>
                            <a:schemeClr val="dk1"/>
                          </a:solidFill>
                          <a:effectLst/>
                          <a:latin typeface="+mn-lt"/>
                          <a:ea typeface="+mn-ea"/>
                          <a:cs typeface="+mn-cs"/>
                        </a:rPr>
                        <a:t>. 2404 и 240412000 изложить в следующей редакции:</a:t>
                      </a:r>
                      <a:endParaRPr lang="ru-RU" sz="1000" kern="1200" dirty="0">
                        <a:solidFill>
                          <a:schemeClr val="dk1"/>
                        </a:solidFill>
                        <a:effectLst/>
                        <a:latin typeface="+mn-lt"/>
                        <a:ea typeface="+mn-ea"/>
                        <a:cs typeface="+mn-cs"/>
                      </a:endParaRPr>
                    </a:p>
                  </a:txBody>
                  <a:tcPr/>
                </a:tc>
                <a:tc>
                  <a:txBody>
                    <a:bodyPr/>
                    <a:lstStyle/>
                    <a:p>
                      <a:pPr algn="ctr"/>
                      <a:endParaRPr lang="ru-RU" sz="1000" dirty="0"/>
                    </a:p>
                  </a:txBody>
                  <a:tcPr/>
                </a:tc>
                <a:extLst>
                  <a:ext uri="{0D108BD9-81ED-4DB2-BD59-A6C34878D82A}">
                    <a16:rowId xmlns:a16="http://schemas.microsoft.com/office/drawing/2014/main" val="2735135408"/>
                  </a:ext>
                </a:extLst>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2544714378"/>
              </p:ext>
            </p:extLst>
          </p:nvPr>
        </p:nvGraphicFramePr>
        <p:xfrm>
          <a:off x="769302" y="3161883"/>
          <a:ext cx="10739967" cy="2286000"/>
        </p:xfrm>
        <a:graphic>
          <a:graphicData uri="http://schemas.openxmlformats.org/drawingml/2006/table">
            <a:tbl>
              <a:tblPr/>
              <a:tblGrid>
                <a:gridCol w="1169281">
                  <a:extLst>
                    <a:ext uri="{9D8B030D-6E8A-4147-A177-3AD203B41FA5}">
                      <a16:colId xmlns:a16="http://schemas.microsoft.com/office/drawing/2014/main" val="3344861488"/>
                    </a:ext>
                  </a:extLst>
                </a:gridCol>
                <a:gridCol w="4988339">
                  <a:extLst>
                    <a:ext uri="{9D8B030D-6E8A-4147-A177-3AD203B41FA5}">
                      <a16:colId xmlns:a16="http://schemas.microsoft.com/office/drawing/2014/main" val="2861731243"/>
                    </a:ext>
                  </a:extLst>
                </a:gridCol>
                <a:gridCol w="1027011">
                  <a:extLst>
                    <a:ext uri="{9D8B030D-6E8A-4147-A177-3AD203B41FA5}">
                      <a16:colId xmlns:a16="http://schemas.microsoft.com/office/drawing/2014/main" val="3594406268"/>
                    </a:ext>
                  </a:extLst>
                </a:gridCol>
                <a:gridCol w="1002636">
                  <a:extLst>
                    <a:ext uri="{9D8B030D-6E8A-4147-A177-3AD203B41FA5}">
                      <a16:colId xmlns:a16="http://schemas.microsoft.com/office/drawing/2014/main" val="3601689451"/>
                    </a:ext>
                  </a:extLst>
                </a:gridCol>
                <a:gridCol w="1451520">
                  <a:extLst>
                    <a:ext uri="{9D8B030D-6E8A-4147-A177-3AD203B41FA5}">
                      <a16:colId xmlns:a16="http://schemas.microsoft.com/office/drawing/2014/main" val="4041863425"/>
                    </a:ext>
                  </a:extLst>
                </a:gridCol>
                <a:gridCol w="1101180">
                  <a:extLst>
                    <a:ext uri="{9D8B030D-6E8A-4147-A177-3AD203B41FA5}">
                      <a16:colId xmlns:a16="http://schemas.microsoft.com/office/drawing/2014/main" val="3889158034"/>
                    </a:ext>
                  </a:extLst>
                </a:gridCol>
              </a:tblGrid>
              <a:tr h="598138">
                <a:tc>
                  <a:txBody>
                    <a:bodyPr/>
                    <a:lstStyle/>
                    <a:p>
                      <a:pPr algn="ctr" fontAlgn="t"/>
                      <a:r>
                        <a:rPr lang="ru-RU" dirty="0" err="1">
                          <a:effectLst/>
                          <a:latin typeface="times new roman" panose="02020603050405020304" pitchFamily="18" charset="0"/>
                        </a:rPr>
                        <a:t>искл</a:t>
                      </a:r>
                      <a:r>
                        <a:rPr lang="ru-RU" dirty="0">
                          <a:effectLst/>
                          <a:latin typeface="times new roman" panose="02020603050405020304" pitchFamily="18" charset="0"/>
                        </a:rPr>
                        <a:t>. 2404</a:t>
                      </a:r>
                      <a:endParaRPr lang="ru-RU" dirty="0">
                        <a:effectLst/>
                        <a:latin typeface="PT Serif" panose="020A0603040505020204" pitchFamily="18" charset="-52"/>
                      </a:endParaRPr>
                    </a:p>
                  </a:txBody>
                  <a:tcPr marL="28575" marR="28575" marT="15240" marB="152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t"/>
                      <a:r>
                        <a:rPr lang="ru-RU">
                          <a:effectLst/>
                          <a:latin typeface="times new roman" panose="02020603050405020304" pitchFamily="18" charset="0"/>
                        </a:rPr>
                        <a:t>Табачные стики, восстановленные табачные стики или стики из заменителя табака для устройств для нагревания табака</a:t>
                      </a:r>
                      <a:endParaRPr lang="ru-RU">
                        <a:effectLst/>
                        <a:latin typeface="PT Serif" panose="020A0603040505020204" pitchFamily="18" charset="-52"/>
                      </a:endParaRPr>
                    </a:p>
                  </a:txBody>
                  <a:tcPr marL="28575" marR="28575" marT="15240" marB="152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1000 штук</a:t>
                      </a:r>
                      <a:endParaRPr lang="ru-RU">
                        <a:effectLst/>
                        <a:latin typeface="PT Serif" panose="020A0603040505020204" pitchFamily="18" charset="-52"/>
                      </a:endParaRPr>
                    </a:p>
                  </a:txBody>
                  <a:tcPr marL="28575" marR="28575" marT="15240" marB="1524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1318,62 лея</a:t>
                      </a:r>
                      <a:endParaRPr lang="ru-RU">
                        <a:effectLst/>
                        <a:latin typeface="PT Serif" panose="020A0603040505020204" pitchFamily="18" charset="-52"/>
                      </a:endParaRPr>
                    </a:p>
                  </a:txBody>
                  <a:tcPr marL="9525" marR="9525" marT="9525" marB="952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1384,55 лея</a:t>
                      </a:r>
                      <a:endParaRPr lang="ru-RU">
                        <a:effectLst/>
                        <a:latin typeface="PT Serif" panose="020A0603040505020204" pitchFamily="18" charset="-52"/>
                      </a:endParaRPr>
                    </a:p>
                  </a:txBody>
                  <a:tcPr marL="9525" marR="9525" marT="9525" marB="952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1453,78 лея</a:t>
                      </a:r>
                      <a:endParaRPr lang="ru-RU">
                        <a:effectLst/>
                        <a:latin typeface="PT Serif" panose="020A0603040505020204" pitchFamily="18" charset="-52"/>
                      </a:endParaRPr>
                    </a:p>
                  </a:txBody>
                  <a:tcPr marL="9525" marR="9525" marT="9525" marB="952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0274180"/>
                  </a:ext>
                </a:extLst>
              </a:tr>
              <a:tr h="435009">
                <a:tc>
                  <a:txBody>
                    <a:bodyPr/>
                    <a:lstStyle/>
                    <a:p>
                      <a:pPr algn="ctr" fontAlgn="t"/>
                      <a:r>
                        <a:rPr lang="ru-RU">
                          <a:effectLst/>
                          <a:latin typeface="times new roman" panose="02020603050405020304" pitchFamily="18" charset="0"/>
                        </a:rPr>
                        <a:t>искл. 2404</a:t>
                      </a:r>
                      <a:endParaRPr lang="ru-RU">
                        <a:effectLst/>
                        <a:latin typeface="PT Serif" panose="020A0603040505020204" pitchFamily="18" charset="-52"/>
                      </a:endParaRPr>
                    </a:p>
                  </a:txBody>
                  <a:tcPr marL="28575" marR="28575" marT="15240" marB="152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t"/>
                      <a:r>
                        <a:rPr lang="ru-RU">
                          <a:effectLst/>
                          <a:latin typeface="times new roman" panose="02020603050405020304" pitchFamily="18" charset="0"/>
                        </a:rPr>
                        <a:t>Патроны/стики для электронных сигарет, включая электронные сигареты одноразового использования</a:t>
                      </a:r>
                      <a:endParaRPr lang="ru-RU">
                        <a:effectLst/>
                        <a:latin typeface="PT Serif" panose="020A0603040505020204" pitchFamily="18" charset="-52"/>
                      </a:endParaRPr>
                    </a:p>
                  </a:txBody>
                  <a:tcPr marL="28575" marR="28575" marT="15240" marB="152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литр</a:t>
                      </a:r>
                      <a:endParaRPr lang="ru-RU">
                        <a:effectLst/>
                        <a:latin typeface="PT Serif" panose="020A0603040505020204" pitchFamily="18" charset="-52"/>
                      </a:endParaRPr>
                    </a:p>
                  </a:txBody>
                  <a:tcPr marL="28575" marR="28575" marT="15240" marB="1524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2690,87 лея</a:t>
                      </a:r>
                      <a:endParaRPr lang="ru-RU">
                        <a:effectLst/>
                        <a:latin typeface="PT Serif" panose="020A0603040505020204" pitchFamily="18" charset="-52"/>
                      </a:endParaRPr>
                    </a:p>
                  </a:txBody>
                  <a:tcPr marL="9525" marR="9525" marT="9525" marB="952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3094,50 лея</a:t>
                      </a:r>
                      <a:endParaRPr lang="ru-RU">
                        <a:effectLst/>
                        <a:latin typeface="PT Serif" panose="020A0603040505020204" pitchFamily="18" charset="-52"/>
                      </a:endParaRPr>
                    </a:p>
                  </a:txBody>
                  <a:tcPr marL="9525" marR="9525" marT="9525" marB="952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3558,68 лея</a:t>
                      </a:r>
                      <a:endParaRPr lang="ru-RU">
                        <a:effectLst/>
                        <a:latin typeface="PT Serif" panose="020A0603040505020204" pitchFamily="18" charset="-52"/>
                      </a:endParaRPr>
                    </a:p>
                  </a:txBody>
                  <a:tcPr marL="9525" marR="9525" marT="9525" marB="952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8072683"/>
                  </a:ext>
                </a:extLst>
              </a:tr>
              <a:tr h="435009">
                <a:tc>
                  <a:txBody>
                    <a:bodyPr/>
                    <a:lstStyle/>
                    <a:p>
                      <a:pPr algn="ctr" fontAlgn="t"/>
                      <a:r>
                        <a:rPr lang="en-GB" dirty="0">
                          <a:effectLst/>
                          <a:latin typeface="times new roman" panose="02020603050405020304" pitchFamily="18" charset="0"/>
                        </a:rPr>
                        <a:t> 240412000</a:t>
                      </a:r>
                      <a:endParaRPr lang="en-GB" dirty="0">
                        <a:effectLst/>
                        <a:latin typeface="PT Serif" panose="020A0603040505020204" pitchFamily="18" charset="-52"/>
                      </a:endParaRPr>
                    </a:p>
                  </a:txBody>
                  <a:tcPr marL="28575" marR="28575" marT="15240" marB="152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fontAlgn="t"/>
                      <a:r>
                        <a:rPr lang="ru-RU" dirty="0">
                          <a:effectLst/>
                          <a:latin typeface="times new roman" panose="02020603050405020304" pitchFamily="18" charset="0"/>
                        </a:rPr>
                        <a:t>Резервные флаконы, содержащие никотин, для патронов и электронных сигарет</a:t>
                      </a:r>
                      <a:endParaRPr lang="ru-RU" dirty="0">
                        <a:effectLst/>
                        <a:latin typeface="PT Serif" panose="020A0603040505020204" pitchFamily="18" charset="-52"/>
                      </a:endParaRPr>
                    </a:p>
                  </a:txBody>
                  <a:tcPr marL="28575" marR="28575" marT="15240" marB="1524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литр</a:t>
                      </a:r>
                      <a:endParaRPr lang="ru-RU">
                        <a:effectLst/>
                        <a:latin typeface="PT Serif" panose="020A0603040505020204" pitchFamily="18" charset="-52"/>
                      </a:endParaRPr>
                    </a:p>
                  </a:txBody>
                  <a:tcPr marL="28575" marR="28575" marT="15240" marB="1524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2690,87 лея</a:t>
                      </a:r>
                      <a:endParaRPr lang="ru-RU">
                        <a:effectLst/>
                        <a:latin typeface="PT Serif" panose="020A0603040505020204" pitchFamily="18" charset="-52"/>
                      </a:endParaRPr>
                    </a:p>
                  </a:txBody>
                  <a:tcPr marL="9525" marR="9525" marT="9525" marB="952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a:effectLst/>
                          <a:latin typeface="times new roman" panose="02020603050405020304" pitchFamily="18" charset="0"/>
                        </a:rPr>
                        <a:t>3094,50 лея</a:t>
                      </a:r>
                      <a:endParaRPr lang="ru-RU">
                        <a:effectLst/>
                        <a:latin typeface="PT Serif" panose="020A0603040505020204" pitchFamily="18" charset="-52"/>
                      </a:endParaRPr>
                    </a:p>
                  </a:txBody>
                  <a:tcPr marL="9525" marR="9525" marT="9525" marB="952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a:r>
                        <a:rPr lang="ru-RU" dirty="0">
                          <a:effectLst/>
                          <a:latin typeface="times new roman" panose="02020603050405020304" pitchFamily="18" charset="0"/>
                        </a:rPr>
                        <a:t>3558,68 лея</a:t>
                      </a:r>
                      <a:endParaRPr lang="ru-RU" dirty="0">
                        <a:effectLst/>
                        <a:latin typeface="PT Serif" panose="020A0603040505020204" pitchFamily="18" charset="-52"/>
                      </a:endParaRPr>
                    </a:p>
                  </a:txBody>
                  <a:tcPr marL="9525" marR="9525" marT="9525" marB="9525"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8993712"/>
                  </a:ext>
                </a:extLst>
              </a:tr>
            </a:tbl>
          </a:graphicData>
        </a:graphic>
      </p:graphicFrame>
      <p:sp>
        <p:nvSpPr>
          <p:cNvPr id="2" name="Заголовок 1">
            <a:extLst>
              <a:ext uri="{FF2B5EF4-FFF2-40B4-BE49-F238E27FC236}">
                <a16:creationId xmlns:a16="http://schemas.microsoft.com/office/drawing/2014/main" id="{DCFE51B1-BFA5-4F78-EDD8-DB7806A4A9BA}"/>
              </a:ext>
            </a:extLst>
          </p:cNvPr>
          <p:cNvSpPr>
            <a:spLocks noGrp="1"/>
          </p:cNvSpPr>
          <p:nvPr>
            <p:ph type="title"/>
          </p:nvPr>
        </p:nvSpPr>
        <p:spPr>
          <a:xfrm>
            <a:off x="363008" y="-76200"/>
            <a:ext cx="10836643" cy="1097902"/>
          </a:xfrm>
        </p:spPr>
        <p:txBody>
          <a:bodyPr>
            <a:normAutofit/>
          </a:bodyPr>
          <a:lstStyle/>
          <a:p>
            <a:pPr algn="ctr"/>
            <a:r>
              <a:rPr lang="ru-RU" sz="4000" i="1" dirty="0"/>
              <a:t>Раздел </a:t>
            </a:r>
            <a:r>
              <a:rPr lang="en-US" sz="4000" i="1" dirty="0"/>
              <a:t>IV </a:t>
            </a:r>
            <a:r>
              <a:rPr lang="ru-RU" sz="4000" i="1" dirty="0"/>
              <a:t>НК(</a:t>
            </a:r>
            <a:r>
              <a:rPr lang="ro-RO" sz="4000" i="1" dirty="0"/>
              <a:t>A</a:t>
            </a:r>
            <a:r>
              <a:rPr lang="ru-RU" sz="4000" i="1" dirty="0" err="1"/>
              <a:t>кцизы</a:t>
            </a:r>
            <a:r>
              <a:rPr lang="ru-RU" sz="4000" i="1" dirty="0"/>
              <a:t>)</a:t>
            </a:r>
          </a:p>
        </p:txBody>
      </p:sp>
    </p:spTree>
    <p:extLst>
      <p:ext uri="{BB962C8B-B14F-4D97-AF65-F5344CB8AC3E}">
        <p14:creationId xmlns:p14="http://schemas.microsoft.com/office/powerpoint/2010/main" val="16617689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677" y="-55485"/>
            <a:ext cx="10836643" cy="774205"/>
          </a:xfrm>
        </p:spPr>
        <p:txBody>
          <a:bodyPr>
            <a:normAutofit/>
          </a:bodyPr>
          <a:lstStyle/>
          <a:p>
            <a:pPr algn="ctr"/>
            <a:r>
              <a:rPr lang="ru-RU" sz="4000" i="1" dirty="0">
                <a:solidFill>
                  <a:schemeClr val="tx1"/>
                </a:solidFill>
              </a:rPr>
              <a:t>Закон о введений в действие Раздела </a:t>
            </a:r>
            <a:r>
              <a:rPr lang="en-US" sz="4000" i="1" dirty="0">
                <a:solidFill>
                  <a:schemeClr val="tx1"/>
                </a:solidFill>
              </a:rPr>
              <a:t>III</a:t>
            </a:r>
            <a:r>
              <a:rPr lang="ru-RU" sz="4000" i="1" dirty="0">
                <a:solidFill>
                  <a:schemeClr val="tx1"/>
                </a:solidFill>
              </a:rPr>
              <a:t> НК</a:t>
            </a:r>
          </a:p>
        </p:txBody>
      </p:sp>
      <p:graphicFrame>
        <p:nvGraphicFramePr>
          <p:cNvPr id="4" name="Объект 3"/>
          <p:cNvGraphicFramePr>
            <a:graphicFrameLocks noGrp="1"/>
          </p:cNvGraphicFramePr>
          <p:nvPr>
            <p:ph idx="1"/>
            <p:extLst>
              <p:ext uri="{D42A27DB-BD31-4B8C-83A1-F6EECF244321}">
                <p14:modId xmlns:p14="http://schemas.microsoft.com/office/powerpoint/2010/main" val="3766987413"/>
              </p:ext>
            </p:extLst>
          </p:nvPr>
        </p:nvGraphicFramePr>
        <p:xfrm>
          <a:off x="237013" y="612649"/>
          <a:ext cx="11717973" cy="5526632"/>
        </p:xfrm>
        <a:graphic>
          <a:graphicData uri="http://schemas.openxmlformats.org/drawingml/2006/table">
            <a:tbl>
              <a:tblPr firstRow="1" bandRow="1">
                <a:tableStyleId>{5C22544A-7EE6-4342-B048-85BDC9FD1C3A}</a:tableStyleId>
              </a:tblPr>
              <a:tblGrid>
                <a:gridCol w="7174549">
                  <a:extLst>
                    <a:ext uri="{9D8B030D-6E8A-4147-A177-3AD203B41FA5}">
                      <a16:colId xmlns:a16="http://schemas.microsoft.com/office/drawing/2014/main" val="375357952"/>
                    </a:ext>
                  </a:extLst>
                </a:gridCol>
                <a:gridCol w="3529720">
                  <a:extLst>
                    <a:ext uri="{9D8B030D-6E8A-4147-A177-3AD203B41FA5}">
                      <a16:colId xmlns:a16="http://schemas.microsoft.com/office/drawing/2014/main" val="1318722550"/>
                    </a:ext>
                  </a:extLst>
                </a:gridCol>
                <a:gridCol w="1013704">
                  <a:extLst>
                    <a:ext uri="{9D8B030D-6E8A-4147-A177-3AD203B41FA5}">
                      <a16:colId xmlns:a16="http://schemas.microsoft.com/office/drawing/2014/main" val="753694041"/>
                    </a:ext>
                  </a:extLst>
                </a:gridCol>
              </a:tblGrid>
              <a:tr h="602170">
                <a:tc>
                  <a:txBody>
                    <a:bodyPr/>
                    <a:lstStyle/>
                    <a:p>
                      <a:pPr algn="ctr"/>
                      <a:r>
                        <a:rPr lang="ru-RU" sz="1200" dirty="0"/>
                        <a:t>Редакция до изменения</a:t>
                      </a:r>
                    </a:p>
                  </a:txBody>
                  <a:tcPr/>
                </a:tc>
                <a:tc>
                  <a:txBody>
                    <a:bodyPr/>
                    <a:lstStyle/>
                    <a:p>
                      <a:pPr algn="ctr"/>
                      <a:r>
                        <a:rPr lang="ru-RU" sz="1000" dirty="0"/>
                        <a:t>Изменения </a:t>
                      </a:r>
                      <a:r>
                        <a:rPr lang="ru-RU" sz="1000" baseline="0" dirty="0"/>
                        <a:t>согласно Закону </a:t>
                      </a:r>
                      <a:r>
                        <a:rPr lang="ru-RU" sz="1000" dirty="0"/>
                        <a:t>№214/2024</a:t>
                      </a:r>
                    </a:p>
                    <a:p>
                      <a:pPr algn="ctr"/>
                      <a:endParaRPr lang="ru-RU" sz="1000" dirty="0"/>
                    </a:p>
                  </a:txBody>
                  <a:tcPr/>
                </a:tc>
                <a:tc>
                  <a:txBody>
                    <a:bodyPr/>
                    <a:lstStyle/>
                    <a:p>
                      <a:endParaRPr lang="ru-RU" dirty="0"/>
                    </a:p>
                  </a:txBody>
                  <a:tcPr/>
                </a:tc>
                <a:extLst>
                  <a:ext uri="{0D108BD9-81ED-4DB2-BD59-A6C34878D82A}">
                    <a16:rowId xmlns:a16="http://schemas.microsoft.com/office/drawing/2014/main" val="2265117460"/>
                  </a:ext>
                </a:extLst>
              </a:tr>
              <a:tr h="4924462">
                <a:tc>
                  <a:txBody>
                    <a:bodyPr/>
                    <a:lstStyle/>
                    <a:p>
                      <a:pPr algn="just"/>
                      <a:r>
                        <a:rPr lang="ru-RU" sz="1200" b="0" i="0" kern="1200" dirty="0">
                          <a:solidFill>
                            <a:schemeClr val="dk1"/>
                          </a:solidFill>
                          <a:effectLst/>
                          <a:latin typeface="+mn-lt"/>
                          <a:ea typeface="+mn-ea"/>
                          <a:cs typeface="+mn-cs"/>
                        </a:rPr>
                        <a:t>(</a:t>
                      </a:r>
                      <a:r>
                        <a:rPr lang="ru-RU" sz="1000" b="0" i="0" kern="1200" dirty="0">
                          <a:solidFill>
                            <a:schemeClr val="dk1"/>
                          </a:solidFill>
                          <a:effectLst/>
                          <a:latin typeface="+mn-lt"/>
                          <a:ea typeface="+mn-ea"/>
                          <a:cs typeface="+mn-cs"/>
                        </a:rPr>
                        <a:t>13</a:t>
                      </a:r>
                      <a:r>
                        <a:rPr lang="ru-RU" sz="1000" b="0" i="0" kern="1200" baseline="30000" dirty="0">
                          <a:solidFill>
                            <a:schemeClr val="dk1"/>
                          </a:solidFill>
                          <a:effectLst/>
                          <a:latin typeface="+mn-lt"/>
                          <a:ea typeface="+mn-ea"/>
                          <a:cs typeface="+mn-cs"/>
                        </a:rPr>
                        <a:t>9</a:t>
                      </a:r>
                      <a:r>
                        <a:rPr lang="ru-RU" sz="1000" b="0" i="0" kern="1200" dirty="0">
                          <a:solidFill>
                            <a:schemeClr val="dk1"/>
                          </a:solidFill>
                          <a:effectLst/>
                          <a:latin typeface="+mn-lt"/>
                          <a:ea typeface="+mn-ea"/>
                          <a:cs typeface="+mn-cs"/>
                        </a:rPr>
                        <a:t>) В период чрезвычайного положения и/или чрезвычайного положения в области общественного здоровья освобождаются от НДС без права вычета импорт и/или поставка на территории страны вакцины от COVID-19, закупленной из финансовых источников государства.</a:t>
                      </a:r>
                    </a:p>
                    <a:p>
                      <a:pPr algn="just"/>
                      <a:r>
                        <a:rPr lang="ro-MD" sz="1000" kern="1200" dirty="0">
                          <a:solidFill>
                            <a:schemeClr val="dk1"/>
                          </a:solidFill>
                          <a:effectLst/>
                          <a:latin typeface="+mn-lt"/>
                          <a:ea typeface="+mn-ea"/>
                          <a:cs typeface="+mn-cs"/>
                        </a:rPr>
                        <a:t>(20</a:t>
                      </a:r>
                      <a:r>
                        <a:rPr lang="ru-RU" sz="1000" b="0" i="0" kern="1200" dirty="0">
                          <a:solidFill>
                            <a:schemeClr val="dk1"/>
                          </a:solidFill>
                          <a:effectLst/>
                          <a:latin typeface="+mn-lt"/>
                          <a:ea typeface="+mn-ea"/>
                          <a:cs typeface="+mn-cs"/>
                        </a:rPr>
                        <a:t>) По ходатайству импортеров Таможенная служба на условиях, предусмотренных статьями 126 и 127</a:t>
                      </a:r>
                      <a:r>
                        <a:rPr lang="ru-RU" sz="1000" b="0" i="0" kern="1200" baseline="30000" dirty="0">
                          <a:solidFill>
                            <a:schemeClr val="dk1"/>
                          </a:solidFill>
                          <a:effectLst/>
                          <a:latin typeface="+mn-lt"/>
                          <a:ea typeface="+mn-ea"/>
                          <a:cs typeface="+mn-cs"/>
                        </a:rPr>
                        <a:t>1</a:t>
                      </a:r>
                      <a:r>
                        <a:rPr lang="ru-RU" sz="1000" b="0" i="0" kern="1200" dirty="0">
                          <a:solidFill>
                            <a:schemeClr val="dk1"/>
                          </a:solidFill>
                          <a:effectLst/>
                          <a:latin typeface="+mn-lt"/>
                          <a:ea typeface="+mn-ea"/>
                          <a:cs typeface="+mn-cs"/>
                        </a:rPr>
                        <a:t> Таможенного кодекса Республики Молдова, продлевает не более чем на 90 дней срок уплаты НДС в отношении сырья, за исключением товаров указанных в приложении, материалов и комплектующих изделий, импортируемых хозяйствующими субъектами производителями, а также хозяйствующими субъектами, специализирующимися в сфере обслуживания сельского хозяйства и имеющими выданные Министерством сельского хозяйства и пищевой промышленности разрешения на оказание услуг при производстве сельскохозяйственной продукции.</a:t>
                      </a:r>
                      <a:endParaRPr lang="ru-RU" sz="1000" kern="1200" dirty="0">
                        <a:solidFill>
                          <a:schemeClr val="dk1"/>
                        </a:solidFill>
                        <a:effectLst/>
                        <a:latin typeface="+mn-lt"/>
                        <a:ea typeface="+mn-ea"/>
                        <a:cs typeface="+mn-cs"/>
                      </a:endParaRPr>
                    </a:p>
                    <a:p>
                      <a:pPr algn="just"/>
                      <a:r>
                        <a:rPr lang="ru-RU" sz="1000" b="0" i="0" kern="1200" dirty="0">
                          <a:solidFill>
                            <a:schemeClr val="dk1"/>
                          </a:solidFill>
                          <a:effectLst/>
                          <a:latin typeface="+mn-lt"/>
                          <a:ea typeface="+mn-ea"/>
                          <a:cs typeface="+mn-cs"/>
                        </a:rPr>
                        <a:t>(20</a:t>
                      </a:r>
                      <a:r>
                        <a:rPr lang="ru-RU" sz="1000" b="0" i="0" kern="1200" baseline="30000" dirty="0">
                          <a:solidFill>
                            <a:schemeClr val="dk1"/>
                          </a:solidFill>
                          <a:effectLst/>
                          <a:latin typeface="+mn-lt"/>
                          <a:ea typeface="+mn-ea"/>
                          <a:cs typeface="+mn-cs"/>
                        </a:rPr>
                        <a:t>3</a:t>
                      </a:r>
                      <a:r>
                        <a:rPr lang="ru-RU" sz="1000" b="0" i="0" kern="1200" dirty="0">
                          <a:solidFill>
                            <a:schemeClr val="dk1"/>
                          </a:solidFill>
                          <a:effectLst/>
                          <a:latin typeface="+mn-lt"/>
                          <a:ea typeface="+mn-ea"/>
                          <a:cs typeface="+mn-cs"/>
                        </a:rPr>
                        <a:t>) По обращению импортеров – хозяйствующих субъектов-производителей в соответствии со статьями 126 и 127</a:t>
                      </a:r>
                      <a:r>
                        <a:rPr lang="ru-RU" sz="1000" b="0" i="0" kern="1200" baseline="30000" dirty="0">
                          <a:solidFill>
                            <a:schemeClr val="dk1"/>
                          </a:solidFill>
                          <a:effectLst/>
                          <a:latin typeface="+mn-lt"/>
                          <a:ea typeface="+mn-ea"/>
                          <a:cs typeface="+mn-cs"/>
                        </a:rPr>
                        <a:t>1</a:t>
                      </a:r>
                      <a:r>
                        <a:rPr lang="ru-RU" sz="1000" b="0" i="0" kern="1200" dirty="0">
                          <a:solidFill>
                            <a:schemeClr val="dk1"/>
                          </a:solidFill>
                          <a:effectLst/>
                          <a:latin typeface="+mn-lt"/>
                          <a:ea typeface="+mn-ea"/>
                          <a:cs typeface="+mn-cs"/>
                        </a:rPr>
                        <a:t> Таможенного кодекса продлевается срок уплаты НДС на период производственного цикла, но не более чем на 180 дней, на импортируемые сырье, за исключением товаров, указанных в приложении к настоящему закону, материалы, принадлежности, первичную упаковку и комплектующие изделия, используемые исключительно в производстве товаров на экспорт, в порядке, установленном Правительством.</a:t>
                      </a:r>
                    </a:p>
                    <a:p>
                      <a:pPr algn="just"/>
                      <a:r>
                        <a:rPr lang="ru-RU" sz="1000" b="0" i="0" kern="1200" dirty="0">
                          <a:solidFill>
                            <a:schemeClr val="dk1"/>
                          </a:solidFill>
                          <a:effectLst/>
                          <a:latin typeface="+mn-lt"/>
                          <a:ea typeface="+mn-ea"/>
                          <a:cs typeface="+mn-cs"/>
                        </a:rPr>
                        <a:t>(20</a:t>
                      </a:r>
                      <a:r>
                        <a:rPr lang="ru-RU" sz="1000" b="0" i="0" kern="1200" baseline="30000" dirty="0">
                          <a:solidFill>
                            <a:schemeClr val="dk1"/>
                          </a:solidFill>
                          <a:effectLst/>
                          <a:latin typeface="+mn-lt"/>
                          <a:ea typeface="+mn-ea"/>
                          <a:cs typeface="+mn-cs"/>
                        </a:rPr>
                        <a:t>4</a:t>
                      </a:r>
                      <a:r>
                        <a:rPr lang="ru-RU" sz="1000" b="0" i="0" kern="1200" dirty="0">
                          <a:solidFill>
                            <a:schemeClr val="dk1"/>
                          </a:solidFill>
                          <a:effectLst/>
                          <a:latin typeface="+mn-lt"/>
                          <a:ea typeface="+mn-ea"/>
                          <a:cs typeface="+mn-cs"/>
                        </a:rPr>
                        <a:t>) Импортируемые сырье, материалы, принадлежности, первичная упаковка и комплектующие изделия, указанные в части (20</a:t>
                      </a:r>
                      <a:r>
                        <a:rPr lang="ru-RU" sz="1000" b="0" i="0" kern="1200" baseline="30000" dirty="0">
                          <a:solidFill>
                            <a:schemeClr val="dk1"/>
                          </a:solidFill>
                          <a:effectLst/>
                          <a:latin typeface="+mn-lt"/>
                          <a:ea typeface="+mn-ea"/>
                          <a:cs typeface="+mn-cs"/>
                        </a:rPr>
                        <a:t>3</a:t>
                      </a:r>
                      <a:r>
                        <a:rPr lang="ru-RU" sz="1000" b="0" i="0" kern="1200" dirty="0">
                          <a:solidFill>
                            <a:schemeClr val="dk1"/>
                          </a:solidFill>
                          <a:effectLst/>
                          <a:latin typeface="+mn-lt"/>
                          <a:ea typeface="+mn-ea"/>
                          <a:cs typeface="+mn-cs"/>
                        </a:rPr>
                        <a:t>), считаются условно выпущенными и находящимися под таможенным надзором в соответствии со статьей 35 Таможенного кодекса, а товары, предназначенные для экспорта, подлежат обязательному вывозу с территории страны в течение 180 дней со дня декларирования ввоза сырья, материалов, принадлежностей, первичной упаковки и комплектующих изделий, использованных при их производстве.</a:t>
                      </a:r>
                    </a:p>
                    <a:p>
                      <a:pPr algn="just"/>
                      <a:r>
                        <a:rPr lang="ru-RU" sz="1000" b="0" i="0" kern="1200" dirty="0">
                          <a:solidFill>
                            <a:schemeClr val="dk1"/>
                          </a:solidFill>
                          <a:effectLst/>
                          <a:latin typeface="+mn-lt"/>
                          <a:ea typeface="+mn-ea"/>
                          <a:cs typeface="+mn-cs"/>
                        </a:rPr>
                        <a:t>(20</a:t>
                      </a:r>
                      <a:r>
                        <a:rPr lang="ru-RU" sz="1000" b="0" i="0" kern="1200" baseline="30000" dirty="0">
                          <a:solidFill>
                            <a:schemeClr val="dk1"/>
                          </a:solidFill>
                          <a:effectLst/>
                          <a:latin typeface="+mn-lt"/>
                          <a:ea typeface="+mn-ea"/>
                          <a:cs typeface="+mn-cs"/>
                        </a:rPr>
                        <a:t>5</a:t>
                      </a:r>
                      <a:r>
                        <a:rPr lang="ru-RU" sz="1000" b="0" i="0" kern="1200" dirty="0">
                          <a:solidFill>
                            <a:schemeClr val="dk1"/>
                          </a:solidFill>
                          <a:effectLst/>
                          <a:latin typeface="+mn-lt"/>
                          <a:ea typeface="+mn-ea"/>
                          <a:cs typeface="+mn-cs"/>
                        </a:rPr>
                        <a:t>) Если до истечения срока, указанного в части (20</a:t>
                      </a:r>
                      <a:r>
                        <a:rPr lang="ru-RU" sz="1000" b="0" i="0" kern="1200" baseline="30000" dirty="0">
                          <a:solidFill>
                            <a:schemeClr val="dk1"/>
                          </a:solidFill>
                          <a:effectLst/>
                          <a:latin typeface="+mn-lt"/>
                          <a:ea typeface="+mn-ea"/>
                          <a:cs typeface="+mn-cs"/>
                        </a:rPr>
                        <a:t>3</a:t>
                      </a:r>
                      <a:r>
                        <a:rPr lang="ru-RU" sz="1000" b="0" i="0" kern="1200" dirty="0">
                          <a:solidFill>
                            <a:schemeClr val="dk1"/>
                          </a:solidFill>
                          <a:effectLst/>
                          <a:latin typeface="+mn-lt"/>
                          <a:ea typeface="+mn-ea"/>
                          <a:cs typeface="+mn-cs"/>
                        </a:rPr>
                        <a:t>), произведен экспорт товаров, полученных от переработки сырья, материалов, принадлежностей, первичной упаковки и комплектующих изделий, на которые был продлен срок уплаты НДС, уплата НДС не осуществляется. Своими регулирующими решениями Таможенная служба осуществляет процедуру аннулирования сумм НДС, исчисленных ранее при импорте сырья, материалов, принадлежностей, первичной упаковки и комплектующих изделий.</a:t>
                      </a:r>
                    </a:p>
                    <a:p>
                      <a:pPr algn="just"/>
                      <a:r>
                        <a:rPr lang="ru-RU" sz="1000" b="0" i="0" kern="1200" dirty="0">
                          <a:solidFill>
                            <a:schemeClr val="dk1"/>
                          </a:solidFill>
                          <a:effectLst/>
                          <a:latin typeface="+mn-lt"/>
                          <a:ea typeface="+mn-ea"/>
                          <a:cs typeface="+mn-cs"/>
                        </a:rPr>
                        <a:t>(20</a:t>
                      </a:r>
                      <a:r>
                        <a:rPr lang="ru-RU" sz="1000" b="0" i="0" kern="1200" baseline="30000" dirty="0">
                          <a:solidFill>
                            <a:schemeClr val="dk1"/>
                          </a:solidFill>
                          <a:effectLst/>
                          <a:latin typeface="+mn-lt"/>
                          <a:ea typeface="+mn-ea"/>
                          <a:cs typeface="+mn-cs"/>
                        </a:rPr>
                        <a:t>6</a:t>
                      </a:r>
                      <a:r>
                        <a:rPr lang="ru-RU" sz="1000" b="0" i="0" kern="1200" dirty="0">
                          <a:solidFill>
                            <a:schemeClr val="dk1"/>
                          </a:solidFill>
                          <a:effectLst/>
                          <a:latin typeface="+mn-lt"/>
                          <a:ea typeface="+mn-ea"/>
                          <a:cs typeface="+mn-cs"/>
                        </a:rPr>
                        <a:t>) Порядок продления срока уплаты НДС устанавливается в положении, утвержденном Правительством.</a:t>
                      </a:r>
                    </a:p>
                    <a:p>
                      <a:pPr algn="just"/>
                      <a:r>
                        <a:rPr lang="ru-RU" sz="1000" b="0" i="0" kern="1200" dirty="0">
                          <a:solidFill>
                            <a:schemeClr val="dk1"/>
                          </a:solidFill>
                          <a:effectLst/>
                          <a:latin typeface="+mn-lt"/>
                          <a:ea typeface="+mn-ea"/>
                          <a:cs typeface="+mn-cs"/>
                        </a:rPr>
                        <a:t>(20</a:t>
                      </a:r>
                      <a:r>
                        <a:rPr lang="ru-RU" sz="1000" b="0" i="0" kern="1200" baseline="30000" dirty="0">
                          <a:solidFill>
                            <a:schemeClr val="dk1"/>
                          </a:solidFill>
                          <a:effectLst/>
                          <a:latin typeface="+mn-lt"/>
                          <a:ea typeface="+mn-ea"/>
                          <a:cs typeface="+mn-cs"/>
                        </a:rPr>
                        <a:t>7</a:t>
                      </a:r>
                      <a:r>
                        <a:rPr lang="ru-RU" sz="1000" b="0" i="0" kern="1200" dirty="0">
                          <a:solidFill>
                            <a:schemeClr val="dk1"/>
                          </a:solidFill>
                          <a:effectLst/>
                          <a:latin typeface="+mn-lt"/>
                          <a:ea typeface="+mn-ea"/>
                          <a:cs typeface="+mn-cs"/>
                        </a:rPr>
                        <a:t>) В случае выпуска товаров, предназначенных для экспорта, в свободное обращение на внутреннем рынке или нарушения срока их вывоза из страны таможенные органы исчисляют и взимают НДС в соответствии со статьей 126 Таможенного кодекса с применением соответствующих санкций и других мер принудительного исполнения таможенного обязательства, предусмотренных действующим законодательством.</a:t>
                      </a:r>
                    </a:p>
                  </a:txBody>
                  <a:tcPr/>
                </a:tc>
                <a:tc>
                  <a:txBody>
                    <a:bodyPr/>
                    <a:lstStyle/>
                    <a:p>
                      <a:r>
                        <a:rPr lang="ru-RU" sz="1000" kern="1200" dirty="0">
                          <a:solidFill>
                            <a:schemeClr val="dk1"/>
                          </a:solidFill>
                          <a:effectLst/>
                          <a:latin typeface="+mn-lt"/>
                          <a:ea typeface="+mn-ea"/>
                          <a:cs typeface="+mn-cs"/>
                        </a:rPr>
                        <a:t> </a:t>
                      </a:r>
                      <a:endParaRPr lang="ro-RO" sz="1000" kern="1200" dirty="0">
                        <a:solidFill>
                          <a:schemeClr val="dk1"/>
                        </a:solidFill>
                        <a:effectLst/>
                        <a:latin typeface="+mn-lt"/>
                        <a:ea typeface="+mn-ea"/>
                        <a:cs typeface="+mn-cs"/>
                      </a:endParaRPr>
                    </a:p>
                    <a:p>
                      <a:r>
                        <a:rPr lang="ru-RU" sz="1400" b="1" kern="1200" dirty="0">
                          <a:solidFill>
                            <a:schemeClr val="dk1"/>
                          </a:solidFill>
                          <a:effectLst/>
                          <a:latin typeface="+mn-lt"/>
                          <a:ea typeface="+mn-ea"/>
                          <a:cs typeface="+mn-cs"/>
                        </a:rPr>
                        <a:t>Ст.</a:t>
                      </a:r>
                      <a:r>
                        <a:rPr lang="ro-RO" sz="1400" b="1" kern="1200" dirty="0">
                          <a:solidFill>
                            <a:schemeClr val="dk1"/>
                          </a:solidFill>
                          <a:effectLst/>
                          <a:latin typeface="+mn-lt"/>
                          <a:ea typeface="+mn-ea"/>
                          <a:cs typeface="+mn-cs"/>
                        </a:rPr>
                        <a:t>IV. </a:t>
                      </a:r>
                      <a:r>
                        <a:rPr lang="ru-RU" sz="1400" b="0" i="0" kern="1200" dirty="0">
                          <a:solidFill>
                            <a:schemeClr val="dk1"/>
                          </a:solidFill>
                          <a:effectLst/>
                          <a:latin typeface="+mn-lt"/>
                          <a:ea typeface="+mn-ea"/>
                          <a:cs typeface="+mn-cs"/>
                        </a:rPr>
                        <a:t>Части (13</a:t>
                      </a:r>
                      <a:r>
                        <a:rPr lang="ru-RU" sz="1400" b="0" i="0" kern="1200" baseline="30000" dirty="0">
                          <a:solidFill>
                            <a:schemeClr val="dk1"/>
                          </a:solidFill>
                          <a:effectLst/>
                          <a:latin typeface="+mn-lt"/>
                          <a:ea typeface="+mn-ea"/>
                          <a:cs typeface="+mn-cs"/>
                        </a:rPr>
                        <a:t>9</a:t>
                      </a:r>
                      <a:r>
                        <a:rPr lang="ru-RU" sz="1400" b="0" i="0" kern="1200" dirty="0">
                          <a:solidFill>
                            <a:schemeClr val="dk1"/>
                          </a:solidFill>
                          <a:effectLst/>
                          <a:latin typeface="+mn-lt"/>
                          <a:ea typeface="+mn-ea"/>
                          <a:cs typeface="+mn-cs"/>
                        </a:rPr>
                        <a:t>), (20) и (20</a:t>
                      </a:r>
                      <a:r>
                        <a:rPr lang="ru-RU" sz="1400" b="0" i="0" kern="1200" baseline="30000" dirty="0">
                          <a:solidFill>
                            <a:schemeClr val="dk1"/>
                          </a:solidFill>
                          <a:effectLst/>
                          <a:latin typeface="+mn-lt"/>
                          <a:ea typeface="+mn-ea"/>
                          <a:cs typeface="+mn-cs"/>
                        </a:rPr>
                        <a:t>3</a:t>
                      </a:r>
                      <a:r>
                        <a:rPr lang="ru-RU" sz="1400" b="0" i="0" kern="1200" dirty="0">
                          <a:solidFill>
                            <a:schemeClr val="dk1"/>
                          </a:solidFill>
                          <a:effectLst/>
                          <a:latin typeface="+mn-lt"/>
                          <a:ea typeface="+mn-ea"/>
                          <a:cs typeface="+mn-cs"/>
                        </a:rPr>
                        <a:t>)–(20</a:t>
                      </a:r>
                      <a:r>
                        <a:rPr lang="ru-RU" sz="1400" b="0" i="0" kern="1200" baseline="30000" dirty="0">
                          <a:solidFill>
                            <a:schemeClr val="dk1"/>
                          </a:solidFill>
                          <a:effectLst/>
                          <a:latin typeface="+mn-lt"/>
                          <a:ea typeface="+mn-ea"/>
                          <a:cs typeface="+mn-cs"/>
                        </a:rPr>
                        <a:t>7</a:t>
                      </a:r>
                      <a:r>
                        <a:rPr lang="ru-RU" sz="1400" b="0" i="0" kern="1200" dirty="0">
                          <a:solidFill>
                            <a:schemeClr val="dk1"/>
                          </a:solidFill>
                          <a:effectLst/>
                          <a:latin typeface="+mn-lt"/>
                          <a:ea typeface="+mn-ea"/>
                          <a:cs typeface="+mn-cs"/>
                        </a:rPr>
                        <a:t>) статьи 4 Закона о введении в действие раздела III Налогового кодекса № 1417/1997 (повторное опубликование: Официальный монитор Республики Молдова, специальный выпуск от 8 февраля 2007 года), с последующими изменениями, </a:t>
                      </a:r>
                      <a:r>
                        <a:rPr lang="ru-RU" sz="1400" b="0" i="0" kern="1200" dirty="0">
                          <a:solidFill>
                            <a:srgbClr val="FF0000"/>
                          </a:solidFill>
                          <a:effectLst/>
                          <a:latin typeface="+mn-lt"/>
                          <a:ea typeface="+mn-ea"/>
                          <a:cs typeface="+mn-cs"/>
                        </a:rPr>
                        <a:t>признать утратившими силу</a:t>
                      </a:r>
                      <a:r>
                        <a:rPr lang="ru-RU" sz="1800" b="0" i="0" kern="1200" dirty="0">
                          <a:solidFill>
                            <a:schemeClr val="dk1"/>
                          </a:solidFill>
                          <a:effectLst/>
                          <a:latin typeface="+mn-lt"/>
                          <a:ea typeface="+mn-ea"/>
                          <a:cs typeface="+mn-cs"/>
                        </a:rPr>
                        <a:t>.</a:t>
                      </a:r>
                      <a:endParaRPr lang="ru-RU" sz="1000" kern="1200" dirty="0">
                        <a:solidFill>
                          <a:schemeClr val="dk1"/>
                        </a:solidFill>
                        <a:effectLst/>
                        <a:latin typeface="+mn-lt"/>
                        <a:ea typeface="+mn-ea"/>
                        <a:cs typeface="+mn-cs"/>
                      </a:endParaRPr>
                    </a:p>
                  </a:txBody>
                  <a:tcPr/>
                </a:tc>
                <a:tc>
                  <a:txBody>
                    <a:bodyPr/>
                    <a:lstStyle/>
                    <a:p>
                      <a:r>
                        <a:rPr lang="ru-RU" sz="1000" dirty="0"/>
                        <a:t>Вступает в силу </a:t>
                      </a:r>
                      <a:r>
                        <a:rPr lang="ru-RU" sz="1000" baseline="0" dirty="0"/>
                        <a:t>15.08.2024</a:t>
                      </a:r>
                      <a:endParaRPr lang="ru-RU" sz="1000" dirty="0"/>
                    </a:p>
                  </a:txBody>
                  <a:tcPr/>
                </a:tc>
                <a:extLst>
                  <a:ext uri="{0D108BD9-81ED-4DB2-BD59-A6C34878D82A}">
                    <a16:rowId xmlns:a16="http://schemas.microsoft.com/office/drawing/2014/main" val="2735135408"/>
                  </a:ext>
                </a:extLst>
              </a:tr>
            </a:tbl>
          </a:graphicData>
        </a:graphic>
      </p:graphicFrame>
    </p:spTree>
    <p:extLst>
      <p:ext uri="{BB962C8B-B14F-4D97-AF65-F5344CB8AC3E}">
        <p14:creationId xmlns:p14="http://schemas.microsoft.com/office/powerpoint/2010/main" val="112483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797666" y="184187"/>
            <a:ext cx="8596668" cy="1162212"/>
          </a:xfrm>
        </p:spPr>
        <p:txBody>
          <a:bodyPr>
            <a:noAutofit/>
          </a:bodyPr>
          <a:lstStyle/>
          <a:p>
            <a:pPr algn="ctr"/>
            <a:r>
              <a:rPr lang="ru-RU" sz="2800" b="0" i="0" dirty="0">
                <a:solidFill>
                  <a:srgbClr val="333333"/>
                </a:solidFill>
                <a:effectLst/>
                <a:latin typeface="PT Serif" panose="020A0603040505020204" pitchFamily="18" charset="-52"/>
              </a:rPr>
              <a:t>Продление периода программы возмещения сельскохозяйственным производителям</a:t>
            </a:r>
            <a:endParaRPr lang="ru-RU" sz="2800" b="1" dirty="0"/>
          </a:p>
        </p:txBody>
      </p:sp>
      <p:sp>
        <p:nvSpPr>
          <p:cNvPr id="6" name="Объект 5"/>
          <p:cNvSpPr>
            <a:spLocks noGrp="1"/>
          </p:cNvSpPr>
          <p:nvPr>
            <p:ph idx="1"/>
          </p:nvPr>
        </p:nvSpPr>
        <p:spPr>
          <a:xfrm>
            <a:off x="838200" y="1143000"/>
            <a:ext cx="10515600" cy="5116513"/>
          </a:xfrm>
        </p:spPr>
        <p:txBody>
          <a:bodyPr>
            <a:normAutofit/>
          </a:bodyPr>
          <a:lstStyle/>
          <a:p>
            <a:pPr marL="0" indent="0">
              <a:buNone/>
            </a:pPr>
            <a:endParaRPr lang="ru-RU" b="1" dirty="0"/>
          </a:p>
          <a:p>
            <a:pPr marL="0" indent="0">
              <a:buNone/>
            </a:pPr>
            <a:r>
              <a:rPr lang="ru-RU" sz="1800" b="1" i="0" dirty="0">
                <a:solidFill>
                  <a:srgbClr val="333333"/>
                </a:solidFill>
                <a:effectLst/>
                <a:latin typeface="PT Serif" panose="020A0603040505020204" pitchFamily="18" charset="-52"/>
              </a:rPr>
              <a:t>Ст. ХV.</a:t>
            </a:r>
            <a:r>
              <a:rPr lang="ru-RU" sz="1800" b="0" i="0" dirty="0">
                <a:solidFill>
                  <a:srgbClr val="333333"/>
                </a:solidFill>
                <a:effectLst/>
                <a:latin typeface="PT Serif" panose="020A0603040505020204" pitchFamily="18" charset="-52"/>
              </a:rPr>
              <a:t> –</a:t>
            </a:r>
            <a:r>
              <a:rPr lang="ru-RU" b="0" i="0" dirty="0">
                <a:solidFill>
                  <a:srgbClr val="333333"/>
                </a:solidFill>
                <a:effectLst/>
                <a:latin typeface="PT Serif" panose="020A0603040505020204" pitchFamily="18" charset="-52"/>
              </a:rPr>
              <a:t> </a:t>
            </a:r>
            <a:r>
              <a:rPr lang="ru-RU" sz="1800" b="0" i="0" dirty="0">
                <a:solidFill>
                  <a:srgbClr val="333333"/>
                </a:solidFill>
                <a:effectLst/>
                <a:latin typeface="PT Serif" panose="020A0603040505020204" pitchFamily="18" charset="-52"/>
              </a:rPr>
              <a:t>В пункте b) статьи 6 Закона о Программе возмещения НДС для сельскохозяйственных производителей</a:t>
            </a:r>
            <a:r>
              <a:rPr lang="ru-RU" b="0" i="0" dirty="0">
                <a:solidFill>
                  <a:srgbClr val="333333"/>
                </a:solidFill>
                <a:effectLst/>
                <a:latin typeface="PT Serif" panose="020A0603040505020204" pitchFamily="18" charset="-52"/>
              </a:rPr>
              <a:t> </a:t>
            </a:r>
            <a:r>
              <a:rPr lang="ru-RU" sz="1800" b="0" i="0" dirty="0">
                <a:solidFill>
                  <a:srgbClr val="333333"/>
                </a:solidFill>
                <a:effectLst/>
                <a:latin typeface="PT Serif" panose="020A0603040505020204" pitchFamily="18" charset="-52"/>
              </a:rPr>
              <a:t>№ 337/2022 (Официальный монитор Республики Молдова, 2022 г., № 413–425, ст. 764), с последующими изменениями, цифры «2024» заменить цифрами «2025».</a:t>
            </a:r>
            <a:endParaRPr lang="ro-RO" dirty="0"/>
          </a:p>
          <a:p>
            <a:pPr marL="0" indent="0" algn="just">
              <a:buNone/>
            </a:pPr>
            <a:r>
              <a:rPr lang="ru-RU" sz="1400" b="1" i="1" dirty="0"/>
              <a:t>Изменения вступают в силу 15.08.2024</a:t>
            </a:r>
            <a:endParaRPr lang="ro-RO" sz="1400" b="1" i="1" dirty="0"/>
          </a:p>
          <a:p>
            <a:pPr marL="0" indent="0" algn="just">
              <a:buNone/>
            </a:pPr>
            <a:r>
              <a:rPr lang="ru-RU" sz="1400" i="1" dirty="0"/>
              <a:t>Согласно изменениям, внесенные в </a:t>
            </a:r>
            <a:r>
              <a:rPr lang="ru-RU" sz="1400" b="0" i="0" dirty="0">
                <a:solidFill>
                  <a:srgbClr val="333333"/>
                </a:solidFill>
                <a:effectLst/>
                <a:latin typeface="PT Serif" panose="020A0603040505020204" pitchFamily="18" charset="-52"/>
              </a:rPr>
              <a:t>Закона о Программе возмещения НДС для сельскохозяйственных производителей № 337/2022, Период программы возмещения сельскохозяйственным производителям</a:t>
            </a:r>
            <a:r>
              <a:rPr lang="ro-RO" sz="1400" i="1" dirty="0"/>
              <a:t>, </a:t>
            </a:r>
            <a:r>
              <a:rPr lang="ru-RU" sz="1400" i="1" dirty="0"/>
              <a:t>которые соответствуют условиям</a:t>
            </a:r>
            <a:r>
              <a:rPr lang="ro-RO" sz="1400" i="1" dirty="0"/>
              <a:t>, </a:t>
            </a:r>
            <a:r>
              <a:rPr lang="ru-RU" sz="1400" i="1" dirty="0"/>
              <a:t>начиная </a:t>
            </a:r>
            <a:r>
              <a:rPr lang="ru-RU" sz="1400" b="1" i="1" dirty="0">
                <a:solidFill>
                  <a:srgbClr val="FF0000"/>
                </a:solidFill>
              </a:rPr>
              <a:t>с </a:t>
            </a:r>
            <a:r>
              <a:rPr lang="ro-RO" sz="1400" b="1" i="1" dirty="0">
                <a:solidFill>
                  <a:srgbClr val="FF0000"/>
                </a:solidFill>
              </a:rPr>
              <a:t>15 </a:t>
            </a:r>
            <a:r>
              <a:rPr lang="ru-RU" sz="1400" b="1" i="1" dirty="0" err="1">
                <a:solidFill>
                  <a:srgbClr val="FF0000"/>
                </a:solidFill>
              </a:rPr>
              <a:t>авгутса</a:t>
            </a:r>
            <a:r>
              <a:rPr lang="ru-RU" sz="1400" b="1" i="1" dirty="0">
                <a:solidFill>
                  <a:srgbClr val="FF0000"/>
                </a:solidFill>
              </a:rPr>
              <a:t> </a:t>
            </a:r>
            <a:r>
              <a:rPr lang="ro-RO" sz="1400" b="1" i="1" dirty="0">
                <a:solidFill>
                  <a:srgbClr val="FF0000"/>
                </a:solidFill>
              </a:rPr>
              <a:t>2024 </a:t>
            </a:r>
            <a:r>
              <a:rPr lang="ru-RU" sz="1400" b="1" i="1" dirty="0">
                <a:solidFill>
                  <a:srgbClr val="FF0000"/>
                </a:solidFill>
              </a:rPr>
              <a:t>г. был продлен до июня </a:t>
            </a:r>
            <a:r>
              <a:rPr lang="ro-RO" sz="1400" b="1" i="1" dirty="0">
                <a:solidFill>
                  <a:srgbClr val="FF0000"/>
                </a:solidFill>
              </a:rPr>
              <a:t>2025 </a:t>
            </a:r>
            <a:r>
              <a:rPr lang="ru-RU" sz="1400" b="1" i="1" dirty="0">
                <a:solidFill>
                  <a:srgbClr val="FF0000"/>
                </a:solidFill>
              </a:rPr>
              <a:t>г. включительно</a:t>
            </a:r>
            <a:r>
              <a:rPr lang="ro-RO" sz="1400" b="1" i="1" dirty="0"/>
              <a:t>. </a:t>
            </a:r>
          </a:p>
          <a:p>
            <a:endParaRPr lang="ru-RU" dirty="0"/>
          </a:p>
        </p:txBody>
      </p:sp>
    </p:spTree>
    <p:extLst>
      <p:ext uri="{BB962C8B-B14F-4D97-AF65-F5344CB8AC3E}">
        <p14:creationId xmlns:p14="http://schemas.microsoft.com/office/powerpoint/2010/main" val="1738946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678" y="119418"/>
            <a:ext cx="10836643" cy="474416"/>
          </a:xfrm>
        </p:spPr>
        <p:txBody>
          <a:bodyPr/>
          <a:lstStyle/>
          <a:p>
            <a:pPr algn="ctr"/>
            <a:r>
              <a:rPr lang="ru-RU" sz="3200" i="1" dirty="0"/>
              <a:t>Раздел </a:t>
            </a:r>
            <a:r>
              <a:rPr lang="en-US" sz="3200" i="1" dirty="0"/>
              <a:t>III</a:t>
            </a:r>
            <a:r>
              <a:rPr lang="ro-RO" sz="3200" i="1" dirty="0"/>
              <a:t> </a:t>
            </a:r>
            <a:r>
              <a:rPr lang="ru-RU" sz="3200" i="1" dirty="0"/>
              <a:t>Налогового кодекса </a:t>
            </a:r>
            <a:r>
              <a:rPr lang="en-US" sz="3200" i="1" dirty="0"/>
              <a:t>(</a:t>
            </a:r>
            <a:r>
              <a:rPr lang="ru-RU" sz="3200" i="1" dirty="0"/>
              <a:t>НДС)</a:t>
            </a:r>
          </a:p>
        </p:txBody>
      </p:sp>
      <p:graphicFrame>
        <p:nvGraphicFramePr>
          <p:cNvPr id="4" name="Объект 3"/>
          <p:cNvGraphicFramePr>
            <a:graphicFrameLocks noGrp="1"/>
          </p:cNvGraphicFramePr>
          <p:nvPr>
            <p:ph idx="1"/>
            <p:extLst>
              <p:ext uri="{D42A27DB-BD31-4B8C-83A1-F6EECF244321}">
                <p14:modId xmlns:p14="http://schemas.microsoft.com/office/powerpoint/2010/main" val="112412712"/>
              </p:ext>
            </p:extLst>
          </p:nvPr>
        </p:nvGraphicFramePr>
        <p:xfrm>
          <a:off x="383035" y="593834"/>
          <a:ext cx="11517368" cy="5627910"/>
        </p:xfrm>
        <a:graphic>
          <a:graphicData uri="http://schemas.openxmlformats.org/drawingml/2006/table">
            <a:tbl>
              <a:tblPr firstRow="1" bandRow="1">
                <a:tableStyleId>{5C22544A-7EE6-4342-B048-85BDC9FD1C3A}</a:tableStyleId>
              </a:tblPr>
              <a:tblGrid>
                <a:gridCol w="5686367">
                  <a:extLst>
                    <a:ext uri="{9D8B030D-6E8A-4147-A177-3AD203B41FA5}">
                      <a16:colId xmlns:a16="http://schemas.microsoft.com/office/drawing/2014/main" val="375357952"/>
                    </a:ext>
                  </a:extLst>
                </a:gridCol>
                <a:gridCol w="4665825">
                  <a:extLst>
                    <a:ext uri="{9D8B030D-6E8A-4147-A177-3AD203B41FA5}">
                      <a16:colId xmlns:a16="http://schemas.microsoft.com/office/drawing/2014/main" val="1318722550"/>
                    </a:ext>
                  </a:extLst>
                </a:gridCol>
                <a:gridCol w="1165176">
                  <a:extLst>
                    <a:ext uri="{9D8B030D-6E8A-4147-A177-3AD203B41FA5}">
                      <a16:colId xmlns:a16="http://schemas.microsoft.com/office/drawing/2014/main" val="753694041"/>
                    </a:ext>
                  </a:extLst>
                </a:gridCol>
              </a:tblGrid>
              <a:tr h="335538">
                <a:tc>
                  <a:txBody>
                    <a:bodyPr/>
                    <a:lstStyle/>
                    <a:p>
                      <a:pPr algn="ctr"/>
                      <a:r>
                        <a:rPr lang="ru-RU" sz="1100" dirty="0"/>
                        <a:t>Редакция до изменения </a:t>
                      </a:r>
                    </a:p>
                  </a:txBody>
                  <a:tcPr/>
                </a:tc>
                <a:tc>
                  <a:txBody>
                    <a:bodyPr/>
                    <a:lstStyle/>
                    <a:p>
                      <a:pPr algn="ctr"/>
                      <a:r>
                        <a:rPr lang="ru-RU" sz="1100" dirty="0"/>
                        <a:t>Изменения </a:t>
                      </a:r>
                      <a:r>
                        <a:rPr lang="ru-RU" sz="1100" baseline="0" dirty="0"/>
                        <a:t>согласно Закону </a:t>
                      </a:r>
                      <a:r>
                        <a:rPr lang="ru-RU" sz="1100" dirty="0"/>
                        <a:t>№214/2024</a:t>
                      </a:r>
                    </a:p>
                  </a:txBody>
                  <a:tcPr/>
                </a:tc>
                <a:tc>
                  <a:txBody>
                    <a:bodyPr/>
                    <a:lstStyle/>
                    <a:p>
                      <a:endParaRPr lang="ru-RU" sz="1100" dirty="0"/>
                    </a:p>
                  </a:txBody>
                  <a:tcPr/>
                </a:tc>
                <a:extLst>
                  <a:ext uri="{0D108BD9-81ED-4DB2-BD59-A6C34878D82A}">
                    <a16:rowId xmlns:a16="http://schemas.microsoft.com/office/drawing/2014/main" val="2265117460"/>
                  </a:ext>
                </a:extLst>
              </a:tr>
              <a:tr h="1589052">
                <a:tc>
                  <a:txBody>
                    <a:bodyPr/>
                    <a:lstStyle/>
                    <a:p>
                      <a:r>
                        <a:rPr lang="ru-RU" sz="1100" b="1" kern="1200" dirty="0" err="1">
                          <a:solidFill>
                            <a:schemeClr val="dk1"/>
                          </a:solidFill>
                          <a:effectLst/>
                          <a:latin typeface="+mn-lt"/>
                          <a:ea typeface="+mn-ea"/>
                          <a:cs typeface="+mn-cs"/>
                        </a:rPr>
                        <a:t>Ст</a:t>
                      </a:r>
                      <a:r>
                        <a:rPr lang="ro-RO" sz="1100" b="1" kern="1200" dirty="0">
                          <a:solidFill>
                            <a:schemeClr val="dk1"/>
                          </a:solidFill>
                          <a:effectLst/>
                          <a:latin typeface="+mn-lt"/>
                          <a:ea typeface="+mn-ea"/>
                          <a:cs typeface="+mn-cs"/>
                        </a:rPr>
                        <a:t>.</a:t>
                      </a:r>
                      <a:r>
                        <a:rPr lang="ru-RU" sz="1100" b="1" kern="1200" dirty="0">
                          <a:solidFill>
                            <a:schemeClr val="dk1"/>
                          </a:solidFill>
                          <a:effectLst/>
                          <a:latin typeface="+mn-lt"/>
                          <a:ea typeface="+mn-ea"/>
                          <a:cs typeface="+mn-cs"/>
                        </a:rPr>
                        <a:t> 95.</a:t>
                      </a:r>
                      <a:r>
                        <a:rPr lang="ru-RU" sz="1100" kern="1200" dirty="0">
                          <a:solidFill>
                            <a:schemeClr val="dk1"/>
                          </a:solidFill>
                          <a:effectLst/>
                          <a:latin typeface="+mn-lt"/>
                          <a:ea typeface="+mn-ea"/>
                          <a:cs typeface="+mn-cs"/>
                        </a:rPr>
                        <a:t> объекты обложения </a:t>
                      </a:r>
                      <a:endParaRPr lang="ro-RO" sz="1100" kern="1200" dirty="0">
                        <a:solidFill>
                          <a:schemeClr val="dk1"/>
                        </a:solidFill>
                        <a:effectLst/>
                        <a:latin typeface="+mn-lt"/>
                        <a:ea typeface="+mn-ea"/>
                        <a:cs typeface="+mn-cs"/>
                      </a:endParaRPr>
                    </a:p>
                    <a:p>
                      <a:endParaRPr lang="ru-RU" sz="1100" kern="1200" dirty="0">
                        <a:solidFill>
                          <a:schemeClr val="dk1"/>
                        </a:solidFill>
                        <a:effectLst/>
                        <a:latin typeface="+mn-lt"/>
                        <a:ea typeface="+mn-ea"/>
                        <a:cs typeface="+mn-cs"/>
                      </a:endParaRPr>
                    </a:p>
                    <a:p>
                      <a:r>
                        <a:rPr lang="ru-RU" sz="1100" b="0" i="0" kern="1200" dirty="0">
                          <a:solidFill>
                            <a:schemeClr val="dk1"/>
                          </a:solidFill>
                          <a:effectLst/>
                          <a:latin typeface="+mn-lt"/>
                          <a:ea typeface="+mn-ea"/>
                          <a:cs typeface="+mn-cs"/>
                        </a:rPr>
                        <a:t>2) Не являются объектами налогообложения:</a:t>
                      </a:r>
                      <a:endParaRPr lang="ru-RU" sz="1100" kern="1200" dirty="0">
                        <a:solidFill>
                          <a:schemeClr val="dk1"/>
                        </a:solidFill>
                        <a:effectLst/>
                        <a:latin typeface="+mn-lt"/>
                        <a:ea typeface="+mn-ea"/>
                        <a:cs typeface="+mn-cs"/>
                      </a:endParaRPr>
                    </a:p>
                  </a:txBody>
                  <a:tcPr/>
                </a:tc>
                <a:tc>
                  <a:txBody>
                    <a:bodyPr/>
                    <a:lstStyle/>
                    <a:p>
                      <a:r>
                        <a:rPr lang="ru-RU" sz="1100" b="0" i="0" kern="1200" dirty="0">
                          <a:solidFill>
                            <a:schemeClr val="dk1"/>
                          </a:solidFill>
                          <a:effectLst/>
                          <a:latin typeface="+mn-lt"/>
                          <a:ea typeface="+mn-ea"/>
                          <a:cs typeface="+mn-cs"/>
                        </a:rPr>
                        <a:t>Часть (2) статьи 95 дополняется пунктом i) следующего содержания:</a:t>
                      </a:r>
                    </a:p>
                    <a:p>
                      <a:r>
                        <a:rPr lang="ru-RU" sz="1100" b="0" i="0" kern="1200" dirty="0">
                          <a:solidFill>
                            <a:schemeClr val="dk1"/>
                          </a:solidFill>
                          <a:effectLst/>
                          <a:latin typeface="+mn-lt"/>
                          <a:ea typeface="+mn-ea"/>
                          <a:cs typeface="+mn-cs"/>
                        </a:rPr>
                        <a:t>«i)​ расчет дополнительных затрат или доходов от балансировки системы согласно пункту 707 Правил рынка электроэнергии, утвержденных Национальным агентством по регулированию в энергетике.».</a:t>
                      </a:r>
                    </a:p>
                  </a:txBody>
                  <a:tcPr/>
                </a:tc>
                <a:tc>
                  <a:txBody>
                    <a:bodyPr/>
                    <a:lstStyle/>
                    <a:p>
                      <a:r>
                        <a:rPr lang="ru-RU" sz="1100" dirty="0"/>
                        <a:t>В силу </a:t>
                      </a:r>
                      <a:r>
                        <a:rPr lang="ru-RU" sz="1100" baseline="0" dirty="0"/>
                        <a:t>15.08.2024</a:t>
                      </a:r>
                      <a:endParaRPr lang="ru-RU" sz="1100" dirty="0"/>
                    </a:p>
                  </a:txBody>
                  <a:tcPr/>
                </a:tc>
                <a:extLst>
                  <a:ext uri="{0D108BD9-81ED-4DB2-BD59-A6C34878D82A}">
                    <a16:rowId xmlns:a16="http://schemas.microsoft.com/office/drawing/2014/main" val="2735135408"/>
                  </a:ext>
                </a:extLst>
              </a:tr>
              <a:tr h="1943727">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ru-RU" sz="1100" kern="1200" dirty="0" err="1">
                          <a:solidFill>
                            <a:schemeClr val="dk1"/>
                          </a:solidFill>
                          <a:effectLst/>
                          <a:latin typeface="+mn-lt"/>
                          <a:ea typeface="+mn-ea"/>
                          <a:cs typeface="+mn-cs"/>
                        </a:rPr>
                        <a:t>Ст</a:t>
                      </a:r>
                      <a:r>
                        <a:rPr lang="en-US" sz="1100" kern="1200" dirty="0">
                          <a:solidFill>
                            <a:schemeClr val="dk1"/>
                          </a:solidFill>
                          <a:effectLst/>
                          <a:latin typeface="+mn-lt"/>
                          <a:ea typeface="+mn-ea"/>
                          <a:cs typeface="+mn-cs"/>
                        </a:rPr>
                        <a:t>.96 </a:t>
                      </a:r>
                      <a:r>
                        <a:rPr lang="ru-RU" sz="1100" kern="1200" dirty="0" err="1">
                          <a:solidFill>
                            <a:schemeClr val="dk1"/>
                          </a:solidFill>
                          <a:effectLst/>
                          <a:latin typeface="+mn-lt"/>
                          <a:ea typeface="+mn-ea"/>
                          <a:cs typeface="+mn-cs"/>
                        </a:rPr>
                        <a:t>пкт</a:t>
                      </a:r>
                      <a:r>
                        <a:rPr lang="en-US" sz="1100" kern="1200" dirty="0">
                          <a:solidFill>
                            <a:schemeClr val="dk1"/>
                          </a:solidFill>
                          <a:effectLst/>
                          <a:latin typeface="+mn-lt"/>
                          <a:ea typeface="+mn-ea"/>
                          <a:cs typeface="+mn-cs"/>
                        </a:rPr>
                        <a:t>.b)</a:t>
                      </a:r>
                    </a:p>
                    <a:p>
                      <a:pPr marL="0" marR="0" lvl="0" indent="0" algn="just" defTabSz="4572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effectLst/>
                          <a:latin typeface="+mn-lt"/>
                          <a:ea typeface="+mn-ea"/>
                          <a:cs typeface="+mn-cs"/>
                        </a:rPr>
                        <a:t>- </a:t>
                      </a:r>
                      <a:r>
                        <a:rPr lang="ru-RU" sz="1100" b="0" i="0" kern="1200" dirty="0">
                          <a:solidFill>
                            <a:schemeClr val="dk1"/>
                          </a:solidFill>
                          <a:effectLst/>
                          <a:latin typeface="+mn-lt"/>
                          <a:ea typeface="+mn-ea"/>
                          <a:cs typeface="+mn-cs"/>
                        </a:rPr>
                        <a:t>8 процентов – на продукцию животноводства в натуральном виде, живом весе, продукцию растениеводства и садоводства в натуральном виде, произведенную, импортируемую и/или поставляемую на территорию Республики Молдова, указанную в товарных позициях: 010221, 010231000, 010290200, 010310000, 010410100, 010420100, искл.0105 – живые цыплята племенного разведения, 060210, 060220, 0701, 07020000, 0703, 0704, 0705, 0706, 070700, 0708, 070920000, 070930000, 070940000, 070951000, 070953000, 070952000, 070960, 070970000, 070993100, 070999100, 070999400, 070999500, 070999600, искл.070999900 – укроп и петрушка, 0713, 071420100, 080231000, 080610, 080711000, 080719000, 080810, 080830, 080840000, 0809, 08101000, 081020, 081030, 1001, 1002, 1003, 1004, 1005, 1007, 1201, 1205, 120600, 1209, искл.121291800 – сахарная свекла свежая или охлажденная, 121300000, 1214;</a:t>
                      </a:r>
                      <a:endParaRPr lang="ru-RU" sz="1100" kern="1200" dirty="0">
                        <a:solidFill>
                          <a:schemeClr val="dk1"/>
                        </a:solidFill>
                        <a:effectLst/>
                        <a:latin typeface="+mn-lt"/>
                        <a:ea typeface="+mn-ea"/>
                        <a:cs typeface="+mn-cs"/>
                      </a:endParaRPr>
                    </a:p>
                  </a:txBody>
                  <a:tcPr/>
                </a:tc>
                <a:tc>
                  <a:txBody>
                    <a:bodyPr/>
                    <a:lstStyle/>
                    <a:p>
                      <a:r>
                        <a:rPr lang="ru-RU" sz="1100" kern="1200" dirty="0">
                          <a:solidFill>
                            <a:schemeClr val="dk1"/>
                          </a:solidFill>
                          <a:effectLst/>
                          <a:latin typeface="+mn-lt"/>
                          <a:ea typeface="+mn-ea"/>
                          <a:cs typeface="+mn-cs"/>
                        </a:rPr>
                        <a:t> </a:t>
                      </a:r>
                      <a:r>
                        <a:rPr lang="en-US" sz="1100" b="1" kern="1200" dirty="0">
                          <a:solidFill>
                            <a:schemeClr val="dk1"/>
                          </a:solidFill>
                          <a:effectLst/>
                          <a:latin typeface="+mn-lt"/>
                          <a:ea typeface="+mn-ea"/>
                          <a:cs typeface="+mn-cs"/>
                        </a:rPr>
                        <a:t>30. </a:t>
                      </a:r>
                      <a:r>
                        <a:rPr lang="ru-RU" sz="1100" b="0" i="0" kern="1200" dirty="0">
                          <a:solidFill>
                            <a:schemeClr val="dk1"/>
                          </a:solidFill>
                          <a:effectLst/>
                          <a:latin typeface="+mn-lt"/>
                          <a:ea typeface="+mn-ea"/>
                          <a:cs typeface="+mn-cs"/>
                        </a:rPr>
                        <a:t>В абзаце пятом пункта b) статьи 96 слово «</a:t>
                      </a:r>
                      <a:r>
                        <a:rPr lang="ru-RU" sz="1100" b="0" i="0" kern="1200" dirty="0" err="1">
                          <a:solidFill>
                            <a:schemeClr val="dk1"/>
                          </a:solidFill>
                          <a:effectLst/>
                          <a:latin typeface="+mn-lt"/>
                          <a:ea typeface="+mn-ea"/>
                          <a:cs typeface="+mn-cs"/>
                        </a:rPr>
                        <a:t>искл</a:t>
                      </a:r>
                      <a:r>
                        <a:rPr lang="ru-RU" sz="1100" b="0" i="0" kern="1200" dirty="0">
                          <a:solidFill>
                            <a:schemeClr val="dk1"/>
                          </a:solidFill>
                          <a:effectLst/>
                          <a:latin typeface="+mn-lt"/>
                          <a:ea typeface="+mn-ea"/>
                          <a:cs typeface="+mn-cs"/>
                        </a:rPr>
                        <a:t>.» заменить словом «исключительно».</a:t>
                      </a:r>
                      <a:endParaRPr lang="ru-RU" sz="1100" dirty="0"/>
                    </a:p>
                  </a:txBody>
                  <a:tcPr/>
                </a:tc>
                <a:tc>
                  <a:txBody>
                    <a:bodyPr/>
                    <a:lstStyle/>
                    <a:p>
                      <a:endParaRPr lang="ru-RU" sz="1100" dirty="0"/>
                    </a:p>
                  </a:txBody>
                  <a:tcPr/>
                </a:tc>
                <a:extLst>
                  <a:ext uri="{0D108BD9-81ED-4DB2-BD59-A6C34878D82A}">
                    <a16:rowId xmlns:a16="http://schemas.microsoft.com/office/drawing/2014/main" val="185218332"/>
                  </a:ext>
                </a:extLst>
              </a:tr>
              <a:tr h="1469274">
                <a:tc>
                  <a:txBody>
                    <a:bodyPr/>
                    <a:lstStyle/>
                    <a:p>
                      <a:pPr algn="just"/>
                      <a:r>
                        <a:rPr lang="ru-RU" sz="1100" kern="1200" dirty="0" err="1">
                          <a:solidFill>
                            <a:schemeClr val="dk1"/>
                          </a:solidFill>
                          <a:effectLst/>
                          <a:latin typeface="+mn-lt"/>
                          <a:ea typeface="+mn-ea"/>
                          <a:cs typeface="+mn-cs"/>
                        </a:rPr>
                        <a:t>Ст</a:t>
                      </a:r>
                      <a:r>
                        <a:rPr lang="ro-RO" sz="1100" kern="1200" dirty="0">
                          <a:solidFill>
                            <a:schemeClr val="dk1"/>
                          </a:solidFill>
                          <a:effectLst/>
                          <a:latin typeface="+mn-lt"/>
                          <a:ea typeface="+mn-ea"/>
                          <a:cs typeface="+mn-cs"/>
                        </a:rPr>
                        <a:t>.102</a:t>
                      </a:r>
                    </a:p>
                    <a:p>
                      <a:r>
                        <a:rPr lang="ru-RU" sz="1100" b="0" i="0" kern="1200" dirty="0">
                          <a:solidFill>
                            <a:schemeClr val="dk1"/>
                          </a:solidFill>
                          <a:effectLst/>
                          <a:latin typeface="+mn-lt"/>
                          <a:ea typeface="+mn-ea"/>
                          <a:cs typeface="+mn-cs"/>
                        </a:rPr>
                        <a:t>(5) Вычет уплаченной или подлежащей уплате суммы НДС на приобретаемые товарно-материальные ценности, услуги, которые используются для осуществления поставок, не являющихся объектами обложения НДС в соответствии с </a:t>
                      </a:r>
                      <a:r>
                        <a:rPr lang="ru-RU" sz="1100" b="0" i="0" kern="1200" dirty="0">
                          <a:solidFill>
                            <a:srgbClr val="FF0000"/>
                          </a:solidFill>
                          <a:effectLst/>
                          <a:latin typeface="+mn-lt"/>
                          <a:ea typeface="+mn-ea"/>
                          <a:cs typeface="+mn-cs"/>
                        </a:rPr>
                        <a:t>пунктами c), d), f), g) и h) </a:t>
                      </a:r>
                      <a:r>
                        <a:rPr lang="ru-RU" sz="1100" b="0" i="0" kern="1200" dirty="0">
                          <a:solidFill>
                            <a:schemeClr val="dk1"/>
                          </a:solidFill>
                          <a:effectLst/>
                          <a:latin typeface="+mn-lt"/>
                          <a:ea typeface="+mn-ea"/>
                          <a:cs typeface="+mn-cs"/>
                        </a:rPr>
                        <a:t>части (2) статьи 95, осуществляется аналогично вычету по облагаемым поставкам.</a:t>
                      </a:r>
                    </a:p>
                    <a:p>
                      <a:r>
                        <a:rPr lang="ru-RU" sz="1100" b="0" i="0" kern="1200" dirty="0">
                          <a:solidFill>
                            <a:schemeClr val="dk1"/>
                          </a:solidFill>
                          <a:effectLst/>
                          <a:latin typeface="+mn-lt"/>
                          <a:ea typeface="+mn-ea"/>
                          <a:cs typeface="+mn-cs"/>
                        </a:rPr>
                        <a:t>Уплаченная или подлежащая уплате сумма НДС на приобретаемые товарно-материальные ценности, услуги, которые используются для осуществления поставок, не являющихся объектами обложения НДС в соответствии с пунктами a) и b) части (2) статьи 95, не подлежит вычету и относится на затраты или расходы.</a:t>
                      </a:r>
                    </a:p>
                  </a:txBody>
                  <a:tcPr/>
                </a:tc>
                <a:tc>
                  <a:txBody>
                    <a:bodyPr/>
                    <a:lstStyle/>
                    <a:p>
                      <a:r>
                        <a:rPr lang="ru-RU" sz="1100" b="1" kern="1200" dirty="0">
                          <a:solidFill>
                            <a:schemeClr val="dk1"/>
                          </a:solidFill>
                          <a:effectLst/>
                          <a:latin typeface="+mn-lt"/>
                          <a:ea typeface="+mn-ea"/>
                          <a:cs typeface="+mn-cs"/>
                        </a:rPr>
                        <a:t>31.</a:t>
                      </a:r>
                      <a:r>
                        <a:rPr lang="pt-BR" sz="1100" b="1" kern="1200" dirty="0">
                          <a:solidFill>
                            <a:schemeClr val="dk1"/>
                          </a:solidFill>
                          <a:effectLst/>
                          <a:latin typeface="+mn-lt"/>
                          <a:ea typeface="+mn-ea"/>
                          <a:cs typeface="+mn-cs"/>
                        </a:rPr>
                        <a:t> </a:t>
                      </a:r>
                      <a:r>
                        <a:rPr lang="ru-RU" sz="1100" b="0" i="0" kern="1200" dirty="0">
                          <a:solidFill>
                            <a:schemeClr val="dk1"/>
                          </a:solidFill>
                          <a:effectLst/>
                          <a:latin typeface="+mn-lt"/>
                          <a:ea typeface="+mn-ea"/>
                          <a:cs typeface="+mn-cs"/>
                        </a:rPr>
                        <a:t>В статье 102:</a:t>
                      </a:r>
                    </a:p>
                    <a:p>
                      <a:r>
                        <a:rPr lang="ru-RU" sz="1100" b="0" i="0" kern="1200" dirty="0">
                          <a:solidFill>
                            <a:schemeClr val="dk1"/>
                          </a:solidFill>
                          <a:effectLst/>
                          <a:latin typeface="+mn-lt"/>
                          <a:ea typeface="+mn-ea"/>
                          <a:cs typeface="+mn-cs"/>
                        </a:rPr>
                        <a:t>в части (5) слова «с пунктами c), d), f), g) и h)» заменить словами «с пунктами c), d), f), g), h) и i)»;</a:t>
                      </a:r>
                    </a:p>
                  </a:txBody>
                  <a:tcPr/>
                </a:tc>
                <a:tc>
                  <a:txBody>
                    <a:bodyPr/>
                    <a:lstStyle/>
                    <a:p>
                      <a:r>
                        <a:rPr lang="ru-RU" sz="1100" dirty="0"/>
                        <a:t>Сохраняется право зачета без  обязательства исчисления про-</a:t>
                      </a:r>
                      <a:r>
                        <a:rPr lang="ru-RU" sz="1100" dirty="0" err="1"/>
                        <a:t>раты</a:t>
                      </a:r>
                      <a:r>
                        <a:rPr lang="ru-RU" sz="1100" dirty="0"/>
                        <a:t> </a:t>
                      </a:r>
                    </a:p>
                  </a:txBody>
                  <a:tcPr/>
                </a:tc>
                <a:extLst>
                  <a:ext uri="{0D108BD9-81ED-4DB2-BD59-A6C34878D82A}">
                    <a16:rowId xmlns:a16="http://schemas.microsoft.com/office/drawing/2014/main" val="2248881228"/>
                  </a:ext>
                </a:extLst>
              </a:tr>
            </a:tbl>
          </a:graphicData>
        </a:graphic>
      </p:graphicFrame>
    </p:spTree>
    <p:extLst>
      <p:ext uri="{BB962C8B-B14F-4D97-AF65-F5344CB8AC3E}">
        <p14:creationId xmlns:p14="http://schemas.microsoft.com/office/powerpoint/2010/main" val="1894646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36328433"/>
              </p:ext>
            </p:extLst>
          </p:nvPr>
        </p:nvGraphicFramePr>
        <p:xfrm>
          <a:off x="434660" y="716280"/>
          <a:ext cx="11322679" cy="4480560"/>
        </p:xfrm>
        <a:graphic>
          <a:graphicData uri="http://schemas.openxmlformats.org/drawingml/2006/table">
            <a:tbl>
              <a:tblPr firstRow="1" bandRow="1">
                <a:tableStyleId>{5C22544A-7EE6-4342-B048-85BDC9FD1C3A}</a:tableStyleId>
              </a:tblPr>
              <a:tblGrid>
                <a:gridCol w="4356796">
                  <a:extLst>
                    <a:ext uri="{9D8B030D-6E8A-4147-A177-3AD203B41FA5}">
                      <a16:colId xmlns:a16="http://schemas.microsoft.com/office/drawing/2014/main" val="375357952"/>
                    </a:ext>
                  </a:extLst>
                </a:gridCol>
                <a:gridCol w="4654296">
                  <a:extLst>
                    <a:ext uri="{9D8B030D-6E8A-4147-A177-3AD203B41FA5}">
                      <a16:colId xmlns:a16="http://schemas.microsoft.com/office/drawing/2014/main" val="1318722550"/>
                    </a:ext>
                  </a:extLst>
                </a:gridCol>
                <a:gridCol w="2311587">
                  <a:extLst>
                    <a:ext uri="{9D8B030D-6E8A-4147-A177-3AD203B41FA5}">
                      <a16:colId xmlns:a16="http://schemas.microsoft.com/office/drawing/2014/main" val="753694041"/>
                    </a:ext>
                  </a:extLst>
                </a:gridCol>
              </a:tblGrid>
              <a:tr h="257576">
                <a:tc>
                  <a:txBody>
                    <a:bodyPr/>
                    <a:lstStyle/>
                    <a:p>
                      <a:pPr algn="ctr"/>
                      <a:r>
                        <a:rPr lang="ru-RU" sz="1800" dirty="0"/>
                        <a:t>Редакция до изменения</a:t>
                      </a:r>
                      <a:endParaRPr lang="ru-RU" dirty="0"/>
                    </a:p>
                  </a:txBody>
                  <a:tcPr/>
                </a:tc>
                <a:tc>
                  <a:txBody>
                    <a:bodyPr/>
                    <a:lstStyle/>
                    <a:p>
                      <a:pPr algn="ctr"/>
                      <a:r>
                        <a:rPr lang="ru-RU" sz="1800" dirty="0"/>
                        <a:t>Изменения </a:t>
                      </a:r>
                      <a:r>
                        <a:rPr lang="ru-RU" sz="1800" baseline="0" dirty="0"/>
                        <a:t>согласно Закону </a:t>
                      </a:r>
                      <a:r>
                        <a:rPr lang="ru-RU" sz="1800" dirty="0"/>
                        <a:t>№214/2024</a:t>
                      </a:r>
                    </a:p>
                  </a:txBody>
                  <a:tcPr/>
                </a:tc>
                <a:tc>
                  <a:txBody>
                    <a:bodyPr/>
                    <a:lstStyle/>
                    <a:p>
                      <a:pPr algn="l"/>
                      <a:endParaRPr lang="ru-RU" dirty="0"/>
                    </a:p>
                  </a:txBody>
                  <a:tcPr/>
                </a:tc>
                <a:extLst>
                  <a:ext uri="{0D108BD9-81ED-4DB2-BD59-A6C34878D82A}">
                    <a16:rowId xmlns:a16="http://schemas.microsoft.com/office/drawing/2014/main" val="2265117460"/>
                  </a:ext>
                </a:extLst>
              </a:tr>
              <a:tr h="433690">
                <a:tc>
                  <a:txBody>
                    <a:bodyPr/>
                    <a:lstStyle/>
                    <a:p>
                      <a:pPr algn="l"/>
                      <a:r>
                        <a:rPr lang="ru-RU" sz="1100" kern="1200" dirty="0" err="1">
                          <a:solidFill>
                            <a:schemeClr val="dk1"/>
                          </a:solidFill>
                          <a:effectLst/>
                          <a:latin typeface="+mn-lt"/>
                          <a:ea typeface="+mn-ea"/>
                          <a:cs typeface="+mn-cs"/>
                        </a:rPr>
                        <a:t>Ст</a:t>
                      </a:r>
                      <a:r>
                        <a:rPr lang="ro-RO" sz="1100" kern="1200" dirty="0">
                          <a:solidFill>
                            <a:schemeClr val="dk1"/>
                          </a:solidFill>
                          <a:effectLst/>
                          <a:latin typeface="+mn-lt"/>
                          <a:ea typeface="+mn-ea"/>
                          <a:cs typeface="+mn-cs"/>
                        </a:rPr>
                        <a:t>.102</a:t>
                      </a:r>
                      <a:endParaRPr lang="ru-RU" sz="1100" kern="1200" dirty="0">
                        <a:solidFill>
                          <a:schemeClr val="dk1"/>
                        </a:solidFill>
                        <a:effectLst/>
                        <a:latin typeface="+mn-lt"/>
                        <a:ea typeface="+mn-ea"/>
                        <a:cs typeface="+mn-cs"/>
                      </a:endParaRPr>
                    </a:p>
                    <a:p>
                      <a:pPr algn="just"/>
                      <a:r>
                        <a:rPr lang="ru-RU" sz="1100" b="0" i="0" kern="1200" dirty="0">
                          <a:solidFill>
                            <a:schemeClr val="dk1"/>
                          </a:solidFill>
                          <a:effectLst/>
                          <a:latin typeface="+mn-lt"/>
                          <a:ea typeface="+mn-ea"/>
                          <a:cs typeface="+mn-cs"/>
                        </a:rPr>
                        <a:t>(7) Отнесенные на затраты или расходы суммы НДС на приобретаемые товары, услуги вычитаются в случае изменения режима налогообложения на поставку товаров, услуг в процессе осуществления предпринимательской деятельности с освобожденных от НДС без права вычета на облагаемые поставки или в случае изменения назначения использования товаров для осуществления поставок, освобожденных от НДС без права вычета, вместо облагаемых поставок.</a:t>
                      </a:r>
                    </a:p>
                    <a:p>
                      <a:pPr algn="just"/>
                      <a:r>
                        <a:rPr lang="ru-RU" sz="1100" b="0" i="0" kern="1200" dirty="0">
                          <a:solidFill>
                            <a:schemeClr val="dk1"/>
                          </a:solidFill>
                          <a:effectLst/>
                          <a:latin typeface="+mn-lt"/>
                          <a:ea typeface="+mn-ea"/>
                          <a:cs typeface="+mn-cs"/>
                        </a:rPr>
                        <a:t>Вычитаются суммы НДС в размере, ранее отнесенном на затраты или расходы, на оставшиеся запасы товаров, а для основных средств и нематериальных активов, подлежащих амортизации, – в размере суммы НДС по бухгалтерской стоимости, без учета переоцененной стоимости.</a:t>
                      </a:r>
                    </a:p>
                    <a:p>
                      <a:pPr algn="just"/>
                      <a:r>
                        <a:rPr lang="ru-RU" sz="1100" b="0" i="0" kern="1200" dirty="0">
                          <a:solidFill>
                            <a:schemeClr val="dk1"/>
                          </a:solidFill>
                          <a:effectLst/>
                          <a:latin typeface="+mn-lt"/>
                          <a:ea typeface="+mn-ea"/>
                          <a:cs typeface="+mn-cs"/>
                        </a:rPr>
                        <a:t>Вычет сумм НДС в случае изменения режима налогообложения осуществляется в налоговом периоде, в котором произошло изменение режима налогообложения с поставок, освобожденных от НДС без права вычета, на облагаемые поставки.</a:t>
                      </a:r>
                    </a:p>
                    <a:p>
                      <a:pPr algn="just"/>
                      <a:r>
                        <a:rPr lang="ru-RU" sz="1100" b="0" i="0" kern="1200" dirty="0">
                          <a:solidFill>
                            <a:schemeClr val="dk1"/>
                          </a:solidFill>
                          <a:effectLst/>
                          <a:latin typeface="+mn-lt"/>
                          <a:ea typeface="+mn-ea"/>
                          <a:cs typeface="+mn-cs"/>
                        </a:rPr>
                        <a:t>Вычет сумм НДС в случае изменения назначения использования товаров осуществляется в момент использования товаров в качестве сырья, материалов или основных средств для осуществления облагаемых поставок вместо поставок, освобожденных от НДС без права вычета.</a:t>
                      </a:r>
                    </a:p>
                  </a:txBody>
                  <a:tcPr/>
                </a:tc>
                <a:tc>
                  <a:txBody>
                    <a:bodyPr/>
                    <a:lstStyle/>
                    <a:p>
                      <a:r>
                        <a:rPr lang="ru-RU" sz="1100" b="0" i="0" kern="1200" dirty="0">
                          <a:solidFill>
                            <a:schemeClr val="dk1"/>
                          </a:solidFill>
                          <a:effectLst/>
                          <a:latin typeface="+mn-lt"/>
                          <a:ea typeface="+mn-ea"/>
                          <a:cs typeface="+mn-cs"/>
                        </a:rPr>
                        <a:t>часть (7) изложить в следующей редакции:</a:t>
                      </a:r>
                    </a:p>
                    <a:p>
                      <a:pPr algn="just"/>
                      <a:r>
                        <a:rPr lang="ru-RU" sz="1100" b="0" i="0" kern="1200" dirty="0">
                          <a:solidFill>
                            <a:schemeClr val="dk1"/>
                          </a:solidFill>
                          <a:effectLst/>
                          <a:latin typeface="+mn-lt"/>
                          <a:ea typeface="+mn-ea"/>
                          <a:cs typeface="+mn-cs"/>
                        </a:rPr>
                        <a:t>«(7) Отнесенные на затраты или расходы суммы НДС на приобретаемые товары, услуги вычитаются в случае изменения режима налогообложения на поставку товаров, услуг, материальные и нематериальные активы в процессе осуществления предпринимательской деятельности с освобождением от НДС без права вычета на облагаемые поставки или в случае изменения назначения использования товаров для осуществления поставок, освобожденных от НДС без права вычета, вместо облагаемых поставок.</a:t>
                      </a:r>
                    </a:p>
                    <a:p>
                      <a:pPr algn="just"/>
                      <a:r>
                        <a:rPr lang="ru-RU" sz="1100" b="0" i="0" kern="1200" dirty="0">
                          <a:solidFill>
                            <a:schemeClr val="dk1"/>
                          </a:solidFill>
                          <a:effectLst/>
                          <a:latin typeface="+mn-lt"/>
                          <a:ea typeface="+mn-ea"/>
                          <a:cs typeface="+mn-cs"/>
                        </a:rPr>
                        <a:t>Вычитаются суммы НДС в размере, ранее отнесенном на затраты или расходы, на оставшиеся запасы товаров, а для материальных активов (включая незавершенное производство) и нематериальных активов – в размере суммы НДС по бухгалтерской стоимости без учета переоцененной стоимости.</a:t>
                      </a:r>
                    </a:p>
                    <a:p>
                      <a:pPr algn="just"/>
                      <a:r>
                        <a:rPr lang="ru-RU" sz="1100" b="0" i="0" kern="1200" dirty="0">
                          <a:solidFill>
                            <a:schemeClr val="dk1"/>
                          </a:solidFill>
                          <a:effectLst/>
                          <a:latin typeface="+mn-lt"/>
                          <a:ea typeface="+mn-ea"/>
                          <a:cs typeface="+mn-cs"/>
                        </a:rPr>
                        <a:t>Вычет сумм НДС в случае изменения режима налогообложения осуществляется в налоговом периоде, в котором произошло изменение режима налогообложения с поставок, освобожденных от НДС без права вычета, на облагаемые поставки.</a:t>
                      </a:r>
                    </a:p>
                    <a:p>
                      <a:pPr algn="just"/>
                      <a:r>
                        <a:rPr lang="ru-RU" sz="1100" b="0" i="0" kern="1200" dirty="0">
                          <a:solidFill>
                            <a:schemeClr val="dk1"/>
                          </a:solidFill>
                          <a:effectLst/>
                          <a:latin typeface="+mn-lt"/>
                          <a:ea typeface="+mn-ea"/>
                          <a:cs typeface="+mn-cs"/>
                        </a:rPr>
                        <a:t>Вычет сумм НДС в случае изменения назначения использования товаров осуществляется в момент использования товаров в качестве сырья, материальных и нематериальных активов для осуществления облагаемых поставок вместо поставок, освобожденных от НДС, без права вычета.»;</a:t>
                      </a:r>
                    </a:p>
                  </a:txBody>
                  <a:tcPr/>
                </a:tc>
                <a:tc>
                  <a:txBody>
                    <a:bodyPr/>
                    <a:lstStyle/>
                    <a:p>
                      <a:pPr algn="l"/>
                      <a:endParaRPr lang="ro-RO" sz="1100" dirty="0"/>
                    </a:p>
                    <a:p>
                      <a:pPr algn="l"/>
                      <a:endParaRPr lang="ro-RO" sz="1100" dirty="0"/>
                    </a:p>
                    <a:p>
                      <a:pPr algn="l"/>
                      <a:r>
                        <a:rPr lang="ro-RO" sz="1100" dirty="0"/>
                        <a:t>! Imobilizările necorporale nu au fost prevăzute în prima parte a normei</a:t>
                      </a:r>
                    </a:p>
                    <a:p>
                      <a:pPr algn="l"/>
                      <a:r>
                        <a:rPr lang="ro-RO" sz="1100" dirty="0"/>
                        <a:t>! Se livrează?</a:t>
                      </a:r>
                    </a:p>
                    <a:p>
                      <a:pPr algn="l"/>
                      <a:endParaRPr lang="ro-RO" sz="1100" dirty="0"/>
                    </a:p>
                    <a:p>
                      <a:pPr algn="l"/>
                      <a:endParaRPr lang="ro-RO" sz="1100" dirty="0"/>
                    </a:p>
                    <a:p>
                      <a:pPr algn="l"/>
                      <a:endParaRPr lang="ro-RO" sz="1100" dirty="0"/>
                    </a:p>
                    <a:p>
                      <a:pPr algn="l"/>
                      <a:endParaRPr lang="ro-RO" sz="1100" dirty="0"/>
                    </a:p>
                    <a:p>
                      <a:pPr algn="l"/>
                      <a:r>
                        <a:rPr lang="ro-RO" sz="1100" dirty="0"/>
                        <a:t>! mijloace fixe – puse în funcțiune – </a:t>
                      </a:r>
                      <a:r>
                        <a:rPr lang="ro-RO" sz="1100" b="1" dirty="0"/>
                        <a:t>în curs de execuție - IMPORTANT</a:t>
                      </a:r>
                      <a:endParaRPr lang="ro-RO" sz="1100" dirty="0"/>
                    </a:p>
                    <a:p>
                      <a:pPr algn="l"/>
                      <a:r>
                        <a:rPr lang="ro-RO" sz="1100" dirty="0"/>
                        <a:t>! imobilizări necorporale – au fost prevăzute</a:t>
                      </a:r>
                    </a:p>
                    <a:p>
                      <a:pPr algn="l"/>
                      <a:r>
                        <a:rPr lang="ro-RO" sz="1100" dirty="0"/>
                        <a:t>! Anterior deducerea a fost condiționată de caracterul amortizabil al imobilizării necorporale</a:t>
                      </a:r>
                    </a:p>
                    <a:p>
                      <a:pPr algn="l"/>
                      <a:endParaRPr lang="ro-RO" sz="1100" dirty="0"/>
                    </a:p>
                    <a:p>
                      <a:pPr algn="l"/>
                      <a:endParaRPr lang="ro-RO" sz="1100" dirty="0"/>
                    </a:p>
                    <a:p>
                      <a:pPr algn="l"/>
                      <a:endParaRPr lang="ro-RO" sz="1100" dirty="0"/>
                    </a:p>
                    <a:p>
                      <a:pPr algn="l"/>
                      <a:endParaRPr lang="ro-RO" sz="1100" dirty="0"/>
                    </a:p>
                    <a:p>
                      <a:pPr algn="l"/>
                      <a:r>
                        <a:rPr lang="ro-RO" sz="1100" dirty="0"/>
                        <a:t>!? – utilizarea mărfurilor în calitate de imobilizări necorporale?</a:t>
                      </a:r>
                    </a:p>
                    <a:p>
                      <a:pPr algn="l"/>
                      <a:r>
                        <a:rPr lang="ro-RO" sz="1100" dirty="0"/>
                        <a:t>!? – esența/importanța</a:t>
                      </a:r>
                      <a:endParaRPr lang="ru-RU" sz="1100" dirty="0"/>
                    </a:p>
                  </a:txBody>
                  <a:tcPr/>
                </a:tc>
                <a:extLst>
                  <a:ext uri="{0D108BD9-81ED-4DB2-BD59-A6C34878D82A}">
                    <a16:rowId xmlns:a16="http://schemas.microsoft.com/office/drawing/2014/main" val="2735135408"/>
                  </a:ext>
                </a:extLst>
              </a:tr>
            </a:tbl>
          </a:graphicData>
        </a:graphic>
      </p:graphicFrame>
      <p:sp>
        <p:nvSpPr>
          <p:cNvPr id="6" name="TextBox 5">
            <a:extLst>
              <a:ext uri="{FF2B5EF4-FFF2-40B4-BE49-F238E27FC236}">
                <a16:creationId xmlns:a16="http://schemas.microsoft.com/office/drawing/2014/main" id="{7D2CD05D-C54C-AF88-BEC7-26C27D4A2778}"/>
              </a:ext>
            </a:extLst>
          </p:cNvPr>
          <p:cNvSpPr txBox="1"/>
          <p:nvPr/>
        </p:nvSpPr>
        <p:spPr>
          <a:xfrm>
            <a:off x="2708644" y="103511"/>
            <a:ext cx="7264696" cy="584775"/>
          </a:xfrm>
          <a:prstGeom prst="rect">
            <a:avLst/>
          </a:prstGeom>
          <a:noFill/>
        </p:spPr>
        <p:txBody>
          <a:bodyPr wrap="square">
            <a:spAutoFit/>
          </a:bodyPr>
          <a:lstStyle/>
          <a:p>
            <a:r>
              <a:rPr kumimoji="0" lang="ru-RU" sz="3200" b="0" i="1" u="none" strike="noStrike" kern="1200" cap="none" spc="0" normalizeH="0" baseline="0" noProof="0" dirty="0">
                <a:ln>
                  <a:noFill/>
                </a:ln>
                <a:solidFill>
                  <a:prstClr val="black"/>
                </a:solidFill>
                <a:effectLst/>
                <a:uLnTx/>
                <a:uFillTx/>
                <a:latin typeface="Calibri Light"/>
                <a:ea typeface="+mj-ea"/>
                <a:cs typeface="+mj-cs"/>
              </a:rPr>
              <a:t>Раздел </a:t>
            </a:r>
            <a:r>
              <a:rPr kumimoji="0" lang="en-US" sz="3200" b="0" i="1" u="none" strike="noStrike" kern="1200" cap="none" spc="0" normalizeH="0" baseline="0" noProof="0" dirty="0">
                <a:ln>
                  <a:noFill/>
                </a:ln>
                <a:solidFill>
                  <a:prstClr val="black"/>
                </a:solidFill>
                <a:effectLst/>
                <a:uLnTx/>
                <a:uFillTx/>
                <a:latin typeface="Calibri Light"/>
                <a:ea typeface="+mj-ea"/>
                <a:cs typeface="+mj-cs"/>
              </a:rPr>
              <a:t>III</a:t>
            </a:r>
            <a:r>
              <a:rPr kumimoji="0" lang="ro-RO" sz="3200" b="0" i="1" u="none" strike="noStrike" kern="1200" cap="none" spc="0" normalizeH="0" baseline="0" noProof="0" dirty="0">
                <a:ln>
                  <a:noFill/>
                </a:ln>
                <a:solidFill>
                  <a:prstClr val="black"/>
                </a:solidFill>
                <a:effectLst/>
                <a:uLnTx/>
                <a:uFillTx/>
                <a:latin typeface="Calibri Light"/>
                <a:ea typeface="+mj-ea"/>
                <a:cs typeface="+mj-cs"/>
              </a:rPr>
              <a:t> </a:t>
            </a:r>
            <a:r>
              <a:rPr kumimoji="0" lang="ru-RU" sz="3200" b="0" i="1" u="none" strike="noStrike" kern="1200" cap="none" spc="0" normalizeH="0" baseline="0" noProof="0" dirty="0">
                <a:ln>
                  <a:noFill/>
                </a:ln>
                <a:solidFill>
                  <a:prstClr val="black"/>
                </a:solidFill>
                <a:effectLst/>
                <a:uLnTx/>
                <a:uFillTx/>
                <a:latin typeface="Calibri Light"/>
                <a:ea typeface="+mj-ea"/>
                <a:cs typeface="+mj-cs"/>
              </a:rPr>
              <a:t>Налогового кодекса </a:t>
            </a:r>
            <a:r>
              <a:rPr kumimoji="0" lang="en-US" sz="3200" b="0" i="1" u="none" strike="noStrike" kern="1200" cap="none" spc="0" normalizeH="0" baseline="0" noProof="0" dirty="0">
                <a:ln>
                  <a:noFill/>
                </a:ln>
                <a:solidFill>
                  <a:prstClr val="black"/>
                </a:solidFill>
                <a:effectLst/>
                <a:uLnTx/>
                <a:uFillTx/>
                <a:latin typeface="Calibri Light"/>
                <a:ea typeface="+mj-ea"/>
                <a:cs typeface="+mj-cs"/>
              </a:rPr>
              <a:t>(</a:t>
            </a:r>
            <a:r>
              <a:rPr kumimoji="0" lang="ru-RU" sz="3200" b="0" i="1" u="none" strike="noStrike" kern="1200" cap="none" spc="0" normalizeH="0" baseline="0" noProof="0" dirty="0">
                <a:ln>
                  <a:noFill/>
                </a:ln>
                <a:solidFill>
                  <a:prstClr val="black"/>
                </a:solidFill>
                <a:effectLst/>
                <a:uLnTx/>
                <a:uFillTx/>
                <a:latin typeface="Calibri Light"/>
                <a:ea typeface="+mj-ea"/>
                <a:cs typeface="+mj-cs"/>
              </a:rPr>
              <a:t>НДС)</a:t>
            </a:r>
            <a:endParaRPr lang="en-GB" dirty="0"/>
          </a:p>
        </p:txBody>
      </p:sp>
    </p:spTree>
    <p:extLst>
      <p:ext uri="{BB962C8B-B14F-4D97-AF65-F5344CB8AC3E}">
        <p14:creationId xmlns:p14="http://schemas.microsoft.com/office/powerpoint/2010/main" val="2700764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855252147"/>
              </p:ext>
            </p:extLst>
          </p:nvPr>
        </p:nvGraphicFramePr>
        <p:xfrm>
          <a:off x="207222" y="457184"/>
          <a:ext cx="11984778" cy="6980212"/>
        </p:xfrm>
        <a:graphic>
          <a:graphicData uri="http://schemas.openxmlformats.org/drawingml/2006/table">
            <a:tbl>
              <a:tblPr firstRow="1" bandRow="1">
                <a:tableStyleId>{5C22544A-7EE6-4342-B048-85BDC9FD1C3A}</a:tableStyleId>
              </a:tblPr>
              <a:tblGrid>
                <a:gridCol w="7745400">
                  <a:extLst>
                    <a:ext uri="{9D8B030D-6E8A-4147-A177-3AD203B41FA5}">
                      <a16:colId xmlns:a16="http://schemas.microsoft.com/office/drawing/2014/main" val="375357952"/>
                    </a:ext>
                  </a:extLst>
                </a:gridCol>
                <a:gridCol w="2524878">
                  <a:extLst>
                    <a:ext uri="{9D8B030D-6E8A-4147-A177-3AD203B41FA5}">
                      <a16:colId xmlns:a16="http://schemas.microsoft.com/office/drawing/2014/main" val="1318722550"/>
                    </a:ext>
                  </a:extLst>
                </a:gridCol>
                <a:gridCol w="1714500">
                  <a:extLst>
                    <a:ext uri="{9D8B030D-6E8A-4147-A177-3AD203B41FA5}">
                      <a16:colId xmlns:a16="http://schemas.microsoft.com/office/drawing/2014/main" val="753694041"/>
                    </a:ext>
                  </a:extLst>
                </a:gridCol>
              </a:tblGrid>
              <a:tr h="278044">
                <a:tc>
                  <a:txBody>
                    <a:bodyPr/>
                    <a:lstStyle/>
                    <a:p>
                      <a:pPr algn="ctr"/>
                      <a:r>
                        <a:rPr lang="ru-RU" sz="1400" dirty="0"/>
                        <a:t>Редакция до изменения</a:t>
                      </a:r>
                    </a:p>
                  </a:txBody>
                  <a:tcPr/>
                </a:tc>
                <a:tc>
                  <a:txBody>
                    <a:bodyPr/>
                    <a:lstStyle/>
                    <a:p>
                      <a:pPr algn="ctr"/>
                      <a:r>
                        <a:rPr lang="ru-RU" sz="1400" dirty="0"/>
                        <a:t>Изменения </a:t>
                      </a:r>
                      <a:r>
                        <a:rPr lang="ru-RU" sz="1400" baseline="0" dirty="0"/>
                        <a:t>согласно Закону </a:t>
                      </a:r>
                      <a:r>
                        <a:rPr lang="ru-RU" sz="1400" dirty="0"/>
                        <a:t>№214/2024</a:t>
                      </a:r>
                    </a:p>
                  </a:txBody>
                  <a:tcPr/>
                </a:tc>
                <a:tc>
                  <a:txBody>
                    <a:bodyPr/>
                    <a:lstStyle/>
                    <a:p>
                      <a:endParaRPr lang="ru-RU" sz="1100" dirty="0"/>
                    </a:p>
                  </a:txBody>
                  <a:tcPr/>
                </a:tc>
                <a:extLst>
                  <a:ext uri="{0D108BD9-81ED-4DB2-BD59-A6C34878D82A}">
                    <a16:rowId xmlns:a16="http://schemas.microsoft.com/office/drawing/2014/main" val="2265117460"/>
                  </a:ext>
                </a:extLst>
              </a:tr>
              <a:tr h="1034948">
                <a:tc>
                  <a:txBody>
                    <a:bodyPr/>
                    <a:lstStyle/>
                    <a:p>
                      <a:pPr algn="just"/>
                      <a:r>
                        <a:rPr lang="ru-RU" sz="800" b="0" i="0" kern="1200" dirty="0">
                          <a:solidFill>
                            <a:schemeClr val="dk1"/>
                          </a:solidFill>
                          <a:effectLst/>
                          <a:latin typeface="+mn-lt"/>
                          <a:ea typeface="+mn-ea"/>
                          <a:cs typeface="+mn-cs"/>
                        </a:rPr>
                        <a:t>Ст.102</a:t>
                      </a:r>
                    </a:p>
                    <a:p>
                      <a:pPr algn="just"/>
                      <a:r>
                        <a:rPr lang="ru-RU" sz="800" b="0" i="0" kern="1200" dirty="0">
                          <a:solidFill>
                            <a:schemeClr val="dk1"/>
                          </a:solidFill>
                          <a:effectLst/>
                          <a:latin typeface="+mn-lt"/>
                          <a:ea typeface="+mn-ea"/>
                          <a:cs typeface="+mn-cs"/>
                        </a:rPr>
                        <a:t>(8</a:t>
                      </a:r>
                      <a:r>
                        <a:rPr lang="ru-RU" sz="800" b="0" i="0" kern="1200" baseline="30000" dirty="0">
                          <a:solidFill>
                            <a:schemeClr val="dk1"/>
                          </a:solidFill>
                          <a:effectLst/>
                          <a:latin typeface="+mn-lt"/>
                          <a:ea typeface="+mn-ea"/>
                          <a:cs typeface="+mn-cs"/>
                        </a:rPr>
                        <a:t>1</a:t>
                      </a:r>
                      <a:r>
                        <a:rPr lang="ru-RU" sz="800" b="0" i="0" kern="1200" dirty="0">
                          <a:solidFill>
                            <a:schemeClr val="dk1"/>
                          </a:solidFill>
                          <a:effectLst/>
                          <a:latin typeface="+mn-lt"/>
                          <a:ea typeface="+mn-ea"/>
                          <a:cs typeface="+mn-cs"/>
                        </a:rPr>
                        <a:t>) Уплаченная или подлежащая уплате сумма НДС на приобретаемые товарно-материальные ценности, а также на приобретаемые товарно-материальные ценности и услуги, использованные при изготовлении товаров, которые в процессе предпринимательской деятельности были уничтожены вследствие </a:t>
                      </a:r>
                      <a:r>
                        <a:rPr lang="ru-RU" sz="800" b="0" i="0" kern="1200" dirty="0">
                          <a:solidFill>
                            <a:srgbClr val="FF0000"/>
                          </a:solidFill>
                          <a:effectLst/>
                          <a:latin typeface="+mn-lt"/>
                          <a:ea typeface="+mn-ea"/>
                          <a:cs typeface="+mn-cs"/>
                        </a:rPr>
                        <a:t>стихийных бедствий</a:t>
                      </a:r>
                      <a:r>
                        <a:rPr lang="ru-RU" sz="800" b="0" i="0" kern="1200" dirty="0">
                          <a:solidFill>
                            <a:schemeClr val="dk1"/>
                          </a:solidFill>
                          <a:effectLst/>
                          <a:latin typeface="+mn-lt"/>
                          <a:ea typeface="+mn-ea"/>
                          <a:cs typeface="+mn-cs"/>
                        </a:rPr>
                        <a:t>, </a:t>
                      </a:r>
                      <a:r>
                        <a:rPr lang="ru-RU" sz="800" b="0" i="0" kern="1200" dirty="0">
                          <a:solidFill>
                            <a:schemeClr val="dk1"/>
                          </a:solidFill>
                          <a:effectLst/>
                          <a:highlight>
                            <a:srgbClr val="00FF00"/>
                          </a:highlight>
                          <a:latin typeface="+mn-lt"/>
                          <a:ea typeface="+mn-ea"/>
                          <a:cs typeface="+mn-cs"/>
                        </a:rPr>
                        <a:t>подлежит вычету при условии, что существование таких ситуаций продемонстрировано и подтверждено</a:t>
                      </a:r>
                      <a:r>
                        <a:rPr lang="ru-RU" sz="800" b="0" i="0" kern="1200" dirty="0">
                          <a:solidFill>
                            <a:schemeClr val="dk1"/>
                          </a:solidFill>
                          <a:effectLst/>
                          <a:latin typeface="+mn-lt"/>
                          <a:ea typeface="+mn-ea"/>
                          <a:cs typeface="+mn-cs"/>
                        </a:rPr>
                        <a:t>.</a:t>
                      </a:r>
                      <a:endParaRPr lang="ru-RU" sz="800" kern="1200" dirty="0">
                        <a:solidFill>
                          <a:schemeClr val="dk1"/>
                        </a:solidFill>
                        <a:effectLst/>
                        <a:latin typeface="+mn-lt"/>
                        <a:ea typeface="+mn-ea"/>
                        <a:cs typeface="+mn-cs"/>
                      </a:endParaRPr>
                    </a:p>
                  </a:txBody>
                  <a:tcPr/>
                </a:tc>
                <a:tc>
                  <a:txBody>
                    <a:bodyPr/>
                    <a:lstStyle/>
                    <a:p>
                      <a:pPr algn="just"/>
                      <a:r>
                        <a:rPr lang="ru-RU" sz="800" b="0" i="0" kern="1200" dirty="0">
                          <a:solidFill>
                            <a:schemeClr val="dk1"/>
                          </a:solidFill>
                          <a:effectLst/>
                          <a:latin typeface="+mn-lt"/>
                          <a:ea typeface="+mn-ea"/>
                          <a:cs typeface="+mn-cs"/>
                        </a:rPr>
                        <a:t>в части (8</a:t>
                      </a:r>
                      <a:r>
                        <a:rPr lang="ru-RU" sz="800" b="0" i="0" kern="1200" baseline="30000" dirty="0">
                          <a:solidFill>
                            <a:schemeClr val="dk1"/>
                          </a:solidFill>
                          <a:effectLst/>
                          <a:latin typeface="+mn-lt"/>
                          <a:ea typeface="+mn-ea"/>
                          <a:cs typeface="+mn-cs"/>
                        </a:rPr>
                        <a:t>1</a:t>
                      </a:r>
                      <a:r>
                        <a:rPr lang="ru-RU" sz="800" b="0" i="0" kern="1200" dirty="0">
                          <a:solidFill>
                            <a:schemeClr val="dk1"/>
                          </a:solidFill>
                          <a:effectLst/>
                          <a:latin typeface="+mn-lt"/>
                          <a:ea typeface="+mn-ea"/>
                          <a:cs typeface="+mn-cs"/>
                        </a:rPr>
                        <a:t>) слова «стихийных бедствий,» заменить словами «чрезвычайных ситуаций, определенных согласно Положению о классификации чрезвычайных ситуаций и порядке сбора и представления информации в области защиты населения и территории в случае чрезвычайных ситуаций, утвержденному Постановлением Правительства № 1076/2010,»;</a:t>
                      </a:r>
                      <a:endParaRPr lang="ru-RU" sz="800" kern="1200" dirty="0">
                        <a:solidFill>
                          <a:srgbClr val="FF0000"/>
                        </a:solidFill>
                        <a:effectLst/>
                        <a:latin typeface="+mn-lt"/>
                        <a:ea typeface="+mn-ea"/>
                        <a:cs typeface="+mn-cs"/>
                      </a:endParaRPr>
                    </a:p>
                  </a:txBody>
                  <a:tcPr/>
                </a:tc>
                <a:tc>
                  <a:txBody>
                    <a:bodyPr/>
                    <a:lstStyle/>
                    <a:p>
                      <a:pPr algn="just"/>
                      <a:r>
                        <a:rPr lang="ru-RU" sz="800" dirty="0"/>
                        <a:t>Примеры – 3 слайда</a:t>
                      </a:r>
                    </a:p>
                    <a:p>
                      <a:pPr algn="just"/>
                      <a:endParaRPr lang="ru-RU" sz="800" dirty="0"/>
                    </a:p>
                    <a:p>
                      <a:pPr algn="just"/>
                      <a:endParaRPr lang="ro-RO" sz="800" dirty="0"/>
                    </a:p>
                    <a:p>
                      <a:pPr algn="just"/>
                      <a:r>
                        <a:rPr lang="ru-RU" sz="800" dirty="0" err="1"/>
                        <a:t>Расщирение</a:t>
                      </a:r>
                      <a:r>
                        <a:rPr lang="ru-RU" sz="800" dirty="0"/>
                        <a:t> сферы применения </a:t>
                      </a:r>
                    </a:p>
                  </a:txBody>
                  <a:tcPr/>
                </a:tc>
                <a:extLst>
                  <a:ext uri="{0D108BD9-81ED-4DB2-BD59-A6C34878D82A}">
                    <a16:rowId xmlns:a16="http://schemas.microsoft.com/office/drawing/2014/main" val="2735135408"/>
                  </a:ext>
                </a:extLst>
              </a:tr>
              <a:tr h="494974">
                <a:tc>
                  <a:txBody>
                    <a:bodyPr/>
                    <a:lstStyle/>
                    <a:p>
                      <a:pPr algn="just"/>
                      <a:r>
                        <a:rPr lang="ru-RU" sz="800" b="0" i="0" kern="1200" dirty="0">
                          <a:solidFill>
                            <a:schemeClr val="dk1"/>
                          </a:solidFill>
                          <a:effectLst/>
                          <a:latin typeface="+mn-lt"/>
                          <a:ea typeface="+mn-ea"/>
                          <a:cs typeface="+mn-cs"/>
                        </a:rPr>
                        <a:t>(18) В случае покупки товарно-материальных ценностей, услуг на территории страны от поставщика, включенного в список налогоплательщиков, обязанных использовать электронные налоговые накладные (</a:t>
                      </a:r>
                      <a:r>
                        <a:rPr lang="ru-RU" sz="800" b="0" i="1" kern="1200" dirty="0">
                          <a:solidFill>
                            <a:schemeClr val="dk1"/>
                          </a:solidFill>
                          <a:effectLst/>
                          <a:latin typeface="+mn-lt"/>
                          <a:ea typeface="+mn-ea"/>
                          <a:cs typeface="+mn-cs"/>
                        </a:rPr>
                        <a:t>e</a:t>
                      </a:r>
                      <a:r>
                        <a:rPr lang="ru-RU" sz="800" b="0" i="0" kern="1200" dirty="0">
                          <a:solidFill>
                            <a:schemeClr val="dk1"/>
                          </a:solidFill>
                          <a:effectLst/>
                          <a:latin typeface="+mn-lt"/>
                          <a:ea typeface="+mn-ea"/>
                          <a:cs typeface="+mn-cs"/>
                        </a:rPr>
                        <a:t>-фактура), субъект налогообложения имеет право на вычет уплаченной или подлежащей уплате суммы НДС, если располагает электронной налоговой накладной, выписанной поставщиком в установленном Государственной налоговой службой порядке.</a:t>
                      </a:r>
                      <a:endParaRPr lang="ru-RU" sz="800" dirty="0"/>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ru-RU" sz="800" b="0" i="0" kern="1200" dirty="0">
                          <a:solidFill>
                            <a:schemeClr val="dk1"/>
                          </a:solidFill>
                          <a:effectLst/>
                          <a:latin typeface="+mn-lt"/>
                          <a:ea typeface="+mn-ea"/>
                          <a:cs typeface="+mn-cs"/>
                        </a:rPr>
                        <a:t>часть (18) признать утратившей силу.</a:t>
                      </a:r>
                      <a:endParaRPr lang="ru-RU" sz="800" kern="1200" dirty="0">
                        <a:solidFill>
                          <a:schemeClr val="dk1"/>
                        </a:solidFill>
                        <a:effectLst/>
                        <a:latin typeface="+mn-lt"/>
                        <a:ea typeface="+mn-ea"/>
                        <a:cs typeface="+mn-cs"/>
                      </a:endParaRPr>
                    </a:p>
                  </a:txBody>
                  <a:tcPr/>
                </a:tc>
                <a:tc>
                  <a:txBody>
                    <a:bodyPr/>
                    <a:lstStyle/>
                    <a:p>
                      <a:pPr algn="just"/>
                      <a:r>
                        <a:rPr lang="ru-RU" sz="800" dirty="0">
                          <a:solidFill>
                            <a:srgbClr val="FF0000"/>
                          </a:solidFill>
                        </a:rPr>
                        <a:t>Вступает в силу </a:t>
                      </a:r>
                      <a:r>
                        <a:rPr lang="ro-RO" sz="800" dirty="0">
                          <a:solidFill>
                            <a:srgbClr val="FF0000"/>
                          </a:solidFill>
                        </a:rPr>
                        <a:t>01.01.2026</a:t>
                      </a:r>
                      <a:endParaRPr lang="ru-RU" sz="800" dirty="0">
                        <a:solidFill>
                          <a:srgbClr val="FF0000"/>
                        </a:solidFill>
                      </a:endParaRPr>
                    </a:p>
                  </a:txBody>
                  <a:tcPr/>
                </a:tc>
                <a:extLst>
                  <a:ext uri="{0D108BD9-81ED-4DB2-BD59-A6C34878D82A}">
                    <a16:rowId xmlns:a16="http://schemas.microsoft.com/office/drawing/2014/main" val="1641189033"/>
                  </a:ext>
                </a:extLst>
              </a:tr>
              <a:tr h="1104043">
                <a:tc>
                  <a:txBody>
                    <a:bodyPr/>
                    <a:lstStyle/>
                    <a:p>
                      <a:pPr algn="just"/>
                      <a:r>
                        <a:rPr lang="ru-RU" sz="800" dirty="0" err="1"/>
                        <a:t>Ст</a:t>
                      </a:r>
                      <a:r>
                        <a:rPr lang="ro-RO" sz="800" dirty="0"/>
                        <a:t>.103</a:t>
                      </a:r>
                    </a:p>
                    <a:p>
                      <a:pPr algn="just"/>
                      <a:r>
                        <a:rPr lang="ru-RU" sz="800" dirty="0"/>
                        <a:t>Ч</a:t>
                      </a:r>
                      <a:r>
                        <a:rPr lang="ro-RO" sz="800" dirty="0"/>
                        <a:t>.(1)</a:t>
                      </a:r>
                      <a:endParaRPr lang="ru-RU" sz="800" dirty="0"/>
                    </a:p>
                    <a:p>
                      <a:pPr algn="just"/>
                      <a:r>
                        <a:rPr lang="ru-RU" sz="800" b="0" i="0" kern="1200" dirty="0">
                          <a:solidFill>
                            <a:schemeClr val="dk1"/>
                          </a:solidFill>
                          <a:effectLst/>
                          <a:latin typeface="+mn-lt"/>
                          <a:ea typeface="+mn-ea"/>
                          <a:cs typeface="+mn-cs"/>
                        </a:rPr>
                        <a:t>П.11) товары собственного производства студенческих и школьных столовых, столовых других учебных заведений, больниц, детских дошкольных учреждений, </a:t>
                      </a:r>
                      <a:r>
                        <a:rPr lang="ru-RU" sz="800" b="0" i="0" kern="1200" dirty="0">
                          <a:solidFill>
                            <a:srgbClr val="FF0000"/>
                          </a:solidFill>
                          <a:effectLst/>
                          <a:latin typeface="+mn-lt"/>
                          <a:ea typeface="+mn-ea"/>
                          <a:cs typeface="+mn-cs"/>
                        </a:rPr>
                        <a:t>столовых иных учреждений и организаций социально-культурной сферы, финансируемых частично или полностью из бюджета</a:t>
                      </a:r>
                      <a:r>
                        <a:rPr lang="ru-RU" sz="800" b="0" i="0" kern="1200" dirty="0">
                          <a:solidFill>
                            <a:schemeClr val="dk1"/>
                          </a:solidFill>
                          <a:effectLst/>
                          <a:latin typeface="+mn-lt"/>
                          <a:ea typeface="+mn-ea"/>
                          <a:cs typeface="+mn-cs"/>
                        </a:rPr>
                        <a:t>, а также столовых, специализированных на организации питания малоимущих стариков за счет благотворительных организаций;</a:t>
                      </a:r>
                      <a:endParaRPr lang="ru-RU" sz="800" dirty="0"/>
                    </a:p>
                  </a:txBody>
                  <a:tcPr/>
                </a:tc>
                <a:tc>
                  <a:txBody>
                    <a:bodyPr/>
                    <a:lstStyle/>
                    <a:p>
                      <a:r>
                        <a:rPr lang="ru-RU" sz="800" b="1" kern="1200" dirty="0">
                          <a:solidFill>
                            <a:schemeClr val="dk1"/>
                          </a:solidFill>
                          <a:effectLst/>
                          <a:latin typeface="+mn-lt"/>
                          <a:ea typeface="+mn-ea"/>
                          <a:cs typeface="+mn-cs"/>
                        </a:rPr>
                        <a:t>32.</a:t>
                      </a:r>
                      <a:r>
                        <a:rPr lang="ru-RU" sz="800" kern="1200" dirty="0">
                          <a:solidFill>
                            <a:schemeClr val="dk1"/>
                          </a:solidFill>
                          <a:effectLst/>
                          <a:latin typeface="+mn-lt"/>
                          <a:ea typeface="+mn-ea"/>
                          <a:cs typeface="+mn-cs"/>
                        </a:rPr>
                        <a:t> </a:t>
                      </a:r>
                      <a:r>
                        <a:rPr lang="ru-RU" sz="800" b="0" i="0" kern="1200" dirty="0">
                          <a:solidFill>
                            <a:schemeClr val="dk1"/>
                          </a:solidFill>
                          <a:effectLst/>
                          <a:latin typeface="+mn-lt"/>
                          <a:ea typeface="+mn-ea"/>
                          <a:cs typeface="+mn-cs"/>
                        </a:rPr>
                        <a:t>В статье 103:</a:t>
                      </a:r>
                    </a:p>
                    <a:p>
                      <a:r>
                        <a:rPr lang="ru-RU" sz="800" b="0" i="0" kern="1200" dirty="0">
                          <a:solidFill>
                            <a:schemeClr val="dk1"/>
                          </a:solidFill>
                          <a:effectLst/>
                          <a:latin typeface="+mn-lt"/>
                          <a:ea typeface="+mn-ea"/>
                          <a:cs typeface="+mn-cs"/>
                        </a:rPr>
                        <a:t>в части (1):</a:t>
                      </a:r>
                    </a:p>
                    <a:p>
                      <a:r>
                        <a:rPr lang="ru-RU" sz="800" b="0" i="0" kern="1200" dirty="0">
                          <a:solidFill>
                            <a:schemeClr val="dk1"/>
                          </a:solidFill>
                          <a:effectLst/>
                          <a:latin typeface="+mn-lt"/>
                          <a:ea typeface="+mn-ea"/>
                          <a:cs typeface="+mn-cs"/>
                        </a:rPr>
                        <a:t>пункт 11) изложить в следующей редакции:</a:t>
                      </a:r>
                    </a:p>
                    <a:p>
                      <a:r>
                        <a:rPr lang="ru-RU" sz="800" b="0" i="0" kern="1200" dirty="0">
                          <a:solidFill>
                            <a:schemeClr val="dk1"/>
                          </a:solidFill>
                          <a:effectLst/>
                          <a:latin typeface="+mn-lt"/>
                          <a:ea typeface="+mn-ea"/>
                          <a:cs typeface="+mn-cs"/>
                        </a:rPr>
                        <a:t>«11) товары собственного производства студенческих и школьных столовых, столовых иных учебных заведений, больниц, детских дошкольных учреждений, а также столовых, специализированных на организации питания малоимущих стариков за счет благотворительных организаций;»;</a:t>
                      </a:r>
                    </a:p>
                  </a:txBody>
                  <a:tcPr/>
                </a:tc>
                <a:tc>
                  <a:txBody>
                    <a:bodyPr/>
                    <a:lstStyle/>
                    <a:p>
                      <a:pPr algn="just"/>
                      <a:r>
                        <a:rPr lang="ru-RU" sz="800" dirty="0"/>
                        <a:t>Есть исключения </a:t>
                      </a:r>
                    </a:p>
                  </a:txBody>
                  <a:tcPr/>
                </a:tc>
                <a:extLst>
                  <a:ext uri="{0D108BD9-81ED-4DB2-BD59-A6C34878D82A}">
                    <a16:rowId xmlns:a16="http://schemas.microsoft.com/office/drawing/2014/main" val="4255621821"/>
                  </a:ext>
                </a:extLst>
              </a:tr>
              <a:tr h="599338">
                <a:tc>
                  <a:txBody>
                    <a:bodyPr/>
                    <a:lstStyle/>
                    <a:p>
                      <a:pPr algn="just"/>
                      <a:r>
                        <a:rPr lang="ru-RU" sz="800" kern="1200" dirty="0">
                          <a:solidFill>
                            <a:schemeClr val="dk1"/>
                          </a:solidFill>
                          <a:effectLst/>
                          <a:latin typeface="+mn-lt"/>
                          <a:ea typeface="+mn-ea"/>
                          <a:cs typeface="+mn-cs"/>
                        </a:rPr>
                        <a:t>27)</a:t>
                      </a:r>
                      <a:r>
                        <a:rPr lang="ru-RU" sz="800" b="0" i="0" kern="1200" dirty="0">
                          <a:solidFill>
                            <a:schemeClr val="dk1"/>
                          </a:solidFill>
                          <a:effectLst/>
                          <a:latin typeface="+mn-lt"/>
                          <a:ea typeface="+mn-ea"/>
                          <a:cs typeface="+mn-cs"/>
                        </a:rPr>
                        <a:t> услуги организаций в области науки и инноваций, аккредитованных Национальным агентством по обеспечению качества в образовании и научных исследованиях. Освобождение предоставляется начиная с налогового периода, в котором организация в области науки и инноваций была аккредитована Национальным агентством по обеспечению качества в образовании и научных исследованиях. В случае отзыва свидетельства об аккредитации организация в области науки и инноваций лишается права на освобождение начиная с налогового периода, в котором было отозвано свидетельство об аккредитации;</a:t>
                      </a:r>
                      <a:endParaRPr lang="ro-RO" sz="800" kern="1200" dirty="0">
                        <a:solidFill>
                          <a:schemeClr val="dk1"/>
                        </a:solidFill>
                        <a:effectLst/>
                        <a:latin typeface="+mn-lt"/>
                        <a:ea typeface="+mn-ea"/>
                        <a:cs typeface="+mn-cs"/>
                      </a:endParaRPr>
                    </a:p>
                  </a:txBody>
                  <a:tcPr/>
                </a:tc>
                <a:tc>
                  <a:txBody>
                    <a:bodyPr/>
                    <a:lstStyle/>
                    <a:p>
                      <a:r>
                        <a:rPr lang="ru-RU" sz="800" b="0" i="0" kern="1200" dirty="0">
                          <a:solidFill>
                            <a:schemeClr val="dk1"/>
                          </a:solidFill>
                          <a:effectLst/>
                          <a:latin typeface="+mn-lt"/>
                          <a:ea typeface="+mn-ea"/>
                          <a:cs typeface="+mn-cs"/>
                        </a:rPr>
                        <a:t>пункт 27) признать утратившим силу;</a:t>
                      </a:r>
                    </a:p>
                  </a:txBody>
                  <a:tcPr/>
                </a:tc>
                <a:tc>
                  <a:txBody>
                    <a:bodyPr/>
                    <a:lstStyle/>
                    <a:p>
                      <a:pPr algn="just"/>
                      <a:endParaRPr lang="ru-RU" sz="800" dirty="0"/>
                    </a:p>
                  </a:txBody>
                  <a:tcPr/>
                </a:tc>
                <a:extLst>
                  <a:ext uri="{0D108BD9-81ED-4DB2-BD59-A6C34878D82A}">
                    <a16:rowId xmlns:a16="http://schemas.microsoft.com/office/drawing/2014/main" val="2660363745"/>
                  </a:ext>
                </a:extLst>
              </a:tr>
              <a:tr h="1987278">
                <a:tc>
                  <a:txBody>
                    <a:bodyPr/>
                    <a:lstStyle/>
                    <a:p>
                      <a:r>
                        <a:rPr lang="ru-RU" sz="800" b="0" i="0" kern="1200" dirty="0">
                          <a:solidFill>
                            <a:schemeClr val="dk1"/>
                          </a:solidFill>
                          <a:effectLst/>
                          <a:latin typeface="+mn-lt"/>
                          <a:ea typeface="+mn-ea"/>
                          <a:cs typeface="+mn-cs"/>
                        </a:rPr>
                        <a:t>29) </a:t>
                      </a:r>
                      <a:r>
                        <a:rPr lang="ru-RU" sz="800" b="0" i="0" kern="1200" dirty="0">
                          <a:solidFill>
                            <a:srgbClr val="FF0000"/>
                          </a:solidFill>
                          <a:effectLst/>
                          <a:latin typeface="+mn-lt"/>
                          <a:ea typeface="+mn-ea"/>
                          <a:cs typeface="+mn-cs"/>
                        </a:rPr>
                        <a:t>основные средства</a:t>
                      </a:r>
                      <a:r>
                        <a:rPr lang="ru-RU" sz="800" b="0" i="0" kern="1200" dirty="0">
                          <a:solidFill>
                            <a:schemeClr val="dk1"/>
                          </a:solidFill>
                          <a:effectLst/>
                          <a:latin typeface="+mn-lt"/>
                          <a:ea typeface="+mn-ea"/>
                          <a:cs typeface="+mn-cs"/>
                        </a:rPr>
                        <a:t>, используемые непосредственно в производстве товаров, оказании услуг и/или выполнении работ, предназначенные для включения в уставный капитал в порядке и в сроки, предусмотренные законодательством. Порядок применения соответствующих налоговых льгот определяется Правительством.</a:t>
                      </a:r>
                    </a:p>
                    <a:p>
                      <a:r>
                        <a:rPr lang="ru-RU" sz="800" b="0" i="0" kern="1200" dirty="0">
                          <a:solidFill>
                            <a:schemeClr val="dk1"/>
                          </a:solidFill>
                          <a:effectLst/>
                          <a:latin typeface="+mn-lt"/>
                          <a:ea typeface="+mn-ea"/>
                          <a:cs typeface="+mn-cs"/>
                        </a:rPr>
                        <a:t>Основными средствами, используемыми непосредственно в производстве товаров, оказании услуг и/или выполнении работ, являются основные средства, амортизация которых относится на стоимость произведенных товаров, оказанных услуг и/или выполненных работ.</a:t>
                      </a:r>
                    </a:p>
                    <a:p>
                      <a:r>
                        <a:rPr lang="ru-RU" sz="800" b="0" i="0" kern="1200" dirty="0">
                          <a:solidFill>
                            <a:schemeClr val="dk1"/>
                          </a:solidFill>
                          <a:effectLst/>
                          <a:latin typeface="+mn-lt"/>
                          <a:ea typeface="+mn-ea"/>
                          <a:cs typeface="+mn-cs"/>
                        </a:rPr>
                        <a:t>Для пользования данной налоговой льготой соответствующие основные средства не могут быть отчуждены, переданы в пользование или владение (исключая наем недвижимого имущества), как полностью, так и в виде составных частей, в течение трех лет со дня утверждения соответствующей таможенной декларации или выдачи налоговой накладной, кроме случаев, когда эти основные средства экспортируются, если ранее они были импортированы и не претерпели изменений, не считая нормальной амортизации. В случае отчуждения, передачи в пользование или владение, как полностью, так в виде составных частей, этих основных средств до истечения трехлетнего срока НДС исчисляется и уплачивается юридическим лицом, в уставный капитал которого включено основное средство, исходя из стоимости, указанной в налоговой накладной, выданной в момент пользования данной налоговой льготой, – в случае поставки основных средств – или из таможенной стоимости на момент представления таможенной декларации – в случае их импорта. Юридическое лицо, в уставный капитал которого включено основное средство, не имеет права вычета суммы НДС, уплаченной за отчужденное основное средство, и обязано представить декларацию по НДС;</a:t>
                      </a:r>
                    </a:p>
                  </a:txBody>
                  <a:tcPr/>
                </a:tc>
                <a:tc>
                  <a:txBody>
                    <a:bodyPr/>
                    <a:lstStyle/>
                    <a:p>
                      <a:r>
                        <a:rPr lang="ru-RU" sz="800" b="0" i="0" kern="1200" dirty="0">
                          <a:solidFill>
                            <a:schemeClr val="dk1"/>
                          </a:solidFill>
                          <a:effectLst/>
                          <a:latin typeface="+mn-lt"/>
                          <a:ea typeface="+mn-ea"/>
                          <a:cs typeface="+mn-cs"/>
                        </a:rPr>
                        <a:t>в первом предложении пункта 29) слова «основные средства,» заменить словами </a:t>
                      </a:r>
                      <a:r>
                        <a:rPr lang="ru-RU" sz="800" b="0" i="0" kern="1200" dirty="0">
                          <a:solidFill>
                            <a:srgbClr val="FF0000"/>
                          </a:solidFill>
                          <a:effectLst/>
                          <a:latin typeface="+mn-lt"/>
                          <a:ea typeface="+mn-ea"/>
                          <a:cs typeface="+mn-cs"/>
                        </a:rPr>
                        <a:t>«основные средства, классифицируемые в главах 84–90 Комбинированной товарной номенклатуры (далее – </a:t>
                      </a:r>
                      <a:r>
                        <a:rPr lang="ru-RU" sz="800" b="0" i="1" kern="1200" dirty="0">
                          <a:solidFill>
                            <a:srgbClr val="FF0000"/>
                          </a:solidFill>
                          <a:effectLst/>
                          <a:latin typeface="+mn-lt"/>
                          <a:ea typeface="+mn-ea"/>
                          <a:cs typeface="+mn-cs"/>
                        </a:rPr>
                        <a:t>основные средства</a:t>
                      </a:r>
                      <a:r>
                        <a:rPr lang="ru-RU" sz="800" b="0" i="0" kern="1200" dirty="0">
                          <a:solidFill>
                            <a:srgbClr val="FF0000"/>
                          </a:solidFill>
                          <a:effectLst/>
                          <a:latin typeface="+mn-lt"/>
                          <a:ea typeface="+mn-ea"/>
                          <a:cs typeface="+mn-cs"/>
                        </a:rPr>
                        <a:t>),»;</a:t>
                      </a:r>
                    </a:p>
                    <a:p>
                      <a:pPr algn="just"/>
                      <a:endParaRPr lang="ru-RU" sz="800" kern="1200" dirty="0">
                        <a:solidFill>
                          <a:schemeClr val="accent4">
                            <a:lumMod val="75000"/>
                          </a:schemeClr>
                        </a:solidFill>
                        <a:effectLst/>
                        <a:latin typeface="+mn-lt"/>
                        <a:ea typeface="+mn-ea"/>
                        <a:cs typeface="+mn-cs"/>
                      </a:endParaRPr>
                    </a:p>
                    <a:p>
                      <a:pPr algn="just"/>
                      <a:endParaRPr lang="ru-RU" sz="800" kern="1200" dirty="0">
                        <a:solidFill>
                          <a:schemeClr val="accent4">
                            <a:lumMod val="75000"/>
                          </a:schemeClr>
                        </a:solidFill>
                        <a:effectLst/>
                        <a:latin typeface="+mn-lt"/>
                        <a:ea typeface="+mn-ea"/>
                        <a:cs typeface="+mn-cs"/>
                      </a:endParaRPr>
                    </a:p>
                  </a:txBody>
                  <a:tcPr/>
                </a:tc>
                <a:tc>
                  <a:txBody>
                    <a:bodyPr/>
                    <a:lstStyle/>
                    <a:p>
                      <a:pPr algn="just"/>
                      <a:r>
                        <a:rPr lang="ru-RU" sz="800" dirty="0"/>
                        <a:t>Основные средства </a:t>
                      </a:r>
                      <a:r>
                        <a:rPr lang="ru-RU" sz="800" dirty="0" err="1"/>
                        <a:t>относисмые</a:t>
                      </a:r>
                      <a:r>
                        <a:rPr lang="ru-RU" sz="800" dirty="0"/>
                        <a:t> к главам </a:t>
                      </a:r>
                      <a:r>
                        <a:rPr lang="ro-RO" sz="800" dirty="0">
                          <a:solidFill>
                            <a:schemeClr val="accent5">
                              <a:lumMod val="50000"/>
                            </a:schemeClr>
                          </a:solidFill>
                        </a:rPr>
                        <a:t>84-90</a:t>
                      </a:r>
                      <a:r>
                        <a:rPr lang="ru-RU" sz="800" dirty="0">
                          <a:solidFill>
                            <a:schemeClr val="accent5">
                              <a:lumMod val="50000"/>
                            </a:schemeClr>
                          </a:solidFill>
                        </a:rPr>
                        <a:t> </a:t>
                      </a:r>
                      <a:endParaRPr lang="ro-RO" sz="800" dirty="0">
                        <a:solidFill>
                          <a:schemeClr val="accent5">
                            <a:lumMod val="50000"/>
                          </a:schemeClr>
                        </a:solidFill>
                      </a:endParaRPr>
                    </a:p>
                    <a:p>
                      <a:pPr algn="just"/>
                      <a:endParaRPr lang="ro-RO" sz="800" dirty="0">
                        <a:solidFill>
                          <a:schemeClr val="accent5">
                            <a:lumMod val="50000"/>
                          </a:schemeClr>
                        </a:solidFill>
                      </a:endParaRPr>
                    </a:p>
                    <a:p>
                      <a:pPr algn="just"/>
                      <a:r>
                        <a:rPr lang="ro-RO" sz="800" dirty="0">
                          <a:solidFill>
                            <a:srgbClr val="FF0000"/>
                          </a:solidFill>
                        </a:rPr>
                        <a:t>!</a:t>
                      </a:r>
                      <a:r>
                        <a:rPr lang="ru-RU" sz="800" dirty="0">
                          <a:solidFill>
                            <a:srgbClr val="FF0000"/>
                          </a:solidFill>
                        </a:rPr>
                        <a:t>Сужение сферы применения льготы </a:t>
                      </a:r>
                      <a:r>
                        <a:rPr lang="ro-RO" sz="800" dirty="0">
                          <a:solidFill>
                            <a:srgbClr val="FF0000"/>
                          </a:solidFill>
                        </a:rPr>
                        <a:t>!</a:t>
                      </a:r>
                    </a:p>
                    <a:p>
                      <a:pPr algn="just"/>
                      <a:endParaRPr lang="ro-RO" sz="800" dirty="0">
                        <a:solidFill>
                          <a:schemeClr val="accent5">
                            <a:lumMod val="50000"/>
                          </a:schemeClr>
                        </a:solidFill>
                      </a:endParaRPr>
                    </a:p>
                    <a:p>
                      <a:pPr algn="just"/>
                      <a:r>
                        <a:rPr lang="ru-RU" sz="800" dirty="0">
                          <a:solidFill>
                            <a:schemeClr val="accent5">
                              <a:lumMod val="50000"/>
                            </a:schemeClr>
                          </a:solidFill>
                        </a:rPr>
                        <a:t>По зданиям </a:t>
                      </a:r>
                      <a:r>
                        <a:rPr lang="ru-RU" sz="800" dirty="0" err="1">
                          <a:solidFill>
                            <a:schemeClr val="accent5">
                              <a:lumMod val="50000"/>
                            </a:schemeClr>
                          </a:solidFill>
                        </a:rPr>
                        <a:t>отсутсвует</a:t>
                      </a:r>
                      <a:r>
                        <a:rPr lang="ru-RU" sz="800" dirty="0">
                          <a:solidFill>
                            <a:schemeClr val="accent5">
                              <a:lumMod val="50000"/>
                            </a:schemeClr>
                          </a:solidFill>
                        </a:rPr>
                        <a:t> льгота </a:t>
                      </a:r>
                      <a:endParaRPr lang="ro-RO" sz="800" dirty="0">
                        <a:solidFill>
                          <a:schemeClr val="accent5">
                            <a:lumMod val="50000"/>
                          </a:schemeClr>
                        </a:solidFill>
                      </a:endParaRPr>
                    </a:p>
                    <a:p>
                      <a:pPr algn="just"/>
                      <a:endParaRPr lang="ro-RO" sz="800" dirty="0">
                        <a:solidFill>
                          <a:schemeClr val="accent5">
                            <a:lumMod val="50000"/>
                          </a:schemeClr>
                        </a:solidFill>
                      </a:endParaRPr>
                    </a:p>
                    <a:p>
                      <a:pPr algn="just"/>
                      <a:r>
                        <a:rPr lang="ru-RU" sz="800" dirty="0">
                          <a:solidFill>
                            <a:schemeClr val="accent5">
                              <a:lumMod val="50000"/>
                            </a:schemeClr>
                          </a:solidFill>
                        </a:rPr>
                        <a:t>Порядок применения льготы ПП №</a:t>
                      </a:r>
                      <a:r>
                        <a:rPr lang="ro-RO" sz="800" dirty="0">
                          <a:solidFill>
                            <a:schemeClr val="accent5">
                              <a:lumMod val="50000"/>
                            </a:schemeClr>
                          </a:solidFill>
                        </a:rPr>
                        <a:t>145</a:t>
                      </a:r>
                    </a:p>
                    <a:p>
                      <a:pPr algn="just"/>
                      <a:r>
                        <a:rPr lang="ru-RU" sz="800" dirty="0">
                          <a:solidFill>
                            <a:schemeClr val="accent5">
                              <a:lumMod val="50000"/>
                            </a:schemeClr>
                          </a:solidFill>
                        </a:rPr>
                        <a:t>Условия </a:t>
                      </a:r>
                      <a:r>
                        <a:rPr lang="ro-RO" sz="800" dirty="0">
                          <a:solidFill>
                            <a:schemeClr val="accent5">
                              <a:lumMod val="50000"/>
                            </a:schemeClr>
                          </a:solidFill>
                        </a:rPr>
                        <a:t> – </a:t>
                      </a:r>
                      <a:r>
                        <a:rPr lang="ru-RU" sz="800" dirty="0">
                          <a:solidFill>
                            <a:schemeClr val="accent5">
                              <a:lumMod val="50000"/>
                            </a:schemeClr>
                          </a:solidFill>
                        </a:rPr>
                        <a:t>Слайд </a:t>
                      </a:r>
                      <a:r>
                        <a:rPr lang="ro-RO" sz="800" dirty="0">
                          <a:solidFill>
                            <a:schemeClr val="accent5">
                              <a:lumMod val="50000"/>
                            </a:schemeClr>
                          </a:solidFill>
                        </a:rPr>
                        <a:t> </a:t>
                      </a:r>
                      <a:r>
                        <a:rPr lang="ru-RU" sz="800" dirty="0">
                          <a:solidFill>
                            <a:schemeClr val="accent5">
                              <a:lumMod val="50000"/>
                            </a:schemeClr>
                          </a:solidFill>
                        </a:rPr>
                        <a:t>9</a:t>
                      </a:r>
                    </a:p>
                  </a:txBody>
                  <a:tcPr/>
                </a:tc>
                <a:extLst>
                  <a:ext uri="{0D108BD9-81ED-4DB2-BD59-A6C34878D82A}">
                    <a16:rowId xmlns:a16="http://schemas.microsoft.com/office/drawing/2014/main" val="40226705"/>
                  </a:ext>
                </a:extLst>
              </a:tr>
              <a:tr h="359981">
                <a:tc>
                  <a:txBody>
                    <a:bodyPr/>
                    <a:lstStyle/>
                    <a:p>
                      <a:pPr algn="just"/>
                      <a:r>
                        <a:rPr lang="ru-RU" sz="800" b="0" i="0" kern="1200" dirty="0">
                          <a:solidFill>
                            <a:schemeClr val="dk1"/>
                          </a:solidFill>
                          <a:effectLst/>
                          <a:latin typeface="+mn-lt"/>
                          <a:ea typeface="+mn-ea"/>
                          <a:cs typeface="+mn-cs"/>
                        </a:rPr>
                        <a:t>(8) Освобождается от НДС без права вычета продукция лечебно-производственных (трудовых) мастерских при психиатрических больницах Министерства здравоохранения, в которых работают лица с ограниченными возможностями.</a:t>
                      </a:r>
                      <a:endParaRPr lang="ru-RU" sz="800" dirty="0"/>
                    </a:p>
                  </a:txBody>
                  <a:tcPr/>
                </a:tc>
                <a:tc>
                  <a:txBody>
                    <a:bodyPr/>
                    <a:lstStyle/>
                    <a:p>
                      <a:pPr algn="just"/>
                      <a:r>
                        <a:rPr lang="ru-RU" sz="800" b="0" i="0" kern="1200" dirty="0">
                          <a:solidFill>
                            <a:schemeClr val="dk1"/>
                          </a:solidFill>
                          <a:effectLst/>
                          <a:latin typeface="+mn-lt"/>
                          <a:ea typeface="+mn-ea"/>
                          <a:cs typeface="+mn-cs"/>
                        </a:rPr>
                        <a:t>часть (8) признать утратившей силу;</a:t>
                      </a:r>
                      <a:endParaRPr lang="ru-RU" sz="800" kern="1200" dirty="0">
                        <a:solidFill>
                          <a:schemeClr val="dk1"/>
                        </a:solidFill>
                        <a:effectLst/>
                        <a:latin typeface="+mn-lt"/>
                        <a:ea typeface="+mn-ea"/>
                        <a:cs typeface="+mn-cs"/>
                      </a:endParaRPr>
                    </a:p>
                  </a:txBody>
                  <a:tcPr/>
                </a:tc>
                <a:tc>
                  <a:txBody>
                    <a:bodyPr/>
                    <a:lstStyle/>
                    <a:p>
                      <a:pPr algn="just"/>
                      <a:endParaRPr lang="ru-RU" sz="800" dirty="0"/>
                    </a:p>
                  </a:txBody>
                  <a:tcPr/>
                </a:tc>
                <a:extLst>
                  <a:ext uri="{0D108BD9-81ED-4DB2-BD59-A6C34878D82A}">
                    <a16:rowId xmlns:a16="http://schemas.microsoft.com/office/drawing/2014/main" val="242451444"/>
                  </a:ext>
                </a:extLst>
              </a:tr>
              <a:tr h="764961">
                <a:tc>
                  <a:txBody>
                    <a:bodyPr/>
                    <a:lstStyle/>
                    <a:p>
                      <a:pPr algn="just"/>
                      <a:r>
                        <a:rPr lang="ru-RU" sz="800" b="0" i="0" kern="1200" dirty="0">
                          <a:solidFill>
                            <a:schemeClr val="dk1"/>
                          </a:solidFill>
                          <a:effectLst/>
                          <a:latin typeface="+mn-lt"/>
                          <a:ea typeface="+mn-ea"/>
                          <a:cs typeface="+mn-cs"/>
                        </a:rPr>
                        <a:t>(9</a:t>
                      </a:r>
                      <a:r>
                        <a:rPr lang="ru-RU" sz="800" b="0" i="0" kern="1200" baseline="30000" dirty="0">
                          <a:solidFill>
                            <a:schemeClr val="dk1"/>
                          </a:solidFill>
                          <a:effectLst/>
                          <a:latin typeface="+mn-lt"/>
                          <a:ea typeface="+mn-ea"/>
                          <a:cs typeface="+mn-cs"/>
                        </a:rPr>
                        <a:t>3</a:t>
                      </a:r>
                      <a:r>
                        <a:rPr lang="ru-RU" sz="800" b="0" i="0" kern="1200" dirty="0">
                          <a:solidFill>
                            <a:schemeClr val="dk1"/>
                          </a:solidFill>
                          <a:effectLst/>
                          <a:latin typeface="+mn-lt"/>
                          <a:ea typeface="+mn-ea"/>
                          <a:cs typeface="+mn-cs"/>
                        </a:rPr>
                        <a:t>) Освобождается от НДС без права вычета товары, импортируемые юридическими лицами в некоммерческих целях, если внутренняя стоимость этих товаров не превышает сумму в 100 евро. Если таможенная стоимость товаров превышает указанный необлагаемый лимит, НДС исчисляется исходя из таможенной стоимости товаров, а указанный необлагаемый лимит не уменьшает их облагаемую стоимость.</a:t>
                      </a:r>
                      <a:endParaRPr lang="ru-RU" sz="800" dirty="0"/>
                    </a:p>
                  </a:txBody>
                  <a:tcPr/>
                </a:tc>
                <a:tc>
                  <a:txBody>
                    <a:bodyPr/>
                    <a:lstStyle/>
                    <a:p>
                      <a:pPr algn="just"/>
                      <a:r>
                        <a:rPr lang="ru-RU" sz="800" b="0" i="0" kern="1200" dirty="0">
                          <a:solidFill>
                            <a:schemeClr val="dk1"/>
                          </a:solidFill>
                          <a:effectLst/>
                          <a:latin typeface="+mn-lt"/>
                          <a:ea typeface="+mn-ea"/>
                          <a:cs typeface="+mn-cs"/>
                        </a:rPr>
                        <a:t>в части (9</a:t>
                      </a:r>
                      <a:r>
                        <a:rPr lang="ru-RU" sz="800" b="0" i="0" kern="1200" baseline="30000" dirty="0">
                          <a:solidFill>
                            <a:schemeClr val="dk1"/>
                          </a:solidFill>
                          <a:effectLst/>
                          <a:latin typeface="+mn-lt"/>
                          <a:ea typeface="+mn-ea"/>
                          <a:cs typeface="+mn-cs"/>
                        </a:rPr>
                        <a:t>3</a:t>
                      </a:r>
                      <a:r>
                        <a:rPr lang="ru-RU" sz="800" b="0" i="0" kern="1200" dirty="0">
                          <a:solidFill>
                            <a:schemeClr val="dk1"/>
                          </a:solidFill>
                          <a:effectLst/>
                          <a:latin typeface="+mn-lt"/>
                          <a:ea typeface="+mn-ea"/>
                          <a:cs typeface="+mn-cs"/>
                        </a:rPr>
                        <a:t>) после слов «вычета товары,» дополнить словами «, кроме предусмотренных статьей 220 Таможенного кодекса № 95/2021,», а слова «таможенная стоимость» заменить словами «внутренняя стоимость».</a:t>
                      </a:r>
                      <a:endParaRPr lang="ru-RU" sz="800" kern="1200" dirty="0">
                        <a:solidFill>
                          <a:schemeClr val="dk1"/>
                        </a:solidFill>
                        <a:effectLst/>
                        <a:latin typeface="+mn-lt"/>
                        <a:ea typeface="+mn-ea"/>
                        <a:cs typeface="+mn-cs"/>
                      </a:endParaRPr>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ru-RU" sz="800" dirty="0"/>
                        <a:t>Вступление в силу </a:t>
                      </a:r>
                      <a:r>
                        <a:rPr lang="ru-RU" sz="800" baseline="0" dirty="0"/>
                        <a:t>15.08.2024</a:t>
                      </a:r>
                      <a:endParaRPr lang="ro-RO" sz="800" baseline="0" dirty="0"/>
                    </a:p>
                    <a:p>
                      <a:pPr marL="0" marR="0" lvl="0" indent="0" algn="just" defTabSz="457200" rtl="0" eaLnBrk="1" fontAlgn="auto" latinLnBrk="0" hangingPunct="1">
                        <a:lnSpc>
                          <a:spcPct val="100000"/>
                        </a:lnSpc>
                        <a:spcBef>
                          <a:spcPts val="0"/>
                        </a:spcBef>
                        <a:spcAft>
                          <a:spcPts val="0"/>
                        </a:spcAft>
                        <a:buClrTx/>
                        <a:buSzTx/>
                        <a:buFontTx/>
                        <a:buNone/>
                        <a:tabLst/>
                        <a:defRPr/>
                      </a:pPr>
                      <a:endParaRPr lang="ro-RO" sz="800" baseline="0" dirty="0"/>
                    </a:p>
                    <a:p>
                      <a:pPr marL="0" marR="0" lvl="0" indent="0" algn="just" defTabSz="457200" rtl="0" eaLnBrk="1" fontAlgn="auto" latinLnBrk="0" hangingPunct="1">
                        <a:lnSpc>
                          <a:spcPct val="100000"/>
                        </a:lnSpc>
                        <a:spcBef>
                          <a:spcPts val="0"/>
                        </a:spcBef>
                        <a:spcAft>
                          <a:spcPts val="0"/>
                        </a:spcAft>
                        <a:buClrTx/>
                        <a:buSzTx/>
                        <a:buFontTx/>
                        <a:buNone/>
                        <a:tabLst/>
                        <a:defRPr/>
                      </a:pPr>
                      <a:r>
                        <a:rPr lang="ru-RU" sz="800" baseline="0" dirty="0"/>
                        <a:t>Слайд</a:t>
                      </a:r>
                      <a:r>
                        <a:rPr lang="ro-RO" sz="800" baseline="0" dirty="0"/>
                        <a:t> </a:t>
                      </a:r>
                      <a:r>
                        <a:rPr lang="ru-RU" sz="800" baseline="0" dirty="0"/>
                        <a:t>Там. Кодекс</a:t>
                      </a:r>
                      <a:endParaRPr lang="ru-RU" sz="800" dirty="0"/>
                    </a:p>
                    <a:p>
                      <a:pPr algn="just"/>
                      <a:endParaRPr lang="ru-RU" sz="800" dirty="0"/>
                    </a:p>
                  </a:txBody>
                  <a:tcPr/>
                </a:tc>
                <a:extLst>
                  <a:ext uri="{0D108BD9-81ED-4DB2-BD59-A6C34878D82A}">
                    <a16:rowId xmlns:a16="http://schemas.microsoft.com/office/drawing/2014/main" val="4153342934"/>
                  </a:ext>
                </a:extLst>
              </a:tr>
            </a:tbl>
          </a:graphicData>
        </a:graphic>
      </p:graphicFrame>
      <p:sp>
        <p:nvSpPr>
          <p:cNvPr id="3" name="TextBox 2">
            <a:extLst>
              <a:ext uri="{FF2B5EF4-FFF2-40B4-BE49-F238E27FC236}">
                <a16:creationId xmlns:a16="http://schemas.microsoft.com/office/drawing/2014/main" id="{F8CF4113-F6ED-93A2-06E9-27DB5E09D1BB}"/>
              </a:ext>
            </a:extLst>
          </p:cNvPr>
          <p:cNvSpPr txBox="1"/>
          <p:nvPr/>
        </p:nvSpPr>
        <p:spPr>
          <a:xfrm>
            <a:off x="2853660" y="-127591"/>
            <a:ext cx="7159256" cy="584775"/>
          </a:xfrm>
          <a:prstGeom prst="rect">
            <a:avLst/>
          </a:prstGeom>
          <a:noFill/>
        </p:spPr>
        <p:txBody>
          <a:bodyPr wrap="square">
            <a:spAutoFit/>
          </a:bodyPr>
          <a:lstStyle/>
          <a:p>
            <a:r>
              <a:rPr kumimoji="0" lang="ru-RU" sz="3200" b="0" i="1" u="none" strike="noStrike" kern="1200" cap="none" spc="0" normalizeH="0" baseline="0" noProof="0" dirty="0">
                <a:ln>
                  <a:noFill/>
                </a:ln>
                <a:solidFill>
                  <a:prstClr val="black"/>
                </a:solidFill>
                <a:effectLst/>
                <a:uLnTx/>
                <a:uFillTx/>
                <a:latin typeface="Calibri Light"/>
                <a:ea typeface="+mj-ea"/>
                <a:cs typeface="+mj-cs"/>
              </a:rPr>
              <a:t>Раздел </a:t>
            </a:r>
            <a:r>
              <a:rPr kumimoji="0" lang="en-US" sz="3200" b="0" i="1" u="none" strike="noStrike" kern="1200" cap="none" spc="0" normalizeH="0" baseline="0" noProof="0" dirty="0">
                <a:ln>
                  <a:noFill/>
                </a:ln>
                <a:solidFill>
                  <a:prstClr val="black"/>
                </a:solidFill>
                <a:effectLst/>
                <a:uLnTx/>
                <a:uFillTx/>
                <a:latin typeface="Calibri Light"/>
                <a:ea typeface="+mj-ea"/>
                <a:cs typeface="+mj-cs"/>
              </a:rPr>
              <a:t>III</a:t>
            </a:r>
            <a:r>
              <a:rPr kumimoji="0" lang="ro-RO" sz="3200" b="0" i="1" u="none" strike="noStrike" kern="1200" cap="none" spc="0" normalizeH="0" baseline="0" noProof="0" dirty="0">
                <a:ln>
                  <a:noFill/>
                </a:ln>
                <a:solidFill>
                  <a:prstClr val="black"/>
                </a:solidFill>
                <a:effectLst/>
                <a:uLnTx/>
                <a:uFillTx/>
                <a:latin typeface="Calibri Light"/>
                <a:ea typeface="+mj-ea"/>
                <a:cs typeface="+mj-cs"/>
              </a:rPr>
              <a:t> </a:t>
            </a:r>
            <a:r>
              <a:rPr kumimoji="0" lang="ru-RU" sz="3200" b="0" i="1" u="none" strike="noStrike" kern="1200" cap="none" spc="0" normalizeH="0" baseline="0" noProof="0" dirty="0">
                <a:ln>
                  <a:noFill/>
                </a:ln>
                <a:solidFill>
                  <a:prstClr val="black"/>
                </a:solidFill>
                <a:effectLst/>
                <a:uLnTx/>
                <a:uFillTx/>
                <a:latin typeface="Calibri Light"/>
                <a:ea typeface="+mj-ea"/>
                <a:cs typeface="+mj-cs"/>
              </a:rPr>
              <a:t>Налогового кодекса </a:t>
            </a:r>
            <a:r>
              <a:rPr kumimoji="0" lang="en-US" sz="3200" b="0" i="1" u="none" strike="noStrike" kern="1200" cap="none" spc="0" normalizeH="0" baseline="0" noProof="0" dirty="0">
                <a:ln>
                  <a:noFill/>
                </a:ln>
                <a:solidFill>
                  <a:prstClr val="black"/>
                </a:solidFill>
                <a:effectLst/>
                <a:uLnTx/>
                <a:uFillTx/>
                <a:latin typeface="Calibri Light"/>
                <a:ea typeface="+mj-ea"/>
                <a:cs typeface="+mj-cs"/>
              </a:rPr>
              <a:t>(</a:t>
            </a:r>
            <a:r>
              <a:rPr kumimoji="0" lang="ru-RU" sz="3200" b="0" i="1" u="none" strike="noStrike" kern="1200" cap="none" spc="0" normalizeH="0" baseline="0" noProof="0" dirty="0">
                <a:ln>
                  <a:noFill/>
                </a:ln>
                <a:solidFill>
                  <a:prstClr val="black"/>
                </a:solidFill>
                <a:effectLst/>
                <a:uLnTx/>
                <a:uFillTx/>
                <a:latin typeface="Calibri Light"/>
                <a:ea typeface="+mj-ea"/>
                <a:cs typeface="+mj-cs"/>
              </a:rPr>
              <a:t>НДС)</a:t>
            </a:r>
            <a:endParaRPr lang="en-GB" dirty="0"/>
          </a:p>
        </p:txBody>
      </p:sp>
    </p:spTree>
    <p:extLst>
      <p:ext uri="{BB962C8B-B14F-4D97-AF65-F5344CB8AC3E}">
        <p14:creationId xmlns:p14="http://schemas.microsoft.com/office/powerpoint/2010/main" val="954293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B8C5D5-43F8-40D5-B7E9-35CA0A3A0E8A}"/>
              </a:ext>
            </a:extLst>
          </p:cNvPr>
          <p:cNvSpPr>
            <a:spLocks noGrp="1"/>
          </p:cNvSpPr>
          <p:nvPr>
            <p:ph idx="1"/>
          </p:nvPr>
        </p:nvSpPr>
        <p:spPr>
          <a:xfrm>
            <a:off x="311573" y="1195201"/>
            <a:ext cx="11209867" cy="5038186"/>
          </a:xfrm>
        </p:spPr>
        <p:txBody>
          <a:bodyPr>
            <a:noAutofit/>
          </a:bodyPr>
          <a:lstStyle/>
          <a:p>
            <a:pPr algn="just">
              <a:spcBef>
                <a:spcPts val="0"/>
              </a:spcBef>
              <a:spcAft>
                <a:spcPts val="0"/>
              </a:spcAft>
            </a:pPr>
            <a:r>
              <a:rPr lang="ru-RU" sz="1600" b="0" i="1" dirty="0">
                <a:solidFill>
                  <a:srgbClr val="333333"/>
                </a:solidFill>
                <a:effectLst/>
                <a:latin typeface="PT Serif" panose="020A0603040505020204" pitchFamily="18" charset="-52"/>
              </a:rPr>
              <a:t>Чрезвычайная ситуация</a:t>
            </a:r>
            <a:r>
              <a:rPr lang="ru-RU" sz="1600" b="0" i="0" dirty="0">
                <a:solidFill>
                  <a:srgbClr val="333333"/>
                </a:solidFill>
                <a:effectLst/>
                <a:latin typeface="PT Serif" panose="020A0603040505020204" pitchFamily="18" charset="-52"/>
              </a:rPr>
              <a:t> – обстановка на определенной территории, сложившаяся в результате аварии, </a:t>
            </a:r>
            <a:r>
              <a:rPr lang="ru-RU" sz="1600" b="0" i="0" dirty="0">
                <a:solidFill>
                  <a:srgbClr val="FF0000"/>
                </a:solidFill>
                <a:effectLst/>
                <a:latin typeface="PT Serif" panose="020A0603040505020204" pitchFamily="18" charset="-52"/>
              </a:rPr>
              <a:t>опасного природного явления, </a:t>
            </a:r>
            <a:r>
              <a:rPr lang="ru-RU" sz="1600" b="0" i="0" dirty="0">
                <a:solidFill>
                  <a:srgbClr val="333333"/>
                </a:solidFill>
                <a:effectLst/>
                <a:latin typeface="PT Serif" panose="020A0603040505020204" pitchFamily="18" charset="-52"/>
              </a:rPr>
              <a:t>катастрофы, стихийного или иного бедствия, которые могут повлечь или повлекли за собой человеческие жертвы, ущерб здоровью людей или окружающей природной среде, значительные материальные потери и нарушение условий жизнедеятельности людей;</a:t>
            </a:r>
          </a:p>
          <a:p>
            <a:pPr indent="450215" algn="just"/>
            <a:r>
              <a:rPr lang="ru-RU" sz="1600" b="0" i="1" dirty="0">
                <a:solidFill>
                  <a:srgbClr val="333333"/>
                </a:solidFill>
                <a:effectLst/>
                <a:latin typeface="PT Serif" panose="020A0603040505020204" pitchFamily="18" charset="-52"/>
              </a:rPr>
              <a:t>Чрезвычайная ситуация техногенного характера</a:t>
            </a:r>
            <a:r>
              <a:rPr lang="ru-RU" sz="1600" b="0" i="0" dirty="0">
                <a:solidFill>
                  <a:srgbClr val="333333"/>
                </a:solidFill>
                <a:effectLst/>
                <a:latin typeface="PT Serif" panose="020A0603040505020204" pitchFamily="18" charset="-52"/>
              </a:rPr>
              <a:t> – состояние, при котором в результате возникновения источника техногенной чрезвычайной ситуации на объекте или определенной территории нарушаются нормальные условия жизни и деятельности людей, возникает угроза их жизни и здоровью, наносится ущерб имуществу населения, национальной экономике и окружающей природной среде;</a:t>
            </a:r>
          </a:p>
          <a:p>
            <a:pPr indent="450215" algn="just"/>
            <a:r>
              <a:rPr lang="ru-RU" sz="1600" i="1" dirty="0">
                <a:solidFill>
                  <a:srgbClr val="333333"/>
                </a:solidFill>
                <a:latin typeface="PT Serif" panose="020A0603040505020204" pitchFamily="18" charset="-52"/>
              </a:rPr>
              <a:t>Ч</a:t>
            </a:r>
            <a:r>
              <a:rPr lang="ru-RU" sz="1600" b="0" i="1" dirty="0">
                <a:solidFill>
                  <a:srgbClr val="333333"/>
                </a:solidFill>
                <a:effectLst/>
                <a:latin typeface="PT Serif" panose="020A0603040505020204" pitchFamily="18" charset="-52"/>
              </a:rPr>
              <a:t>резвычайная ситуация природного характера</a:t>
            </a:r>
            <a:r>
              <a:rPr lang="ru-RU" sz="1600" b="0" i="0" dirty="0">
                <a:solidFill>
                  <a:srgbClr val="333333"/>
                </a:solidFill>
                <a:effectLst/>
                <a:latin typeface="PT Serif" panose="020A0603040505020204" pitchFamily="18" charset="-52"/>
              </a:rPr>
              <a:t> – обстановка, сложившаяся на определенной территории в результате возникновения источника природной чрезвычайной ситуации, который может повлечь или повлек за собой человеческие жертвы, ущерб здоровью и (или) окружающей природной среде, значительные материальные потери и нарушение условий жизнедеятельности людей;</a:t>
            </a:r>
          </a:p>
          <a:p>
            <a:pPr indent="450215" algn="just"/>
            <a:r>
              <a:rPr lang="ru-RU" sz="1600" b="0" i="1" dirty="0">
                <a:solidFill>
                  <a:srgbClr val="333333"/>
                </a:solidFill>
                <a:effectLst/>
                <a:latin typeface="PT Serif" panose="020A0603040505020204" pitchFamily="18" charset="-52"/>
              </a:rPr>
              <a:t>Чрезвычайная ситуация биолого-социального характера</a:t>
            </a:r>
            <a:r>
              <a:rPr lang="ru-RU" sz="1600" b="0" i="0" dirty="0">
                <a:solidFill>
                  <a:srgbClr val="333333"/>
                </a:solidFill>
                <a:effectLst/>
                <a:latin typeface="PT Serif" panose="020A0603040505020204" pitchFamily="18" charset="-52"/>
              </a:rPr>
              <a:t> – состояние, при котором в результате возникновения источника биолого-социальной чрезвычайной ситуации на определенной территории нарушаются нормальные условия жизни и деятельности людей, существования сельскохозяйственных животных и произрастания растений, возникает угроза жизни и здоровью людей, широкого распространения инфекционных болезней, потерь сельскохозяйственных животных и растений;</a:t>
            </a:r>
          </a:p>
          <a:p>
            <a:pPr marL="0" indent="0" algn="just">
              <a:spcBef>
                <a:spcPts val="0"/>
              </a:spcBef>
              <a:spcAft>
                <a:spcPts val="0"/>
              </a:spcAft>
              <a:buNone/>
            </a:pPr>
            <a:endParaRPr lang="ru-RU" sz="1600" b="1" i="0" dirty="0">
              <a:solidFill>
                <a:srgbClr val="333333"/>
              </a:solidFill>
              <a:effectLst/>
              <a:latin typeface="PT Serif" panose="020A0603040505020204" pitchFamily="18" charset="-52"/>
            </a:endParaRPr>
          </a:p>
        </p:txBody>
      </p:sp>
      <p:sp>
        <p:nvSpPr>
          <p:cNvPr id="4" name="TextBox 3">
            <a:extLst>
              <a:ext uri="{FF2B5EF4-FFF2-40B4-BE49-F238E27FC236}">
                <a16:creationId xmlns:a16="http://schemas.microsoft.com/office/drawing/2014/main" id="{0E8AD4B4-1D89-4997-3E51-0BC2FF5791F2}"/>
              </a:ext>
            </a:extLst>
          </p:cNvPr>
          <p:cNvSpPr txBox="1"/>
          <p:nvPr/>
        </p:nvSpPr>
        <p:spPr>
          <a:xfrm>
            <a:off x="466344" y="216472"/>
            <a:ext cx="11594592" cy="978729"/>
          </a:xfrm>
          <a:prstGeom prst="rect">
            <a:avLst/>
          </a:prstGeom>
          <a:noFill/>
        </p:spPr>
        <p:txBody>
          <a:bodyPr wrap="square">
            <a:spAutoFit/>
          </a:bodyPr>
          <a:lstStyle/>
          <a:p>
            <a:pPr marL="0" marR="0" lvl="0" indent="0" algn="just" defTabSz="914400" rtl="0" eaLnBrk="1" fontAlgn="base" latinLnBrk="0" hangingPunct="1">
              <a:lnSpc>
                <a:spcPct val="90000"/>
              </a:lnSpc>
              <a:spcBef>
                <a:spcPts val="0"/>
              </a:spcBef>
              <a:spcAft>
                <a:spcPts val="0"/>
              </a:spcAft>
              <a:buClrTx/>
              <a:buSzTx/>
              <a:buFont typeface="Arial" panose="020B0604020202020204" pitchFamily="34" charset="0"/>
              <a:buNone/>
              <a:tabLst/>
              <a:defRPr/>
            </a:pPr>
            <a:r>
              <a:rPr kumimoji="0" lang="ru-RU" sz="1600" b="1" i="0" u="none" strike="noStrike" kern="1200" cap="none" spc="0" normalizeH="0" baseline="0" noProof="0" dirty="0">
                <a:ln>
                  <a:noFill/>
                </a:ln>
                <a:solidFill>
                  <a:srgbClr val="333333"/>
                </a:solidFill>
                <a:effectLst/>
                <a:uLnTx/>
                <a:uFillTx/>
                <a:latin typeface="PT Serif" panose="020A0603040505020204" pitchFamily="18" charset="-52"/>
                <a:ea typeface="+mn-ea"/>
                <a:cs typeface="+mn-cs"/>
              </a:rPr>
              <a:t>ПП № 1076 от 16-11-2010 о классификации чрезвычайных ситуаций</a:t>
            </a:r>
            <a:br>
              <a:rPr kumimoji="0" lang="ru-RU" sz="1600" b="1" i="0" u="none" strike="noStrike" kern="1200" cap="none" spc="0" normalizeH="0" baseline="0" noProof="0" dirty="0">
                <a:ln>
                  <a:noFill/>
                </a:ln>
                <a:solidFill>
                  <a:srgbClr val="333333"/>
                </a:solidFill>
                <a:effectLst/>
                <a:uLnTx/>
                <a:uFillTx/>
                <a:latin typeface="PT Serif" panose="020A0603040505020204" pitchFamily="18" charset="-52"/>
                <a:ea typeface="+mn-ea"/>
                <a:cs typeface="+mn-cs"/>
              </a:rPr>
            </a:br>
            <a:r>
              <a:rPr kumimoji="0" lang="ru-RU" sz="1600" b="1" i="0" u="none" strike="noStrike" kern="1200" cap="none" spc="0" normalizeH="0" baseline="0" noProof="0" dirty="0">
                <a:ln>
                  <a:noFill/>
                </a:ln>
                <a:solidFill>
                  <a:srgbClr val="333333"/>
                </a:solidFill>
                <a:effectLst/>
                <a:uLnTx/>
                <a:uFillTx/>
                <a:latin typeface="PT Serif" panose="020A0603040505020204" pitchFamily="18" charset="-52"/>
                <a:ea typeface="+mn-ea"/>
                <a:cs typeface="+mn-cs"/>
              </a:rPr>
              <a:t>и порядке сбора и представления информации</a:t>
            </a:r>
            <a:br>
              <a:rPr kumimoji="0" lang="ru-RU" sz="1600" b="1" i="0" u="none" strike="noStrike" kern="1200" cap="none" spc="0" normalizeH="0" baseline="0" noProof="0" dirty="0">
                <a:ln>
                  <a:noFill/>
                </a:ln>
                <a:solidFill>
                  <a:srgbClr val="333333"/>
                </a:solidFill>
                <a:effectLst/>
                <a:uLnTx/>
                <a:uFillTx/>
                <a:latin typeface="PT Serif" panose="020A0603040505020204" pitchFamily="18" charset="-52"/>
                <a:ea typeface="+mn-ea"/>
                <a:cs typeface="+mn-cs"/>
              </a:rPr>
            </a:br>
            <a:r>
              <a:rPr kumimoji="0" lang="ru-RU" sz="1600" b="1" i="0" u="none" strike="noStrike" kern="1200" cap="none" spc="0" normalizeH="0" baseline="0" noProof="0" dirty="0">
                <a:ln>
                  <a:noFill/>
                </a:ln>
                <a:solidFill>
                  <a:srgbClr val="333333"/>
                </a:solidFill>
                <a:effectLst/>
                <a:uLnTx/>
                <a:uFillTx/>
                <a:latin typeface="PT Serif" panose="020A0603040505020204" pitchFamily="18" charset="-52"/>
                <a:ea typeface="+mn-ea"/>
                <a:cs typeface="+mn-cs"/>
              </a:rPr>
              <a:t>в области защиты населения и территории в</a:t>
            </a:r>
            <a:br>
              <a:rPr kumimoji="0" lang="ru-RU" sz="1600" b="1" i="0" u="none" strike="noStrike" kern="1200" cap="none" spc="0" normalizeH="0" baseline="0" noProof="0" dirty="0">
                <a:ln>
                  <a:noFill/>
                </a:ln>
                <a:solidFill>
                  <a:srgbClr val="333333"/>
                </a:solidFill>
                <a:effectLst/>
                <a:uLnTx/>
                <a:uFillTx/>
                <a:latin typeface="PT Serif" panose="020A0603040505020204" pitchFamily="18" charset="-52"/>
                <a:ea typeface="+mn-ea"/>
                <a:cs typeface="+mn-cs"/>
              </a:rPr>
            </a:br>
            <a:r>
              <a:rPr kumimoji="0" lang="ru-RU" sz="1600" b="1" i="0" u="none" strike="noStrike" kern="1200" cap="none" spc="0" normalizeH="0" baseline="0" noProof="0" dirty="0">
                <a:ln>
                  <a:noFill/>
                </a:ln>
                <a:solidFill>
                  <a:srgbClr val="333333"/>
                </a:solidFill>
                <a:effectLst/>
                <a:uLnTx/>
                <a:uFillTx/>
                <a:latin typeface="PT Serif" panose="020A0603040505020204" pitchFamily="18" charset="-52"/>
                <a:ea typeface="+mn-ea"/>
                <a:cs typeface="+mn-cs"/>
              </a:rPr>
              <a:t>случае чрезвычайных ситуации </a:t>
            </a:r>
          </a:p>
        </p:txBody>
      </p:sp>
    </p:spTree>
    <p:extLst>
      <p:ext uri="{BB962C8B-B14F-4D97-AF65-F5344CB8AC3E}">
        <p14:creationId xmlns:p14="http://schemas.microsoft.com/office/powerpoint/2010/main" val="1931379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6FAC933-DB68-4D21-8762-481E6EE3159D}"/>
              </a:ext>
            </a:extLst>
          </p:cNvPr>
          <p:cNvPicPr>
            <a:picLocks noGrp="1" noChangeAspect="1"/>
          </p:cNvPicPr>
          <p:nvPr>
            <p:ph idx="1"/>
          </p:nvPr>
        </p:nvPicPr>
        <p:blipFill>
          <a:blip r:embed="rId2"/>
          <a:stretch>
            <a:fillRect/>
          </a:stretch>
        </p:blipFill>
        <p:spPr>
          <a:xfrm>
            <a:off x="571331" y="1030342"/>
            <a:ext cx="11119602" cy="55254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50344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10CA3DE8-10B0-8426-CB3A-57EA20F7C89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65595A-73F2-1495-3794-1E24E30D42AB}"/>
              </a:ext>
            </a:extLst>
          </p:cNvPr>
          <p:cNvSpPr>
            <a:spLocks noGrp="1"/>
          </p:cNvSpPr>
          <p:nvPr>
            <p:ph idx="1"/>
          </p:nvPr>
        </p:nvSpPr>
        <p:spPr>
          <a:xfrm>
            <a:off x="838200" y="1195201"/>
            <a:ext cx="10683240" cy="5038186"/>
          </a:xfrm>
        </p:spPr>
        <p:txBody>
          <a:bodyPr>
            <a:noAutofit/>
          </a:bodyPr>
          <a:lstStyle/>
          <a:p>
            <a:pPr marL="0" indent="0" algn="just">
              <a:spcBef>
                <a:spcPts val="0"/>
              </a:spcBef>
              <a:spcAft>
                <a:spcPts val="0"/>
              </a:spcAft>
              <a:buNone/>
            </a:pPr>
            <a:endParaRPr lang="ru-RU" sz="1600" b="1" i="0" dirty="0">
              <a:solidFill>
                <a:srgbClr val="333333"/>
              </a:solidFill>
              <a:effectLst/>
              <a:latin typeface="PT Serif" panose="020A0603040505020204" pitchFamily="18" charset="-52"/>
            </a:endParaRPr>
          </a:p>
        </p:txBody>
      </p:sp>
      <p:sp>
        <p:nvSpPr>
          <p:cNvPr id="4" name="TextBox 3">
            <a:extLst>
              <a:ext uri="{FF2B5EF4-FFF2-40B4-BE49-F238E27FC236}">
                <a16:creationId xmlns:a16="http://schemas.microsoft.com/office/drawing/2014/main" id="{94941D6C-B076-5765-4C8D-2E537A60C271}"/>
              </a:ext>
            </a:extLst>
          </p:cNvPr>
          <p:cNvSpPr txBox="1"/>
          <p:nvPr/>
        </p:nvSpPr>
        <p:spPr>
          <a:xfrm>
            <a:off x="466344" y="216472"/>
            <a:ext cx="11594592" cy="369332"/>
          </a:xfrm>
          <a:prstGeom prst="rect">
            <a:avLst/>
          </a:prstGeom>
          <a:noFill/>
        </p:spPr>
        <p:txBody>
          <a:bodyPr wrap="square">
            <a:spAutoFit/>
          </a:bodyPr>
          <a:lstStyle/>
          <a:p>
            <a:pPr marL="0" marR="0" lvl="0" indent="0" algn="just" defTabSz="914400" rtl="0" eaLnBrk="1" fontAlgn="base" latinLnBrk="0" hangingPunct="1">
              <a:lnSpc>
                <a:spcPct val="90000"/>
              </a:lnSpc>
              <a:spcBef>
                <a:spcPts val="0"/>
              </a:spcBef>
              <a:spcAft>
                <a:spcPts val="0"/>
              </a:spcAft>
              <a:buClrTx/>
              <a:buSzTx/>
              <a:buFont typeface="Arial" panose="020B0604020202020204" pitchFamily="34" charset="0"/>
              <a:buNone/>
              <a:tabLst/>
              <a:defRPr/>
            </a:pPr>
            <a:r>
              <a:rPr lang="ru-RU" sz="2000" b="1" dirty="0">
                <a:solidFill>
                  <a:srgbClr val="333333"/>
                </a:solidFill>
                <a:latin typeface="PT Serif" panose="020A0603040505020204" pitchFamily="18" charset="-52"/>
              </a:rPr>
              <a:t>Номенклатура групп 84-90 согласно Закону №172</a:t>
            </a:r>
            <a:r>
              <a:rPr lang="ro-RO" sz="2000" b="1" dirty="0">
                <a:solidFill>
                  <a:srgbClr val="333333"/>
                </a:solidFill>
                <a:latin typeface="PT Serif" panose="020A0603040505020204" pitchFamily="18" charset="-52"/>
              </a:rPr>
              <a:t>/21</a:t>
            </a:r>
            <a:r>
              <a:rPr lang="ru-RU" sz="2000" b="1" dirty="0">
                <a:solidFill>
                  <a:srgbClr val="333333"/>
                </a:solidFill>
                <a:latin typeface="PT Serif" panose="020A0603040505020204" pitchFamily="18" charset="-52"/>
              </a:rPr>
              <a:t>4</a:t>
            </a:r>
            <a:endParaRPr kumimoji="0" lang="ru-RU" sz="2000" b="1" i="0" u="none" strike="noStrike" kern="1200" cap="none" spc="0" normalizeH="0" baseline="0" noProof="0" dirty="0">
              <a:ln>
                <a:noFill/>
              </a:ln>
              <a:solidFill>
                <a:srgbClr val="333333"/>
              </a:solidFill>
              <a:effectLst/>
              <a:uLnTx/>
              <a:uFillTx/>
              <a:latin typeface="PT Serif" panose="020A0603040505020204" pitchFamily="18" charset="-52"/>
              <a:ea typeface="+mn-ea"/>
              <a:cs typeface="+mn-cs"/>
            </a:endParaRPr>
          </a:p>
        </p:txBody>
      </p:sp>
      <p:graphicFrame>
        <p:nvGraphicFramePr>
          <p:cNvPr id="2" name="Table 1">
            <a:extLst>
              <a:ext uri="{FF2B5EF4-FFF2-40B4-BE49-F238E27FC236}">
                <a16:creationId xmlns:a16="http://schemas.microsoft.com/office/drawing/2014/main" id="{5054E1D7-30ED-E4D2-0421-878426D3240C}"/>
              </a:ext>
            </a:extLst>
          </p:cNvPr>
          <p:cNvGraphicFramePr>
            <a:graphicFrameLocks noGrp="1"/>
          </p:cNvGraphicFramePr>
          <p:nvPr>
            <p:extLst>
              <p:ext uri="{D42A27DB-BD31-4B8C-83A1-F6EECF244321}">
                <p14:modId xmlns:p14="http://schemas.microsoft.com/office/powerpoint/2010/main" val="2079435545"/>
              </p:ext>
            </p:extLst>
          </p:nvPr>
        </p:nvGraphicFramePr>
        <p:xfrm>
          <a:off x="838200" y="745038"/>
          <a:ext cx="10947400" cy="5376362"/>
        </p:xfrm>
        <a:graphic>
          <a:graphicData uri="http://schemas.openxmlformats.org/drawingml/2006/table">
            <a:tbl>
              <a:tblPr firstRow="1" firstCol="1" bandRow="1">
                <a:tableStyleId>{5C22544A-7EE6-4342-B048-85BDC9FD1C3A}</a:tableStyleId>
              </a:tblPr>
              <a:tblGrid>
                <a:gridCol w="2088763">
                  <a:extLst>
                    <a:ext uri="{9D8B030D-6E8A-4147-A177-3AD203B41FA5}">
                      <a16:colId xmlns:a16="http://schemas.microsoft.com/office/drawing/2014/main" val="2333701199"/>
                    </a:ext>
                  </a:extLst>
                </a:gridCol>
                <a:gridCol w="8858637">
                  <a:extLst>
                    <a:ext uri="{9D8B030D-6E8A-4147-A177-3AD203B41FA5}">
                      <a16:colId xmlns:a16="http://schemas.microsoft.com/office/drawing/2014/main" val="2572243827"/>
                    </a:ext>
                  </a:extLst>
                </a:gridCol>
              </a:tblGrid>
              <a:tr h="622000">
                <a:tc>
                  <a:txBody>
                    <a:bodyPr/>
                    <a:lstStyle/>
                    <a:p>
                      <a:pPr>
                        <a:lnSpc>
                          <a:spcPct val="107000"/>
                        </a:lnSpc>
                        <a:spcAft>
                          <a:spcPts val="800"/>
                        </a:spcAft>
                      </a:pPr>
                      <a:r>
                        <a:rPr lang="ru-RU" sz="1600" dirty="0">
                          <a:effectLst/>
                        </a:rPr>
                        <a:t>Группа 84</a:t>
                      </a:r>
                      <a:endParaRPr lang="en-GB" sz="1600" dirty="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tc>
                  <a:txBody>
                    <a:bodyPr/>
                    <a:lstStyle/>
                    <a:p>
                      <a:pPr algn="just">
                        <a:lnSpc>
                          <a:spcPct val="107000"/>
                        </a:lnSpc>
                        <a:spcAft>
                          <a:spcPts val="800"/>
                        </a:spcAft>
                      </a:pPr>
                      <a:r>
                        <a:rPr lang="ru-RU" sz="1600" b="1" dirty="0">
                          <a:effectLst/>
                        </a:rPr>
                        <a:t>Ядерные реакторы, котлы, машины, механические устройства и механическое оборудование; их части</a:t>
                      </a:r>
                      <a:endParaRPr lang="en-GB" sz="1600" b="1" dirty="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extLst>
                  <a:ext uri="{0D108BD9-81ED-4DB2-BD59-A6C34878D82A}">
                    <a16:rowId xmlns:a16="http://schemas.microsoft.com/office/drawing/2014/main" val="2248334679"/>
                  </a:ext>
                </a:extLst>
              </a:tr>
              <a:tr h="1022868">
                <a:tc>
                  <a:txBody>
                    <a:bodyPr/>
                    <a:lstStyle/>
                    <a:p>
                      <a:pPr>
                        <a:lnSpc>
                          <a:spcPct val="107000"/>
                        </a:lnSpc>
                        <a:spcAft>
                          <a:spcPts val="800"/>
                        </a:spcAft>
                      </a:pPr>
                      <a:r>
                        <a:rPr lang="ru-RU" sz="1600">
                          <a:effectLst/>
                        </a:rPr>
                        <a:t>Группа 85</a:t>
                      </a:r>
                      <a:endParaRPr lang="en-GB" sz="160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tc>
                  <a:txBody>
                    <a:bodyPr/>
                    <a:lstStyle/>
                    <a:p>
                      <a:pPr algn="just">
                        <a:lnSpc>
                          <a:spcPct val="107000"/>
                        </a:lnSpc>
                        <a:spcAft>
                          <a:spcPts val="800"/>
                        </a:spcAft>
                      </a:pPr>
                      <a:r>
                        <a:rPr lang="ru-RU" sz="1600" b="1" dirty="0">
                          <a:effectLst/>
                        </a:rPr>
                        <a:t>Электрические машины, устройства и оборудование и их части; устройства для записи или воспроизведения звука, устройства для записи или воспроизведения телевизионного изображения и звука; части и принадлежности этих устройств</a:t>
                      </a:r>
                      <a:endParaRPr lang="en-GB" sz="1600" b="1" dirty="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extLst>
                  <a:ext uri="{0D108BD9-81ED-4DB2-BD59-A6C34878D82A}">
                    <a16:rowId xmlns:a16="http://schemas.microsoft.com/office/drawing/2014/main" val="56867333"/>
                  </a:ext>
                </a:extLst>
              </a:tr>
              <a:tr h="1022868">
                <a:tc>
                  <a:txBody>
                    <a:bodyPr/>
                    <a:lstStyle/>
                    <a:p>
                      <a:pPr>
                        <a:lnSpc>
                          <a:spcPct val="107000"/>
                        </a:lnSpc>
                        <a:spcAft>
                          <a:spcPts val="800"/>
                        </a:spcAft>
                      </a:pPr>
                      <a:r>
                        <a:rPr lang="ru-RU" sz="1600" dirty="0">
                          <a:effectLst/>
                        </a:rPr>
                        <a:t>Группа 86</a:t>
                      </a:r>
                      <a:endParaRPr lang="en-GB" sz="1600" dirty="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tc>
                  <a:txBody>
                    <a:bodyPr/>
                    <a:lstStyle/>
                    <a:p>
                      <a:pPr algn="just">
                        <a:lnSpc>
                          <a:spcPct val="107000"/>
                        </a:lnSpc>
                        <a:spcAft>
                          <a:spcPts val="800"/>
                        </a:spcAft>
                      </a:pPr>
                      <a:r>
                        <a:rPr lang="ru-RU" sz="1600" b="1" dirty="0">
                          <a:effectLst/>
                        </a:rPr>
                        <a:t>Железнодорожные или подобные транспортные средства и оборудование и их части; различные механические (в том числе электромеханические) сигнальные устройства</a:t>
                      </a:r>
                      <a:endParaRPr lang="en-GB" sz="1600" b="1" dirty="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extLst>
                  <a:ext uri="{0D108BD9-81ED-4DB2-BD59-A6C34878D82A}">
                    <a16:rowId xmlns:a16="http://schemas.microsoft.com/office/drawing/2014/main" val="2403107987"/>
                  </a:ext>
                </a:extLst>
              </a:tr>
              <a:tr h="622000">
                <a:tc>
                  <a:txBody>
                    <a:bodyPr/>
                    <a:lstStyle/>
                    <a:p>
                      <a:pPr>
                        <a:lnSpc>
                          <a:spcPct val="107000"/>
                        </a:lnSpc>
                        <a:spcAft>
                          <a:spcPts val="800"/>
                        </a:spcAft>
                      </a:pPr>
                      <a:r>
                        <a:rPr lang="ru-RU" sz="1600">
                          <a:effectLst/>
                        </a:rPr>
                        <a:t>Группа 87</a:t>
                      </a:r>
                      <a:endParaRPr lang="en-GB" sz="160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tc>
                  <a:txBody>
                    <a:bodyPr/>
                    <a:lstStyle/>
                    <a:p>
                      <a:pPr algn="just">
                        <a:lnSpc>
                          <a:spcPct val="107000"/>
                        </a:lnSpc>
                        <a:spcAft>
                          <a:spcPts val="800"/>
                        </a:spcAft>
                      </a:pPr>
                      <a:r>
                        <a:rPr lang="ru-RU" sz="1600" b="1" dirty="0">
                          <a:effectLst/>
                        </a:rPr>
                        <a:t>Средства наземного транспорта, кроме железнодорожного и трамвайного подвижного состава; их части и принадлежности </a:t>
                      </a:r>
                      <a:endParaRPr lang="en-GB" sz="1600" b="1" dirty="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extLst>
                  <a:ext uri="{0D108BD9-81ED-4DB2-BD59-A6C34878D82A}">
                    <a16:rowId xmlns:a16="http://schemas.microsoft.com/office/drawing/2014/main" val="434101572"/>
                  </a:ext>
                </a:extLst>
              </a:tr>
              <a:tr h="531879">
                <a:tc>
                  <a:txBody>
                    <a:bodyPr/>
                    <a:lstStyle/>
                    <a:p>
                      <a:pPr>
                        <a:lnSpc>
                          <a:spcPct val="107000"/>
                        </a:lnSpc>
                        <a:spcAft>
                          <a:spcPts val="800"/>
                        </a:spcAft>
                      </a:pPr>
                      <a:r>
                        <a:rPr lang="ru-RU" sz="1600">
                          <a:effectLst/>
                        </a:rPr>
                        <a:t>Группа 88</a:t>
                      </a:r>
                      <a:endParaRPr lang="en-GB" sz="160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tc>
                  <a:txBody>
                    <a:bodyPr/>
                    <a:lstStyle/>
                    <a:p>
                      <a:pPr algn="just">
                        <a:lnSpc>
                          <a:spcPct val="107000"/>
                        </a:lnSpc>
                        <a:spcAft>
                          <a:spcPts val="800"/>
                        </a:spcAft>
                      </a:pPr>
                      <a:r>
                        <a:rPr lang="ru-RU" sz="1600" b="1" dirty="0">
                          <a:effectLst/>
                        </a:rPr>
                        <a:t>Летательные аппараты, космические корабли и их части</a:t>
                      </a:r>
                      <a:endParaRPr lang="en-GB" sz="1600" b="1" dirty="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extLst>
                  <a:ext uri="{0D108BD9-81ED-4DB2-BD59-A6C34878D82A}">
                    <a16:rowId xmlns:a16="http://schemas.microsoft.com/office/drawing/2014/main" val="2309848434"/>
                  </a:ext>
                </a:extLst>
              </a:tr>
              <a:tr h="531879">
                <a:tc>
                  <a:txBody>
                    <a:bodyPr/>
                    <a:lstStyle/>
                    <a:p>
                      <a:pPr>
                        <a:lnSpc>
                          <a:spcPct val="107000"/>
                        </a:lnSpc>
                        <a:spcAft>
                          <a:spcPts val="800"/>
                        </a:spcAft>
                      </a:pPr>
                      <a:r>
                        <a:rPr lang="ru-RU" sz="1600">
                          <a:effectLst/>
                        </a:rPr>
                        <a:t>Группа 89</a:t>
                      </a:r>
                      <a:endParaRPr lang="en-GB" sz="160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tc>
                  <a:txBody>
                    <a:bodyPr/>
                    <a:lstStyle/>
                    <a:p>
                      <a:pPr algn="just">
                        <a:lnSpc>
                          <a:spcPct val="107000"/>
                        </a:lnSpc>
                        <a:spcAft>
                          <a:spcPts val="800"/>
                        </a:spcAft>
                      </a:pPr>
                      <a:r>
                        <a:rPr lang="ru-RU" sz="1600" b="1" dirty="0">
                          <a:effectLst/>
                        </a:rPr>
                        <a:t>Суда, лодки и плавучие установки</a:t>
                      </a:r>
                      <a:endParaRPr lang="en-GB" sz="1600" b="1" dirty="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extLst>
                  <a:ext uri="{0D108BD9-81ED-4DB2-BD59-A6C34878D82A}">
                    <a16:rowId xmlns:a16="http://schemas.microsoft.com/office/drawing/2014/main" val="1403149176"/>
                  </a:ext>
                </a:extLst>
              </a:tr>
              <a:tr h="1022868">
                <a:tc>
                  <a:txBody>
                    <a:bodyPr/>
                    <a:lstStyle/>
                    <a:p>
                      <a:pPr>
                        <a:lnSpc>
                          <a:spcPct val="107000"/>
                        </a:lnSpc>
                        <a:spcAft>
                          <a:spcPts val="800"/>
                        </a:spcAft>
                      </a:pPr>
                      <a:r>
                        <a:rPr lang="ru-RU" sz="1600" dirty="0">
                          <a:effectLst/>
                        </a:rPr>
                        <a:t>Группа 90</a:t>
                      </a:r>
                      <a:endParaRPr lang="en-GB" sz="1600" dirty="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tc>
                  <a:txBody>
                    <a:bodyPr/>
                    <a:lstStyle/>
                    <a:p>
                      <a:pPr algn="just">
                        <a:lnSpc>
                          <a:spcPct val="107000"/>
                        </a:lnSpc>
                        <a:spcAft>
                          <a:spcPts val="800"/>
                        </a:spcAft>
                      </a:pPr>
                      <a:r>
                        <a:rPr lang="ru-RU" sz="1600" b="1" dirty="0">
                          <a:effectLst/>
                        </a:rPr>
                        <a:t>Инструменты и аппараты оптические, фотографические или кинематографические, измерительные, контрольные или прецизионные; инструменты и аппараты медико-хирургические; их части и принадлежности</a:t>
                      </a:r>
                      <a:endParaRPr lang="en-GB" sz="1600" b="1" dirty="0">
                        <a:effectLst/>
                        <a:latin typeface="Aptos" panose="020B0004020202020204" pitchFamily="34" charset="0"/>
                        <a:ea typeface="Aptos" panose="020B0004020202020204" pitchFamily="34" charset="0"/>
                        <a:cs typeface="Arial" panose="020B0604020202020204" pitchFamily="34" charset="0"/>
                      </a:endParaRPr>
                    </a:p>
                  </a:txBody>
                  <a:tcPr marL="27716" marR="27716" marT="9239" marB="9239"/>
                </a:tc>
                <a:extLst>
                  <a:ext uri="{0D108BD9-81ED-4DB2-BD59-A6C34878D82A}">
                    <a16:rowId xmlns:a16="http://schemas.microsoft.com/office/drawing/2014/main" val="329015821"/>
                  </a:ext>
                </a:extLst>
              </a:tr>
            </a:tbl>
          </a:graphicData>
        </a:graphic>
      </p:graphicFrame>
    </p:spTree>
    <p:extLst>
      <p:ext uri="{BB962C8B-B14F-4D97-AF65-F5344CB8AC3E}">
        <p14:creationId xmlns:p14="http://schemas.microsoft.com/office/powerpoint/2010/main" val="3268240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38A62C-8AC7-4EC6-A254-58D5B7F6ED46}"/>
              </a:ext>
            </a:extLst>
          </p:cNvPr>
          <p:cNvSpPr>
            <a:spLocks noGrp="1"/>
          </p:cNvSpPr>
          <p:nvPr>
            <p:ph idx="1"/>
          </p:nvPr>
        </p:nvSpPr>
        <p:spPr>
          <a:xfrm>
            <a:off x="677334" y="1257300"/>
            <a:ext cx="11200988" cy="4784062"/>
          </a:xfrm>
        </p:spPr>
        <p:txBody>
          <a:bodyPr/>
          <a:lstStyle/>
          <a:p>
            <a:pPr indent="0" algn="ctr">
              <a:buNone/>
            </a:pPr>
            <a:endParaRPr lang="ru-RU" sz="2000" b="1" i="0" dirty="0">
              <a:solidFill>
                <a:srgbClr val="333333"/>
              </a:solidFill>
              <a:effectLst/>
              <a:latin typeface="PT Serif" panose="020A0603040505020204" pitchFamily="18" charset="-52"/>
            </a:endParaRPr>
          </a:p>
          <a:p>
            <a:pPr indent="0" algn="ctr">
              <a:buNone/>
            </a:pPr>
            <a:r>
              <a:rPr lang="ru-RU" sz="2000" b="1" i="0" dirty="0">
                <a:solidFill>
                  <a:srgbClr val="333333"/>
                </a:solidFill>
                <a:effectLst/>
                <a:latin typeface="PT Serif" panose="020A0603040505020204" pitchFamily="18" charset="-52"/>
              </a:rPr>
              <a:t>IV. Особенности получения налоговой льготы в случае</a:t>
            </a:r>
            <a:endParaRPr lang="ru-RU" sz="2000" b="0" i="0" dirty="0">
              <a:solidFill>
                <a:srgbClr val="333333"/>
              </a:solidFill>
              <a:effectLst/>
              <a:latin typeface="PT Serif" panose="020A0603040505020204" pitchFamily="18" charset="-52"/>
            </a:endParaRPr>
          </a:p>
          <a:p>
            <a:pPr indent="0" algn="ctr">
              <a:buNone/>
            </a:pPr>
            <a:r>
              <a:rPr lang="ru-RU" sz="2000" b="1" dirty="0">
                <a:solidFill>
                  <a:srgbClr val="333333"/>
                </a:solidFill>
                <a:latin typeface="PT Serif" panose="020A0603040505020204" pitchFamily="18" charset="-52"/>
              </a:rPr>
              <a:t>п</a:t>
            </a:r>
            <a:r>
              <a:rPr lang="ru-RU" sz="2000" b="1" i="0" dirty="0">
                <a:solidFill>
                  <a:srgbClr val="333333"/>
                </a:solidFill>
                <a:effectLst/>
                <a:latin typeface="PT Serif" panose="020A0603040505020204" pitchFamily="18" charset="-52"/>
              </a:rPr>
              <a:t>оставки на территорию республики основных средств,</a:t>
            </a:r>
            <a:r>
              <a:rPr lang="ru-RU" sz="2000" dirty="0">
                <a:solidFill>
                  <a:srgbClr val="333333"/>
                </a:solidFill>
                <a:latin typeface="PT Serif" panose="020A0603040505020204" pitchFamily="18" charset="-52"/>
              </a:rPr>
              <a:t> </a:t>
            </a:r>
            <a:r>
              <a:rPr lang="ru-RU" sz="2000" b="1" i="0" dirty="0">
                <a:solidFill>
                  <a:srgbClr val="333333"/>
                </a:solidFill>
                <a:effectLst/>
                <a:latin typeface="PT Serif" panose="020A0603040505020204" pitchFamily="18" charset="-52"/>
              </a:rPr>
              <a:t>предназначенных для включения в уставный капитал экономического агента</a:t>
            </a:r>
            <a:endParaRPr lang="ru-RU" sz="2000" dirty="0">
              <a:solidFill>
                <a:srgbClr val="333333"/>
              </a:solidFill>
              <a:latin typeface="PT Serif" panose="020A0603040505020204" pitchFamily="18" charset="-52"/>
            </a:endParaRPr>
          </a:p>
          <a:p>
            <a:pPr indent="0" algn="just">
              <a:buNone/>
            </a:pPr>
            <a:r>
              <a:rPr lang="ru-RU" sz="2000" b="0" i="0" dirty="0" err="1">
                <a:solidFill>
                  <a:srgbClr val="333333"/>
                </a:solidFill>
                <a:effectLst/>
                <a:latin typeface="PT Serif" panose="020A0603040505020204" pitchFamily="18" charset="-52"/>
              </a:rPr>
              <a:t>Пкт</a:t>
            </a:r>
            <a:r>
              <a:rPr lang="ru-RU" sz="2000" b="0" i="0" dirty="0">
                <a:solidFill>
                  <a:srgbClr val="333333"/>
                </a:solidFill>
                <a:effectLst/>
                <a:latin typeface="PT Serif" panose="020A0603040505020204" pitchFamily="18" charset="-52"/>
              </a:rPr>
              <a:t>. 18. Местные поставщики будут применять налоговую льготу к поставкам </a:t>
            </a:r>
            <a:r>
              <a:rPr lang="ru-RU" sz="2000" b="0" i="0" dirty="0">
                <a:solidFill>
                  <a:srgbClr val="FF0000"/>
                </a:solidFill>
                <a:effectLst/>
                <a:latin typeface="PT Serif" panose="020A0603040505020204" pitchFamily="18" charset="-52"/>
              </a:rPr>
              <a:t>основных средств </a:t>
            </a:r>
            <a:r>
              <a:rPr lang="ru-RU" sz="2000" b="0" i="0" dirty="0">
                <a:solidFill>
                  <a:srgbClr val="333333"/>
                </a:solidFill>
                <a:effectLst/>
                <a:latin typeface="PT Serif" panose="020A0603040505020204" pitchFamily="18" charset="-52"/>
              </a:rPr>
              <a:t>в случае представления покупателем (получателем) копии решения Публичного учреждения «Агентство государственных услуг» о регистрации создания или увеличения уставного капитала, заверенной Агентством государственных услуг или заверенной нотариально.</a:t>
            </a:r>
          </a:p>
          <a:p>
            <a:pPr indent="0" algn="ctr">
              <a:spcBef>
                <a:spcPts val="0"/>
              </a:spcBef>
              <a:spcAft>
                <a:spcPts val="0"/>
              </a:spcAft>
              <a:buNone/>
            </a:pPr>
            <a:endParaRPr lang="en-US" dirty="0"/>
          </a:p>
        </p:txBody>
      </p:sp>
      <p:sp>
        <p:nvSpPr>
          <p:cNvPr id="4" name="TextBox 3">
            <a:extLst>
              <a:ext uri="{FF2B5EF4-FFF2-40B4-BE49-F238E27FC236}">
                <a16:creationId xmlns:a16="http://schemas.microsoft.com/office/drawing/2014/main" id="{691A0920-7923-9F2C-F504-8F2E8A334770}"/>
              </a:ext>
            </a:extLst>
          </p:cNvPr>
          <p:cNvSpPr txBox="1"/>
          <p:nvPr/>
        </p:nvSpPr>
        <p:spPr>
          <a:xfrm>
            <a:off x="186678" y="160343"/>
            <a:ext cx="12005322" cy="923330"/>
          </a:xfrm>
          <a:prstGeom prst="rect">
            <a:avLst/>
          </a:prstGeom>
          <a:noFill/>
        </p:spPr>
        <p:txBody>
          <a:bodyPr wrap="square">
            <a:spAutoFit/>
          </a:bodyPr>
          <a:lstStyle/>
          <a:p>
            <a:pPr algn="ctr">
              <a:spcBef>
                <a:spcPts val="825"/>
              </a:spcBef>
              <a:spcAft>
                <a:spcPts val="825"/>
              </a:spcAft>
            </a:pPr>
            <a:r>
              <a:rPr lang="ru-RU" b="1" i="0" dirty="0">
                <a:solidFill>
                  <a:srgbClr val="333333"/>
                </a:solidFill>
                <a:effectLst/>
                <a:latin typeface="PT Serif" panose="020A0603040505020204" pitchFamily="18" charset="-52"/>
              </a:rPr>
              <a:t>ПП № 145 от 26-02-2014 об утверждении Положения о порядке применения  налоговых льгот, предусмотренных в пункте 29) части (1) статьи 103 Налогового кодекса № 1163-XIII от 24 апреля 1997  года и пункта q2) статьи 28 Закона № 1380-XIII от 20 ноября 1997 года о таможенном тарифе</a:t>
            </a:r>
          </a:p>
        </p:txBody>
      </p:sp>
    </p:spTree>
    <p:extLst>
      <p:ext uri="{BB962C8B-B14F-4D97-AF65-F5344CB8AC3E}">
        <p14:creationId xmlns:p14="http://schemas.microsoft.com/office/powerpoint/2010/main" val="3598049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a:gsLst>
            <a:gs pos="27000">
              <a:schemeClr val="accent3">
                <a:lumMod val="0"/>
                <a:lumOff val="100000"/>
              </a:schemeClr>
            </a:gs>
            <a:gs pos="100000">
              <a:schemeClr val="accent3">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6BA37B-EFD9-49E6-9E16-E0FA830241D6}"/>
              </a:ext>
            </a:extLst>
          </p:cNvPr>
          <p:cNvSpPr>
            <a:spLocks noGrp="1"/>
          </p:cNvSpPr>
          <p:nvPr>
            <p:ph idx="1"/>
          </p:nvPr>
        </p:nvSpPr>
        <p:spPr>
          <a:xfrm>
            <a:off x="677333" y="1091953"/>
            <a:ext cx="11236499" cy="4949409"/>
          </a:xfrm>
        </p:spPr>
        <p:txBody>
          <a:bodyPr/>
          <a:lstStyle/>
          <a:p>
            <a:pPr indent="0" algn="just">
              <a:buNone/>
            </a:pPr>
            <a:r>
              <a:rPr lang="ru-RU" b="1" i="0" dirty="0">
                <a:solidFill>
                  <a:srgbClr val="333333"/>
                </a:solidFill>
                <a:effectLst/>
                <a:latin typeface="PT Serif" panose="020A0603040505020204" pitchFamily="18" charset="-52"/>
              </a:rPr>
              <a:t>Статья 220. Запреты на предоставление освобождения</a:t>
            </a:r>
          </a:p>
          <a:p>
            <a:pPr indent="0" algn="just">
              <a:buNone/>
            </a:pPr>
            <a:r>
              <a:rPr lang="ru-RU" b="0" i="0" dirty="0">
                <a:solidFill>
                  <a:srgbClr val="333333"/>
                </a:solidFill>
                <a:effectLst/>
                <a:latin typeface="PT Serif" panose="020A0603040505020204" pitchFamily="18" charset="-52"/>
              </a:rPr>
              <a:t>Освобождение не предоставляется в отношении:</a:t>
            </a:r>
          </a:p>
          <a:p>
            <a:pPr indent="0" algn="just">
              <a:buNone/>
            </a:pPr>
            <a:r>
              <a:rPr lang="ru-RU" b="0" i="0" dirty="0">
                <a:solidFill>
                  <a:srgbClr val="333333"/>
                </a:solidFill>
                <a:effectLst/>
                <a:latin typeface="PT Serif" panose="020A0603040505020204" pitchFamily="18" charset="-52"/>
              </a:rPr>
              <a:t>a) алкогольной продукции;</a:t>
            </a:r>
          </a:p>
          <a:p>
            <a:pPr indent="0" algn="just">
              <a:buNone/>
            </a:pPr>
            <a:r>
              <a:rPr lang="ru-RU" b="0" i="0" dirty="0">
                <a:solidFill>
                  <a:srgbClr val="333333"/>
                </a:solidFill>
                <a:effectLst/>
                <a:latin typeface="PT Serif" panose="020A0603040505020204" pitchFamily="18" charset="-52"/>
              </a:rPr>
              <a:t>b) табака и табачных изделий;</a:t>
            </a:r>
          </a:p>
          <a:p>
            <a:pPr indent="0" algn="just">
              <a:buNone/>
            </a:pPr>
            <a:r>
              <a:rPr lang="ru-RU" b="0" i="0" dirty="0">
                <a:solidFill>
                  <a:srgbClr val="333333"/>
                </a:solidFill>
                <a:effectLst/>
                <a:latin typeface="PT Serif" panose="020A0603040505020204" pitchFamily="18" charset="-52"/>
              </a:rPr>
              <a:t>c) духов и туалетной воды;</a:t>
            </a:r>
          </a:p>
          <a:p>
            <a:pPr indent="0" algn="just">
              <a:buNone/>
            </a:pPr>
            <a:r>
              <a:rPr lang="ru-RU" b="0" i="0" dirty="0">
                <a:solidFill>
                  <a:srgbClr val="333333"/>
                </a:solidFill>
                <a:effectLst/>
                <a:latin typeface="PT Serif" panose="020A0603040505020204" pitchFamily="18" charset="-52"/>
              </a:rPr>
              <a:t>d) поставок, которые не носят эпизодического характера.</a:t>
            </a:r>
          </a:p>
          <a:p>
            <a:pPr marL="0" indent="0">
              <a:buNone/>
            </a:pPr>
            <a:endParaRPr lang="ru-RU" sz="2400" dirty="0">
              <a:effectLst/>
              <a:latin typeface="Arial" panose="020B0604020202020204" pitchFamily="34" charset="0"/>
            </a:endParaRPr>
          </a:p>
        </p:txBody>
      </p:sp>
      <p:pic>
        <p:nvPicPr>
          <p:cNvPr id="10" name="Audio 9">
            <a:hlinkClick r:id="" action="ppaction://media"/>
            <a:extLst>
              <a:ext uri="{FF2B5EF4-FFF2-40B4-BE49-F238E27FC236}">
                <a16:creationId xmlns:a16="http://schemas.microsoft.com/office/drawing/2014/main" id="{C7FAE081-DC02-29AF-E88F-828A2992BE44}"/>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203125" t="-203125" r="-203125" b="-203125"/>
          <a:stretch>
            <a:fillRect/>
          </a:stretch>
        </p:blipFill>
        <p:spPr>
          <a:xfrm>
            <a:off x="10052304" y="4718304"/>
            <a:ext cx="2057400" cy="2057400"/>
          </a:xfrm>
          <a:prstGeom prst="ellipse">
            <a:avLst/>
          </a:prstGeom>
        </p:spPr>
      </p:pic>
      <p:sp>
        <p:nvSpPr>
          <p:cNvPr id="4" name="TextBox 3">
            <a:extLst>
              <a:ext uri="{FF2B5EF4-FFF2-40B4-BE49-F238E27FC236}">
                <a16:creationId xmlns:a16="http://schemas.microsoft.com/office/drawing/2014/main" id="{514A77D9-26E0-89B7-7873-F4AB5853E61A}"/>
              </a:ext>
            </a:extLst>
          </p:cNvPr>
          <p:cNvSpPr txBox="1"/>
          <p:nvPr/>
        </p:nvSpPr>
        <p:spPr>
          <a:xfrm>
            <a:off x="1066801" y="216473"/>
            <a:ext cx="10447866" cy="338554"/>
          </a:xfrm>
          <a:prstGeom prst="rect">
            <a:avLst/>
          </a:prstGeom>
          <a:noFill/>
        </p:spPr>
        <p:txBody>
          <a:bodyPr wrap="square">
            <a:spAutoFit/>
          </a:bodyPr>
          <a:lstStyle/>
          <a:p>
            <a:pPr indent="450215" algn="ctr"/>
            <a:r>
              <a:rPr lang="ru-RU" sz="1600" b="1" i="0" dirty="0">
                <a:solidFill>
                  <a:srgbClr val="333333"/>
                </a:solidFill>
                <a:effectLst/>
                <a:latin typeface="PT Serif" panose="020A0603040505020204" pitchFamily="18" charset="-52"/>
              </a:rPr>
              <a:t>Таможенный коде</a:t>
            </a:r>
            <a:r>
              <a:rPr lang="en-US" sz="1600" b="1" i="0" dirty="0">
                <a:solidFill>
                  <a:srgbClr val="333333"/>
                </a:solidFill>
                <a:effectLst/>
                <a:latin typeface="PT Serif" panose="020A0603040505020204" pitchFamily="18" charset="-52"/>
              </a:rPr>
              <a:t>r</a:t>
            </a:r>
            <a:r>
              <a:rPr lang="ru-RU" sz="1600" b="1" i="0" dirty="0">
                <a:solidFill>
                  <a:srgbClr val="333333"/>
                </a:solidFill>
                <a:effectLst/>
                <a:latin typeface="PT Serif" panose="020A0603040505020204" pitchFamily="18" charset="-52"/>
              </a:rPr>
              <a:t>с №95</a:t>
            </a:r>
            <a:r>
              <a:rPr lang="en-US" sz="1600" b="1" i="0" dirty="0">
                <a:solidFill>
                  <a:srgbClr val="333333"/>
                </a:solidFill>
                <a:effectLst/>
                <a:latin typeface="PT Serif" panose="020A0603040505020204" pitchFamily="18" charset="-52"/>
              </a:rPr>
              <a:t>/2021</a:t>
            </a:r>
            <a:endParaRPr lang="ru-RU" sz="1600" b="0" i="0" dirty="0">
              <a:solidFill>
                <a:srgbClr val="333333"/>
              </a:solidFill>
              <a:effectLst/>
              <a:latin typeface="PT Serif" panose="020A0603040505020204" pitchFamily="18" charset="-52"/>
            </a:endParaRPr>
          </a:p>
        </p:txBody>
      </p:sp>
    </p:spTree>
    <p:extLst>
      <p:ext uri="{BB962C8B-B14F-4D97-AF65-F5344CB8AC3E}">
        <p14:creationId xmlns:p14="http://schemas.microsoft.com/office/powerpoint/2010/main" val="1904071271"/>
      </p:ext>
    </p:extLst>
  </p:cSld>
  <p:clrMapOvr>
    <a:masterClrMapping/>
  </p:clrMapOvr>
  <mc:AlternateContent xmlns:mc="http://schemas.openxmlformats.org/markup-compatibility/2006" xmlns:p14="http://schemas.microsoft.com/office/powerpoint/2010/main">
    <mc:Choice Requires="p14">
      <p:transition spd="slow" p14:dur="2000" advTm="1421"/>
    </mc:Choice>
    <mc:Fallback xmlns="">
      <p:transition spd="slow" advTm="14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theme/theme1.xml><?xml version="1.0" encoding="utf-8"?>
<a:theme xmlns:a="http://schemas.openxmlformats.org/drawingml/2006/main" name="Theme2">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 id="{6ECC2B07-120B-4031-B388-0E40C35D6F1A}" vid="{04C83C5A-4FE2-45B9-9E05-EE663FEDC1ED}"/>
    </a:ext>
  </a:ext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eme1">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A0F8DBD4-0F52-4976-899D-9A2FB96F0169}" vid="{DDBDED32-91AA-40A4-8B8B-388E5C20368C}"/>
    </a:ext>
  </a:extLst>
</a:theme>
</file>

<file path=ppt/theme/theme4.xml><?xml version="1.0" encoding="utf-8"?>
<a:theme xmlns:a="http://schemas.openxmlformats.org/drawingml/2006/main" name="2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Theme2</Template>
  <TotalTime>20295</TotalTime>
  <Words>4312</Words>
  <Application>Microsoft Office PowerPoint</Application>
  <PresentationFormat>Widescreen</PresentationFormat>
  <Paragraphs>253</Paragraphs>
  <Slides>14</Slides>
  <Notes>2</Notes>
  <HiddenSlides>0</HiddenSlides>
  <MMClips>1</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14</vt:i4>
      </vt:variant>
    </vt:vector>
  </HeadingPairs>
  <TitlesOfParts>
    <vt:vector size="27" baseType="lpstr">
      <vt:lpstr>Aptos</vt:lpstr>
      <vt:lpstr>Arial</vt:lpstr>
      <vt:lpstr>Book Antiqua</vt:lpstr>
      <vt:lpstr>Calibri</vt:lpstr>
      <vt:lpstr>Calibri Light</vt:lpstr>
      <vt:lpstr>Courier New</vt:lpstr>
      <vt:lpstr>PT Serif</vt:lpstr>
      <vt:lpstr>Times New Roman</vt:lpstr>
      <vt:lpstr>Theme2</vt:lpstr>
      <vt:lpstr>1_Тема Office</vt:lpstr>
      <vt:lpstr>Theme1</vt:lpstr>
      <vt:lpstr>2_Тема Office</vt:lpstr>
      <vt:lpstr>3_Тема Office</vt:lpstr>
      <vt:lpstr>Изменения в налоговой политике на 2025 г. и на частично на 2024 г. относительно косвенных налогов, внесенные законом №214/2024 (опубликован в 15.08.2024)</vt:lpstr>
      <vt:lpstr>Раздел III Налогового кодекса (НДС)</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Раздел IV НК(Aкцизы)</vt:lpstr>
      <vt:lpstr>Раздел IV НК(Aкцизы)</vt:lpstr>
      <vt:lpstr>Закон о введений в действие Раздела III НК</vt:lpstr>
      <vt:lpstr>Продление периода программы возмещения сельскохозяйственным производителям</vt:lpstr>
    </vt:vector>
  </TitlesOfParts>
  <Company>Ministerul Finantelor Publice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CARMEN-DANIELA-ADRIANA NUŢU</dc:creator>
  <cp:lastModifiedBy>Tatiana Stavinschi</cp:lastModifiedBy>
  <cp:revision>173</cp:revision>
  <cp:lastPrinted>2024-03-28T17:22:51Z</cp:lastPrinted>
  <dcterms:created xsi:type="dcterms:W3CDTF">2023-08-28T07:04:36Z</dcterms:created>
  <dcterms:modified xsi:type="dcterms:W3CDTF">2025-01-31T20:06:29Z</dcterms:modified>
</cp:coreProperties>
</file>