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5563" r:id="rId2"/>
  </p:sldMasterIdLst>
  <p:notesMasterIdLst>
    <p:notesMasterId r:id="rId37"/>
  </p:notesMasterIdLst>
  <p:handoutMasterIdLst>
    <p:handoutMasterId r:id="rId38"/>
  </p:handoutMasterIdLst>
  <p:sldIdLst>
    <p:sldId id="256" r:id="rId3"/>
    <p:sldId id="424" r:id="rId4"/>
    <p:sldId id="421" r:id="rId5"/>
    <p:sldId id="430" r:id="rId6"/>
    <p:sldId id="435" r:id="rId7"/>
    <p:sldId id="437" r:id="rId8"/>
    <p:sldId id="370" r:id="rId9"/>
    <p:sldId id="438" r:id="rId10"/>
    <p:sldId id="439" r:id="rId11"/>
    <p:sldId id="369" r:id="rId12"/>
    <p:sldId id="412" r:id="rId13"/>
    <p:sldId id="425" r:id="rId14"/>
    <p:sldId id="400" r:id="rId15"/>
    <p:sldId id="440" r:id="rId16"/>
    <p:sldId id="429" r:id="rId17"/>
    <p:sldId id="363" r:id="rId18"/>
    <p:sldId id="372" r:id="rId19"/>
    <p:sldId id="413" r:id="rId20"/>
    <p:sldId id="411" r:id="rId21"/>
    <p:sldId id="414" r:id="rId22"/>
    <p:sldId id="433" r:id="rId23"/>
    <p:sldId id="434" r:id="rId24"/>
    <p:sldId id="373" r:id="rId25"/>
    <p:sldId id="427" r:id="rId26"/>
    <p:sldId id="374" r:id="rId27"/>
    <p:sldId id="415" r:id="rId28"/>
    <p:sldId id="389" r:id="rId29"/>
    <p:sldId id="441" r:id="rId30"/>
    <p:sldId id="392" r:id="rId31"/>
    <p:sldId id="390" r:id="rId32"/>
    <p:sldId id="393" r:id="rId33"/>
    <p:sldId id="418" r:id="rId34"/>
    <p:sldId id="397" r:id="rId35"/>
    <p:sldId id="398" r:id="rId36"/>
  </p:sldIdLst>
  <p:sldSz cx="12192000" cy="6858000"/>
  <p:notesSz cx="9874250" cy="6797675"/>
  <p:custDataLst>
    <p:tags r:id="rId3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1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68" autoAdjust="0"/>
    <p:restoredTop sz="84789" autoAdjust="0"/>
  </p:normalViewPr>
  <p:slideViewPr>
    <p:cSldViewPr snapToGrid="0">
      <p:cViewPr varScale="1">
        <p:scale>
          <a:sx n="98" d="100"/>
          <a:sy n="98" d="100"/>
        </p:scale>
        <p:origin x="65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88"/>
    </p:cViewPr>
  </p:sorterViewPr>
  <p:notesViewPr>
    <p:cSldViewPr snapToGrid="0">
      <p:cViewPr varScale="1">
        <p:scale>
          <a:sx n="65" d="100"/>
          <a:sy n="65" d="100"/>
        </p:scale>
        <p:origin x="1780" y="60"/>
      </p:cViewPr>
      <p:guideLst>
        <p:guide orient="horz" pos="2141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6131BD-49F0-4300-97A6-4CB4D759797C}" type="doc">
      <dgm:prSet loTypeId="urn:diagrams.loki3.com/BracketList" loCatId="officeonline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098E401B-E1D0-4D22-8F60-664FAB2DAB79}" type="parTrans" cxnId="{2B43E24C-6375-4A89-8671-17D42C3A1F72}">
      <dgm:prSet/>
      <dgm:spPr/>
      <dgm:t>
        <a:bodyPr/>
        <a:lstStyle/>
        <a:p>
          <a:endParaRPr lang="en-GB"/>
        </a:p>
      </dgm:t>
    </dgm:pt>
    <dgm:pt modelId="{2EE3170C-D02B-4AB6-9496-0AA856D16E81}">
      <dgm:prSet phldrT="[Text]" custT="1"/>
      <dgm:spPr/>
      <dgm:t>
        <a:bodyPr>
          <a:noAutofit/>
        </a:bodyPr>
        <a:lstStyle/>
        <a:p>
          <a:pPr algn="ctr"/>
          <a:endParaRPr lang="en-GB" sz="1800"/>
        </a:p>
      </dgm:t>
    </dgm:pt>
    <dgm:pt modelId="{FE3459F3-8C1D-4510-B15F-B3EE9A66B96E}" type="parTrans" cxnId="{982C2D43-982C-4527-AAF4-81BD355DD444}">
      <dgm:prSet/>
      <dgm:spPr/>
      <dgm:t>
        <a:bodyPr/>
        <a:lstStyle/>
        <a:p>
          <a:endParaRPr lang="en-GB"/>
        </a:p>
      </dgm:t>
    </dgm:pt>
    <dgm:pt modelId="{0F468E32-89BA-4636-B6DD-CC9D7B95ED04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r>
            <a:rPr lang="ru" sz="1600" b="0" i="0" u="none" strike="noStrike" dirty="0">
              <a:latin typeface="Georgia"/>
              <a:ea typeface="Calibri"/>
              <a:cs typeface="Times New Roman"/>
            </a:rPr>
            <a:t>производители товаров, указанные в ч.(2), п. а)</a:t>
          </a:r>
          <a:endParaRPr lang="en-GB" sz="1600" dirty="0">
            <a:latin typeface="Georgia" panose="02040502050405020303" pitchFamily="18" charset="0"/>
          </a:endParaRPr>
        </a:p>
      </dgm:t>
    </dgm:pt>
    <dgm:pt modelId="{BFC84680-53FD-4507-B1FA-0DFAA605F916}" type="sibTrans" cxnId="{982C2D43-982C-4527-AAF4-81BD355DD444}">
      <dgm:prSet/>
      <dgm:spPr/>
      <dgm:t>
        <a:bodyPr/>
        <a:lstStyle/>
        <a:p>
          <a:endParaRPr lang="en-GB"/>
        </a:p>
      </dgm:t>
    </dgm:pt>
    <dgm:pt modelId="{ABA5C0E2-C4E7-4374-9C30-EF79FA6090C9}" type="sibTrans" cxnId="{2B43E24C-6375-4A89-8671-17D42C3A1F72}">
      <dgm:prSet/>
      <dgm:spPr/>
      <dgm:t>
        <a:bodyPr/>
        <a:lstStyle/>
        <a:p>
          <a:endParaRPr lang="en-GB"/>
        </a:p>
      </dgm:t>
    </dgm:pt>
    <dgm:pt modelId="{82CAFF10-7034-45AF-93EC-32E5B39A5BC5}" type="parTrans" cxnId="{19D2528D-6982-48D4-BC92-F2E5F732CAE5}">
      <dgm:prSet/>
      <dgm:spPr/>
      <dgm:t>
        <a:bodyPr/>
        <a:lstStyle/>
        <a:p>
          <a:endParaRPr lang="en-GB"/>
        </a:p>
      </dgm:t>
    </dgm:pt>
    <dgm:pt modelId="{1397F245-BE73-4978-9D99-D276AFFDAC9C}">
      <dgm:prSet phldrT="[Text]" custT="1"/>
      <dgm:spPr/>
      <dgm:t>
        <a:bodyPr>
          <a:noAutofit/>
        </a:bodyPr>
        <a:lstStyle/>
        <a:p>
          <a:pPr algn="ctr" rtl="0"/>
          <a:r>
            <a:rPr lang="ru" sz="1600" b="1" i="0" u="none" strike="noStrike" dirty="0">
              <a:latin typeface="Georgia"/>
            </a:rPr>
            <a:t>товары, указанные в приложении № 8</a:t>
          </a:r>
          <a:endParaRPr lang="en-GB" sz="1600" b="1" dirty="0">
            <a:latin typeface="Georgia" panose="02040502050405020303" pitchFamily="18" charset="0"/>
          </a:endParaRPr>
        </a:p>
      </dgm:t>
    </dgm:pt>
    <dgm:pt modelId="{30C3019F-3283-4552-A5E7-1CA5084D9B7F}" type="parTrans" cxnId="{6BDF7C02-B4D4-452F-8434-1B413E89A5EC}">
      <dgm:prSet/>
      <dgm:spPr/>
      <dgm:t>
        <a:bodyPr/>
        <a:lstStyle/>
        <a:p>
          <a:endParaRPr lang="en-GB"/>
        </a:p>
      </dgm:t>
    </dgm:pt>
    <dgm:pt modelId="{A5779FFD-7E5F-469A-9ED5-E3580CF691F6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r>
            <a:rPr lang="ru" sz="1600" b="0" i="0" u="none" strike="noStrike">
              <a:latin typeface="Georgia"/>
              <a:ea typeface="Calibri"/>
              <a:cs typeface="Times New Roman"/>
            </a:rPr>
            <a:t>импортеры товаров, указанных в ч. (2) п. а)</a:t>
          </a:r>
          <a:endParaRPr lang="en-GB" sz="1600">
            <a:latin typeface="Georgia" panose="02040502050405020303" pitchFamily="18" charset="0"/>
          </a:endParaRPr>
        </a:p>
      </dgm:t>
    </dgm:pt>
    <dgm:pt modelId="{D1EE345B-0B2A-42AE-835E-58713734735F}" type="sibTrans" cxnId="{6BDF7C02-B4D4-452F-8434-1B413E89A5EC}">
      <dgm:prSet/>
      <dgm:spPr/>
      <dgm:t>
        <a:bodyPr/>
        <a:lstStyle/>
        <a:p>
          <a:endParaRPr lang="en-GB"/>
        </a:p>
      </dgm:t>
    </dgm:pt>
    <dgm:pt modelId="{0E4BCAF9-2374-44A8-9537-4ADFA5E30748}" type="sibTrans" cxnId="{19D2528D-6982-48D4-BC92-F2E5F732CAE5}">
      <dgm:prSet/>
      <dgm:spPr/>
      <dgm:t>
        <a:bodyPr/>
        <a:lstStyle/>
        <a:p>
          <a:endParaRPr lang="en-GB"/>
        </a:p>
      </dgm:t>
    </dgm:pt>
    <dgm:pt modelId="{801D2E56-BD09-4D6B-83D1-43702A5A1CAA}" type="pres">
      <dgm:prSet presAssocID="{576131BD-49F0-4300-97A6-4CB4D75979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ED337D-4E8F-439E-AEF9-38D47E38EDFE}" type="pres">
      <dgm:prSet presAssocID="{2EE3170C-D02B-4AB6-9496-0AA856D16E81}" presName="linNode" presStyleCnt="0"/>
      <dgm:spPr/>
    </dgm:pt>
    <dgm:pt modelId="{D4A5584E-74FB-42AB-8377-72EDC0CA7449}" type="pres">
      <dgm:prSet presAssocID="{2EE3170C-D02B-4AB6-9496-0AA856D16E81}" presName="parTx" presStyleLbl="revTx" presStyleIdx="0" presStyleCnt="2" custScaleY="40310" custLinFactNeighborX="-22796" custLinFactNeighborY="-58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53696E-A266-43F1-A661-527324FC340F}" type="pres">
      <dgm:prSet presAssocID="{2EE3170C-D02B-4AB6-9496-0AA856D16E81}" presName="bracket" presStyleLbl="parChTrans1D1" presStyleIdx="0" presStyleCnt="2" custScaleY="36445" custLinFactX="-7112" custLinFactNeighborX="-100000" custLinFactNeighborY="-56501"/>
      <dgm:spPr/>
    </dgm:pt>
    <dgm:pt modelId="{AEB6BD6F-624A-4000-8AFA-FE9796FAF333}" type="pres">
      <dgm:prSet presAssocID="{2EE3170C-D02B-4AB6-9496-0AA856D16E81}" presName="spH" presStyleCnt="0"/>
      <dgm:spPr/>
    </dgm:pt>
    <dgm:pt modelId="{0DD90584-28EC-4B52-BFF7-918F93F39621}" type="pres">
      <dgm:prSet presAssocID="{2EE3170C-D02B-4AB6-9496-0AA856D16E81}" presName="desTx" presStyleLbl="node1" presStyleIdx="0" presStyleCnt="2" custScaleX="68413" custScaleY="111787" custLinFactX="-56784" custLinFactNeighborX="-100000" custLinFactNeighborY="32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B9F9E-8284-4CB8-A66E-15DFF9DE83CA}" type="pres">
      <dgm:prSet presAssocID="{ABA5C0E2-C4E7-4374-9C30-EF79FA6090C9}" presName="spV" presStyleCnt="0"/>
      <dgm:spPr/>
    </dgm:pt>
    <dgm:pt modelId="{C2C867DF-AA41-4140-8C4B-097CED04BB70}" type="pres">
      <dgm:prSet presAssocID="{1397F245-BE73-4978-9D99-D276AFFDAC9C}" presName="linNode" presStyleCnt="0"/>
      <dgm:spPr/>
    </dgm:pt>
    <dgm:pt modelId="{AA35D23D-4C26-47B1-B6A4-1F9079141E30}" type="pres">
      <dgm:prSet presAssocID="{1397F245-BE73-4978-9D99-D276AFFDAC9C}" presName="parTx" presStyleLbl="revTx" presStyleIdx="1" presStyleCnt="2" custScaleX="82979" custScaleY="136476" custLinFactX="144623" custLinFactNeighborX="200000" custLinFactNeighborY="-369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ED700-9B06-496C-A26B-709EB669A28C}" type="pres">
      <dgm:prSet presAssocID="{1397F245-BE73-4978-9D99-D276AFFDAC9C}" presName="bracket" presStyleLbl="parChTrans1D1" presStyleIdx="1" presStyleCnt="2" custAng="10800000" custFlipVert="1" custScaleX="103029" custScaleY="179790" custLinFactX="295231" custLinFactNeighborX="300000" custLinFactNeighborY="-37556"/>
      <dgm:spPr/>
    </dgm:pt>
    <dgm:pt modelId="{8B7A67E3-EFA6-45E7-AACD-21DEC27CD1E6}" type="pres">
      <dgm:prSet presAssocID="{1397F245-BE73-4978-9D99-D276AFFDAC9C}" presName="spH" presStyleCnt="0"/>
      <dgm:spPr/>
    </dgm:pt>
    <dgm:pt modelId="{D9BAF60A-B654-4F8B-8FF3-D576102DDC28}" type="pres">
      <dgm:prSet presAssocID="{1397F245-BE73-4978-9D99-D276AFFDAC9C}" presName="desTx" presStyleLbl="node1" presStyleIdx="1" presStyleCnt="2" custScaleX="68113" custScaleY="75433" custLinFactX="-51011" custLinFactNeighborX="-100000" custLinFactNeighborY="36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D2528D-6982-48D4-BC92-F2E5F732CAE5}" srcId="{576131BD-49F0-4300-97A6-4CB4D759797C}" destId="{1397F245-BE73-4978-9D99-D276AFFDAC9C}" srcOrd="1" destOrd="0" parTransId="{82CAFF10-7034-45AF-93EC-32E5B39A5BC5}" sibTransId="{0E4BCAF9-2374-44A8-9537-4ADFA5E30748}"/>
    <dgm:cxn modelId="{46E360A3-A9A2-47A9-869D-6F2329505DE9}" type="presOf" srcId="{0F468E32-89BA-4636-B6DD-CC9D7B95ED04}" destId="{0DD90584-28EC-4B52-BFF7-918F93F39621}" srcOrd="0" destOrd="0" presId="urn:diagrams.loki3.com/BracketList"/>
    <dgm:cxn modelId="{2B43E24C-6375-4A89-8671-17D42C3A1F72}" srcId="{576131BD-49F0-4300-97A6-4CB4D759797C}" destId="{2EE3170C-D02B-4AB6-9496-0AA856D16E81}" srcOrd="0" destOrd="0" parTransId="{098E401B-E1D0-4D22-8F60-664FAB2DAB79}" sibTransId="{ABA5C0E2-C4E7-4374-9C30-EF79FA6090C9}"/>
    <dgm:cxn modelId="{19949AE8-C19F-499B-85A2-1387CF1CF09C}" type="presOf" srcId="{A5779FFD-7E5F-469A-9ED5-E3580CF691F6}" destId="{D9BAF60A-B654-4F8B-8FF3-D576102DDC28}" srcOrd="0" destOrd="0" presId="urn:diagrams.loki3.com/BracketList"/>
    <dgm:cxn modelId="{982C2D43-982C-4527-AAF4-81BD355DD444}" srcId="{2EE3170C-D02B-4AB6-9496-0AA856D16E81}" destId="{0F468E32-89BA-4636-B6DD-CC9D7B95ED04}" srcOrd="0" destOrd="0" parTransId="{FE3459F3-8C1D-4510-B15F-B3EE9A66B96E}" sibTransId="{BFC84680-53FD-4507-B1FA-0DFAA605F916}"/>
    <dgm:cxn modelId="{29A529E7-DA33-4783-B258-C953CE27FB0B}" type="presOf" srcId="{2EE3170C-D02B-4AB6-9496-0AA856D16E81}" destId="{D4A5584E-74FB-42AB-8377-72EDC0CA7449}" srcOrd="0" destOrd="0" presId="urn:diagrams.loki3.com/BracketList"/>
    <dgm:cxn modelId="{43342C3A-470E-4DC6-8C67-18DA3B784B5C}" type="presOf" srcId="{1397F245-BE73-4978-9D99-D276AFFDAC9C}" destId="{AA35D23D-4C26-47B1-B6A4-1F9079141E30}" srcOrd="0" destOrd="0" presId="urn:diagrams.loki3.com/BracketList"/>
    <dgm:cxn modelId="{6BDF7C02-B4D4-452F-8434-1B413E89A5EC}" srcId="{1397F245-BE73-4978-9D99-D276AFFDAC9C}" destId="{A5779FFD-7E5F-469A-9ED5-E3580CF691F6}" srcOrd="0" destOrd="0" parTransId="{30C3019F-3283-4552-A5E7-1CA5084D9B7F}" sibTransId="{D1EE345B-0B2A-42AE-835E-58713734735F}"/>
    <dgm:cxn modelId="{0A89BB97-B380-4D82-AD39-79EFD8148A8F}" type="presOf" srcId="{576131BD-49F0-4300-97A6-4CB4D759797C}" destId="{801D2E56-BD09-4D6B-83D1-43702A5A1CAA}" srcOrd="0" destOrd="0" presId="urn:diagrams.loki3.com/BracketList"/>
    <dgm:cxn modelId="{D82F7697-9616-4913-BE32-850E0EDFA48E}" type="presParOf" srcId="{801D2E56-BD09-4D6B-83D1-43702A5A1CAA}" destId="{3EED337D-4E8F-439E-AEF9-38D47E38EDFE}" srcOrd="0" destOrd="0" presId="urn:diagrams.loki3.com/BracketList"/>
    <dgm:cxn modelId="{1D243C10-4C05-467B-A15D-376C3090D503}" type="presParOf" srcId="{3EED337D-4E8F-439E-AEF9-38D47E38EDFE}" destId="{D4A5584E-74FB-42AB-8377-72EDC0CA7449}" srcOrd="0" destOrd="0" presId="urn:diagrams.loki3.com/BracketList"/>
    <dgm:cxn modelId="{E267568F-C119-4619-8903-0D68215686EB}" type="presParOf" srcId="{3EED337D-4E8F-439E-AEF9-38D47E38EDFE}" destId="{EA53696E-A266-43F1-A661-527324FC340F}" srcOrd="1" destOrd="0" presId="urn:diagrams.loki3.com/BracketList"/>
    <dgm:cxn modelId="{E80DACFA-7758-40C8-B0A6-FFF69D421718}" type="presParOf" srcId="{3EED337D-4E8F-439E-AEF9-38D47E38EDFE}" destId="{AEB6BD6F-624A-4000-8AFA-FE9796FAF333}" srcOrd="2" destOrd="0" presId="urn:diagrams.loki3.com/BracketList"/>
    <dgm:cxn modelId="{EB719BAD-B60B-4CED-984C-3ADDC216981D}" type="presParOf" srcId="{3EED337D-4E8F-439E-AEF9-38D47E38EDFE}" destId="{0DD90584-28EC-4B52-BFF7-918F93F39621}" srcOrd="3" destOrd="0" presId="urn:diagrams.loki3.com/BracketList"/>
    <dgm:cxn modelId="{393FFB75-4EAC-476D-957B-866503943BE5}" type="presParOf" srcId="{801D2E56-BD09-4D6B-83D1-43702A5A1CAA}" destId="{901B9F9E-8284-4CB8-A66E-15DFF9DE83CA}" srcOrd="1" destOrd="0" presId="urn:diagrams.loki3.com/BracketList"/>
    <dgm:cxn modelId="{28535474-4F58-4F68-9F51-E9DD1CDD8250}" type="presParOf" srcId="{801D2E56-BD09-4D6B-83D1-43702A5A1CAA}" destId="{C2C867DF-AA41-4140-8C4B-097CED04BB70}" srcOrd="2" destOrd="0" presId="urn:diagrams.loki3.com/BracketList"/>
    <dgm:cxn modelId="{F0EB9479-97C4-4ECD-B2A2-514629D8E9BC}" type="presParOf" srcId="{C2C867DF-AA41-4140-8C4B-097CED04BB70}" destId="{AA35D23D-4C26-47B1-B6A4-1F9079141E30}" srcOrd="0" destOrd="0" presId="urn:diagrams.loki3.com/BracketList"/>
    <dgm:cxn modelId="{0033C863-B966-488A-9963-539515910A10}" type="presParOf" srcId="{C2C867DF-AA41-4140-8C4B-097CED04BB70}" destId="{570ED700-9B06-496C-A26B-709EB669A28C}" srcOrd="1" destOrd="0" presId="urn:diagrams.loki3.com/BracketList"/>
    <dgm:cxn modelId="{4D69E5BB-0DF9-4E8C-ABD4-2C251FB56279}" type="presParOf" srcId="{C2C867DF-AA41-4140-8C4B-097CED04BB70}" destId="{8B7A67E3-EFA6-45E7-AACD-21DEC27CD1E6}" srcOrd="2" destOrd="0" presId="urn:diagrams.loki3.com/BracketList"/>
    <dgm:cxn modelId="{4957CC05-4820-4A72-AF4B-38E841F4172E}" type="presParOf" srcId="{C2C867DF-AA41-4140-8C4B-097CED04BB70}" destId="{D9BAF60A-B654-4F8B-8FF3-D576102DDC28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D9AA87F-1946-4BA5-9905-34506DFBEBDF}" type="doc">
      <dgm:prSet loTypeId="urn:microsoft.com/office/officeart/2011/layout/CircleProcess" loCatId="process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41C93F11-97CA-42FA-B2AF-5127780E6CD7}" type="parTrans" cxnId="{B8A2455C-2322-435C-9712-820725FAA315}">
      <dgm:prSet/>
      <dgm:spPr/>
      <dgm:t>
        <a:bodyPr/>
        <a:lstStyle/>
        <a:p>
          <a:endParaRPr lang="en-GB"/>
        </a:p>
      </dgm:t>
    </dgm:pt>
    <dgm:pt modelId="{307A58C3-6463-4A5B-996C-7AEC8E454CDD}">
      <dgm:prSet custT="1"/>
      <dgm:spPr/>
      <dgm:t>
        <a:bodyPr>
          <a:noAutofit/>
        </a:bodyPr>
        <a:lstStyle/>
        <a:p>
          <a:pPr rtl="0"/>
          <a:r>
            <a:rPr lang="ru" sz="1600" b="1" i="0" u="none" strike="noStrike" noProof="0" dirty="0">
              <a:latin typeface="Georgia"/>
            </a:rPr>
            <a:t>Новая декларация применяется </a:t>
          </a:r>
          <a:r>
            <a:rPr lang="ru" sz="1600" b="1" i="0" u="none" strike="noStrike" noProof="0" dirty="0" smtClean="0">
              <a:latin typeface="Georgia"/>
            </a:rPr>
            <a:t>для </a:t>
          </a:r>
          <a:r>
            <a:rPr lang="ru" sz="1600" b="1" i="0" u="none" strike="noStrike" noProof="0" dirty="0">
              <a:latin typeface="Georgia"/>
            </a:rPr>
            <a:t>декларирования обязательств начиная с января 2025 г., включительно</a:t>
          </a:r>
          <a:endParaRPr lang="ro-RO" sz="1600" noProof="0" dirty="0">
            <a:latin typeface="Georgia" panose="02040502050405020303" pitchFamily="18" charset="0"/>
          </a:endParaRPr>
        </a:p>
      </dgm:t>
    </dgm:pt>
    <dgm:pt modelId="{07F847A2-7BB3-4B1D-85BD-749D9CAB55E4}" type="sibTrans" cxnId="{B8A2455C-2322-435C-9712-820725FAA315}">
      <dgm:prSet/>
      <dgm:spPr/>
      <dgm:t>
        <a:bodyPr/>
        <a:lstStyle/>
        <a:p>
          <a:endParaRPr lang="en-GB"/>
        </a:p>
      </dgm:t>
    </dgm:pt>
    <dgm:pt modelId="{32F66D58-256E-47A5-BD31-154F7E1E6E83}" type="parTrans" cxnId="{6A38A7F2-47DD-48DE-8E4F-B2A4C259F6AF}">
      <dgm:prSet/>
      <dgm:spPr/>
      <dgm:t>
        <a:bodyPr/>
        <a:lstStyle/>
        <a:p>
          <a:endParaRPr lang="en-GB"/>
        </a:p>
      </dgm:t>
    </dgm:pt>
    <dgm:pt modelId="{7C91D3FF-D178-4BC9-AA85-781522A72CF4}">
      <dgm:prSet custT="1"/>
      <dgm:spPr/>
      <dgm:t>
        <a:bodyPr>
          <a:noAutofit/>
        </a:bodyPr>
        <a:lstStyle/>
        <a:p>
          <a:pPr rtl="0"/>
          <a:r>
            <a:rPr lang="ru" sz="1500" b="0" i="0" u="none" strike="noStrike" noProof="0" dirty="0">
              <a:latin typeface="Georgia"/>
            </a:rPr>
            <a:t>За налоговые периоды до </a:t>
          </a:r>
          <a:r>
            <a:rPr lang="ru" sz="1500" b="0" i="0" u="none" strike="noStrike" noProof="0" dirty="0">
              <a:solidFill>
                <a:srgbClr val="FF0000"/>
              </a:solidFill>
              <a:latin typeface="Georgia"/>
            </a:rPr>
            <a:t>октябрь 2023 г - декабрь 2025. </a:t>
          </a:r>
          <a:r>
            <a:rPr lang="ru" sz="1500" b="0" i="0" u="none" strike="noStrike" noProof="0" dirty="0">
              <a:latin typeface="Georgia"/>
            </a:rPr>
            <a:t>обязательства по сбору за загрязнение окружающей среды декларируются в соответствии с формуляром POLMED 23</a:t>
          </a:r>
        </a:p>
      </dgm:t>
    </dgm:pt>
    <dgm:pt modelId="{30F47871-DB28-44FE-8BA7-1123FAFB61CA}" type="sibTrans" cxnId="{6A38A7F2-47DD-48DE-8E4F-B2A4C259F6AF}">
      <dgm:prSet/>
      <dgm:spPr/>
      <dgm:t>
        <a:bodyPr/>
        <a:lstStyle/>
        <a:p>
          <a:endParaRPr lang="en-GB"/>
        </a:p>
      </dgm:t>
    </dgm:pt>
    <dgm:pt modelId="{AB1AB1B3-38BC-4B92-B56C-F12D5EFF3721}" type="pres">
      <dgm:prSet presAssocID="{BD9AA87F-1946-4BA5-9905-34506DFBEBDF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0C4836F-110B-4BAF-A271-EFAFF5E17B98}" type="pres">
      <dgm:prSet presAssocID="{7C91D3FF-D178-4BC9-AA85-781522A72CF4}" presName="Accent2" presStyleCnt="0"/>
      <dgm:spPr/>
    </dgm:pt>
    <dgm:pt modelId="{3570D7A7-5F33-48D3-824B-EE50B6883989}" type="pres">
      <dgm:prSet presAssocID="{7C91D3FF-D178-4BC9-AA85-781522A72CF4}" presName="Accent" presStyleLbl="node1" presStyleIdx="0" presStyleCnt="2" custScaleX="121000" custScaleY="121000" custLinFactNeighborX="12393" custLinFactNeighborY="-2535"/>
      <dgm:spPr/>
    </dgm:pt>
    <dgm:pt modelId="{25033BA4-5F5A-43C6-AE20-65309E3360C1}" type="pres">
      <dgm:prSet presAssocID="{7C91D3FF-D178-4BC9-AA85-781522A72CF4}" presName="ParentBackground2" presStyleCnt="0"/>
      <dgm:spPr/>
    </dgm:pt>
    <dgm:pt modelId="{E6EC4BA0-A9CF-4BE6-B6ED-20AB1923737A}" type="pres">
      <dgm:prSet presAssocID="{7C91D3FF-D178-4BC9-AA85-781522A72CF4}" presName="ParentBackground" presStyleLbl="fgAcc1" presStyleIdx="0" presStyleCnt="2" custScaleX="110000" custScaleY="110000" custLinFactNeighborX="13884" custLinFactNeighborY="-2716"/>
      <dgm:spPr/>
      <dgm:t>
        <a:bodyPr/>
        <a:lstStyle/>
        <a:p>
          <a:endParaRPr lang="ru-RU"/>
        </a:p>
      </dgm:t>
    </dgm:pt>
    <dgm:pt modelId="{F3B3DC28-F1F5-45F4-8556-BACD939F1715}" type="pres">
      <dgm:prSet presAssocID="{7C91D3FF-D178-4BC9-AA85-781522A72CF4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0BFBA-ABA0-408B-920B-51D3723F3966}" type="pres">
      <dgm:prSet presAssocID="{307A58C3-6463-4A5B-996C-7AEC8E454CDD}" presName="Accent1" presStyleCnt="0"/>
      <dgm:spPr/>
    </dgm:pt>
    <dgm:pt modelId="{7E2DCAD5-D271-40D1-8C10-D9DC6DF3B82F}" type="pres">
      <dgm:prSet presAssocID="{307A58C3-6463-4A5B-996C-7AEC8E454CDD}" presName="Accent" presStyleLbl="node1" presStyleIdx="1" presStyleCnt="2" custScaleX="121000" custScaleY="121000" custLinFactNeighborX="-5576" custLinFactNeighborY="-2730"/>
      <dgm:spPr/>
    </dgm:pt>
    <dgm:pt modelId="{C74C91C7-D947-472A-8195-7DBC91940451}" type="pres">
      <dgm:prSet presAssocID="{307A58C3-6463-4A5B-996C-7AEC8E454CDD}" presName="ParentBackground1" presStyleCnt="0"/>
      <dgm:spPr/>
    </dgm:pt>
    <dgm:pt modelId="{97496E42-03BB-4B2C-8201-A4D547CDC3E6}" type="pres">
      <dgm:prSet presAssocID="{307A58C3-6463-4A5B-996C-7AEC8E454CDD}" presName="ParentBackground" presStyleLbl="fgAcc1" presStyleIdx="1" presStyleCnt="2" custScaleX="114718" custScaleY="110000" custLinFactNeighborX="-6942" custLinFactNeighborY="-2716"/>
      <dgm:spPr/>
      <dgm:t>
        <a:bodyPr/>
        <a:lstStyle/>
        <a:p>
          <a:endParaRPr lang="ru-RU"/>
        </a:p>
      </dgm:t>
    </dgm:pt>
    <dgm:pt modelId="{5A0F653A-C783-458D-A6F1-566919E555C8}" type="pres">
      <dgm:prSet presAssocID="{307A58C3-6463-4A5B-996C-7AEC8E454CDD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D16771-9463-41D6-9087-E79ED1767121}" type="presOf" srcId="{7C91D3FF-D178-4BC9-AA85-781522A72CF4}" destId="{E6EC4BA0-A9CF-4BE6-B6ED-20AB1923737A}" srcOrd="0" destOrd="0" presId="urn:microsoft.com/office/officeart/2011/layout/CircleProcess"/>
    <dgm:cxn modelId="{3F84BE13-738D-4C29-9CC0-4F08F59A1FB3}" type="presOf" srcId="{BD9AA87F-1946-4BA5-9905-34506DFBEBDF}" destId="{AB1AB1B3-38BC-4B92-B56C-F12D5EFF3721}" srcOrd="0" destOrd="0" presId="urn:microsoft.com/office/officeart/2011/layout/CircleProcess"/>
    <dgm:cxn modelId="{014D9B8B-BF28-42FB-A26F-CC28862D9525}" type="presOf" srcId="{307A58C3-6463-4A5B-996C-7AEC8E454CDD}" destId="{97496E42-03BB-4B2C-8201-A4D547CDC3E6}" srcOrd="0" destOrd="0" presId="urn:microsoft.com/office/officeart/2011/layout/CircleProcess"/>
    <dgm:cxn modelId="{EEB4B623-C11D-4E73-9D7A-23AC456B23E7}" type="presOf" srcId="{307A58C3-6463-4A5B-996C-7AEC8E454CDD}" destId="{5A0F653A-C783-458D-A6F1-566919E555C8}" srcOrd="1" destOrd="0" presId="urn:microsoft.com/office/officeart/2011/layout/CircleProcess"/>
    <dgm:cxn modelId="{2D463CA0-55E9-445A-9C01-4594F8A9F3ED}" type="presOf" srcId="{7C91D3FF-D178-4BC9-AA85-781522A72CF4}" destId="{F3B3DC28-F1F5-45F4-8556-BACD939F1715}" srcOrd="1" destOrd="0" presId="urn:microsoft.com/office/officeart/2011/layout/CircleProcess"/>
    <dgm:cxn modelId="{B8A2455C-2322-435C-9712-820725FAA315}" srcId="{BD9AA87F-1946-4BA5-9905-34506DFBEBDF}" destId="{307A58C3-6463-4A5B-996C-7AEC8E454CDD}" srcOrd="0" destOrd="0" parTransId="{41C93F11-97CA-42FA-B2AF-5127780E6CD7}" sibTransId="{07F847A2-7BB3-4B1D-85BD-749D9CAB55E4}"/>
    <dgm:cxn modelId="{6A38A7F2-47DD-48DE-8E4F-B2A4C259F6AF}" srcId="{BD9AA87F-1946-4BA5-9905-34506DFBEBDF}" destId="{7C91D3FF-D178-4BC9-AA85-781522A72CF4}" srcOrd="1" destOrd="0" parTransId="{32F66D58-256E-47A5-BD31-154F7E1E6E83}" sibTransId="{30F47871-DB28-44FE-8BA7-1123FAFB61CA}"/>
    <dgm:cxn modelId="{9188C4C6-CB8E-4910-A355-64818F3F9CA4}" type="presParOf" srcId="{AB1AB1B3-38BC-4B92-B56C-F12D5EFF3721}" destId="{A0C4836F-110B-4BAF-A271-EFAFF5E17B98}" srcOrd="0" destOrd="0" presId="urn:microsoft.com/office/officeart/2011/layout/CircleProcess"/>
    <dgm:cxn modelId="{7086B4CE-6FC0-4CA3-B213-0655BD2D96E1}" type="presParOf" srcId="{A0C4836F-110B-4BAF-A271-EFAFF5E17B98}" destId="{3570D7A7-5F33-48D3-824B-EE50B6883989}" srcOrd="0" destOrd="0" presId="urn:microsoft.com/office/officeart/2011/layout/CircleProcess"/>
    <dgm:cxn modelId="{FAAFA9CD-56A1-4CD7-B29B-BB4B877905F5}" type="presParOf" srcId="{AB1AB1B3-38BC-4B92-B56C-F12D5EFF3721}" destId="{25033BA4-5F5A-43C6-AE20-65309E3360C1}" srcOrd="1" destOrd="0" presId="urn:microsoft.com/office/officeart/2011/layout/CircleProcess"/>
    <dgm:cxn modelId="{0C6D64D8-0C7D-4D2E-A719-A72B2EFF4F7C}" type="presParOf" srcId="{25033BA4-5F5A-43C6-AE20-65309E3360C1}" destId="{E6EC4BA0-A9CF-4BE6-B6ED-20AB1923737A}" srcOrd="0" destOrd="0" presId="urn:microsoft.com/office/officeart/2011/layout/CircleProcess"/>
    <dgm:cxn modelId="{E889B7F2-05F9-46A8-A0C5-1FB99E9B7EB7}" type="presParOf" srcId="{AB1AB1B3-38BC-4B92-B56C-F12D5EFF3721}" destId="{F3B3DC28-F1F5-45F4-8556-BACD939F1715}" srcOrd="2" destOrd="0" presId="urn:microsoft.com/office/officeart/2011/layout/CircleProcess"/>
    <dgm:cxn modelId="{0EE14A34-E9C6-4D2B-AE9B-64CEA12F1D86}" type="presParOf" srcId="{AB1AB1B3-38BC-4B92-B56C-F12D5EFF3721}" destId="{53E0BFBA-ABA0-408B-920B-51D3723F3966}" srcOrd="3" destOrd="0" presId="urn:microsoft.com/office/officeart/2011/layout/CircleProcess"/>
    <dgm:cxn modelId="{A0BF4BC2-0A9F-444C-867B-78A58EDE6923}" type="presParOf" srcId="{53E0BFBA-ABA0-408B-920B-51D3723F3966}" destId="{7E2DCAD5-D271-40D1-8C10-D9DC6DF3B82F}" srcOrd="0" destOrd="0" presId="urn:microsoft.com/office/officeart/2011/layout/CircleProcess"/>
    <dgm:cxn modelId="{F6E010BF-0B27-4964-9CC3-2DD5E52F6E9A}" type="presParOf" srcId="{AB1AB1B3-38BC-4B92-B56C-F12D5EFF3721}" destId="{C74C91C7-D947-472A-8195-7DBC91940451}" srcOrd="4" destOrd="0" presId="urn:microsoft.com/office/officeart/2011/layout/CircleProcess"/>
    <dgm:cxn modelId="{0B602B1A-DDE9-4363-896B-2309DF1214B2}" type="presParOf" srcId="{C74C91C7-D947-472A-8195-7DBC91940451}" destId="{97496E42-03BB-4B2C-8201-A4D547CDC3E6}" srcOrd="0" destOrd="0" presId="urn:microsoft.com/office/officeart/2011/layout/CircleProcess"/>
    <dgm:cxn modelId="{14BA8231-E042-42DF-AE2B-BD944ACCEAB3}" type="presParOf" srcId="{AB1AB1B3-38BC-4B92-B56C-F12D5EFF3721}" destId="{5A0F653A-C783-458D-A6F1-566919E555C8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274AACE-3D85-4FE3-A20E-60535583B637}" type="doc">
      <dgm:prSet loTypeId="urn:microsoft.com/office/officeart/2005/8/layout/chevron2" loCatId="process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46CF3F7F-1D03-4E51-90A7-EA5649B91999}" type="parTrans" cxnId="{1C99257B-A60B-4014-A8C1-C864DF6C5371}">
      <dgm:prSet/>
      <dgm:spPr/>
      <dgm:t>
        <a:bodyPr/>
        <a:lstStyle/>
        <a:p>
          <a:endParaRPr lang="en-GB"/>
        </a:p>
      </dgm:t>
    </dgm:pt>
    <dgm:pt modelId="{9678392B-6573-425D-8069-1AAEFB7A7A60}">
      <dgm:prSet phldrT="[Text]" custT="1"/>
      <dgm:spPr/>
      <dgm:t>
        <a:bodyPr>
          <a:noAutofit/>
        </a:bodyPr>
        <a:lstStyle/>
        <a:p>
          <a:endParaRPr lang="ro-RO" b="1">
            <a:latin typeface="Georgia" panose="02040502050405020303" pitchFamily="18" charset="0"/>
          </a:endParaRPr>
        </a:p>
        <a:p>
          <a:pPr rtl="0"/>
          <a:r>
            <a:rPr lang="ru" sz="1400" b="1" i="0" u="none" strike="noStrike" noProof="0">
              <a:latin typeface="Georgia"/>
            </a:rPr>
            <a:t>Облагается ли сбором за загрязнение окружающей среды многоразовая упаковка? Кто считается субъектом сбора в случае многоразовой упаковки?</a:t>
          </a:r>
          <a:endParaRPr lang="ro-RO" noProof="0"/>
        </a:p>
      </dgm:t>
    </dgm:pt>
    <dgm:pt modelId="{B4BAF7A6-4059-454F-BD59-BFFAD3F80171}" type="parTrans" cxnId="{81C68286-42BD-42E1-98E7-F711CAAE8129}">
      <dgm:prSet/>
      <dgm:spPr/>
      <dgm:t>
        <a:bodyPr/>
        <a:lstStyle/>
        <a:p>
          <a:endParaRPr lang="en-GB"/>
        </a:p>
      </dgm:t>
    </dgm:pt>
    <dgm:pt modelId="{A87690CE-ACBC-4281-BF86-FE9CCFE3A9CA}">
      <dgm:prSet phldrT="[Text]" custT="1"/>
      <dgm:spPr/>
      <dgm:t>
        <a:bodyPr>
          <a:noAutofit/>
        </a:bodyPr>
        <a:lstStyle/>
        <a:p>
          <a:pPr algn="just" rtl="0">
            <a:buFont typeface="Arial" panose="020B0604020202020204" pitchFamily="34" charset="0"/>
            <a:buNone/>
          </a:pPr>
          <a:r>
            <a:rPr lang="ru" sz="1400" b="0" i="0" u="none" strike="noStrike" noProof="0" dirty="0">
              <a:latin typeface="Georgia"/>
            </a:rPr>
            <a:t>  Принимая во внимание, что субъектами налогообложения являются хозяйствующие субъекты, которые изначально поставляют упакованные товары для экономического обращения на территории республики, обязательство по сбору за упаковку многоразового использования возникает у того предприятия, которое изначально размещает указанную упаковку на рынке.</a:t>
          </a:r>
          <a:endParaRPr lang="ro-RO" noProof="0" dirty="0"/>
        </a:p>
      </dgm:t>
    </dgm:pt>
    <dgm:pt modelId="{9C80CD89-12A5-42DB-8FCE-4D8593EEF7FF}" type="sibTrans" cxnId="{81C68286-42BD-42E1-98E7-F711CAAE8129}">
      <dgm:prSet/>
      <dgm:spPr/>
      <dgm:t>
        <a:bodyPr/>
        <a:lstStyle/>
        <a:p>
          <a:endParaRPr lang="en-GB"/>
        </a:p>
      </dgm:t>
    </dgm:pt>
    <dgm:pt modelId="{2B73E1A8-C1E1-4E1E-B70B-5543CB912D19}" type="sibTrans" cxnId="{1C99257B-A60B-4014-A8C1-C864DF6C5371}">
      <dgm:prSet/>
      <dgm:spPr/>
      <dgm:t>
        <a:bodyPr/>
        <a:lstStyle/>
        <a:p>
          <a:endParaRPr lang="en-GB"/>
        </a:p>
      </dgm:t>
    </dgm:pt>
    <dgm:pt modelId="{0CD1A96E-6BBB-4A97-835E-7DC04330BA5B}" type="pres">
      <dgm:prSet presAssocID="{B274AACE-3D85-4FE3-A20E-60535583B63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78A5B5-18A1-4360-86D3-B7B3A8EDF299}" type="pres">
      <dgm:prSet presAssocID="{9678392B-6573-425D-8069-1AAEFB7A7A60}" presName="composite" presStyleCnt="0"/>
      <dgm:spPr/>
    </dgm:pt>
    <dgm:pt modelId="{F58DBFAF-463A-43BB-8154-DE6479416A29}" type="pres">
      <dgm:prSet presAssocID="{9678392B-6573-425D-8069-1AAEFB7A7A60}" presName="parentText" presStyleLbl="alignNode1" presStyleIdx="0" presStyleCnt="1" custScaleX="90909" custScaleY="909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2149C-DB39-442F-873E-5ACA102B2003}" type="pres">
      <dgm:prSet presAssocID="{9678392B-6573-425D-8069-1AAEFB7A7A60}" presName="descendantText" presStyleLbl="alignAcc1" presStyleIdx="0" presStyleCnt="1" custScaleX="90909" custScaleY="100000" custLinFactNeighborX="-9886" custLinFactNeighborY="-4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1E9D3C-87BB-40D6-9100-62B20200C27E}" type="presOf" srcId="{A87690CE-ACBC-4281-BF86-FE9CCFE3A9CA}" destId="{35F2149C-DB39-442F-873E-5ACA102B2003}" srcOrd="0" destOrd="0" presId="urn:microsoft.com/office/officeart/2005/8/layout/chevron2"/>
    <dgm:cxn modelId="{1C99257B-A60B-4014-A8C1-C864DF6C5371}" srcId="{B274AACE-3D85-4FE3-A20E-60535583B637}" destId="{9678392B-6573-425D-8069-1AAEFB7A7A60}" srcOrd="0" destOrd="0" parTransId="{46CF3F7F-1D03-4E51-90A7-EA5649B91999}" sibTransId="{2B73E1A8-C1E1-4E1E-B70B-5543CB912D19}"/>
    <dgm:cxn modelId="{81C68286-42BD-42E1-98E7-F711CAAE8129}" srcId="{9678392B-6573-425D-8069-1AAEFB7A7A60}" destId="{A87690CE-ACBC-4281-BF86-FE9CCFE3A9CA}" srcOrd="0" destOrd="0" parTransId="{B4BAF7A6-4059-454F-BD59-BFFAD3F80171}" sibTransId="{9C80CD89-12A5-42DB-8FCE-4D8593EEF7FF}"/>
    <dgm:cxn modelId="{7581A10E-2596-4B94-BC38-7B97009060A6}" type="presOf" srcId="{B274AACE-3D85-4FE3-A20E-60535583B637}" destId="{0CD1A96E-6BBB-4A97-835E-7DC04330BA5B}" srcOrd="0" destOrd="0" presId="urn:microsoft.com/office/officeart/2005/8/layout/chevron2"/>
    <dgm:cxn modelId="{F009123B-9514-4E44-ACA0-2986853E5228}" type="presOf" srcId="{9678392B-6573-425D-8069-1AAEFB7A7A60}" destId="{F58DBFAF-463A-43BB-8154-DE6479416A29}" srcOrd="0" destOrd="0" presId="urn:microsoft.com/office/officeart/2005/8/layout/chevron2"/>
    <dgm:cxn modelId="{4A54156D-DBB3-4FF4-B2DC-045CAC9289F0}" type="presParOf" srcId="{0CD1A96E-6BBB-4A97-835E-7DC04330BA5B}" destId="{3578A5B5-18A1-4360-86D3-B7B3A8EDF299}" srcOrd="0" destOrd="0" presId="urn:microsoft.com/office/officeart/2005/8/layout/chevron2"/>
    <dgm:cxn modelId="{7E7583C4-FFEE-4B8F-9341-5C9529A4B208}" type="presParOf" srcId="{3578A5B5-18A1-4360-86D3-B7B3A8EDF299}" destId="{F58DBFAF-463A-43BB-8154-DE6479416A29}" srcOrd="0" destOrd="0" presId="urn:microsoft.com/office/officeart/2005/8/layout/chevron2"/>
    <dgm:cxn modelId="{A8AE26B3-022C-4523-989A-9AF5FAF3E65E}" type="presParOf" srcId="{3578A5B5-18A1-4360-86D3-B7B3A8EDF299}" destId="{35F2149C-DB39-442F-873E-5ACA102B20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EC61650-2CF8-48D9-A45F-9BAA12DF9FE2}" type="doc">
      <dgm:prSet loTypeId="urn:microsoft.com/office/officeart/2005/8/layout/chevron2" loCatId="process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763E13A6-91E8-4C1A-ADD5-74DCA8B19D7E}" type="parTrans" cxnId="{8ACE9D00-3D19-42A7-ABBE-9E148FA21814}">
      <dgm:prSet/>
      <dgm:spPr/>
      <dgm:t>
        <a:bodyPr/>
        <a:lstStyle/>
        <a:p>
          <a:endParaRPr lang="en-GB"/>
        </a:p>
      </dgm:t>
    </dgm:pt>
    <dgm:pt modelId="{012F7631-615D-45A5-B3C4-BECCBCAFBDDD}">
      <dgm:prSet phldrT="[Text]" custT="1"/>
      <dgm:spPr/>
      <dgm:t>
        <a:bodyPr>
          <a:noAutofit/>
        </a:bodyPr>
        <a:lstStyle/>
        <a:p>
          <a:endParaRPr lang="ro-RO" b="1" dirty="0"/>
        </a:p>
        <a:p>
          <a:pPr rtl="0"/>
          <a:r>
            <a:rPr lang="ru" sz="1700" b="1" i="0" u="none" strike="noStrike" noProof="0" dirty="0">
              <a:latin typeface="Georgia"/>
            </a:rPr>
            <a:t>Как осуществлять отчетность по количеству упаковки в первый год?</a:t>
          </a:r>
          <a:endParaRPr lang="ro-RO" noProof="0" dirty="0">
            <a:latin typeface="Georgia" panose="02040502050405020303" pitchFamily="18" charset="0"/>
          </a:endParaRPr>
        </a:p>
      </dgm:t>
    </dgm:pt>
    <dgm:pt modelId="{5848FC32-4C20-4DD9-A9BC-2374FB8C6503}" type="parTrans" cxnId="{952E8D72-BFF9-4F44-A1C5-90C79625F54E}">
      <dgm:prSet/>
      <dgm:spPr/>
      <dgm:t>
        <a:bodyPr/>
        <a:lstStyle/>
        <a:p>
          <a:endParaRPr lang="en-GB"/>
        </a:p>
      </dgm:t>
    </dgm:pt>
    <dgm:pt modelId="{E3C7F22F-04E1-49E7-B6FD-D87FF3C5441D}">
      <dgm:prSet phldrT="[Text]" custT="1"/>
      <dgm:spPr/>
      <dgm:t>
        <a:bodyPr>
          <a:noAutofit/>
        </a:bodyPr>
        <a:lstStyle/>
        <a:p>
          <a:pPr algn="just" rtl="0">
            <a:buFontTx/>
            <a:buNone/>
          </a:pPr>
          <a:r>
            <a:rPr lang="ru" sz="1600" b="0" i="0" u="none" strike="noStrike" dirty="0">
              <a:latin typeface="Georgia"/>
            </a:rPr>
            <a:t>   В 2024 году (первый отчетный год) составляются отчеты по количеству упаковки, размещенной на рынке за период со дня вступления в силу Закона № 247/2023 "О внесении изменений и дополнений в Закон о сборе за загрязнение окружающей среды № 1540/1998" и до последнего дня 2023 года, исходя из чего и рассчитываются цели освоения/переработки.</a:t>
          </a:r>
          <a:endParaRPr lang="en-GB" sz="1600" dirty="0">
            <a:latin typeface="Georgia" panose="02040502050405020303" pitchFamily="18" charset="0"/>
          </a:endParaRPr>
        </a:p>
      </dgm:t>
    </dgm:pt>
    <dgm:pt modelId="{BC1439CF-5904-490E-BF75-128D0B600723}" type="sibTrans" cxnId="{952E8D72-BFF9-4F44-A1C5-90C79625F54E}">
      <dgm:prSet/>
      <dgm:spPr/>
      <dgm:t>
        <a:bodyPr/>
        <a:lstStyle/>
        <a:p>
          <a:endParaRPr lang="en-GB"/>
        </a:p>
      </dgm:t>
    </dgm:pt>
    <dgm:pt modelId="{1345A5A0-7635-4114-8CEF-72916F999D62}" type="sibTrans" cxnId="{8ACE9D00-3D19-42A7-ABBE-9E148FA21814}">
      <dgm:prSet/>
      <dgm:spPr/>
      <dgm:t>
        <a:bodyPr/>
        <a:lstStyle/>
        <a:p>
          <a:endParaRPr lang="en-GB"/>
        </a:p>
      </dgm:t>
    </dgm:pt>
    <dgm:pt modelId="{02B1598A-78CF-4D78-905D-76FEB4EA85BC}" type="pres">
      <dgm:prSet presAssocID="{9EC61650-2CF8-48D9-A45F-9BAA12DF9FE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E60F28-ECF1-4B4D-929C-4369C9CCAEE4}" type="pres">
      <dgm:prSet presAssocID="{012F7631-615D-45A5-B3C4-BECCBCAFBDDD}" presName="composite" presStyleCnt="0"/>
      <dgm:spPr/>
    </dgm:pt>
    <dgm:pt modelId="{33954A22-5907-4B1E-83CC-F87831F17F1B}" type="pres">
      <dgm:prSet presAssocID="{012F7631-615D-45A5-B3C4-BECCBCAFBDDD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AA7FCB-7F62-4A7C-AF5A-25CC8DC722D8}" type="pres">
      <dgm:prSet presAssocID="{012F7631-615D-45A5-B3C4-BECCBCAFBDDD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CE9D00-3D19-42A7-ABBE-9E148FA21814}" srcId="{9EC61650-2CF8-48D9-A45F-9BAA12DF9FE2}" destId="{012F7631-615D-45A5-B3C4-BECCBCAFBDDD}" srcOrd="0" destOrd="0" parTransId="{763E13A6-91E8-4C1A-ADD5-74DCA8B19D7E}" sibTransId="{1345A5A0-7635-4114-8CEF-72916F999D62}"/>
    <dgm:cxn modelId="{69E6FB7F-734A-4931-B8C1-967B9C8C6AFC}" type="presOf" srcId="{E3C7F22F-04E1-49E7-B6FD-D87FF3C5441D}" destId="{ADAA7FCB-7F62-4A7C-AF5A-25CC8DC722D8}" srcOrd="0" destOrd="0" presId="urn:microsoft.com/office/officeart/2005/8/layout/chevron2"/>
    <dgm:cxn modelId="{952E8D72-BFF9-4F44-A1C5-90C79625F54E}" srcId="{012F7631-615D-45A5-B3C4-BECCBCAFBDDD}" destId="{E3C7F22F-04E1-49E7-B6FD-D87FF3C5441D}" srcOrd="0" destOrd="0" parTransId="{5848FC32-4C20-4DD9-A9BC-2374FB8C6503}" sibTransId="{BC1439CF-5904-490E-BF75-128D0B600723}"/>
    <dgm:cxn modelId="{ED80951D-A1B8-47D9-9EF5-CEC20B14738D}" type="presOf" srcId="{012F7631-615D-45A5-B3C4-BECCBCAFBDDD}" destId="{33954A22-5907-4B1E-83CC-F87831F17F1B}" srcOrd="0" destOrd="0" presId="urn:microsoft.com/office/officeart/2005/8/layout/chevron2"/>
    <dgm:cxn modelId="{09E21D64-F6F5-4FF7-843D-EF06E7CF522D}" type="presOf" srcId="{9EC61650-2CF8-48D9-A45F-9BAA12DF9FE2}" destId="{02B1598A-78CF-4D78-905D-76FEB4EA85BC}" srcOrd="0" destOrd="0" presId="urn:microsoft.com/office/officeart/2005/8/layout/chevron2"/>
    <dgm:cxn modelId="{385D9331-7665-4D72-88D1-7B924E17ECAD}" type="presParOf" srcId="{02B1598A-78CF-4D78-905D-76FEB4EA85BC}" destId="{CFE60F28-ECF1-4B4D-929C-4369C9CCAEE4}" srcOrd="0" destOrd="0" presId="urn:microsoft.com/office/officeart/2005/8/layout/chevron2"/>
    <dgm:cxn modelId="{C8C250E3-6C84-4D75-90C6-6BF6C48BA1C1}" type="presParOf" srcId="{CFE60F28-ECF1-4B4D-929C-4369C9CCAEE4}" destId="{33954A22-5907-4B1E-83CC-F87831F17F1B}" srcOrd="0" destOrd="0" presId="urn:microsoft.com/office/officeart/2005/8/layout/chevron2"/>
    <dgm:cxn modelId="{40EB1F41-1A58-437D-A50E-423A31D282D2}" type="presParOf" srcId="{CFE60F28-ECF1-4B4D-929C-4369C9CCAEE4}" destId="{ADAA7FCB-7F62-4A7C-AF5A-25CC8DC722D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5E92AB6-CF9F-4D79-97EB-8B9FCB53E72D}" type="doc">
      <dgm:prSet loTypeId="urn:microsoft.com/office/officeart/2005/8/layout/chevron2" loCatId="process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2BFD17E9-34A7-4DD2-9BB9-8B017C6BFC09}" type="parTrans" cxnId="{9B04AC1E-1551-4E46-86CD-C02BE3F83EE0}">
      <dgm:prSet/>
      <dgm:spPr/>
      <dgm:t>
        <a:bodyPr/>
        <a:lstStyle/>
        <a:p>
          <a:endParaRPr lang="en-GB"/>
        </a:p>
      </dgm:t>
    </dgm:pt>
    <dgm:pt modelId="{6B503359-D819-4807-AC6F-1903B7ED56F9}">
      <dgm:prSet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None/>
          </a:pPr>
          <a:r>
            <a:rPr lang="ru-RU" sz="1400" b="1" i="0" u="none" strike="noStrike" dirty="0">
              <a:latin typeface="Georgia"/>
            </a:rPr>
            <a:t>К</a:t>
          </a:r>
          <a:r>
            <a:rPr lang="ru" sz="1400" b="1" i="0" u="none" strike="noStrike" dirty="0">
              <a:latin typeface="Georgia"/>
            </a:rPr>
            <a:t>валифицирование в качестве  субъектов сбора юридических лиц</a:t>
          </a:r>
          <a:r>
            <a:rPr lang="ro-RO" sz="1400" b="1" i="0" u="none" strike="noStrike" dirty="0">
              <a:latin typeface="Georgia"/>
            </a:rPr>
            <a:t> </a:t>
          </a:r>
          <a:r>
            <a:rPr lang="ru-RU" sz="1400" b="1" i="0" u="none" strike="noStrike" dirty="0">
              <a:latin typeface="Georgia"/>
            </a:rPr>
            <a:t>производителей товаров/упаковки , поставляющих их </a:t>
          </a:r>
          <a:r>
            <a:rPr lang="ru-RU" sz="1400" b="1" dirty="0">
              <a:latin typeface="Georgia" panose="02040502050405020303" pitchFamily="18" charset="0"/>
            </a:rPr>
            <a:t> на левый берег Днестра </a:t>
          </a:r>
          <a:endParaRPr lang="en-GB" sz="1400" b="1" dirty="0">
            <a:latin typeface="Georgia" panose="02040502050405020303" pitchFamily="18" charset="0"/>
          </a:endParaRPr>
        </a:p>
      </dgm:t>
    </dgm:pt>
    <dgm:pt modelId="{97406E87-565F-4535-89CE-75FDFC985073}" type="sibTrans" cxnId="{9B04AC1E-1551-4E46-86CD-C02BE3F83EE0}">
      <dgm:prSet/>
      <dgm:spPr/>
      <dgm:t>
        <a:bodyPr/>
        <a:lstStyle/>
        <a:p>
          <a:endParaRPr lang="en-GB"/>
        </a:p>
      </dgm:t>
    </dgm:pt>
    <dgm:pt modelId="{4F582D67-524F-44DE-B22A-DD7C2ECEB4F4}" type="parTrans" cxnId="{F23FB6CB-BCD9-435D-8427-ED021BD63E7E}">
      <dgm:prSet/>
      <dgm:spPr/>
      <dgm:t>
        <a:bodyPr/>
        <a:lstStyle/>
        <a:p>
          <a:endParaRPr lang="en-GB"/>
        </a:p>
      </dgm:t>
    </dgm:pt>
    <dgm:pt modelId="{F9C6B8A5-E101-4AE3-9FA1-888F98F7A04B}">
      <dgm:prSet custT="1"/>
      <dgm:spPr/>
      <dgm:t>
        <a:bodyPr>
          <a:noAutofit/>
        </a:bodyPr>
        <a:lstStyle/>
        <a:p>
          <a:r>
            <a:rPr lang="ru" sz="1400" b="0" i="0" u="none" strike="noStrike" dirty="0">
              <a:latin typeface="Georgia"/>
            </a:rPr>
            <a:t>Соотвественно, в случае продаж, осуществляемых на левом берегу Днестра, резидент РМ считается субъектом сбора за загрязнение окружающей среды. </a:t>
          </a:r>
          <a:endParaRPr lang="en-US" altLang="ru-RU" sz="1400" dirty="0">
            <a:latin typeface="Georgia" panose="02040502050405020303" pitchFamily="18" charset="0"/>
          </a:endParaRPr>
        </a:p>
      </dgm:t>
    </dgm:pt>
    <dgm:pt modelId="{D5B43D3B-2B7E-4DDD-B82B-765B9195EA78}" type="sibTrans" cxnId="{F23FB6CB-BCD9-435D-8427-ED021BD63E7E}">
      <dgm:prSet/>
      <dgm:spPr/>
      <dgm:t>
        <a:bodyPr/>
        <a:lstStyle/>
        <a:p>
          <a:endParaRPr lang="en-GB"/>
        </a:p>
      </dgm:t>
    </dgm:pt>
    <dgm:pt modelId="{ECD494E2-6429-4637-97C0-423E17E1DE05}">
      <dgm:prSet custT="1"/>
      <dgm:spPr/>
      <dgm:t>
        <a:bodyPr>
          <a:noAutofit/>
        </a:bodyPr>
        <a:lstStyle/>
        <a:p>
          <a:pPr rtl="0">
            <a:buNone/>
          </a:pPr>
          <a:r>
            <a:rPr lang="ru" sz="1400" b="0" i="0" u="none" strike="noStrike" dirty="0">
              <a:latin typeface="Georgia"/>
            </a:rPr>
            <a:t>Срок налогового обязательства наступает в день поставки. </a:t>
          </a:r>
          <a:endParaRPr lang="ru-RU" altLang="ru-RU" sz="1400" dirty="0">
            <a:latin typeface="Georgia" panose="02040502050405020303" pitchFamily="18" charset="0"/>
          </a:endParaRPr>
        </a:p>
      </dgm:t>
    </dgm:pt>
    <dgm:pt modelId="{C50A7C65-8237-4A36-86AC-6EE1DAD7EB59}" type="parTrans" cxnId="{EC6852AE-B8D1-47B4-A8A8-4D4A4EF5599A}">
      <dgm:prSet/>
      <dgm:spPr/>
    </dgm:pt>
    <dgm:pt modelId="{79B96F2F-7E34-4257-AECB-483467927AC8}" type="sibTrans" cxnId="{EC6852AE-B8D1-47B4-A8A8-4D4A4EF5599A}">
      <dgm:prSet/>
      <dgm:spPr/>
    </dgm:pt>
    <dgm:pt modelId="{80F6DEF9-41CB-4C57-A450-711CBB908754}">
      <dgm:prSet custT="1"/>
      <dgm:spPr/>
      <dgm:t>
        <a:bodyPr/>
        <a:lstStyle/>
        <a:p>
          <a:r>
            <a:rPr lang="ru-RU" altLang="ru-RU" sz="1400" dirty="0">
              <a:latin typeface="Georgia" panose="02040502050405020303" pitchFamily="18" charset="0"/>
            </a:rPr>
            <a:t>Согласно ст.</a:t>
          </a:r>
          <a:r>
            <a:rPr lang="ro-RO" altLang="ru-RU" sz="1400" dirty="0">
              <a:latin typeface="Georgia" panose="02040502050405020303" pitchFamily="18" charset="0"/>
            </a:rPr>
            <a:t>11 </a:t>
          </a:r>
          <a:r>
            <a:rPr lang="ru-RU" altLang="ru-RU" sz="1400" dirty="0">
              <a:latin typeface="Georgia" panose="02040502050405020303" pitchFamily="18" charset="0"/>
            </a:rPr>
            <a:t>ч</a:t>
          </a:r>
          <a:r>
            <a:rPr lang="ro-RO" altLang="ru-RU" sz="1400" dirty="0">
              <a:latin typeface="Georgia" panose="02040502050405020303" pitchFamily="18" charset="0"/>
            </a:rPr>
            <a:t>.(1) </a:t>
          </a:r>
          <a:r>
            <a:rPr lang="ru-RU" altLang="ru-RU" sz="1400" dirty="0">
              <a:latin typeface="Georgia" panose="02040502050405020303" pitchFamily="18" charset="0"/>
            </a:rPr>
            <a:t>Закона №</a:t>
          </a:r>
          <a:r>
            <a:rPr lang="ro-RO" altLang="ru-RU" sz="1400" dirty="0">
              <a:latin typeface="Georgia" panose="02040502050405020303" pitchFamily="18" charset="0"/>
            </a:rPr>
            <a:t>1540/1998 </a:t>
          </a:r>
          <a:r>
            <a:rPr lang="ru-RU" altLang="ru-RU" sz="1400" dirty="0">
              <a:latin typeface="Georgia" panose="02040502050405020303" pitchFamily="18" charset="0"/>
            </a:rPr>
            <a:t>субъектами сбора являются юридические лица независимо от вида собственности и организационно-правовой формы и физические лица, осуществляющие предпринимательскую деятельность в любой определенной законодательством форме, которые производят указанные в части (2) товары, в процессе использования которых загрязняется окружающая среда.</a:t>
          </a:r>
          <a:endParaRPr lang="en-US" altLang="ru-RU" sz="1400" dirty="0">
            <a:latin typeface="Georgia" panose="02040502050405020303" pitchFamily="18" charset="0"/>
          </a:endParaRPr>
        </a:p>
      </dgm:t>
    </dgm:pt>
    <dgm:pt modelId="{CDEDFEAE-26FC-4D25-B786-4CB22AFF0CAE}" type="parTrans" cxnId="{CF954FE0-83ED-4DC9-9DA5-FE8B865C4A0C}">
      <dgm:prSet/>
      <dgm:spPr/>
    </dgm:pt>
    <dgm:pt modelId="{2B5F01F1-5D27-49E8-BE9F-59902A534BC3}" type="sibTrans" cxnId="{CF954FE0-83ED-4DC9-9DA5-FE8B865C4A0C}">
      <dgm:prSet/>
      <dgm:spPr/>
    </dgm:pt>
    <dgm:pt modelId="{7D29730F-9C01-4C31-A2FE-122940A17E5C}" type="pres">
      <dgm:prSet presAssocID="{85E92AB6-CF9F-4D79-97EB-8B9FCB53E72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A7CEAC-E393-475A-A972-675E0A08E432}" type="pres">
      <dgm:prSet presAssocID="{6B503359-D819-4807-AC6F-1903B7ED56F9}" presName="composite" presStyleCnt="0"/>
      <dgm:spPr/>
    </dgm:pt>
    <dgm:pt modelId="{E5B626E5-C6CC-49AB-83DB-D60BA6874E40}" type="pres">
      <dgm:prSet presAssocID="{6B503359-D819-4807-AC6F-1903B7ED56F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A3C4E-E5F8-4E6E-BA76-AE3C6D5C3C40}" type="pres">
      <dgm:prSet presAssocID="{6B503359-D819-4807-AC6F-1903B7ED56F9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6852AE-B8D1-47B4-A8A8-4D4A4EF5599A}" srcId="{6B503359-D819-4807-AC6F-1903B7ED56F9}" destId="{ECD494E2-6429-4637-97C0-423E17E1DE05}" srcOrd="2" destOrd="0" parTransId="{C50A7C65-8237-4A36-86AC-6EE1DAD7EB59}" sibTransId="{79B96F2F-7E34-4257-AECB-483467927AC8}"/>
    <dgm:cxn modelId="{CF954FE0-83ED-4DC9-9DA5-FE8B865C4A0C}" srcId="{6B503359-D819-4807-AC6F-1903B7ED56F9}" destId="{80F6DEF9-41CB-4C57-A450-711CBB908754}" srcOrd="0" destOrd="0" parTransId="{CDEDFEAE-26FC-4D25-B786-4CB22AFF0CAE}" sibTransId="{2B5F01F1-5D27-49E8-BE9F-59902A534BC3}"/>
    <dgm:cxn modelId="{D103B51A-BB3D-4055-B5F4-B8C16D83A7A3}" type="presOf" srcId="{85E92AB6-CF9F-4D79-97EB-8B9FCB53E72D}" destId="{7D29730F-9C01-4C31-A2FE-122940A17E5C}" srcOrd="0" destOrd="0" presId="urn:microsoft.com/office/officeart/2005/8/layout/chevron2"/>
    <dgm:cxn modelId="{D776FD1F-4160-451F-BB6B-13822948961C}" type="presOf" srcId="{80F6DEF9-41CB-4C57-A450-711CBB908754}" destId="{AA0A3C4E-E5F8-4E6E-BA76-AE3C6D5C3C40}" srcOrd="0" destOrd="0" presId="urn:microsoft.com/office/officeart/2005/8/layout/chevron2"/>
    <dgm:cxn modelId="{1846B4FA-5B53-48C7-A6F9-50102D26CDB4}" type="presOf" srcId="{F9C6B8A5-E101-4AE3-9FA1-888F98F7A04B}" destId="{AA0A3C4E-E5F8-4E6E-BA76-AE3C6D5C3C40}" srcOrd="0" destOrd="1" presId="urn:microsoft.com/office/officeart/2005/8/layout/chevron2"/>
    <dgm:cxn modelId="{C1E19F76-3A8B-4E26-8F7B-BDB6BA845A29}" type="presOf" srcId="{ECD494E2-6429-4637-97C0-423E17E1DE05}" destId="{AA0A3C4E-E5F8-4E6E-BA76-AE3C6D5C3C40}" srcOrd="0" destOrd="2" presId="urn:microsoft.com/office/officeart/2005/8/layout/chevron2"/>
    <dgm:cxn modelId="{9B04AC1E-1551-4E46-86CD-C02BE3F83EE0}" srcId="{85E92AB6-CF9F-4D79-97EB-8B9FCB53E72D}" destId="{6B503359-D819-4807-AC6F-1903B7ED56F9}" srcOrd="0" destOrd="0" parTransId="{2BFD17E9-34A7-4DD2-9BB9-8B017C6BFC09}" sibTransId="{97406E87-565F-4535-89CE-75FDFC985073}"/>
    <dgm:cxn modelId="{F23FB6CB-BCD9-435D-8427-ED021BD63E7E}" srcId="{6B503359-D819-4807-AC6F-1903B7ED56F9}" destId="{F9C6B8A5-E101-4AE3-9FA1-888F98F7A04B}" srcOrd="1" destOrd="0" parTransId="{4F582D67-524F-44DE-B22A-DD7C2ECEB4F4}" sibTransId="{D5B43D3B-2B7E-4DDD-B82B-765B9195EA78}"/>
    <dgm:cxn modelId="{355B0F48-0965-4945-B070-FF465A0131BB}" type="presOf" srcId="{6B503359-D819-4807-AC6F-1903B7ED56F9}" destId="{E5B626E5-C6CC-49AB-83DB-D60BA6874E40}" srcOrd="0" destOrd="0" presId="urn:microsoft.com/office/officeart/2005/8/layout/chevron2"/>
    <dgm:cxn modelId="{212DA4E0-4B65-491F-9250-8035705591F7}" type="presParOf" srcId="{7D29730F-9C01-4C31-A2FE-122940A17E5C}" destId="{DFA7CEAC-E393-475A-A972-675E0A08E432}" srcOrd="0" destOrd="0" presId="urn:microsoft.com/office/officeart/2005/8/layout/chevron2"/>
    <dgm:cxn modelId="{50AC11D7-7804-4451-9F51-3F7291ED7857}" type="presParOf" srcId="{DFA7CEAC-E393-475A-A972-675E0A08E432}" destId="{E5B626E5-C6CC-49AB-83DB-D60BA6874E40}" srcOrd="0" destOrd="0" presId="urn:microsoft.com/office/officeart/2005/8/layout/chevron2"/>
    <dgm:cxn modelId="{6C237944-0596-464B-A5F3-CEE06F80776F}" type="presParOf" srcId="{DFA7CEAC-E393-475A-A972-675E0A08E432}" destId="{AA0A3C4E-E5F8-4E6E-BA76-AE3C6D5C3C4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58598A5-1EC7-4488-A507-95F96FC02032}" type="doc">
      <dgm:prSet loTypeId="urn:microsoft.com/office/officeart/2005/8/layout/vList2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13EED214-241A-4861-A519-851D99A54DB5}" type="parTrans" cxnId="{DF6AAFF7-29C4-4F2E-AFD9-BF72B044A4D8}">
      <dgm:prSet/>
      <dgm:spPr/>
      <dgm:t>
        <a:bodyPr/>
        <a:lstStyle/>
        <a:p>
          <a:endParaRPr lang="en-GB"/>
        </a:p>
      </dgm:t>
    </dgm:pt>
    <dgm:pt modelId="{DF3040D9-31AD-47F7-95B9-5E953013A610}">
      <dgm:prSet custT="1"/>
      <dgm:spPr/>
      <dgm:t>
        <a:bodyPr>
          <a:noAutofit/>
        </a:bodyPr>
        <a:lstStyle/>
        <a:p>
          <a:pPr algn="ctr" rtl="0"/>
          <a:r>
            <a:rPr lang="ru" sz="1700" b="1" i="0" u="none" strike="noStrike" noProof="0" dirty="0">
              <a:latin typeface="Georgia"/>
            </a:rPr>
            <a:t>Какой порядок приенения сбора за загрязнение окружающей среды, если упакованные товары выпускаются на территорию страны в таможенном режиме/назначении отличным от импорта?</a:t>
          </a:r>
          <a:endParaRPr lang="ro-RO" sz="1700" noProof="0" dirty="0">
            <a:latin typeface="Georgia" panose="02040502050405020303" pitchFamily="18" charset="0"/>
          </a:endParaRPr>
        </a:p>
      </dgm:t>
    </dgm:pt>
    <dgm:pt modelId="{D9F40F6E-D7B6-4D57-897A-4BF2AA482621}" type="sibTrans" cxnId="{DF6AAFF7-29C4-4F2E-AFD9-BF72B044A4D8}">
      <dgm:prSet/>
      <dgm:spPr/>
      <dgm:t>
        <a:bodyPr/>
        <a:lstStyle/>
        <a:p>
          <a:endParaRPr lang="en-GB"/>
        </a:p>
      </dgm:t>
    </dgm:pt>
    <dgm:pt modelId="{1165BE8A-4418-47DD-9AA5-3DBE95F165B4}" type="pres">
      <dgm:prSet presAssocID="{358598A5-1EC7-4488-A507-95F96FC020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C0AA03-7A87-44E3-8684-BC2EDC6F01D0}" type="pres">
      <dgm:prSet presAssocID="{DF3040D9-31AD-47F7-95B9-5E953013A61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57E5E0-A797-4A4C-B67A-D864E5A22D92}" type="presOf" srcId="{358598A5-1EC7-4488-A507-95F96FC02032}" destId="{1165BE8A-4418-47DD-9AA5-3DBE95F165B4}" srcOrd="0" destOrd="0" presId="urn:microsoft.com/office/officeart/2005/8/layout/vList2"/>
    <dgm:cxn modelId="{DF6AAFF7-29C4-4F2E-AFD9-BF72B044A4D8}" srcId="{358598A5-1EC7-4488-A507-95F96FC02032}" destId="{DF3040D9-31AD-47F7-95B9-5E953013A610}" srcOrd="0" destOrd="0" parTransId="{13EED214-241A-4861-A519-851D99A54DB5}" sibTransId="{D9F40F6E-D7B6-4D57-897A-4BF2AA482621}"/>
    <dgm:cxn modelId="{BCE83197-0411-40C8-90F7-78FF7FE8A224}" type="presOf" srcId="{DF3040D9-31AD-47F7-95B9-5E953013A610}" destId="{78C0AA03-7A87-44E3-8684-BC2EDC6F01D0}" srcOrd="0" destOrd="0" presId="urn:microsoft.com/office/officeart/2005/8/layout/vList2"/>
    <dgm:cxn modelId="{F26CF9EF-4829-4B3E-A664-AD621A4A7E6C}" type="presParOf" srcId="{1165BE8A-4418-47DD-9AA5-3DBE95F165B4}" destId="{78C0AA03-7A87-44E3-8684-BC2EDC6F01D0}" srcOrd="0" destOrd="0" presId="urn:microsoft.com/office/officeart/2005/8/layout/vList2"/>
  </dgm:cxnLst>
  <dgm:bg>
    <a:effectLst>
      <a:outerShdw blurRad="50800" dist="38100" dir="16200000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9F70FEF-540E-4488-A7C7-F70A1A495377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B770D7E9-F952-4734-80A1-8F4B6BF45AE2}" type="pres">
      <dgm:prSet presAssocID="{A9F70FEF-540E-4488-A7C7-F70A1A4953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2129350-AFF1-4309-B54A-4E8FC1427B49}" type="presOf" srcId="{A9F70FEF-540E-4488-A7C7-F70A1A495377}" destId="{B770D7E9-F952-4734-80A1-8F4B6BF45A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E63AE73-93A8-447D-A1DB-8B6263169A50}" type="doc">
      <dgm:prSet loTypeId="urn:microsoft.com/office/officeart/2005/8/layout/chevron2" loCatId="process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35CDB0E2-1A6B-4C5F-AF89-83B8671F9DFB}" type="parTrans" cxnId="{A889875F-AA7A-4FC9-A0B4-5B3BC6077955}">
      <dgm:prSet/>
      <dgm:spPr/>
      <dgm:t>
        <a:bodyPr/>
        <a:lstStyle/>
        <a:p>
          <a:endParaRPr lang="en-GB"/>
        </a:p>
      </dgm:t>
    </dgm:pt>
    <dgm:pt modelId="{BDAD590E-8AF9-47C0-BB20-8EFA07D7D80E}">
      <dgm:prSet phldrT="[Text]" custT="1"/>
      <dgm:spPr/>
      <dgm:t>
        <a:bodyPr>
          <a:noAutofit/>
        </a:bodyPr>
        <a:lstStyle/>
        <a:p>
          <a:pPr rtl="0"/>
          <a:r>
            <a:rPr lang="ru" sz="1400" b="1" i="0" u="none" strike="noStrike" dirty="0">
              <a:latin typeface="Georgia"/>
            </a:rPr>
            <a:t>Что представляет собой цель переработки/освоения?</a:t>
          </a:r>
          <a:endParaRPr lang="en-GB" sz="1400" b="1" dirty="0">
            <a:latin typeface="Georgia" panose="02040502050405020303" pitchFamily="18" charset="0"/>
          </a:endParaRPr>
        </a:p>
      </dgm:t>
    </dgm:pt>
    <dgm:pt modelId="{F084D375-4E0E-4457-9861-57AC1759E599}" type="parTrans" cxnId="{3F74E0DC-4D48-4B69-A60C-7A7B52AD8F82}">
      <dgm:prSet/>
      <dgm:spPr/>
      <dgm:t>
        <a:bodyPr/>
        <a:lstStyle/>
        <a:p>
          <a:endParaRPr lang="en-GB"/>
        </a:p>
      </dgm:t>
    </dgm:pt>
    <dgm:pt modelId="{41675B4F-C586-420A-8BBF-70BEA55F319F}">
      <dgm:prSet phldrT="[Text]" custT="1"/>
      <dgm:spPr/>
      <dgm:t>
        <a:bodyPr>
          <a:noAutofit/>
        </a:bodyPr>
        <a:lstStyle/>
        <a:p>
          <a:pPr algn="just" rtl="0">
            <a:buNone/>
          </a:pPr>
          <a:r>
            <a:rPr lang="ru" sz="1400" b="0" i="0" u="none" strike="noStrike" noProof="0" dirty="0">
              <a:latin typeface="Georgia"/>
            </a:rPr>
            <a:t>   Минимальный процент массы упаковочных материалов, из которых состоят отходы упаковки, представляющий собой соотношение количества переработанного/освоенного того или иного типа упаковочного материала (</a:t>
          </a:r>
          <a:r>
            <a:rPr lang="ru" sz="1400" b="1" i="0" u="none" strike="noStrike" noProof="0" dirty="0">
              <a:latin typeface="Georgia"/>
            </a:rPr>
            <a:t>бумага и картон, пластмасса, стекло, металлы, древесина</a:t>
          </a:r>
          <a:r>
            <a:rPr lang="ru" sz="1400" b="0" i="0" u="none" strike="noStrike" noProof="0" dirty="0">
              <a:latin typeface="Georgia"/>
            </a:rPr>
            <a:t>) к количеству упаковки, изготовленной из этого материала,  размещенной на рынке.</a:t>
          </a:r>
          <a:endParaRPr lang="ro-RO" sz="1400" noProof="0" dirty="0">
            <a:latin typeface="Georgia" panose="02040502050405020303" pitchFamily="18" charset="0"/>
          </a:endParaRPr>
        </a:p>
      </dgm:t>
    </dgm:pt>
    <dgm:pt modelId="{92B75C16-E6FD-43B7-9180-90C0E7251C1C}" type="sibTrans" cxnId="{3F74E0DC-4D48-4B69-A60C-7A7B52AD8F82}">
      <dgm:prSet/>
      <dgm:spPr/>
      <dgm:t>
        <a:bodyPr/>
        <a:lstStyle/>
        <a:p>
          <a:endParaRPr lang="en-GB"/>
        </a:p>
      </dgm:t>
    </dgm:pt>
    <dgm:pt modelId="{7FB40372-FBFF-4CC5-A032-E8AC8CE1CC56}" type="sibTrans" cxnId="{A889875F-AA7A-4FC9-A0B4-5B3BC6077955}">
      <dgm:prSet/>
      <dgm:spPr/>
      <dgm:t>
        <a:bodyPr/>
        <a:lstStyle/>
        <a:p>
          <a:endParaRPr lang="en-GB"/>
        </a:p>
      </dgm:t>
    </dgm:pt>
    <dgm:pt modelId="{E9CD6C7C-8CFA-4088-9B6D-AA0DF847064E}">
      <dgm:prSet phldrT="[Text]" custT="1"/>
      <dgm:spPr/>
      <dgm:t>
        <a:bodyPr>
          <a:noAutofit/>
        </a:bodyPr>
        <a:lstStyle/>
        <a:p>
          <a:pPr algn="just" rtl="0">
            <a:buNone/>
          </a:pPr>
          <a:r>
            <a:rPr lang="ru" sz="1400" b="0" i="0" u="none" strike="noStrike" noProof="0" dirty="0">
              <a:latin typeface="Georgia"/>
            </a:rPr>
            <a:t>Представляется в соответствии со следующей таблицей:</a:t>
          </a:r>
          <a:endParaRPr lang="ro-RO" sz="1400" noProof="0" dirty="0">
            <a:latin typeface="Georgia" panose="02040502050405020303" pitchFamily="18" charset="0"/>
          </a:endParaRPr>
        </a:p>
      </dgm:t>
    </dgm:pt>
    <dgm:pt modelId="{9DD7AF81-B95C-4C27-BED9-E5CE83349902}" type="parTrans" cxnId="{E56EF03B-D886-4F88-977E-2E9691766D90}">
      <dgm:prSet/>
      <dgm:spPr/>
    </dgm:pt>
    <dgm:pt modelId="{27F03399-065F-4E5B-994C-179242F38C49}" type="sibTrans" cxnId="{E56EF03B-D886-4F88-977E-2E9691766D90}">
      <dgm:prSet/>
      <dgm:spPr/>
    </dgm:pt>
    <dgm:pt modelId="{0E19EFC4-A484-4A94-8292-0CFCC86B54AE}" type="pres">
      <dgm:prSet presAssocID="{BE63AE73-93A8-447D-A1DB-8B6263169A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E2DA9A-1563-43DE-A18C-E960BFDA6F7A}" type="pres">
      <dgm:prSet presAssocID="{BDAD590E-8AF9-47C0-BB20-8EFA07D7D80E}" presName="composite" presStyleCnt="0"/>
      <dgm:spPr/>
    </dgm:pt>
    <dgm:pt modelId="{F7B5D629-1DB1-43BC-A0E9-DCC93E8D8C6D}" type="pres">
      <dgm:prSet presAssocID="{BDAD590E-8AF9-47C0-BB20-8EFA07D7D80E}" presName="parentText" presStyleLbl="alignNode1" presStyleIdx="0" presStyleCnt="1" custScaleX="82645" custScaleY="826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7540C-91B7-47DA-A448-E646078EE9D3}" type="pres">
      <dgm:prSet presAssocID="{BDAD590E-8AF9-47C0-BB20-8EFA07D7D80E}" presName="descendantText" presStyleLbl="alignAcc1" presStyleIdx="0" presStyleCnt="1" custScaleX="90721" custScaleY="82645" custLinFactNeighborX="-15904" custLinFactNeighborY="-8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F26853-8703-4040-BC52-5BE962390DAF}" type="presOf" srcId="{BE63AE73-93A8-447D-A1DB-8B6263169A50}" destId="{0E19EFC4-A484-4A94-8292-0CFCC86B54AE}" srcOrd="0" destOrd="0" presId="urn:microsoft.com/office/officeart/2005/8/layout/chevron2"/>
    <dgm:cxn modelId="{3F74E0DC-4D48-4B69-A60C-7A7B52AD8F82}" srcId="{BDAD590E-8AF9-47C0-BB20-8EFA07D7D80E}" destId="{41675B4F-C586-420A-8BBF-70BEA55F319F}" srcOrd="0" destOrd="0" parTransId="{F084D375-4E0E-4457-9861-57AC1759E599}" sibTransId="{92B75C16-E6FD-43B7-9180-90C0E7251C1C}"/>
    <dgm:cxn modelId="{66BE7B0B-0CD7-42E2-8DE6-7EF706A2E5C2}" type="presOf" srcId="{E9CD6C7C-8CFA-4088-9B6D-AA0DF847064E}" destId="{0DA7540C-91B7-47DA-A448-E646078EE9D3}" srcOrd="0" destOrd="1" presId="urn:microsoft.com/office/officeart/2005/8/layout/chevron2"/>
    <dgm:cxn modelId="{E56EF03B-D886-4F88-977E-2E9691766D90}" srcId="{BDAD590E-8AF9-47C0-BB20-8EFA07D7D80E}" destId="{E9CD6C7C-8CFA-4088-9B6D-AA0DF847064E}" srcOrd="1" destOrd="0" parTransId="{9DD7AF81-B95C-4C27-BED9-E5CE83349902}" sibTransId="{27F03399-065F-4E5B-994C-179242F38C49}"/>
    <dgm:cxn modelId="{A889875F-AA7A-4FC9-A0B4-5B3BC6077955}" srcId="{BE63AE73-93A8-447D-A1DB-8B6263169A50}" destId="{BDAD590E-8AF9-47C0-BB20-8EFA07D7D80E}" srcOrd="0" destOrd="0" parTransId="{35CDB0E2-1A6B-4C5F-AF89-83B8671F9DFB}" sibTransId="{7FB40372-FBFF-4CC5-A032-E8AC8CE1CC56}"/>
    <dgm:cxn modelId="{C6BA7DAF-E6EC-4E0B-BEB7-8A9D4784E508}" type="presOf" srcId="{BDAD590E-8AF9-47C0-BB20-8EFA07D7D80E}" destId="{F7B5D629-1DB1-43BC-A0E9-DCC93E8D8C6D}" srcOrd="0" destOrd="0" presId="urn:microsoft.com/office/officeart/2005/8/layout/chevron2"/>
    <dgm:cxn modelId="{7F204F88-783D-49FC-86C1-511971583BA4}" type="presOf" srcId="{41675B4F-C586-420A-8BBF-70BEA55F319F}" destId="{0DA7540C-91B7-47DA-A448-E646078EE9D3}" srcOrd="0" destOrd="0" presId="urn:microsoft.com/office/officeart/2005/8/layout/chevron2"/>
    <dgm:cxn modelId="{AD29C7EE-E3BF-4B66-9BB7-BC4B84D7E49B}" type="presParOf" srcId="{0E19EFC4-A484-4A94-8292-0CFCC86B54AE}" destId="{0CE2DA9A-1563-43DE-A18C-E960BFDA6F7A}" srcOrd="0" destOrd="0" presId="urn:microsoft.com/office/officeart/2005/8/layout/chevron2"/>
    <dgm:cxn modelId="{81977A25-6D63-4B2C-B529-3060D4781787}" type="presParOf" srcId="{0CE2DA9A-1563-43DE-A18C-E960BFDA6F7A}" destId="{F7B5D629-1DB1-43BC-A0E9-DCC93E8D8C6D}" srcOrd="0" destOrd="0" presId="urn:microsoft.com/office/officeart/2005/8/layout/chevron2"/>
    <dgm:cxn modelId="{3A5B64A0-6565-41E3-8770-481856A9D06C}" type="presParOf" srcId="{0CE2DA9A-1563-43DE-A18C-E960BFDA6F7A}" destId="{0DA7540C-91B7-47DA-A448-E646078EE9D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main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6131BD-49F0-4300-97A6-4CB4D759797C}" type="doc">
      <dgm:prSet loTypeId="urn:diagrams.loki3.com/BracketList" loCatId="officeonlin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098E401B-E1D0-4D22-8F60-664FAB2DAB79}" type="parTrans" cxnId="{CF0A49D5-8ABA-4B58-833B-522FA947D030}">
      <dgm:prSet/>
      <dgm:spPr/>
      <dgm:t>
        <a:bodyPr/>
        <a:lstStyle/>
        <a:p>
          <a:endParaRPr lang="en-GB"/>
        </a:p>
      </dgm:t>
    </dgm:pt>
    <dgm:pt modelId="{2EE3170C-D02B-4AB6-9496-0AA856D16E81}">
      <dgm:prSet phldrT="[Text]" custT="1"/>
      <dgm:spPr/>
      <dgm:t>
        <a:bodyPr>
          <a:noAutofit/>
        </a:bodyPr>
        <a:lstStyle/>
        <a:p>
          <a:pPr algn="ctr"/>
          <a:endParaRPr lang="en-GB" sz="1800"/>
        </a:p>
      </dgm:t>
    </dgm:pt>
    <dgm:pt modelId="{FE3459F3-8C1D-4510-B15F-B3EE9A66B96E}" type="parTrans" cxnId="{CAE8D63B-1790-470B-9A48-2EF5934AD9E1}">
      <dgm:prSet/>
      <dgm:spPr/>
      <dgm:t>
        <a:bodyPr/>
        <a:lstStyle/>
        <a:p>
          <a:endParaRPr lang="en-GB"/>
        </a:p>
      </dgm:t>
    </dgm:pt>
    <dgm:pt modelId="{0F468E32-89BA-4636-B6DD-CC9D7B95ED04}">
      <dgm:prSet phldrT="[Text]" custT="1"/>
      <dgm:spPr/>
      <dgm:t>
        <a:bodyPr>
          <a:noAutofit/>
        </a:bodyPr>
        <a:lstStyle/>
        <a:p>
          <a:pPr rtl="0"/>
          <a:r>
            <a:rPr lang="ru" sz="1600" b="0" i="0" u="none" strike="noStrike" noProof="0" dirty="0">
              <a:latin typeface="Georgia"/>
            </a:rPr>
            <a:t>покупатели, приобретающие у физических и юридических лиц на территории Республики Молдова, не имеющих налоговых отношений с ее бюджетной системой, товары, указанные в ч. (2) п. a), b) и c);</a:t>
          </a:r>
        </a:p>
      </dgm:t>
    </dgm:pt>
    <dgm:pt modelId="{BFC84680-53FD-4507-B1FA-0DFAA605F916}" type="sibTrans" cxnId="{CAE8D63B-1790-470B-9A48-2EF5934AD9E1}">
      <dgm:prSet/>
      <dgm:spPr/>
      <dgm:t>
        <a:bodyPr/>
        <a:lstStyle/>
        <a:p>
          <a:endParaRPr lang="en-GB"/>
        </a:p>
      </dgm:t>
    </dgm:pt>
    <dgm:pt modelId="{ABA5C0E2-C4E7-4374-9C30-EF79FA6090C9}" type="sibTrans" cxnId="{CF0A49D5-8ABA-4B58-833B-522FA947D030}">
      <dgm:prSet/>
      <dgm:spPr/>
      <dgm:t>
        <a:bodyPr/>
        <a:lstStyle/>
        <a:p>
          <a:endParaRPr lang="en-GB"/>
        </a:p>
      </dgm:t>
    </dgm:pt>
    <dgm:pt modelId="{82CAFF10-7034-45AF-93EC-32E5B39A5BC5}" type="parTrans" cxnId="{5ECB5D32-E0DA-4FC0-9E5F-63E75BDE0F10}">
      <dgm:prSet/>
      <dgm:spPr/>
      <dgm:t>
        <a:bodyPr/>
        <a:lstStyle/>
        <a:p>
          <a:endParaRPr lang="en-GB"/>
        </a:p>
      </dgm:t>
    </dgm:pt>
    <dgm:pt modelId="{1397F245-BE73-4978-9D99-D276AFFDAC9C}">
      <dgm:prSet phldrT="[Text]" custT="1"/>
      <dgm:spPr/>
      <dgm:t>
        <a:bodyPr>
          <a:noAutofit/>
        </a:bodyPr>
        <a:lstStyle/>
        <a:p>
          <a:pPr algn="just"/>
          <a:endParaRPr lang="ro-MD" sz="1400" dirty="0"/>
        </a:p>
        <a:p>
          <a:pPr algn="just"/>
          <a:endParaRPr lang="ro-MD" sz="1400" dirty="0"/>
        </a:p>
        <a:p>
          <a:pPr algn="just"/>
          <a:endParaRPr lang="ro-MD" sz="1400" dirty="0">
            <a:latin typeface="Georgia" panose="02040502050405020303" pitchFamily="18" charset="0"/>
          </a:endParaRPr>
        </a:p>
        <a:p>
          <a:pPr algn="just" rtl="0"/>
          <a:r>
            <a:rPr lang="ru" sz="1400" b="1" i="0" u="none" strike="noStrike" dirty="0">
              <a:latin typeface="Georgia"/>
            </a:rPr>
            <a:t>а) товары, указанные в приложении № 8</a:t>
          </a:r>
          <a:endParaRPr lang="en-GB" sz="1400" b="1" dirty="0">
            <a:latin typeface="Georgia" panose="02040502050405020303" pitchFamily="18" charset="0"/>
          </a:endParaRPr>
        </a:p>
        <a:p>
          <a:pPr algn="just" rtl="0"/>
          <a:r>
            <a:rPr lang="ru" sz="1400" b="1" i="0" u="none" strike="noStrike" dirty="0">
              <a:latin typeface="Georgia"/>
            </a:rPr>
            <a:t>б) первичная, вторичная и/или третичная упаковка из пластмассы, древесины, бумаги, картона, стекла, черных металлов и / или алюминия для хранения продуктов, и / или облегчает и защищает перемещение, погрузку или разгрузку, транспортировку нескольких единиц продукции/товаров, и/или группирует несколько единиц продукции/ товаров, и / или облегчает их доставку от производителя конечному пользователю или потребителю;</a:t>
          </a:r>
          <a:endParaRPr lang="en-GB" sz="1400" b="1" dirty="0">
            <a:latin typeface="Georgia" panose="02040502050405020303" pitchFamily="18" charset="0"/>
          </a:endParaRPr>
        </a:p>
        <a:p>
          <a:pPr algn="just" rtl="0"/>
          <a:r>
            <a:rPr lang="ru" sz="1400" b="1" i="0" u="none" strike="noStrike" dirty="0">
              <a:latin typeface="Georgia"/>
            </a:rPr>
            <a:t>в) упаковка для реализации</a:t>
          </a:r>
          <a:endParaRPr lang="en-GB" sz="1400" b="1" dirty="0">
            <a:latin typeface="Georgia" panose="02040502050405020303" pitchFamily="18" charset="0"/>
          </a:endParaRPr>
        </a:p>
      </dgm:t>
    </dgm:pt>
    <dgm:pt modelId="{0E4BCAF9-2374-44A8-9537-4ADFA5E30748}" type="sibTrans" cxnId="{5ECB5D32-E0DA-4FC0-9E5F-63E75BDE0F10}">
      <dgm:prSet/>
      <dgm:spPr/>
      <dgm:t>
        <a:bodyPr/>
        <a:lstStyle/>
        <a:p>
          <a:endParaRPr lang="en-GB"/>
        </a:p>
      </dgm:t>
    </dgm:pt>
    <dgm:pt modelId="{801D2E56-BD09-4D6B-83D1-43702A5A1CAA}" type="pres">
      <dgm:prSet presAssocID="{576131BD-49F0-4300-97A6-4CB4D75979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ED337D-4E8F-439E-AEF9-38D47E38EDFE}" type="pres">
      <dgm:prSet presAssocID="{2EE3170C-D02B-4AB6-9496-0AA856D16E81}" presName="linNode" presStyleCnt="0"/>
      <dgm:spPr/>
    </dgm:pt>
    <dgm:pt modelId="{D4A5584E-74FB-42AB-8377-72EDC0CA7449}" type="pres">
      <dgm:prSet presAssocID="{2EE3170C-D02B-4AB6-9496-0AA856D16E81}" presName="parTx" presStyleLbl="revTx" presStyleIdx="0" presStyleCnt="2" custScaleY="40310" custLinFactNeighborX="-22796" custLinFactNeighborY="-58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53696E-A266-43F1-A661-527324FC340F}" type="pres">
      <dgm:prSet presAssocID="{2EE3170C-D02B-4AB6-9496-0AA856D16E81}" presName="bracket" presStyleLbl="parChTrans1D1" presStyleIdx="0" presStyleCnt="2" custScaleY="36445" custLinFactX="-7112" custLinFactNeighborX="-100000" custLinFactNeighborY="-56501"/>
      <dgm:spPr/>
    </dgm:pt>
    <dgm:pt modelId="{AEB6BD6F-624A-4000-8AFA-FE9796FAF333}" type="pres">
      <dgm:prSet presAssocID="{2EE3170C-D02B-4AB6-9496-0AA856D16E81}" presName="spH" presStyleCnt="0"/>
      <dgm:spPr/>
    </dgm:pt>
    <dgm:pt modelId="{0DD90584-28EC-4B52-BFF7-918F93F39621}" type="pres">
      <dgm:prSet presAssocID="{2EE3170C-D02B-4AB6-9496-0AA856D16E81}" presName="desTx" presStyleLbl="node1" presStyleIdx="0" presStyleCnt="1" custScaleX="58141" custScaleY="2000000" custLinFactX="-65119" custLinFactY="330949" custLinFactNeighborX="-100000" custLinFactNeighborY="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B9F9E-8284-4CB8-A66E-15DFF9DE83CA}" type="pres">
      <dgm:prSet presAssocID="{ABA5C0E2-C4E7-4374-9C30-EF79FA6090C9}" presName="spV" presStyleCnt="0"/>
      <dgm:spPr/>
    </dgm:pt>
    <dgm:pt modelId="{C2C867DF-AA41-4140-8C4B-097CED04BB70}" type="pres">
      <dgm:prSet presAssocID="{1397F245-BE73-4978-9D99-D276AFFDAC9C}" presName="linNode" presStyleCnt="0"/>
      <dgm:spPr/>
    </dgm:pt>
    <dgm:pt modelId="{AA35D23D-4C26-47B1-B6A4-1F9079141E30}" type="pres">
      <dgm:prSet presAssocID="{1397F245-BE73-4978-9D99-D276AFFDAC9C}" presName="parTx" presStyleLbl="revTx" presStyleIdx="1" presStyleCnt="2" custScaleX="184882" custScaleY="1489345" custLinFactX="108842" custLinFactY="-517006" custLinFactNeighborX="200000" custLinFactNeighborY="-6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ED700-9B06-496C-A26B-709EB669A28C}" type="pres">
      <dgm:prSet presAssocID="{1397F245-BE73-4978-9D99-D276AFFDAC9C}" presName="bracket" presStyleLbl="parChTrans1D1" presStyleIdx="1" presStyleCnt="2" custAng="10800000" custFlipVert="1" custScaleX="103029" custScaleY="346521" custLinFactX="-200000" custLinFactY="-100000" custLinFactNeighborX="-259101" custLinFactNeighborY="-106709"/>
      <dgm:spPr/>
    </dgm:pt>
    <dgm:pt modelId="{8B7A67E3-EFA6-45E7-AACD-21DEC27CD1E6}" type="pres">
      <dgm:prSet presAssocID="{1397F245-BE73-4978-9D99-D276AFFDAC9C}" presName="spH" presStyleCnt="0"/>
      <dgm:spPr/>
    </dgm:pt>
  </dgm:ptLst>
  <dgm:cxnLst>
    <dgm:cxn modelId="{CF0A49D5-8ABA-4B58-833B-522FA947D030}" srcId="{576131BD-49F0-4300-97A6-4CB4D759797C}" destId="{2EE3170C-D02B-4AB6-9496-0AA856D16E81}" srcOrd="0" destOrd="0" parTransId="{098E401B-E1D0-4D22-8F60-664FAB2DAB79}" sibTransId="{ABA5C0E2-C4E7-4374-9C30-EF79FA6090C9}"/>
    <dgm:cxn modelId="{6BB768DD-F5F4-4A96-A1A5-922FE00A8B20}" type="presOf" srcId="{1397F245-BE73-4978-9D99-D276AFFDAC9C}" destId="{AA35D23D-4C26-47B1-B6A4-1F9079141E30}" srcOrd="0" destOrd="0" presId="urn:diagrams.loki3.com/BracketList"/>
    <dgm:cxn modelId="{298BA99C-3E23-4578-94EF-537CDD4C6AD1}" type="presOf" srcId="{576131BD-49F0-4300-97A6-4CB4D759797C}" destId="{801D2E56-BD09-4D6B-83D1-43702A5A1CAA}" srcOrd="0" destOrd="0" presId="urn:diagrams.loki3.com/BracketList"/>
    <dgm:cxn modelId="{CAE8D63B-1790-470B-9A48-2EF5934AD9E1}" srcId="{2EE3170C-D02B-4AB6-9496-0AA856D16E81}" destId="{0F468E32-89BA-4636-B6DD-CC9D7B95ED04}" srcOrd="0" destOrd="0" parTransId="{FE3459F3-8C1D-4510-B15F-B3EE9A66B96E}" sibTransId="{BFC84680-53FD-4507-B1FA-0DFAA605F916}"/>
    <dgm:cxn modelId="{5ECB5D32-E0DA-4FC0-9E5F-63E75BDE0F10}" srcId="{576131BD-49F0-4300-97A6-4CB4D759797C}" destId="{1397F245-BE73-4978-9D99-D276AFFDAC9C}" srcOrd="1" destOrd="0" parTransId="{82CAFF10-7034-45AF-93EC-32E5B39A5BC5}" sibTransId="{0E4BCAF9-2374-44A8-9537-4ADFA5E30748}"/>
    <dgm:cxn modelId="{F9454233-4471-4A44-BD20-FB7D26A8713C}" type="presOf" srcId="{2EE3170C-D02B-4AB6-9496-0AA856D16E81}" destId="{D4A5584E-74FB-42AB-8377-72EDC0CA7449}" srcOrd="0" destOrd="0" presId="urn:diagrams.loki3.com/BracketList"/>
    <dgm:cxn modelId="{383BA6EA-0958-4B07-9C60-3B8CD75DC122}" type="presOf" srcId="{0F468E32-89BA-4636-B6DD-CC9D7B95ED04}" destId="{0DD90584-28EC-4B52-BFF7-918F93F39621}" srcOrd="0" destOrd="0" presId="urn:diagrams.loki3.com/BracketList"/>
    <dgm:cxn modelId="{D32F6516-06C6-4C83-90AB-F97DCBBAABE3}" type="presParOf" srcId="{801D2E56-BD09-4D6B-83D1-43702A5A1CAA}" destId="{3EED337D-4E8F-439E-AEF9-38D47E38EDFE}" srcOrd="0" destOrd="0" presId="urn:diagrams.loki3.com/BracketList"/>
    <dgm:cxn modelId="{F0BCBD94-32EB-4FED-BEBA-574317906CA0}" type="presParOf" srcId="{3EED337D-4E8F-439E-AEF9-38D47E38EDFE}" destId="{D4A5584E-74FB-42AB-8377-72EDC0CA7449}" srcOrd="0" destOrd="0" presId="urn:diagrams.loki3.com/BracketList"/>
    <dgm:cxn modelId="{0904C97E-B5A0-4CB2-9F95-59E374FF5AEB}" type="presParOf" srcId="{3EED337D-4E8F-439E-AEF9-38D47E38EDFE}" destId="{EA53696E-A266-43F1-A661-527324FC340F}" srcOrd="1" destOrd="0" presId="urn:diagrams.loki3.com/BracketList"/>
    <dgm:cxn modelId="{F742EEAA-A767-40D7-B204-7B1392807B84}" type="presParOf" srcId="{3EED337D-4E8F-439E-AEF9-38D47E38EDFE}" destId="{AEB6BD6F-624A-4000-8AFA-FE9796FAF333}" srcOrd="2" destOrd="0" presId="urn:diagrams.loki3.com/BracketList"/>
    <dgm:cxn modelId="{4A92637B-EA7D-46A2-96F9-C5B8EF99E72A}" type="presParOf" srcId="{3EED337D-4E8F-439E-AEF9-38D47E38EDFE}" destId="{0DD90584-28EC-4B52-BFF7-918F93F39621}" srcOrd="3" destOrd="0" presId="urn:diagrams.loki3.com/BracketList"/>
    <dgm:cxn modelId="{C70113AD-19A1-4C5A-94F1-44CD7E3C3A66}" type="presParOf" srcId="{801D2E56-BD09-4D6B-83D1-43702A5A1CAA}" destId="{901B9F9E-8284-4CB8-A66E-15DFF9DE83CA}" srcOrd="1" destOrd="0" presId="urn:diagrams.loki3.com/BracketList"/>
    <dgm:cxn modelId="{91D7F4BE-30FA-48C3-B3BC-F2611DE3650A}" type="presParOf" srcId="{801D2E56-BD09-4D6B-83D1-43702A5A1CAA}" destId="{C2C867DF-AA41-4140-8C4B-097CED04BB70}" srcOrd="2" destOrd="0" presId="urn:diagrams.loki3.com/BracketList"/>
    <dgm:cxn modelId="{5100CE26-72D4-46D5-8FFE-66E502D9BA6B}" type="presParOf" srcId="{C2C867DF-AA41-4140-8C4B-097CED04BB70}" destId="{AA35D23D-4C26-47B1-B6A4-1F9079141E30}" srcOrd="0" destOrd="0" presId="urn:diagrams.loki3.com/BracketList"/>
    <dgm:cxn modelId="{3B4E01A7-4791-4409-9C7B-2CEA558759AF}" type="presParOf" srcId="{C2C867DF-AA41-4140-8C4B-097CED04BB70}" destId="{570ED700-9B06-496C-A26B-709EB669A28C}" srcOrd="1" destOrd="0" presId="urn:diagrams.loki3.com/BracketList"/>
    <dgm:cxn modelId="{359969F3-5C71-4FFD-AD61-D9D570643C45}" type="presParOf" srcId="{C2C867DF-AA41-4140-8C4B-097CED04BB70}" destId="{8B7A67E3-EFA6-45E7-AACD-21DEC27CD1E6}" srcOrd="2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main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6131BD-49F0-4300-97A6-4CB4D759797C}" type="doc">
      <dgm:prSet loTypeId="urn:diagrams.loki3.com/BracketList" loCatId="officeonline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098E401B-E1D0-4D22-8F60-664FAB2DAB79}" type="parTrans" cxnId="{4C15750B-06EE-473E-8D45-294CE0819BC3}">
      <dgm:prSet/>
      <dgm:spPr/>
      <dgm:t>
        <a:bodyPr/>
        <a:lstStyle/>
        <a:p>
          <a:endParaRPr lang="en-GB"/>
        </a:p>
      </dgm:t>
    </dgm:pt>
    <dgm:pt modelId="{2EE3170C-D02B-4AB6-9496-0AA856D16E81}">
      <dgm:prSet phldrT="[Text]" custT="1"/>
      <dgm:spPr/>
      <dgm:t>
        <a:bodyPr>
          <a:noAutofit/>
        </a:bodyPr>
        <a:lstStyle/>
        <a:p>
          <a:pPr algn="ctr"/>
          <a:endParaRPr lang="en-GB" sz="1800"/>
        </a:p>
      </dgm:t>
    </dgm:pt>
    <dgm:pt modelId="{FE3459F3-8C1D-4510-B15F-B3EE9A66B96E}" type="parTrans" cxnId="{88976550-4739-43FB-81CE-F92E5F3A53DD}">
      <dgm:prSet/>
      <dgm:spPr/>
      <dgm:t>
        <a:bodyPr/>
        <a:lstStyle/>
        <a:p>
          <a:endParaRPr lang="en-GB"/>
        </a:p>
      </dgm:t>
    </dgm:pt>
    <dgm:pt modelId="{0F468E32-89BA-4636-B6DD-CC9D7B95ED04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r>
            <a:rPr lang="ru" sz="1800" b="0" i="0" u="none" strike="noStrike" dirty="0">
              <a:latin typeface="Georgia"/>
            </a:rPr>
            <a:t>производители, размещающие на рынок, и импортеры упакованной продукции и товаров</a:t>
          </a:r>
          <a:endParaRPr lang="en-GB" sz="1800" dirty="0">
            <a:latin typeface="Georgia" panose="02040502050405020303" pitchFamily="18" charset="0"/>
          </a:endParaRPr>
        </a:p>
      </dgm:t>
    </dgm:pt>
    <dgm:pt modelId="{BFC84680-53FD-4507-B1FA-0DFAA605F916}" type="sibTrans" cxnId="{88976550-4739-43FB-81CE-F92E5F3A53DD}">
      <dgm:prSet/>
      <dgm:spPr/>
      <dgm:t>
        <a:bodyPr/>
        <a:lstStyle/>
        <a:p>
          <a:endParaRPr lang="en-GB"/>
        </a:p>
      </dgm:t>
    </dgm:pt>
    <dgm:pt modelId="{ABA5C0E2-C4E7-4374-9C30-EF79FA6090C9}" type="sibTrans" cxnId="{4C15750B-06EE-473E-8D45-294CE0819BC3}">
      <dgm:prSet/>
      <dgm:spPr/>
      <dgm:t>
        <a:bodyPr/>
        <a:lstStyle/>
        <a:p>
          <a:endParaRPr lang="en-GB"/>
        </a:p>
      </dgm:t>
    </dgm:pt>
    <dgm:pt modelId="{82CAFF10-7034-45AF-93EC-32E5B39A5BC5}" type="parTrans" cxnId="{A0C9D56C-67B9-4060-BAC7-E97EE3478397}">
      <dgm:prSet/>
      <dgm:spPr/>
      <dgm:t>
        <a:bodyPr/>
        <a:lstStyle/>
        <a:p>
          <a:endParaRPr lang="en-GB"/>
        </a:p>
      </dgm:t>
    </dgm:pt>
    <dgm:pt modelId="{1397F245-BE73-4978-9D99-D276AFFDAC9C}">
      <dgm:prSet phldrT="[Text]" custT="1"/>
      <dgm:spPr/>
      <dgm:t>
        <a:bodyPr>
          <a:noAutofit/>
        </a:bodyPr>
        <a:lstStyle/>
        <a:p>
          <a:pPr algn="ctr" rtl="0"/>
          <a:r>
            <a:rPr lang="ru" sz="1800" b="1" i="0" u="none" strike="noStrike" dirty="0">
              <a:latin typeface="Georgia"/>
            </a:rPr>
            <a:t>упаковка для </a:t>
          </a:r>
          <a:r>
            <a:rPr lang="ru-RU" sz="1800" b="1" i="0" u="none" strike="noStrike" dirty="0" smtClean="0">
              <a:latin typeface="Georgia"/>
            </a:rPr>
            <a:t>реализации</a:t>
          </a:r>
          <a:endParaRPr lang="en-GB" sz="1800" b="1" dirty="0">
            <a:latin typeface="Georgia" panose="02040502050405020303" pitchFamily="18" charset="0"/>
          </a:endParaRPr>
        </a:p>
      </dgm:t>
    </dgm:pt>
    <dgm:pt modelId="{30C3019F-3283-4552-A5E7-1CA5084D9B7F}" type="parTrans" cxnId="{05F9D34D-998C-4160-8CB8-02F6D88ACDAD}">
      <dgm:prSet/>
      <dgm:spPr/>
      <dgm:t>
        <a:bodyPr/>
        <a:lstStyle/>
        <a:p>
          <a:endParaRPr lang="en-GB"/>
        </a:p>
      </dgm:t>
    </dgm:pt>
    <dgm:pt modelId="{A5779FFD-7E5F-469A-9ED5-E3580CF691F6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r>
            <a:rPr lang="ru" sz="1800" b="0" i="0" u="none" strike="noStrike" dirty="0">
              <a:latin typeface="Georgia"/>
            </a:rPr>
            <a:t>производители и импортеры, которые производят / импортируют для размещения на рынке упаковку, указанную в ч. (2) п. с)</a:t>
          </a:r>
          <a:endParaRPr lang="en-GB" sz="1800" dirty="0">
            <a:latin typeface="Georgia" panose="02040502050405020303" pitchFamily="18" charset="0"/>
          </a:endParaRPr>
        </a:p>
      </dgm:t>
    </dgm:pt>
    <dgm:pt modelId="{D1EE345B-0B2A-42AE-835E-58713734735F}" type="sibTrans" cxnId="{05F9D34D-998C-4160-8CB8-02F6D88ACDAD}">
      <dgm:prSet/>
      <dgm:spPr/>
      <dgm:t>
        <a:bodyPr/>
        <a:lstStyle/>
        <a:p>
          <a:endParaRPr lang="en-GB"/>
        </a:p>
      </dgm:t>
    </dgm:pt>
    <dgm:pt modelId="{0E4BCAF9-2374-44A8-9537-4ADFA5E30748}" type="sibTrans" cxnId="{A0C9D56C-67B9-4060-BAC7-E97EE3478397}">
      <dgm:prSet/>
      <dgm:spPr/>
      <dgm:t>
        <a:bodyPr/>
        <a:lstStyle/>
        <a:p>
          <a:endParaRPr lang="en-GB"/>
        </a:p>
      </dgm:t>
    </dgm:pt>
    <dgm:pt modelId="{88CBCCF6-0259-4B2C-B347-54BE743FF39E}">
      <dgm:prSet custT="1"/>
      <dgm:spPr/>
      <dgm:t>
        <a:bodyPr/>
        <a:lstStyle/>
        <a:p>
          <a:pPr algn="just"/>
          <a:r>
            <a:rPr lang="ru" sz="1600" b="1" i="0" u="none" strike="noStrike" dirty="0">
              <a:latin typeface="Georgia"/>
            </a:rPr>
            <a:t>первичная, вторичная и/или третичная упаковка </a:t>
          </a:r>
          <a:r>
            <a:rPr lang="ru" sz="1600" b="1" i="0" u="none" strike="noStrike" dirty="0">
              <a:solidFill>
                <a:srgbClr val="FF0000"/>
              </a:solidFill>
              <a:latin typeface="Georgia"/>
            </a:rPr>
            <a:t>из пластмассы, древесины, бумаги, картона, стекла, металлов, включая из  алюминия </a:t>
          </a:r>
          <a:endParaRPr lang="en-GB" sz="1600" dirty="0">
            <a:solidFill>
              <a:srgbClr val="FF0000"/>
            </a:solidFill>
          </a:endParaRPr>
        </a:p>
      </dgm:t>
    </dgm:pt>
    <dgm:pt modelId="{8CED04B3-5F5F-4249-916C-009D588054CE}" type="parTrans" cxnId="{9AA478C6-7CED-4841-93D1-1D25EAD5B200}">
      <dgm:prSet/>
      <dgm:spPr/>
      <dgm:t>
        <a:bodyPr/>
        <a:lstStyle/>
        <a:p>
          <a:endParaRPr lang="en-GB"/>
        </a:p>
      </dgm:t>
    </dgm:pt>
    <dgm:pt modelId="{520A1E9E-9A13-4886-961C-1F9C4739A043}" type="sibTrans" cxnId="{9AA478C6-7CED-4841-93D1-1D25EAD5B200}">
      <dgm:prSet/>
      <dgm:spPr/>
      <dgm:t>
        <a:bodyPr/>
        <a:lstStyle/>
        <a:p>
          <a:endParaRPr lang="en-GB"/>
        </a:p>
      </dgm:t>
    </dgm:pt>
    <dgm:pt modelId="{9AFD24BD-20B0-4811-B591-DC79E47C3DBC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endParaRPr lang="en-GB" sz="1800" dirty="0">
            <a:latin typeface="Georgia" panose="02040502050405020303" pitchFamily="18" charset="0"/>
          </a:endParaRPr>
        </a:p>
      </dgm:t>
    </dgm:pt>
    <dgm:pt modelId="{987506BC-810F-4E79-87E6-F583C24D9785}" type="parTrans" cxnId="{D79B2B39-484E-4D21-9799-FE6CFCC6B2B7}">
      <dgm:prSet/>
      <dgm:spPr/>
      <dgm:t>
        <a:bodyPr/>
        <a:lstStyle/>
        <a:p>
          <a:endParaRPr lang="en-GB"/>
        </a:p>
      </dgm:t>
    </dgm:pt>
    <dgm:pt modelId="{B374602A-3033-45C3-8B75-E5CB9EB85F6C}" type="sibTrans" cxnId="{D79B2B39-484E-4D21-9799-FE6CFCC6B2B7}">
      <dgm:prSet/>
      <dgm:spPr/>
      <dgm:t>
        <a:bodyPr/>
        <a:lstStyle/>
        <a:p>
          <a:endParaRPr lang="en-GB"/>
        </a:p>
      </dgm:t>
    </dgm:pt>
    <dgm:pt modelId="{100471EC-DBB3-402E-B35F-8E37CEC808EF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endParaRPr lang="en-GB" sz="1800" dirty="0">
            <a:latin typeface="Georgia" panose="02040502050405020303" pitchFamily="18" charset="0"/>
          </a:endParaRPr>
        </a:p>
      </dgm:t>
    </dgm:pt>
    <dgm:pt modelId="{D6612BEA-6F73-4E90-BD6B-25C6B76354C4}" type="parTrans" cxnId="{72EF5F8B-8A50-4A45-A1A9-4D518010F509}">
      <dgm:prSet/>
      <dgm:spPr/>
      <dgm:t>
        <a:bodyPr/>
        <a:lstStyle/>
        <a:p>
          <a:endParaRPr lang="en-GB"/>
        </a:p>
      </dgm:t>
    </dgm:pt>
    <dgm:pt modelId="{94389CB7-2594-403D-B532-E803157F2C85}" type="sibTrans" cxnId="{72EF5F8B-8A50-4A45-A1A9-4D518010F509}">
      <dgm:prSet/>
      <dgm:spPr/>
      <dgm:t>
        <a:bodyPr/>
        <a:lstStyle/>
        <a:p>
          <a:endParaRPr lang="en-GB"/>
        </a:p>
      </dgm:t>
    </dgm:pt>
    <dgm:pt modelId="{A3316DBE-B870-4661-BE0F-BDBCF910DC4B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Char char="•"/>
          </a:pPr>
          <a:endParaRPr lang="en-GB" sz="1800" dirty="0">
            <a:latin typeface="Georgia" panose="02040502050405020303" pitchFamily="18" charset="0"/>
          </a:endParaRPr>
        </a:p>
      </dgm:t>
    </dgm:pt>
    <dgm:pt modelId="{6AA056A6-920F-47AD-9C3A-B64820B867C3}" type="parTrans" cxnId="{E27859BD-FD52-4F78-A2A5-420CE1E90882}">
      <dgm:prSet/>
      <dgm:spPr/>
      <dgm:t>
        <a:bodyPr/>
        <a:lstStyle/>
        <a:p>
          <a:endParaRPr lang="en-GB"/>
        </a:p>
      </dgm:t>
    </dgm:pt>
    <dgm:pt modelId="{E86FCDAC-7FCE-4803-8C1E-4CBACFED6E5A}" type="sibTrans" cxnId="{E27859BD-FD52-4F78-A2A5-420CE1E90882}">
      <dgm:prSet/>
      <dgm:spPr/>
      <dgm:t>
        <a:bodyPr/>
        <a:lstStyle/>
        <a:p>
          <a:endParaRPr lang="en-GB"/>
        </a:p>
      </dgm:t>
    </dgm:pt>
    <dgm:pt modelId="{801D2E56-BD09-4D6B-83D1-43702A5A1CAA}" type="pres">
      <dgm:prSet presAssocID="{576131BD-49F0-4300-97A6-4CB4D75979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ED337D-4E8F-439E-AEF9-38D47E38EDFE}" type="pres">
      <dgm:prSet presAssocID="{2EE3170C-D02B-4AB6-9496-0AA856D16E81}" presName="linNode" presStyleCnt="0"/>
      <dgm:spPr/>
    </dgm:pt>
    <dgm:pt modelId="{D4A5584E-74FB-42AB-8377-72EDC0CA7449}" type="pres">
      <dgm:prSet presAssocID="{2EE3170C-D02B-4AB6-9496-0AA856D16E81}" presName="parTx" presStyleLbl="revTx" presStyleIdx="0" presStyleCnt="3" custScaleY="40310" custLinFactNeighborX="-22796" custLinFactNeighborY="-584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53696E-A266-43F1-A661-527324FC340F}" type="pres">
      <dgm:prSet presAssocID="{2EE3170C-D02B-4AB6-9496-0AA856D16E81}" presName="bracket" presStyleLbl="parChTrans1D1" presStyleIdx="0" presStyleCnt="3" custAng="10800000" custScaleY="79246" custLinFactX="451047" custLinFactNeighborX="500000" custLinFactNeighborY="23420"/>
      <dgm:spPr/>
      <dgm:t>
        <a:bodyPr/>
        <a:lstStyle/>
        <a:p>
          <a:endParaRPr lang="ru-RU"/>
        </a:p>
      </dgm:t>
    </dgm:pt>
    <dgm:pt modelId="{AEB6BD6F-624A-4000-8AFA-FE9796FAF333}" type="pres">
      <dgm:prSet presAssocID="{2EE3170C-D02B-4AB6-9496-0AA856D16E81}" presName="spH" presStyleCnt="0"/>
      <dgm:spPr/>
    </dgm:pt>
    <dgm:pt modelId="{0DD90584-28EC-4B52-BFF7-918F93F39621}" type="pres">
      <dgm:prSet presAssocID="{2EE3170C-D02B-4AB6-9496-0AA856D16E81}" presName="desTx" presStyleLbl="node1" presStyleIdx="0" presStyleCnt="2" custScaleX="86096" custScaleY="65927" custLinFactX="-49160" custLinFactNeighborX="-100000" custLinFactNeighborY="249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B9F9E-8284-4CB8-A66E-15DFF9DE83CA}" type="pres">
      <dgm:prSet presAssocID="{ABA5C0E2-C4E7-4374-9C30-EF79FA6090C9}" presName="spV" presStyleCnt="0"/>
      <dgm:spPr/>
    </dgm:pt>
    <dgm:pt modelId="{C2C867DF-AA41-4140-8C4B-097CED04BB70}" type="pres">
      <dgm:prSet presAssocID="{1397F245-BE73-4978-9D99-D276AFFDAC9C}" presName="linNode" presStyleCnt="0"/>
      <dgm:spPr/>
    </dgm:pt>
    <dgm:pt modelId="{AA35D23D-4C26-47B1-B6A4-1F9079141E30}" type="pres">
      <dgm:prSet presAssocID="{1397F245-BE73-4978-9D99-D276AFFDAC9C}" presName="parTx" presStyleLbl="revTx" presStyleIdx="1" presStyleCnt="3" custScaleX="82979" custScaleY="44318" custLinFactX="219284" custLinFactY="45322" custLinFactNeighborX="30000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ED700-9B06-496C-A26B-709EB669A28C}" type="pres">
      <dgm:prSet presAssocID="{1397F245-BE73-4978-9D99-D276AFFDAC9C}" presName="bracket" presStyleLbl="parChTrans1D1" presStyleIdx="1" presStyleCnt="3" custAng="10800000" custFlipVert="1" custScaleX="103029" custScaleY="86877" custLinFactX="548018" custLinFactY="54457" custLinFactNeighborX="600000" custLinFactNeighborY="100000"/>
      <dgm:spPr/>
    </dgm:pt>
    <dgm:pt modelId="{8B7A67E3-EFA6-45E7-AACD-21DEC27CD1E6}" type="pres">
      <dgm:prSet presAssocID="{1397F245-BE73-4978-9D99-D276AFFDAC9C}" presName="spH" presStyleCnt="0"/>
      <dgm:spPr/>
    </dgm:pt>
    <dgm:pt modelId="{D9BAF60A-B654-4F8B-8FF3-D576102DDC28}" type="pres">
      <dgm:prSet presAssocID="{1397F245-BE73-4978-9D99-D276AFFDAC9C}" presName="desTx" presStyleLbl="node1" presStyleIdx="1" presStyleCnt="2" custScaleX="86642" custScaleY="75683" custLinFactX="-43873" custLinFactY="49197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FFBA3-EDB4-4E20-BF43-02B0828B3B54}" type="pres">
      <dgm:prSet presAssocID="{0E4BCAF9-2374-44A8-9537-4ADFA5E30748}" presName="spV" presStyleCnt="0"/>
      <dgm:spPr/>
    </dgm:pt>
    <dgm:pt modelId="{A981AAC1-FD86-4D0B-9EC7-87F336D4ACCF}" type="pres">
      <dgm:prSet presAssocID="{88CBCCF6-0259-4B2C-B347-54BE743FF39E}" presName="linNode" presStyleCnt="0"/>
      <dgm:spPr/>
    </dgm:pt>
    <dgm:pt modelId="{7B382361-C7FF-4E7C-8F26-631C4EF7858E}" type="pres">
      <dgm:prSet presAssocID="{88CBCCF6-0259-4B2C-B347-54BE743FF39E}" presName="parTx" presStyleLbl="revTx" presStyleIdx="2" presStyleCnt="3" custAng="10800000" custFlipVert="1" custScaleY="129259" custLinFactX="204192" custLinFactY="-60055" custLinFactNeighborX="3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CC77E8-C9A6-46AF-AFAA-2D5662EE93B0}" type="pres">
      <dgm:prSet presAssocID="{88CBCCF6-0259-4B2C-B347-54BE743FF39E}" presName="bracket" presStyleLbl="parChTrans1D1" presStyleIdx="2" presStyleCnt="3" custAng="10800000" custFlipVert="1" custScaleY="65348" custLinFactX="432219" custLinFactY="-64096" custLinFactNeighborX="500000" custLinFactNeighborY="-100000"/>
      <dgm:spPr/>
    </dgm:pt>
    <dgm:pt modelId="{B5D214CD-2453-46EF-99A6-193BDE3B7DC9}" type="pres">
      <dgm:prSet presAssocID="{88CBCCF6-0259-4B2C-B347-54BE743FF39E}" presName="spH" presStyleCnt="0"/>
      <dgm:spPr/>
    </dgm:pt>
  </dgm:ptLst>
  <dgm:cxnLst>
    <dgm:cxn modelId="{1F7CB1EF-374B-4210-9A5F-F985AE0C3E88}" type="presOf" srcId="{A5779FFD-7E5F-469A-9ED5-E3580CF691F6}" destId="{D9BAF60A-B654-4F8B-8FF3-D576102DDC28}" srcOrd="0" destOrd="0" presId="urn:diagrams.loki3.com/BracketList"/>
    <dgm:cxn modelId="{05F9D34D-998C-4160-8CB8-02F6D88ACDAD}" srcId="{1397F245-BE73-4978-9D99-D276AFFDAC9C}" destId="{A5779FFD-7E5F-469A-9ED5-E3580CF691F6}" srcOrd="0" destOrd="0" parTransId="{30C3019F-3283-4552-A5E7-1CA5084D9B7F}" sibTransId="{D1EE345B-0B2A-42AE-835E-58713734735F}"/>
    <dgm:cxn modelId="{95E9A2FB-B3F9-42ED-A8F7-02F5D79FCF6A}" type="presOf" srcId="{A3316DBE-B870-4661-BE0F-BDBCF910DC4B}" destId="{0DD90584-28EC-4B52-BFF7-918F93F39621}" srcOrd="0" destOrd="0" presId="urn:diagrams.loki3.com/BracketList"/>
    <dgm:cxn modelId="{654DA41B-B55F-408E-A7AA-A3B8BC72D91F}" type="presOf" srcId="{2EE3170C-D02B-4AB6-9496-0AA856D16E81}" destId="{D4A5584E-74FB-42AB-8377-72EDC0CA7449}" srcOrd="0" destOrd="0" presId="urn:diagrams.loki3.com/BracketList"/>
    <dgm:cxn modelId="{E27859BD-FD52-4F78-A2A5-420CE1E90882}" srcId="{2EE3170C-D02B-4AB6-9496-0AA856D16E81}" destId="{A3316DBE-B870-4661-BE0F-BDBCF910DC4B}" srcOrd="0" destOrd="0" parTransId="{6AA056A6-920F-47AD-9C3A-B64820B867C3}" sibTransId="{E86FCDAC-7FCE-4803-8C1E-4CBACFED6E5A}"/>
    <dgm:cxn modelId="{53E9853B-E1FC-47BF-BEEB-DC378782D7E1}" type="presOf" srcId="{88CBCCF6-0259-4B2C-B347-54BE743FF39E}" destId="{7B382361-C7FF-4E7C-8F26-631C4EF7858E}" srcOrd="0" destOrd="0" presId="urn:diagrams.loki3.com/BracketList"/>
    <dgm:cxn modelId="{4E8FD2EA-AFEB-4813-AEF0-E6FE9E951377}" type="presOf" srcId="{9AFD24BD-20B0-4811-B591-DC79E47C3DBC}" destId="{0DD90584-28EC-4B52-BFF7-918F93F39621}" srcOrd="0" destOrd="3" presId="urn:diagrams.loki3.com/BracketList"/>
    <dgm:cxn modelId="{DCAE8D22-4033-4896-8160-50AF1F7E3D6D}" type="presOf" srcId="{0F468E32-89BA-4636-B6DD-CC9D7B95ED04}" destId="{0DD90584-28EC-4B52-BFF7-918F93F39621}" srcOrd="0" destOrd="1" presId="urn:diagrams.loki3.com/BracketList"/>
    <dgm:cxn modelId="{A0C9D56C-67B9-4060-BAC7-E97EE3478397}" srcId="{576131BD-49F0-4300-97A6-4CB4D759797C}" destId="{1397F245-BE73-4978-9D99-D276AFFDAC9C}" srcOrd="1" destOrd="0" parTransId="{82CAFF10-7034-45AF-93EC-32E5B39A5BC5}" sibTransId="{0E4BCAF9-2374-44A8-9537-4ADFA5E30748}"/>
    <dgm:cxn modelId="{4C15750B-06EE-473E-8D45-294CE0819BC3}" srcId="{576131BD-49F0-4300-97A6-4CB4D759797C}" destId="{2EE3170C-D02B-4AB6-9496-0AA856D16E81}" srcOrd="0" destOrd="0" parTransId="{098E401B-E1D0-4D22-8F60-664FAB2DAB79}" sibTransId="{ABA5C0E2-C4E7-4374-9C30-EF79FA6090C9}"/>
    <dgm:cxn modelId="{9AA478C6-7CED-4841-93D1-1D25EAD5B200}" srcId="{576131BD-49F0-4300-97A6-4CB4D759797C}" destId="{88CBCCF6-0259-4B2C-B347-54BE743FF39E}" srcOrd="2" destOrd="0" parTransId="{8CED04B3-5F5F-4249-916C-009D588054CE}" sibTransId="{520A1E9E-9A13-4886-961C-1F9C4739A043}"/>
    <dgm:cxn modelId="{C41D2DED-2F01-4466-889C-1D848511ED01}" type="presOf" srcId="{576131BD-49F0-4300-97A6-4CB4D759797C}" destId="{801D2E56-BD09-4D6B-83D1-43702A5A1CAA}" srcOrd="0" destOrd="0" presId="urn:diagrams.loki3.com/BracketList"/>
    <dgm:cxn modelId="{2A044E76-2900-4A56-AA94-1090382C4A82}" type="presOf" srcId="{1397F245-BE73-4978-9D99-D276AFFDAC9C}" destId="{AA35D23D-4C26-47B1-B6A4-1F9079141E30}" srcOrd="0" destOrd="0" presId="urn:diagrams.loki3.com/BracketList"/>
    <dgm:cxn modelId="{D79B2B39-484E-4D21-9799-FE6CFCC6B2B7}" srcId="{2EE3170C-D02B-4AB6-9496-0AA856D16E81}" destId="{9AFD24BD-20B0-4811-B591-DC79E47C3DBC}" srcOrd="3" destOrd="0" parTransId="{987506BC-810F-4E79-87E6-F583C24D9785}" sibTransId="{B374602A-3033-45C3-8B75-E5CB9EB85F6C}"/>
    <dgm:cxn modelId="{72EF5F8B-8A50-4A45-A1A9-4D518010F509}" srcId="{2EE3170C-D02B-4AB6-9496-0AA856D16E81}" destId="{100471EC-DBB3-402E-B35F-8E37CEC808EF}" srcOrd="2" destOrd="0" parTransId="{D6612BEA-6F73-4E90-BD6B-25C6B76354C4}" sibTransId="{94389CB7-2594-403D-B532-E803157F2C85}"/>
    <dgm:cxn modelId="{88976550-4739-43FB-81CE-F92E5F3A53DD}" srcId="{2EE3170C-D02B-4AB6-9496-0AA856D16E81}" destId="{0F468E32-89BA-4636-B6DD-CC9D7B95ED04}" srcOrd="1" destOrd="0" parTransId="{FE3459F3-8C1D-4510-B15F-B3EE9A66B96E}" sibTransId="{BFC84680-53FD-4507-B1FA-0DFAA605F916}"/>
    <dgm:cxn modelId="{7251CCDD-02A5-4A3C-943B-66086334F4E1}" type="presOf" srcId="{100471EC-DBB3-402E-B35F-8E37CEC808EF}" destId="{0DD90584-28EC-4B52-BFF7-918F93F39621}" srcOrd="0" destOrd="2" presId="urn:diagrams.loki3.com/BracketList"/>
    <dgm:cxn modelId="{D21C8537-0BE9-4831-BDC2-37EAD8681D10}" type="presParOf" srcId="{801D2E56-BD09-4D6B-83D1-43702A5A1CAA}" destId="{3EED337D-4E8F-439E-AEF9-38D47E38EDFE}" srcOrd="0" destOrd="0" presId="urn:diagrams.loki3.com/BracketList"/>
    <dgm:cxn modelId="{9D726934-6248-474C-A11E-CF52D933EFAA}" type="presParOf" srcId="{3EED337D-4E8F-439E-AEF9-38D47E38EDFE}" destId="{D4A5584E-74FB-42AB-8377-72EDC0CA7449}" srcOrd="0" destOrd="0" presId="urn:diagrams.loki3.com/BracketList"/>
    <dgm:cxn modelId="{E1E065DB-94B7-47A9-AE36-84A477F151E3}" type="presParOf" srcId="{3EED337D-4E8F-439E-AEF9-38D47E38EDFE}" destId="{EA53696E-A266-43F1-A661-527324FC340F}" srcOrd="1" destOrd="0" presId="urn:diagrams.loki3.com/BracketList"/>
    <dgm:cxn modelId="{84191C15-CBBD-4DF0-A7DC-A2FDE56DC2F0}" type="presParOf" srcId="{3EED337D-4E8F-439E-AEF9-38D47E38EDFE}" destId="{AEB6BD6F-624A-4000-8AFA-FE9796FAF333}" srcOrd="2" destOrd="0" presId="urn:diagrams.loki3.com/BracketList"/>
    <dgm:cxn modelId="{FB80117F-5AA9-4BB6-B6BC-C6E973746D9A}" type="presParOf" srcId="{3EED337D-4E8F-439E-AEF9-38D47E38EDFE}" destId="{0DD90584-28EC-4B52-BFF7-918F93F39621}" srcOrd="3" destOrd="0" presId="urn:diagrams.loki3.com/BracketList"/>
    <dgm:cxn modelId="{E926E4BD-8572-458D-B616-F02072927A0E}" type="presParOf" srcId="{801D2E56-BD09-4D6B-83D1-43702A5A1CAA}" destId="{901B9F9E-8284-4CB8-A66E-15DFF9DE83CA}" srcOrd="1" destOrd="0" presId="urn:diagrams.loki3.com/BracketList"/>
    <dgm:cxn modelId="{A128B393-AA0A-4744-B94F-0AF18CF125E7}" type="presParOf" srcId="{801D2E56-BD09-4D6B-83D1-43702A5A1CAA}" destId="{C2C867DF-AA41-4140-8C4B-097CED04BB70}" srcOrd="2" destOrd="0" presId="urn:diagrams.loki3.com/BracketList"/>
    <dgm:cxn modelId="{2DC05016-45C8-4C63-93F7-618BAA35543D}" type="presParOf" srcId="{C2C867DF-AA41-4140-8C4B-097CED04BB70}" destId="{AA35D23D-4C26-47B1-B6A4-1F9079141E30}" srcOrd="0" destOrd="0" presId="urn:diagrams.loki3.com/BracketList"/>
    <dgm:cxn modelId="{19A6117F-4443-4E79-8397-4143E6CEC4A3}" type="presParOf" srcId="{C2C867DF-AA41-4140-8C4B-097CED04BB70}" destId="{570ED700-9B06-496C-A26B-709EB669A28C}" srcOrd="1" destOrd="0" presId="urn:diagrams.loki3.com/BracketList"/>
    <dgm:cxn modelId="{C11B4639-CE2B-4907-9690-5BCBB5BA6A88}" type="presParOf" srcId="{C2C867DF-AA41-4140-8C4B-097CED04BB70}" destId="{8B7A67E3-EFA6-45E7-AACD-21DEC27CD1E6}" srcOrd="2" destOrd="0" presId="urn:diagrams.loki3.com/BracketList"/>
    <dgm:cxn modelId="{EA0EF567-CB4E-4731-9609-1119FB6AC4B9}" type="presParOf" srcId="{C2C867DF-AA41-4140-8C4B-097CED04BB70}" destId="{D9BAF60A-B654-4F8B-8FF3-D576102DDC28}" srcOrd="3" destOrd="0" presId="urn:diagrams.loki3.com/BracketList"/>
    <dgm:cxn modelId="{0ECDA2BB-E9A3-43B1-89CE-8322FCF6F4A3}" type="presParOf" srcId="{801D2E56-BD09-4D6B-83D1-43702A5A1CAA}" destId="{F29FFBA3-EDB4-4E20-BF43-02B0828B3B54}" srcOrd="3" destOrd="0" presId="urn:diagrams.loki3.com/BracketList"/>
    <dgm:cxn modelId="{CA93BDFE-2B5B-4CB8-BECE-946CCBEAAF9A}" type="presParOf" srcId="{801D2E56-BD09-4D6B-83D1-43702A5A1CAA}" destId="{A981AAC1-FD86-4D0B-9EC7-87F336D4ACCF}" srcOrd="4" destOrd="0" presId="urn:diagrams.loki3.com/BracketList"/>
    <dgm:cxn modelId="{5BB2EDC3-CB36-4E6B-938A-3346810EDB78}" type="presParOf" srcId="{A981AAC1-FD86-4D0B-9EC7-87F336D4ACCF}" destId="{7B382361-C7FF-4E7C-8F26-631C4EF7858E}" srcOrd="0" destOrd="0" presId="urn:diagrams.loki3.com/BracketList"/>
    <dgm:cxn modelId="{39AED498-8B31-451A-8051-05032B636279}" type="presParOf" srcId="{A981AAC1-FD86-4D0B-9EC7-87F336D4ACCF}" destId="{48CC77E8-C9A6-46AF-AFAA-2D5662EE93B0}" srcOrd="1" destOrd="0" presId="urn:diagrams.loki3.com/BracketList"/>
    <dgm:cxn modelId="{A636C275-C7BC-40EA-8378-5AD33A4BBCAC}" type="presParOf" srcId="{A981AAC1-FD86-4D0B-9EC7-87F336D4ACCF}" destId="{B5D214CD-2453-46EF-99A6-193BDE3B7DC9}" srcOrd="2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0DBBB4-A62C-4E3E-BD1D-2AD5B34680D6}" type="doc">
      <dgm:prSet loTypeId="urn:microsoft.com/office/officeart/2005/8/layout/list1" loCatId="list" qsTypeId="urn:microsoft.com/office/officeart/2005/8/quickstyle/simple3" qsCatId="simple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9958426F-BFDC-41CA-90B7-DA7007C2EF7B}" type="parTrans" cxnId="{E7ECADD0-50A0-4967-8886-FC6A59DFA939}">
      <dgm:prSet/>
      <dgm:spPr/>
      <dgm:t>
        <a:bodyPr/>
        <a:lstStyle/>
        <a:p>
          <a:endParaRPr lang="en-GB"/>
        </a:p>
      </dgm:t>
    </dgm:pt>
    <dgm:pt modelId="{09343196-4CB9-4302-A8EA-BFEA6D50B7BE}">
      <dgm:prSet phldrT="[Text]" custT="1"/>
      <dgm:spPr/>
      <dgm:t>
        <a:bodyPr>
          <a:noAutofit/>
        </a:bodyPr>
        <a:lstStyle/>
        <a:p>
          <a:pPr algn="just" rtl="0"/>
          <a:r>
            <a:rPr lang="ru" sz="1600" b="1" i="1" u="none" strike="noStrike" dirty="0">
              <a:latin typeface="Georgia"/>
              <a:ea typeface="Calibri"/>
              <a:cs typeface="Times New Roman"/>
            </a:rPr>
            <a:t>! В отношении упаковки исключаются ссылки на тарифные позиции </a:t>
          </a:r>
        </a:p>
        <a:p>
          <a:pPr algn="l" rtl="0"/>
          <a:r>
            <a:rPr lang="vi-VN" sz="1600" b="0" i="0" u="none" strike="noStrike" cap="none" spc="0" baseline="0" dirty="0">
              <a:solidFill>
                <a:srgbClr val="000000"/>
              </a:solidFill>
              <a:uFillTx/>
              <a:latin typeface="Georgia" pitchFamily="18"/>
            </a:rPr>
            <a:t>(</a:t>
          </a:r>
          <a:r>
            <a:rPr lang="vi-VN" sz="1600" b="0" i="0" u="none" strike="sngStrike" cap="none" spc="0" baseline="0" dirty="0">
              <a:solidFill>
                <a:srgbClr val="000000"/>
              </a:solidFill>
              <a:uFillTx/>
              <a:latin typeface="Georgia" pitchFamily="18"/>
            </a:rPr>
            <a:t>3923, 4415, 4819, 7010, 7310, 7311 00, 7606 12, 7612, 7613 00 000)</a:t>
          </a:r>
          <a:endParaRPr lang="en-GB" sz="1600" b="1" i="1" dirty="0">
            <a:latin typeface="Georgia" panose="02040502050405020303" pitchFamily="18" charset="0"/>
          </a:endParaRPr>
        </a:p>
      </dgm:t>
    </dgm:pt>
    <dgm:pt modelId="{BC570928-2AC6-40B2-8319-5BC932D27C8C}" type="sibTrans" cxnId="{E7ECADD0-50A0-4967-8886-FC6A59DFA939}">
      <dgm:prSet/>
      <dgm:spPr/>
      <dgm:t>
        <a:bodyPr/>
        <a:lstStyle/>
        <a:p>
          <a:endParaRPr lang="en-GB"/>
        </a:p>
      </dgm:t>
    </dgm:pt>
    <dgm:pt modelId="{12D820D8-8EEB-422C-92B2-4480A09313D9}" type="parTrans" cxnId="{100222E8-21CA-4287-804C-6E94B76B0A16}">
      <dgm:prSet/>
      <dgm:spPr/>
      <dgm:t>
        <a:bodyPr/>
        <a:lstStyle/>
        <a:p>
          <a:endParaRPr lang="en-GB"/>
        </a:p>
      </dgm:t>
    </dgm:pt>
    <dgm:pt modelId="{36F8131C-A78A-49A8-9899-E01281C9C8E7}">
      <dgm:prSet phldrT="[Text]" custT="1"/>
      <dgm:spPr/>
      <dgm:t>
        <a:bodyPr>
          <a:noAutofit/>
        </a:bodyPr>
        <a:lstStyle/>
        <a:p>
          <a:pPr algn="just" rtl="0"/>
          <a:r>
            <a:rPr lang="ru" sz="1600" b="1" i="0" u="none" strike="noStrike" dirty="0">
              <a:latin typeface="Georgia"/>
              <a:ea typeface="Calibri"/>
              <a:cs typeface="Times New Roman"/>
            </a:rPr>
            <a:t>Первичная, вторичная и/ или третичная упаковка из пластмассы, древесины, бумаги, картона, стекла, черных металлов и / или алюминия, которая:</a:t>
          </a:r>
          <a:endParaRPr lang="en-GB" sz="2500" dirty="0">
            <a:latin typeface="Georgia" panose="02040502050405020303" pitchFamily="18" charset="0"/>
          </a:endParaRPr>
        </a:p>
      </dgm:t>
    </dgm:pt>
    <dgm:pt modelId="{E3AD6CDF-F6F7-41C9-80A3-56EFB8E5F077}" type="parTrans" cxnId="{68E3B91E-4761-4C3E-B13D-F7BA23C55FC7}">
      <dgm:prSet/>
      <dgm:spPr/>
      <dgm:t>
        <a:bodyPr/>
        <a:lstStyle/>
        <a:p>
          <a:endParaRPr lang="en-GB"/>
        </a:p>
      </dgm:t>
    </dgm:pt>
    <dgm:pt modelId="{FA936351-499E-4BBA-AA47-105739A05801}">
      <dgm:prSet phldrT="[Text]" custT="1"/>
      <dgm:spPr/>
      <dgm:t>
        <a:bodyPr>
          <a:noAutofit/>
        </a:bodyPr>
        <a:lstStyle/>
        <a:p>
          <a:pPr rtl="0"/>
          <a:r>
            <a:rPr lang="ru" sz="1400" b="0" i="0" u="none" strike="noStrike">
              <a:latin typeface="Georgia"/>
              <a:ea typeface="Calibri"/>
              <a:cs typeface="Times New Roman"/>
            </a:rPr>
            <a:t>содержит продукты и/или;</a:t>
          </a:r>
          <a:endParaRPr lang="en-GB" sz="100">
            <a:latin typeface="Georgia" panose="02040502050405020303" pitchFamily="18" charset="0"/>
          </a:endParaRPr>
        </a:p>
      </dgm:t>
    </dgm:pt>
    <dgm:pt modelId="{F17E9299-CD37-4C21-8188-F1EB61879CAB}" type="sibTrans" cxnId="{68E3B91E-4761-4C3E-B13D-F7BA23C55FC7}">
      <dgm:prSet/>
      <dgm:spPr/>
      <dgm:t>
        <a:bodyPr/>
        <a:lstStyle/>
        <a:p>
          <a:endParaRPr lang="en-GB"/>
        </a:p>
      </dgm:t>
    </dgm:pt>
    <dgm:pt modelId="{09781E17-BECE-4582-BD2A-6A2AF40A7075}" type="parTrans" cxnId="{3AD38410-277E-4AF5-870C-E3006A04205A}">
      <dgm:prSet/>
      <dgm:spPr/>
      <dgm:t>
        <a:bodyPr/>
        <a:lstStyle/>
        <a:p>
          <a:endParaRPr lang="en-GB"/>
        </a:p>
      </dgm:t>
    </dgm:pt>
    <dgm:pt modelId="{512FF5B1-ABDC-4C83-8568-FBE253CF9CDE}">
      <dgm:prSet custT="1"/>
      <dgm:spPr/>
      <dgm:t>
        <a:bodyPr>
          <a:noAutofit/>
        </a:bodyPr>
        <a:lstStyle/>
        <a:p>
          <a:pPr rtl="0"/>
          <a:r>
            <a:rPr lang="ru" sz="1400" b="0" i="0" u="none" strike="noStrike" dirty="0">
              <a:latin typeface="Georgia"/>
              <a:ea typeface="Calibri"/>
              <a:cs typeface="Times New Roman"/>
            </a:rPr>
            <a:t>облегчает и защищает перемещение, погрузку и разгрузку;</a:t>
          </a:r>
          <a:endParaRPr lang="ro-MD" altLang="en-US" sz="1400" dirty="0">
            <a:latin typeface="Georgia" panose="02040502050405020303" pitchFamily="18" charset="0"/>
            <a:ea typeface="Calibri" pitchFamily="34" charset="0"/>
            <a:cs typeface="Times New Roman" panose="02020603050405020304" pitchFamily="18" charset="0"/>
          </a:endParaRPr>
        </a:p>
      </dgm:t>
    </dgm:pt>
    <dgm:pt modelId="{CC9BF5B6-CFA5-42BD-92C6-EACF376FA40C}" type="sibTrans" cxnId="{3AD38410-277E-4AF5-870C-E3006A04205A}">
      <dgm:prSet/>
      <dgm:spPr/>
      <dgm:t>
        <a:bodyPr/>
        <a:lstStyle/>
        <a:p>
          <a:endParaRPr lang="en-GB"/>
        </a:p>
      </dgm:t>
    </dgm:pt>
    <dgm:pt modelId="{FF0C0018-1AE0-493F-8EBA-F2639A2CB9E3}" type="parTrans" cxnId="{0CDC1B7D-C501-4FF9-BC74-2B75050E0F31}">
      <dgm:prSet/>
      <dgm:spPr/>
      <dgm:t>
        <a:bodyPr/>
        <a:lstStyle/>
        <a:p>
          <a:endParaRPr lang="en-GB"/>
        </a:p>
      </dgm:t>
    </dgm:pt>
    <dgm:pt modelId="{2A5444D1-466A-4A89-A6D9-C87367B7F938}">
      <dgm:prSet custT="1"/>
      <dgm:spPr/>
      <dgm:t>
        <a:bodyPr>
          <a:noAutofit/>
        </a:bodyPr>
        <a:lstStyle/>
        <a:p>
          <a:pPr rtl="0"/>
          <a:r>
            <a:rPr lang="ru" sz="1400" b="0" i="0" u="none" strike="noStrike">
              <a:latin typeface="Georgia"/>
              <a:ea typeface="Calibri"/>
              <a:cs typeface="Times New Roman"/>
            </a:rPr>
            <a:t>позволяет транспортировать несколько единиц продукции/товаров и/или;</a:t>
          </a:r>
          <a:endParaRPr lang="ro-MD" altLang="en-US" sz="100">
            <a:latin typeface="Georgia" panose="02040502050405020303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D686E40F-2C9F-4BE2-9277-B3EAF210BCA9}" type="sibTrans" cxnId="{0CDC1B7D-C501-4FF9-BC74-2B75050E0F31}">
      <dgm:prSet/>
      <dgm:spPr/>
      <dgm:t>
        <a:bodyPr/>
        <a:lstStyle/>
        <a:p>
          <a:endParaRPr lang="en-GB"/>
        </a:p>
      </dgm:t>
    </dgm:pt>
    <dgm:pt modelId="{5C3DE3D9-B6FD-49DF-B6E9-E2BE5BB06A95}" type="parTrans" cxnId="{4C4E1491-5FC1-464B-B3DD-49279AA1D4FB}">
      <dgm:prSet/>
      <dgm:spPr/>
      <dgm:t>
        <a:bodyPr/>
        <a:lstStyle/>
        <a:p>
          <a:endParaRPr lang="en-GB"/>
        </a:p>
      </dgm:t>
    </dgm:pt>
    <dgm:pt modelId="{E19FB866-9E94-48D0-B330-425BE2494404}">
      <dgm:prSet custT="1"/>
      <dgm:spPr/>
      <dgm:t>
        <a:bodyPr>
          <a:noAutofit/>
        </a:bodyPr>
        <a:lstStyle/>
        <a:p>
          <a:pPr rtl="0"/>
          <a:r>
            <a:rPr lang="ru" sz="1400" b="0" i="0" u="none" strike="noStrike">
              <a:latin typeface="Georgia"/>
              <a:ea typeface="Calibri"/>
              <a:cs typeface="Times New Roman"/>
            </a:rPr>
            <a:t>группировать несколько единиц продукции/товаров и/или;</a:t>
          </a:r>
          <a:endParaRPr lang="ro-MD" altLang="en-US" sz="100">
            <a:latin typeface="Georgia" panose="02040502050405020303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CE40E4E3-60D2-4A38-800A-E78DC8C981D6}" type="sibTrans" cxnId="{4C4E1491-5FC1-464B-B3DD-49279AA1D4FB}">
      <dgm:prSet/>
      <dgm:spPr/>
      <dgm:t>
        <a:bodyPr/>
        <a:lstStyle/>
        <a:p>
          <a:endParaRPr lang="en-GB"/>
        </a:p>
      </dgm:t>
    </dgm:pt>
    <dgm:pt modelId="{44DCF46B-408E-4FB0-9381-EB0590352715}" type="parTrans" cxnId="{5E0D736B-7661-4CCF-8739-5993FCCD019F}">
      <dgm:prSet/>
      <dgm:spPr/>
      <dgm:t>
        <a:bodyPr/>
        <a:lstStyle/>
        <a:p>
          <a:endParaRPr lang="en-GB"/>
        </a:p>
      </dgm:t>
    </dgm:pt>
    <dgm:pt modelId="{65159BCA-6B0A-4FDE-A8C1-751E4B1587A2}">
      <dgm:prSet custT="1"/>
      <dgm:spPr/>
      <dgm:t>
        <a:bodyPr>
          <a:noAutofit/>
        </a:bodyPr>
        <a:lstStyle/>
        <a:p>
          <a:pPr rtl="0"/>
          <a:r>
            <a:rPr lang="ru" sz="1400" b="0" i="0" u="none" strike="noStrike">
              <a:latin typeface="Georgia"/>
              <a:ea typeface="Calibri"/>
              <a:cs typeface="Times New Roman"/>
            </a:rPr>
            <a:t>облегчает их доставку от производителя конечному пользователю или потребителю.</a:t>
          </a:r>
          <a:endParaRPr lang="ro-RO" altLang="en-US" sz="1400">
            <a:latin typeface="Georgia" panose="02040502050405020303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3C5CC9E-2381-4751-A031-C9370BB4BA0B}" type="sibTrans" cxnId="{5E0D736B-7661-4CCF-8739-5993FCCD019F}">
      <dgm:prSet/>
      <dgm:spPr/>
      <dgm:t>
        <a:bodyPr/>
        <a:lstStyle/>
        <a:p>
          <a:endParaRPr lang="en-GB"/>
        </a:p>
      </dgm:t>
    </dgm:pt>
    <dgm:pt modelId="{280BEA85-17A4-4B87-8108-B9FA515BEED5}" type="sibTrans" cxnId="{100222E8-21CA-4287-804C-6E94B76B0A16}">
      <dgm:prSet/>
      <dgm:spPr/>
      <dgm:t>
        <a:bodyPr/>
        <a:lstStyle/>
        <a:p>
          <a:endParaRPr lang="en-GB"/>
        </a:p>
      </dgm:t>
    </dgm:pt>
    <dgm:pt modelId="{917E6975-C983-41C1-97BF-9D6DC8935041}" type="parTrans" cxnId="{2D722430-90A4-423B-86FE-A10471939B55}">
      <dgm:prSet/>
      <dgm:spPr/>
      <dgm:t>
        <a:bodyPr/>
        <a:lstStyle/>
        <a:p>
          <a:endParaRPr lang="en-GB"/>
        </a:p>
      </dgm:t>
    </dgm:pt>
    <dgm:pt modelId="{2F6C9677-CE07-4907-AB50-49D4B67A2A95}">
      <dgm:prSet phldrT="[Text]" custT="1"/>
      <dgm:spPr/>
      <dgm:t>
        <a:bodyPr>
          <a:noAutofit/>
        </a:bodyPr>
        <a:lstStyle/>
        <a:p>
          <a:pPr rtl="0"/>
          <a:r>
            <a:rPr lang="ru" sz="1600" b="1" i="0" u="none" strike="noStrike" dirty="0">
              <a:latin typeface="Georgia"/>
              <a:ea typeface="Calibri"/>
              <a:cs typeface="Times New Roman"/>
            </a:rPr>
            <a:t>Упаковка для реализации</a:t>
          </a:r>
          <a:endParaRPr lang="en-GB" sz="2500" dirty="0">
            <a:latin typeface="Georgia" panose="02040502050405020303" pitchFamily="18" charset="0"/>
          </a:endParaRPr>
        </a:p>
      </dgm:t>
    </dgm:pt>
    <dgm:pt modelId="{33CFE6C6-408E-4BA7-9E32-59CD4B8CCBAB}" type="sibTrans" cxnId="{2D722430-90A4-423B-86FE-A10471939B55}">
      <dgm:prSet/>
      <dgm:spPr/>
      <dgm:t>
        <a:bodyPr/>
        <a:lstStyle/>
        <a:p>
          <a:endParaRPr lang="en-GB"/>
        </a:p>
      </dgm:t>
    </dgm:pt>
    <dgm:pt modelId="{67ABB2C9-531F-4FD2-B8EE-B5156BA9443C}" type="pres">
      <dgm:prSet presAssocID="{2A0DBBB4-A62C-4E3E-BD1D-2AD5B34680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EA5139-D5D2-498A-9E36-1C0FCEC3DF3F}" type="pres">
      <dgm:prSet presAssocID="{09343196-4CB9-4302-A8EA-BFEA6D50B7BE}" presName="parentLin" presStyleCnt="0"/>
      <dgm:spPr/>
    </dgm:pt>
    <dgm:pt modelId="{2907171A-345F-47A4-BEB4-D5ADED3A3965}" type="pres">
      <dgm:prSet presAssocID="{09343196-4CB9-4302-A8EA-BFEA6D50B7B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52151F1-954D-4D9F-9724-19CF55C61159}" type="pres">
      <dgm:prSet presAssocID="{09343196-4CB9-4302-A8EA-BFEA6D50B7B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851E94-4095-4A7B-A39D-62E24EE2C1E9}" type="pres">
      <dgm:prSet presAssocID="{09343196-4CB9-4302-A8EA-BFEA6D50B7BE}" presName="negativeSpace" presStyleCnt="0"/>
      <dgm:spPr/>
    </dgm:pt>
    <dgm:pt modelId="{374721AA-ABD0-46DA-B636-0B6D15796F63}" type="pres">
      <dgm:prSet presAssocID="{09343196-4CB9-4302-A8EA-BFEA6D50B7BE}" presName="childText" presStyleLbl="conFgAcc1" presStyleIdx="0" presStyleCnt="3">
        <dgm:presLayoutVars>
          <dgm:bulletEnabled val="1"/>
        </dgm:presLayoutVars>
      </dgm:prSet>
      <dgm:spPr/>
    </dgm:pt>
    <dgm:pt modelId="{1D78F6E4-7FFA-4CBF-BA72-CB1C53F3C3E8}" type="pres">
      <dgm:prSet presAssocID="{BC570928-2AC6-40B2-8319-5BC932D27C8C}" presName="spaceBetweenRectangles" presStyleCnt="0"/>
      <dgm:spPr/>
    </dgm:pt>
    <dgm:pt modelId="{B88034FA-FC59-4845-B4AD-C6D3F48E79D9}" type="pres">
      <dgm:prSet presAssocID="{36F8131C-A78A-49A8-9899-E01281C9C8E7}" presName="parentLin" presStyleCnt="0"/>
      <dgm:spPr/>
    </dgm:pt>
    <dgm:pt modelId="{7BF79E59-6D53-4313-9259-58EFB958C5FA}" type="pres">
      <dgm:prSet presAssocID="{36F8131C-A78A-49A8-9899-E01281C9C8E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224B234-9824-476A-B1B7-5BE996EFA622}" type="pres">
      <dgm:prSet presAssocID="{36F8131C-A78A-49A8-9899-E01281C9C8E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2F6E88-8F68-44F0-9285-1F1724BCED26}" type="pres">
      <dgm:prSet presAssocID="{36F8131C-A78A-49A8-9899-E01281C9C8E7}" presName="negativeSpace" presStyleCnt="0"/>
      <dgm:spPr/>
    </dgm:pt>
    <dgm:pt modelId="{FF38BF99-5158-49AB-80B0-13120A9569B8}" type="pres">
      <dgm:prSet presAssocID="{36F8131C-A78A-49A8-9899-E01281C9C8E7}" presName="childText" presStyleLbl="conFgAcc1" presStyleIdx="1" presStyleCnt="3" custLinFactNeighborX="-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72A49-84AC-4D41-933E-275A64A98F9F}" type="pres">
      <dgm:prSet presAssocID="{280BEA85-17A4-4B87-8108-B9FA515BEED5}" presName="spaceBetweenRectangles" presStyleCnt="0"/>
      <dgm:spPr/>
    </dgm:pt>
    <dgm:pt modelId="{94ED2894-8D33-4FF2-B032-9ECFDF89D3AF}" type="pres">
      <dgm:prSet presAssocID="{2F6C9677-CE07-4907-AB50-49D4B67A2A95}" presName="parentLin" presStyleCnt="0"/>
      <dgm:spPr/>
    </dgm:pt>
    <dgm:pt modelId="{5FD781A5-088F-4127-8B9F-10C2059D3171}" type="pres">
      <dgm:prSet presAssocID="{2F6C9677-CE07-4907-AB50-49D4B67A2A9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AA7B3318-8941-44D0-926B-0BD3A304FC3B}" type="pres">
      <dgm:prSet presAssocID="{2F6C9677-CE07-4907-AB50-49D4B67A2A9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E392E-CB7E-4518-BD70-68C22EEC0970}" type="pres">
      <dgm:prSet presAssocID="{2F6C9677-CE07-4907-AB50-49D4B67A2A95}" presName="negativeSpace" presStyleCnt="0"/>
      <dgm:spPr/>
    </dgm:pt>
    <dgm:pt modelId="{5FEBCA21-7168-4487-A6E4-E3F785B0181C}" type="pres">
      <dgm:prSet presAssocID="{2F6C9677-CE07-4907-AB50-49D4B67A2A9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2D0F697-1D9C-4955-A8E6-0D6B9B53FBD9}" type="presOf" srcId="{E19FB866-9E94-48D0-B330-425BE2494404}" destId="{FF38BF99-5158-49AB-80B0-13120A9569B8}" srcOrd="0" destOrd="3" presId="urn:microsoft.com/office/officeart/2005/8/layout/list1"/>
    <dgm:cxn modelId="{12727B3D-BA33-47D9-A5C6-6A2B18F669EE}" type="presOf" srcId="{512FF5B1-ABDC-4C83-8568-FBE253CF9CDE}" destId="{FF38BF99-5158-49AB-80B0-13120A9569B8}" srcOrd="0" destOrd="1" presId="urn:microsoft.com/office/officeart/2005/8/layout/list1"/>
    <dgm:cxn modelId="{168FC10C-E760-4D50-9A3D-59C9A6D0C66A}" type="presOf" srcId="{09343196-4CB9-4302-A8EA-BFEA6D50B7BE}" destId="{2907171A-345F-47A4-BEB4-D5ADED3A3965}" srcOrd="0" destOrd="0" presId="urn:microsoft.com/office/officeart/2005/8/layout/list1"/>
    <dgm:cxn modelId="{C9436D1F-A244-4F2E-88C2-DA588B64186E}" type="presOf" srcId="{2F6C9677-CE07-4907-AB50-49D4B67A2A95}" destId="{5FD781A5-088F-4127-8B9F-10C2059D3171}" srcOrd="0" destOrd="0" presId="urn:microsoft.com/office/officeart/2005/8/layout/list1"/>
    <dgm:cxn modelId="{B8DFB1AF-F9CD-41BA-B656-32FF87608126}" type="presOf" srcId="{09343196-4CB9-4302-A8EA-BFEA6D50B7BE}" destId="{D52151F1-954D-4D9F-9724-19CF55C61159}" srcOrd="1" destOrd="0" presId="urn:microsoft.com/office/officeart/2005/8/layout/list1"/>
    <dgm:cxn modelId="{2D722430-90A4-423B-86FE-A10471939B55}" srcId="{2A0DBBB4-A62C-4E3E-BD1D-2AD5B34680D6}" destId="{2F6C9677-CE07-4907-AB50-49D4B67A2A95}" srcOrd="2" destOrd="0" parTransId="{917E6975-C983-41C1-97BF-9D6DC8935041}" sibTransId="{33CFE6C6-408E-4BA7-9E32-59CD4B8CCBAB}"/>
    <dgm:cxn modelId="{0CDC1B7D-C501-4FF9-BC74-2B75050E0F31}" srcId="{36F8131C-A78A-49A8-9899-E01281C9C8E7}" destId="{2A5444D1-466A-4A89-A6D9-C87367B7F938}" srcOrd="2" destOrd="0" parTransId="{FF0C0018-1AE0-493F-8EBA-F2639A2CB9E3}" sibTransId="{D686E40F-2C9F-4BE2-9277-B3EAF210BCA9}"/>
    <dgm:cxn modelId="{CDCBFF3C-4EA7-4535-88C4-DA4CFB85437C}" type="presOf" srcId="{36F8131C-A78A-49A8-9899-E01281C9C8E7}" destId="{7BF79E59-6D53-4313-9259-58EFB958C5FA}" srcOrd="0" destOrd="0" presId="urn:microsoft.com/office/officeart/2005/8/layout/list1"/>
    <dgm:cxn modelId="{100222E8-21CA-4287-804C-6E94B76B0A16}" srcId="{2A0DBBB4-A62C-4E3E-BD1D-2AD5B34680D6}" destId="{36F8131C-A78A-49A8-9899-E01281C9C8E7}" srcOrd="1" destOrd="0" parTransId="{12D820D8-8EEB-422C-92B2-4480A09313D9}" sibTransId="{280BEA85-17A4-4B87-8108-B9FA515BEED5}"/>
    <dgm:cxn modelId="{638942F5-33BA-4288-8BBA-4DA3861F477C}" type="presOf" srcId="{2A0DBBB4-A62C-4E3E-BD1D-2AD5B34680D6}" destId="{67ABB2C9-531F-4FD2-B8EE-B5156BA9443C}" srcOrd="0" destOrd="0" presId="urn:microsoft.com/office/officeart/2005/8/layout/list1"/>
    <dgm:cxn modelId="{4C4E1491-5FC1-464B-B3DD-49279AA1D4FB}" srcId="{36F8131C-A78A-49A8-9899-E01281C9C8E7}" destId="{E19FB866-9E94-48D0-B330-425BE2494404}" srcOrd="3" destOrd="0" parTransId="{5C3DE3D9-B6FD-49DF-B6E9-E2BE5BB06A95}" sibTransId="{CE40E4E3-60D2-4A38-800A-E78DC8C981D6}"/>
    <dgm:cxn modelId="{A6C535A8-9F3F-493E-AB7A-0612A44B2D78}" type="presOf" srcId="{65159BCA-6B0A-4FDE-A8C1-751E4B1587A2}" destId="{FF38BF99-5158-49AB-80B0-13120A9569B8}" srcOrd="0" destOrd="4" presId="urn:microsoft.com/office/officeart/2005/8/layout/list1"/>
    <dgm:cxn modelId="{1FD64A26-5DD2-4DC5-8BCC-4BDE73952ED5}" type="presOf" srcId="{2A5444D1-466A-4A89-A6D9-C87367B7F938}" destId="{FF38BF99-5158-49AB-80B0-13120A9569B8}" srcOrd="0" destOrd="2" presId="urn:microsoft.com/office/officeart/2005/8/layout/list1"/>
    <dgm:cxn modelId="{03EE04D8-E6C3-4E43-8321-945969BC4C0C}" type="presOf" srcId="{36F8131C-A78A-49A8-9899-E01281C9C8E7}" destId="{4224B234-9824-476A-B1B7-5BE996EFA622}" srcOrd="1" destOrd="0" presId="urn:microsoft.com/office/officeart/2005/8/layout/list1"/>
    <dgm:cxn modelId="{E7ECADD0-50A0-4967-8886-FC6A59DFA939}" srcId="{2A0DBBB4-A62C-4E3E-BD1D-2AD5B34680D6}" destId="{09343196-4CB9-4302-A8EA-BFEA6D50B7BE}" srcOrd="0" destOrd="0" parTransId="{9958426F-BFDC-41CA-90B7-DA7007C2EF7B}" sibTransId="{BC570928-2AC6-40B2-8319-5BC932D27C8C}"/>
    <dgm:cxn modelId="{68E3B91E-4761-4C3E-B13D-F7BA23C55FC7}" srcId="{36F8131C-A78A-49A8-9899-E01281C9C8E7}" destId="{FA936351-499E-4BBA-AA47-105739A05801}" srcOrd="0" destOrd="0" parTransId="{E3AD6CDF-F6F7-41C9-80A3-56EFB8E5F077}" sibTransId="{F17E9299-CD37-4C21-8188-F1EB61879CAB}"/>
    <dgm:cxn modelId="{5E0D736B-7661-4CCF-8739-5993FCCD019F}" srcId="{36F8131C-A78A-49A8-9899-E01281C9C8E7}" destId="{65159BCA-6B0A-4FDE-A8C1-751E4B1587A2}" srcOrd="4" destOrd="0" parTransId="{44DCF46B-408E-4FB0-9381-EB0590352715}" sibTransId="{73C5CC9E-2381-4751-A031-C9370BB4BA0B}"/>
    <dgm:cxn modelId="{7FF28EB6-9786-43A4-A01C-77834C47EDDC}" type="presOf" srcId="{2F6C9677-CE07-4907-AB50-49D4B67A2A95}" destId="{AA7B3318-8941-44D0-926B-0BD3A304FC3B}" srcOrd="1" destOrd="0" presId="urn:microsoft.com/office/officeart/2005/8/layout/list1"/>
    <dgm:cxn modelId="{3AD38410-277E-4AF5-870C-E3006A04205A}" srcId="{36F8131C-A78A-49A8-9899-E01281C9C8E7}" destId="{512FF5B1-ABDC-4C83-8568-FBE253CF9CDE}" srcOrd="1" destOrd="0" parTransId="{09781E17-BECE-4582-BD2A-6A2AF40A7075}" sibTransId="{CC9BF5B6-CFA5-42BD-92C6-EACF376FA40C}"/>
    <dgm:cxn modelId="{0EA65CD8-CCAC-4905-82F9-DB881F0A5195}" type="presOf" srcId="{FA936351-499E-4BBA-AA47-105739A05801}" destId="{FF38BF99-5158-49AB-80B0-13120A9569B8}" srcOrd="0" destOrd="0" presId="urn:microsoft.com/office/officeart/2005/8/layout/list1"/>
    <dgm:cxn modelId="{BCF8A549-2DC8-4AF5-B2C5-6E239A97F765}" type="presParOf" srcId="{67ABB2C9-531F-4FD2-B8EE-B5156BA9443C}" destId="{79EA5139-D5D2-498A-9E36-1C0FCEC3DF3F}" srcOrd="0" destOrd="0" presId="urn:microsoft.com/office/officeart/2005/8/layout/list1"/>
    <dgm:cxn modelId="{50BE5713-1E96-4A17-8DA1-E40064ADFFE7}" type="presParOf" srcId="{79EA5139-D5D2-498A-9E36-1C0FCEC3DF3F}" destId="{2907171A-345F-47A4-BEB4-D5ADED3A3965}" srcOrd="0" destOrd="0" presId="urn:microsoft.com/office/officeart/2005/8/layout/list1"/>
    <dgm:cxn modelId="{D3F84366-343B-499E-A5D8-977D29A07AE2}" type="presParOf" srcId="{79EA5139-D5D2-498A-9E36-1C0FCEC3DF3F}" destId="{D52151F1-954D-4D9F-9724-19CF55C61159}" srcOrd="1" destOrd="0" presId="urn:microsoft.com/office/officeart/2005/8/layout/list1"/>
    <dgm:cxn modelId="{23F16964-F8A2-433B-B255-5DD10D40871F}" type="presParOf" srcId="{67ABB2C9-531F-4FD2-B8EE-B5156BA9443C}" destId="{50851E94-4095-4A7B-A39D-62E24EE2C1E9}" srcOrd="1" destOrd="0" presId="urn:microsoft.com/office/officeart/2005/8/layout/list1"/>
    <dgm:cxn modelId="{20450FBE-233B-456D-90F1-74039C8D5920}" type="presParOf" srcId="{67ABB2C9-531F-4FD2-B8EE-B5156BA9443C}" destId="{374721AA-ABD0-46DA-B636-0B6D15796F63}" srcOrd="2" destOrd="0" presId="urn:microsoft.com/office/officeart/2005/8/layout/list1"/>
    <dgm:cxn modelId="{966A3B2F-04D5-40C0-96AB-9C6DB60684EA}" type="presParOf" srcId="{67ABB2C9-531F-4FD2-B8EE-B5156BA9443C}" destId="{1D78F6E4-7FFA-4CBF-BA72-CB1C53F3C3E8}" srcOrd="3" destOrd="0" presId="urn:microsoft.com/office/officeart/2005/8/layout/list1"/>
    <dgm:cxn modelId="{BC5BA149-7923-4FA4-AA64-04024E9B4939}" type="presParOf" srcId="{67ABB2C9-531F-4FD2-B8EE-B5156BA9443C}" destId="{B88034FA-FC59-4845-B4AD-C6D3F48E79D9}" srcOrd="4" destOrd="0" presId="urn:microsoft.com/office/officeart/2005/8/layout/list1"/>
    <dgm:cxn modelId="{C0690986-E6FA-436F-9E4E-3B64A4B1A2D0}" type="presParOf" srcId="{B88034FA-FC59-4845-B4AD-C6D3F48E79D9}" destId="{7BF79E59-6D53-4313-9259-58EFB958C5FA}" srcOrd="0" destOrd="0" presId="urn:microsoft.com/office/officeart/2005/8/layout/list1"/>
    <dgm:cxn modelId="{33AC39D3-3ED7-4943-875B-C5A8F302E2F9}" type="presParOf" srcId="{B88034FA-FC59-4845-B4AD-C6D3F48E79D9}" destId="{4224B234-9824-476A-B1B7-5BE996EFA622}" srcOrd="1" destOrd="0" presId="urn:microsoft.com/office/officeart/2005/8/layout/list1"/>
    <dgm:cxn modelId="{8A9DF54D-D250-431C-9F34-1C7A00CC15D5}" type="presParOf" srcId="{67ABB2C9-531F-4FD2-B8EE-B5156BA9443C}" destId="{962F6E88-8F68-44F0-9285-1F1724BCED26}" srcOrd="5" destOrd="0" presId="urn:microsoft.com/office/officeart/2005/8/layout/list1"/>
    <dgm:cxn modelId="{D9FFF3E2-384F-4F5E-8965-39E2BDC14224}" type="presParOf" srcId="{67ABB2C9-531F-4FD2-B8EE-B5156BA9443C}" destId="{FF38BF99-5158-49AB-80B0-13120A9569B8}" srcOrd="6" destOrd="0" presId="urn:microsoft.com/office/officeart/2005/8/layout/list1"/>
    <dgm:cxn modelId="{9AD0F2D5-B14B-4AE8-BF45-00B23D84F6F1}" type="presParOf" srcId="{67ABB2C9-531F-4FD2-B8EE-B5156BA9443C}" destId="{FC572A49-84AC-4D41-933E-275A64A98F9F}" srcOrd="7" destOrd="0" presId="urn:microsoft.com/office/officeart/2005/8/layout/list1"/>
    <dgm:cxn modelId="{C4088930-06FF-426B-A217-DF1256825A40}" type="presParOf" srcId="{67ABB2C9-531F-4FD2-B8EE-B5156BA9443C}" destId="{94ED2894-8D33-4FF2-B032-9ECFDF89D3AF}" srcOrd="8" destOrd="0" presId="urn:microsoft.com/office/officeart/2005/8/layout/list1"/>
    <dgm:cxn modelId="{4E577613-FFE1-44EF-BD9B-9B48032B0900}" type="presParOf" srcId="{94ED2894-8D33-4FF2-B032-9ECFDF89D3AF}" destId="{5FD781A5-088F-4127-8B9F-10C2059D3171}" srcOrd="0" destOrd="0" presId="urn:microsoft.com/office/officeart/2005/8/layout/list1"/>
    <dgm:cxn modelId="{F3DD32A0-C890-411E-9D9D-FABC04114F9B}" type="presParOf" srcId="{94ED2894-8D33-4FF2-B032-9ECFDF89D3AF}" destId="{AA7B3318-8941-44D0-926B-0BD3A304FC3B}" srcOrd="1" destOrd="0" presId="urn:microsoft.com/office/officeart/2005/8/layout/list1"/>
    <dgm:cxn modelId="{52B50546-36DD-4A32-B4BC-66D909D0A2E2}" type="presParOf" srcId="{67ABB2C9-531F-4FD2-B8EE-B5156BA9443C}" destId="{5F5E392E-CB7E-4518-BD70-68C22EEC0970}" srcOrd="9" destOrd="0" presId="urn:microsoft.com/office/officeart/2005/8/layout/list1"/>
    <dgm:cxn modelId="{9257A644-E0F6-48FD-A273-31BAA083BB9B}" type="presParOf" srcId="{67ABB2C9-531F-4FD2-B8EE-B5156BA9443C}" destId="{5FEBCA21-7168-4487-A6E4-E3F785B0181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82BB34-A5E3-4ADE-8785-1081DB169C7B}" type="doc">
      <dgm:prSet loTypeId="urn:microsoft.com/office/officeart/2005/8/layout/hProcess9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79DFD9C4-3AB3-4E44-928B-ACCE57D32778}" type="parTrans" cxnId="{578A8A96-45E1-45D4-B500-340193B1912B}">
      <dgm:prSet/>
      <dgm:spPr/>
      <dgm:t>
        <a:bodyPr/>
        <a:lstStyle/>
        <a:p>
          <a:endParaRPr lang="en-GB"/>
        </a:p>
      </dgm:t>
    </dgm:pt>
    <dgm:pt modelId="{2C723286-83F1-458A-AB9A-28F501DEECD6}">
      <dgm:prSet custT="1"/>
      <dgm:spPr/>
      <dgm:t>
        <a:bodyPr>
          <a:noAutofit/>
        </a:bodyPr>
        <a:lstStyle/>
        <a:p>
          <a:pPr rtl="0"/>
          <a:r>
            <a:rPr lang="ru-RU" sz="1100" b="1" i="1" u="none" strike="noStrike" dirty="0">
              <a:latin typeface="Georgia"/>
            </a:rPr>
            <a:t>У</a:t>
          </a:r>
          <a:r>
            <a:rPr lang="ru" sz="1100" b="1" i="1" u="none" strike="noStrike" dirty="0">
              <a:latin typeface="Georgia"/>
            </a:rPr>
            <a:t>паковка- </a:t>
          </a:r>
          <a:r>
            <a:rPr lang="ru-RU" sz="1100" b="0" i="1" u="none" strike="noStrike" dirty="0">
              <a:latin typeface="Georgia"/>
            </a:rPr>
            <a:t>продукт, выполненный из материалов любой природы, предназначенный для содержания товаров и их защиты во время погрузки, представления и доставки от производителя до конечного пользователя или потребителя и для использования в качестве первичной упаковки, вторичной упаковки, упаковки для реализации или третичной упаковки</a:t>
          </a:r>
          <a:r>
            <a:rPr lang="ru" sz="1100" b="0" i="0" u="none" strike="noStrike" dirty="0">
              <a:latin typeface="Georgia"/>
            </a:rPr>
            <a:t>-</a:t>
          </a:r>
          <a:endParaRPr lang="en-GB" sz="1100" dirty="0">
            <a:latin typeface="Georgia" panose="02040502050405020303" pitchFamily="18" charset="0"/>
          </a:endParaRPr>
        </a:p>
      </dgm:t>
    </dgm:pt>
    <dgm:pt modelId="{F615D362-7AFA-4BCA-AB09-0C8F517D4C47}" type="sibTrans" cxnId="{578A8A96-45E1-45D4-B500-340193B1912B}">
      <dgm:prSet/>
      <dgm:spPr/>
      <dgm:t>
        <a:bodyPr/>
        <a:lstStyle/>
        <a:p>
          <a:endParaRPr lang="en-GB"/>
        </a:p>
      </dgm:t>
    </dgm:pt>
    <dgm:pt modelId="{CB2AFBB1-B9F1-48EA-89F4-3C31A7ACABCA}" type="parTrans" cxnId="{959E7FE8-3B98-4929-A40C-961BA103FEC0}">
      <dgm:prSet/>
      <dgm:spPr/>
      <dgm:t>
        <a:bodyPr/>
        <a:lstStyle/>
        <a:p>
          <a:endParaRPr lang="en-GB"/>
        </a:p>
      </dgm:t>
    </dgm:pt>
    <dgm:pt modelId="{965BE2E3-38F4-4DCE-988C-006E64359686}">
      <dgm:prSet custT="1"/>
      <dgm:spPr/>
      <dgm:t>
        <a:bodyPr>
          <a:noAutofit/>
        </a:bodyPr>
        <a:lstStyle/>
        <a:p>
          <a:pPr rtl="0"/>
          <a:r>
            <a:rPr lang="ru" sz="1100" b="1" i="1" u="none" strike="noStrike" dirty="0">
              <a:latin typeface="Georgia"/>
            </a:rPr>
            <a:t>Первичная упаковка </a:t>
          </a:r>
          <a:r>
            <a:rPr lang="ru" sz="1100" b="0" i="1" u="none" strike="noStrike" dirty="0">
              <a:latin typeface="Georgia"/>
            </a:rPr>
            <a:t>–</a:t>
          </a:r>
          <a:r>
            <a:rPr lang="ru" sz="1100" b="0" i="0" u="none" strike="noStrike" dirty="0">
              <a:latin typeface="Georgia"/>
            </a:rPr>
            <a:t> </a:t>
          </a:r>
          <a:r>
            <a:rPr lang="ru-RU" sz="1100" b="0" i="0" u="none" strike="noStrike" dirty="0">
              <a:latin typeface="Georgia"/>
            </a:rPr>
            <a:t>упаковка, предназначенная для использования в качестве товарной единицы конечным пользователем или потребителем в торговой точке</a:t>
          </a:r>
          <a:endParaRPr lang="en-GB" sz="1100" dirty="0">
            <a:latin typeface="Georgia" panose="02040502050405020303" pitchFamily="18" charset="0"/>
          </a:endParaRPr>
        </a:p>
      </dgm:t>
    </dgm:pt>
    <dgm:pt modelId="{F3C5CE65-73C1-4736-BDA2-029BB08DFB8D}" type="sibTrans" cxnId="{959E7FE8-3B98-4929-A40C-961BA103FEC0}">
      <dgm:prSet/>
      <dgm:spPr/>
      <dgm:t>
        <a:bodyPr/>
        <a:lstStyle/>
        <a:p>
          <a:endParaRPr lang="en-GB"/>
        </a:p>
      </dgm:t>
    </dgm:pt>
    <dgm:pt modelId="{5DE232B7-2D03-4C6B-BAF7-5030EFBAC04F}" type="parTrans" cxnId="{20C7381C-F451-4022-8185-A7D106670DE7}">
      <dgm:prSet/>
      <dgm:spPr/>
      <dgm:t>
        <a:bodyPr/>
        <a:lstStyle/>
        <a:p>
          <a:endParaRPr lang="en-GB"/>
        </a:p>
      </dgm:t>
    </dgm:pt>
    <dgm:pt modelId="{08A16DF2-26B2-4C93-A025-A339F2D9A1E5}">
      <dgm:prSet custT="1"/>
      <dgm:spPr/>
      <dgm:t>
        <a:bodyPr>
          <a:noAutofit/>
        </a:bodyPr>
        <a:lstStyle/>
        <a:p>
          <a:pPr rtl="0"/>
          <a:r>
            <a:rPr lang="ru" sz="1100" b="1" i="1" u="none" strike="noStrike" dirty="0">
              <a:latin typeface="Georgia"/>
            </a:rPr>
            <a:t>композитная упаковка </a:t>
          </a:r>
          <a:r>
            <a:rPr lang="ru" sz="1100" b="0" i="1" u="none" strike="noStrike" dirty="0">
              <a:latin typeface="Georgia"/>
            </a:rPr>
            <a:t>–</a:t>
          </a:r>
          <a:r>
            <a:rPr lang="ru" sz="1100" b="0" i="0" u="none" strike="noStrike" dirty="0">
              <a:latin typeface="Georgia"/>
            </a:rPr>
            <a:t> </a:t>
          </a:r>
          <a:r>
            <a:rPr lang="ru-RU" sz="1100" b="0" i="0" u="none" strike="noStrike" dirty="0">
              <a:latin typeface="Georgia"/>
            </a:rPr>
            <a:t>упаковка, изготовленная из двух или более слоев различных материалов, не отделимых вручную, образующих одну цельную единицу, состоящую из внутренней емкости и внешней оболочки, которая наполняется, складируется, транспортируется и опустошается как таковая</a:t>
          </a:r>
          <a:endParaRPr lang="en-GB" sz="1100" dirty="0">
            <a:latin typeface="Georgia" panose="02040502050405020303" pitchFamily="18" charset="0"/>
          </a:endParaRPr>
        </a:p>
      </dgm:t>
    </dgm:pt>
    <dgm:pt modelId="{303305C0-EEE8-4FE9-8FCF-9C0EF6A69CF8}" type="sibTrans" cxnId="{20C7381C-F451-4022-8185-A7D106670DE7}">
      <dgm:prSet/>
      <dgm:spPr/>
      <dgm:t>
        <a:bodyPr/>
        <a:lstStyle/>
        <a:p>
          <a:endParaRPr lang="en-GB"/>
        </a:p>
      </dgm:t>
    </dgm:pt>
    <dgm:pt modelId="{66AF61A0-12ED-4829-86E8-F7B4EDFAB0E1}" type="parTrans" cxnId="{7A972274-DD29-410D-B56D-226787D06B20}">
      <dgm:prSet/>
      <dgm:spPr/>
      <dgm:t>
        <a:bodyPr/>
        <a:lstStyle/>
        <a:p>
          <a:endParaRPr lang="en-GB"/>
        </a:p>
      </dgm:t>
    </dgm:pt>
    <dgm:pt modelId="{59563887-A032-4A40-A939-C97103229B10}">
      <dgm:prSet custT="1"/>
      <dgm:spPr/>
      <dgm:t>
        <a:bodyPr>
          <a:noAutofit/>
        </a:bodyPr>
        <a:lstStyle/>
        <a:p>
          <a:pPr rtl="0"/>
          <a:r>
            <a:rPr lang="ru" sz="1100" b="1" i="1" u="none" strike="noStrike" dirty="0">
              <a:latin typeface="Georgia"/>
            </a:rPr>
            <a:t>вторичная упаковка</a:t>
          </a:r>
          <a:r>
            <a:rPr lang="ru" sz="1100" b="1" i="0" u="none" strike="noStrike" dirty="0">
              <a:latin typeface="Georgia"/>
            </a:rPr>
            <a:t> </a:t>
          </a:r>
          <a:r>
            <a:rPr lang="ru" sz="1100" b="0" i="0" u="none" strike="noStrike" dirty="0">
              <a:latin typeface="Georgia"/>
            </a:rPr>
            <a:t>- упаковка, разработанная для образования в торговой точке группировки товарных единиц, независимо от того, продается она как таковая конечному пользователю или потребителю или служит только средством для выкладки товара в торговой точке. Вторичная упаковка упаковка может быть отделена от продукта без нарушения качества продукта</a:t>
          </a:r>
          <a:endParaRPr lang="en-GB" sz="1100" dirty="0">
            <a:latin typeface="Georgia" panose="02040502050405020303" pitchFamily="18" charset="0"/>
          </a:endParaRPr>
        </a:p>
      </dgm:t>
    </dgm:pt>
    <dgm:pt modelId="{A70C5F5F-211B-4E34-8E25-31C791C56BC0}" type="sibTrans" cxnId="{7A972274-DD29-410D-B56D-226787D06B20}">
      <dgm:prSet/>
      <dgm:spPr/>
      <dgm:t>
        <a:bodyPr/>
        <a:lstStyle/>
        <a:p>
          <a:endParaRPr lang="en-GB"/>
        </a:p>
      </dgm:t>
    </dgm:pt>
    <dgm:pt modelId="{BF61A6D1-F768-4446-81DD-121B5ECBA42F}" type="parTrans" cxnId="{D7E82557-40CE-419F-800E-F4D9731BFF99}">
      <dgm:prSet/>
      <dgm:spPr/>
      <dgm:t>
        <a:bodyPr/>
        <a:lstStyle/>
        <a:p>
          <a:endParaRPr lang="en-GB"/>
        </a:p>
      </dgm:t>
    </dgm:pt>
    <dgm:pt modelId="{ED3540E7-EDA0-455F-8198-E8E990501A8E}">
      <dgm:prSet custT="1"/>
      <dgm:spPr/>
      <dgm:t>
        <a:bodyPr>
          <a:noAutofit/>
        </a:bodyPr>
        <a:lstStyle/>
        <a:p>
          <a:pPr rtl="0"/>
          <a:r>
            <a:rPr lang="ru-RU" sz="1100" b="1" i="1" u="none" strike="noStrike" dirty="0">
              <a:solidFill>
                <a:srgbClr val="FF0000"/>
              </a:solidFill>
              <a:latin typeface="Georgia"/>
            </a:rPr>
            <a:t>упаковка для реализации </a:t>
          </a:r>
          <a:r>
            <a:rPr lang="ru" sz="1100" b="0" i="0" u="none" strike="noStrike" dirty="0">
              <a:solidFill>
                <a:srgbClr val="FF0000"/>
              </a:solidFill>
              <a:latin typeface="Georgia"/>
            </a:rPr>
            <a:t>- </a:t>
          </a:r>
          <a:r>
            <a:rPr lang="ru-RU" sz="1100" dirty="0">
              <a:solidFill>
                <a:srgbClr val="FF0000"/>
              </a:solidFill>
              <a:latin typeface="Georgia" panose="02040502050405020303" pitchFamily="18" charset="0"/>
            </a:rPr>
            <a:t>упаковка, спроектированная и предназначенная для наполнения в пунктах продажи, а также одноразовая упаковка, продаваемая, наполняемая или предназначенная для наполнения в точках сбыта,</a:t>
          </a:r>
          <a:endParaRPr lang="en-GB" sz="1100" dirty="0">
            <a:solidFill>
              <a:srgbClr val="FF0000"/>
            </a:solidFill>
            <a:latin typeface="Georgia" panose="02040502050405020303" pitchFamily="18" charset="0"/>
          </a:endParaRPr>
        </a:p>
      </dgm:t>
    </dgm:pt>
    <dgm:pt modelId="{1F4AA12F-6BBD-43EB-BF7F-6FB29CDFF1FC}" type="sibTrans" cxnId="{D7E82557-40CE-419F-800E-F4D9731BFF99}">
      <dgm:prSet/>
      <dgm:spPr/>
      <dgm:t>
        <a:bodyPr/>
        <a:lstStyle/>
        <a:p>
          <a:endParaRPr lang="en-GB"/>
        </a:p>
      </dgm:t>
    </dgm:pt>
    <dgm:pt modelId="{3C9009E6-52A0-489D-A147-D3C31D1A5390}" type="parTrans" cxnId="{BCA6B023-0EB8-4392-8224-DF135A9125C3}">
      <dgm:prSet/>
      <dgm:spPr/>
      <dgm:t>
        <a:bodyPr/>
        <a:lstStyle/>
        <a:p>
          <a:endParaRPr lang="en-GB"/>
        </a:p>
      </dgm:t>
    </dgm:pt>
    <dgm:pt modelId="{E0F18922-547D-4AE9-82D9-4C04B07CFAF2}">
      <dgm:prSet custT="1"/>
      <dgm:spPr/>
      <dgm:t>
        <a:bodyPr>
          <a:noAutofit/>
        </a:bodyPr>
        <a:lstStyle/>
        <a:p>
          <a:pPr rtl="0"/>
          <a:r>
            <a:rPr lang="ru" sz="1100" b="1" i="1" u="none" strike="noStrike" dirty="0">
              <a:latin typeface="Georgia"/>
            </a:rPr>
            <a:t>третичная упаковка</a:t>
          </a:r>
          <a:r>
            <a:rPr lang="ru" sz="1100" b="1" i="0" u="none" strike="noStrike" dirty="0">
              <a:latin typeface="Georgia"/>
            </a:rPr>
            <a:t> (транспортная упаковка</a:t>
          </a:r>
          <a:r>
            <a:rPr lang="ru" sz="1100" b="0" i="0" u="none" strike="noStrike" dirty="0">
              <a:latin typeface="Georgia"/>
            </a:rPr>
            <a:t>) – </a:t>
          </a:r>
          <a:r>
            <a:rPr lang="ru-RU" sz="1100" b="0" i="0" u="none" strike="noStrike" dirty="0">
              <a:latin typeface="Georgia"/>
            </a:rPr>
            <a:t>упаковка, предназначенная для облегчения погрузки и транспортировки нескольких товарных единиц или групповых упаковок, а также для предупреждения ее повреждения при погрузке или перевозке. Третичная упаковка не включает дорожные, железнодорожные, водные контейнеры или контейнеры для воздушных перевозок</a:t>
          </a:r>
          <a:endParaRPr lang="en-GB" sz="1100" dirty="0">
            <a:latin typeface="Georgia" panose="02040502050405020303" pitchFamily="18" charset="0"/>
          </a:endParaRPr>
        </a:p>
      </dgm:t>
    </dgm:pt>
    <dgm:pt modelId="{E9EACD24-4047-48D3-B4C2-503E14DCD114}" type="sibTrans" cxnId="{BCA6B023-0EB8-4392-8224-DF135A9125C3}">
      <dgm:prSet/>
      <dgm:spPr/>
      <dgm:t>
        <a:bodyPr/>
        <a:lstStyle/>
        <a:p>
          <a:endParaRPr lang="en-GB"/>
        </a:p>
      </dgm:t>
    </dgm:pt>
    <dgm:pt modelId="{B2777A27-8CCB-46B1-9022-D1BF39D78DB2}" type="parTrans" cxnId="{21FD2488-5F2B-4DE9-BB38-9AB73F385F9A}">
      <dgm:prSet/>
      <dgm:spPr/>
      <dgm:t>
        <a:bodyPr/>
        <a:lstStyle/>
        <a:p>
          <a:endParaRPr lang="en-GB"/>
        </a:p>
      </dgm:t>
    </dgm:pt>
    <dgm:pt modelId="{BFA32DD0-AEBB-49CE-9A5A-A21F7A9288E2}">
      <dgm:prSet custT="1"/>
      <dgm:spPr/>
      <dgm:t>
        <a:bodyPr>
          <a:noAutofit/>
        </a:bodyPr>
        <a:lstStyle/>
        <a:p>
          <a:pPr rtl="0"/>
          <a:r>
            <a:rPr lang="ru" sz="1100" b="1" i="1" u="none" strike="noStrike" dirty="0">
              <a:latin typeface="Georgia"/>
            </a:rPr>
            <a:t>отходы упаковк</a:t>
          </a:r>
          <a:r>
            <a:rPr lang="ru" sz="1100" b="0" i="1" u="none" strike="noStrike" dirty="0">
              <a:latin typeface="Georgia"/>
            </a:rPr>
            <a:t>и</a:t>
          </a:r>
          <a:r>
            <a:rPr lang="ru" sz="1100" b="0" i="0" u="none" strike="noStrike" dirty="0">
              <a:latin typeface="Georgia"/>
            </a:rPr>
            <a:t> – </a:t>
          </a:r>
          <a:r>
            <a:rPr lang="ru-RU" sz="1100" b="0" i="0" u="none" strike="noStrike" dirty="0">
              <a:latin typeface="Georgia"/>
            </a:rPr>
            <a:t>упаковка/упаковочный материал, ставшие отходами после того, как они были использованы для содержания товаров и их защиты во время погрузки, представления и доставки, и которые владелец намерен или обязан выбросить. Отходы упаковки не включают отходы любого рода, образовавшиеся в результате производства упаковки и упаковочных материалов или любого другого производственного процесса</a:t>
          </a:r>
          <a:endParaRPr lang="en-GB" sz="1100" dirty="0">
            <a:latin typeface="Georgia" panose="02040502050405020303" pitchFamily="18" charset="0"/>
          </a:endParaRPr>
        </a:p>
      </dgm:t>
    </dgm:pt>
    <dgm:pt modelId="{64FE4B49-9CB9-4684-A5CB-17B3E6A61EB5}" type="sibTrans" cxnId="{21FD2488-5F2B-4DE9-BB38-9AB73F385F9A}">
      <dgm:prSet/>
      <dgm:spPr/>
      <dgm:t>
        <a:bodyPr/>
        <a:lstStyle/>
        <a:p>
          <a:endParaRPr lang="en-GB"/>
        </a:p>
      </dgm:t>
    </dgm:pt>
    <dgm:pt modelId="{0E939726-F555-494E-81C4-268B02E53BE3}" type="pres">
      <dgm:prSet presAssocID="{B882BB34-A5E3-4ADE-8785-1081DB169C7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6E6356-E9D8-42C0-9D8F-9AB76050C548}" type="pres">
      <dgm:prSet presAssocID="{B882BB34-A5E3-4ADE-8785-1081DB169C7B}" presName="arrow" presStyleLbl="bgShp" presStyleIdx="0" presStyleCnt="1" custScaleX="117647" custScaleY="92429" custLinFactNeighborX="852" custLinFactNeighborY="14350"/>
      <dgm:spPr/>
    </dgm:pt>
    <dgm:pt modelId="{797C68EF-D644-4E3E-B3D8-7FE7D922EC69}" type="pres">
      <dgm:prSet presAssocID="{B882BB34-A5E3-4ADE-8785-1081DB169C7B}" presName="linearProcess" presStyleCnt="0"/>
      <dgm:spPr/>
    </dgm:pt>
    <dgm:pt modelId="{4638C89D-3FA9-427B-A130-4943B338119B}" type="pres">
      <dgm:prSet presAssocID="{2C723286-83F1-458A-AB9A-28F501DEECD6}" presName="textNode" presStyleLbl="node1" presStyleIdx="0" presStyleCnt="7" custScaleY="163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FB848C-7B02-4504-8C42-282DEE172F51}" type="pres">
      <dgm:prSet presAssocID="{F615D362-7AFA-4BCA-AB09-0C8F517D4C47}" presName="sibTrans" presStyleCnt="0"/>
      <dgm:spPr/>
    </dgm:pt>
    <dgm:pt modelId="{F02944F3-BC76-46E4-A050-0A53D9D2DA2B}" type="pres">
      <dgm:prSet presAssocID="{965BE2E3-38F4-4DCE-988C-006E64359686}" presName="textNode" presStyleLbl="node1" presStyleIdx="1" presStyleCnt="7" custScaleY="136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6D658-D450-481E-AFEC-CC6BD070A5EC}" type="pres">
      <dgm:prSet presAssocID="{F3C5CE65-73C1-4736-BDA2-029BB08DFB8D}" presName="sibTrans" presStyleCnt="0"/>
      <dgm:spPr/>
    </dgm:pt>
    <dgm:pt modelId="{7619DA3D-C0BB-4789-A4F5-7FC7E2205846}" type="pres">
      <dgm:prSet presAssocID="{08A16DF2-26B2-4C93-A025-A339F2D9A1E5}" presName="textNode" presStyleLbl="node1" presStyleIdx="2" presStyleCnt="7" custScaleY="135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6BA55-9281-4B99-B44A-69111F8567E6}" type="pres">
      <dgm:prSet presAssocID="{303305C0-EEE8-4FE9-8FCF-9C0EF6A69CF8}" presName="sibTrans" presStyleCnt="0"/>
      <dgm:spPr/>
    </dgm:pt>
    <dgm:pt modelId="{3DDC3B0C-C4A1-4385-B506-7FB059583DC7}" type="pres">
      <dgm:prSet presAssocID="{59563887-A032-4A40-A939-C97103229B10}" presName="textNode" presStyleLbl="node1" presStyleIdx="3" presStyleCnt="7" custScaleY="152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6C51F9-81C0-46AB-8925-5D9FF69BD413}" type="pres">
      <dgm:prSet presAssocID="{A70C5F5F-211B-4E34-8E25-31C791C56BC0}" presName="sibTrans" presStyleCnt="0"/>
      <dgm:spPr/>
    </dgm:pt>
    <dgm:pt modelId="{670DD1C9-D5A4-4A1D-AA86-C5E60728D359}" type="pres">
      <dgm:prSet presAssocID="{ED3540E7-EDA0-455F-8198-E8E990501A8E}" presName="textNode" presStyleLbl="node1" presStyleIdx="4" presStyleCnt="7" custScaleY="138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807C5F-2D70-4E06-8B1E-83F121A9F378}" type="pres">
      <dgm:prSet presAssocID="{1F4AA12F-6BBD-43EB-BF7F-6FB29CDFF1FC}" presName="sibTrans" presStyleCnt="0"/>
      <dgm:spPr/>
    </dgm:pt>
    <dgm:pt modelId="{169826AB-E36E-4B54-9D17-142751F7EAAC}" type="pres">
      <dgm:prSet presAssocID="{E0F18922-547D-4AE9-82D9-4C04B07CFAF2}" presName="textNode" presStyleLbl="node1" presStyleIdx="5" presStyleCnt="7" custScaleY="185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41EDD-13BA-4D43-8030-861C0B8C429A}" type="pres">
      <dgm:prSet presAssocID="{E9EACD24-4047-48D3-B4C2-503E14DCD114}" presName="sibTrans" presStyleCnt="0"/>
      <dgm:spPr/>
    </dgm:pt>
    <dgm:pt modelId="{0B1044A1-2894-4F46-987D-19F1E7FB5669}" type="pres">
      <dgm:prSet presAssocID="{BFA32DD0-AEBB-49CE-9A5A-A21F7A9288E2}" presName="textNode" presStyleLbl="node1" presStyleIdx="6" presStyleCnt="7" custScaleY="188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11E089-133D-4D1E-845C-3EDB801BD4EF}" type="presOf" srcId="{B882BB34-A5E3-4ADE-8785-1081DB169C7B}" destId="{0E939726-F555-494E-81C4-268B02E53BE3}" srcOrd="0" destOrd="0" presId="urn:microsoft.com/office/officeart/2005/8/layout/hProcess9"/>
    <dgm:cxn modelId="{20C7381C-F451-4022-8185-A7D106670DE7}" srcId="{B882BB34-A5E3-4ADE-8785-1081DB169C7B}" destId="{08A16DF2-26B2-4C93-A025-A339F2D9A1E5}" srcOrd="2" destOrd="0" parTransId="{5DE232B7-2D03-4C6B-BAF7-5030EFBAC04F}" sibTransId="{303305C0-EEE8-4FE9-8FCF-9C0EF6A69CF8}"/>
    <dgm:cxn modelId="{EACA3711-C175-4FA2-9B3F-BB9D31C975F0}" type="presOf" srcId="{965BE2E3-38F4-4DCE-988C-006E64359686}" destId="{F02944F3-BC76-46E4-A050-0A53D9D2DA2B}" srcOrd="0" destOrd="0" presId="urn:microsoft.com/office/officeart/2005/8/layout/hProcess9"/>
    <dgm:cxn modelId="{7A972274-DD29-410D-B56D-226787D06B20}" srcId="{B882BB34-A5E3-4ADE-8785-1081DB169C7B}" destId="{59563887-A032-4A40-A939-C97103229B10}" srcOrd="3" destOrd="0" parTransId="{66AF61A0-12ED-4829-86E8-F7B4EDFAB0E1}" sibTransId="{A70C5F5F-211B-4E34-8E25-31C791C56BC0}"/>
    <dgm:cxn modelId="{21FD2488-5F2B-4DE9-BB38-9AB73F385F9A}" srcId="{B882BB34-A5E3-4ADE-8785-1081DB169C7B}" destId="{BFA32DD0-AEBB-49CE-9A5A-A21F7A9288E2}" srcOrd="6" destOrd="0" parTransId="{B2777A27-8CCB-46B1-9022-D1BF39D78DB2}" sibTransId="{64FE4B49-9CB9-4684-A5CB-17B3E6A61EB5}"/>
    <dgm:cxn modelId="{484B0D3F-DD4A-4F83-83BC-B9C91A368400}" type="presOf" srcId="{59563887-A032-4A40-A939-C97103229B10}" destId="{3DDC3B0C-C4A1-4385-B506-7FB059583DC7}" srcOrd="0" destOrd="0" presId="urn:microsoft.com/office/officeart/2005/8/layout/hProcess9"/>
    <dgm:cxn modelId="{4ACEF009-BADC-4F8E-A8BB-34ACF1BD4987}" type="presOf" srcId="{2C723286-83F1-458A-AB9A-28F501DEECD6}" destId="{4638C89D-3FA9-427B-A130-4943B338119B}" srcOrd="0" destOrd="0" presId="urn:microsoft.com/office/officeart/2005/8/layout/hProcess9"/>
    <dgm:cxn modelId="{22DCF0C8-5B12-4B7E-832F-631469E7B362}" type="presOf" srcId="{E0F18922-547D-4AE9-82D9-4C04B07CFAF2}" destId="{169826AB-E36E-4B54-9D17-142751F7EAAC}" srcOrd="0" destOrd="0" presId="urn:microsoft.com/office/officeart/2005/8/layout/hProcess9"/>
    <dgm:cxn modelId="{BCA6B023-0EB8-4392-8224-DF135A9125C3}" srcId="{B882BB34-A5E3-4ADE-8785-1081DB169C7B}" destId="{E0F18922-547D-4AE9-82D9-4C04B07CFAF2}" srcOrd="5" destOrd="0" parTransId="{3C9009E6-52A0-489D-A147-D3C31D1A5390}" sibTransId="{E9EACD24-4047-48D3-B4C2-503E14DCD114}"/>
    <dgm:cxn modelId="{15326C7F-361E-4E21-BB8C-18424EC5C1E5}" type="presOf" srcId="{ED3540E7-EDA0-455F-8198-E8E990501A8E}" destId="{670DD1C9-D5A4-4A1D-AA86-C5E60728D359}" srcOrd="0" destOrd="0" presId="urn:microsoft.com/office/officeart/2005/8/layout/hProcess9"/>
    <dgm:cxn modelId="{578A8A96-45E1-45D4-B500-340193B1912B}" srcId="{B882BB34-A5E3-4ADE-8785-1081DB169C7B}" destId="{2C723286-83F1-458A-AB9A-28F501DEECD6}" srcOrd="0" destOrd="0" parTransId="{79DFD9C4-3AB3-4E44-928B-ACCE57D32778}" sibTransId="{F615D362-7AFA-4BCA-AB09-0C8F517D4C47}"/>
    <dgm:cxn modelId="{D7E82557-40CE-419F-800E-F4D9731BFF99}" srcId="{B882BB34-A5E3-4ADE-8785-1081DB169C7B}" destId="{ED3540E7-EDA0-455F-8198-E8E990501A8E}" srcOrd="4" destOrd="0" parTransId="{BF61A6D1-F768-4446-81DD-121B5ECBA42F}" sibTransId="{1F4AA12F-6BBD-43EB-BF7F-6FB29CDFF1FC}"/>
    <dgm:cxn modelId="{DB6A886F-B4E7-4D52-AFBB-DC286B5E9DC5}" type="presOf" srcId="{08A16DF2-26B2-4C93-A025-A339F2D9A1E5}" destId="{7619DA3D-C0BB-4789-A4F5-7FC7E2205846}" srcOrd="0" destOrd="0" presId="urn:microsoft.com/office/officeart/2005/8/layout/hProcess9"/>
    <dgm:cxn modelId="{959E7FE8-3B98-4929-A40C-961BA103FEC0}" srcId="{B882BB34-A5E3-4ADE-8785-1081DB169C7B}" destId="{965BE2E3-38F4-4DCE-988C-006E64359686}" srcOrd="1" destOrd="0" parTransId="{CB2AFBB1-B9F1-48EA-89F4-3C31A7ACABCA}" sibTransId="{F3C5CE65-73C1-4736-BDA2-029BB08DFB8D}"/>
    <dgm:cxn modelId="{2DD7D2D3-159A-491F-8A12-25E9915FEA4E}" type="presOf" srcId="{BFA32DD0-AEBB-49CE-9A5A-A21F7A9288E2}" destId="{0B1044A1-2894-4F46-987D-19F1E7FB5669}" srcOrd="0" destOrd="0" presId="urn:microsoft.com/office/officeart/2005/8/layout/hProcess9"/>
    <dgm:cxn modelId="{01CA9FC4-3FB1-4E9A-AD61-04955C3C6C3B}" type="presParOf" srcId="{0E939726-F555-494E-81C4-268B02E53BE3}" destId="{476E6356-E9D8-42C0-9D8F-9AB76050C548}" srcOrd="0" destOrd="0" presId="urn:microsoft.com/office/officeart/2005/8/layout/hProcess9"/>
    <dgm:cxn modelId="{D61CE1CC-948A-496D-97A1-50C7BF77F8D0}" type="presParOf" srcId="{0E939726-F555-494E-81C4-268B02E53BE3}" destId="{797C68EF-D644-4E3E-B3D8-7FE7D922EC69}" srcOrd="1" destOrd="0" presId="urn:microsoft.com/office/officeart/2005/8/layout/hProcess9"/>
    <dgm:cxn modelId="{3D2E0E34-AB96-4261-B5FF-BACE2CE5FC54}" type="presParOf" srcId="{797C68EF-D644-4E3E-B3D8-7FE7D922EC69}" destId="{4638C89D-3FA9-427B-A130-4943B338119B}" srcOrd="0" destOrd="0" presId="urn:microsoft.com/office/officeart/2005/8/layout/hProcess9"/>
    <dgm:cxn modelId="{E321420D-01FD-46E6-B2A2-98846EB098F9}" type="presParOf" srcId="{797C68EF-D644-4E3E-B3D8-7FE7D922EC69}" destId="{52FB848C-7B02-4504-8C42-282DEE172F51}" srcOrd="1" destOrd="0" presId="urn:microsoft.com/office/officeart/2005/8/layout/hProcess9"/>
    <dgm:cxn modelId="{2F977103-3F7F-4F2D-8285-E9403423B08E}" type="presParOf" srcId="{797C68EF-D644-4E3E-B3D8-7FE7D922EC69}" destId="{F02944F3-BC76-46E4-A050-0A53D9D2DA2B}" srcOrd="2" destOrd="0" presId="urn:microsoft.com/office/officeart/2005/8/layout/hProcess9"/>
    <dgm:cxn modelId="{0E5D18A7-AD59-4A90-8212-692621EC1718}" type="presParOf" srcId="{797C68EF-D644-4E3E-B3D8-7FE7D922EC69}" destId="{3686D658-D450-481E-AFEC-CC6BD070A5EC}" srcOrd="3" destOrd="0" presId="urn:microsoft.com/office/officeart/2005/8/layout/hProcess9"/>
    <dgm:cxn modelId="{1F55AB9F-8E25-4B0F-9717-160F61471255}" type="presParOf" srcId="{797C68EF-D644-4E3E-B3D8-7FE7D922EC69}" destId="{7619DA3D-C0BB-4789-A4F5-7FC7E2205846}" srcOrd="4" destOrd="0" presId="urn:microsoft.com/office/officeart/2005/8/layout/hProcess9"/>
    <dgm:cxn modelId="{071619DA-97B4-4A50-B87B-3C64C0DEC484}" type="presParOf" srcId="{797C68EF-D644-4E3E-B3D8-7FE7D922EC69}" destId="{8156BA55-9281-4B99-B44A-69111F8567E6}" srcOrd="5" destOrd="0" presId="urn:microsoft.com/office/officeart/2005/8/layout/hProcess9"/>
    <dgm:cxn modelId="{7BCAAE27-21A9-4A18-A4BA-21284B6C5837}" type="presParOf" srcId="{797C68EF-D644-4E3E-B3D8-7FE7D922EC69}" destId="{3DDC3B0C-C4A1-4385-B506-7FB059583DC7}" srcOrd="6" destOrd="0" presId="urn:microsoft.com/office/officeart/2005/8/layout/hProcess9"/>
    <dgm:cxn modelId="{86C54BE2-4018-42D5-B2C1-C43F52B8F704}" type="presParOf" srcId="{797C68EF-D644-4E3E-B3D8-7FE7D922EC69}" destId="{836C51F9-81C0-46AB-8925-5D9FF69BD413}" srcOrd="7" destOrd="0" presId="urn:microsoft.com/office/officeart/2005/8/layout/hProcess9"/>
    <dgm:cxn modelId="{1D93F95A-1B27-4CDF-863A-63BAB148161B}" type="presParOf" srcId="{797C68EF-D644-4E3E-B3D8-7FE7D922EC69}" destId="{670DD1C9-D5A4-4A1D-AA86-C5E60728D359}" srcOrd="8" destOrd="0" presId="urn:microsoft.com/office/officeart/2005/8/layout/hProcess9"/>
    <dgm:cxn modelId="{760DAD44-8BC9-439B-95A1-58C87B599070}" type="presParOf" srcId="{797C68EF-D644-4E3E-B3D8-7FE7D922EC69}" destId="{1A807C5F-2D70-4E06-8B1E-83F121A9F378}" srcOrd="9" destOrd="0" presId="urn:microsoft.com/office/officeart/2005/8/layout/hProcess9"/>
    <dgm:cxn modelId="{880E6364-5CC7-404D-B10C-ECFCCB041159}" type="presParOf" srcId="{797C68EF-D644-4E3E-B3D8-7FE7D922EC69}" destId="{169826AB-E36E-4B54-9D17-142751F7EAAC}" srcOrd="10" destOrd="0" presId="urn:microsoft.com/office/officeart/2005/8/layout/hProcess9"/>
    <dgm:cxn modelId="{2263177A-28FF-4B67-B159-C5E00AD48555}" type="presParOf" srcId="{797C68EF-D644-4E3E-B3D8-7FE7D922EC69}" destId="{B9E41EDD-13BA-4D43-8030-861C0B8C429A}" srcOrd="11" destOrd="0" presId="urn:microsoft.com/office/officeart/2005/8/layout/hProcess9"/>
    <dgm:cxn modelId="{35820704-72A6-4B8E-8238-86E21092C302}" type="presParOf" srcId="{797C68EF-D644-4E3E-B3D8-7FE7D922EC69}" destId="{0B1044A1-2894-4F46-987D-19F1E7FB5669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3C95A8-B1AD-4CE8-9818-1FAF60053883}" type="doc">
      <dgm:prSet loTypeId="urn:microsoft.com/office/officeart/2005/8/layout/vList2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n-GB"/>
        </a:p>
      </dgm:t>
    </dgm:pt>
    <dgm:pt modelId="{D85C735D-6D64-4969-9F04-83C41334C7F3}" type="parTrans" cxnId="{AEA8E374-E5DE-45A7-A7A5-525D9FE273D0}">
      <dgm:prSet/>
      <dgm:spPr/>
      <dgm:t>
        <a:bodyPr/>
        <a:lstStyle/>
        <a:p>
          <a:endParaRPr lang="en-GB"/>
        </a:p>
      </dgm:t>
    </dgm:pt>
    <dgm:pt modelId="{F2ADCF22-E866-4FD6-B062-734EE55D4DA5}">
      <dgm:prSet phldrT="[Text]" custT="1"/>
      <dgm:spPr/>
      <dgm:t>
        <a:bodyPr>
          <a:noAutofit/>
        </a:bodyPr>
        <a:lstStyle/>
        <a:p>
          <a:pPr rtl="0"/>
          <a:r>
            <a:rPr lang="ru" sz="2200" b="1" i="0" u="none" strike="noStrike" dirty="0">
              <a:latin typeface="Georgia"/>
            </a:rPr>
            <a:t>для товаров, указанных в приложении № 8</a:t>
          </a:r>
          <a:endParaRPr lang="en-GB" sz="2200" dirty="0"/>
        </a:p>
      </dgm:t>
    </dgm:pt>
    <dgm:pt modelId="{A943E110-6AF2-47A2-881C-E3E6934EA85E}" type="parTrans" cxnId="{41B0BCDE-B9B4-4E51-91F8-9A62DC8F4F16}">
      <dgm:prSet/>
      <dgm:spPr/>
      <dgm:t>
        <a:bodyPr/>
        <a:lstStyle/>
        <a:p>
          <a:endParaRPr lang="en-GB"/>
        </a:p>
      </dgm:t>
    </dgm:pt>
    <dgm:pt modelId="{60A54F07-5E5A-43B2-A9FB-6E12DBCB33DB}">
      <dgm:prSet phldrT="[Text]" custT="1"/>
      <dgm:spPr/>
      <dgm:t>
        <a:bodyPr>
          <a:noAutofit/>
        </a:bodyPr>
        <a:lstStyle/>
        <a:p>
          <a:pPr algn="l"/>
          <a:endParaRPr lang="en-GB" sz="1800" dirty="0">
            <a:latin typeface="Georgia" panose="02040502050405020303" pitchFamily="18" charset="0"/>
          </a:endParaRPr>
        </a:p>
      </dgm:t>
    </dgm:pt>
    <dgm:pt modelId="{99CCFE6A-DC18-4F34-9098-BFC258FF1F07}" type="sibTrans" cxnId="{41B0BCDE-B9B4-4E51-91F8-9A62DC8F4F16}">
      <dgm:prSet/>
      <dgm:spPr/>
      <dgm:t>
        <a:bodyPr/>
        <a:lstStyle/>
        <a:p>
          <a:endParaRPr lang="en-GB"/>
        </a:p>
      </dgm:t>
    </dgm:pt>
    <dgm:pt modelId="{0C724CE8-88ED-4AC5-B011-359E42595BFF}" type="parTrans" cxnId="{686D9C86-8617-40BE-8C57-1D9925683FAA}">
      <dgm:prSet/>
      <dgm:spPr/>
      <dgm:t>
        <a:bodyPr/>
        <a:lstStyle/>
        <a:p>
          <a:endParaRPr lang="en-GB"/>
        </a:p>
      </dgm:t>
    </dgm:pt>
    <dgm:pt modelId="{083B6EE4-E567-4746-88B2-993D24C81843}">
      <dgm:prSet phldrT="[Text]" custT="1"/>
      <dgm:spPr/>
      <dgm:t>
        <a:bodyPr>
          <a:noAutofit/>
        </a:bodyPr>
        <a:lstStyle/>
        <a:p>
          <a:pPr algn="l" rtl="0"/>
          <a:r>
            <a:rPr lang="ru" sz="1800" b="1" i="0" u="none" strike="noStrike" dirty="0">
              <a:latin typeface="Georgia"/>
            </a:rPr>
            <a:t>фактурированная стоимость </a:t>
          </a:r>
          <a:r>
            <a:rPr lang="ru" sz="1800" b="0" i="0" u="none" strike="noStrike" dirty="0">
              <a:latin typeface="Georgia"/>
            </a:rPr>
            <a:t>- для импортируемых товаров</a:t>
          </a:r>
          <a:endParaRPr lang="en-GB" sz="1800" dirty="0">
            <a:latin typeface="Georgia" panose="02040502050405020303" pitchFamily="18" charset="0"/>
          </a:endParaRPr>
        </a:p>
      </dgm:t>
    </dgm:pt>
    <dgm:pt modelId="{AE58A2BA-F85F-4E6A-8B61-D4FA751F410F}" type="sibTrans" cxnId="{686D9C86-8617-40BE-8C57-1D9925683FAA}">
      <dgm:prSet/>
      <dgm:spPr/>
      <dgm:t>
        <a:bodyPr/>
        <a:lstStyle/>
        <a:p>
          <a:endParaRPr lang="en-GB"/>
        </a:p>
      </dgm:t>
    </dgm:pt>
    <dgm:pt modelId="{24E1CB85-75BA-42AE-93AF-73E9E0B1721B}" type="parTrans" cxnId="{8D10DCDB-750F-4D26-8037-3D06A065C435}">
      <dgm:prSet/>
      <dgm:spPr/>
      <dgm:t>
        <a:bodyPr/>
        <a:lstStyle/>
        <a:p>
          <a:endParaRPr lang="en-GB"/>
        </a:p>
      </dgm:t>
    </dgm:pt>
    <dgm:pt modelId="{3852FFF0-DBA8-4751-A624-CE8C95DD78E3}">
      <dgm:prSet phldrT="[Text]" custT="1"/>
      <dgm:spPr/>
      <dgm:t>
        <a:bodyPr>
          <a:noAutofit/>
        </a:bodyPr>
        <a:lstStyle/>
        <a:p>
          <a:pPr algn="just" rtl="0"/>
          <a:r>
            <a:rPr lang="ru" sz="1800" b="1" i="0" u="none" strike="noStrike" dirty="0">
              <a:latin typeface="Georgia"/>
            </a:rPr>
            <a:t>закупочная стоимость товаров </a:t>
          </a:r>
          <a:r>
            <a:rPr lang="ru" sz="1800" b="0" i="0" u="none" strike="noStrike" dirty="0">
              <a:latin typeface="Georgia"/>
            </a:rPr>
            <a:t>- для товаров, приобретаемых у физических и юридических лиц на территории Республики Молдова, не имеющих налоговых отношений с бюджетной системой республики</a:t>
          </a:r>
          <a:endParaRPr lang="en-GB" sz="1800" dirty="0"/>
        </a:p>
      </dgm:t>
    </dgm:pt>
    <dgm:pt modelId="{8B4C35D9-673A-4404-93D4-5931BA6F556E}" type="sibTrans" cxnId="{8D10DCDB-750F-4D26-8037-3D06A065C435}">
      <dgm:prSet/>
      <dgm:spPr/>
      <dgm:t>
        <a:bodyPr/>
        <a:lstStyle/>
        <a:p>
          <a:endParaRPr lang="en-GB"/>
        </a:p>
      </dgm:t>
    </dgm:pt>
    <dgm:pt modelId="{6C6800BC-1AD0-4BD2-BF30-C4622533530B}" type="parTrans" cxnId="{7F637E85-A4A4-4DBA-ADCC-BF4DB15A7E12}">
      <dgm:prSet/>
      <dgm:spPr/>
      <dgm:t>
        <a:bodyPr/>
        <a:lstStyle/>
        <a:p>
          <a:endParaRPr lang="en-GB"/>
        </a:p>
      </dgm:t>
    </dgm:pt>
    <dgm:pt modelId="{1C4E3B8C-1D68-4B4B-8FBB-43B8A6166BBC}">
      <dgm:prSet phldrT="[Text]" custT="1"/>
      <dgm:spPr/>
      <dgm:t>
        <a:bodyPr>
          <a:noAutofit/>
        </a:bodyPr>
        <a:lstStyle/>
        <a:p>
          <a:pPr algn="just" rtl="0"/>
          <a:r>
            <a:rPr lang="ru" sz="1800" b="1" i="0" u="none" strike="noStrike" dirty="0">
              <a:latin typeface="Georgia"/>
            </a:rPr>
            <a:t>стоимость поставки товаров без НДС </a:t>
          </a:r>
          <a:r>
            <a:rPr lang="ru" sz="1800" b="0" i="0" u="none" strike="noStrike" dirty="0">
              <a:latin typeface="Georgia"/>
            </a:rPr>
            <a:t>- в случае товаров собственного производства</a:t>
          </a:r>
          <a:endParaRPr lang="en-GB" sz="1800" dirty="0"/>
        </a:p>
      </dgm:t>
    </dgm:pt>
    <dgm:pt modelId="{888A82C6-DBE3-4233-8473-A5FC3FECF37A}" type="sibTrans" cxnId="{7F637E85-A4A4-4DBA-ADCC-BF4DB15A7E12}">
      <dgm:prSet/>
      <dgm:spPr/>
      <dgm:t>
        <a:bodyPr/>
        <a:lstStyle/>
        <a:p>
          <a:endParaRPr lang="en-GB"/>
        </a:p>
      </dgm:t>
    </dgm:pt>
    <dgm:pt modelId="{1E8D73AB-18DB-4DFD-AA4A-A4C51D8FF440}" type="parTrans" cxnId="{998ED236-02A9-4D77-B7AD-87C14E6B6C0F}">
      <dgm:prSet/>
      <dgm:spPr/>
      <dgm:t>
        <a:bodyPr/>
        <a:lstStyle/>
        <a:p>
          <a:endParaRPr lang="en-GB"/>
        </a:p>
      </dgm:t>
    </dgm:pt>
    <dgm:pt modelId="{EF9A2BAA-7467-47C5-902E-1D7ABA3EACA0}">
      <dgm:prSet phldrT="[Text]" custT="1"/>
      <dgm:spPr/>
      <dgm:t>
        <a:bodyPr>
          <a:noAutofit/>
        </a:bodyPr>
        <a:lstStyle/>
        <a:p>
          <a:pPr algn="l"/>
          <a:endParaRPr lang="en-GB" sz="1800"/>
        </a:p>
      </dgm:t>
    </dgm:pt>
    <dgm:pt modelId="{4177B330-C49F-4677-B09F-3938E655B4B6}" type="sibTrans" cxnId="{998ED236-02A9-4D77-B7AD-87C14E6B6C0F}">
      <dgm:prSet/>
      <dgm:spPr/>
      <dgm:t>
        <a:bodyPr/>
        <a:lstStyle/>
        <a:p>
          <a:endParaRPr lang="en-GB"/>
        </a:p>
      </dgm:t>
    </dgm:pt>
    <dgm:pt modelId="{B6659D28-143D-4A13-8270-3144F7F91C5A}" type="parTrans" cxnId="{B8F62BF0-94F2-4795-BB79-8E70DA8C7899}">
      <dgm:prSet/>
      <dgm:spPr/>
      <dgm:t>
        <a:bodyPr/>
        <a:lstStyle/>
        <a:p>
          <a:endParaRPr lang="en-GB"/>
        </a:p>
      </dgm:t>
    </dgm:pt>
    <dgm:pt modelId="{AB6CB9ED-217F-4F7C-91F1-00414F4D5655}">
      <dgm:prSet phldrT="[Text]" custT="1"/>
      <dgm:spPr/>
      <dgm:t>
        <a:bodyPr>
          <a:noAutofit/>
        </a:bodyPr>
        <a:lstStyle/>
        <a:p>
          <a:pPr algn="l"/>
          <a:endParaRPr lang="en-GB" sz="1800"/>
        </a:p>
      </dgm:t>
    </dgm:pt>
    <dgm:pt modelId="{7B33E29B-1F5B-4833-BC6D-2048C7688BF2}" type="sibTrans" cxnId="{B8F62BF0-94F2-4795-BB79-8E70DA8C7899}">
      <dgm:prSet/>
      <dgm:spPr/>
      <dgm:t>
        <a:bodyPr/>
        <a:lstStyle/>
        <a:p>
          <a:endParaRPr lang="en-GB"/>
        </a:p>
      </dgm:t>
    </dgm:pt>
    <dgm:pt modelId="{463CE52C-51AB-4908-8E3A-C63F42A717A0}" type="sibTrans" cxnId="{AEA8E374-E5DE-45A7-A7A5-525D9FE273D0}">
      <dgm:prSet/>
      <dgm:spPr/>
      <dgm:t>
        <a:bodyPr/>
        <a:lstStyle/>
        <a:p>
          <a:endParaRPr lang="en-GB"/>
        </a:p>
      </dgm:t>
    </dgm:pt>
    <dgm:pt modelId="{AB90CECC-BE4C-4314-B33C-D3564E1CDA82}" type="parTrans" cxnId="{716D7222-56F6-49A7-AD4A-DFF720980D9A}">
      <dgm:prSet/>
      <dgm:spPr/>
      <dgm:t>
        <a:bodyPr/>
        <a:lstStyle/>
        <a:p>
          <a:endParaRPr lang="en-GB"/>
        </a:p>
      </dgm:t>
    </dgm:pt>
    <dgm:pt modelId="{7718BA87-6507-4885-8659-E49AED410F62}">
      <dgm:prSet phldrT="[Text]" custT="1"/>
      <dgm:spPr/>
      <dgm:t>
        <a:bodyPr>
          <a:noAutofit/>
        </a:bodyPr>
        <a:lstStyle/>
        <a:p>
          <a:pPr rtl="0"/>
          <a:r>
            <a:rPr lang="ru-RU" sz="2200" b="1" i="0" u="none" strike="noStrike" dirty="0">
              <a:latin typeface="Georgia"/>
            </a:rPr>
            <a:t>для</a:t>
          </a:r>
          <a:r>
            <a:rPr lang="ru" sz="2200" b="1" i="0" u="none" strike="noStrike" dirty="0">
              <a:latin typeface="Georgia"/>
            </a:rPr>
            <a:t> упаковки </a:t>
          </a:r>
          <a:endParaRPr lang="en-GB" sz="2200" dirty="0"/>
        </a:p>
      </dgm:t>
    </dgm:pt>
    <dgm:pt modelId="{531A5B7D-C94D-4273-9324-8B6BC81F1794}" type="parTrans" cxnId="{2C0C0917-AE38-4A7F-A9D6-889D3F30F12B}">
      <dgm:prSet/>
      <dgm:spPr/>
      <dgm:t>
        <a:bodyPr/>
        <a:lstStyle/>
        <a:p>
          <a:endParaRPr lang="en-GB"/>
        </a:p>
      </dgm:t>
    </dgm:pt>
    <dgm:pt modelId="{2BFE18A2-6295-4453-A93C-4F10680899E2}">
      <dgm:prSet phldrT="[Text]" custT="1"/>
      <dgm:spPr/>
      <dgm:t>
        <a:bodyPr>
          <a:noAutofit/>
        </a:bodyPr>
        <a:lstStyle/>
        <a:p>
          <a:endParaRPr lang="en-GB" sz="1800" b="0"/>
        </a:p>
      </dgm:t>
    </dgm:pt>
    <dgm:pt modelId="{F7238E70-C21A-46B2-A0A2-5FB3EEBDC085}" type="sibTrans" cxnId="{2C0C0917-AE38-4A7F-A9D6-889D3F30F12B}">
      <dgm:prSet/>
      <dgm:spPr/>
      <dgm:t>
        <a:bodyPr/>
        <a:lstStyle/>
        <a:p>
          <a:endParaRPr lang="en-GB"/>
        </a:p>
      </dgm:t>
    </dgm:pt>
    <dgm:pt modelId="{423A57F0-B7F5-4B03-A9C3-8B63C6A7800D}" type="parTrans" cxnId="{F99A7BA0-F2C0-4DE5-830A-F9905FE65E03}">
      <dgm:prSet/>
      <dgm:spPr/>
      <dgm:t>
        <a:bodyPr/>
        <a:lstStyle/>
        <a:p>
          <a:endParaRPr lang="en-GB"/>
        </a:p>
      </dgm:t>
    </dgm:pt>
    <dgm:pt modelId="{19159E7F-E8EF-4886-91F0-7794E9FA30F2}">
      <dgm:prSet phldrT="[Text]" custT="1"/>
      <dgm:spPr/>
      <dgm:t>
        <a:bodyPr>
          <a:noAutofit/>
        </a:bodyPr>
        <a:lstStyle/>
        <a:p>
          <a:pPr rtl="0"/>
          <a:r>
            <a:rPr lang="ru" sz="1800" b="0" i="0" u="none" strike="noStrike" dirty="0">
              <a:latin typeface="Georgia"/>
            </a:rPr>
            <a:t>вес упаковки каждого типа материала, из которого она изготовлена</a:t>
          </a:r>
          <a:endParaRPr lang="en-GB" sz="1800" b="0" dirty="0"/>
        </a:p>
      </dgm:t>
    </dgm:pt>
    <dgm:pt modelId="{90750F74-2454-402A-B74F-C21CAB1C5893}" type="sibTrans" cxnId="{F99A7BA0-F2C0-4DE5-830A-F9905FE65E03}">
      <dgm:prSet/>
      <dgm:spPr/>
      <dgm:t>
        <a:bodyPr/>
        <a:lstStyle/>
        <a:p>
          <a:endParaRPr lang="en-GB"/>
        </a:p>
      </dgm:t>
    </dgm:pt>
    <dgm:pt modelId="{02A7242A-6897-4650-BBD4-9E163223D552}" type="sibTrans" cxnId="{716D7222-56F6-49A7-AD4A-DFF720980D9A}">
      <dgm:prSet/>
      <dgm:spPr/>
      <dgm:t>
        <a:bodyPr/>
        <a:lstStyle/>
        <a:p>
          <a:endParaRPr lang="en-GB"/>
        </a:p>
      </dgm:t>
    </dgm:pt>
    <dgm:pt modelId="{6CAE4BB3-BA74-4F81-B1BB-E8C70262EF93}" type="pres">
      <dgm:prSet presAssocID="{E73C95A8-B1AD-4CE8-9818-1FAF600538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ABE5F2-069F-4323-A269-F7B120D92725}" type="pres">
      <dgm:prSet presAssocID="{F2ADCF22-E866-4FD6-B062-734EE55D4DA5}" presName="parentText" presStyleLbl="node1" presStyleIdx="0" presStyleCnt="2" custScaleY="703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EBA82-BE3D-4859-89B7-3E69B2A2FA8A}" type="pres">
      <dgm:prSet presAssocID="{F2ADCF22-E866-4FD6-B062-734EE55D4DA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AE055-ECE2-45B8-997F-996574325537}" type="pres">
      <dgm:prSet presAssocID="{7718BA87-6507-4885-8659-E49AED410F62}" presName="parentText" presStyleLbl="node1" presStyleIdx="1" presStyleCnt="2" custScaleY="695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A7FAC-7A90-4515-A770-51B3783B5584}" type="pres">
      <dgm:prSet presAssocID="{7718BA87-6507-4885-8659-E49AED410F6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1C5CAA-0CE0-4897-9CB4-4A61B78FBD64}" type="presOf" srcId="{3852FFF0-DBA8-4751-A624-CE8C95DD78E3}" destId="{09EEBA82-BE3D-4859-89B7-3E69B2A2FA8A}" srcOrd="0" destOrd="2" presId="urn:microsoft.com/office/officeart/2005/8/layout/vList2"/>
    <dgm:cxn modelId="{2C0C0917-AE38-4A7F-A9D6-889D3F30F12B}" srcId="{7718BA87-6507-4885-8659-E49AED410F62}" destId="{2BFE18A2-6295-4453-A93C-4F10680899E2}" srcOrd="0" destOrd="0" parTransId="{531A5B7D-C94D-4273-9324-8B6BC81F1794}" sibTransId="{F7238E70-C21A-46B2-A0A2-5FB3EEBDC085}"/>
    <dgm:cxn modelId="{AEA8E374-E5DE-45A7-A7A5-525D9FE273D0}" srcId="{E73C95A8-B1AD-4CE8-9818-1FAF60053883}" destId="{F2ADCF22-E866-4FD6-B062-734EE55D4DA5}" srcOrd="0" destOrd="0" parTransId="{D85C735D-6D64-4969-9F04-83C41334C7F3}" sibTransId="{463CE52C-51AB-4908-8E3A-C63F42A717A0}"/>
    <dgm:cxn modelId="{686D9C86-8617-40BE-8C57-1D9925683FAA}" srcId="{F2ADCF22-E866-4FD6-B062-734EE55D4DA5}" destId="{083B6EE4-E567-4746-88B2-993D24C81843}" srcOrd="1" destOrd="0" parTransId="{0C724CE8-88ED-4AC5-B011-359E42595BFF}" sibTransId="{AE58A2BA-F85F-4E6A-8B61-D4FA751F410F}"/>
    <dgm:cxn modelId="{BC51CBFB-12AC-4F64-814B-642119FDBD9E}" type="presOf" srcId="{F2ADCF22-E866-4FD6-B062-734EE55D4DA5}" destId="{6EABE5F2-069F-4323-A269-F7B120D92725}" srcOrd="0" destOrd="0" presId="urn:microsoft.com/office/officeart/2005/8/layout/vList2"/>
    <dgm:cxn modelId="{41B0BCDE-B9B4-4E51-91F8-9A62DC8F4F16}" srcId="{F2ADCF22-E866-4FD6-B062-734EE55D4DA5}" destId="{60A54F07-5E5A-43B2-A9FB-6E12DBCB33DB}" srcOrd="0" destOrd="0" parTransId="{A943E110-6AF2-47A2-881C-E3E6934EA85E}" sibTransId="{99CCFE6A-DC18-4F34-9098-BFC258FF1F07}"/>
    <dgm:cxn modelId="{DDACA92E-262A-4E76-BB69-E5F5FEBC7092}" type="presOf" srcId="{2BFE18A2-6295-4453-A93C-4F10680899E2}" destId="{33EA7FAC-7A90-4515-A770-51B3783B5584}" srcOrd="0" destOrd="0" presId="urn:microsoft.com/office/officeart/2005/8/layout/vList2"/>
    <dgm:cxn modelId="{20F5890F-333C-498B-90A3-929F2855956A}" type="presOf" srcId="{7718BA87-6507-4885-8659-E49AED410F62}" destId="{6B9AE055-ECE2-45B8-997F-996574325537}" srcOrd="0" destOrd="0" presId="urn:microsoft.com/office/officeart/2005/8/layout/vList2"/>
    <dgm:cxn modelId="{B8F62BF0-94F2-4795-BB79-8E70DA8C7899}" srcId="{F2ADCF22-E866-4FD6-B062-734EE55D4DA5}" destId="{AB6CB9ED-217F-4F7C-91F1-00414F4D5655}" srcOrd="5" destOrd="0" parTransId="{B6659D28-143D-4A13-8270-3144F7F91C5A}" sibTransId="{7B33E29B-1F5B-4833-BC6D-2048C7688BF2}"/>
    <dgm:cxn modelId="{0CC8FD27-E4DA-483A-9CF8-818A574F3067}" type="presOf" srcId="{1C4E3B8C-1D68-4B4B-8FBB-43B8A6166BBC}" destId="{09EEBA82-BE3D-4859-89B7-3E69B2A2FA8A}" srcOrd="0" destOrd="3" presId="urn:microsoft.com/office/officeart/2005/8/layout/vList2"/>
    <dgm:cxn modelId="{F1B879C0-C1A3-4AD6-A51E-56DFECAA7C96}" type="presOf" srcId="{083B6EE4-E567-4746-88B2-993D24C81843}" destId="{09EEBA82-BE3D-4859-89B7-3E69B2A2FA8A}" srcOrd="0" destOrd="1" presId="urn:microsoft.com/office/officeart/2005/8/layout/vList2"/>
    <dgm:cxn modelId="{7F637E85-A4A4-4DBA-ADCC-BF4DB15A7E12}" srcId="{F2ADCF22-E866-4FD6-B062-734EE55D4DA5}" destId="{1C4E3B8C-1D68-4B4B-8FBB-43B8A6166BBC}" srcOrd="3" destOrd="0" parTransId="{6C6800BC-1AD0-4BD2-BF30-C4622533530B}" sibTransId="{888A82C6-DBE3-4233-8473-A5FC3FECF37A}"/>
    <dgm:cxn modelId="{F99A7BA0-F2C0-4DE5-830A-F9905FE65E03}" srcId="{7718BA87-6507-4885-8659-E49AED410F62}" destId="{19159E7F-E8EF-4886-91F0-7794E9FA30F2}" srcOrd="1" destOrd="0" parTransId="{423A57F0-B7F5-4B03-A9C3-8B63C6A7800D}" sibTransId="{90750F74-2454-402A-B74F-C21CAB1C5893}"/>
    <dgm:cxn modelId="{716D7222-56F6-49A7-AD4A-DFF720980D9A}" srcId="{E73C95A8-B1AD-4CE8-9818-1FAF60053883}" destId="{7718BA87-6507-4885-8659-E49AED410F62}" srcOrd="1" destOrd="0" parTransId="{AB90CECC-BE4C-4314-B33C-D3564E1CDA82}" sibTransId="{02A7242A-6897-4650-BBD4-9E163223D552}"/>
    <dgm:cxn modelId="{42BB7584-6C50-41A8-AA62-5ABE50034A66}" type="presOf" srcId="{60A54F07-5E5A-43B2-A9FB-6E12DBCB33DB}" destId="{09EEBA82-BE3D-4859-89B7-3E69B2A2FA8A}" srcOrd="0" destOrd="0" presId="urn:microsoft.com/office/officeart/2005/8/layout/vList2"/>
    <dgm:cxn modelId="{C74FD894-EB9A-45CF-A457-DA57B55E3B11}" type="presOf" srcId="{AB6CB9ED-217F-4F7C-91F1-00414F4D5655}" destId="{09EEBA82-BE3D-4859-89B7-3E69B2A2FA8A}" srcOrd="0" destOrd="5" presId="urn:microsoft.com/office/officeart/2005/8/layout/vList2"/>
    <dgm:cxn modelId="{253CA03A-4656-4B2C-9B4C-1F615720DECF}" type="presOf" srcId="{19159E7F-E8EF-4886-91F0-7794E9FA30F2}" destId="{33EA7FAC-7A90-4515-A770-51B3783B5584}" srcOrd="0" destOrd="1" presId="urn:microsoft.com/office/officeart/2005/8/layout/vList2"/>
    <dgm:cxn modelId="{2F22B38C-0206-4C52-AE16-1C770D25D3CD}" type="presOf" srcId="{E73C95A8-B1AD-4CE8-9818-1FAF60053883}" destId="{6CAE4BB3-BA74-4F81-B1BB-E8C70262EF93}" srcOrd="0" destOrd="0" presId="urn:microsoft.com/office/officeart/2005/8/layout/vList2"/>
    <dgm:cxn modelId="{8D10DCDB-750F-4D26-8037-3D06A065C435}" srcId="{F2ADCF22-E866-4FD6-B062-734EE55D4DA5}" destId="{3852FFF0-DBA8-4751-A624-CE8C95DD78E3}" srcOrd="2" destOrd="0" parTransId="{24E1CB85-75BA-42AE-93AF-73E9E0B1721B}" sibTransId="{8B4C35D9-673A-4404-93D4-5931BA6F556E}"/>
    <dgm:cxn modelId="{EE6C739E-99AF-462B-86A9-5AB83D7C7CEC}" type="presOf" srcId="{EF9A2BAA-7467-47C5-902E-1D7ABA3EACA0}" destId="{09EEBA82-BE3D-4859-89B7-3E69B2A2FA8A}" srcOrd="0" destOrd="4" presId="urn:microsoft.com/office/officeart/2005/8/layout/vList2"/>
    <dgm:cxn modelId="{998ED236-02A9-4D77-B7AD-87C14E6B6C0F}" srcId="{F2ADCF22-E866-4FD6-B062-734EE55D4DA5}" destId="{EF9A2BAA-7467-47C5-902E-1D7ABA3EACA0}" srcOrd="4" destOrd="0" parTransId="{1E8D73AB-18DB-4DFD-AA4A-A4C51D8FF440}" sibTransId="{4177B330-C49F-4677-B09F-3938E655B4B6}"/>
    <dgm:cxn modelId="{607735CA-89B8-4A51-9154-5E70A4498337}" type="presParOf" srcId="{6CAE4BB3-BA74-4F81-B1BB-E8C70262EF93}" destId="{6EABE5F2-069F-4323-A269-F7B120D92725}" srcOrd="0" destOrd="0" presId="urn:microsoft.com/office/officeart/2005/8/layout/vList2"/>
    <dgm:cxn modelId="{5EAB7551-C9B3-45FE-9928-041BE1047FD7}" type="presParOf" srcId="{6CAE4BB3-BA74-4F81-B1BB-E8C70262EF93}" destId="{09EEBA82-BE3D-4859-89B7-3E69B2A2FA8A}" srcOrd="1" destOrd="0" presId="urn:microsoft.com/office/officeart/2005/8/layout/vList2"/>
    <dgm:cxn modelId="{3535479F-646F-498F-B42A-05E8E9742C05}" type="presParOf" srcId="{6CAE4BB3-BA74-4F81-B1BB-E8C70262EF93}" destId="{6B9AE055-ECE2-45B8-997F-996574325537}" srcOrd="2" destOrd="0" presId="urn:microsoft.com/office/officeart/2005/8/layout/vList2"/>
    <dgm:cxn modelId="{2E197BFA-F6F6-4488-8D82-0099946B4574}" type="presParOf" srcId="{6CAE4BB3-BA74-4F81-B1BB-E8C70262EF93}" destId="{33EA7FAC-7A90-4515-A770-51B3783B558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5A91F6E-9FBB-4CCE-BE69-02F820234D30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B364F261-4D16-429D-BF33-9DA0FB496EED}" type="parTrans" cxnId="{80F3BB26-DE62-42E4-A88C-1720542DE5F1}">
      <dgm:prSet/>
      <dgm:spPr/>
      <dgm:t>
        <a:bodyPr/>
        <a:lstStyle/>
        <a:p>
          <a:endParaRPr lang="en-GB"/>
        </a:p>
      </dgm:t>
    </dgm:pt>
    <dgm:pt modelId="{8ECBC0BF-BDE5-43F5-946B-0C7393EDF34C}">
      <dgm:prSet custT="1"/>
      <dgm:spPr/>
      <dgm:t>
        <a:bodyPr>
          <a:noAutofit/>
        </a:bodyPr>
        <a:lstStyle/>
        <a:p>
          <a:pPr rtl="0"/>
          <a:r>
            <a:rPr lang="ru" sz="2200" b="0" i="0" u="none" strike="noStrike" noProof="0" dirty="0">
              <a:latin typeface="Georgia"/>
            </a:rPr>
            <a:t>Согласно ст. 11 ч. (3) Закона № 1540/1998, обязательство по начислению сбора за товары, указанные в части (2) ст. 11 закона, наступает в следующих случаях:</a:t>
          </a:r>
        </a:p>
      </dgm:t>
    </dgm:pt>
    <dgm:pt modelId="{DCF6D38C-4742-4C05-A72A-0F5E58A77E9A}" type="parTrans" cxnId="{05146B4F-D5D8-4302-A8CC-A17AD1F0F6AB}">
      <dgm:prSet/>
      <dgm:spPr/>
      <dgm:t>
        <a:bodyPr/>
        <a:lstStyle/>
        <a:p>
          <a:endParaRPr lang="en-GB"/>
        </a:p>
      </dgm:t>
    </dgm:pt>
    <dgm:pt modelId="{BD4E8EB3-F103-4419-9DF4-425E484F7A85}">
      <dgm:prSet custT="1"/>
      <dgm:spPr/>
      <dgm:t>
        <a:bodyPr>
          <a:noAutofit/>
        </a:bodyPr>
        <a:lstStyle/>
        <a:p>
          <a:pPr algn="l"/>
          <a:endParaRPr lang="ro-RO" sz="1800" noProof="0" dirty="0">
            <a:latin typeface="Georgia" panose="02040502050405020303" pitchFamily="18" charset="0"/>
          </a:endParaRPr>
        </a:p>
      </dgm:t>
    </dgm:pt>
    <dgm:pt modelId="{A9E47034-7B05-48B6-B8E7-A8589EE2BDC7}" type="sibTrans" cxnId="{05146B4F-D5D8-4302-A8CC-A17AD1F0F6AB}">
      <dgm:prSet/>
      <dgm:spPr/>
      <dgm:t>
        <a:bodyPr/>
        <a:lstStyle/>
        <a:p>
          <a:endParaRPr lang="en-GB"/>
        </a:p>
      </dgm:t>
    </dgm:pt>
    <dgm:pt modelId="{0A3E62D0-96E7-48C6-9C85-803E57E48A92}" type="parTrans" cxnId="{3A9826C4-D011-429F-A0CC-BD883D2C23EF}">
      <dgm:prSet/>
      <dgm:spPr/>
      <dgm:t>
        <a:bodyPr/>
        <a:lstStyle/>
        <a:p>
          <a:endParaRPr lang="en-GB"/>
        </a:p>
      </dgm:t>
    </dgm:pt>
    <dgm:pt modelId="{761CCD3A-E782-4B13-879C-FA5F296ADE6C}">
      <dgm:prSet custT="1"/>
      <dgm:spPr/>
      <dgm:t>
        <a:bodyPr>
          <a:noAutofit/>
        </a:bodyPr>
        <a:lstStyle/>
        <a:p>
          <a:pPr algn="just" rtl="0"/>
          <a:r>
            <a:rPr lang="ru" sz="2200" b="0" i="0" u="none" strike="noStrike" noProof="0" dirty="0">
              <a:latin typeface="Georgia" panose="02040502050405020303" pitchFamily="18" charset="0"/>
            </a:rPr>
            <a:t>в день поставки производителем товаров/упаковки собственного производства</a:t>
          </a:r>
        </a:p>
      </dgm:t>
    </dgm:pt>
    <dgm:pt modelId="{EEE23D4F-CE12-403E-86AD-43B419B4FC3C}" type="sibTrans" cxnId="{3A9826C4-D011-429F-A0CC-BD883D2C23EF}">
      <dgm:prSet/>
      <dgm:spPr/>
      <dgm:t>
        <a:bodyPr/>
        <a:lstStyle/>
        <a:p>
          <a:endParaRPr lang="en-GB"/>
        </a:p>
      </dgm:t>
    </dgm:pt>
    <dgm:pt modelId="{308C58D8-EE2D-4E09-A191-872CE27EB626}" type="parTrans" cxnId="{F145CD47-273D-47A0-84BF-DD2FD8ACCADA}">
      <dgm:prSet/>
      <dgm:spPr/>
      <dgm:t>
        <a:bodyPr/>
        <a:lstStyle/>
        <a:p>
          <a:endParaRPr lang="en-GB"/>
        </a:p>
      </dgm:t>
    </dgm:pt>
    <dgm:pt modelId="{088319D6-0D88-4578-9E19-BC1331DB9B9B}">
      <dgm:prSet custT="1"/>
      <dgm:spPr/>
      <dgm:t>
        <a:bodyPr>
          <a:noAutofit/>
        </a:bodyPr>
        <a:lstStyle/>
        <a:p>
          <a:pPr algn="just" rtl="0"/>
          <a:r>
            <a:rPr lang="ru" sz="2200" b="0" i="0" u="none" strike="noStrike" noProof="0" dirty="0">
              <a:latin typeface="Georgia"/>
            </a:rPr>
            <a:t>в день приобретения товаров от находящихся на территории РМ физических и юридических лиц, не имеющих налоговых отношений с ее бюджетной системой.</a:t>
          </a:r>
        </a:p>
      </dgm:t>
    </dgm:pt>
    <dgm:pt modelId="{63356FDF-1050-4708-87C7-8EEDB880A1CD}" type="sibTrans" cxnId="{F145CD47-273D-47A0-84BF-DD2FD8ACCADA}">
      <dgm:prSet/>
      <dgm:spPr/>
      <dgm:t>
        <a:bodyPr/>
        <a:lstStyle/>
        <a:p>
          <a:endParaRPr lang="en-GB"/>
        </a:p>
      </dgm:t>
    </dgm:pt>
    <dgm:pt modelId="{EE8C1E52-59C1-455D-85C5-78A83294F44F}" type="sibTrans" cxnId="{80F3BB26-DE62-42E4-A88C-1720542DE5F1}">
      <dgm:prSet/>
      <dgm:spPr/>
      <dgm:t>
        <a:bodyPr/>
        <a:lstStyle/>
        <a:p>
          <a:endParaRPr lang="en-GB"/>
        </a:p>
      </dgm:t>
    </dgm:pt>
    <dgm:pt modelId="{81A3CB81-39B9-4125-AE47-CEB4994CD505}">
      <dgm:prSet custT="1"/>
      <dgm:spPr/>
      <dgm:t>
        <a:bodyPr>
          <a:noAutofit/>
        </a:bodyPr>
        <a:lstStyle/>
        <a:p>
          <a:pPr algn="l" rtl="0"/>
          <a:r>
            <a:rPr lang="ru-RU" sz="2200" b="0" i="0" dirty="0">
              <a:latin typeface="Georgia" panose="02040502050405020303" pitchFamily="18" charset="0"/>
            </a:rPr>
            <a:t>в день предоставления на рынок </a:t>
          </a:r>
          <a:r>
            <a:rPr lang="ru" sz="2200" b="0" i="0" u="none" strike="noStrike" noProof="0" dirty="0">
              <a:latin typeface="Georgia" panose="02040502050405020303" pitchFamily="18" charset="0"/>
            </a:rPr>
            <a:t>товаров/упаковки, загрязняющие окружающую среду (в случае ввоза на территорию РМ)</a:t>
          </a:r>
          <a:endParaRPr lang="ru" sz="1800" b="0" i="0" u="none" strike="noStrike" noProof="0" dirty="0">
            <a:latin typeface="Georgia"/>
          </a:endParaRPr>
        </a:p>
      </dgm:t>
    </dgm:pt>
    <dgm:pt modelId="{52AA65CB-2F0E-44CD-8512-EA54FC8EEB58}" type="parTrans" cxnId="{1F18592E-82FF-4334-8A53-17FF4E3C079D}">
      <dgm:prSet/>
      <dgm:spPr/>
      <dgm:t>
        <a:bodyPr/>
        <a:lstStyle/>
        <a:p>
          <a:endParaRPr lang="en-GB"/>
        </a:p>
      </dgm:t>
    </dgm:pt>
    <dgm:pt modelId="{FE6A5779-59F7-4CD4-AE07-12DCCF4189CD}" type="sibTrans" cxnId="{1F18592E-82FF-4334-8A53-17FF4E3C079D}">
      <dgm:prSet/>
      <dgm:spPr/>
      <dgm:t>
        <a:bodyPr/>
        <a:lstStyle/>
        <a:p>
          <a:endParaRPr lang="en-GB"/>
        </a:p>
      </dgm:t>
    </dgm:pt>
    <dgm:pt modelId="{D9A2CBA7-C451-41A4-A154-C5C626566906}">
      <dgm:prSet custT="1"/>
      <dgm:spPr/>
      <dgm:t>
        <a:bodyPr>
          <a:noAutofit/>
        </a:bodyPr>
        <a:lstStyle/>
        <a:p>
          <a:pPr algn="l" rtl="0"/>
          <a:endParaRPr lang="ru" sz="2200" b="0" i="0" u="none" strike="noStrike" noProof="0" dirty="0">
            <a:latin typeface="Georgia" panose="02040502050405020303" pitchFamily="18" charset="0"/>
          </a:endParaRPr>
        </a:p>
      </dgm:t>
    </dgm:pt>
    <dgm:pt modelId="{53E66429-7FA1-4A7B-9A14-1A5D01724650}" type="parTrans" cxnId="{4EB76D70-2A43-4B14-8CF3-53D998818732}">
      <dgm:prSet/>
      <dgm:spPr/>
      <dgm:t>
        <a:bodyPr/>
        <a:lstStyle/>
        <a:p>
          <a:endParaRPr lang="en-GB"/>
        </a:p>
      </dgm:t>
    </dgm:pt>
    <dgm:pt modelId="{66D6041A-4708-4743-915D-3D55A47B23C5}" type="sibTrans" cxnId="{4EB76D70-2A43-4B14-8CF3-53D998818732}">
      <dgm:prSet/>
      <dgm:spPr/>
      <dgm:t>
        <a:bodyPr/>
        <a:lstStyle/>
        <a:p>
          <a:endParaRPr lang="en-GB"/>
        </a:p>
      </dgm:t>
    </dgm:pt>
    <dgm:pt modelId="{D0203A09-BE8B-4926-B37C-D215E72BA9F6}">
      <dgm:prSet custT="1"/>
      <dgm:spPr/>
      <dgm:t>
        <a:bodyPr>
          <a:noAutofit/>
        </a:bodyPr>
        <a:lstStyle/>
        <a:p>
          <a:pPr algn="just" rtl="0"/>
          <a:r>
            <a:rPr lang="ru-RU" sz="2200" b="0" i="0" u="none" strike="noStrike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  <a:cs typeface="Times New Roman" pitchFamily="18"/>
            </a:rPr>
            <a:t>в день размещения упаковки для реализации </a:t>
          </a:r>
          <a:r>
            <a:rPr lang="ru-RU" sz="2200" b="1" i="0" u="none" strike="noStrike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  <a:cs typeface="Times New Roman" pitchFamily="18"/>
            </a:rPr>
            <a:t>– для производителей упаковки для реализации </a:t>
          </a:r>
          <a:endParaRPr lang="ru" sz="2200" b="0" i="0" u="none" strike="noStrike" noProof="0" dirty="0">
            <a:latin typeface="Georgia" panose="02040502050405020303" pitchFamily="18" charset="0"/>
          </a:endParaRPr>
        </a:p>
      </dgm:t>
    </dgm:pt>
    <dgm:pt modelId="{CE12FCCC-DCEC-4747-8D36-91139137912B}" type="parTrans" cxnId="{02FEC619-A5D7-4600-BDA3-38701236AEB4}">
      <dgm:prSet/>
      <dgm:spPr/>
      <dgm:t>
        <a:bodyPr/>
        <a:lstStyle/>
        <a:p>
          <a:endParaRPr lang="en-GB"/>
        </a:p>
      </dgm:t>
    </dgm:pt>
    <dgm:pt modelId="{E773EFF6-7638-40ED-B425-C29978F35BCD}" type="sibTrans" cxnId="{02FEC619-A5D7-4600-BDA3-38701236AEB4}">
      <dgm:prSet/>
      <dgm:spPr/>
      <dgm:t>
        <a:bodyPr/>
        <a:lstStyle/>
        <a:p>
          <a:endParaRPr lang="en-GB"/>
        </a:p>
      </dgm:t>
    </dgm:pt>
    <dgm:pt modelId="{6B310657-1CD2-4B3D-9CC3-0AC89358CAFC}">
      <dgm:prSet custT="1"/>
      <dgm:spPr/>
      <dgm:t>
        <a:bodyPr>
          <a:noAutofit/>
        </a:bodyPr>
        <a:lstStyle/>
        <a:p>
          <a:pPr algn="just" rtl="0"/>
          <a:endParaRPr lang="ru" sz="2200" b="0" i="0" u="none" strike="noStrike" noProof="0" dirty="0">
            <a:latin typeface="Georgia" panose="02040502050405020303" pitchFamily="18" charset="0"/>
          </a:endParaRPr>
        </a:p>
      </dgm:t>
    </dgm:pt>
    <dgm:pt modelId="{729E254D-C715-426D-8BBF-B81282AEC48A}" type="parTrans" cxnId="{C0221A27-1DA9-4049-B3A4-AA87CAA7EC2D}">
      <dgm:prSet/>
      <dgm:spPr/>
      <dgm:t>
        <a:bodyPr/>
        <a:lstStyle/>
        <a:p>
          <a:endParaRPr lang="en-GB"/>
        </a:p>
      </dgm:t>
    </dgm:pt>
    <dgm:pt modelId="{EF56AD4D-5A58-4B54-8382-9C7BF66400A3}" type="sibTrans" cxnId="{C0221A27-1DA9-4049-B3A4-AA87CAA7EC2D}">
      <dgm:prSet/>
      <dgm:spPr/>
      <dgm:t>
        <a:bodyPr/>
        <a:lstStyle/>
        <a:p>
          <a:endParaRPr lang="en-GB"/>
        </a:p>
      </dgm:t>
    </dgm:pt>
    <dgm:pt modelId="{E1BB2E34-2E87-49DB-9935-892B85592FEE}">
      <dgm:prSet custT="1"/>
      <dgm:spPr/>
      <dgm:t>
        <a:bodyPr>
          <a:noAutofit/>
        </a:bodyPr>
        <a:lstStyle/>
        <a:p>
          <a:pPr algn="just" rtl="0"/>
          <a:endParaRPr lang="ru" sz="2200" b="0" i="0" u="none" strike="noStrike" noProof="0" dirty="0">
            <a:latin typeface="Georgia" panose="02040502050405020303" pitchFamily="18" charset="0"/>
          </a:endParaRPr>
        </a:p>
      </dgm:t>
    </dgm:pt>
    <dgm:pt modelId="{F9E550D5-4C4A-4BC9-A4BF-4F6F44CB9CC1}" type="parTrans" cxnId="{824BB49C-2F2A-4ED4-AF51-AB96D202954C}">
      <dgm:prSet/>
      <dgm:spPr/>
      <dgm:t>
        <a:bodyPr/>
        <a:lstStyle/>
        <a:p>
          <a:endParaRPr lang="en-GB"/>
        </a:p>
      </dgm:t>
    </dgm:pt>
    <dgm:pt modelId="{165C1B65-6675-491B-85BB-E0512A592BBA}" type="sibTrans" cxnId="{824BB49C-2F2A-4ED4-AF51-AB96D202954C}">
      <dgm:prSet/>
      <dgm:spPr/>
      <dgm:t>
        <a:bodyPr/>
        <a:lstStyle/>
        <a:p>
          <a:endParaRPr lang="en-GB"/>
        </a:p>
      </dgm:t>
    </dgm:pt>
    <dgm:pt modelId="{4FFF80A2-AD8F-45AD-9B7D-BE6CB3E029FF}" type="pres">
      <dgm:prSet presAssocID="{A5A91F6E-9FBB-4CCE-BE69-02F820234D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DF681-24B6-4FE4-85A6-975D061A4794}" type="pres">
      <dgm:prSet presAssocID="{8ECBC0BF-BDE5-43F5-946B-0C7393EDF34C}" presName="parentText" presStyleLbl="node1" presStyleIdx="0" presStyleCnt="1" custScaleY="97441" custLinFactNeighborY="-129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03D54-1118-4483-88AC-F66B5B4AF3E1}" type="pres">
      <dgm:prSet presAssocID="{8ECBC0BF-BDE5-43F5-946B-0C7393EDF34C}" presName="childText" presStyleLbl="revTx" presStyleIdx="0" presStyleCnt="1" custScaleY="128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B76D70-2A43-4B14-8CF3-53D998818732}" srcId="{8ECBC0BF-BDE5-43F5-946B-0C7393EDF34C}" destId="{D9A2CBA7-C451-41A4-A154-C5C626566906}" srcOrd="2" destOrd="0" parTransId="{53E66429-7FA1-4A7B-9A14-1A5D01724650}" sibTransId="{66D6041A-4708-4743-915D-3D55A47B23C5}"/>
    <dgm:cxn modelId="{500CBBC2-585B-466D-A93E-D64F26952376}" type="presOf" srcId="{6B310657-1CD2-4B3D-9CC3-0AC89358CAFC}" destId="{67C03D54-1118-4483-88AC-F66B5B4AF3E1}" srcOrd="0" destOrd="4" presId="urn:microsoft.com/office/officeart/2005/8/layout/vList2"/>
    <dgm:cxn modelId="{824BB49C-2F2A-4ED4-AF51-AB96D202954C}" srcId="{8ECBC0BF-BDE5-43F5-946B-0C7393EDF34C}" destId="{E1BB2E34-2E87-49DB-9935-892B85592FEE}" srcOrd="6" destOrd="0" parTransId="{F9E550D5-4C4A-4BC9-A4BF-4F6F44CB9CC1}" sibTransId="{165C1B65-6675-491B-85BB-E0512A592BBA}"/>
    <dgm:cxn modelId="{D81853A8-0550-4AF7-9D3B-6459F6D8E995}" type="presOf" srcId="{BD4E8EB3-F103-4419-9DF4-425E484F7A85}" destId="{67C03D54-1118-4483-88AC-F66B5B4AF3E1}" srcOrd="0" destOrd="0" presId="urn:microsoft.com/office/officeart/2005/8/layout/vList2"/>
    <dgm:cxn modelId="{18A35944-A1B1-43E2-961C-A159A90E9F92}" type="presOf" srcId="{088319D6-0D88-4578-9E19-BC1331DB9B9B}" destId="{67C03D54-1118-4483-88AC-F66B5B4AF3E1}" srcOrd="0" destOrd="7" presId="urn:microsoft.com/office/officeart/2005/8/layout/vList2"/>
    <dgm:cxn modelId="{258EDFB4-74FB-4FC6-B83B-8E5DB5820587}" type="presOf" srcId="{81A3CB81-39B9-4125-AE47-CEB4994CD505}" destId="{67C03D54-1118-4483-88AC-F66B5B4AF3E1}" srcOrd="0" destOrd="1" presId="urn:microsoft.com/office/officeart/2005/8/layout/vList2"/>
    <dgm:cxn modelId="{C0221A27-1DA9-4049-B3A4-AA87CAA7EC2D}" srcId="{8ECBC0BF-BDE5-43F5-946B-0C7393EDF34C}" destId="{6B310657-1CD2-4B3D-9CC3-0AC89358CAFC}" srcOrd="4" destOrd="0" parTransId="{729E254D-C715-426D-8BBF-B81282AEC48A}" sibTransId="{EF56AD4D-5A58-4B54-8382-9C7BF66400A3}"/>
    <dgm:cxn modelId="{3A9826C4-D011-429F-A0CC-BD883D2C23EF}" srcId="{8ECBC0BF-BDE5-43F5-946B-0C7393EDF34C}" destId="{761CCD3A-E782-4B13-879C-FA5F296ADE6C}" srcOrd="3" destOrd="0" parTransId="{0A3E62D0-96E7-48C6-9C85-803E57E48A92}" sibTransId="{EEE23D4F-CE12-403E-86AD-43B419B4FC3C}"/>
    <dgm:cxn modelId="{E796800E-9B4D-4A64-B6EA-DBBF71329EFF}" type="presOf" srcId="{D9A2CBA7-C451-41A4-A154-C5C626566906}" destId="{67C03D54-1118-4483-88AC-F66B5B4AF3E1}" srcOrd="0" destOrd="2" presId="urn:microsoft.com/office/officeart/2005/8/layout/vList2"/>
    <dgm:cxn modelId="{1F18592E-82FF-4334-8A53-17FF4E3C079D}" srcId="{8ECBC0BF-BDE5-43F5-946B-0C7393EDF34C}" destId="{81A3CB81-39B9-4125-AE47-CEB4994CD505}" srcOrd="1" destOrd="0" parTransId="{52AA65CB-2F0E-44CD-8512-EA54FC8EEB58}" sibTransId="{FE6A5779-59F7-4CD4-AE07-12DCCF4189CD}"/>
    <dgm:cxn modelId="{50D28584-D552-44E6-B1D0-D52EA376211B}" type="presOf" srcId="{A5A91F6E-9FBB-4CCE-BE69-02F820234D30}" destId="{4FFF80A2-AD8F-45AD-9B7D-BE6CB3E029FF}" srcOrd="0" destOrd="0" presId="urn:microsoft.com/office/officeart/2005/8/layout/vList2"/>
    <dgm:cxn modelId="{044F5C62-51B1-4503-8EBA-4ECFDDA53777}" type="presOf" srcId="{8ECBC0BF-BDE5-43F5-946B-0C7393EDF34C}" destId="{356DF681-24B6-4FE4-85A6-975D061A4794}" srcOrd="0" destOrd="0" presId="urn:microsoft.com/office/officeart/2005/8/layout/vList2"/>
    <dgm:cxn modelId="{02FEC619-A5D7-4600-BDA3-38701236AEB4}" srcId="{8ECBC0BF-BDE5-43F5-946B-0C7393EDF34C}" destId="{D0203A09-BE8B-4926-B37C-D215E72BA9F6}" srcOrd="5" destOrd="0" parTransId="{CE12FCCC-DCEC-4747-8D36-91139137912B}" sibTransId="{E773EFF6-7638-40ED-B425-C29978F35BCD}"/>
    <dgm:cxn modelId="{F145CD47-273D-47A0-84BF-DD2FD8ACCADA}" srcId="{8ECBC0BF-BDE5-43F5-946B-0C7393EDF34C}" destId="{088319D6-0D88-4578-9E19-BC1331DB9B9B}" srcOrd="7" destOrd="0" parTransId="{308C58D8-EE2D-4E09-A191-872CE27EB626}" sibTransId="{63356FDF-1050-4708-87C7-8EEDB880A1CD}"/>
    <dgm:cxn modelId="{05146B4F-D5D8-4302-A8CC-A17AD1F0F6AB}" srcId="{8ECBC0BF-BDE5-43F5-946B-0C7393EDF34C}" destId="{BD4E8EB3-F103-4419-9DF4-425E484F7A85}" srcOrd="0" destOrd="0" parTransId="{DCF6D38C-4742-4C05-A72A-0F5E58A77E9A}" sibTransId="{A9E47034-7B05-48B6-B8E7-A8589EE2BDC7}"/>
    <dgm:cxn modelId="{DAC604DE-EAEC-4392-A9B3-B52C5B7C952C}" type="presOf" srcId="{D0203A09-BE8B-4926-B37C-D215E72BA9F6}" destId="{67C03D54-1118-4483-88AC-F66B5B4AF3E1}" srcOrd="0" destOrd="5" presId="urn:microsoft.com/office/officeart/2005/8/layout/vList2"/>
    <dgm:cxn modelId="{8C4EA334-4073-4271-BD0A-C7DB269C236A}" type="presOf" srcId="{E1BB2E34-2E87-49DB-9935-892B85592FEE}" destId="{67C03D54-1118-4483-88AC-F66B5B4AF3E1}" srcOrd="0" destOrd="6" presId="urn:microsoft.com/office/officeart/2005/8/layout/vList2"/>
    <dgm:cxn modelId="{BD09BFDC-CF34-4FFB-B32F-DF5829ACCF4D}" type="presOf" srcId="{761CCD3A-E782-4B13-879C-FA5F296ADE6C}" destId="{67C03D54-1118-4483-88AC-F66B5B4AF3E1}" srcOrd="0" destOrd="3" presId="urn:microsoft.com/office/officeart/2005/8/layout/vList2"/>
    <dgm:cxn modelId="{80F3BB26-DE62-42E4-A88C-1720542DE5F1}" srcId="{A5A91F6E-9FBB-4CCE-BE69-02F820234D30}" destId="{8ECBC0BF-BDE5-43F5-946B-0C7393EDF34C}" srcOrd="0" destOrd="0" parTransId="{B364F261-4D16-429D-BF33-9DA0FB496EED}" sibTransId="{EE8C1E52-59C1-455D-85C5-78A83294F44F}"/>
    <dgm:cxn modelId="{31E9750A-9FCF-48D3-9E49-267F4DB3F560}" type="presParOf" srcId="{4FFF80A2-AD8F-45AD-9B7D-BE6CB3E029FF}" destId="{356DF681-24B6-4FE4-85A6-975D061A4794}" srcOrd="0" destOrd="0" presId="urn:microsoft.com/office/officeart/2005/8/layout/vList2"/>
    <dgm:cxn modelId="{E13AF1D3-6F1F-4563-A22F-D8C1FE3541E5}" type="presParOf" srcId="{4FFF80A2-AD8F-45AD-9B7D-BE6CB3E029FF}" destId="{67C03D54-1118-4483-88AC-F66B5B4AF3E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88B8993-75F9-439F-8DFA-547598AD817E}" type="doc">
      <dgm:prSet loTypeId="urn:microsoft.com/office/officeart/2005/8/layout/hList6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CCB5F959-D044-40BF-8AC5-E44DC4AB6EC3}" type="parTrans" cxnId="{A90ED61B-71B1-4C4C-8486-08AA461E8F0F}">
      <dgm:prSet/>
      <dgm:spPr/>
      <dgm:t>
        <a:bodyPr/>
        <a:lstStyle/>
        <a:p>
          <a:endParaRPr lang="en-GB"/>
        </a:p>
      </dgm:t>
    </dgm:pt>
    <dgm:pt modelId="{0E8389C2-ECD1-45D3-BD4D-1263210DE314}">
      <dgm:prSet phldrT="[Text]" custT="1"/>
      <dgm:spPr/>
      <dgm:t>
        <a:bodyPr>
          <a:noAutofit/>
        </a:bodyPr>
        <a:lstStyle/>
        <a:p>
          <a:pPr rtl="0"/>
          <a:r>
            <a:rPr lang="ru" sz="1100" b="1" i="0" u="none" strike="noStrike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ч. (6), п. i) исключается </a:t>
          </a:r>
        </a:p>
        <a:p>
          <a:pPr rtl="0"/>
          <a:r>
            <a:rPr lang="ru" sz="1100" b="0" i="0" u="none" strike="noStrike" dirty="0">
              <a:solidFill>
                <a:srgbClr val="FF0000"/>
              </a:solidFill>
              <a:latin typeface="Georgia"/>
            </a:rPr>
            <a:t>i) первичная упаковка из пластмасс (классифицируемая по товарным позициями 3923 21 000, 3923 29 и 3923 30), композитная первичная упаковка (классифицируемая по товарной позиции 4819 20 000) или алюминиевая первичная упаковка (классифицируемая по товарной позиции 7612), при условии, что упомянутые виды упаковки приобретены у находящихся на территории Республики Молдова физических и юридических лиц, за исключением лиц, не имеющих налоговых отношений с ее бюджетной системой, или ранее импортированы лицами, указанными в части (1), либо изготовлены лицами, указанными в пункте a) части (1), при производстве которых в качестве сырья и/или материалов использованы товары, указанные в приложении 8.</a:t>
          </a:r>
          <a:endParaRPr lang="en-GB" dirty="0">
            <a:solidFill>
              <a:srgbClr val="FF0000"/>
            </a:solidFill>
          </a:endParaRPr>
        </a:p>
      </dgm:t>
    </dgm:pt>
    <dgm:pt modelId="{0552C93B-3D35-4326-B067-ED7C707BDEAA}" type="sibTrans" cxnId="{A90ED61B-71B1-4C4C-8486-08AA461E8F0F}">
      <dgm:prSet/>
      <dgm:spPr/>
      <dgm:t>
        <a:bodyPr/>
        <a:lstStyle/>
        <a:p>
          <a:endParaRPr lang="en-GB"/>
        </a:p>
      </dgm:t>
    </dgm:pt>
    <dgm:pt modelId="{DBF68B8D-871A-47B5-BA0C-6E7F108A272D}" type="parTrans" cxnId="{D7D721F9-F7B1-4E89-A3EE-9E47F4D2DC95}">
      <dgm:prSet/>
      <dgm:spPr/>
      <dgm:t>
        <a:bodyPr/>
        <a:lstStyle/>
        <a:p>
          <a:endParaRPr lang="en-GB"/>
        </a:p>
      </dgm:t>
    </dgm:pt>
    <dgm:pt modelId="{9B210BF6-0DFF-4B41-83D8-5FF8600A185A}">
      <dgm:prSet phldrT="[Text]" custT="1"/>
      <dgm:spPr/>
      <dgm:t>
        <a:bodyPr>
          <a:noAutofit/>
        </a:bodyPr>
        <a:lstStyle/>
        <a:p>
          <a:pPr rtl="0"/>
          <a:r>
            <a:rPr lang="ru" sz="1100" b="1" i="0" u="none" strike="noStrike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в ч. 6, п. h) исключается текст : "и/или материалы".</a:t>
          </a:r>
        </a:p>
        <a:p>
          <a:endParaRPr lang="ro-RO" dirty="0">
            <a:latin typeface="Georgia" panose="02040502050405020303" pitchFamily="18" charset="0"/>
            <a:cs typeface="Times New Roman" panose="02020603050405020304" pitchFamily="18" charset="0"/>
          </a:endParaRPr>
        </a:p>
        <a:p>
          <a:pPr rtl="0"/>
          <a:r>
            <a:rPr lang="ru" sz="1100" b="0" i="0" u="none" strike="noStrike" dirty="0">
              <a:latin typeface="Georgia"/>
            </a:rPr>
            <a:t>h ) изготовленные указанными в части (1) субъектами товары, в процессе использования которых загрязняется окружающая среда, при производстве которых в качестве сырья </a:t>
          </a:r>
          <a:r>
            <a:rPr lang="ru" sz="1100" b="0" i="0" u="none" strike="sngStrike" dirty="0">
              <a:solidFill>
                <a:srgbClr val="FF0000"/>
              </a:solidFill>
              <a:latin typeface="Georgia"/>
            </a:rPr>
            <a:t>и/или материалов</a:t>
          </a:r>
          <a:r>
            <a:rPr lang="ru" sz="1100" b="0" i="0" u="none" strike="noStrike" dirty="0">
              <a:solidFill>
                <a:srgbClr val="FF0000"/>
              </a:solidFill>
              <a:latin typeface="Georgia"/>
            </a:rPr>
            <a:t> </a:t>
          </a:r>
          <a:r>
            <a:rPr lang="ru" sz="1100" b="0" i="0" u="none" strike="noStrike" dirty="0">
              <a:latin typeface="Georgia"/>
            </a:rPr>
            <a:t>использованы товары, указанные в приложении 8;</a:t>
          </a:r>
          <a:endParaRPr lang="en-GB" dirty="0"/>
        </a:p>
      </dgm:t>
    </dgm:pt>
    <dgm:pt modelId="{39BEDBB8-DF4F-46D9-B8F6-296D9260FEC9}" type="sibTrans" cxnId="{D7D721F9-F7B1-4E89-A3EE-9E47F4D2DC95}">
      <dgm:prSet/>
      <dgm:spPr/>
      <dgm:t>
        <a:bodyPr/>
        <a:lstStyle/>
        <a:p>
          <a:endParaRPr lang="en-GB"/>
        </a:p>
      </dgm:t>
    </dgm:pt>
    <dgm:pt modelId="{A6239C22-C330-47E7-8913-0C8DCC1212F3}" type="parTrans" cxnId="{541A7D78-F65A-4901-8399-2904600D2566}">
      <dgm:prSet/>
      <dgm:spPr/>
      <dgm:t>
        <a:bodyPr/>
        <a:lstStyle/>
        <a:p>
          <a:endParaRPr lang="en-GB"/>
        </a:p>
      </dgm:t>
    </dgm:pt>
    <dgm:pt modelId="{F67E6E62-0911-451F-A4EE-7F65A8A939E8}">
      <dgm:prSet phldrT="[Text]" custT="1"/>
      <dgm:spPr/>
      <dgm:t>
        <a:bodyPr>
          <a:noAutofit/>
        </a:bodyPr>
        <a:lstStyle/>
        <a:p>
          <a:pPr rtl="0"/>
          <a:r>
            <a:rPr lang="ru" sz="1100" b="1" i="0" u="none" strike="noStrike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ч. (6) п. f)  излагается в следующей редакции</a:t>
          </a:r>
          <a:r>
            <a:rPr lang="ru" sz="1100" b="0" i="0" u="none" strike="noStrike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: </a:t>
          </a:r>
        </a:p>
        <a:p>
          <a:pPr rtl="0"/>
          <a:r>
            <a:rPr lang="ru" sz="1100" b="0" i="0" u="none" strike="noStrike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"f) первичная пластмассовая упаковка и первичная композитная упаковка для хлеба и хлебобулочных изделий по тарифным позициям 1901 20 000, 1905 40, 1905 90 300, 1905 90 700 и 1905 90 800.”</a:t>
          </a:r>
          <a:endParaRPr lang="en-GB" dirty="0">
            <a:solidFill>
              <a:srgbClr val="FF0000"/>
            </a:solidFill>
          </a:endParaRPr>
        </a:p>
      </dgm:t>
    </dgm:pt>
    <dgm:pt modelId="{F3D1FA02-83BC-4D1C-9DC9-43C510286689}" type="sibTrans" cxnId="{541A7D78-F65A-4901-8399-2904600D2566}">
      <dgm:prSet/>
      <dgm:spPr/>
      <dgm:t>
        <a:bodyPr/>
        <a:lstStyle/>
        <a:p>
          <a:endParaRPr lang="en-GB"/>
        </a:p>
      </dgm:t>
    </dgm:pt>
    <dgm:pt modelId="{9B5F5B61-E470-4970-9308-229D50F3EDAB}" type="pres">
      <dgm:prSet presAssocID="{988B8993-75F9-439F-8DFA-547598AD817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1222F6-6708-4F8A-99B3-E221E18E4ACA}" type="pres">
      <dgm:prSet presAssocID="{0E8389C2-ECD1-45D3-BD4D-1263210DE31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CA4F7-23AE-479C-8D37-E8C9459FA8E3}" type="pres">
      <dgm:prSet presAssocID="{0552C93B-3D35-4326-B067-ED7C707BDEAA}" presName="sibTrans" presStyleCnt="0"/>
      <dgm:spPr/>
    </dgm:pt>
    <dgm:pt modelId="{CE1305F8-99B3-4FFA-8C9A-3D2277B853F0}" type="pres">
      <dgm:prSet presAssocID="{9B210BF6-0DFF-4B41-83D8-5FF8600A185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6CE95-53A4-4E4F-A6AE-7A1F8CA7D247}" type="pres">
      <dgm:prSet presAssocID="{39BEDBB8-DF4F-46D9-B8F6-296D9260FEC9}" presName="sibTrans" presStyleCnt="0"/>
      <dgm:spPr/>
    </dgm:pt>
    <dgm:pt modelId="{2E212E01-1204-42FE-BD89-0C9CE3706724}" type="pres">
      <dgm:prSet presAssocID="{F67E6E62-0911-451F-A4EE-7F65A8A939E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2EF192-F776-44B6-AEAA-E38AD950D060}" type="presOf" srcId="{F67E6E62-0911-451F-A4EE-7F65A8A939E8}" destId="{2E212E01-1204-42FE-BD89-0C9CE3706724}" srcOrd="0" destOrd="0" presId="urn:microsoft.com/office/officeart/2005/8/layout/hList6"/>
    <dgm:cxn modelId="{03E2FF0E-DA58-42F6-A760-58F03D0C6CB0}" type="presOf" srcId="{988B8993-75F9-439F-8DFA-547598AD817E}" destId="{9B5F5B61-E470-4970-9308-229D50F3EDAB}" srcOrd="0" destOrd="0" presId="urn:microsoft.com/office/officeart/2005/8/layout/hList6"/>
    <dgm:cxn modelId="{BB2D8BE0-CDA8-4E49-987B-058E20C6D53B}" type="presOf" srcId="{0E8389C2-ECD1-45D3-BD4D-1263210DE314}" destId="{C61222F6-6708-4F8A-99B3-E221E18E4ACA}" srcOrd="0" destOrd="0" presId="urn:microsoft.com/office/officeart/2005/8/layout/hList6"/>
    <dgm:cxn modelId="{D7D721F9-F7B1-4E89-A3EE-9E47F4D2DC95}" srcId="{988B8993-75F9-439F-8DFA-547598AD817E}" destId="{9B210BF6-0DFF-4B41-83D8-5FF8600A185A}" srcOrd="1" destOrd="0" parTransId="{DBF68B8D-871A-47B5-BA0C-6E7F108A272D}" sibTransId="{39BEDBB8-DF4F-46D9-B8F6-296D9260FEC9}"/>
    <dgm:cxn modelId="{A90ED61B-71B1-4C4C-8486-08AA461E8F0F}" srcId="{988B8993-75F9-439F-8DFA-547598AD817E}" destId="{0E8389C2-ECD1-45D3-BD4D-1263210DE314}" srcOrd="0" destOrd="0" parTransId="{CCB5F959-D044-40BF-8AC5-E44DC4AB6EC3}" sibTransId="{0552C93B-3D35-4326-B067-ED7C707BDEAA}"/>
    <dgm:cxn modelId="{ED23637D-818C-4133-926D-6C6CC7E05D36}" type="presOf" srcId="{9B210BF6-0DFF-4B41-83D8-5FF8600A185A}" destId="{CE1305F8-99B3-4FFA-8C9A-3D2277B853F0}" srcOrd="0" destOrd="0" presId="urn:microsoft.com/office/officeart/2005/8/layout/hList6"/>
    <dgm:cxn modelId="{541A7D78-F65A-4901-8399-2904600D2566}" srcId="{988B8993-75F9-439F-8DFA-547598AD817E}" destId="{F67E6E62-0911-451F-A4EE-7F65A8A939E8}" srcOrd="2" destOrd="0" parTransId="{A6239C22-C330-47E7-8913-0C8DCC1212F3}" sibTransId="{F3D1FA02-83BC-4D1C-9DC9-43C510286689}"/>
    <dgm:cxn modelId="{A97FE87C-87C1-4CE8-9C23-296A17B6F893}" type="presParOf" srcId="{9B5F5B61-E470-4970-9308-229D50F3EDAB}" destId="{C61222F6-6708-4F8A-99B3-E221E18E4ACA}" srcOrd="0" destOrd="0" presId="urn:microsoft.com/office/officeart/2005/8/layout/hList6"/>
    <dgm:cxn modelId="{55899E52-D535-4DAC-A95A-BBB8BFB92702}" type="presParOf" srcId="{9B5F5B61-E470-4970-9308-229D50F3EDAB}" destId="{53DCA4F7-23AE-479C-8D37-E8C9459FA8E3}" srcOrd="1" destOrd="0" presId="urn:microsoft.com/office/officeart/2005/8/layout/hList6"/>
    <dgm:cxn modelId="{986AE4CA-D131-456A-ADE1-63E3DC885162}" type="presParOf" srcId="{9B5F5B61-E470-4970-9308-229D50F3EDAB}" destId="{CE1305F8-99B3-4FFA-8C9A-3D2277B853F0}" srcOrd="2" destOrd="0" presId="urn:microsoft.com/office/officeart/2005/8/layout/hList6"/>
    <dgm:cxn modelId="{BA090EDF-DFF4-4CF1-87B9-79713110CF37}" type="presParOf" srcId="{9B5F5B61-E470-4970-9308-229D50F3EDAB}" destId="{09C6CE95-53A4-4E4F-A6AE-7A1F8CA7D247}" srcOrd="3" destOrd="0" presId="urn:microsoft.com/office/officeart/2005/8/layout/hList6"/>
    <dgm:cxn modelId="{44D93B10-4D26-40C5-B84E-CE5B9B317313}" type="presParOf" srcId="{9B5F5B61-E470-4970-9308-229D50F3EDAB}" destId="{2E212E01-1204-42FE-BD89-0C9CE370672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A14F4C9-D2FB-45EE-9BD3-3BCB14E7BDDF}" type="doc">
      <dgm:prSet loTypeId="urn:microsoft.com/office/officeart/2005/8/layout/default" loCatId="list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3890076C-2155-4B7E-8FE7-F58549564E36}" type="parTrans" cxnId="{22468C50-FBA4-4A1E-9551-F7F735CBCAA1}">
      <dgm:prSet/>
      <dgm:spPr/>
      <dgm:t>
        <a:bodyPr/>
        <a:lstStyle/>
        <a:p>
          <a:endParaRPr lang="en-GB"/>
        </a:p>
      </dgm:t>
    </dgm:pt>
    <dgm:pt modelId="{04E38A00-EBF6-4DD7-9BAE-4252C02C259B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None/>
          </a:pPr>
          <a:r>
            <a:rPr lang="ru" sz="1700" b="1" i="0" u="none" strike="noStrike" noProof="0" dirty="0">
              <a:latin typeface="Georgia"/>
            </a:rPr>
            <a:t>ежемесячно</a:t>
          </a:r>
          <a:r>
            <a:rPr lang="ru" sz="1700" b="0" i="0" u="none" strike="noStrike" noProof="0" dirty="0">
              <a:latin typeface="Georgia"/>
            </a:rPr>
            <a:t>, до </a:t>
          </a:r>
          <a:r>
            <a:rPr lang="ru" sz="1700" b="1" i="0" u="none" strike="sngStrike" noProof="0" dirty="0">
              <a:solidFill>
                <a:srgbClr val="FF0000"/>
              </a:solidFill>
              <a:latin typeface="Georgia"/>
            </a:rPr>
            <a:t>30</a:t>
          </a:r>
          <a:r>
            <a:rPr lang="ru" sz="1700" b="0" i="0" u="none" strike="noStrike" noProof="0" dirty="0">
              <a:latin typeface="Georgia"/>
            </a:rPr>
            <a:t> </a:t>
          </a:r>
          <a:r>
            <a:rPr lang="ru" sz="1700" b="0" i="0" u="none" strike="noStrike" noProof="0" dirty="0">
              <a:solidFill>
                <a:srgbClr val="FF0000"/>
              </a:solidFill>
              <a:latin typeface="Georgia"/>
            </a:rPr>
            <a:t>25</a:t>
          </a:r>
          <a:r>
            <a:rPr lang="ru" sz="1700" b="0" i="0" u="none" strike="noStrike" noProof="0" dirty="0">
              <a:latin typeface="Georgia"/>
            </a:rPr>
            <a:t> числа, включительно, месяца, следующего за отчетным - субъектами, не являющимися членами коллективной системы расширенной ответственности производителя или не зарегистрированными как индивидуальная система, за упаковку, размещенную на рынке, а также товары, указанные в приложении № 8 к закону № 1540/1998. </a:t>
          </a:r>
        </a:p>
        <a:p>
          <a:pPr rtl="0">
            <a:buFont typeface="Arial" panose="020B0604020202020204" pitchFamily="34" charset="0"/>
            <a:buNone/>
          </a:pPr>
          <a:r>
            <a:rPr lang="ru" sz="1700" b="0" i="0" u="none" strike="noStrike" noProof="0" dirty="0">
              <a:latin typeface="Georgia"/>
            </a:rPr>
            <a:t>В этом случае заполняются таблицы №1 и №2 формы POLMED23.</a:t>
          </a:r>
          <a:endParaRPr lang="en-GB" dirty="0">
            <a:latin typeface="Georgia" panose="02040502050405020303" pitchFamily="18" charset="0"/>
          </a:endParaRPr>
        </a:p>
      </dgm:t>
    </dgm:pt>
    <dgm:pt modelId="{3D34E5EC-3EFF-4491-8AF9-38F99D3E7569}" type="sibTrans" cxnId="{22468C50-FBA4-4A1E-9551-F7F735CBCAA1}">
      <dgm:prSet/>
      <dgm:spPr/>
      <dgm:t>
        <a:bodyPr/>
        <a:lstStyle/>
        <a:p>
          <a:endParaRPr lang="en-GB"/>
        </a:p>
      </dgm:t>
    </dgm:pt>
    <dgm:pt modelId="{8E2FABFF-44B4-4A47-A801-77146775A57E}" type="parTrans" cxnId="{6ACF75C0-65E6-4EF5-B984-E7F4F5A860F0}">
      <dgm:prSet/>
      <dgm:spPr/>
      <dgm:t>
        <a:bodyPr/>
        <a:lstStyle/>
        <a:p>
          <a:endParaRPr lang="en-GB"/>
        </a:p>
      </dgm:t>
    </dgm:pt>
    <dgm:pt modelId="{F14D3FD6-90EC-41C3-A04F-5B999EB8B023}">
      <dgm:prSet phldrT="[Text]" custT="1"/>
      <dgm:spPr/>
      <dgm:t>
        <a:bodyPr>
          <a:noAutofit/>
        </a:bodyPr>
        <a:lstStyle/>
        <a:p>
          <a:pPr rtl="0">
            <a:buFont typeface="Arial" panose="020B0604020202020204" pitchFamily="34" charset="0"/>
            <a:buNone/>
          </a:pPr>
          <a:r>
            <a:rPr lang="ru" sz="1700" b="1" i="0" u="none" strike="noStrike" noProof="0" dirty="0">
              <a:latin typeface="Georgia"/>
            </a:rPr>
            <a:t>ежегодно</a:t>
          </a:r>
          <a:r>
            <a:rPr lang="ru" sz="1700" b="0" i="0" u="none" strike="noStrike" noProof="0" dirty="0">
              <a:latin typeface="Georgia"/>
            </a:rPr>
            <a:t> до </a:t>
          </a:r>
          <a:r>
            <a:rPr lang="ru" sz="1700" b="1" i="0" u="none" strike="noStrike" noProof="0" dirty="0">
              <a:latin typeface="Georgia"/>
            </a:rPr>
            <a:t>30 апреля</a:t>
          </a:r>
          <a:r>
            <a:rPr lang="ru" sz="1700" b="0" i="0" u="none" strike="noStrike" noProof="0" dirty="0">
              <a:latin typeface="Georgia"/>
            </a:rPr>
            <a:t> следующего за отчетным года – субъектами-членами коллективной системы расширенной ответственности производителя или зарегистрированными как индивидуальная система, за упаковку, размещенную на рынке, а также товары, указанные в приложении № 8 к закону № 1540/1998, которые подлежат регулированию в рамках расширенной ответственности производителей. </a:t>
          </a:r>
        </a:p>
        <a:p>
          <a:pPr rtl="0">
            <a:buFont typeface="Arial" panose="020B0604020202020204" pitchFamily="34" charset="0"/>
            <a:buNone/>
          </a:pPr>
          <a:r>
            <a:rPr lang="ru" sz="1700" b="0" i="0" u="none" strike="noStrike" noProof="0" dirty="0">
              <a:latin typeface="Georgia"/>
            </a:rPr>
            <a:t>В этом случае заполняются таблицы №1 и №3 формы POLMED23.</a:t>
          </a:r>
          <a:endParaRPr lang="ro-RO" noProof="0" dirty="0">
            <a:latin typeface="Georgia" panose="02040502050405020303" pitchFamily="18" charset="0"/>
          </a:endParaRPr>
        </a:p>
      </dgm:t>
    </dgm:pt>
    <dgm:pt modelId="{2AAA3262-BB74-40DF-AE1B-523C42363256}" type="sibTrans" cxnId="{6ACF75C0-65E6-4EF5-B984-E7F4F5A860F0}">
      <dgm:prSet/>
      <dgm:spPr/>
      <dgm:t>
        <a:bodyPr/>
        <a:lstStyle/>
        <a:p>
          <a:endParaRPr lang="en-GB"/>
        </a:p>
      </dgm:t>
    </dgm:pt>
    <dgm:pt modelId="{DBBC8877-3F8D-472A-9600-7DA2FE962367}" type="pres">
      <dgm:prSet presAssocID="{FA14F4C9-D2FB-45EE-9BD3-3BCB14E7BDD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DFDEF4-D487-4CE1-8628-035CAD3FA183}" type="pres">
      <dgm:prSet presAssocID="{04E38A00-EBF6-4DD7-9BAE-4252C02C259B}" presName="node" presStyleLbl="node1" presStyleIdx="0" presStyleCnt="2" custScaleX="124815" custScaleY="120718" custLinFactNeighborX="299" custLinFactNeighborY="-8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08EE3-5BBB-4E7B-9CCD-E17736F65C65}" type="pres">
      <dgm:prSet presAssocID="{3D34E5EC-3EFF-4491-8AF9-38F99D3E7569}" presName="sibTrans" presStyleCnt="0"/>
      <dgm:spPr/>
    </dgm:pt>
    <dgm:pt modelId="{20E50634-EDF6-410B-BD12-E6EAAA576562}" type="pres">
      <dgm:prSet presAssocID="{F14D3FD6-90EC-41C3-A04F-5B999EB8B023}" presName="node" presStyleLbl="node1" presStyleIdx="1" presStyleCnt="2" custScaleX="134181" custScaleY="119580" custLinFactNeighborX="16082" custLinFactNeighborY="-8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59B8A4-5B26-4790-A20E-084E557D1161}" type="presOf" srcId="{04E38A00-EBF6-4DD7-9BAE-4252C02C259B}" destId="{C7DFDEF4-D487-4CE1-8628-035CAD3FA183}" srcOrd="0" destOrd="0" presId="urn:microsoft.com/office/officeart/2005/8/layout/default"/>
    <dgm:cxn modelId="{22468C50-FBA4-4A1E-9551-F7F735CBCAA1}" srcId="{FA14F4C9-D2FB-45EE-9BD3-3BCB14E7BDDF}" destId="{04E38A00-EBF6-4DD7-9BAE-4252C02C259B}" srcOrd="0" destOrd="0" parTransId="{3890076C-2155-4B7E-8FE7-F58549564E36}" sibTransId="{3D34E5EC-3EFF-4491-8AF9-38F99D3E7569}"/>
    <dgm:cxn modelId="{6ACF75C0-65E6-4EF5-B984-E7F4F5A860F0}" srcId="{FA14F4C9-D2FB-45EE-9BD3-3BCB14E7BDDF}" destId="{F14D3FD6-90EC-41C3-A04F-5B999EB8B023}" srcOrd="1" destOrd="0" parTransId="{8E2FABFF-44B4-4A47-A801-77146775A57E}" sibTransId="{2AAA3262-BB74-40DF-AE1B-523C42363256}"/>
    <dgm:cxn modelId="{C30966F6-F597-4E5C-8BCE-331647DE8683}" type="presOf" srcId="{FA14F4C9-D2FB-45EE-9BD3-3BCB14E7BDDF}" destId="{DBBC8877-3F8D-472A-9600-7DA2FE962367}" srcOrd="0" destOrd="0" presId="urn:microsoft.com/office/officeart/2005/8/layout/default"/>
    <dgm:cxn modelId="{1FE3F1FB-8A66-478E-B6A8-CAB56543904F}" type="presOf" srcId="{F14D3FD6-90EC-41C3-A04F-5B999EB8B023}" destId="{20E50634-EDF6-410B-BD12-E6EAAA576562}" srcOrd="0" destOrd="0" presId="urn:microsoft.com/office/officeart/2005/8/layout/default"/>
    <dgm:cxn modelId="{702F3C68-1013-4347-AEE1-92544BC0779B}" type="presParOf" srcId="{DBBC8877-3F8D-472A-9600-7DA2FE962367}" destId="{C7DFDEF4-D487-4CE1-8628-035CAD3FA183}" srcOrd="0" destOrd="0" presId="urn:microsoft.com/office/officeart/2005/8/layout/default"/>
    <dgm:cxn modelId="{FF5A99E5-F414-4C38-96FB-ED526992084B}" type="presParOf" srcId="{DBBC8877-3F8D-472A-9600-7DA2FE962367}" destId="{A1708EE3-5BBB-4E7B-9CCD-E17736F65C65}" srcOrd="1" destOrd="0" presId="urn:microsoft.com/office/officeart/2005/8/layout/default"/>
    <dgm:cxn modelId="{E95CBF80-70F0-454D-8BB4-9BE3801D271F}" type="presParOf" srcId="{DBBC8877-3F8D-472A-9600-7DA2FE962367}" destId="{20E50634-EDF6-410B-BD12-E6EAAA576562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5584E-74FB-42AB-8377-72EDC0CA7449}">
      <dsp:nvSpPr>
        <dsp:cNvPr id="0" name=""/>
        <dsp:cNvSpPr/>
      </dsp:nvSpPr>
      <dsp:spPr>
        <a:xfrm>
          <a:off x="1035658" y="81222"/>
          <a:ext cx="2683426" cy="29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>
        <a:off x="1035658" y="81222"/>
        <a:ext cx="2683426" cy="29696"/>
      </dsp:txXfrm>
    </dsp:sp>
    <dsp:sp modelId="{EA53696E-A266-43F1-A661-527324FC340F}">
      <dsp:nvSpPr>
        <dsp:cNvPr id="0" name=""/>
        <dsp:cNvSpPr/>
      </dsp:nvSpPr>
      <dsp:spPr>
        <a:xfrm>
          <a:off x="3588584" y="0"/>
          <a:ext cx="536685" cy="9061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90584-28EC-4B52-BFF7-918F93F39621}">
      <dsp:nvSpPr>
        <dsp:cNvPr id="0" name=""/>
        <dsp:cNvSpPr/>
      </dsp:nvSpPr>
      <dsp:spPr>
        <a:xfrm>
          <a:off x="233494" y="81359"/>
          <a:ext cx="4993410" cy="277942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" sz="1600" b="0" i="0" u="none" strike="noStrike" kern="1200" dirty="0">
              <a:latin typeface="Georgia"/>
              <a:ea typeface="Calibri"/>
              <a:cs typeface="Times New Roman"/>
            </a:rPr>
            <a:t>производители товаров, указанные в ч.(2), п. а)</a:t>
          </a:r>
          <a:endParaRPr lang="en-GB" sz="1600" kern="1200" dirty="0">
            <a:latin typeface="Georgia" panose="02040502050405020303" pitchFamily="18" charset="0"/>
          </a:endParaRPr>
        </a:p>
      </dsp:txBody>
      <dsp:txXfrm>
        <a:off x="233494" y="81359"/>
        <a:ext cx="4993410" cy="277942"/>
      </dsp:txXfrm>
    </dsp:sp>
    <dsp:sp modelId="{AA35D23D-4C26-47B1-B6A4-1F9079141E30}">
      <dsp:nvSpPr>
        <dsp:cNvPr id="0" name=""/>
        <dsp:cNvSpPr/>
      </dsp:nvSpPr>
      <dsp:spPr>
        <a:xfrm>
          <a:off x="6112224" y="163386"/>
          <a:ext cx="2226680" cy="71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b="1" i="0" u="none" strike="noStrike" kern="1200" dirty="0">
              <a:latin typeface="Georgia"/>
            </a:rPr>
            <a:t>товары, указанные в приложении № 8</a:t>
          </a:r>
          <a:endParaRPr lang="en-GB" sz="1600" b="1" kern="1200" dirty="0">
            <a:latin typeface="Georgia" panose="02040502050405020303" pitchFamily="18" charset="0"/>
          </a:endParaRPr>
        </a:p>
      </dsp:txBody>
      <dsp:txXfrm>
        <a:off x="6112224" y="163386"/>
        <a:ext cx="2226680" cy="716360"/>
      </dsp:txXfrm>
    </dsp:sp>
    <dsp:sp modelId="{570ED700-9B06-496C-A26B-709EB669A28C}">
      <dsp:nvSpPr>
        <dsp:cNvPr id="0" name=""/>
        <dsp:cNvSpPr/>
      </dsp:nvSpPr>
      <dsp:spPr>
        <a:xfrm rot="10800000" flipV="1">
          <a:off x="5613166" y="114309"/>
          <a:ext cx="552941" cy="84818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AF60A-B654-4F8B-8FF3-D576102DDC28}">
      <dsp:nvSpPr>
        <dsp:cNvPr id="0" name=""/>
        <dsp:cNvSpPr/>
      </dsp:nvSpPr>
      <dsp:spPr>
        <a:xfrm>
          <a:off x="214371" y="707866"/>
          <a:ext cx="4971514" cy="395946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" sz="1600" b="0" i="0" u="none" strike="noStrike" kern="1200">
              <a:latin typeface="Georgia"/>
              <a:ea typeface="Calibri"/>
              <a:cs typeface="Times New Roman"/>
            </a:rPr>
            <a:t>импортеры товаров, указанных в ч. (2) п. а)</a:t>
          </a:r>
          <a:endParaRPr lang="en-GB" sz="1600" kern="1200">
            <a:latin typeface="Georgia" panose="02040502050405020303" pitchFamily="18" charset="0"/>
          </a:endParaRPr>
        </a:p>
      </dsp:txBody>
      <dsp:txXfrm>
        <a:off x="214371" y="707866"/>
        <a:ext cx="4971514" cy="3959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0D7A7-5F33-48D3-824B-EE50B6883989}">
      <dsp:nvSpPr>
        <dsp:cNvPr id="0" name=""/>
        <dsp:cNvSpPr/>
      </dsp:nvSpPr>
      <dsp:spPr>
        <a:xfrm>
          <a:off x="6081307" y="802545"/>
          <a:ext cx="3930209" cy="39301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6EC4BA0-A9CF-4BE6-B6ED-20AB1923737A}">
      <dsp:nvSpPr>
        <dsp:cNvPr id="0" name=""/>
        <dsp:cNvSpPr/>
      </dsp:nvSpPr>
      <dsp:spPr>
        <a:xfrm>
          <a:off x="6397311" y="1100308"/>
          <a:ext cx="3334035" cy="3334633"/>
        </a:xfrm>
        <a:prstGeom prst="ellipse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500" b="0" i="0" u="none" strike="noStrike" kern="1200" noProof="0" dirty="0">
              <a:latin typeface="Georgia"/>
            </a:rPr>
            <a:t>За налоговые периоды до </a:t>
          </a:r>
          <a:r>
            <a:rPr lang="ru" sz="1500" b="0" i="0" u="none" strike="noStrike" kern="1200" noProof="0" dirty="0">
              <a:solidFill>
                <a:srgbClr val="FF0000"/>
              </a:solidFill>
              <a:latin typeface="Georgia"/>
            </a:rPr>
            <a:t>октябрь 2023 г - декабрь 2025. </a:t>
          </a:r>
          <a:r>
            <a:rPr lang="ru" sz="1500" b="0" i="0" u="none" strike="noStrike" kern="1200" noProof="0" dirty="0">
              <a:latin typeface="Georgia"/>
            </a:rPr>
            <a:t>обязательства по сбору за загрязнение окружающей среды декларируются в соответствии с формуляром POLMED 23</a:t>
          </a:r>
        </a:p>
      </dsp:txBody>
      <dsp:txXfrm>
        <a:off x="6874282" y="1576774"/>
        <a:ext cx="2381680" cy="2381701"/>
      </dsp:txXfrm>
    </dsp:sp>
    <dsp:sp modelId="{7E2DCAD5-D271-40D1-8C10-D9DC6DF3B82F}">
      <dsp:nvSpPr>
        <dsp:cNvPr id="0" name=""/>
        <dsp:cNvSpPr/>
      </dsp:nvSpPr>
      <dsp:spPr>
        <a:xfrm rot="2700000">
          <a:off x="2066593" y="814004"/>
          <a:ext cx="3930339" cy="393033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7496E42-03BB-4B2C-8201-A4D547CDC3E6}">
      <dsp:nvSpPr>
        <dsp:cNvPr id="0" name=""/>
        <dsp:cNvSpPr/>
      </dsp:nvSpPr>
      <dsp:spPr>
        <a:xfrm>
          <a:off x="2338980" y="1100308"/>
          <a:ext cx="3477034" cy="3334633"/>
        </a:xfrm>
        <a:prstGeom prst="ellipse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b="1" i="0" u="none" strike="noStrike" kern="1200" noProof="0" dirty="0">
              <a:latin typeface="Georgia"/>
            </a:rPr>
            <a:t>Новая декларация применяется </a:t>
          </a:r>
          <a:r>
            <a:rPr lang="ru" sz="1600" b="1" i="0" u="none" strike="noStrike" kern="1200" noProof="0" dirty="0" smtClean="0">
              <a:latin typeface="Georgia"/>
            </a:rPr>
            <a:t>для </a:t>
          </a:r>
          <a:r>
            <a:rPr lang="ru" sz="1600" b="1" i="0" u="none" strike="noStrike" kern="1200" noProof="0" dirty="0">
              <a:latin typeface="Georgia"/>
            </a:rPr>
            <a:t>декларирования обязательств начиная с января 2025 г., включительно</a:t>
          </a:r>
          <a:endParaRPr lang="ro-RO" sz="1600" kern="1200" noProof="0" dirty="0">
            <a:latin typeface="Georgia" panose="02040502050405020303" pitchFamily="18" charset="0"/>
          </a:endParaRPr>
        </a:p>
      </dsp:txBody>
      <dsp:txXfrm>
        <a:off x="2835581" y="1576774"/>
        <a:ext cx="2483832" cy="238170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DBFAF-463A-43BB-8154-DE6479416A29}">
      <dsp:nvSpPr>
        <dsp:cNvPr id="0" name=""/>
        <dsp:cNvSpPr/>
      </dsp:nvSpPr>
      <dsp:spPr>
        <a:xfrm rot="5400000">
          <a:off x="-605641" y="985213"/>
          <a:ext cx="4926055" cy="3448239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b="1" kern="1200">
            <a:latin typeface="Georgia" panose="02040502050405020303" pitchFamily="18" charset="0"/>
          </a:endParaRPr>
        </a:p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400" b="1" i="0" u="none" strike="noStrike" kern="1200" noProof="0">
              <a:latin typeface="Georgia"/>
            </a:rPr>
            <a:t>Облагается ли сбором за загрязнение окружающей среды многоразовая упаковка? Кто считается субъектом сбора в случае многоразовой упаковки?</a:t>
          </a:r>
          <a:endParaRPr lang="ro-RO" kern="1200" noProof="0"/>
        </a:p>
      </dsp:txBody>
      <dsp:txXfrm rot="-5400000">
        <a:off x="133268" y="1970425"/>
        <a:ext cx="3448239" cy="1477816"/>
      </dsp:txXfrm>
    </dsp:sp>
    <dsp:sp modelId="{35F2149C-DB39-442F-873E-5ACA102B2003}">
      <dsp:nvSpPr>
        <dsp:cNvPr id="0" name=""/>
        <dsp:cNvSpPr/>
      </dsp:nvSpPr>
      <dsp:spPr>
        <a:xfrm rot="5400000">
          <a:off x="4517430" y="-819607"/>
          <a:ext cx="3522133" cy="5330627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" sz="1400" b="0" i="0" u="none" strike="noStrike" kern="1200" noProof="0" dirty="0">
              <a:latin typeface="Georgia"/>
            </a:rPr>
            <a:t>  Принимая во внимание, что субъектами налогообложения являются хозяйствующие субъекты, которые изначально поставляют упакованные товары для экономического обращения на территории республики, обязательство по сбору за упаковку многоразового использования возникает у того предприятия, которое изначально размещает указанную упаковку на рынке.</a:t>
          </a:r>
          <a:endParaRPr lang="ro-RO" kern="1200" noProof="0" dirty="0"/>
        </a:p>
      </dsp:txBody>
      <dsp:txXfrm rot="-5400000">
        <a:off x="3613183" y="256576"/>
        <a:ext cx="5158691" cy="317826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54A22-5907-4B1E-83CC-F87831F17F1B}">
      <dsp:nvSpPr>
        <dsp:cNvPr id="0" name=""/>
        <dsp:cNvSpPr/>
      </dsp:nvSpPr>
      <dsp:spPr>
        <a:xfrm rot="5400000">
          <a:off x="-644173" y="644173"/>
          <a:ext cx="4294491" cy="3006143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b="1" kern="1200" dirty="0"/>
        </a:p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b="1" i="0" u="none" strike="noStrike" kern="1200" noProof="0" dirty="0">
              <a:latin typeface="Georgia"/>
            </a:rPr>
            <a:t>Как осуществлять отчетность по количеству упаковки в первый год?</a:t>
          </a:r>
          <a:endParaRPr lang="ro-RO" kern="1200" noProof="0" dirty="0">
            <a:latin typeface="Georgia" panose="02040502050405020303" pitchFamily="18" charset="0"/>
          </a:endParaRPr>
        </a:p>
      </dsp:txBody>
      <dsp:txXfrm rot="-5400000">
        <a:off x="2" y="1503071"/>
        <a:ext cx="3006143" cy="1288348"/>
      </dsp:txXfrm>
    </dsp:sp>
    <dsp:sp modelId="{ADAA7FCB-7F62-4A7C-AF5A-25CC8DC722D8}">
      <dsp:nvSpPr>
        <dsp:cNvPr id="0" name=""/>
        <dsp:cNvSpPr/>
      </dsp:nvSpPr>
      <dsp:spPr>
        <a:xfrm rot="5400000">
          <a:off x="5051895" y="-2045752"/>
          <a:ext cx="2791419" cy="6882923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ru" sz="1600" b="0" i="0" u="none" strike="noStrike" kern="1200" dirty="0">
              <a:latin typeface="Georgia"/>
            </a:rPr>
            <a:t>   В 2024 году (первый отчетный год) составляются отчеты по количеству упаковки, размещенной на рынке за период со дня вступления в силу Закона № 247/2023 "О внесении изменений и дополнений в Закон о сборе за загрязнение окружающей среды № 1540/1998" и до последнего дня 2023 года, исходя из чего и рассчитываются цели освоения/переработки.</a:t>
          </a:r>
          <a:endParaRPr lang="en-GB" sz="1600" kern="1200" dirty="0">
            <a:latin typeface="Georgia" panose="02040502050405020303" pitchFamily="18" charset="0"/>
          </a:endParaRPr>
        </a:p>
      </dsp:txBody>
      <dsp:txXfrm rot="-5400000">
        <a:off x="3006143" y="136266"/>
        <a:ext cx="6746657" cy="251888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626E5-C6CC-49AB-83DB-D60BA6874E40}">
      <dsp:nvSpPr>
        <dsp:cNvPr id="0" name=""/>
        <dsp:cNvSpPr/>
      </dsp:nvSpPr>
      <dsp:spPr>
        <a:xfrm rot="5400000">
          <a:off x="-812800" y="812800"/>
          <a:ext cx="5418667" cy="3793066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1400" b="1" i="0" u="none" strike="noStrike" kern="1200" dirty="0">
              <a:latin typeface="Georgia"/>
            </a:rPr>
            <a:t>К</a:t>
          </a:r>
          <a:r>
            <a:rPr lang="ru" sz="1400" b="1" i="0" u="none" strike="noStrike" kern="1200" dirty="0">
              <a:latin typeface="Georgia"/>
            </a:rPr>
            <a:t>валифицирование в качестве  субъектов сбора юридических лиц</a:t>
          </a:r>
          <a:r>
            <a:rPr lang="ro-RO" sz="1400" b="1" i="0" u="none" strike="noStrike" kern="1200" dirty="0">
              <a:latin typeface="Georgia"/>
            </a:rPr>
            <a:t> </a:t>
          </a:r>
          <a:r>
            <a:rPr lang="ru-RU" sz="1400" b="1" i="0" u="none" strike="noStrike" kern="1200" dirty="0">
              <a:latin typeface="Georgia"/>
            </a:rPr>
            <a:t>производителей товаров/упаковки , поставляющих их </a:t>
          </a:r>
          <a:r>
            <a:rPr lang="ru-RU" sz="1400" b="1" kern="1200" dirty="0">
              <a:latin typeface="Georgia" panose="02040502050405020303" pitchFamily="18" charset="0"/>
            </a:rPr>
            <a:t> на левый берег Днестра </a:t>
          </a:r>
          <a:endParaRPr lang="en-GB" sz="1400" b="1" kern="1200" dirty="0">
            <a:latin typeface="Georgia" panose="02040502050405020303" pitchFamily="18" charset="0"/>
          </a:endParaRPr>
        </a:p>
      </dsp:txBody>
      <dsp:txXfrm rot="-5400000">
        <a:off x="1" y="1896532"/>
        <a:ext cx="3793066" cy="1625601"/>
      </dsp:txXfrm>
    </dsp:sp>
    <dsp:sp modelId="{AA0A3C4E-E5F8-4E6E-BA76-AE3C6D5C3C40}">
      <dsp:nvSpPr>
        <dsp:cNvPr id="0" name=""/>
        <dsp:cNvSpPr/>
      </dsp:nvSpPr>
      <dsp:spPr>
        <a:xfrm rot="5400000">
          <a:off x="5520720" y="-1727653"/>
          <a:ext cx="3522133" cy="6977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altLang="ru-RU" sz="1400" kern="1200" dirty="0">
              <a:latin typeface="Georgia" panose="02040502050405020303" pitchFamily="18" charset="0"/>
            </a:rPr>
            <a:t>Согласно ст.</a:t>
          </a:r>
          <a:r>
            <a:rPr lang="ro-RO" altLang="ru-RU" sz="1400" kern="1200" dirty="0">
              <a:latin typeface="Georgia" panose="02040502050405020303" pitchFamily="18" charset="0"/>
            </a:rPr>
            <a:t>11 </a:t>
          </a:r>
          <a:r>
            <a:rPr lang="ru-RU" altLang="ru-RU" sz="1400" kern="1200" dirty="0">
              <a:latin typeface="Georgia" panose="02040502050405020303" pitchFamily="18" charset="0"/>
            </a:rPr>
            <a:t>ч</a:t>
          </a:r>
          <a:r>
            <a:rPr lang="ro-RO" altLang="ru-RU" sz="1400" kern="1200" dirty="0">
              <a:latin typeface="Georgia" panose="02040502050405020303" pitchFamily="18" charset="0"/>
            </a:rPr>
            <a:t>.(1) </a:t>
          </a:r>
          <a:r>
            <a:rPr lang="ru-RU" altLang="ru-RU" sz="1400" kern="1200" dirty="0">
              <a:latin typeface="Georgia" panose="02040502050405020303" pitchFamily="18" charset="0"/>
            </a:rPr>
            <a:t>Закона №</a:t>
          </a:r>
          <a:r>
            <a:rPr lang="ro-RO" altLang="ru-RU" sz="1400" kern="1200" dirty="0">
              <a:latin typeface="Georgia" panose="02040502050405020303" pitchFamily="18" charset="0"/>
            </a:rPr>
            <a:t>1540/1998 </a:t>
          </a:r>
          <a:r>
            <a:rPr lang="ru-RU" altLang="ru-RU" sz="1400" kern="1200" dirty="0">
              <a:latin typeface="Georgia" panose="02040502050405020303" pitchFamily="18" charset="0"/>
            </a:rPr>
            <a:t>субъектами сбора являются юридические лица независимо от вида собственности и организационно-правовой формы и физические лица, осуществляющие предпринимательскую деятельность в любой определенной законодательством форме, которые производят указанные в части (2) товары, в процессе использования которых загрязняется окружающая среда.</a:t>
          </a:r>
          <a:endParaRPr lang="en-US" altLang="ru-RU" sz="1400" kern="1200" dirty="0">
            <a:latin typeface="Georgia" panose="02040502050405020303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 dirty="0">
              <a:latin typeface="Georgia"/>
            </a:rPr>
            <a:t>Соотвественно, в случае продаж, осуществляемых на левом берегу Днестра, резидент РМ считается субъектом сбора за загрязнение окружающей среды. </a:t>
          </a:r>
          <a:endParaRPr lang="en-US" altLang="ru-RU" sz="1400" kern="1200" dirty="0">
            <a:latin typeface="Georgia" panose="02040502050405020303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 dirty="0">
              <a:latin typeface="Georgia"/>
            </a:rPr>
            <a:t>Срок налогового обязательства наступает в день поставки. </a:t>
          </a:r>
          <a:endParaRPr lang="ru-RU" altLang="ru-RU" sz="1400" kern="1200" dirty="0">
            <a:latin typeface="Georgia" panose="02040502050405020303" pitchFamily="18" charset="0"/>
          </a:endParaRPr>
        </a:p>
      </dsp:txBody>
      <dsp:txXfrm rot="-5400000">
        <a:off x="3793067" y="171936"/>
        <a:ext cx="6805504" cy="317826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C0AA03-7A87-44E3-8684-BC2EDC6F01D0}">
      <dsp:nvSpPr>
        <dsp:cNvPr id="0" name=""/>
        <dsp:cNvSpPr/>
      </dsp:nvSpPr>
      <dsp:spPr>
        <a:xfrm>
          <a:off x="0" y="5495"/>
          <a:ext cx="10515600" cy="10670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b="1" i="0" u="none" strike="noStrike" kern="1200" noProof="0" dirty="0">
              <a:latin typeface="Georgia"/>
            </a:rPr>
            <a:t>Какой порядок приенения сбора за загрязнение окружающей среды, если упакованные товары выпускаются на территорию страны в таможенном режиме/назначении отличным от импорта?</a:t>
          </a:r>
          <a:endParaRPr lang="ro-RO" sz="1700" kern="1200" noProof="0" dirty="0">
            <a:latin typeface="Georgia" panose="02040502050405020303" pitchFamily="18" charset="0"/>
          </a:endParaRPr>
        </a:p>
      </dsp:txBody>
      <dsp:txXfrm>
        <a:off x="52089" y="57584"/>
        <a:ext cx="10411422" cy="96286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5D629-1DB1-43BC-A0E9-DCC93E8D8C6D}">
      <dsp:nvSpPr>
        <dsp:cNvPr id="0" name=""/>
        <dsp:cNvSpPr/>
      </dsp:nvSpPr>
      <dsp:spPr>
        <a:xfrm rot="5400000">
          <a:off x="-782521" y="1365856"/>
          <a:ext cx="4478257" cy="2686954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400" b="1" i="0" u="none" strike="noStrike" kern="1200" dirty="0">
              <a:latin typeface="Georgia"/>
            </a:rPr>
            <a:t>Что представляет собой цель переработки/освоения?</a:t>
          </a:r>
          <a:endParaRPr lang="en-GB" sz="1400" b="1" kern="1200" dirty="0">
            <a:latin typeface="Georgia" panose="02040502050405020303" pitchFamily="18" charset="0"/>
          </a:endParaRPr>
        </a:p>
      </dsp:txBody>
      <dsp:txXfrm rot="-5400000">
        <a:off x="113131" y="1813681"/>
        <a:ext cx="2686954" cy="1791303"/>
      </dsp:txXfrm>
    </dsp:sp>
    <dsp:sp modelId="{0DA7540C-91B7-47DA-A448-E646078EE9D3}">
      <dsp:nvSpPr>
        <dsp:cNvPr id="0" name=""/>
        <dsp:cNvSpPr/>
      </dsp:nvSpPr>
      <dsp:spPr>
        <a:xfrm rot="5400000">
          <a:off x="3459733" y="-180140"/>
          <a:ext cx="3134780" cy="4424281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 noProof="0" dirty="0">
              <a:latin typeface="Georgia"/>
            </a:rPr>
            <a:t>   Минимальный процент массы упаковочных материалов, из которых состоят отходы упаковки, представляющий собой соотношение количества переработанного/освоенного того или иного типа упаковочного материала (</a:t>
          </a:r>
          <a:r>
            <a:rPr lang="ru" sz="1400" b="1" i="0" u="none" strike="noStrike" kern="1200" noProof="0" dirty="0">
              <a:latin typeface="Georgia"/>
            </a:rPr>
            <a:t>бумага и картон, пластмасса, стекло, металлы, древесина</a:t>
          </a:r>
          <a:r>
            <a:rPr lang="ru" sz="1400" b="0" i="0" u="none" strike="noStrike" kern="1200" noProof="0" dirty="0">
              <a:latin typeface="Georgia"/>
            </a:rPr>
            <a:t>) к количеству упаковки, изготовленной из этого материала,  размещенной на рынке.</a:t>
          </a:r>
          <a:endParaRPr lang="ro-RO" sz="1400" kern="1200" noProof="0" dirty="0">
            <a:latin typeface="Georgia" panose="02040502050405020303" pitchFamily="18" charset="0"/>
          </a:endParaRPr>
        </a:p>
        <a:p>
          <a:pPr marL="114300" lvl="1" indent="-114300" algn="just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 noProof="0" dirty="0">
              <a:latin typeface="Georgia"/>
            </a:rPr>
            <a:t>Представляется в соответствии со следующей таблицей:</a:t>
          </a:r>
          <a:endParaRPr lang="ro-RO" sz="1400" kern="1200" noProof="0" dirty="0">
            <a:latin typeface="Georgia" panose="02040502050405020303" pitchFamily="18" charset="0"/>
          </a:endParaRPr>
        </a:p>
      </dsp:txBody>
      <dsp:txXfrm rot="-5400000">
        <a:off x="2814983" y="617637"/>
        <a:ext cx="4271254" cy="28287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5584E-74FB-42AB-8377-72EDC0CA7449}">
      <dsp:nvSpPr>
        <dsp:cNvPr id="0" name=""/>
        <dsp:cNvSpPr/>
      </dsp:nvSpPr>
      <dsp:spPr>
        <a:xfrm>
          <a:off x="1410531" y="529178"/>
          <a:ext cx="2683426" cy="19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>
        <a:off x="1410531" y="529178"/>
        <a:ext cx="2683426" cy="19856"/>
      </dsp:txXfrm>
    </dsp:sp>
    <dsp:sp modelId="{EA53696E-A266-43F1-A661-527324FC340F}">
      <dsp:nvSpPr>
        <dsp:cNvPr id="0" name=""/>
        <dsp:cNvSpPr/>
      </dsp:nvSpPr>
      <dsp:spPr>
        <a:xfrm>
          <a:off x="3963457" y="473570"/>
          <a:ext cx="536685" cy="4600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90584-28EC-4B52-BFF7-918F93F39621}">
      <dsp:nvSpPr>
        <dsp:cNvPr id="0" name=""/>
        <dsp:cNvSpPr/>
      </dsp:nvSpPr>
      <dsp:spPr>
        <a:xfrm>
          <a:off x="1" y="415389"/>
          <a:ext cx="4243665" cy="11336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600" b="0" i="0" u="none" strike="noStrike" kern="1200" noProof="0" dirty="0">
              <a:latin typeface="Georgia"/>
            </a:rPr>
            <a:t>покупатели, приобретающие у физических и юридических лиц на территории Республики Молдова, не имеющих налоговых отношений с ее бюджетной системой, товары, указанные в ч. (2) п. a), b) и c);</a:t>
          </a:r>
        </a:p>
      </dsp:txBody>
      <dsp:txXfrm>
        <a:off x="1" y="415389"/>
        <a:ext cx="4243665" cy="1133610"/>
      </dsp:txXfrm>
    </dsp:sp>
    <dsp:sp modelId="{AA35D23D-4C26-47B1-B6A4-1F9079141E30}">
      <dsp:nvSpPr>
        <dsp:cNvPr id="0" name=""/>
        <dsp:cNvSpPr/>
      </dsp:nvSpPr>
      <dsp:spPr>
        <a:xfrm>
          <a:off x="5526940" y="293445"/>
          <a:ext cx="4961173" cy="1133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35560" rIns="99568" bIns="3556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MD" sz="1400" kern="1200" dirty="0"/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MD" sz="1400" kern="1200" dirty="0"/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MD" sz="1400" kern="1200" dirty="0">
            <a:latin typeface="Georgia" panose="02040502050405020303" pitchFamily="18" charset="0"/>
          </a:endParaRP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400" b="1" i="0" u="none" strike="noStrike" kern="1200" dirty="0">
              <a:latin typeface="Georgia"/>
            </a:rPr>
            <a:t>а) товары, указанные в приложении № 8</a:t>
          </a:r>
          <a:endParaRPr lang="en-GB" sz="1400" b="1" kern="1200" dirty="0">
            <a:latin typeface="Georgia" panose="02040502050405020303" pitchFamily="18" charset="0"/>
          </a:endParaRP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400" b="1" i="0" u="none" strike="noStrike" kern="1200" dirty="0">
              <a:latin typeface="Georgia"/>
            </a:rPr>
            <a:t>б) первичная, вторичная и/или третичная упаковка из пластмассы, древесины, бумаги, картона, стекла, черных металлов и / или алюминия для хранения продуктов, и / или облегчает и защищает перемещение, погрузку или разгрузку, транспортировку нескольких единиц продукции/товаров, и/или группирует несколько единиц продукции/ товаров, и / или облегчает их доставку от производителя конечному пользователю или потребителю;</a:t>
          </a:r>
          <a:endParaRPr lang="en-GB" sz="1400" b="1" kern="1200" dirty="0">
            <a:latin typeface="Georgia" panose="02040502050405020303" pitchFamily="18" charset="0"/>
          </a:endParaRPr>
        </a:p>
        <a:p>
          <a:pPr lvl="0" algn="just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400" b="1" i="0" u="none" strike="noStrike" kern="1200" dirty="0">
              <a:latin typeface="Georgia"/>
            </a:rPr>
            <a:t>в) упаковка для реализации</a:t>
          </a:r>
          <a:endParaRPr lang="en-GB" sz="1400" b="1" kern="1200" dirty="0">
            <a:latin typeface="Georgia" panose="02040502050405020303" pitchFamily="18" charset="0"/>
          </a:endParaRPr>
        </a:p>
      </dsp:txBody>
      <dsp:txXfrm>
        <a:off x="5526940" y="293445"/>
        <a:ext cx="4961173" cy="1133610"/>
      </dsp:txXfrm>
    </dsp:sp>
    <dsp:sp modelId="{570ED700-9B06-496C-A26B-709EB669A28C}">
      <dsp:nvSpPr>
        <dsp:cNvPr id="0" name=""/>
        <dsp:cNvSpPr/>
      </dsp:nvSpPr>
      <dsp:spPr>
        <a:xfrm rot="10800000" flipV="1">
          <a:off x="4864453" y="467421"/>
          <a:ext cx="552941" cy="113361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A5584E-74FB-42AB-8377-72EDC0CA7449}">
      <dsp:nvSpPr>
        <dsp:cNvPr id="0" name=""/>
        <dsp:cNvSpPr/>
      </dsp:nvSpPr>
      <dsp:spPr>
        <a:xfrm>
          <a:off x="385454" y="0"/>
          <a:ext cx="2686050" cy="494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/>
        </a:p>
      </dsp:txBody>
      <dsp:txXfrm>
        <a:off x="385454" y="0"/>
        <a:ext cx="2686050" cy="494362"/>
      </dsp:txXfrm>
    </dsp:sp>
    <dsp:sp modelId="{EA53696E-A266-43F1-A661-527324FC340F}">
      <dsp:nvSpPr>
        <dsp:cNvPr id="0" name=""/>
        <dsp:cNvSpPr/>
      </dsp:nvSpPr>
      <dsp:spPr>
        <a:xfrm rot="10800000">
          <a:off x="6691456" y="360311"/>
          <a:ext cx="537210" cy="115410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90584-28EC-4B52-BFF7-918F93F39621}">
      <dsp:nvSpPr>
        <dsp:cNvPr id="0" name=""/>
        <dsp:cNvSpPr/>
      </dsp:nvSpPr>
      <dsp:spPr>
        <a:xfrm>
          <a:off x="139519" y="479506"/>
          <a:ext cx="6290221" cy="960128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n-GB" sz="1800" kern="1200" dirty="0">
            <a:latin typeface="Georgia" panose="02040502050405020303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" sz="1800" b="0" i="0" u="none" strike="noStrike" kern="1200" dirty="0">
              <a:latin typeface="Georgia"/>
            </a:rPr>
            <a:t>производители, размещающие на рынок, и импортеры упакованной продукции и товаров</a:t>
          </a:r>
          <a:endParaRPr lang="en-GB" sz="1800" kern="1200" dirty="0">
            <a:latin typeface="Georgia" panose="02040502050405020303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n-GB" sz="1800" kern="1200" dirty="0">
            <a:latin typeface="Georgia" panose="02040502050405020303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n-GB" sz="1800" kern="1200" dirty="0">
            <a:latin typeface="Georgia" panose="02040502050405020303" pitchFamily="18" charset="0"/>
          </a:endParaRPr>
        </a:p>
      </dsp:txBody>
      <dsp:txXfrm>
        <a:off x="139519" y="479506"/>
        <a:ext cx="6290221" cy="960128"/>
      </dsp:txXfrm>
    </dsp:sp>
    <dsp:sp modelId="{AA35D23D-4C26-47B1-B6A4-1F9079141E30}">
      <dsp:nvSpPr>
        <dsp:cNvPr id="0" name=""/>
        <dsp:cNvSpPr/>
      </dsp:nvSpPr>
      <dsp:spPr>
        <a:xfrm>
          <a:off x="8009624" y="3439519"/>
          <a:ext cx="2228857" cy="5435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800" b="1" i="0" u="none" strike="noStrike" kern="1200" dirty="0">
              <a:latin typeface="Georgia"/>
            </a:rPr>
            <a:t>упаковка для </a:t>
          </a:r>
          <a:r>
            <a:rPr lang="ru-RU" sz="1800" b="1" i="0" u="none" strike="noStrike" kern="1200" dirty="0" smtClean="0">
              <a:latin typeface="Georgia"/>
            </a:rPr>
            <a:t>реализации</a:t>
          </a:r>
          <a:endParaRPr lang="en-GB" sz="1800" b="1" kern="1200" dirty="0">
            <a:latin typeface="Georgia" panose="02040502050405020303" pitchFamily="18" charset="0"/>
          </a:endParaRPr>
        </a:p>
      </dsp:txBody>
      <dsp:txXfrm>
        <a:off x="8009624" y="3439519"/>
        <a:ext cx="2228857" cy="543516"/>
      </dsp:txXfrm>
    </dsp:sp>
    <dsp:sp modelId="{570ED700-9B06-496C-A26B-709EB669A28C}">
      <dsp:nvSpPr>
        <dsp:cNvPr id="0" name=""/>
        <dsp:cNvSpPr/>
      </dsp:nvSpPr>
      <dsp:spPr>
        <a:xfrm rot="10800000" flipV="1">
          <a:off x="6970085" y="3290578"/>
          <a:ext cx="553482" cy="1065460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AF60A-B654-4F8B-8FF3-D576102DDC28}">
      <dsp:nvSpPr>
        <dsp:cNvPr id="0" name=""/>
        <dsp:cNvSpPr/>
      </dsp:nvSpPr>
      <dsp:spPr>
        <a:xfrm>
          <a:off x="84870" y="3294711"/>
          <a:ext cx="6330113" cy="928177"/>
        </a:xfrm>
        <a:prstGeom prst="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3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ru" sz="1800" b="0" i="0" u="none" strike="noStrike" kern="1200" dirty="0">
              <a:latin typeface="Georgia"/>
            </a:rPr>
            <a:t>производители и импортеры, которые производят / импортируют для размещения на рынке упаковку, указанную в ч. (2) п. с)</a:t>
          </a:r>
          <a:endParaRPr lang="en-GB" sz="1800" kern="1200" dirty="0">
            <a:latin typeface="Georgia" panose="02040502050405020303" pitchFamily="18" charset="0"/>
          </a:endParaRPr>
        </a:p>
      </dsp:txBody>
      <dsp:txXfrm>
        <a:off x="84870" y="3294711"/>
        <a:ext cx="6330113" cy="928177"/>
      </dsp:txXfrm>
    </dsp:sp>
    <dsp:sp modelId="{7B382361-C7FF-4E7C-8F26-631C4EF7858E}">
      <dsp:nvSpPr>
        <dsp:cNvPr id="0" name=""/>
        <dsp:cNvSpPr/>
      </dsp:nvSpPr>
      <dsp:spPr>
        <a:xfrm rot="10800000" flipV="1">
          <a:off x="7604246" y="0"/>
          <a:ext cx="2686050" cy="2278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b="1" i="0" u="none" strike="noStrike" kern="1200" dirty="0">
              <a:latin typeface="Georgia"/>
            </a:rPr>
            <a:t>первичная, вторичная и/или третичная упаковка </a:t>
          </a:r>
          <a:r>
            <a:rPr lang="ru" sz="1600" b="1" i="0" u="none" strike="noStrike" kern="1200" dirty="0">
              <a:solidFill>
                <a:srgbClr val="FF0000"/>
              </a:solidFill>
              <a:latin typeface="Georgia"/>
            </a:rPr>
            <a:t>из пластмассы, древесины, бумаги, картона, стекла, металлов, включая из  алюминия </a:t>
          </a:r>
          <a:endParaRPr lang="en-GB" sz="1600" kern="1200" dirty="0">
            <a:solidFill>
              <a:srgbClr val="FF0000"/>
            </a:solidFill>
          </a:endParaRPr>
        </a:p>
      </dsp:txBody>
      <dsp:txXfrm rot="-10800000">
        <a:off x="7604246" y="0"/>
        <a:ext cx="2686050" cy="2278773"/>
      </dsp:txXfrm>
    </dsp:sp>
    <dsp:sp modelId="{48CC77E8-C9A6-46AF-AFAA-2D5662EE93B0}">
      <dsp:nvSpPr>
        <dsp:cNvPr id="0" name=""/>
        <dsp:cNvSpPr/>
      </dsp:nvSpPr>
      <dsp:spPr>
        <a:xfrm rot="10800000" flipV="1">
          <a:off x="6590310" y="355185"/>
          <a:ext cx="537210" cy="115205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4721AA-ABD0-46DA-B636-0B6D15796F63}">
      <dsp:nvSpPr>
        <dsp:cNvPr id="0" name=""/>
        <dsp:cNvSpPr/>
      </dsp:nvSpPr>
      <dsp:spPr>
        <a:xfrm>
          <a:off x="0" y="382963"/>
          <a:ext cx="1017422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2151F1-954D-4D9F-9724-19CF55C61159}">
      <dsp:nvSpPr>
        <dsp:cNvPr id="0" name=""/>
        <dsp:cNvSpPr/>
      </dsp:nvSpPr>
      <dsp:spPr>
        <a:xfrm>
          <a:off x="508711" y="13963"/>
          <a:ext cx="7121956" cy="738000"/>
        </a:xfrm>
        <a:prstGeom prst="roundRect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9193" tIns="0" rIns="269193" bIns="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b="1" i="1" u="none" strike="noStrike" kern="1200" dirty="0">
              <a:latin typeface="Georgia"/>
              <a:ea typeface="Calibri"/>
              <a:cs typeface="Times New Roman"/>
            </a:rPr>
            <a:t>! В отношении упаковки исключаются ссылки на тарифные позиции 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vi-VN" sz="1600" b="0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rPr>
            <a:t>(</a:t>
          </a:r>
          <a:r>
            <a:rPr lang="vi-VN" sz="1600" b="0" i="0" u="none" strike="sngStrike" kern="1200" cap="none" spc="0" baseline="0" dirty="0">
              <a:solidFill>
                <a:srgbClr val="000000"/>
              </a:solidFill>
              <a:uFillTx/>
              <a:latin typeface="Georgia" pitchFamily="18"/>
            </a:rPr>
            <a:t>3923, 4415, 4819, 7010, 7310, 7311 00, 7606 12, 7612, 7613 00 000)</a:t>
          </a:r>
          <a:endParaRPr lang="en-GB" sz="1600" b="1" i="1" kern="1200" dirty="0">
            <a:latin typeface="Georgia" panose="02040502050405020303" pitchFamily="18" charset="0"/>
          </a:endParaRPr>
        </a:p>
      </dsp:txBody>
      <dsp:txXfrm>
        <a:off x="544737" y="49989"/>
        <a:ext cx="7049904" cy="665948"/>
      </dsp:txXfrm>
    </dsp:sp>
    <dsp:sp modelId="{FF38BF99-5158-49AB-80B0-13120A9569B8}">
      <dsp:nvSpPr>
        <dsp:cNvPr id="0" name=""/>
        <dsp:cNvSpPr/>
      </dsp:nvSpPr>
      <dsp:spPr>
        <a:xfrm>
          <a:off x="0" y="1516963"/>
          <a:ext cx="10174223" cy="165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shade val="50000"/>
              <a:hueOff val="245616"/>
              <a:satOff val="-10737"/>
              <a:lumOff val="293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9633" tIns="520700" rIns="789633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>
              <a:latin typeface="Georgia"/>
              <a:ea typeface="Calibri"/>
              <a:cs typeface="Times New Roman"/>
            </a:rPr>
            <a:t>содержит продукты и/или;</a:t>
          </a:r>
          <a:endParaRPr lang="en-GB" sz="100" kern="1200">
            <a:latin typeface="Georgia" panose="02040502050405020303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 dirty="0">
              <a:latin typeface="Georgia"/>
              <a:ea typeface="Calibri"/>
              <a:cs typeface="Times New Roman"/>
            </a:rPr>
            <a:t>облегчает и защищает перемещение, погрузку и разгрузку;</a:t>
          </a:r>
          <a:endParaRPr lang="ro-MD" altLang="en-US" sz="1400" kern="1200" dirty="0">
            <a:latin typeface="Georgia" panose="02040502050405020303" pitchFamily="18" charset="0"/>
            <a:ea typeface="Calibri" pitchFamily="34" charset="0"/>
            <a:cs typeface="Times New Roman" panose="02020603050405020304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>
              <a:latin typeface="Georgia"/>
              <a:ea typeface="Calibri"/>
              <a:cs typeface="Times New Roman"/>
            </a:rPr>
            <a:t>позволяет транспортировать несколько единиц продукции/товаров и/или;</a:t>
          </a:r>
          <a:endParaRPr lang="ro-MD" altLang="en-US" sz="100" kern="1200">
            <a:latin typeface="Georgia" panose="02040502050405020303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>
              <a:latin typeface="Georgia"/>
              <a:ea typeface="Calibri"/>
              <a:cs typeface="Times New Roman"/>
            </a:rPr>
            <a:t>группировать несколько единиц продукции/товаров и/или;</a:t>
          </a:r>
          <a:endParaRPr lang="ro-MD" altLang="en-US" sz="100" kern="1200">
            <a:latin typeface="Georgia" panose="02040502050405020303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1400" b="0" i="0" u="none" strike="noStrike" kern="1200">
              <a:latin typeface="Georgia"/>
              <a:ea typeface="Calibri"/>
              <a:cs typeface="Times New Roman"/>
            </a:rPr>
            <a:t>облегчает их доставку от производителя конечному пользователю или потребителю.</a:t>
          </a:r>
          <a:endParaRPr lang="ro-RO" altLang="en-US" sz="1400" kern="1200">
            <a:latin typeface="Georgia" panose="02040502050405020303" pitchFamily="18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0" y="1516963"/>
        <a:ext cx="10174223" cy="1653750"/>
      </dsp:txXfrm>
    </dsp:sp>
    <dsp:sp modelId="{4224B234-9824-476A-B1B7-5BE996EFA622}">
      <dsp:nvSpPr>
        <dsp:cNvPr id="0" name=""/>
        <dsp:cNvSpPr/>
      </dsp:nvSpPr>
      <dsp:spPr>
        <a:xfrm>
          <a:off x="508711" y="1147963"/>
          <a:ext cx="7121956" cy="738000"/>
        </a:xfrm>
        <a:prstGeom prst="roundRect">
          <a:avLst/>
        </a:prstGeom>
        <a:gradFill rotWithShape="0">
          <a:gsLst>
            <a:gs pos="0">
              <a:schemeClr val="accent6">
                <a:shade val="50000"/>
                <a:hueOff val="245616"/>
                <a:satOff val="-10737"/>
                <a:lumOff val="29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245616"/>
                <a:satOff val="-10737"/>
                <a:lumOff val="29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245616"/>
                <a:satOff val="-10737"/>
                <a:lumOff val="29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9193" tIns="0" rIns="269193" bIns="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b="1" i="0" u="none" strike="noStrike" kern="1200" dirty="0">
              <a:latin typeface="Georgia"/>
              <a:ea typeface="Calibri"/>
              <a:cs typeface="Times New Roman"/>
            </a:rPr>
            <a:t>Первичная, вторичная и/ или третичная упаковка из пластмассы, древесины, бумаги, картона, стекла, черных металлов и / или алюминия, которая:</a:t>
          </a:r>
          <a:endParaRPr lang="en-GB" sz="2500" kern="1200" dirty="0">
            <a:latin typeface="Georgia" panose="02040502050405020303" pitchFamily="18" charset="0"/>
          </a:endParaRPr>
        </a:p>
      </dsp:txBody>
      <dsp:txXfrm>
        <a:off x="544737" y="1183989"/>
        <a:ext cx="7049904" cy="665948"/>
      </dsp:txXfrm>
    </dsp:sp>
    <dsp:sp modelId="{5FEBCA21-7168-4487-A6E4-E3F785B0181C}">
      <dsp:nvSpPr>
        <dsp:cNvPr id="0" name=""/>
        <dsp:cNvSpPr/>
      </dsp:nvSpPr>
      <dsp:spPr>
        <a:xfrm>
          <a:off x="0" y="3674713"/>
          <a:ext cx="10174223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shade val="50000"/>
              <a:hueOff val="245616"/>
              <a:satOff val="-10737"/>
              <a:lumOff val="2930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7B3318-8941-44D0-926B-0BD3A304FC3B}">
      <dsp:nvSpPr>
        <dsp:cNvPr id="0" name=""/>
        <dsp:cNvSpPr/>
      </dsp:nvSpPr>
      <dsp:spPr>
        <a:xfrm>
          <a:off x="508711" y="3305713"/>
          <a:ext cx="7121956" cy="738000"/>
        </a:xfrm>
        <a:prstGeom prst="roundRect">
          <a:avLst/>
        </a:prstGeom>
        <a:gradFill rotWithShape="0">
          <a:gsLst>
            <a:gs pos="0">
              <a:schemeClr val="accent6">
                <a:shade val="50000"/>
                <a:hueOff val="245616"/>
                <a:satOff val="-10737"/>
                <a:lumOff val="293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245616"/>
                <a:satOff val="-10737"/>
                <a:lumOff val="293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245616"/>
                <a:satOff val="-10737"/>
                <a:lumOff val="293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9193" tIns="0" rIns="269193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600" b="1" i="0" u="none" strike="noStrike" kern="1200" dirty="0">
              <a:latin typeface="Georgia"/>
              <a:ea typeface="Calibri"/>
              <a:cs typeface="Times New Roman"/>
            </a:rPr>
            <a:t>Упаковка для реализации</a:t>
          </a:r>
          <a:endParaRPr lang="en-GB" sz="2500" kern="1200" dirty="0">
            <a:latin typeface="Georgia" panose="02040502050405020303" pitchFamily="18" charset="0"/>
          </a:endParaRPr>
        </a:p>
      </dsp:txBody>
      <dsp:txXfrm>
        <a:off x="544737" y="3341739"/>
        <a:ext cx="7049904" cy="665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E6356-E9D8-42C0-9D8F-9AB76050C548}">
      <dsp:nvSpPr>
        <dsp:cNvPr id="0" name=""/>
        <dsp:cNvSpPr/>
      </dsp:nvSpPr>
      <dsp:spPr>
        <a:xfrm>
          <a:off x="5" y="920184"/>
          <a:ext cx="11606727" cy="5395948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38C89D-3FA9-427B-A130-4943B338119B}">
      <dsp:nvSpPr>
        <dsp:cNvPr id="0" name=""/>
        <dsp:cNvSpPr/>
      </dsp:nvSpPr>
      <dsp:spPr>
        <a:xfrm>
          <a:off x="2266" y="1336020"/>
          <a:ext cx="1450274" cy="41222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u="none" strike="noStrike" kern="1200" dirty="0">
              <a:latin typeface="Georgia"/>
            </a:rPr>
            <a:t>У</a:t>
          </a:r>
          <a:r>
            <a:rPr lang="ru" sz="1100" b="1" i="1" u="none" strike="noStrike" kern="1200" dirty="0">
              <a:latin typeface="Georgia"/>
            </a:rPr>
            <a:t>паковка- </a:t>
          </a:r>
          <a:r>
            <a:rPr lang="ru-RU" sz="1100" b="0" i="1" u="none" strike="noStrike" kern="1200" dirty="0">
              <a:latin typeface="Georgia"/>
            </a:rPr>
            <a:t>продукт, выполненный из материалов любой природы, предназначенный для содержания товаров и их защиты во время погрузки, представления и доставки от производителя до конечного пользователя или потребителя и для использования в качестве первичной упаковки, вторичной упаковки, упаковки для реализации или третичной упаковки</a:t>
          </a:r>
          <a:r>
            <a:rPr lang="ru" sz="1100" b="0" i="0" u="none" strike="noStrike" kern="1200" dirty="0">
              <a:latin typeface="Georgia"/>
            </a:rPr>
            <a:t>-</a:t>
          </a:r>
          <a:endParaRPr lang="en-GB" sz="1100" kern="1200" dirty="0">
            <a:latin typeface="Georgia" panose="02040502050405020303" pitchFamily="18" charset="0"/>
          </a:endParaRPr>
        </a:p>
      </dsp:txBody>
      <dsp:txXfrm>
        <a:off x="73063" y="1406817"/>
        <a:ext cx="1308680" cy="3980693"/>
      </dsp:txXfrm>
    </dsp:sp>
    <dsp:sp modelId="{F02944F3-BC76-46E4-A050-0A53D9D2DA2B}">
      <dsp:nvSpPr>
        <dsp:cNvPr id="0" name=""/>
        <dsp:cNvSpPr/>
      </dsp:nvSpPr>
      <dsp:spPr>
        <a:xfrm>
          <a:off x="1694254" y="1666631"/>
          <a:ext cx="1450274" cy="34610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1" u="none" strike="noStrike" kern="1200" dirty="0">
              <a:latin typeface="Georgia"/>
            </a:rPr>
            <a:t>Первичная упаковка </a:t>
          </a:r>
          <a:r>
            <a:rPr lang="ru" sz="1100" b="0" i="1" u="none" strike="noStrike" kern="1200" dirty="0">
              <a:latin typeface="Georgia"/>
            </a:rPr>
            <a:t>–</a:t>
          </a:r>
          <a:r>
            <a:rPr lang="ru" sz="1100" b="0" i="0" u="none" strike="noStrike" kern="1200" dirty="0">
              <a:latin typeface="Georgia"/>
            </a:rPr>
            <a:t> </a:t>
          </a:r>
          <a:r>
            <a:rPr lang="ru-RU" sz="1100" b="0" i="0" u="none" strike="noStrike" kern="1200" dirty="0">
              <a:latin typeface="Georgia"/>
            </a:rPr>
            <a:t>упаковка, предназначенная для использования в качестве товарной единицы конечным пользователем или потребителем в торговой точке</a:t>
          </a:r>
          <a:endParaRPr lang="en-GB" sz="1100" kern="1200" dirty="0">
            <a:latin typeface="Georgia" panose="02040502050405020303" pitchFamily="18" charset="0"/>
          </a:endParaRPr>
        </a:p>
      </dsp:txBody>
      <dsp:txXfrm>
        <a:off x="1765051" y="1737428"/>
        <a:ext cx="1308680" cy="3319470"/>
      </dsp:txXfrm>
    </dsp:sp>
    <dsp:sp modelId="{7619DA3D-C0BB-4789-A4F5-7FC7E2205846}">
      <dsp:nvSpPr>
        <dsp:cNvPr id="0" name=""/>
        <dsp:cNvSpPr/>
      </dsp:nvSpPr>
      <dsp:spPr>
        <a:xfrm>
          <a:off x="3386241" y="1682459"/>
          <a:ext cx="1450274" cy="34294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1" u="none" strike="noStrike" kern="1200" dirty="0">
              <a:latin typeface="Georgia"/>
            </a:rPr>
            <a:t>композитная упаковка </a:t>
          </a:r>
          <a:r>
            <a:rPr lang="ru" sz="1100" b="0" i="1" u="none" strike="noStrike" kern="1200" dirty="0">
              <a:latin typeface="Georgia"/>
            </a:rPr>
            <a:t>–</a:t>
          </a:r>
          <a:r>
            <a:rPr lang="ru" sz="1100" b="0" i="0" u="none" strike="noStrike" kern="1200" dirty="0">
              <a:latin typeface="Georgia"/>
            </a:rPr>
            <a:t> </a:t>
          </a:r>
          <a:r>
            <a:rPr lang="ru-RU" sz="1100" b="0" i="0" u="none" strike="noStrike" kern="1200" dirty="0">
              <a:latin typeface="Georgia"/>
            </a:rPr>
            <a:t>упаковка, изготовленная из двух или более слоев различных материалов, не отделимых вручную, образующих одну цельную единицу, состоящую из внутренней емкости и внешней оболочки, которая наполняется, складируется, транспортируется и опустошается как таковая</a:t>
          </a:r>
          <a:endParaRPr lang="en-GB" sz="1100" kern="1200" dirty="0">
            <a:latin typeface="Georgia" panose="02040502050405020303" pitchFamily="18" charset="0"/>
          </a:endParaRPr>
        </a:p>
      </dsp:txBody>
      <dsp:txXfrm>
        <a:off x="3457038" y="1753256"/>
        <a:ext cx="1308680" cy="3287813"/>
      </dsp:txXfrm>
    </dsp:sp>
    <dsp:sp modelId="{3DDC3B0C-C4A1-4385-B506-7FB059583DC7}">
      <dsp:nvSpPr>
        <dsp:cNvPr id="0" name=""/>
        <dsp:cNvSpPr/>
      </dsp:nvSpPr>
      <dsp:spPr>
        <a:xfrm>
          <a:off x="5078229" y="1467231"/>
          <a:ext cx="1450274" cy="38598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1" u="none" strike="noStrike" kern="1200" dirty="0">
              <a:latin typeface="Georgia"/>
            </a:rPr>
            <a:t>вторичная упаковка</a:t>
          </a:r>
          <a:r>
            <a:rPr lang="ru" sz="1100" b="1" i="0" u="none" strike="noStrike" kern="1200" dirty="0">
              <a:latin typeface="Georgia"/>
            </a:rPr>
            <a:t> </a:t>
          </a:r>
          <a:r>
            <a:rPr lang="ru" sz="1100" b="0" i="0" u="none" strike="noStrike" kern="1200" dirty="0">
              <a:latin typeface="Georgia"/>
            </a:rPr>
            <a:t>- упаковка, разработанная для образования в торговой точке группировки товарных единиц, независимо от того, продается она как таковая конечному пользователю или потребителю или служит только средством для выкладки товара в торговой точке. Вторичная упаковка упаковка может быть отделена от продукта без нарушения качества продукта</a:t>
          </a:r>
          <a:endParaRPr lang="en-GB" sz="1100" kern="1200" dirty="0">
            <a:latin typeface="Georgia" panose="02040502050405020303" pitchFamily="18" charset="0"/>
          </a:endParaRPr>
        </a:p>
      </dsp:txBody>
      <dsp:txXfrm>
        <a:off x="5149026" y="1538028"/>
        <a:ext cx="1308680" cy="3718270"/>
      </dsp:txXfrm>
    </dsp:sp>
    <dsp:sp modelId="{670DD1C9-D5A4-4A1D-AA86-C5E60728D359}">
      <dsp:nvSpPr>
        <dsp:cNvPr id="0" name=""/>
        <dsp:cNvSpPr/>
      </dsp:nvSpPr>
      <dsp:spPr>
        <a:xfrm>
          <a:off x="6770216" y="1647051"/>
          <a:ext cx="1450274" cy="35002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1" u="none" strike="noStrike" kern="1200" dirty="0">
              <a:solidFill>
                <a:srgbClr val="FF0000"/>
              </a:solidFill>
              <a:latin typeface="Georgia"/>
            </a:rPr>
            <a:t>упаковка для реализации </a:t>
          </a:r>
          <a:r>
            <a:rPr lang="ru" sz="1100" b="0" i="0" u="none" strike="noStrike" kern="1200" dirty="0">
              <a:solidFill>
                <a:srgbClr val="FF0000"/>
              </a:solidFill>
              <a:latin typeface="Georgia"/>
            </a:rPr>
            <a:t>- </a:t>
          </a:r>
          <a:r>
            <a:rPr lang="ru-RU" sz="1100" kern="1200" dirty="0">
              <a:solidFill>
                <a:srgbClr val="FF0000"/>
              </a:solidFill>
              <a:latin typeface="Georgia" panose="02040502050405020303" pitchFamily="18" charset="0"/>
            </a:rPr>
            <a:t>упаковка, спроектированная и предназначенная для наполнения в пунктах продажи, а также одноразовая упаковка, продаваемая, наполняемая или предназначенная для наполнения в точках сбыта,</a:t>
          </a:r>
          <a:endParaRPr lang="en-GB" sz="1100" kern="1200" dirty="0">
            <a:solidFill>
              <a:srgbClr val="FF0000"/>
            </a:solidFill>
            <a:latin typeface="Georgia" panose="02040502050405020303" pitchFamily="18" charset="0"/>
          </a:endParaRPr>
        </a:p>
      </dsp:txBody>
      <dsp:txXfrm>
        <a:off x="6841013" y="1717848"/>
        <a:ext cx="1308680" cy="3358630"/>
      </dsp:txXfrm>
    </dsp:sp>
    <dsp:sp modelId="{169826AB-E36E-4B54-9D17-142751F7EAAC}">
      <dsp:nvSpPr>
        <dsp:cNvPr id="0" name=""/>
        <dsp:cNvSpPr/>
      </dsp:nvSpPr>
      <dsp:spPr>
        <a:xfrm>
          <a:off x="8462203" y="1056644"/>
          <a:ext cx="1450274" cy="468103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1" u="none" strike="noStrike" kern="1200" dirty="0">
              <a:latin typeface="Georgia"/>
            </a:rPr>
            <a:t>третичная упаковка</a:t>
          </a:r>
          <a:r>
            <a:rPr lang="ru" sz="1100" b="1" i="0" u="none" strike="noStrike" kern="1200" dirty="0">
              <a:latin typeface="Georgia"/>
            </a:rPr>
            <a:t> (транспортная упаковка</a:t>
          </a:r>
          <a:r>
            <a:rPr lang="ru" sz="1100" b="0" i="0" u="none" strike="noStrike" kern="1200" dirty="0">
              <a:latin typeface="Georgia"/>
            </a:rPr>
            <a:t>) – </a:t>
          </a:r>
          <a:r>
            <a:rPr lang="ru-RU" sz="1100" b="0" i="0" u="none" strike="noStrike" kern="1200" dirty="0">
              <a:latin typeface="Georgia"/>
            </a:rPr>
            <a:t>упаковка, предназначенная для облегчения погрузки и транспортировки нескольких товарных единиц или групповых упаковок, а также для предупреждения ее повреждения при погрузке или перевозке. Третичная упаковка не включает дорожные, железнодорожные, водные контейнеры или контейнеры для воздушных перевозок</a:t>
          </a:r>
          <a:endParaRPr lang="en-GB" sz="1100" kern="1200" dirty="0">
            <a:latin typeface="Georgia" panose="02040502050405020303" pitchFamily="18" charset="0"/>
          </a:endParaRPr>
        </a:p>
      </dsp:txBody>
      <dsp:txXfrm>
        <a:off x="8533000" y="1127441"/>
        <a:ext cx="1308680" cy="4539443"/>
      </dsp:txXfrm>
    </dsp:sp>
    <dsp:sp modelId="{0B1044A1-2894-4F46-987D-19F1E7FB5669}">
      <dsp:nvSpPr>
        <dsp:cNvPr id="0" name=""/>
        <dsp:cNvSpPr/>
      </dsp:nvSpPr>
      <dsp:spPr>
        <a:xfrm>
          <a:off x="10154191" y="1015400"/>
          <a:ext cx="1450274" cy="476352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1" u="none" strike="noStrike" kern="1200" dirty="0">
              <a:latin typeface="Georgia"/>
            </a:rPr>
            <a:t>отходы упаковк</a:t>
          </a:r>
          <a:r>
            <a:rPr lang="ru" sz="1100" b="0" i="1" u="none" strike="noStrike" kern="1200" dirty="0">
              <a:latin typeface="Georgia"/>
            </a:rPr>
            <a:t>и</a:t>
          </a:r>
          <a:r>
            <a:rPr lang="ru" sz="1100" b="0" i="0" u="none" strike="noStrike" kern="1200" dirty="0">
              <a:latin typeface="Georgia"/>
            </a:rPr>
            <a:t> – </a:t>
          </a:r>
          <a:r>
            <a:rPr lang="ru-RU" sz="1100" b="0" i="0" u="none" strike="noStrike" kern="1200" dirty="0">
              <a:latin typeface="Georgia"/>
            </a:rPr>
            <a:t>упаковка/упаковочный материал, ставшие отходами после того, как они были использованы для содержания товаров и их защиты во время погрузки, представления и доставки, и которые владелец намерен или обязан выбросить. Отходы упаковки не включают отходы любого рода, образовавшиеся в результате производства упаковки и упаковочных материалов или любого другого производственного процесса</a:t>
          </a:r>
          <a:endParaRPr lang="en-GB" sz="1100" kern="1200" dirty="0">
            <a:latin typeface="Georgia" panose="02040502050405020303" pitchFamily="18" charset="0"/>
          </a:endParaRPr>
        </a:p>
      </dsp:txBody>
      <dsp:txXfrm>
        <a:off x="10224988" y="1086197"/>
        <a:ext cx="1308680" cy="46219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BE5F2-069F-4323-A269-F7B120D92725}">
      <dsp:nvSpPr>
        <dsp:cNvPr id="0" name=""/>
        <dsp:cNvSpPr/>
      </dsp:nvSpPr>
      <dsp:spPr>
        <a:xfrm>
          <a:off x="0" y="5116"/>
          <a:ext cx="9616661" cy="553426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2200" b="1" i="0" u="none" strike="noStrike" kern="1200" dirty="0">
              <a:latin typeface="Georgia"/>
            </a:rPr>
            <a:t>для товаров, указанных в приложении № 8</a:t>
          </a:r>
          <a:endParaRPr lang="en-GB" sz="2200" kern="1200" dirty="0"/>
        </a:p>
      </dsp:txBody>
      <dsp:txXfrm>
        <a:off x="27016" y="32132"/>
        <a:ext cx="9562629" cy="499394"/>
      </dsp:txXfrm>
    </dsp:sp>
    <dsp:sp modelId="{09EEBA82-BE3D-4859-89B7-3E69B2A2FA8A}">
      <dsp:nvSpPr>
        <dsp:cNvPr id="0" name=""/>
        <dsp:cNvSpPr/>
      </dsp:nvSpPr>
      <dsp:spPr>
        <a:xfrm>
          <a:off x="0" y="558542"/>
          <a:ext cx="9616661" cy="2521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32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800" kern="1200" dirty="0">
            <a:latin typeface="Georgia" panose="02040502050405020303" pitchFamily="18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" sz="1800" b="1" i="0" u="none" strike="noStrike" kern="1200" dirty="0">
              <a:latin typeface="Georgia"/>
            </a:rPr>
            <a:t>фактурированная стоимость </a:t>
          </a:r>
          <a:r>
            <a:rPr lang="ru" sz="1800" b="0" i="0" u="none" strike="noStrike" kern="1200" dirty="0">
              <a:latin typeface="Georgia"/>
            </a:rPr>
            <a:t>- для импортируемых товаров</a:t>
          </a:r>
          <a:endParaRPr lang="en-GB" sz="1800" kern="1200" dirty="0">
            <a:latin typeface="Georgia" panose="02040502050405020303" pitchFamily="18" charset="0"/>
          </a:endParaRPr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" sz="1800" b="1" i="0" u="none" strike="noStrike" kern="1200" dirty="0">
              <a:latin typeface="Georgia"/>
            </a:rPr>
            <a:t>закупочная стоимость товаров </a:t>
          </a:r>
          <a:r>
            <a:rPr lang="ru" sz="1800" b="0" i="0" u="none" strike="noStrike" kern="1200" dirty="0">
              <a:latin typeface="Georgia"/>
            </a:rPr>
            <a:t>- для товаров, приобретаемых у физических и юридических лиц на территории Республики Молдова, не имеющих налоговых отношений с бюджетной системой республики</a:t>
          </a:r>
          <a:endParaRPr lang="en-GB" sz="1800" kern="1200" dirty="0"/>
        </a:p>
        <a:p>
          <a:pPr marL="171450" lvl="1" indent="-171450" algn="just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" sz="1800" b="1" i="0" u="none" strike="noStrike" kern="1200" dirty="0">
              <a:latin typeface="Georgia"/>
            </a:rPr>
            <a:t>стоимость поставки товаров без НДС </a:t>
          </a:r>
          <a:r>
            <a:rPr lang="ru" sz="1800" b="0" i="0" u="none" strike="noStrike" kern="1200" dirty="0">
              <a:latin typeface="Georgia"/>
            </a:rPr>
            <a:t>- в случае товаров собственного производства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800" kern="1200"/>
        </a:p>
      </dsp:txBody>
      <dsp:txXfrm>
        <a:off x="0" y="558542"/>
        <a:ext cx="9616661" cy="2521260"/>
      </dsp:txXfrm>
    </dsp:sp>
    <dsp:sp modelId="{6B9AE055-ECE2-45B8-997F-996574325537}">
      <dsp:nvSpPr>
        <dsp:cNvPr id="0" name=""/>
        <dsp:cNvSpPr/>
      </dsp:nvSpPr>
      <dsp:spPr>
        <a:xfrm>
          <a:off x="0" y="3079802"/>
          <a:ext cx="9616661" cy="546633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lumMod val="110000"/>
                <a:satMod val="105000"/>
                <a:tint val="67000"/>
              </a:schemeClr>
            </a:gs>
            <a:gs pos="5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3000"/>
                <a:tint val="73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0" u="none" strike="noStrike" kern="1200" dirty="0">
              <a:latin typeface="Georgia"/>
            </a:rPr>
            <a:t>для</a:t>
          </a:r>
          <a:r>
            <a:rPr lang="ru" sz="2200" b="1" i="0" u="none" strike="noStrike" kern="1200" dirty="0">
              <a:latin typeface="Georgia"/>
            </a:rPr>
            <a:t> упаковки </a:t>
          </a:r>
          <a:endParaRPr lang="en-GB" sz="2200" kern="1200" dirty="0"/>
        </a:p>
      </dsp:txBody>
      <dsp:txXfrm>
        <a:off x="26684" y="3106486"/>
        <a:ext cx="9563293" cy="493265"/>
      </dsp:txXfrm>
    </dsp:sp>
    <dsp:sp modelId="{33EA7FAC-7A90-4515-A770-51B3783B5584}">
      <dsp:nvSpPr>
        <dsp:cNvPr id="0" name=""/>
        <dsp:cNvSpPr/>
      </dsp:nvSpPr>
      <dsp:spPr>
        <a:xfrm>
          <a:off x="0" y="3626435"/>
          <a:ext cx="9616661" cy="695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5329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800" b="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" sz="1800" b="0" i="0" u="none" strike="noStrike" kern="1200" dirty="0">
              <a:latin typeface="Georgia"/>
            </a:rPr>
            <a:t>вес упаковки каждого типа материала, из которого она изготовлена</a:t>
          </a:r>
          <a:endParaRPr lang="en-GB" sz="1800" b="0" kern="1200" dirty="0"/>
        </a:p>
      </dsp:txBody>
      <dsp:txXfrm>
        <a:off x="0" y="3626435"/>
        <a:ext cx="9616661" cy="6955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6DF681-24B6-4FE4-85A6-975D061A4794}">
      <dsp:nvSpPr>
        <dsp:cNvPr id="0" name=""/>
        <dsp:cNvSpPr/>
      </dsp:nvSpPr>
      <dsp:spPr>
        <a:xfrm>
          <a:off x="0" y="0"/>
          <a:ext cx="11085512" cy="7054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2200" b="0" i="0" u="none" strike="noStrike" kern="1200" noProof="0" dirty="0">
              <a:latin typeface="Georgia"/>
            </a:rPr>
            <a:t>Согласно ст. 11 ч. (3) Закона № 1540/1998, обязательство по начислению сбора за товары, указанные в части (2) ст. 11 закона, наступает в следующих случаях:</a:t>
          </a:r>
        </a:p>
      </dsp:txBody>
      <dsp:txXfrm>
        <a:off x="34435" y="34435"/>
        <a:ext cx="11016642" cy="636541"/>
      </dsp:txXfrm>
    </dsp:sp>
    <dsp:sp modelId="{67C03D54-1118-4483-88AC-F66B5B4AF3E1}">
      <dsp:nvSpPr>
        <dsp:cNvPr id="0" name=""/>
        <dsp:cNvSpPr/>
      </dsp:nvSpPr>
      <dsp:spPr>
        <a:xfrm>
          <a:off x="0" y="706535"/>
          <a:ext cx="11085512" cy="4324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1965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o-RO" sz="1800" kern="1200" noProof="0" dirty="0">
            <a:latin typeface="Georgia" panose="02040502050405020303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b="0" i="0" kern="1200" dirty="0">
              <a:latin typeface="Georgia" panose="02040502050405020303" pitchFamily="18" charset="0"/>
            </a:rPr>
            <a:t>в день предоставления на рынок </a:t>
          </a:r>
          <a:r>
            <a:rPr lang="ru" sz="2200" b="0" i="0" u="none" strike="noStrike" kern="1200" noProof="0" dirty="0">
              <a:latin typeface="Georgia" panose="02040502050405020303" pitchFamily="18" charset="0"/>
            </a:rPr>
            <a:t>товаров/упаковки, загрязняющие окружающую среду (в случае ввоза на территорию РМ)</a:t>
          </a:r>
          <a:endParaRPr lang="ru" sz="1800" b="0" i="0" u="none" strike="noStrike" kern="1200" noProof="0" dirty="0">
            <a:latin typeface="Georgia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" sz="2200" b="0" i="0" u="none" strike="noStrike" kern="1200" noProof="0" dirty="0">
            <a:latin typeface="Georgia" panose="02040502050405020303" pitchFamily="18" charset="0"/>
          </a:endParaRPr>
        </a:p>
        <a:p>
          <a:pPr marL="228600" lvl="1" indent="-228600" algn="just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" sz="2200" b="0" i="0" u="none" strike="noStrike" kern="1200" noProof="0" dirty="0">
              <a:latin typeface="Georgia" panose="02040502050405020303" pitchFamily="18" charset="0"/>
            </a:rPr>
            <a:t>в день поставки производителем товаров/упаковки собственного производства</a:t>
          </a:r>
        </a:p>
        <a:p>
          <a:pPr marL="228600" lvl="1" indent="-228600" algn="just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" sz="2200" b="0" i="0" u="none" strike="noStrike" kern="1200" noProof="0" dirty="0">
            <a:latin typeface="Georgia" panose="02040502050405020303" pitchFamily="18" charset="0"/>
          </a:endParaRPr>
        </a:p>
        <a:p>
          <a:pPr marL="228600" lvl="1" indent="-228600" algn="just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b="0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  <a:cs typeface="Times New Roman" pitchFamily="18"/>
            </a:rPr>
            <a:t>в день размещения упаковки для реализации </a:t>
          </a:r>
          <a:r>
            <a:rPr lang="ru-RU" sz="2200" b="1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  <a:cs typeface="Times New Roman" pitchFamily="18"/>
            </a:rPr>
            <a:t>– для производителей упаковки для реализации </a:t>
          </a:r>
          <a:endParaRPr lang="ru" sz="2200" b="0" i="0" u="none" strike="noStrike" kern="1200" noProof="0" dirty="0">
            <a:latin typeface="Georgia" panose="02040502050405020303" pitchFamily="18" charset="0"/>
          </a:endParaRPr>
        </a:p>
        <a:p>
          <a:pPr marL="228600" lvl="1" indent="-228600" algn="just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" sz="2200" b="0" i="0" u="none" strike="noStrike" kern="1200" noProof="0" dirty="0">
            <a:latin typeface="Georgia" panose="02040502050405020303" pitchFamily="18" charset="0"/>
          </a:endParaRPr>
        </a:p>
        <a:p>
          <a:pPr marL="228600" lvl="1" indent="-228600" algn="just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" sz="2200" b="0" i="0" u="none" strike="noStrike" kern="1200" noProof="0" dirty="0">
              <a:latin typeface="Georgia"/>
            </a:rPr>
            <a:t>в день приобретения товаров от находящихся на территории РМ физических и юридических лиц, не имеющих налоговых отношений с ее бюджетной системой.</a:t>
          </a:r>
        </a:p>
      </dsp:txBody>
      <dsp:txXfrm>
        <a:off x="0" y="706535"/>
        <a:ext cx="11085512" cy="43245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222F6-6708-4F8A-99B3-E221E18E4ACA}">
      <dsp:nvSpPr>
        <dsp:cNvPr id="0" name=""/>
        <dsp:cNvSpPr/>
      </dsp:nvSpPr>
      <dsp:spPr>
        <a:xfrm rot="16200000">
          <a:off x="-680037" y="681250"/>
          <a:ext cx="4517136" cy="3154635"/>
        </a:xfrm>
        <a:prstGeom prst="flowChartManualOperat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0" tIns="0" rIns="6985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0" u="none" strike="noStrike" kern="1200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ч. (6), п. i) исключается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0" i="0" u="none" strike="noStrike" kern="1200" dirty="0">
              <a:solidFill>
                <a:srgbClr val="FF0000"/>
              </a:solidFill>
              <a:latin typeface="Georgia"/>
            </a:rPr>
            <a:t>i) первичная упаковка из пластмасс (классифицируемая по товарным позициями 3923 21 000, 3923 29 и 3923 30), композитная первичная упаковка (классифицируемая по товарной позиции 4819 20 000) или алюминиевая первичная упаковка (классифицируемая по товарной позиции 7612), при условии, что упомянутые виды упаковки приобретены у находящихся на территории Республики Молдова физических и юридических лиц, за исключением лиц, не имеющих налоговых отношений с ее бюджетной системой, или ранее импортированы лицами, указанными в части (1), либо изготовлены лицами, указанными в пункте a) части (1), при производстве которых в качестве сырья и/или материалов использованы товары, указанные в приложении 8.</a:t>
          </a:r>
          <a:endParaRPr lang="en-GB" kern="1200" dirty="0">
            <a:solidFill>
              <a:srgbClr val="FF0000"/>
            </a:solidFill>
          </a:endParaRPr>
        </a:p>
      </dsp:txBody>
      <dsp:txXfrm rot="5400000">
        <a:off x="1214" y="903426"/>
        <a:ext cx="3154635" cy="2710282"/>
      </dsp:txXfrm>
    </dsp:sp>
    <dsp:sp modelId="{CE1305F8-99B3-4FFA-8C9A-3D2277B853F0}">
      <dsp:nvSpPr>
        <dsp:cNvPr id="0" name=""/>
        <dsp:cNvSpPr/>
      </dsp:nvSpPr>
      <dsp:spPr>
        <a:xfrm rot="16200000">
          <a:off x="2711196" y="681250"/>
          <a:ext cx="4517136" cy="3154635"/>
        </a:xfrm>
        <a:prstGeom prst="flowChartManualOperat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0" tIns="0" rIns="6985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0" u="none" strike="noStrike" kern="1200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в ч. 6, п. h) исключается текст : "и/или материалы".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kern="1200" dirty="0">
            <a:latin typeface="Georgia" panose="02040502050405020303" pitchFamily="18" charset="0"/>
            <a:cs typeface="Times New Roman" panose="02020603050405020304" pitchFamily="18" charset="0"/>
          </a:endParaRP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0" i="0" u="none" strike="noStrike" kern="1200" dirty="0">
              <a:latin typeface="Georgia"/>
            </a:rPr>
            <a:t>h ) изготовленные указанными в части (1) субъектами товары, в процессе использования которых загрязняется окружающая среда, при производстве которых в качестве сырья </a:t>
          </a:r>
          <a:r>
            <a:rPr lang="ru" sz="1100" b="0" i="0" u="none" strike="sngStrike" kern="1200" dirty="0">
              <a:solidFill>
                <a:srgbClr val="FF0000"/>
              </a:solidFill>
              <a:latin typeface="Georgia"/>
            </a:rPr>
            <a:t>и/или материалов</a:t>
          </a:r>
          <a:r>
            <a:rPr lang="ru" sz="1100" b="0" i="0" u="none" strike="noStrike" kern="1200" dirty="0">
              <a:solidFill>
                <a:srgbClr val="FF0000"/>
              </a:solidFill>
              <a:latin typeface="Georgia"/>
            </a:rPr>
            <a:t> </a:t>
          </a:r>
          <a:r>
            <a:rPr lang="ru" sz="1100" b="0" i="0" u="none" strike="noStrike" kern="1200" dirty="0">
              <a:latin typeface="Georgia"/>
            </a:rPr>
            <a:t>использованы товары, указанные в приложении 8;</a:t>
          </a:r>
          <a:endParaRPr lang="en-GB" kern="1200" dirty="0"/>
        </a:p>
      </dsp:txBody>
      <dsp:txXfrm rot="5400000">
        <a:off x="3392447" y="903426"/>
        <a:ext cx="3154635" cy="2710282"/>
      </dsp:txXfrm>
    </dsp:sp>
    <dsp:sp modelId="{2E212E01-1204-42FE-BD89-0C9CE3706724}">
      <dsp:nvSpPr>
        <dsp:cNvPr id="0" name=""/>
        <dsp:cNvSpPr/>
      </dsp:nvSpPr>
      <dsp:spPr>
        <a:xfrm rot="16200000">
          <a:off x="6102429" y="681250"/>
          <a:ext cx="4517136" cy="3154635"/>
        </a:xfrm>
        <a:prstGeom prst="flowChartManualOperat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0" tIns="0" rIns="69850" bIns="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1" i="0" u="none" strike="noStrike" kern="1200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ч. (6) п. f)  излагается в следующей редакции</a:t>
          </a:r>
          <a:r>
            <a:rPr lang="ru" sz="1100" b="0" i="0" u="none" strike="noStrike" kern="1200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: </a:t>
          </a:r>
        </a:p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100" b="0" i="0" u="none" strike="noStrike" kern="1200" dirty="0">
              <a:solidFill>
                <a:srgbClr val="FF0000"/>
              </a:solidFill>
              <a:latin typeface="Georgia"/>
              <a:ea typeface="Calibri"/>
              <a:cs typeface="Times New Roman"/>
            </a:rPr>
            <a:t>"f) первичная пластмассовая упаковка и первичная композитная упаковка для хлеба и хлебобулочных изделий по тарифным позициям 1901 20 000, 1905 40, 1905 90 300, 1905 90 700 и 1905 90 800.”</a:t>
          </a:r>
          <a:endParaRPr lang="en-GB" kern="1200" dirty="0">
            <a:solidFill>
              <a:srgbClr val="FF0000"/>
            </a:solidFill>
          </a:endParaRPr>
        </a:p>
      </dsp:txBody>
      <dsp:txXfrm rot="5400000">
        <a:off x="6783680" y="903426"/>
        <a:ext cx="3154635" cy="271028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DFDEF4-D487-4CE1-8628-035CAD3FA183}">
      <dsp:nvSpPr>
        <dsp:cNvPr id="0" name=""/>
        <dsp:cNvSpPr/>
      </dsp:nvSpPr>
      <dsp:spPr>
        <a:xfrm>
          <a:off x="13616" y="1144589"/>
          <a:ext cx="4710650" cy="27336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" sz="1700" b="1" i="0" u="none" strike="noStrike" kern="1200" noProof="0" dirty="0">
              <a:latin typeface="Georgia"/>
            </a:rPr>
            <a:t>ежемесячно</a:t>
          </a:r>
          <a:r>
            <a:rPr lang="ru" sz="1700" b="0" i="0" u="none" strike="noStrike" kern="1200" noProof="0" dirty="0">
              <a:latin typeface="Georgia"/>
            </a:rPr>
            <a:t>, до </a:t>
          </a:r>
          <a:r>
            <a:rPr lang="ru" sz="1700" b="1" i="0" u="none" strike="sngStrike" kern="1200" noProof="0" dirty="0">
              <a:solidFill>
                <a:srgbClr val="FF0000"/>
              </a:solidFill>
              <a:latin typeface="Georgia"/>
            </a:rPr>
            <a:t>30</a:t>
          </a:r>
          <a:r>
            <a:rPr lang="ru" sz="1700" b="0" i="0" u="none" strike="noStrike" kern="1200" noProof="0" dirty="0">
              <a:latin typeface="Georgia"/>
            </a:rPr>
            <a:t> </a:t>
          </a:r>
          <a:r>
            <a:rPr lang="ru" sz="1700" b="0" i="0" u="none" strike="noStrike" kern="1200" noProof="0" dirty="0">
              <a:solidFill>
                <a:srgbClr val="FF0000"/>
              </a:solidFill>
              <a:latin typeface="Georgia"/>
            </a:rPr>
            <a:t>25</a:t>
          </a:r>
          <a:r>
            <a:rPr lang="ru" sz="1700" b="0" i="0" u="none" strike="noStrike" kern="1200" noProof="0" dirty="0">
              <a:latin typeface="Georgia"/>
            </a:rPr>
            <a:t> числа, включительно, месяца, следующего за отчетным - субъектами, не являющимися членами коллективной системы расширенной ответственности производителя или не зарегистрированными как индивидуальная система, за упаковку, размещенную на рынке, а также товары, указанные в приложении № 8 к закону № 1540/1998. 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" sz="1700" b="0" i="0" u="none" strike="noStrike" kern="1200" noProof="0" dirty="0">
              <a:latin typeface="Georgia"/>
            </a:rPr>
            <a:t>В этом случае заполняются таблицы №1 и №2 формы POLMED23.</a:t>
          </a:r>
          <a:endParaRPr lang="en-GB" kern="1200" dirty="0">
            <a:latin typeface="Georgia" panose="02040502050405020303" pitchFamily="18" charset="0"/>
          </a:endParaRPr>
        </a:p>
      </dsp:txBody>
      <dsp:txXfrm>
        <a:off x="13616" y="1144589"/>
        <a:ext cx="4710650" cy="2733615"/>
      </dsp:txXfrm>
    </dsp:sp>
    <dsp:sp modelId="{20E50634-EDF6-410B-BD12-E6EAAA576562}">
      <dsp:nvSpPr>
        <dsp:cNvPr id="0" name=""/>
        <dsp:cNvSpPr/>
      </dsp:nvSpPr>
      <dsp:spPr>
        <a:xfrm>
          <a:off x="5092724" y="1156432"/>
          <a:ext cx="5064133" cy="27078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" sz="1700" b="1" i="0" u="none" strike="noStrike" kern="1200" noProof="0" dirty="0">
              <a:latin typeface="Georgia"/>
            </a:rPr>
            <a:t>ежегодно</a:t>
          </a:r>
          <a:r>
            <a:rPr lang="ru" sz="1700" b="0" i="0" u="none" strike="noStrike" kern="1200" noProof="0" dirty="0">
              <a:latin typeface="Georgia"/>
            </a:rPr>
            <a:t> до </a:t>
          </a:r>
          <a:r>
            <a:rPr lang="ru" sz="1700" b="1" i="0" u="none" strike="noStrike" kern="1200" noProof="0" dirty="0">
              <a:latin typeface="Georgia"/>
            </a:rPr>
            <a:t>30 апреля</a:t>
          </a:r>
          <a:r>
            <a:rPr lang="ru" sz="1700" b="0" i="0" u="none" strike="noStrike" kern="1200" noProof="0" dirty="0">
              <a:latin typeface="Georgia"/>
            </a:rPr>
            <a:t> следующего за отчетным года – субъектами-членами коллективной системы расширенной ответственности производителя или зарегистрированными как индивидуальная система, за упаковку, размещенную на рынке, а также товары, указанные в приложении № 8 к закону № 1540/1998, которые подлежат регулированию в рамках расширенной ответственности производителей. </a:t>
          </a:r>
        </a:p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" sz="1700" b="0" i="0" u="none" strike="noStrike" kern="1200" noProof="0" dirty="0">
              <a:latin typeface="Georgia"/>
            </a:rPr>
            <a:t>В этом случае заполняются таблицы №1 и №3 формы POLMED23.</a:t>
          </a:r>
          <a:endParaRPr lang="ro-RO" kern="1200" noProof="0" dirty="0">
            <a:latin typeface="Georgia" panose="02040502050405020303" pitchFamily="18" charset="0"/>
          </a:endParaRPr>
        </a:p>
      </dsp:txBody>
      <dsp:txXfrm>
        <a:off x="5092724" y="1156432"/>
        <a:ext cx="5064133" cy="27078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D3E5338-8E0E-195C-7EE0-8956BFE61E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188B2C-EDA2-6CF3-EA7C-8C5605A3272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594350" y="0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3830E8-AE2C-B845-99FC-2EA46ED5C2D9}" type="datetimeFigureOut">
              <a:rPr lang="ru-RU"/>
              <a:pPr>
                <a:defRPr/>
              </a:pPr>
              <a:t>19.12.2024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94FBF22-2DD3-93AB-AB04-E441882EBE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4775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447F098-FBCF-EDEB-15FA-7CC8CF119F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594350" y="6454775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1543E0-C312-AC46-A0FC-98DC453C991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761DBBE-B66E-D561-AC06-3B8C026210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4653BE-697D-7491-E04C-ECB6D1C4181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594350" y="0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DE8403-0DFE-874F-BEF3-030A05E8F9B5}" type="datetimeFigureOut">
              <a:rPr lang="ru-RU"/>
              <a:pPr>
                <a:defRPr/>
              </a:pPr>
              <a:t>19.12.2024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0407266A-3A5C-40AF-412F-946D975F42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8000"/>
            <a:ext cx="4533900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8B5C563C-82DC-1C75-BAA5-68871F8351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87425" y="3230563"/>
            <a:ext cx="7899400" cy="3059112"/>
          </a:xfrm>
          <a:prstGeom prst="rect">
            <a:avLst/>
          </a:prstGeom>
        </p:spPr>
        <p:txBody>
          <a:bodyPr vert="horz" wrap="square" lIns="92266" tIns="46133" rIns="92266" bIns="4613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85CA29-B77B-2FE7-662E-D0209968911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454775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3F71BE-5EE6-7569-C74C-107C1B0379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594350" y="6454775"/>
            <a:ext cx="4278313" cy="341313"/>
          </a:xfrm>
          <a:prstGeom prst="rect">
            <a:avLst/>
          </a:prstGeom>
        </p:spPr>
        <p:txBody>
          <a:bodyPr vert="horz" wrap="square" lIns="92266" tIns="46133" rIns="92266" bIns="4613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D9D2FC-66CB-E64F-AEAB-6990113EB82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5877F6ED-722F-2A6D-701D-C28D1C3DE9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72FF1A0A-E89D-55D2-C8BD-378F4EB93A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9FD6EF5A-EE55-F098-E52B-E7267A1DF4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C26034D3-3AA3-BD44-B564-D0EEDF0E105D}" type="slidenum">
              <a:rPr lang="ru-RU" altLang="en-US" smtClean="0"/>
              <a:t>12</a:t>
            </a:fld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D9D2FC-66CB-E64F-AEAB-6990113EB824}" type="slidenum">
              <a:rPr lang="ru-RU" altLang="en-US" smtClean="0"/>
              <a:pPr>
                <a:defRPr/>
              </a:pPr>
              <a:t>30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92630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>
            <a:extLst>
              <a:ext uri="{FF2B5EF4-FFF2-40B4-BE49-F238E27FC236}">
                <a16:creationId xmlns:a16="http://schemas.microsoft.com/office/drawing/2014/main" id="{01E50900-FD26-B66D-D934-A27060E254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075" y="177800"/>
            <a:ext cx="8858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7508C7C-8BF4-BEDD-0D28-90C3166F3848}"/>
              </a:ext>
            </a:extLst>
          </p:cNvPr>
          <p:cNvCxnSpPr/>
          <p:nvPr userDrawn="1"/>
        </p:nvCxnSpPr>
        <p:spPr>
          <a:xfrm flipV="1">
            <a:off x="0" y="1009650"/>
            <a:ext cx="12192000" cy="3810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9115" y="449405"/>
            <a:ext cx="2765945" cy="437699"/>
          </a:xfrm>
        </p:spPr>
        <p:txBody>
          <a:bodyPr/>
          <a:lstStyle>
            <a:lvl1pPr marL="0" indent="0" algn="ctr">
              <a:buNone/>
              <a:defRPr sz="1600" b="1" baseline="0">
                <a:latin typeface="Book Antiqua" pitchFamily="18" charset="0"/>
                <a:cs typeface="Browallia New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89401546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CA39396-4665-0C26-FBE9-D11B32721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AC0B-B995-0B4E-8BEF-7BDEFC1B3063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50A480A-A8CF-9655-9012-25DC52865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8CA8CBA-B07B-BBEB-13BC-5F053BCB6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B0BED-D908-3D4F-A58A-307BFBBFC9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263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C99AB48-BE53-E920-CD68-4A50919B3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86BB4-2A24-5945-A339-2FE497C352D6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295B32C-145D-4B6A-13A4-D14FBC9F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983CF75-B0BA-46AC-3F05-7CC730B85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54878-365B-BD47-B457-6C0250C25B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00469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E36297-61C8-A3F1-E666-1284EF111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0050-CF3C-8D41-921A-B16DFC4531BF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0CF977-F0AA-25A4-5627-948BE83D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41EB86-275C-386D-6F41-E13A9F47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060C-5967-274F-8BC0-D784BF3DA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3596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FF5269-B44A-AECD-CAA3-478B1BEC8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F3227-1111-0146-A2BB-8A94EEEF9F4A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621EF-8251-3C3F-FEDC-38A5AFBA5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354616-90C4-CB28-01A3-A2B9A218E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0341-95E0-6D43-A1B1-20D6AD95A4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69756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2CCD5D-5694-2076-22A6-010F89AF422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37850" y="6654800"/>
            <a:ext cx="1193800" cy="2159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defRPr/>
            </a:pPr>
            <a:fld id="{3C9C4207-8D65-A14C-9349-82B1372A47BC}" type="slidenum">
              <a:rPr lang="en-US" altLang="en-US" sz="800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altLang="en-US" sz="80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9600" y="1584325"/>
            <a:ext cx="10972800" cy="4360366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SzTx/>
              <a:buFont typeface="Arial"/>
              <a:buChar char="•"/>
              <a:defRPr sz="2800" b="0" spc="0">
                <a:solidFill>
                  <a:srgbClr val="535352"/>
                </a:solidFill>
                <a:latin typeface="Calibri"/>
                <a:cs typeface="Calibri"/>
              </a:defRPr>
            </a:lvl1pPr>
            <a:lvl2pPr>
              <a:defRPr>
                <a:solidFill>
                  <a:srgbClr val="535352"/>
                </a:solidFill>
                <a:latin typeface="Calibri"/>
                <a:cs typeface="Calibri"/>
              </a:defRPr>
            </a:lvl2pPr>
            <a:lvl3pPr marL="1143000" indent="-228600">
              <a:buSzPct val="83000"/>
              <a:buFont typeface="Courier New"/>
              <a:buChar char="o"/>
              <a:defRPr>
                <a:solidFill>
                  <a:srgbClr val="535352"/>
                </a:solidFill>
                <a:latin typeface="Calibri"/>
                <a:cs typeface="Calibri"/>
              </a:defRPr>
            </a:lvl3pPr>
            <a:lvl4pPr>
              <a:defRPr>
                <a:solidFill>
                  <a:srgbClr val="535352"/>
                </a:solidFill>
                <a:latin typeface="Calibri"/>
                <a:cs typeface="Calibri"/>
              </a:defRPr>
            </a:lvl4pPr>
            <a:lvl5pPr>
              <a:defRPr>
                <a:solidFill>
                  <a:srgbClr val="535352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5025277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>
            <a:extLst>
              <a:ext uri="{FF2B5EF4-FFF2-40B4-BE49-F238E27FC236}">
                <a16:creationId xmlns:a16="http://schemas.microsoft.com/office/drawing/2014/main" id="{01E50900-FD26-B66D-D934-A27060E254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77800"/>
            <a:ext cx="8858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7508C7C-8BF4-BEDD-0D28-90C3166F3848}"/>
              </a:ext>
            </a:extLst>
          </p:cNvPr>
          <p:cNvCxnSpPr/>
          <p:nvPr userDrawn="1"/>
        </p:nvCxnSpPr>
        <p:spPr>
          <a:xfrm flipV="1">
            <a:off x="0" y="1009650"/>
            <a:ext cx="12192000" cy="3810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9115" y="449405"/>
            <a:ext cx="2765945" cy="437699"/>
          </a:xfrm>
        </p:spPr>
        <p:txBody>
          <a:bodyPr/>
          <a:lstStyle>
            <a:lvl1pPr marL="0" indent="0" algn="ctr">
              <a:buNone/>
              <a:defRPr sz="1600" b="1" baseline="0">
                <a:latin typeface="Book Antiqua" pitchFamily="18" charset="0"/>
                <a:cs typeface="Browallia New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4140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>
            <a:extLst>
              <a:ext uri="{FF2B5EF4-FFF2-40B4-BE49-F238E27FC236}">
                <a16:creationId xmlns:a16="http://schemas.microsoft.com/office/drawing/2014/main" id="{53B74CCB-E343-819E-2DE4-A482936BAE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77800"/>
            <a:ext cx="8858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8C3DA3B-A4E1-0A93-87B4-5523199D5833}"/>
              </a:ext>
            </a:extLst>
          </p:cNvPr>
          <p:cNvCxnSpPr/>
          <p:nvPr userDrawn="1"/>
        </p:nvCxnSpPr>
        <p:spPr>
          <a:xfrm flipV="1">
            <a:off x="0" y="1009650"/>
            <a:ext cx="12192000" cy="3810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9115" y="449405"/>
            <a:ext cx="2765945" cy="437699"/>
          </a:xfrm>
        </p:spPr>
        <p:txBody>
          <a:bodyPr/>
          <a:lstStyle>
            <a:lvl1pPr marL="0" indent="0" algn="ctr">
              <a:buNone/>
              <a:defRPr sz="1600" b="1" baseline="0">
                <a:latin typeface="Book Antiqua" pitchFamily="18" charset="0"/>
                <a:cs typeface="Browallia New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294813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E0E9AAD0-A626-DB64-8A16-43D08D746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A67DF-AE99-964F-873F-62FF4631AE95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EA2B31F4-00FC-9FF4-CF43-F7F5F673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EDC9EDF6-17C2-B496-1F5C-17EB90F83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03860-D891-7849-902C-7413151EA4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8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7414B0-E7B1-AA6C-B038-F7875F7F2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3F8D2-1B4B-D549-BC10-AF4662142120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EC3152-C1F4-0292-04F2-F15D7D96C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4B9BAC-8D88-1E1C-540D-FE8E7BB40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D41B3-E9AB-144F-85F3-59CCBE4D43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684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B139AD-3E52-9613-3F30-83B9A78B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495B-C035-3C4C-8B29-261B94BC58E2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99EA97-F5EF-B7ED-C092-81427EDCC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A5F358-7C6A-A23C-FBF6-B96581726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0A6A6-34EC-7540-9363-551E3FEA6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90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>
            <a:extLst>
              <a:ext uri="{FF2B5EF4-FFF2-40B4-BE49-F238E27FC236}">
                <a16:creationId xmlns:a16="http://schemas.microsoft.com/office/drawing/2014/main" id="{53B74CCB-E343-819E-2DE4-A482936BAE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075" y="177800"/>
            <a:ext cx="8858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8C3DA3B-A4E1-0A93-87B4-5523199D5833}"/>
              </a:ext>
            </a:extLst>
          </p:cNvPr>
          <p:cNvCxnSpPr/>
          <p:nvPr userDrawn="1"/>
        </p:nvCxnSpPr>
        <p:spPr>
          <a:xfrm flipV="1">
            <a:off x="0" y="1009650"/>
            <a:ext cx="12192000" cy="3810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9115" y="449405"/>
            <a:ext cx="2765945" cy="437699"/>
          </a:xfrm>
        </p:spPr>
        <p:txBody>
          <a:bodyPr/>
          <a:lstStyle>
            <a:lvl1pPr marL="0" indent="0" algn="ctr">
              <a:buNone/>
              <a:defRPr sz="1600" b="1" baseline="0">
                <a:latin typeface="Book Antiqua" pitchFamily="18" charset="0"/>
                <a:cs typeface="Browallia New" pitchFamily="34" charset="-34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3322315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71D7C75-3D16-3365-87C5-BAA252DB5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5D2F-509C-194E-BBD3-B7E504BE9F61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8301A43-B3BD-6C2E-BCF4-BFE8A4CA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78688EB-5DA9-E297-8303-68212138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291C2-BB16-9A43-98BC-5781F5DC8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215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E0EC90D0-464D-9360-07AF-6D543111E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2083F-9A54-FC46-9036-99E880172D02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B01834D0-CA37-4050-BA50-FED25731F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E79FA418-714E-1B5F-CC93-D145279B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5973-9C1F-BA49-82D2-944DD18D92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3664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4D882065-556C-2102-1254-21CBB77D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EFC9-7A13-9647-A485-247D7BA54BBE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D22946B9-5AC8-36A9-4D4F-D660F8D67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B9FB865-DA29-F03F-D7E7-B05844C5E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6BF95-03CA-A147-B754-5BD88E9759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301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6F88DD25-62CF-BCF0-518C-12FBA97B6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59A9A-B791-524F-80BC-61E830818509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230B5B21-9874-5223-F140-4D5A72804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C02E0C10-8456-F44E-6BE1-B1FC63EA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022A6-E51D-5E44-95F0-B9E936A352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608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CA39396-4665-0C26-FBE9-D11B32721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AC0B-B995-0B4E-8BEF-7BDEFC1B3063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E50A480A-A8CF-9655-9012-25DC52865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8CA8CBA-B07B-BBEB-13BC-5F053BCB6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B0BED-D908-3D4F-A58A-307BFBBFC9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92508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C99AB48-BE53-E920-CD68-4A50919B3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86BB4-2A24-5945-A339-2FE497C352D6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295B32C-145D-4B6A-13A4-D14FBC9F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983CF75-B0BA-46AC-3F05-7CC730B85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54878-365B-BD47-B457-6C0250C25B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0869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E36297-61C8-A3F1-E666-1284EF111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0050-CF3C-8D41-921A-B16DFC4531BF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0CF977-F0AA-25A4-5627-948BE83D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41EB86-275C-386D-6F41-E13A9F47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060C-5967-274F-8BC0-D784BF3DA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3117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FF5269-B44A-AECD-CAA3-478B1BEC8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F3227-1111-0146-A2BB-8A94EEEF9F4A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B621EF-8251-3C3F-FEDC-38A5AFBA5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354616-90C4-CB28-01A3-A2B9A218E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0341-95E0-6D43-A1B1-20D6AD95A4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0620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2CCD5D-5694-2076-22A6-010F89AF422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37850" y="6654800"/>
            <a:ext cx="1193800" cy="2159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defRPr/>
            </a:pPr>
            <a:fld id="{3C9C4207-8D65-A14C-9349-82B1372A47BC}" type="slidenum">
              <a:rPr lang="en-US" altLang="en-US" sz="800" smtClean="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US" altLang="en-US" sz="80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9600" y="1584325"/>
            <a:ext cx="10972800" cy="4360366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buSzPct val="100000"/>
              <a:buFont typeface="Arial"/>
              <a:buChar char="•"/>
              <a:defRPr sz="2800" b="0" spc="0">
                <a:solidFill>
                  <a:srgbClr val="535352"/>
                </a:solidFill>
                <a:latin typeface="Calibri"/>
                <a:cs typeface="Calibri"/>
              </a:defRPr>
            </a:lvl1pPr>
            <a:lvl2pPr>
              <a:defRPr>
                <a:solidFill>
                  <a:srgbClr val="535352"/>
                </a:solidFill>
                <a:latin typeface="Calibri"/>
                <a:cs typeface="Calibri"/>
              </a:defRPr>
            </a:lvl2pPr>
            <a:lvl3pPr marL="1143000" indent="-228600">
              <a:buSzPct val="83000"/>
              <a:buFont typeface="Courier New"/>
              <a:buChar char="o"/>
              <a:defRPr>
                <a:solidFill>
                  <a:srgbClr val="535352"/>
                </a:solidFill>
                <a:latin typeface="Calibri"/>
                <a:cs typeface="Calibri"/>
              </a:defRPr>
            </a:lvl3pPr>
            <a:lvl4pPr>
              <a:defRPr>
                <a:solidFill>
                  <a:srgbClr val="535352"/>
                </a:solidFill>
                <a:latin typeface="Calibri"/>
                <a:cs typeface="Calibri"/>
              </a:defRPr>
            </a:lvl4pPr>
            <a:lvl5pPr>
              <a:defRPr>
                <a:solidFill>
                  <a:srgbClr val="535352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99614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E0E9AAD0-A626-DB64-8A16-43D08D746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A67DF-AE99-964F-873F-62FF4631AE95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EA2B31F4-00FC-9FF4-CF43-F7F5F673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EDC9EDF6-17C2-B496-1F5C-17EB90F83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03860-D891-7849-902C-7413151EA4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89664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7414B0-E7B1-AA6C-B038-F7875F7F2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3F8D2-1B4B-D549-BC10-AF4662142120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EC3152-C1F4-0292-04F2-F15D7D96C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4B9BAC-8D88-1E1C-540D-FE8E7BB40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D41B3-E9AB-144F-85F3-59CCBE4D43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7794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B139AD-3E52-9613-3F30-83B9A78B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495B-C035-3C4C-8B29-261B94BC58E2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99EA97-F5EF-B7ED-C092-81427EDCC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A5F358-7C6A-A23C-FBF6-B96581726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0A6A6-34EC-7540-9363-551E3FEA6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91675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71D7C75-3D16-3365-87C5-BAA252DB5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5D2F-509C-194E-BBD3-B7E504BE9F61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8301A43-B3BD-6C2E-BCF4-BFE8A4CA3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D78688EB-5DA9-E297-8303-682121389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291C2-BB16-9A43-98BC-5781F5DC8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2445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E0EC90D0-464D-9360-07AF-6D543111E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2083F-9A54-FC46-9036-99E880172D02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B01834D0-CA37-4050-BA50-FED25731F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E79FA418-714E-1B5F-CC93-D145279B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05973-9C1F-BA49-82D2-944DD18D92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84884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4D882065-556C-2102-1254-21CBB77D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EFC9-7A13-9647-A485-247D7BA54BBE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D22946B9-5AC8-36A9-4D4F-D660F8D67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FB9FB865-DA29-F03F-D7E7-B05844C5E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6BF95-03CA-A147-B754-5BD88E9759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2160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6F88DD25-62CF-BCF0-518C-12FBA97B6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59A9A-B791-524F-80BC-61E830818509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230B5B21-9874-5223-F140-4D5A72804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C02E0C10-8456-F44E-6BE1-B1FC63EA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022A6-E51D-5E44-95F0-B9E936A352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5169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9A90F40A-246E-1021-73C9-218018035C6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  <a:endParaRPr lang="en-US" altLang="en-US"/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7F5A059B-085C-5858-E4C0-4118B34B5A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54A629-DB10-A1FB-35AE-A6A4EDD5CD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B090E-CDEC-194E-8156-C34B0ACCFC6D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25C0C0-0F14-566A-D84B-E578A6A2F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0A6C1-FC21-058B-B2E5-ACFEA6528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14DB3A8-B615-C94F-B9E2-7197A27848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0" r:id="rId1"/>
    <p:sldLayoutId id="2147485561" r:id="rId2"/>
    <p:sldLayoutId id="2147485549" r:id="rId3"/>
    <p:sldLayoutId id="2147485550" r:id="rId4"/>
    <p:sldLayoutId id="2147485551" r:id="rId5"/>
    <p:sldLayoutId id="2147485552" r:id="rId6"/>
    <p:sldLayoutId id="2147485553" r:id="rId7"/>
    <p:sldLayoutId id="2147485554" r:id="rId8"/>
    <p:sldLayoutId id="2147485555" r:id="rId9"/>
    <p:sldLayoutId id="2147485556" r:id="rId10"/>
    <p:sldLayoutId id="2147485557" r:id="rId11"/>
    <p:sldLayoutId id="2147485558" r:id="rId12"/>
    <p:sldLayoutId id="2147485559" r:id="rId13"/>
    <p:sldLayoutId id="2147485562" r:id="rId14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9A90F40A-246E-1021-73C9-218018035C6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  <a:endParaRPr lang="en-US" altLang="en-US"/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7F5A059B-085C-5858-E4C0-4118B34B5A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  <a:endParaRPr lang="en-US" alt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54A629-DB10-A1FB-35AE-A6A4EDD5CD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4B090E-CDEC-194E-8156-C34B0ACCFC6D}" type="datetimeFigureOut">
              <a:rPr lang="en-US"/>
              <a:pPr>
                <a:defRPr/>
              </a:pPr>
              <a:t>12/19/2024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25C0C0-0F14-566A-D84B-E578A6A2F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10A6C1-FC21-058B-B2E5-ACFEA6528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14DB3A8-B615-C94F-B9E2-7197A27848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81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64" r:id="rId1"/>
    <p:sldLayoutId id="2147485565" r:id="rId2"/>
    <p:sldLayoutId id="2147485566" r:id="rId3"/>
    <p:sldLayoutId id="2147485567" r:id="rId4"/>
    <p:sldLayoutId id="2147485568" r:id="rId5"/>
    <p:sldLayoutId id="2147485569" r:id="rId6"/>
    <p:sldLayoutId id="2147485570" r:id="rId7"/>
    <p:sldLayoutId id="2147485571" r:id="rId8"/>
    <p:sldLayoutId id="2147485572" r:id="rId9"/>
    <p:sldLayoutId id="2147485573" r:id="rId10"/>
    <p:sldLayoutId id="2147485574" r:id="rId11"/>
    <p:sldLayoutId id="2147485575" r:id="rId12"/>
    <p:sldLayoutId id="2147485576" r:id="rId13"/>
    <p:sldLayoutId id="2147485577" r:id="rId1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50000">
              <a:srgbClr val="FBFBFB"/>
            </a:gs>
            <a:gs pos="100000">
              <a:srgbClr val="D0D0D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327A7FDD-4BBF-05E7-E986-7E6979C01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8989"/>
            <a:ext cx="10313988" cy="754804"/>
          </a:xfrm>
        </p:spPr>
        <p:txBody>
          <a:bodyPr>
            <a:noAutofit/>
          </a:bodyPr>
          <a:lstStyle/>
          <a:p>
            <a:pPr algn="ctr" rtl="0" eaLnBrk="1" hangingPunct="1">
              <a:lnSpc>
                <a:spcPct val="100000"/>
              </a:lnSpc>
              <a:defRPr/>
            </a:pP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>POLMED 23</a:t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4000" b="1" i="0" u="none" strike="noStrike" dirty="0">
                <a:solidFill>
                  <a:srgbClr val="548235"/>
                </a:solidFill>
                <a:latin typeface="Georgia"/>
              </a:rPr>
              <a:t>О сборе </a:t>
            </a:r>
            <a:r>
              <a:rPr lang="ru-RU" sz="4000" b="1" i="0" u="none" strike="noStrike" dirty="0">
                <a:solidFill>
                  <a:srgbClr val="548235"/>
                </a:solidFill>
                <a:latin typeface="Georgia"/>
              </a:rPr>
              <a:t>за товары, в процессе использования</a:t>
            </a:r>
            <a:r>
              <a:rPr lang="en-US" sz="4000" b="1" i="0" u="none" strike="noStrike" dirty="0">
                <a:solidFill>
                  <a:srgbClr val="548235"/>
                </a:solidFill>
                <a:latin typeface="Georgia"/>
              </a:rPr>
              <a:t> </a:t>
            </a:r>
            <a:r>
              <a:rPr lang="ru-RU" sz="4000" b="1" i="0" u="none" strike="noStrike" dirty="0">
                <a:solidFill>
                  <a:srgbClr val="548235"/>
                </a:solidFill>
                <a:latin typeface="Georgia"/>
              </a:rPr>
              <a:t>которых загрязняется окружающая среда</a:t>
            </a: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  <a:t/>
            </a:r>
            <a:br>
              <a:rPr lang="ru" sz="6000" b="1" i="0" u="none" strike="noStrike" dirty="0">
                <a:solidFill>
                  <a:srgbClr val="FF0000"/>
                </a:solidFill>
                <a:latin typeface="Calibri"/>
              </a:rPr>
            </a:br>
            <a:r>
              <a:rPr lang="ru" sz="2800" b="1" i="0" u="none" strike="noStrike" dirty="0">
                <a:solidFill>
                  <a:srgbClr val="595959"/>
                </a:solidFill>
                <a:latin typeface="Georgia"/>
              </a:rPr>
              <a:t>Закон № 1540 от 25.02.1998 </a:t>
            </a:r>
            <a:br>
              <a:rPr lang="ru" sz="2800" b="1" i="0" u="none" strike="noStrike" dirty="0">
                <a:solidFill>
                  <a:srgbClr val="595959"/>
                </a:solidFill>
                <a:latin typeface="Georgia"/>
              </a:rPr>
            </a:br>
            <a:r>
              <a:rPr lang="ru" sz="2400" b="0" i="1" u="none" strike="noStrike" dirty="0">
                <a:solidFill>
                  <a:srgbClr val="595959"/>
                </a:solidFill>
                <a:latin typeface="Georgia"/>
              </a:rPr>
              <a:t>в редакции, </a:t>
            </a:r>
            <a:r>
              <a:rPr lang="ru-RU" sz="2400" b="0" i="1" u="none" strike="noStrike" dirty="0">
                <a:solidFill>
                  <a:srgbClr val="595959"/>
                </a:solidFill>
                <a:latin typeface="Georgia"/>
              </a:rPr>
              <a:t>Закона №283 от 5 декабря 2024 г., </a:t>
            </a:r>
            <a:r>
              <a:rPr lang="ru" sz="2400" b="0" i="1" u="none" strike="noStrike" dirty="0">
                <a:solidFill>
                  <a:srgbClr val="595959"/>
                </a:solidFill>
                <a:latin typeface="Georgia"/>
              </a:rPr>
              <a:t>вступающая в силу с 0</a:t>
            </a:r>
            <a:r>
              <a:rPr lang="ro-RO" sz="2400" b="0" i="1" u="none" strike="noStrike" dirty="0">
                <a:solidFill>
                  <a:srgbClr val="595959"/>
                </a:solidFill>
                <a:latin typeface="Georgia"/>
              </a:rPr>
              <a:t>1.0</a:t>
            </a:r>
            <a:r>
              <a:rPr lang="ru-RU" sz="2400" b="0" i="1" u="none" strike="noStrike" dirty="0">
                <a:solidFill>
                  <a:srgbClr val="595959"/>
                </a:solidFill>
                <a:latin typeface="Georgia"/>
              </a:rPr>
              <a:t>1</a:t>
            </a:r>
            <a:r>
              <a:rPr lang="ru" sz="2400" b="0" i="1" u="none" strike="noStrike" dirty="0">
                <a:solidFill>
                  <a:srgbClr val="595959"/>
                </a:solidFill>
                <a:latin typeface="Georgia"/>
              </a:rPr>
              <a:t>.2025 г.</a:t>
            </a:r>
            <a:r>
              <a:rPr lang="ru" sz="2800" b="0" i="1" u="none" strike="noStrike" dirty="0">
                <a:solidFill>
                  <a:srgbClr val="002060"/>
                </a:solidFill>
                <a:latin typeface="Georgia"/>
              </a:rPr>
              <a:t/>
            </a:r>
            <a:br>
              <a:rPr lang="ru" sz="2800" b="0" i="1" u="none" strike="noStrike" dirty="0">
                <a:solidFill>
                  <a:srgbClr val="002060"/>
                </a:solidFill>
                <a:latin typeface="Georgia"/>
              </a:rPr>
            </a:br>
            <a:r>
              <a:rPr lang="ru" sz="1600" b="1" i="0" u="none" strike="noStrike" dirty="0">
                <a:latin typeface="Georgia"/>
              </a:rPr>
              <a:t>Изменения, внесенные в </a:t>
            </a:r>
            <a:r>
              <a:rPr lang="ru-RU" sz="1600" b="1" dirty="0">
                <a:latin typeface="Georgia"/>
              </a:rPr>
              <a:t>З</a:t>
            </a:r>
            <a:r>
              <a:rPr lang="ru" sz="1600" b="1" i="0" u="none" strike="noStrike" dirty="0">
                <a:latin typeface="Georgia"/>
              </a:rPr>
              <a:t>акон № 1540/1998, реализуют положения Директивы 94/62 / EC Европейского парламента и Совета от 20 декабря 1994 г. "Об упаковке и отходах упаковки"</a:t>
            </a:r>
            <a:r>
              <a:rPr lang="ru" sz="2000" b="0" i="1" u="none" strike="noStrike" dirty="0">
                <a:solidFill>
                  <a:srgbClr val="002060"/>
                </a:solidFill>
                <a:latin typeface="Calibri"/>
              </a:rPr>
              <a:t/>
            </a:r>
            <a:br>
              <a:rPr lang="ru" sz="2000" b="0" i="1" u="none" strike="noStrike" dirty="0">
                <a:solidFill>
                  <a:srgbClr val="002060"/>
                </a:solidFill>
                <a:latin typeface="Calibri"/>
              </a:rPr>
            </a:br>
            <a:r>
              <a:rPr lang="ru" sz="2000" b="1" i="0" u="none" strike="noStrike" dirty="0">
                <a:solidFill>
                  <a:srgbClr val="002060"/>
                </a:solidFill>
                <a:latin typeface="Calibri"/>
              </a:rPr>
              <a:t/>
            </a:r>
            <a:br>
              <a:rPr lang="ru" sz="2000" b="1" i="0" u="none" strike="noStrike" dirty="0">
                <a:solidFill>
                  <a:srgbClr val="002060"/>
                </a:solidFill>
                <a:latin typeface="Calibri"/>
              </a:rPr>
            </a:br>
            <a:r>
              <a:rPr lang="ru" sz="2800" b="1" i="0" u="none" strike="noStrike" dirty="0">
                <a:latin typeface="Calibri"/>
              </a:rPr>
              <a:t/>
            </a:r>
            <a:br>
              <a:rPr lang="ru" sz="2800" b="1" i="0" u="none" strike="noStrike" dirty="0">
                <a:latin typeface="Calibri"/>
              </a:rPr>
            </a:br>
            <a:endParaRPr lang="en-US" altLang="en-US" sz="2800" i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>
            <a:extLst>
              <a:ext uri="{FF2B5EF4-FFF2-40B4-BE49-F238E27FC236}">
                <a16:creationId xmlns:a16="http://schemas.microsoft.com/office/drawing/2014/main" id="{30382880-815D-CB8F-4502-37644F88E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0073" y="0"/>
            <a:ext cx="8216900" cy="132556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" sz="2400" b="1" i="0" u="none" strike="noStrike" dirty="0">
                <a:solidFill>
                  <a:srgbClr val="385624"/>
                </a:solidFill>
                <a:latin typeface="Georgia"/>
              </a:rPr>
              <a:t>Налогооблагаемая база сбора </a:t>
            </a:r>
            <a:r>
              <a:rPr lang="ru-RU" sz="2400" b="1" dirty="0">
                <a:solidFill>
                  <a:srgbClr val="385624"/>
                </a:solidFill>
                <a:latin typeface="Georgia"/>
              </a:rPr>
              <a:t>за товары, в процессе использования которых загрязняется окружающая среда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0441B40-DC27-24C6-3FEA-CC5984FBB5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7158461"/>
              </p:ext>
            </p:extLst>
          </p:nvPr>
        </p:nvGraphicFramePr>
        <p:xfrm>
          <a:off x="1268208" y="1325563"/>
          <a:ext cx="9616661" cy="432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4" name="TextBox 4">
            <a:extLst>
              <a:ext uri="{FF2B5EF4-FFF2-40B4-BE49-F238E27FC236}">
                <a16:creationId xmlns:a16="http://schemas.microsoft.com/office/drawing/2014/main" id="{32C0AA67-14FB-72BE-2A07-BD0938078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5715000"/>
            <a:ext cx="12244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rtl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" sz="1400" b="1" i="0" u="none" strike="noStrike" dirty="0">
                <a:solidFill>
                  <a:srgbClr val="FF0000"/>
                </a:solidFill>
                <a:latin typeface="Georgia"/>
              </a:rPr>
              <a:t>!!! СПОСОБ ОПРЕДЕЛЕНИЯ ВЕСА ЗАГРЯЗНЯЮЩЕГО МАТЕРИАЛА, ИЗ КОТОРОГО ПРОИЗВОДИТСЯ УПАКОВКА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24FE44E1-4B7F-A4A6-32EE-5E8A3F5D6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944563"/>
            <a:ext cx="10515600" cy="733425"/>
          </a:xfrm>
        </p:spPr>
        <p:txBody>
          <a:bodyPr>
            <a:noAutofit/>
          </a:bodyPr>
          <a:lstStyle/>
          <a:p>
            <a:pPr algn="ctr" rtl="0"/>
            <a:r>
              <a:rPr lang="ru" sz="3200" b="1" dirty="0">
                <a:latin typeface="Georgia"/>
              </a:rPr>
              <a:t>Определение </a:t>
            </a:r>
            <a:r>
              <a:rPr lang="ru" sz="3200" b="1" i="0" u="none" strike="noStrike" dirty="0">
                <a:latin typeface="Georgia"/>
              </a:rPr>
              <a:t>веса упаковки</a:t>
            </a:r>
            <a:endParaRPr lang="ru-RU" altLang="ru-RU" sz="3200" b="1" dirty="0">
              <a:latin typeface="Georgia" panose="020405020504050203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B809FF-17DE-8F52-8236-DF3E26637008}"/>
              </a:ext>
            </a:extLst>
          </p:cNvPr>
          <p:cNvSpPr txBox="1"/>
          <p:nvPr/>
        </p:nvSpPr>
        <p:spPr>
          <a:xfrm>
            <a:off x="1573213" y="2549525"/>
            <a:ext cx="9045575" cy="3363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None/>
              <a:defRPr/>
            </a:pPr>
            <a:endParaRPr lang="ro-RO" altLang="ru-RU" sz="1600" b="1" i="1" dirty="0">
              <a:solidFill>
                <a:srgbClr val="C00000"/>
              </a:solidFill>
            </a:endParaRPr>
          </a:p>
          <a:p>
            <a:pPr algn="ctr" rtl="0">
              <a:buFont typeface="Arial" panose="020B0604020202020204" pitchFamily="34" charset="0"/>
              <a:buNone/>
              <a:defRPr/>
            </a:pPr>
            <a:r>
              <a:rPr lang="ru" sz="2000" b="0" i="0" u="none" strike="noStrike" dirty="0">
                <a:solidFill>
                  <a:srgbClr val="385624"/>
                </a:solidFill>
                <a:latin typeface="Georgia"/>
              </a:rPr>
              <a:t>Определение веса загрязняющего материала, из которого изготовлена упаковка, может быть выполнена на основе сопроводительных документов соответствующих товаров, упаковки </a:t>
            </a:r>
            <a:endParaRPr lang="ru-RU" sz="2000" dirty="0">
              <a:solidFill>
                <a:srgbClr val="385624"/>
              </a:solidFill>
              <a:latin typeface="Georgia"/>
            </a:endParaRPr>
          </a:p>
          <a:p>
            <a:pPr algn="ctr" rtl="0">
              <a:buFont typeface="Arial" panose="020B0604020202020204" pitchFamily="34" charset="0"/>
              <a:buNone/>
              <a:defRPr/>
            </a:pPr>
            <a:endParaRPr lang="ro-RO" altLang="ru-RU" sz="2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rtl="0">
              <a:buFont typeface="Arial" panose="020B0604020202020204" pitchFamily="34" charset="0"/>
              <a:buNone/>
              <a:defRPr/>
            </a:pPr>
            <a:r>
              <a:rPr lang="ru" sz="2000" b="0" i="0" u="none" strike="noStrike" dirty="0">
                <a:solidFill>
                  <a:srgbClr val="385624"/>
                </a:solidFill>
                <a:latin typeface="Georgia"/>
              </a:rPr>
              <a:t>В отсутствие записей в сопроводительных  документах определение веса каждого типа материала производится самостоятельно каждой компанией, которая первоначально размещает эти товары на рынке.</a:t>
            </a:r>
          </a:p>
          <a:p>
            <a:pPr algn="just">
              <a:buFont typeface="Arial" panose="020B0604020202020204" pitchFamily="34" charset="0"/>
              <a:buNone/>
              <a:defRPr/>
            </a:pPr>
            <a:endParaRPr lang="ru-RU" altLang="ru-RU" sz="2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16388" name="Picture 5">
            <a:extLst>
              <a:ext uri="{FF2B5EF4-FFF2-40B4-BE49-F238E27FC236}">
                <a16:creationId xmlns:a16="http://schemas.microsoft.com/office/drawing/2014/main" id="{A031EE9E-2105-AB92-DA18-457B2B047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00" y="292100"/>
            <a:ext cx="27241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B7C0877A-ACCA-E389-FAD7-19FAA6D33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Autofit/>
          </a:bodyPr>
          <a:lstStyle/>
          <a:p>
            <a:pPr marL="539750" algn="ctr" rtl="0">
              <a:lnSpc>
                <a:spcPct val="107000"/>
              </a:lnSpc>
              <a:spcAft>
                <a:spcPts val="800"/>
              </a:spcAft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изменения в ст.11 ч.(3) Закона № 1540/1998</a:t>
            </a:r>
            <a:endParaRPr lang="en-GB" altLang="en-US" sz="2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6323" name="TextBox 3">
            <a:extLst>
              <a:ext uri="{FF2B5EF4-FFF2-40B4-BE49-F238E27FC236}">
                <a16:creationId xmlns:a16="http://schemas.microsoft.com/office/drawing/2014/main" id="{ABEEBEC9-9840-9EA5-900E-D096E9535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700" y="1131888"/>
            <a:ext cx="10801350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18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Ставка сбора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endParaRPr lang="en-GB" altLang="en-US" sz="16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F92EAD3-E831-45C0-49AF-6C973BE9A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866113"/>
              </p:ext>
            </p:extLst>
          </p:nvPr>
        </p:nvGraphicFramePr>
        <p:xfrm>
          <a:off x="1028700" y="2047115"/>
          <a:ext cx="10088562" cy="4368523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4336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1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669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 dirty="0">
                          <a:latin typeface="Georgia"/>
                        </a:rPr>
                        <a:t> Тип материала упаковки</a:t>
                      </a:r>
                      <a:endParaRPr lang="en-GB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 dirty="0">
                          <a:latin typeface="Georgia"/>
                        </a:rPr>
                        <a:t>Ставка сбора за упаковку</a:t>
                      </a:r>
                      <a:endParaRPr lang="en-GB" sz="1800" dirty="0"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 dirty="0">
                          <a:latin typeface="Georgia"/>
                        </a:rPr>
                        <a:t>(леев/ за тонну)</a:t>
                      </a:r>
                      <a:endParaRPr lang="en-GB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554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 dirty="0">
                          <a:latin typeface="Georgia"/>
                        </a:rPr>
                        <a:t>Пластмасса</a:t>
                      </a:r>
                      <a:endParaRPr lang="en-GB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0" i="0" u="none" strike="noStrike">
                          <a:latin typeface="Georgia"/>
                        </a:rPr>
                        <a:t>4500</a:t>
                      </a:r>
                      <a:endParaRPr lang="en-GB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997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>
                          <a:latin typeface="Georgia"/>
                        </a:rPr>
                        <a:t>Древесина</a:t>
                      </a:r>
                      <a:endParaRPr lang="en-GB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0" i="0" u="none" strike="noStrike">
                          <a:latin typeface="Georgia"/>
                        </a:rPr>
                        <a:t>1400</a:t>
                      </a:r>
                      <a:endParaRPr lang="en-GB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192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 dirty="0">
                          <a:latin typeface="Georgia"/>
                        </a:rPr>
                        <a:t>Бумага и картон</a:t>
                      </a:r>
                      <a:endParaRPr lang="en-GB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0" i="0" u="none" strike="noStrike">
                          <a:latin typeface="Georgia"/>
                        </a:rPr>
                        <a:t>1000</a:t>
                      </a:r>
                      <a:endParaRPr lang="en-GB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821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noStrike" dirty="0">
                          <a:latin typeface="Georgia"/>
                        </a:rPr>
                        <a:t>Стекло</a:t>
                      </a:r>
                      <a:endParaRPr lang="en-GB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0" i="0" u="none" strike="noStrike">
                          <a:latin typeface="Georgia"/>
                        </a:rPr>
                        <a:t>2000</a:t>
                      </a:r>
                      <a:endParaRPr lang="en-GB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734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sngStrike" dirty="0">
                          <a:solidFill>
                            <a:srgbClr val="FF0000"/>
                          </a:solidFill>
                          <a:latin typeface="Georgia"/>
                        </a:rPr>
                        <a:t>Черные</a:t>
                      </a:r>
                      <a:r>
                        <a:rPr lang="ru" sz="1800" b="1" i="0" u="none" strike="noStrike" dirty="0">
                          <a:latin typeface="Georgia"/>
                        </a:rPr>
                        <a:t> металлы </a:t>
                      </a:r>
                      <a:r>
                        <a:rPr lang="ru" sz="1800" b="1" i="0" u="none" strike="noStrike" dirty="0">
                          <a:solidFill>
                            <a:srgbClr val="FF0000"/>
                          </a:solidFill>
                          <a:latin typeface="Georgia"/>
                        </a:rPr>
                        <a:t>(включая алюминий)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0" i="0" u="none" strike="noStrike">
                          <a:latin typeface="Georgia"/>
                        </a:rPr>
                        <a:t>1400</a:t>
                      </a:r>
                      <a:endParaRPr lang="en-GB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0089">
                <a:tc>
                  <a:txBody>
                    <a:bodyPr/>
                    <a:lstStyle/>
                    <a:p>
                      <a:pPr marL="540385" indent="540385" algn="l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1" i="0" u="none" strike="sngStrike" dirty="0">
                          <a:solidFill>
                            <a:srgbClr val="FF0000"/>
                          </a:solidFill>
                          <a:latin typeface="Georgia"/>
                        </a:rPr>
                        <a:t>Алюминий</a:t>
                      </a:r>
                      <a:endParaRPr lang="en-GB" sz="1800" strike="sngStrike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0385" indent="540385" algn="ctr" rtl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" sz="1800" b="0" i="0" u="none" strike="sngStrike" dirty="0">
                          <a:solidFill>
                            <a:srgbClr val="FF0000"/>
                          </a:solidFill>
                          <a:latin typeface="Georgia"/>
                        </a:rPr>
                        <a:t>1400</a:t>
                      </a:r>
                      <a:endParaRPr lang="en-GB" sz="1800" strike="sngStrike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6350" name="Rectangle 2">
            <a:extLst>
              <a:ext uri="{FF2B5EF4-FFF2-40B4-BE49-F238E27FC236}">
                <a16:creationId xmlns:a16="http://schemas.microsoft.com/office/drawing/2014/main" id="{C2194006-9C4B-D7E9-F629-92684165F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3" y="1655763"/>
            <a:ext cx="113315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Autofit/>
          </a:bodyPr>
          <a:lstStyle>
            <a:lvl1pPr indent="539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1600" dirty="0">
                <a:latin typeface="Georgia"/>
                <a:ea typeface="Calibri"/>
                <a:cs typeface="Times New Roman"/>
              </a:rPr>
              <a:t>Ста</a:t>
            </a:r>
            <a:r>
              <a:rPr lang="ru" sz="1600" b="0" i="0" u="none" strike="noStrike" dirty="0">
                <a:latin typeface="Georgia"/>
                <a:ea typeface="Calibri"/>
                <a:cs typeface="Times New Roman"/>
              </a:rPr>
              <a:t>вки сбора за упаковку не изменяются В то же время исключается ссылка на тарифные позиции  </a:t>
            </a:r>
            <a:endParaRPr lang="en-GB" altLang="en-US" sz="16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800" dirty="0">
              <a:ea typeface="Calibri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>
            <a:extLst>
              <a:ext uri="{FF2B5EF4-FFF2-40B4-BE49-F238E27FC236}">
                <a16:creationId xmlns:a16="http://schemas.microsoft.com/office/drawing/2014/main" id="{AFFD25DA-E308-1F73-C4A2-9444CE952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8300"/>
            <a:ext cx="10515600" cy="631825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-RU" sz="2400" b="1" i="0" u="none" strike="noStrike" dirty="0">
                <a:solidFill>
                  <a:srgbClr val="548235"/>
                </a:solidFill>
                <a:latin typeface="Georgia"/>
              </a:rPr>
              <a:t>Сроки н</a:t>
            </a: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алогового обязательства по сбору  </a:t>
            </a:r>
            <a:endParaRPr lang="ru-RU" altLang="ru-RU" sz="2400" b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E8B920B-D4D6-F24B-11FA-A222E3C8336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08893651"/>
              </p:ext>
            </p:extLst>
          </p:nvPr>
        </p:nvGraphicFramePr>
        <p:xfrm>
          <a:off x="553244" y="914400"/>
          <a:ext cx="11085512" cy="503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BB80C-51F7-B347-F3E6-D49D5D7E5F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492120"/>
          </a:xfrm>
        </p:spPr>
        <p:txBody>
          <a:bodyPr anchorCtr="1"/>
          <a:lstStyle/>
          <a:p>
            <a:pPr marL="539752" lvl="0" algn="ctr">
              <a:lnSpc>
                <a:spcPct val="107000"/>
              </a:lnSpc>
              <a:spcAft>
                <a:spcPts val="800"/>
              </a:spcAft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 изменения в ст.11 ч.(6) Закона № 1540/1998</a:t>
            </a:r>
            <a:endParaRPr lang="en-GB" sz="2400" dirty="0">
              <a:solidFill>
                <a:srgbClr val="FF0000"/>
              </a:solidFill>
              <a:latin typeface="Georgia" pitchFamily="18"/>
            </a:endParaRP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0B3FF9C8-C2FD-BE30-6E67-8164E4A78858}"/>
              </a:ext>
            </a:extLst>
          </p:cNvPr>
          <p:cNvSpPr txBox="1"/>
          <p:nvPr/>
        </p:nvSpPr>
        <p:spPr>
          <a:xfrm>
            <a:off x="960440" y="1182684"/>
            <a:ext cx="10801350" cy="7731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1800" b="1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О</a:t>
            </a:r>
            <a:r>
              <a:rPr lang="ru" sz="18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свобождения от сбора</a:t>
            </a:r>
          </a:p>
          <a:p>
            <a:pPr marL="0" marR="0" lvl="0" indent="0" algn="just" defTabSz="914400" rtl="0" fontAlgn="auto" hangingPunct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  <a:cs typeface="Times New Roman" pitchFamily="18"/>
            </a:endParaRPr>
          </a:p>
        </p:txBody>
      </p:sp>
      <p:sp>
        <p:nvSpPr>
          <p:cNvPr id="4" name="Freeform: Shape 4">
            <a:extLst>
              <a:ext uri="{FF2B5EF4-FFF2-40B4-BE49-F238E27FC236}">
                <a16:creationId xmlns:a16="http://schemas.microsoft.com/office/drawing/2014/main" id="{49A805C1-7D48-AF04-1A83-5BBA6263D893}"/>
              </a:ext>
            </a:extLst>
          </p:cNvPr>
          <p:cNvSpPr/>
          <p:nvPr/>
        </p:nvSpPr>
        <p:spPr>
          <a:xfrm>
            <a:off x="2392326" y="1810512"/>
            <a:ext cx="7719236" cy="39417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0000"/>
              <a:gd name="f7" fmla="val 2000"/>
              <a:gd name="f8" fmla="val 8000"/>
              <a:gd name="f9" fmla="+- 0 0 -90"/>
              <a:gd name="f10" fmla="*/ f3 1 10000"/>
              <a:gd name="f11" fmla="*/ f4 1 10000"/>
              <a:gd name="f12" fmla="+- f6 0 f5"/>
              <a:gd name="f13" fmla="*/ f9 f0 1"/>
              <a:gd name="f14" fmla="*/ f12 1 10000"/>
              <a:gd name="f15" fmla="*/ 0 f12 1"/>
              <a:gd name="f16" fmla="*/ 10000 f12 1"/>
              <a:gd name="f17" fmla="*/ 8000 f12 1"/>
              <a:gd name="f18" fmla="*/ 2000 f12 1"/>
              <a:gd name="f19" fmla="*/ f13 1 f2"/>
              <a:gd name="f20" fmla="*/ f15 1 10000"/>
              <a:gd name="f21" fmla="*/ f16 1 10000"/>
              <a:gd name="f22" fmla="*/ f17 1 10000"/>
              <a:gd name="f23" fmla="*/ f18 1 10000"/>
              <a:gd name="f24" fmla="*/ f5 1 f14"/>
              <a:gd name="f25" fmla="*/ f6 1 f14"/>
              <a:gd name="f26" fmla="+- f19 0 f1"/>
              <a:gd name="f27" fmla="*/ f20 1 f14"/>
              <a:gd name="f28" fmla="*/ f21 1 f14"/>
              <a:gd name="f29" fmla="*/ f22 1 f14"/>
              <a:gd name="f30" fmla="*/ f23 1 f14"/>
              <a:gd name="f31" fmla="*/ f24 f10 1"/>
              <a:gd name="f32" fmla="*/ f25 f10 1"/>
              <a:gd name="f33" fmla="*/ f25 f11 1"/>
              <a:gd name="f34" fmla="*/ f24 f11 1"/>
              <a:gd name="f35" fmla="*/ f27 f10 1"/>
              <a:gd name="f36" fmla="*/ f27 f11 1"/>
              <a:gd name="f37" fmla="*/ f28 f10 1"/>
              <a:gd name="f38" fmla="*/ f29 f10 1"/>
              <a:gd name="f39" fmla="*/ f28 f11 1"/>
              <a:gd name="f40" fmla="*/ f30 f1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35" y="f36"/>
              </a:cxn>
              <a:cxn ang="f26">
                <a:pos x="f37" y="f36"/>
              </a:cxn>
              <a:cxn ang="f26">
                <a:pos x="f38" y="f39"/>
              </a:cxn>
              <a:cxn ang="f26">
                <a:pos x="f40" y="f39"/>
              </a:cxn>
              <a:cxn ang="f26">
                <a:pos x="f35" y="f36"/>
              </a:cxn>
            </a:cxnLst>
            <a:rect l="f31" t="f34" r="f32" b="f33"/>
            <a:pathLst>
              <a:path w="10000" h="10000">
                <a:moveTo>
                  <a:pt x="f5" y="f6"/>
                </a:moveTo>
                <a:lnTo>
                  <a:pt x="f5" y="f5"/>
                </a:lnTo>
                <a:lnTo>
                  <a:pt x="f6" y="f7"/>
                </a:lnTo>
                <a:lnTo>
                  <a:pt x="f6" y="f8"/>
                </a:lnTo>
                <a:lnTo>
                  <a:pt x="f5" y="f6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  <a:ln cap="flat">
            <a:noFill/>
            <a:prstDash val="solid"/>
          </a:ln>
          <a:effectLst>
            <a:outerShdw dist="19046" dir="5400000" algn="tl">
              <a:srgbClr val="000000">
                <a:alpha val="63000"/>
              </a:srgbClr>
            </a:outerShdw>
          </a:effectLst>
        </p:spPr>
        <p:txBody>
          <a:bodyPr vert="horz" wrap="square" lIns="69851" tIns="903427" rIns="67464" bIns="903427" anchor="ctr" anchorCtr="1" compatLnSpc="1">
            <a:noAutofit/>
          </a:bodyPr>
          <a:lstStyle/>
          <a:p>
            <a:pPr algn="ctr" defTabSz="488947" fontAlgn="auto" hangingPunct="1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" sz="16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ч. (6), п. 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b) </a:t>
            </a:r>
            <a:r>
              <a:rPr lang="ru-RU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излагается в следующей редакции</a:t>
            </a:r>
            <a:endParaRPr lang="ro-RO" sz="1600" b="1" i="0" u="none" strike="noStrike" kern="1200" cap="none" spc="0" baseline="0" dirty="0">
              <a:solidFill>
                <a:srgbClr val="FF0000"/>
              </a:solidFill>
              <a:uFillTx/>
              <a:latin typeface="Georgia" pitchFamily="18"/>
              <a:ea typeface="Calibri" pitchFamily="34"/>
              <a:cs typeface="Times New Roman" pitchFamily="18"/>
            </a:endParaRPr>
          </a:p>
          <a:p>
            <a:pPr algn="just" defTabSz="488947" fontAlgn="auto" hangingPunct="1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MD" sz="1800" b="0" i="0" u="none" strike="noStrike" kern="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b)</a:t>
            </a:r>
            <a:r>
              <a:rPr lang="ru" sz="1800" b="0" i="0" u="none" strike="noStrike" dirty="0">
                <a:solidFill>
                  <a:srgbClr val="FF0000"/>
                </a:solidFill>
                <a:latin typeface="Georgia"/>
              </a:rPr>
              <a:t> товары, предназначенные для проектов технической помощи, реализуемых на территории Республики Молдова международными организациями и странами-донорами в рамках договоров, частью которых является Республика Молдова, согласно перечню,  утвержденным </a:t>
            </a:r>
            <a:r>
              <a:rPr lang="ru" sz="1800" dirty="0">
                <a:solidFill>
                  <a:srgbClr val="FF0000"/>
                </a:solidFill>
                <a:latin typeface="Georgia"/>
              </a:rPr>
              <a:t>П</a:t>
            </a:r>
            <a:r>
              <a:rPr lang="ru" sz="1800" b="0" i="0" u="none" strike="noStrike" dirty="0">
                <a:solidFill>
                  <a:srgbClr val="FF0000"/>
                </a:solidFill>
                <a:latin typeface="Georgia"/>
              </a:rPr>
              <a:t>равительством, а также предназначенные для заключеных государственных договоров, согласно перечню, утвержденный Правительством;</a:t>
            </a:r>
          </a:p>
          <a:p>
            <a:pPr marL="0" marR="0" lvl="0" indent="0" algn="just" defTabSz="488947" rtl="0" fontAlgn="auto" hangingPunct="1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0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id="{DB3DB63A-477E-CE88-024F-E8211F79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Autofit/>
          </a:bodyPr>
          <a:lstStyle/>
          <a:p>
            <a:pPr marL="539750" algn="ctr" rtl="0">
              <a:lnSpc>
                <a:spcPct val="107000"/>
              </a:lnSpc>
              <a:spcAft>
                <a:spcPts val="800"/>
              </a:spcAft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 изменения в ст.11 ч.(6) Закона № 1540/1998</a:t>
            </a:r>
            <a:endParaRPr lang="en-GB" altLang="en-US" sz="2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8371" name="TextBox 3">
            <a:extLst>
              <a:ext uri="{FF2B5EF4-FFF2-40B4-BE49-F238E27FC236}">
                <a16:creationId xmlns:a16="http://schemas.microsoft.com/office/drawing/2014/main" id="{8DFD3B98-8A8C-04B9-24B4-94ACBD22E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438" y="1182688"/>
            <a:ext cx="10801350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1800" b="1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О</a:t>
            </a:r>
            <a:r>
              <a:rPr lang="ru" sz="18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свобождения от сбора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endParaRPr lang="en-GB" altLang="en-US" sz="16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45E3893-0CAE-636D-92A2-E5249292E3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8765619"/>
              </p:ext>
            </p:extLst>
          </p:nvPr>
        </p:nvGraphicFramePr>
        <p:xfrm>
          <a:off x="1115568" y="1810512"/>
          <a:ext cx="9939528" cy="4517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80E584B9-FDDC-79DE-4899-8B4937DDC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314325"/>
            <a:ext cx="10515600" cy="584200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Освобождения от сбора, предусмотренные ст. 11 ч. (6) Закона № 1540/1998</a:t>
            </a:r>
            <a:endParaRPr lang="en-US" altLang="ru-RU" sz="2400" b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20D5A5-0583-45B6-C013-9834B76651C4}"/>
              </a:ext>
            </a:extLst>
          </p:cNvPr>
          <p:cNvSpPr txBox="1"/>
          <p:nvPr/>
        </p:nvSpPr>
        <p:spPr>
          <a:xfrm>
            <a:off x="422275" y="2355850"/>
            <a:ext cx="11309350" cy="3895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25604" name="Content Placeholder 2">
            <a:extLst>
              <a:ext uri="{FF2B5EF4-FFF2-40B4-BE49-F238E27FC236}">
                <a16:creationId xmlns:a16="http://schemas.microsoft.com/office/drawing/2014/main" id="{A01FD8B8-A3B4-CB38-B42B-805E75CAE89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2275" y="1681163"/>
            <a:ext cx="11118850" cy="5411787"/>
          </a:xfrm>
        </p:spPr>
        <p:txBody>
          <a:bodyPr>
            <a:noAutofit/>
          </a:bodyPr>
          <a:lstStyle/>
          <a:p>
            <a:pPr marL="0" indent="0" algn="ctr" rtl="0">
              <a:buFont typeface="Arial" panose="020B0604020202020204" pitchFamily="34" charset="0"/>
              <a:buNone/>
            </a:pPr>
            <a:r>
              <a:rPr lang="ru" sz="2000" b="0" i="0" u="none" strike="noStrike" dirty="0">
                <a:latin typeface="Georgia"/>
              </a:rPr>
              <a:t>Освобождаются от сбора за товары, в процессе использования которых загрязняется окружающая среда</a:t>
            </a:r>
            <a:r>
              <a:rPr lang="ru" sz="2000" b="0" i="0" u="none" strike="noStrike" dirty="0">
                <a:latin typeface="Calibri"/>
              </a:rPr>
              <a:t>:</a:t>
            </a:r>
            <a:endParaRPr lang="ro-RO" altLang="ru-RU" sz="2000" dirty="0">
              <a:latin typeface="Georgia" panose="02040502050405020303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" sz="1600" b="0" i="0" u="none" strike="noStrike" dirty="0">
                <a:latin typeface="Georgia"/>
              </a:rPr>
              <a:t>   а) товары, импортируемые и/или доставленные за счет займов и грантов, предоставленных Правительству или выделенные под государственную гарантию, за счет займов, предоставленных международными финансовыми организациями (в том числе из доли участия правительства), предназначенных для реализации этих проектов, а также за счет грантов, предоставленных учреждениям, финансируемым из бюджета, в соответствии с утвержденным Правительством списком;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ч. (6), п. </a:t>
            </a:r>
            <a:r>
              <a:rPr lang="ro-RO" sz="1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b) </a:t>
            </a:r>
            <a:r>
              <a:rPr lang="ru-RU" sz="1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излагается в следующей редакции</a:t>
            </a:r>
            <a:endParaRPr lang="ro-RO" sz="1400" b="1" i="0" u="none" strike="noStrike" kern="1200" cap="none" spc="0" baseline="0" dirty="0">
              <a:solidFill>
                <a:srgbClr val="FF0000"/>
              </a:solidFill>
              <a:uFillTx/>
              <a:latin typeface="Georgia" pitchFamily="18"/>
              <a:ea typeface="Calibri" pitchFamily="34"/>
              <a:cs typeface="Times New Roman" pitchFamily="18"/>
            </a:endParaRPr>
          </a:p>
          <a:p>
            <a:pPr marL="0" indent="0" algn="just" defTabSz="488947" fontAlgn="auto" hangingPunct="1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MD" sz="1600" b="0" i="0" u="none" strike="noStrike" kern="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b)</a:t>
            </a:r>
            <a:r>
              <a:rPr lang="ru" sz="1600" b="0" i="0" u="none" strike="noStrike" dirty="0">
                <a:solidFill>
                  <a:srgbClr val="FF0000"/>
                </a:solidFill>
                <a:latin typeface="Georgia"/>
              </a:rPr>
              <a:t> товары, предназначенные для проектов технической помощи, реализуемых на территории Республики Молдова международными организациями и странами-донорами в рамках договоров, частью которых является Республика Молдова, согласно перечню,  утвержденным </a:t>
            </a:r>
            <a:r>
              <a:rPr lang="ru" sz="1600" dirty="0">
                <a:solidFill>
                  <a:srgbClr val="FF0000"/>
                </a:solidFill>
                <a:latin typeface="Georgia"/>
              </a:rPr>
              <a:t>П</a:t>
            </a:r>
            <a:r>
              <a:rPr lang="ru" sz="1600" b="0" i="0" u="none" strike="noStrike" dirty="0">
                <a:solidFill>
                  <a:srgbClr val="FF0000"/>
                </a:solidFill>
                <a:latin typeface="Georgia"/>
              </a:rPr>
              <a:t>равительством, а также предназначенные для заключеных государственных договоров, согласно перечню, утвержденный Правительством;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600" b="0" i="0" u="none" strike="noStrike" dirty="0">
                <a:latin typeface="Georgia"/>
              </a:rPr>
              <a:t>  </a:t>
            </a:r>
            <a:r>
              <a:rPr lang="ru" sz="1600" b="0" i="0" u="none" strike="sngStrike" dirty="0">
                <a:solidFill>
                  <a:srgbClr val="FF0000"/>
                </a:solidFill>
                <a:latin typeface="Georgia"/>
              </a:rPr>
              <a:t>б) товары, предназначенные для проектов технической помощи, реализуемых на территории Республики Молдова международными организациями и странами-донорами в рамках договоров, частью которых является Республика Молдова, согласно перечню,  утвержденным </a:t>
            </a:r>
            <a:r>
              <a:rPr lang="ru" sz="1600" strike="sngStrike" dirty="0">
                <a:solidFill>
                  <a:srgbClr val="FF0000"/>
                </a:solidFill>
                <a:latin typeface="Georgia"/>
              </a:rPr>
              <a:t>П</a:t>
            </a:r>
            <a:r>
              <a:rPr lang="ru" sz="1600" b="0" i="0" u="none" strike="sngStrike" dirty="0">
                <a:solidFill>
                  <a:srgbClr val="FF0000"/>
                </a:solidFill>
                <a:latin typeface="Georgia"/>
              </a:rPr>
              <a:t>равительством;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600" dirty="0">
                <a:latin typeface="Georgia"/>
              </a:rPr>
              <a:t>с)</a:t>
            </a:r>
            <a:r>
              <a:rPr lang="ru" sz="1600" b="0" i="0" u="none" strike="noStrike" dirty="0">
                <a:latin typeface="Georgia"/>
              </a:rPr>
              <a:t> товары, предназначенные для оказания помощи при стихийных бедствиях, вооруженного конфликта и других чрезвычайных ситуаций, а также товары, полученные в качестве гуманитарной помощи в порядке, установленном Правительством;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id="{B97143F0-802D-981D-30F2-09B216C52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113"/>
            <a:ext cx="10515600" cy="587375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400" b="1" dirty="0">
                <a:solidFill>
                  <a:srgbClr val="548235"/>
                </a:solidFill>
                <a:latin typeface="Georgia"/>
              </a:rPr>
              <a:t>О</a:t>
            </a: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свобождения от сбора, согласно ст. 11 ч. (6) Закона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№ 1540/1998</a:t>
            </a:r>
            <a:endParaRPr lang="ru-RU" alt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ABA44A-52AD-55FA-7FBE-A0CCB3FAE263}"/>
              </a:ext>
            </a:extLst>
          </p:cNvPr>
          <p:cNvSpPr txBox="1"/>
          <p:nvPr/>
        </p:nvSpPr>
        <p:spPr>
          <a:xfrm>
            <a:off x="368300" y="1056904"/>
            <a:ext cx="11439525" cy="2933205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27651" name="Объект 2">
            <a:extLst>
              <a:ext uri="{FF2B5EF4-FFF2-40B4-BE49-F238E27FC236}">
                <a16:creationId xmlns:a16="http://schemas.microsoft.com/office/drawing/2014/main" id="{FE2DA3C9-F1C2-54C4-5C2F-C5596F8783F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4975" y="744538"/>
            <a:ext cx="11109325" cy="5975349"/>
          </a:xfrm>
        </p:spPr>
        <p:txBody>
          <a:bodyPr>
            <a:noAutofit/>
          </a:bodyPr>
          <a:lstStyle/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600" b="0" i="0" u="none" strike="noStrike" dirty="0">
                <a:latin typeface="Georgia"/>
              </a:rPr>
              <a:t>d) товары и упаковка, предназначенные для экспорта;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100" b="1" i="1" u="none" strike="noStrike" dirty="0">
                <a:latin typeface="Georgia"/>
              </a:rPr>
              <a:t>!!!! Важно - - - Таможенный кодекс (старый)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100" b="1" i="1" u="none" strike="noStrike" dirty="0">
                <a:latin typeface="Georgia"/>
              </a:rPr>
              <a:t>Ст.1 п.17) - таможенный режим – совокупность таможенных правил, определяющих статус товаров и транспортных средств в соответствии с целями операции и назначением товаров;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100" b="1" i="1" u="none" strike="noStrike" dirty="0">
                <a:latin typeface="Georgia"/>
              </a:rPr>
              <a:t>Ст.1 п.23) таможенная декларация - односторонний таможенный документ, в котором лицо отражает свое волеизъявление относительно помещения товаров под определенное таможенное назначение в порядке, установленном таможенным законодательством;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100" b="1" i="1" u="none" strike="noStrike" dirty="0">
                <a:latin typeface="Georgia"/>
              </a:rPr>
              <a:t>Ст.1 п.34) лицо, осуществляющее операцию, - лицо, от имени которого оформлена таможенная декларация (декларант), или лицо, которому переданы права и обязанности вышеуказанного лица (декларанта) в отношении таможенного назначения; 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100" b="1" i="1" u="none" strike="noStrike" dirty="0">
                <a:latin typeface="Georgia"/>
              </a:rPr>
              <a:t>Ст.38.(1) - Экспорт - таможенный режим, при котором товары вывозятся за пределы таможенной территории без обязательства их возвращения на эту территорию.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100" b="1" i="0" u="none" strike="noStrike" dirty="0">
                <a:latin typeface="Georgia"/>
              </a:rPr>
              <a:t>!!! Таким образом, если товары ввозятся на территорию республики в рамках таможенного режима и им в зависимости от цели операции и их назначения присваивается статус предназначения для вывоза за пределы территории республики, то эти товары должны быть освобождены от платы за загрязнение окружающей среды.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ro-RO" altLang="ru-RU" sz="1000" b="1" dirty="0">
              <a:latin typeface="Georgia" panose="02040502050405020303" pitchFamily="18" charset="0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600" b="0" i="0" u="none" strike="noStrike" dirty="0">
                <a:latin typeface="Georgia"/>
              </a:rPr>
              <a:t>е) упаковка для лекарств, предусмотренных Законом о лекарствах № 1409/1997, а также упаковка для медицинских изделий, предусмотренных Законом о медицинских изделиях № 102/2017;</a:t>
            </a:r>
          </a:p>
          <a:p>
            <a:pPr marL="0" lvl="0" indent="0" algn="just">
              <a:buNone/>
              <a:defRPr/>
            </a:pPr>
            <a:r>
              <a:rPr lang="ru" sz="1600" b="1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п. f)  излагается в следующей редакции</a:t>
            </a:r>
            <a:r>
              <a:rPr lang="ru" sz="1600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: </a:t>
            </a:r>
          </a:p>
          <a:p>
            <a:pPr marL="0" indent="0" algn="just">
              <a:buNone/>
              <a:defRPr/>
            </a:pPr>
            <a:r>
              <a:rPr lang="ru" sz="1600" b="0" i="0" u="none" strike="noStrike" dirty="0" smtClean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f</a:t>
            </a:r>
            <a:r>
              <a:rPr lang="ru" sz="1600" b="0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) первичная пластмассовая упаковка и первичная композитная упаковка для хлеба и хлебобулочных изделий по тарифным позициям 1901 20 000, 1905 40, 1905 90 300, 1905 90 700 и 1905 90 800.”</a:t>
            </a:r>
            <a:endParaRPr lang="en-GB" sz="1100" dirty="0">
              <a:solidFill>
                <a:srgbClr val="FF0000"/>
              </a:solidFill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600" b="0" i="0" u="none" strike="sngStrike" dirty="0">
                <a:solidFill>
                  <a:srgbClr val="FF0000"/>
                </a:solidFill>
                <a:latin typeface="Georgia"/>
              </a:rPr>
              <a:t>f) упаковка для хлеба и хлебобулочных изделий, классифицируемая по товарным позициям 1901 20 000, 1905 40, 1905 90 300, 1905 90 700 и 1905 90 800, упакованных в первичную упаковку из пластмасс (классифицируемую по товарным позициям 3923 21 000, 3923 29 и 3923 30), композитную первичную упаковку (классифицируемую по товарной позиции 4819 20 000);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>
            <a:extLst>
              <a:ext uri="{FF2B5EF4-FFF2-40B4-BE49-F238E27FC236}">
                <a16:creationId xmlns:a16="http://schemas.microsoft.com/office/drawing/2014/main" id="{D8272565-CC2F-1B91-4F80-5FBE8F914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40" y="166688"/>
            <a:ext cx="10515600" cy="609600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Освобождения от сбора, согласно ст. 11 ч. (6) Закона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№ 1540/1998</a:t>
            </a:r>
            <a:endParaRPr lang="ru-RU" alt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E83E39-93E3-E258-BC13-070CDC652117}"/>
              </a:ext>
            </a:extLst>
          </p:cNvPr>
          <p:cNvSpPr txBox="1"/>
          <p:nvPr/>
        </p:nvSpPr>
        <p:spPr>
          <a:xfrm>
            <a:off x="368300" y="1719263"/>
            <a:ext cx="11588750" cy="352901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28675" name="Объект 2">
            <a:extLst>
              <a:ext uri="{FF2B5EF4-FFF2-40B4-BE49-F238E27FC236}">
                <a16:creationId xmlns:a16="http://schemas.microsoft.com/office/drawing/2014/main" id="{5B80F61A-89A5-787E-7AE4-3201D4AF801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8300" y="787400"/>
            <a:ext cx="11460163" cy="5600700"/>
          </a:xfrm>
        </p:spPr>
        <p:txBody>
          <a:bodyPr>
            <a:noAutofit/>
          </a:bodyPr>
          <a:lstStyle/>
          <a:p>
            <a:pPr marL="0" indent="0" algn="just">
              <a:buFont typeface="Arial" panose="020B0604020202020204" pitchFamily="34" charset="0"/>
              <a:buNone/>
              <a:defRPr/>
            </a:pPr>
            <a:endParaRPr lang="ro-RO" altLang="ru-RU" sz="1600" dirty="0">
              <a:solidFill>
                <a:srgbClr val="FF0000"/>
              </a:solidFill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600" b="0" i="0" u="none" strike="noStrike" dirty="0">
                <a:latin typeface="Georgia"/>
              </a:rPr>
              <a:t>g) товары и упаковка, предназначенные для экспорта;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ro-RO" altLang="ru-RU" sz="1600" dirty="0">
              <a:latin typeface="Georgia" panose="02040502050405020303" pitchFamily="18" charset="0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latin typeface="Georgia"/>
              </a:rPr>
              <a:t>!!!! Важно - - - Таможенный Кодекс</a:t>
            </a:r>
            <a:r>
              <a:rPr lang="ru" sz="1200" b="1" i="1" u="none" strike="noStrike" dirty="0">
                <a:solidFill>
                  <a:srgbClr val="385624"/>
                </a:solidFill>
                <a:latin typeface="Georgia"/>
              </a:rPr>
              <a:t>  </a:t>
            </a:r>
            <a:r>
              <a:rPr lang="ru" sz="1200" b="0" i="0" u="none" strike="noStrike" dirty="0">
                <a:latin typeface="Georgia"/>
              </a:rPr>
              <a:t>№95 от 24.08.2021 (вступил в силу с 01.01.2024)</a:t>
            </a:r>
            <a:endParaRPr lang="ro-RO" altLang="ru-RU" sz="12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latin typeface="Georgia"/>
              </a:rPr>
              <a:t>Ст.60.(1) </a:t>
            </a:r>
            <a:r>
              <a:rPr lang="ru" sz="1200" b="0" i="1" u="none" strike="noStrike" dirty="0">
                <a:latin typeface="Georgia"/>
              </a:rPr>
              <a:t>- все товары, предназначенные для помещения под определенный таможенный режим, за исключением находящихся в свободной зоне, подлежат таможенному декларированию, соответствующий этому режиму.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latin typeface="Georgia"/>
              </a:rPr>
              <a:t>Ст.5 п.16) </a:t>
            </a:r>
            <a:r>
              <a:rPr lang="ru" sz="1200" b="0" i="1" u="none" strike="noStrike" dirty="0">
                <a:latin typeface="Georgia"/>
              </a:rPr>
              <a:t>таможенная декларация - действие или документ, которым лицо в установленной форме и установленным способом выражает свое намерение поместить товары под определенный таможенный режим с указанием при необходимости конкретной процедуры, которую необходимо применить к ним. 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latin typeface="Georgia"/>
              </a:rPr>
              <a:t>Ст.160 п.(3) </a:t>
            </a:r>
            <a:r>
              <a:rPr lang="ru" sz="1200" b="0" i="1" u="none" strike="noStrike" dirty="0">
                <a:latin typeface="Georgia"/>
              </a:rPr>
              <a:t>- Отечественные товары, декларируемые для экспорта, находятся под таможенным надзором с момента принятия экспортной декларации и до момента, когда они вывозятся с таможенной территории, или когда таможенная декларация признается недействительной. 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latin typeface="Georgia"/>
              </a:rPr>
              <a:t>Ст.186 п.(1) </a:t>
            </a:r>
            <a:r>
              <a:rPr lang="ru" sz="1200" b="0" i="1" u="none" strike="noStrike" dirty="0">
                <a:latin typeface="Georgia"/>
              </a:rPr>
              <a:t>- Если условия помещения товаров под определенный таможенный режим выполнены, возможные ограничения применены и товары не подпадают под запреты, Таможенная служба производит выпуск таких товаров, как только данные таможенной декларации проверены или приняты без проверки. 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latin typeface="Georgia"/>
              </a:rPr>
              <a:t>Ст. 334 п.(1) </a:t>
            </a:r>
            <a:r>
              <a:rPr lang="ru" sz="1200" b="0" i="1" u="none" strike="noStrike" dirty="0">
                <a:latin typeface="Georgia"/>
              </a:rPr>
              <a:t>- Отечественные товары, предназначенные для вывоза с таможенной территории, помещаются под режим экспорта. </a:t>
            </a: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200" b="1" i="1" u="none" strike="noStrike" dirty="0">
                <a:solidFill>
                  <a:srgbClr val="FF0000"/>
                </a:solidFill>
                <a:latin typeface="Georgia"/>
              </a:rPr>
              <a:t>Освобождение от платы сбора применяется только в случае выпуска тех товаров, которые подлежат декларированию в рамках экспортного таможенного режима и только при условии отсутствия обязательства начисления и уплаты сбора по импортным операциям.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ro-RO" altLang="ru-RU" sz="1600" dirty="0"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>
            <a:extLst>
              <a:ext uri="{FF2B5EF4-FFF2-40B4-BE49-F238E27FC236}">
                <a16:creationId xmlns:a16="http://schemas.microsoft.com/office/drawing/2014/main" id="{E41D84EB-B161-33F5-25A3-3FDCCDDE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739775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Освобождения от сбора, согласно ст. 11 ч. (6) Закона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№ 1540/1998</a:t>
            </a:r>
            <a:endParaRPr lang="ru-RU" alt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76875E-AA58-EB6E-DEAA-69ADB9C9921C}"/>
              </a:ext>
            </a:extLst>
          </p:cNvPr>
          <p:cNvSpPr txBox="1"/>
          <p:nvPr/>
        </p:nvSpPr>
        <p:spPr>
          <a:xfrm>
            <a:off x="204788" y="1350963"/>
            <a:ext cx="11782425" cy="35893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29699" name="Объект 2">
            <a:extLst>
              <a:ext uri="{FF2B5EF4-FFF2-40B4-BE49-F238E27FC236}">
                <a16:creationId xmlns:a16="http://schemas.microsoft.com/office/drawing/2014/main" id="{62BAC33D-62A9-48CD-638D-43A88D2DC6E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04788" y="1127125"/>
            <a:ext cx="11658600" cy="5659438"/>
          </a:xfrm>
        </p:spPr>
        <p:txBody>
          <a:bodyPr>
            <a:noAutofit/>
          </a:bodyPr>
          <a:lstStyle/>
          <a:p>
            <a:pPr algn="just">
              <a:defRPr/>
            </a:pPr>
            <a:endParaRPr lang="ro-RO" altLang="ru-RU" sz="1600" dirty="0"/>
          </a:p>
          <a:p>
            <a:pPr marL="0" indent="0" algn="just">
              <a:buNone/>
              <a:defRPr/>
            </a:pPr>
            <a:r>
              <a:rPr lang="en-US" sz="1600" b="0" i="0" u="none" strike="noStrike" dirty="0" smtClean="0">
                <a:latin typeface="Georgia"/>
              </a:rPr>
              <a:t>g) </a:t>
            </a:r>
            <a:r>
              <a:rPr lang="ru" sz="1600" b="0" i="0" u="none" strike="noStrike" dirty="0" smtClean="0">
                <a:latin typeface="Georgia"/>
              </a:rPr>
              <a:t>товары</a:t>
            </a:r>
            <a:r>
              <a:rPr lang="ru" sz="1600" b="0" i="0" u="none" strike="noStrike" dirty="0">
                <a:latin typeface="Georgia"/>
              </a:rPr>
              <a:t>, ввозимые на таможенную территорию страны </a:t>
            </a:r>
            <a:r>
              <a:rPr lang="ru" sz="1600" dirty="0">
                <a:latin typeface="Georgia"/>
              </a:rPr>
              <a:t>физическими и юридическими лицами, </a:t>
            </a:r>
            <a:r>
              <a:rPr lang="ru" sz="1600" b="0" i="0" u="none" strike="noStrike" dirty="0">
                <a:latin typeface="Georgia"/>
              </a:rPr>
              <a:t>находящимися на территории Республики Молдова, но не имеющими налоговых отношений с ее бюджетной системой, зарегистрированными в Государственной регистрационной палате Республики Молдова, при условии использовния товаров на </a:t>
            </a:r>
            <a:r>
              <a:rPr lang="ru" sz="1600" dirty="0">
                <a:latin typeface="Georgia"/>
              </a:rPr>
              <a:t>территории </a:t>
            </a:r>
            <a:r>
              <a:rPr lang="ru" sz="1600" b="0" i="0" u="none" strike="noStrike" dirty="0">
                <a:latin typeface="Georgia"/>
              </a:rPr>
              <a:t>неконтролируемой конституционными органами;</a:t>
            </a:r>
          </a:p>
          <a:p>
            <a:pPr lvl="0" algn="just">
              <a:buNone/>
              <a:defRPr/>
            </a:pPr>
            <a:r>
              <a:rPr lang="ru" sz="1600" b="1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п. h) исключается текст : "и/или материалы".</a:t>
            </a:r>
          </a:p>
          <a:p>
            <a:pPr algn="just">
              <a:buNone/>
              <a:defRPr/>
            </a:pPr>
            <a:r>
              <a:rPr lang="en-US" sz="1600" b="0" i="0" u="none" strike="noStrike" dirty="0" smtClean="0">
                <a:latin typeface="Georgia"/>
              </a:rPr>
              <a:t>h</a:t>
            </a:r>
            <a:r>
              <a:rPr lang="ru" sz="1600" b="0" i="0" u="none" strike="noStrike" dirty="0" smtClean="0">
                <a:latin typeface="Georgia"/>
              </a:rPr>
              <a:t>)</a:t>
            </a:r>
            <a:r>
              <a:rPr lang="ru" sz="1600" dirty="0" smtClean="0">
                <a:latin typeface="Georgia"/>
              </a:rPr>
              <a:t> </a:t>
            </a:r>
            <a:r>
              <a:rPr lang="ru" sz="1600" dirty="0">
                <a:latin typeface="Georgia"/>
              </a:rPr>
              <a:t>товары, в процессе использования которых загрязняется окружающая среда, </a:t>
            </a:r>
            <a:r>
              <a:rPr lang="ru" sz="1600" b="0" i="0" u="none" strike="noStrike" dirty="0">
                <a:latin typeface="Georgia"/>
              </a:rPr>
              <a:t>изготовленные субъектами. указанными в части (1), при производстве которых в качестве сырья </a:t>
            </a:r>
            <a:r>
              <a:rPr lang="ru" sz="1600" b="0" i="0" u="none" strike="sngStrike" dirty="0">
                <a:solidFill>
                  <a:srgbClr val="FF0000"/>
                </a:solidFill>
                <a:latin typeface="Georgia"/>
              </a:rPr>
              <a:t>и/или материалов </a:t>
            </a:r>
            <a:r>
              <a:rPr lang="ru" sz="1600" b="0" i="0" u="none" strike="noStrike" dirty="0">
                <a:latin typeface="Georgia"/>
              </a:rPr>
              <a:t>использованы товары из Приложении №8;</a:t>
            </a:r>
          </a:p>
          <a:p>
            <a:pPr algn="just" rtl="0">
              <a:buFont typeface="Arial" panose="020B0604020202020204" pitchFamily="34" charset="0"/>
              <a:buNone/>
              <a:defRPr/>
            </a:pPr>
            <a:r>
              <a:rPr lang="en-US" sz="1600" strike="sngStrike" dirty="0">
                <a:solidFill>
                  <a:srgbClr val="FF0000"/>
                </a:solidFill>
                <a:latin typeface="Georgia"/>
              </a:rPr>
              <a:t>i</a:t>
            </a:r>
            <a:r>
              <a:rPr lang="ru" sz="1600" b="0" i="0" u="none" strike="sngStrike" dirty="0" smtClean="0">
                <a:solidFill>
                  <a:srgbClr val="FF0000"/>
                </a:solidFill>
                <a:latin typeface="Georgia"/>
              </a:rPr>
              <a:t>) </a:t>
            </a:r>
            <a:r>
              <a:rPr lang="ru" sz="1600" b="1" i="0" u="none" strike="sngStrike" dirty="0">
                <a:solidFill>
                  <a:srgbClr val="FF0000"/>
                </a:solidFill>
                <a:latin typeface="Georgia"/>
              </a:rPr>
              <a:t>первичная упаковка из пластмасс (классифицируемая по товарным позициями 3923 21 000, 3923 29 и 3923 30), композитная первичная упаковка (классифицируемая по товарной позиции 4819 20 000) или алюминиевая первичная упаковка (классифицируемая по товарной позиции 7612)</a:t>
            </a:r>
            <a:r>
              <a:rPr lang="ru" sz="1600" b="0" i="0" u="none" strike="sngStrike" dirty="0">
                <a:solidFill>
                  <a:srgbClr val="FF0000"/>
                </a:solidFill>
                <a:latin typeface="Georgia"/>
              </a:rPr>
              <a:t>, при условии, что упомянутые виды упаковки приобретены у находящихся на территории Республики Молдова физических и юридических лиц, за исключением лиц, не имеющих налоговых отношений с ее бюджетной системой, или ранее импортированы лицами, указанными в части (1), либо изготовлены лицами, указанными в пункте a) части (1), при производстве которых в качестве сырья и/или материалов использованы товары, указанные в приложении 8.</a:t>
            </a:r>
          </a:p>
          <a:p>
            <a:pPr algn="just">
              <a:buFont typeface="Arial" panose="020B0604020202020204" pitchFamily="34" charset="0"/>
              <a:buNone/>
              <a:defRPr/>
            </a:pPr>
            <a:endParaRPr lang="ro-RO" altLang="ru-RU" sz="1600" dirty="0">
              <a:solidFill>
                <a:srgbClr val="FF0000"/>
              </a:solidFill>
            </a:endParaRPr>
          </a:p>
          <a:p>
            <a:pPr algn="just" rtl="0">
              <a:buFont typeface="Arial" panose="020B0604020202020204" pitchFamily="34" charset="0"/>
              <a:buNone/>
              <a:defRPr/>
            </a:pP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!!! Важно-освобождение, предусмотренное в п. i) не распространяется на: </a:t>
            </a:r>
          </a:p>
          <a:p>
            <a:pPr algn="just" rtl="0">
              <a:buFontTx/>
              <a:buChar char="-"/>
              <a:defRPr/>
            </a:pP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упаковку из бумаги / картона, стекла, композитной древесины и различных металлов, кроме алюминия </a:t>
            </a:r>
          </a:p>
          <a:p>
            <a:pPr algn="just" rtl="0">
              <a:buFontTx/>
              <a:buChar char="-"/>
              <a:defRPr/>
            </a:pP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упаковку из пластмасс, композитных материалов, алюминия, отличную от первичной     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F365AD8F-7C1F-AA2C-B7D3-63F6A7EEE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Autofit/>
          </a:bodyPr>
          <a:lstStyle/>
          <a:p>
            <a:pPr marL="539750" algn="ctr" rtl="0">
              <a:lnSpc>
                <a:spcPct val="107000"/>
              </a:lnSpc>
              <a:spcAft>
                <a:spcPts val="800"/>
              </a:spcAft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изменения в ст.11 ч.(1) Закона № 1540/1998</a:t>
            </a:r>
            <a:endParaRPr lang="en-GB" altLang="en-US" sz="2400" dirty="0">
              <a:solidFill>
                <a:srgbClr val="FF0000"/>
              </a:solidFill>
              <a:latin typeface="Georgia" panose="02040502050405020303" pitchFamily="18" charset="0"/>
              <a:cs typeface="Gautami" panose="020B0502040204020203" pitchFamily="34" charset="0"/>
            </a:endParaRPr>
          </a:p>
        </p:txBody>
      </p:sp>
      <p:sp>
        <p:nvSpPr>
          <p:cNvPr id="53251" name="TextBox 3">
            <a:extLst>
              <a:ext uri="{FF2B5EF4-FFF2-40B4-BE49-F238E27FC236}">
                <a16:creationId xmlns:a16="http://schemas.microsoft.com/office/drawing/2014/main" id="{F8B38504-E64E-537E-EF16-837286381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8" y="1066800"/>
            <a:ext cx="108013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18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Субъекты налогообложения</a:t>
            </a:r>
            <a:endParaRPr lang="ro-RO" altLang="en-US" sz="1800" b="1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1600" b="0" i="0" u="none" strike="noStrike" dirty="0">
                <a:latin typeface="Georgia"/>
                <a:ea typeface="Calibri"/>
                <a:cs typeface="Times New Roman"/>
              </a:rPr>
              <a:t>Субъектами сбора, регулируемого настоящей статьей, являются юридические лица, независимо от вида собственности и организационно-правовой формы, и физические лица, осуществляющие предпринимательскую деятельность, в любой форме, установленной законом, как то:</a:t>
            </a:r>
            <a:endParaRPr lang="en-GB" altLang="en-US" sz="16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3F4FED0-F9DB-CE3E-B7EB-8866920531B4}"/>
              </a:ext>
            </a:extLst>
          </p:cNvPr>
          <p:cNvGraphicFramePr/>
          <p:nvPr/>
        </p:nvGraphicFramePr>
        <p:xfrm>
          <a:off x="554341" y="2666017"/>
          <a:ext cx="10744200" cy="113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E5B9EBE5-AAE8-8280-23D6-2B73A71278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8583271"/>
              </p:ext>
            </p:extLst>
          </p:nvPr>
        </p:nvGraphicFramePr>
        <p:xfrm>
          <a:off x="781050" y="3858767"/>
          <a:ext cx="10744200" cy="2278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>
            <a:extLst>
              <a:ext uri="{FF2B5EF4-FFF2-40B4-BE49-F238E27FC236}">
                <a16:creationId xmlns:a16="http://schemas.microsoft.com/office/drawing/2014/main" id="{BB1F4B07-3543-0E77-D600-409DD38B0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825" y="47625"/>
            <a:ext cx="11334750" cy="776288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800" b="0" i="0" u="none" strike="noStrike" dirty="0">
                <a:latin typeface="Calibri"/>
                <a:cs typeface="Calibri"/>
              </a:rPr>
              <a:t> </a:t>
            </a: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Освобождение, предусмотренные ст. 54 ч.(10) и (11)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</a:rPr>
              <a:t>Закона № 209/2016</a:t>
            </a:r>
            <a:endParaRPr lang="ru-RU" altLang="ru-RU" sz="2400" b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EA0995-B534-2497-7A56-52F337AA9DB5}"/>
              </a:ext>
            </a:extLst>
          </p:cNvPr>
          <p:cNvSpPr txBox="1"/>
          <p:nvPr/>
        </p:nvSpPr>
        <p:spPr>
          <a:xfrm>
            <a:off x="377825" y="2703513"/>
            <a:ext cx="11561763" cy="3786187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29700" name="Объект 2">
            <a:extLst>
              <a:ext uri="{FF2B5EF4-FFF2-40B4-BE49-F238E27FC236}">
                <a16:creationId xmlns:a16="http://schemas.microsoft.com/office/drawing/2014/main" id="{B1988E03-FED0-E101-4575-43B8392E4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704850"/>
            <a:ext cx="11233150" cy="5716588"/>
          </a:xfrm>
        </p:spPr>
        <p:txBody>
          <a:bodyPr>
            <a:noAutofit/>
          </a:bodyPr>
          <a:lstStyle/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1" i="0" u="none" strike="noStrike" dirty="0">
                <a:latin typeface="Georgia"/>
                <a:cs typeface="Times New Roman"/>
              </a:rPr>
              <a:t>Начиная с 16 мая 2024 г. </a:t>
            </a:r>
          </a:p>
          <a:p>
            <a:pPr marL="0" indent="0" algn="just">
              <a:buNone/>
            </a:pPr>
            <a:r>
              <a:rPr lang="ru" sz="1400" b="0" i="0" u="none" strike="noStrike" dirty="0">
                <a:latin typeface="Georgia"/>
                <a:cs typeface="Times New Roman"/>
              </a:rPr>
              <a:t>Производители, которые размещают на рынке не более </a:t>
            </a:r>
            <a:r>
              <a:rPr lang="ru" sz="1400" b="1" i="0" u="none" strike="noStrike" dirty="0">
                <a:latin typeface="Georgia"/>
                <a:cs typeface="Times New Roman"/>
              </a:rPr>
              <a:t>100 кг упаковки в год</a:t>
            </a:r>
            <a:r>
              <a:rPr lang="ru" sz="1400" b="0" i="0" u="none" strike="noStrike" dirty="0">
                <a:latin typeface="Georgia"/>
                <a:cs typeface="Times New Roman"/>
              </a:rPr>
              <a:t> </a:t>
            </a:r>
            <a:r>
              <a:rPr lang="ru" sz="1400" b="1" i="1" u="none" strike="noStrike" dirty="0">
                <a:latin typeface="Georgia"/>
                <a:cs typeface="Times New Roman"/>
              </a:rPr>
              <a:t>(за исключением многоразовой и одноразовой упаковки, подпадающей под условия депозитной системы в соответствии со ст. 54</a:t>
            </a:r>
            <a:r>
              <a:rPr lang="ru" sz="1400" b="1" i="1" u="none" strike="noStrike" baseline="30000" dirty="0">
                <a:latin typeface="Georgia"/>
                <a:cs typeface="Times New Roman"/>
              </a:rPr>
              <a:t>1</a:t>
            </a:r>
            <a:r>
              <a:rPr lang="ru" sz="1400" b="1" i="1" u="none" strike="noStrike" dirty="0">
                <a:latin typeface="Georgia"/>
                <a:cs typeface="Times New Roman"/>
              </a:rPr>
              <a:t> ч.(1)</a:t>
            </a:r>
            <a:r>
              <a:rPr lang="ru" sz="1400" b="0" i="0" u="none" strike="noStrike" dirty="0">
                <a:latin typeface="Georgia"/>
                <a:cs typeface="Times New Roman"/>
              </a:rPr>
              <a:t>) освобождаются </a:t>
            </a:r>
            <a:r>
              <a:rPr lang="ru" sz="1400" dirty="0">
                <a:latin typeface="Georgia"/>
                <a:cs typeface="Times New Roman"/>
              </a:rPr>
              <a:t>от обязательства</a:t>
            </a:r>
            <a:r>
              <a:rPr lang="ro-RO" sz="1400" dirty="0">
                <a:latin typeface="Georgia"/>
                <a:cs typeface="Times New Roman"/>
              </a:rPr>
              <a:t>:</a:t>
            </a:r>
            <a:endParaRPr lang="ru" sz="1400" b="0" i="0" u="none" strike="noStrike" dirty="0">
              <a:latin typeface="Georgia"/>
              <a:cs typeface="Times New Roman"/>
            </a:endParaRPr>
          </a:p>
          <a:p>
            <a:pPr marL="0" indent="0" algn="just" rtl="0">
              <a:buFontTx/>
              <a:buChar char="-"/>
            </a:pPr>
            <a:r>
              <a:rPr lang="ro-RO" sz="1400" b="0" i="0" u="none" strike="noStrike" dirty="0">
                <a:latin typeface="Georgia"/>
                <a:cs typeface="Times New Roman"/>
              </a:rPr>
              <a:t> </a:t>
            </a:r>
            <a:r>
              <a:rPr lang="ru" sz="1400" b="0" i="0" u="none" strike="noStrike" dirty="0">
                <a:latin typeface="Georgia"/>
                <a:cs typeface="Times New Roman"/>
              </a:rPr>
              <a:t>предусмотренные ст. 12, 29 Закона № 209/2016 и ст. 54 </a:t>
            </a:r>
            <a:r>
              <a:rPr lang="ru" sz="1400" b="0" i="0" u="none" strike="noStrike" dirty="0">
                <a:solidFill>
                  <a:srgbClr val="FF0000"/>
                </a:solidFill>
                <a:latin typeface="Georgia"/>
                <a:cs typeface="Times New Roman"/>
              </a:rPr>
              <a:t>(! </a:t>
            </a:r>
            <a:r>
              <a:rPr lang="ru" sz="1400" b="0" i="0" u="sng" strike="noStrike" dirty="0">
                <a:solidFill>
                  <a:srgbClr val="FF0000"/>
                </a:solidFill>
                <a:latin typeface="Georgia"/>
                <a:cs typeface="Times New Roman"/>
              </a:rPr>
              <a:t>при соблюдении определенных условий</a:t>
            </a:r>
            <a:r>
              <a:rPr lang="ru" sz="1400" b="0" i="0" u="none" strike="noStrike" dirty="0">
                <a:solidFill>
                  <a:srgbClr val="FF0000"/>
                </a:solidFill>
                <a:latin typeface="Georgia"/>
                <a:cs typeface="Times New Roman"/>
              </a:rPr>
              <a:t>)</a:t>
            </a:r>
          </a:p>
          <a:p>
            <a:pPr marL="0" indent="0" algn="just" rtl="0">
              <a:buFontTx/>
              <a:buChar char="-"/>
            </a:pPr>
            <a:r>
              <a:rPr lang="ru" sz="1400" b="0" i="0" u="none" strike="noStrike" dirty="0">
                <a:latin typeface="Georgia"/>
                <a:cs typeface="Times New Roman"/>
              </a:rPr>
              <a:t> </a:t>
            </a:r>
            <a:r>
              <a:rPr lang="ru-RU" sz="1400" dirty="0">
                <a:latin typeface="Georgia"/>
                <a:cs typeface="Times New Roman"/>
              </a:rPr>
              <a:t>у</a:t>
            </a:r>
            <a:r>
              <a:rPr lang="ru" sz="1400" b="0" i="0" u="none" strike="noStrike" dirty="0">
                <a:latin typeface="Georgia"/>
                <a:cs typeface="Times New Roman"/>
              </a:rPr>
              <a:t>платы сбора за загрязнение окружающей среды в соответствии с Законом о плате за загрязнение окружающей среды № 1540/1998, касающейся отходов упаковки. </a:t>
            </a:r>
            <a:r>
              <a:rPr lang="ru" sz="1400" b="0" i="1" u="none" strike="noStrike" dirty="0">
                <a:latin typeface="Georgia"/>
                <a:cs typeface="Times New Roman"/>
              </a:rPr>
              <a:t>(ч.(10) ст.54 Закона № 209/2016).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o-RO" altLang="ru-RU" sz="14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1" u="none" strike="noStrike" dirty="0">
                <a:solidFill>
                  <a:srgbClr val="FF0000"/>
                </a:solidFill>
                <a:latin typeface="Georgia"/>
              </a:rPr>
              <a:t>ВАЖНО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1. Чтобы воспользоваться освобождением от уплаты сбора, этот количественный лимит должен включать все виды упаковочных материалов, размещаемых на рынке в течение календарного года.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2. Если в течение нескольких месяцев субъекты, размещающие на рынке упаковку, не достигают данный количественный лимит, а в определенном налоговом периоде превышают данный лимит,  для соответствующих субъектов наступают следующие обстоятельства:</a:t>
            </a:r>
          </a:p>
          <a:p>
            <a:pPr marL="0" indent="0" algn="just" rtl="0"/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  обязательство расчета  и уплаты сбора за упаковку за периоды, в которых было размещено на рынок </a:t>
            </a:r>
            <a:r>
              <a:rPr lang="ru" sz="1400" dirty="0">
                <a:solidFill>
                  <a:srgbClr val="FF0000"/>
                </a:solidFill>
                <a:latin typeface="Georgia"/>
              </a:rPr>
              <a:t>упаковкаб включительно и по объемам </a:t>
            </a: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до 100 кг;</a:t>
            </a:r>
          </a:p>
          <a:p>
            <a:pPr marL="0" indent="0" algn="just" rtl="0"/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 представления формы POLMED23 Государственной налоговой службе за соответствующие ежемесячные налоговые периоды </a:t>
            </a:r>
            <a:r>
              <a:rPr lang="ru" sz="1400" b="0" i="1" u="none" strike="noStrike" dirty="0">
                <a:solidFill>
                  <a:srgbClr val="FF0000"/>
                </a:solidFill>
                <a:latin typeface="Georgia"/>
              </a:rPr>
              <a:t>(согласно ч.(11) ст.54 Закона об отходах № 209/2016, за соотвествующие периоды субъекты не были обязаны регистрироваться в АИС "Управление отходами" при соблюдении следующих условий (i) предприятие не было обязано зарегистрироваться в качестве плательщика НДС, (ii) товары (упаковка и упакованные продукты), импортируемые предприятием, освобождены от НДС при импорте)</a:t>
            </a: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;</a:t>
            </a:r>
          </a:p>
          <a:p>
            <a:pPr marL="0" indent="0" algn="just" rtl="0"/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 в налогооблагаемую базу включаются также объемы, которые были размещены на рынок, и не превышающие 100 кг.</a:t>
            </a:r>
          </a:p>
          <a:p>
            <a:pPr marL="0" indent="0" algn="just">
              <a:buFontTx/>
              <a:buChar char="-"/>
            </a:pPr>
            <a:endParaRPr lang="ro-RO" alt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>
            <a:extLst>
              <a:ext uri="{FF2B5EF4-FFF2-40B4-BE49-F238E27FC236}">
                <a16:creationId xmlns:a16="http://schemas.microsoft.com/office/drawing/2014/main" id="{BB1F4B07-3543-0E77-D600-409DD38B0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825" y="47625"/>
            <a:ext cx="10902950" cy="776288"/>
          </a:xfrm>
        </p:spPr>
        <p:txBody>
          <a:bodyPr/>
          <a:lstStyle/>
          <a:p>
            <a:pPr algn="ctr">
              <a:defRPr/>
            </a:pPr>
            <a:r>
              <a:rPr lang="ru" sz="2800" b="1" dirty="0">
                <a:solidFill>
                  <a:srgbClr val="548235"/>
                </a:solidFill>
                <a:latin typeface="Georgia"/>
              </a:rPr>
              <a:t>Освобождение, предусмотренные ст. 54 ч.(10) и (11) </a:t>
            </a:r>
            <a:br>
              <a:rPr lang="ru" sz="2800" b="1" dirty="0">
                <a:solidFill>
                  <a:srgbClr val="548235"/>
                </a:solidFill>
                <a:latin typeface="Georgia"/>
              </a:rPr>
            </a:br>
            <a:r>
              <a:rPr lang="ru" sz="2800" b="1" dirty="0">
                <a:solidFill>
                  <a:srgbClr val="548235"/>
                </a:solidFill>
                <a:latin typeface="Georgia"/>
              </a:rPr>
              <a:t>Закона № 209/2016</a:t>
            </a:r>
            <a:endParaRPr lang="ru-RU" altLang="ru-RU" sz="2400" b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9700" name="Объект 2">
            <a:extLst>
              <a:ext uri="{FF2B5EF4-FFF2-40B4-BE49-F238E27FC236}">
                <a16:creationId xmlns:a16="http://schemas.microsoft.com/office/drawing/2014/main" id="{B1988E03-FED0-E101-4575-43B8392E4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704850"/>
            <a:ext cx="11233150" cy="5716588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Исключения по </a:t>
            </a:r>
            <a:r>
              <a:rPr lang="ro-RO" altLang="ru-RU" sz="1400" b="1" dirty="0">
                <a:latin typeface="Georgia" panose="02040502050405020303" pitchFamily="18" charset="0"/>
                <a:cs typeface="Times New Roman" panose="02020603050405020304" pitchFamily="18" charset="0"/>
              </a:rPr>
              <a:t>100 kg </a:t>
            </a:r>
            <a:r>
              <a:rPr lang="ru-RU" altLang="ru-RU" sz="1400" b="1" dirty="0">
                <a:latin typeface="Georgia" panose="02040502050405020303" pitchFamily="18" charset="0"/>
                <a:cs typeface="Times New Roman" panose="02020603050405020304" pitchFamily="18" charset="0"/>
              </a:rPr>
              <a:t>упаковки </a:t>
            </a:r>
            <a:r>
              <a:rPr lang="ru-RU" altLang="ru-RU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в год относительно упаковки, подпадающая под действие залоговой системы в соответствии с частью (1) статьи 541 Закона №209/2016</a:t>
            </a:r>
            <a:r>
              <a:rPr lang="ro-RO" altLang="ru-RU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  <a:endParaRPr lang="ru-RU" altLang="ru-RU" sz="14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altLang="ru-RU" sz="1400" dirty="0">
                <a:latin typeface="Georgia" panose="02040502050405020303" pitchFamily="18" charset="0"/>
                <a:cs typeface="Times New Roman" panose="02020603050405020304" pitchFamily="18" charset="0"/>
              </a:rPr>
              <a:t>-  </a:t>
            </a:r>
            <a:r>
              <a:rPr lang="ru-RU" altLang="ru-RU" sz="14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упаковки многоразового использования</a:t>
            </a:r>
            <a:r>
              <a:rPr lang="ro-RO" altLang="ru-RU" sz="14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;</a:t>
            </a:r>
            <a:r>
              <a:rPr lang="ro-RO" sz="1400" b="1" dirty="0">
                <a:solidFill>
                  <a:srgbClr val="FF0000"/>
                </a:solidFill>
                <a:latin typeface="Georgia" panose="02040502050405020303" pitchFamily="18" charset="0"/>
                <a:ea typeface="Aptos" panose="020B0004020202020204" pitchFamily="34" charset="0"/>
                <a:cs typeface="Arial" panose="020B0604020202020204" pitchFamily="34" charset="0"/>
              </a:rPr>
              <a:t>       </a:t>
            </a:r>
            <a:endParaRPr lang="ro-RO" altLang="ru-RU" sz="1400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r>
              <a:rPr lang="ru-RU" altLang="ru-RU" sz="14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одноразовой упаковки</a:t>
            </a:r>
            <a:r>
              <a:rPr lang="ro-RO" altLang="ru-RU" sz="14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1400" b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Aptos" panose="020B0004020202020204" pitchFamily="34" charset="0"/>
                <a:cs typeface="Arial" panose="020B0604020202020204" pitchFamily="34" charset="0"/>
              </a:rPr>
              <a:t>Закон №</a:t>
            </a:r>
            <a:r>
              <a:rPr lang="en-GB" sz="1400" b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Aptos" panose="020B0004020202020204" pitchFamily="34" charset="0"/>
                <a:cs typeface="Arial" panose="020B0604020202020204" pitchFamily="34" charset="0"/>
              </a:rPr>
              <a:t>209/2016 </a:t>
            </a:r>
            <a:r>
              <a:rPr lang="ru-RU" sz="1400" b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Aptos" panose="020B0004020202020204" pitchFamily="34" charset="0"/>
                <a:cs typeface="Arial" panose="020B0604020202020204" pitchFamily="34" charset="0"/>
              </a:rPr>
              <a:t>не устанавливает понятие упаковки многоразового использования</a:t>
            </a:r>
            <a:endParaRPr lang="ro-RO" sz="1400" b="1" dirty="0">
              <a:solidFill>
                <a:srgbClr val="FF0000"/>
              </a:solidFill>
              <a:latin typeface="Georgia" panose="020405020504050203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Пункт 5 подпункт </a:t>
            </a:r>
            <a:r>
              <a:rPr lang="en-GB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5)</a:t>
            </a:r>
            <a:r>
              <a:rPr lang="ro-RO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, </a:t>
            </a: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Положения об упаковке и отходах упаковки, утвержденное ПП №</a:t>
            </a:r>
            <a:r>
              <a:rPr lang="en-GB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 561</a:t>
            </a:r>
            <a:r>
              <a:rPr lang="ro-RO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/</a:t>
            </a:r>
            <a:r>
              <a:rPr lang="en-GB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2020</a:t>
            </a:r>
            <a:r>
              <a:rPr lang="ro-RO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Georgia" panose="02040502050405020303" pitchFamily="18" charset="0"/>
              </a:rPr>
              <a:t>определяет понятие </a:t>
            </a:r>
            <a:r>
              <a:rPr lang="ru-RU" sz="1400" b="1" i="1" dirty="0">
                <a:solidFill>
                  <a:srgbClr val="FF0000"/>
                </a:solidFill>
                <a:latin typeface="Georgia" panose="02040502050405020303" pitchFamily="18" charset="0"/>
              </a:rPr>
              <a:t>повторно используемой упаковки</a:t>
            </a:r>
            <a:r>
              <a:rPr lang="ru-RU" sz="1400" dirty="0">
                <a:latin typeface="Georgia" panose="02040502050405020303" pitchFamily="18" charset="0"/>
              </a:rPr>
              <a:t> </a:t>
            </a:r>
            <a:endParaRPr lang="ro-RO" sz="1400" b="1" dirty="0">
              <a:solidFill>
                <a:srgbClr val="FF0000"/>
              </a:solidFill>
              <a:highlight>
                <a:srgbClr val="FFFFFF"/>
              </a:highlight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400" b="1" dirty="0">
                <a:solidFill>
                  <a:srgbClr val="FF0000"/>
                </a:solidFill>
                <a:latin typeface="Georgia" panose="02040502050405020303" pitchFamily="18" charset="0"/>
              </a:rPr>
              <a:t>!! Упаковка, повторно используемая с той же целью, возврат которой потребителем или коммерсантом обеспечен выплатой депозитной суммы, посредством повторной покупки или другим способом. Критерии, лежащие в основе управления многоразовой упаковкой, перечислены в приложении № 10 к Положению.</a:t>
            </a: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Критерии, лежащие в основе управления многоразовой упаковкой</a:t>
            </a:r>
            <a:r>
              <a:rPr lang="ro-RO" sz="1400" dirty="0">
                <a:solidFill>
                  <a:srgbClr val="FF0000"/>
                </a:solidFill>
                <a:latin typeface="Georgia" panose="02040502050405020303" pitchFamily="18" charset="0"/>
              </a:rPr>
              <a:t>, </a:t>
            </a: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согласно приложению №10 </a:t>
            </a:r>
            <a:endParaRPr lang="en-US" sz="1400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400" b="1" dirty="0">
                <a:solidFill>
                  <a:srgbClr val="FF0000"/>
                </a:solidFill>
                <a:latin typeface="Georgia" panose="02040502050405020303" pitchFamily="18" charset="0"/>
              </a:rPr>
              <a:t>Повторно используемая упаковка</a:t>
            </a:r>
            <a:r>
              <a:rPr lang="ro-RO" sz="1400" b="1" dirty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  <a:endParaRPr lang="ru-RU" sz="1400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a) считается ввезенной на рынок, если она размещена на рынке, производителем, впервые, с целью повторного использования, вместе с продуктом, который в данной упаковке должен содержаться, защищаться, обращаться, распределяться или представляться;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b) не считается упаковкой, ввезенной на рынок, упаковка, которая повторно используется для упаковки продукта и снова становится доступной;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c) не считается отходом упаковка, если осуществляется ее возврат для повторного использования.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2) Количество отходов упаковки повторного использования, генерируемых за год, считается равным количеству упаковок повторного использования, ввезенных на национальный рынок в соответствующем году.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  <a:t>3) Неиспользованная упаковка также может быть предметом депозитной системы, по решению производителей.</a:t>
            </a:r>
            <a:br>
              <a:rPr lang="ru-RU" sz="14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o-RO" alt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62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>
            <a:extLst>
              <a:ext uri="{FF2B5EF4-FFF2-40B4-BE49-F238E27FC236}">
                <a16:creationId xmlns:a16="http://schemas.microsoft.com/office/drawing/2014/main" id="{BB1F4B07-3543-0E77-D600-409DD38B0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825" y="47625"/>
            <a:ext cx="10902950" cy="776288"/>
          </a:xfrm>
        </p:spPr>
        <p:txBody>
          <a:bodyPr/>
          <a:lstStyle/>
          <a:p>
            <a:pPr algn="ctr">
              <a:defRPr/>
            </a:pPr>
            <a:r>
              <a:rPr lang="ru" sz="2800" b="1" dirty="0">
                <a:solidFill>
                  <a:srgbClr val="548235"/>
                </a:solidFill>
                <a:latin typeface="Georgia"/>
              </a:rPr>
              <a:t>Освобождение, предусмотренные ст. 54 ч.(10) и (11) </a:t>
            </a:r>
            <a:br>
              <a:rPr lang="ru" sz="2800" b="1" dirty="0">
                <a:solidFill>
                  <a:srgbClr val="548235"/>
                </a:solidFill>
                <a:latin typeface="Georgia"/>
              </a:rPr>
            </a:br>
            <a:r>
              <a:rPr lang="ru" sz="2800" b="1" dirty="0">
                <a:solidFill>
                  <a:srgbClr val="548235"/>
                </a:solidFill>
                <a:latin typeface="Georgia"/>
              </a:rPr>
              <a:t>Закона № 209/2016</a:t>
            </a:r>
            <a:endParaRPr lang="ru-RU" altLang="ru-RU" sz="2400" b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9700" name="Объект 2">
            <a:extLst>
              <a:ext uri="{FF2B5EF4-FFF2-40B4-BE49-F238E27FC236}">
                <a16:creationId xmlns:a16="http://schemas.microsoft.com/office/drawing/2014/main" id="{B1988E03-FED0-E101-4575-43B8392E4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25" y="704850"/>
            <a:ext cx="11233150" cy="5716588"/>
          </a:xfrm>
        </p:spPr>
        <p:txBody>
          <a:bodyPr/>
          <a:lstStyle/>
          <a:p>
            <a:pPr marL="0" indent="0" algn="just">
              <a:buNone/>
            </a:pPr>
            <a:endParaRPr lang="ru-RU" altLang="ru-RU" sz="1800" dirty="0">
              <a:solidFill>
                <a:srgbClr val="FF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alt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Исключения по </a:t>
            </a:r>
            <a:r>
              <a:rPr lang="ro-RO" altLang="ru-RU" sz="1800" b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100 kg </a:t>
            </a:r>
            <a:r>
              <a:rPr lang="ru-RU" altLang="ru-RU" sz="1800" b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упаковки </a:t>
            </a:r>
            <a:r>
              <a:rPr lang="ru-RU" alt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в год относительно упаковки, подпадающая под действие залоговой системы в соответствии с частью (1) статьи 541 Закона №209/2016</a:t>
            </a:r>
          </a:p>
          <a:p>
            <a:pPr marL="0" indent="0" algn="just">
              <a:buNone/>
            </a:pPr>
            <a:endParaRPr lang="ru-RU" altLang="ru-RU" sz="1800" dirty="0">
              <a:solidFill>
                <a:srgbClr val="FF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Продукты, перечисленные в части (3) статьи 541 Закона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>, упакованные в упаковку многоразового использования и одноразовую упаковку, подпадают под действие залоговой системы</a:t>
            </a:r>
            <a:r>
              <a:rPr lang="ro-RO" sz="180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o-RO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ч</a:t>
            </a:r>
            <a:r>
              <a:rPr lang="ru-RU" alt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асть (1)) 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1800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>Производители взимают залог с дистрибьюторов или коммерсантов за каждую </a:t>
            </a: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единицу пива, пивных коктейлей, сидра, вина, винных коктейлей, винных напитков, прочих напитков брожения, алкогольных коктейлей и безалкогольных напитков (прохладительные напитки, столовая вода), минеральной природной воды, родниковой воды, питьевой воды, сока, нектара, разлитых в одноразовые стеклянные, пластиковые или металлические емкости объемом не менее одной десятой литра и до трех литров включительно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>. </a:t>
            </a:r>
            <a:r>
              <a:rPr lang="ro-RO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ч</a:t>
            </a:r>
            <a:r>
              <a:rPr lang="ru-RU" alt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асть (3))</a:t>
            </a:r>
          </a:p>
          <a:p>
            <a:pPr marL="0" indent="0" algn="just">
              <a:buNone/>
            </a:pPr>
            <a:r>
              <a:rPr lang="ru-RU" altLang="ru-RU" sz="1800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1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945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>
            <a:extLst>
              <a:ext uri="{FF2B5EF4-FFF2-40B4-BE49-F238E27FC236}">
                <a16:creationId xmlns:a16="http://schemas.microsoft.com/office/drawing/2014/main" id="{7DD3890F-61E1-3121-0EBE-BF5D4285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3688"/>
            <a:ext cx="10515600" cy="755650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800" b="1" i="0" u="none" strike="noStrike">
                <a:solidFill>
                  <a:srgbClr val="548235"/>
                </a:solidFill>
                <a:latin typeface="Georgia"/>
              </a:rPr>
              <a:t>Освобождения</a:t>
            </a:r>
            <a:endParaRPr lang="ru-RU" altLang="ru-RU" sz="2800" b="1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0723" name="Объект 2">
            <a:extLst>
              <a:ext uri="{FF2B5EF4-FFF2-40B4-BE49-F238E27FC236}">
                <a16:creationId xmlns:a16="http://schemas.microsoft.com/office/drawing/2014/main" id="{29F25442-27E5-BE05-FEB9-5C0E3CD0623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97328" y="831133"/>
            <a:ext cx="11397343" cy="4625389"/>
          </a:xfrm>
        </p:spPr>
        <p:txBody>
          <a:bodyPr>
            <a:noAutofit/>
          </a:bodyPr>
          <a:lstStyle/>
          <a:p>
            <a:pPr marL="0" indent="0" algn="just" rtl="0">
              <a:buFont typeface="Arial" panose="020B0604020202020204" pitchFamily="34" charset="0"/>
              <a:buNone/>
              <a:defRPr/>
            </a:pPr>
            <a:endParaRPr lang="ru" sz="1600" b="0" i="0" u="none" strike="noStrike" dirty="0" smtClean="0">
              <a:latin typeface="Georgia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600" b="0" i="0" u="none" strike="noStrike" dirty="0" smtClean="0">
                <a:latin typeface="Georgia"/>
              </a:rPr>
              <a:t>Субъекты</a:t>
            </a:r>
            <a:r>
              <a:rPr lang="ru" sz="1600" b="0" i="0" u="none" strike="noStrike" dirty="0">
                <a:latin typeface="Georgia"/>
              </a:rPr>
              <a:t>, </a:t>
            </a:r>
            <a:r>
              <a:rPr lang="ru" sz="1600" b="0" i="0" u="none" strike="noStrike" dirty="0" smtClean="0">
                <a:latin typeface="Georgia"/>
              </a:rPr>
              <a:t>предусмотренные в части (1), зарегистрироыванные в АИС Управление отходами, </a:t>
            </a:r>
            <a:r>
              <a:rPr lang="ru" sz="1600" b="0" i="0" u="none" strike="noStrike" dirty="0">
                <a:latin typeface="Georgia"/>
              </a:rPr>
              <a:t>освобождаются от платы сбора за </a:t>
            </a:r>
            <a:r>
              <a:rPr lang="ru" sz="1600" b="0" i="0" u="none" strike="noStrike" dirty="0" smtClean="0">
                <a:latin typeface="Georgia"/>
              </a:rPr>
              <a:t>упаковку </a:t>
            </a:r>
            <a:r>
              <a:rPr lang="ru" sz="1600" b="0" i="0" u="none" strike="noStrike" dirty="0">
                <a:latin typeface="Georgia"/>
              </a:rPr>
              <a:t>равное соотношению количества утилизированных отходов и количества отходов, соответствующего цели переработки</a:t>
            </a:r>
            <a:r>
              <a:rPr lang="ru" sz="1600" b="0" i="0" u="none" strike="noStrike" dirty="0" smtClean="0">
                <a:latin typeface="Georgia"/>
              </a:rPr>
              <a:t>, </a:t>
            </a:r>
            <a:r>
              <a:rPr lang="ru" sz="1600" b="0" i="0" u="none" strike="noStrike" dirty="0">
                <a:latin typeface="Georgia"/>
              </a:rPr>
              <a:t>умноженного на ставку сбора за упаковку, предусмотренную в ч.(4) п.2), а именно:</a:t>
            </a:r>
          </a:p>
          <a:p>
            <a:pPr marL="0" indent="0" algn="ctr">
              <a:buNone/>
            </a:pPr>
            <a:r>
              <a:rPr lang="ro-RO" sz="2400" b="1" dirty="0"/>
              <a:t> </a:t>
            </a:r>
            <a:r>
              <a:rPr lang="ro-RO" sz="2400" b="1" i="1" dirty="0"/>
              <a:t>T = Q × Ct − (V/O × Q × Ct)</a:t>
            </a:r>
            <a:r>
              <a:rPr lang="ro-RO" sz="2400" b="1" dirty="0"/>
              <a:t>,</a:t>
            </a:r>
            <a:endParaRPr lang="en-US" sz="2400" b="1" dirty="0"/>
          </a:p>
          <a:p>
            <a:pPr marL="0" indent="0">
              <a:buNone/>
              <a:defRPr/>
            </a:pPr>
            <a:r>
              <a:rPr lang="ru-RU" sz="1600" dirty="0" smtClean="0">
                <a:latin typeface="Georgia"/>
              </a:rPr>
              <a:t>где</a:t>
            </a:r>
            <a:endParaRPr lang="ro-RO" sz="1600" dirty="0" smtClean="0">
              <a:latin typeface="Georgia"/>
            </a:endParaRPr>
          </a:p>
          <a:p>
            <a:pPr marL="0" indent="0">
              <a:buNone/>
              <a:defRPr/>
            </a:pPr>
            <a:r>
              <a:rPr lang="ru" sz="1600" dirty="0" smtClean="0">
                <a:latin typeface="Georgia"/>
              </a:rPr>
              <a:t>- T </a:t>
            </a:r>
            <a:r>
              <a:rPr lang="ru" sz="1600" dirty="0">
                <a:latin typeface="Georgia"/>
              </a:rPr>
              <a:t>– сумма </a:t>
            </a:r>
            <a:r>
              <a:rPr lang="ru" sz="1600" dirty="0" smtClean="0">
                <a:latin typeface="Georgia"/>
              </a:rPr>
              <a:t>сбора к </a:t>
            </a:r>
            <a:r>
              <a:rPr lang="ru" sz="1600" dirty="0">
                <a:latin typeface="Georgia"/>
              </a:rPr>
              <a:t>оплате;</a:t>
            </a:r>
          </a:p>
          <a:p>
            <a:pPr marL="0" indent="0">
              <a:buNone/>
              <a:defRPr/>
            </a:pPr>
            <a:r>
              <a:rPr lang="ru-RU" sz="1600" i="1" dirty="0" smtClean="0"/>
              <a:t>- </a:t>
            </a:r>
            <a:r>
              <a:rPr lang="ro-RO" sz="1600" i="1" dirty="0" smtClean="0"/>
              <a:t>Q</a:t>
            </a:r>
            <a:r>
              <a:rPr lang="ru-RU" sz="1600" i="1" dirty="0" smtClean="0"/>
              <a:t>- </a:t>
            </a:r>
            <a:r>
              <a:rPr lang="ru-RU" sz="1600" dirty="0" smtClean="0"/>
              <a:t>количество</a:t>
            </a:r>
            <a:r>
              <a:rPr lang="ru-RU" sz="1600" i="1" dirty="0" smtClean="0"/>
              <a:t> </a:t>
            </a:r>
            <a:r>
              <a:rPr lang="ru-RU" sz="1600" dirty="0" smtClean="0"/>
              <a:t>упаковки размещенная на рынок по каждому типу материала</a:t>
            </a:r>
            <a:endParaRPr lang="en-US" sz="1600" dirty="0"/>
          </a:p>
          <a:p>
            <a:pPr marL="0" indent="0">
              <a:buNone/>
              <a:defRPr/>
            </a:pPr>
            <a:r>
              <a:rPr lang="ru-RU" sz="1600" i="1" dirty="0" smtClean="0"/>
              <a:t>- </a:t>
            </a:r>
            <a:r>
              <a:rPr lang="ro-RO" sz="1600" i="1" dirty="0" smtClean="0"/>
              <a:t>Ct</a:t>
            </a:r>
            <a:r>
              <a:rPr lang="ro-RO" sz="1600" dirty="0" smtClean="0"/>
              <a:t> </a:t>
            </a:r>
            <a:r>
              <a:rPr lang="ro-RO" sz="1600" dirty="0"/>
              <a:t>– </a:t>
            </a:r>
            <a:r>
              <a:rPr lang="ru-RU" sz="1600" dirty="0" smtClean="0"/>
              <a:t>ставка сбора на упаковку по каждому типу материала</a:t>
            </a:r>
            <a:r>
              <a:rPr lang="ro-RO" sz="1600" dirty="0" smtClean="0"/>
              <a:t>;</a:t>
            </a:r>
            <a:endParaRPr lang="en-US" sz="1600" dirty="0"/>
          </a:p>
          <a:p>
            <a:pPr marL="0" indent="0">
              <a:buNone/>
              <a:defRPr/>
            </a:pPr>
            <a:r>
              <a:rPr lang="ru" sz="1600" dirty="0" smtClean="0">
                <a:latin typeface="Georgia"/>
              </a:rPr>
              <a:t>- V </a:t>
            </a:r>
            <a:r>
              <a:rPr lang="ru" sz="1600" dirty="0">
                <a:latin typeface="Georgia"/>
              </a:rPr>
              <a:t>- количество переработанных </a:t>
            </a:r>
            <a:r>
              <a:rPr lang="ru" sz="1600" dirty="0" smtClean="0">
                <a:latin typeface="Georgia"/>
              </a:rPr>
              <a:t>отходов по каждому типу из материалов;</a:t>
            </a:r>
            <a:endParaRPr lang="ru" sz="1600" dirty="0">
              <a:latin typeface="Georgia"/>
            </a:endParaRPr>
          </a:p>
          <a:p>
            <a:pPr marL="0" indent="0" algn="just">
              <a:buNone/>
              <a:defRPr/>
            </a:pPr>
            <a:r>
              <a:rPr lang="ru" sz="1600" dirty="0">
                <a:latin typeface="Georgia"/>
              </a:rPr>
              <a:t>O – количество отходов, которое соответствует цели переработки, </a:t>
            </a:r>
            <a:r>
              <a:rPr lang="ru" sz="1600" dirty="0" smtClean="0">
                <a:latin typeface="Georgia"/>
              </a:rPr>
              <a:t>по каждому типу из материалов</a:t>
            </a:r>
            <a:endParaRPr lang="ro-RO" altLang="ru-RU" sz="1600" i="1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endParaRPr lang="ru" sz="1600" b="0" i="1" u="none" strike="noStrike" dirty="0" smtClean="0">
              <a:solidFill>
                <a:srgbClr val="548235"/>
              </a:solidFill>
              <a:latin typeface="Georgia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endParaRPr lang="ru" sz="1600" i="1" dirty="0">
              <a:solidFill>
                <a:srgbClr val="548235"/>
              </a:solidFill>
              <a:latin typeface="Georgia"/>
            </a:endParaRPr>
          </a:p>
          <a:p>
            <a:pPr marL="0" indent="0" algn="just" rtl="0">
              <a:buFont typeface="Arial" panose="020B0604020202020204" pitchFamily="34" charset="0"/>
              <a:buNone/>
              <a:defRPr/>
            </a:pPr>
            <a:r>
              <a:rPr lang="ru" sz="1600" b="0" i="1" u="none" strike="noStrike" dirty="0" smtClean="0">
                <a:solidFill>
                  <a:srgbClr val="548235"/>
                </a:solidFill>
                <a:latin typeface="Georgia"/>
              </a:rPr>
              <a:t>Для </a:t>
            </a:r>
            <a:r>
              <a:rPr lang="ru" sz="1600" b="0" i="1" u="none" strike="noStrike" dirty="0">
                <a:solidFill>
                  <a:srgbClr val="548235"/>
                </a:solidFill>
                <a:latin typeface="Georgia"/>
              </a:rPr>
              <a:t>достижения целей, изложенных в п. 11, экспортируемые отходы упаковки, в соответствии с положениями ст. 63 и 64 Закона № 209/2016, могут учитываться в счет целей переработки и рециркуляции только в том случае, если существует письменное доказательство, подтверждающее, что имела место переработка/освоение упаковки.</a:t>
            </a:r>
          </a:p>
          <a:p>
            <a:pPr marL="0" indent="0" algn="just">
              <a:buNone/>
              <a:defRPr/>
            </a:pPr>
            <a:endParaRPr lang="ru-RU" altLang="en-US" sz="20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:a16="http://schemas.microsoft.com/office/drawing/2014/main" id="{E86E596D-FEAF-0B28-77EE-53F98D973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Autofit/>
          </a:bodyPr>
          <a:lstStyle/>
          <a:p>
            <a:pPr marL="539750" algn="ctr" rtl="0">
              <a:lnSpc>
                <a:spcPct val="107000"/>
              </a:lnSpc>
              <a:spcAft>
                <a:spcPts val="800"/>
              </a:spcAft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 изменения в ст. 14 ч.(4) Закона № 1540/1998</a:t>
            </a:r>
            <a:endParaRPr lang="en-GB" altLang="en-US" sz="2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9BEBE3-4153-0189-8FA4-27400F1587E7}"/>
              </a:ext>
            </a:extLst>
          </p:cNvPr>
          <p:cNvSpPr txBox="1"/>
          <p:nvPr/>
        </p:nvSpPr>
        <p:spPr>
          <a:xfrm>
            <a:off x="960665" y="1364580"/>
            <a:ext cx="10801350" cy="151304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R="179705" algn="ctr" rtl="0">
              <a:lnSpc>
                <a:spcPct val="115000"/>
              </a:lnSpc>
              <a:spcAft>
                <a:spcPts val="800"/>
              </a:spcAft>
              <a:defRPr/>
            </a:pPr>
            <a:r>
              <a:rPr lang="ru" sz="1800" b="1" i="0" u="none" strike="noStrike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Изменяется срок декларирования и уплаты налога для с</a:t>
            </a:r>
            <a:r>
              <a:rPr lang="ru" sz="1800" b="1" i="0" u="none" strike="noStrike">
                <a:solidFill>
                  <a:srgbClr val="FF0000"/>
                </a:solidFill>
                <a:highlight>
                  <a:srgbClr val="FFFFFF"/>
                </a:highlight>
                <a:latin typeface="Georgia"/>
              </a:rPr>
              <a:t>убъектов, которые не являются членами коллективной системы или не зарегистрировались как индивидуальная система </a:t>
            </a:r>
            <a:r>
              <a:rPr lang="ru" sz="1800" b="1" i="0" u="none" strike="noStrike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 </a:t>
            </a:r>
          </a:p>
          <a:p>
            <a:pPr marR="179705" algn="ctr">
              <a:lnSpc>
                <a:spcPct val="115000"/>
              </a:lnSpc>
              <a:spcAft>
                <a:spcPts val="800"/>
              </a:spcAft>
              <a:defRPr/>
            </a:pPr>
            <a:endParaRPr lang="ro-RO" b="1">
              <a:solidFill>
                <a:srgbClr val="FF0000"/>
              </a:solidFill>
              <a:latin typeface="Georgia" panose="02040502050405020303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R="179705" algn="just">
              <a:lnSpc>
                <a:spcPct val="115000"/>
              </a:lnSpc>
              <a:spcAft>
                <a:spcPts val="800"/>
              </a:spcAft>
              <a:defRPr/>
            </a:pPr>
            <a:endParaRPr lang="en-GB" sz="1600">
              <a:latin typeface="Georgia" panose="02040502050405020303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59396" name="TextBox 5">
            <a:extLst>
              <a:ext uri="{FF2B5EF4-FFF2-40B4-BE49-F238E27FC236}">
                <a16:creationId xmlns:a16="http://schemas.microsoft.com/office/drawing/2014/main" id="{E28929D3-EBE9-38B2-5E3B-2C8AB9560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3360738"/>
            <a:ext cx="4217988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539750" indent="539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2200" b="0" i="0" u="none" strike="noStrike">
                <a:latin typeface="Georgia"/>
                <a:ea typeface="Calibri"/>
                <a:cs typeface="Times New Roman"/>
              </a:rPr>
              <a:t>до  </a:t>
            </a:r>
            <a:r>
              <a:rPr lang="ru" sz="2200" b="1" i="0" u="none" strike="noStrike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30</a:t>
            </a:r>
            <a:r>
              <a:rPr lang="ru" sz="2200" b="0" i="0" u="none" strike="noStrike">
                <a:latin typeface="Georgia"/>
                <a:ea typeface="Calibri"/>
                <a:cs typeface="Times New Roman"/>
              </a:rPr>
              <a:t>-го числа следующего за отчетным месяца</a:t>
            </a:r>
            <a:endParaRPr lang="en-GB" altLang="en-US" sz="2200" b="1">
              <a:solidFill>
                <a:srgbClr val="FF0000"/>
              </a:solidFill>
              <a:latin typeface="Georgia" panose="02040502050405020303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59397" name="TextBox 2">
            <a:extLst>
              <a:ext uri="{FF2B5EF4-FFF2-40B4-BE49-F238E27FC236}">
                <a16:creationId xmlns:a16="http://schemas.microsoft.com/office/drawing/2014/main" id="{870F237D-EB1B-0995-0052-19F455870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1025" y="3359150"/>
            <a:ext cx="4300538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539750" indent="539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2200" b="0" i="0" u="none" strike="noStrike">
                <a:latin typeface="Georgia"/>
                <a:ea typeface="Calibri"/>
                <a:cs typeface="Times New Roman"/>
              </a:rPr>
              <a:t>до </a:t>
            </a:r>
            <a:r>
              <a:rPr lang="ru" sz="2200" b="1" i="0" u="none" strike="noStrike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25</a:t>
            </a:r>
            <a:r>
              <a:rPr lang="ru" sz="2200" b="0" i="0" u="none" strike="noStrike">
                <a:latin typeface="Georgia"/>
                <a:ea typeface="Calibri"/>
                <a:cs typeface="Times New Roman"/>
              </a:rPr>
              <a:t>-го числа следующего за отчетным месяца</a:t>
            </a:r>
            <a:endParaRPr lang="en-GB" altLang="en-US" sz="2200" b="1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929262D6-F208-8A4E-DDA7-307B8A356E98}"/>
              </a:ext>
            </a:extLst>
          </p:cNvPr>
          <p:cNvSpPr/>
          <p:nvPr/>
        </p:nvSpPr>
        <p:spPr>
          <a:xfrm>
            <a:off x="5508625" y="3549650"/>
            <a:ext cx="1520825" cy="782638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479E9735-F9E4-46C6-D8F9-45B3B9EBE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538538" indent="-3538538" algn="ctr" rtl="0">
              <a:defRPr/>
            </a:pPr>
            <a:r>
              <a:rPr lang="ru" sz="2400" b="1" i="0" u="none" strike="noStrike">
                <a:solidFill>
                  <a:srgbClr val="70AD47"/>
                </a:solidFill>
                <a:latin typeface="Georgia"/>
              </a:rPr>
              <a:t>Форма POLMED 23</a:t>
            </a:r>
            <a:r>
              <a:rPr lang="ru" sz="2400" b="0" i="0" u="none" strike="noStrike">
                <a:solidFill>
                  <a:srgbClr val="FF0000"/>
                </a:solidFill>
                <a:latin typeface="Calibri Light"/>
              </a:rPr>
              <a:t/>
            </a:r>
            <a:br>
              <a:rPr lang="ru" sz="2400" b="0" i="0" u="none" strike="noStrike">
                <a:solidFill>
                  <a:srgbClr val="FF0000"/>
                </a:solidFill>
                <a:latin typeface="Calibri Light"/>
              </a:rPr>
            </a:br>
            <a:endParaRPr lang="en-US" altLang="ru-RU" sz="240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2ECE3DCD-B810-EC61-09B8-F7288823190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649122"/>
            <a:ext cx="6507163" cy="3343605"/>
          </a:xfrm>
        </p:spPr>
        <p:txBody>
          <a:bodyPr>
            <a:noAutofit/>
          </a:bodyPr>
          <a:lstStyle/>
          <a:p>
            <a:pPr marL="855663" indent="58738" algn="ctr">
              <a:buFont typeface="Arial" panose="020B0604020202020204" pitchFamily="34" charset="0"/>
              <a:buNone/>
            </a:pPr>
            <a:endParaRPr lang="ro-MD" altLang="en-US" sz="2400" dirty="0"/>
          </a:p>
          <a:p>
            <a:pPr marL="855663" indent="58738" algn="ctr">
              <a:buFont typeface="Arial" panose="020B0604020202020204" pitchFamily="34" charset="0"/>
              <a:buNone/>
            </a:pPr>
            <a:endParaRPr lang="ro-MD" altLang="en-US" sz="2400" dirty="0"/>
          </a:p>
          <a:p>
            <a:pPr marL="855663" indent="58738" algn="ctr">
              <a:buFont typeface="Arial" panose="020B0604020202020204" pitchFamily="34" charset="0"/>
              <a:buNone/>
            </a:pPr>
            <a:endParaRPr lang="ro-MD" altLang="en-US" sz="2400" dirty="0"/>
          </a:p>
          <a:p>
            <a:pPr marL="855663" indent="58738" algn="ctr" rtl="0">
              <a:buFont typeface="Arial" panose="020B0604020202020204" pitchFamily="34" charset="0"/>
              <a:buNone/>
            </a:pPr>
            <a:r>
              <a:rPr lang="ru" sz="2200" b="0" i="0" u="none" strike="noStrike" dirty="0">
                <a:latin typeface="Georgia"/>
              </a:rPr>
              <a:t>Отчет о плате за товары, которые в процессе использования загрязняют окружающую среды (форма POLMED23) и инструкция по его заполнению утверждаются приказом Министерства финансов № 93 от 09.10.2023</a:t>
            </a:r>
            <a:endParaRPr lang="en-US" altLang="en-US" sz="2200" dirty="0">
              <a:latin typeface="Georgia" panose="02040502050405020303" pitchFamily="18" charset="0"/>
            </a:endParaRPr>
          </a:p>
        </p:txBody>
      </p:sp>
      <p:pic>
        <p:nvPicPr>
          <p:cNvPr id="31748" name="Picture 5" descr="Ministerul Finanțelor (Republica Moldova) - Wikipedia">
            <a:extLst>
              <a:ext uri="{FF2B5EF4-FFF2-40B4-BE49-F238E27FC236}">
                <a16:creationId xmlns:a16="http://schemas.microsoft.com/office/drawing/2014/main" id="{C987CB80-56B4-6462-AE7F-DC9A8280B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05478" y="1311522"/>
            <a:ext cx="374332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3B77F9D1-4EDF-5A99-F6B3-3F69AF880D79}"/>
              </a:ext>
            </a:extLst>
          </p:cNvPr>
          <p:cNvSpPr txBox="1"/>
          <p:nvPr/>
        </p:nvSpPr>
        <p:spPr>
          <a:xfrm>
            <a:off x="1858042" y="4271957"/>
            <a:ext cx="9495760" cy="17543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Подлежит изменению исходя из</a:t>
            </a:r>
            <a:r>
              <a:rPr lang="ro-RO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: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 dirty="0" err="1">
                <a:solidFill>
                  <a:srgbClr val="FF0000"/>
                </a:solidFill>
                <a:uFillTx/>
                <a:latin typeface="Georgia" pitchFamily="18"/>
              </a:rPr>
              <a:t>Искдючения</a:t>
            </a:r>
            <a:r>
              <a:rPr lang="ru-RU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товарных позиции по упаковкам</a:t>
            </a:r>
            <a:r>
              <a:rPr lang="ro-RO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;</a:t>
            </a:r>
          </a:p>
          <a:p>
            <a:pPr marL="285750" marR="0" lvl="0" indent="-28575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</a:t>
            </a:r>
            <a:r>
              <a:rPr lang="ru-RU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Изменения </a:t>
            </a:r>
            <a:r>
              <a:rPr lang="ru-RU" sz="1800" b="1" i="0" u="none" strike="noStrike" kern="1200" cap="none" spc="0" baseline="0" dirty="0" err="1">
                <a:solidFill>
                  <a:srgbClr val="FF0000"/>
                </a:solidFill>
                <a:uFillTx/>
                <a:latin typeface="Georgia" pitchFamily="18"/>
              </a:rPr>
              <a:t>срокоа</a:t>
            </a:r>
            <a:r>
              <a:rPr lang="ru-RU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декларирования для субъектов не исполняющих обязательства РОП</a:t>
            </a:r>
            <a:r>
              <a:rPr lang="ro-RO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– 25 </a:t>
            </a:r>
            <a:r>
              <a:rPr lang="ru-RU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число месяца следующего за отчетным</a:t>
            </a:r>
            <a:r>
              <a:rPr lang="ro-RO" sz="18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.</a:t>
            </a:r>
          </a:p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vi-VN" sz="1800" b="0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/>
              </a:rPr>
              <a:t/>
            </a:r>
            <a:br>
              <a:rPr lang="vi-VN" sz="1800" b="0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/>
              </a:rPr>
            </a:br>
            <a:endParaRPr lang="en-GB" sz="1800" b="0" i="0" u="none" strike="noStrike" kern="1200" cap="none" spc="0" baseline="0" dirty="0">
              <a:solidFill>
                <a:srgbClr val="FF0000"/>
              </a:solidFill>
              <a:uFillTx/>
              <a:latin typeface="Aptos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D86FA5C-4505-2A5A-069C-6D80BA9FFD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7298405"/>
              </p:ext>
            </p:extLst>
          </p:nvPr>
        </p:nvGraphicFramePr>
        <p:xfrm>
          <a:off x="863076" y="1615222"/>
          <a:ext cx="1015685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2771" name="TextBox 6">
            <a:extLst>
              <a:ext uri="{FF2B5EF4-FFF2-40B4-BE49-F238E27FC236}">
                <a16:creationId xmlns:a16="http://schemas.microsoft.com/office/drawing/2014/main" id="{0CB56D81-90CF-E7CE-F285-ECCC2DEB2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63" y="992188"/>
            <a:ext cx="110363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" sz="1600" b="0" i="0" u="none" strike="noStrike" dirty="0">
                <a:latin typeface="Georgia"/>
              </a:rPr>
              <a:t>Отчет о сборе за товары, в процессе использования которых загрязняется окружающая среда, представляется Государственной налоговой службе с обязательным использованием автоматизированных методов электронной отчетности на условиях, установленных в ст. 187 ч.(2</a:t>
            </a:r>
            <a:r>
              <a:rPr lang="ru" sz="1600" b="0" i="0" u="none" strike="noStrike" baseline="30000" dirty="0">
                <a:latin typeface="Georgia"/>
              </a:rPr>
              <a:t>1</a:t>
            </a:r>
            <a:r>
              <a:rPr lang="ru" sz="1600" b="0" i="0" u="none" strike="noStrike" dirty="0">
                <a:latin typeface="Georgia"/>
              </a:rPr>
              <a:t>) Налогового кодекса: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470172B8-07EE-2491-F0F1-1A9AA324449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6612088"/>
              </p:ext>
            </p:extLst>
          </p:nvPr>
        </p:nvGraphicFramePr>
        <p:xfrm>
          <a:off x="0" y="774927"/>
          <a:ext cx="11117715" cy="5699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>
            <a:extLst>
              <a:ext uri="{FF2B5EF4-FFF2-40B4-BE49-F238E27FC236}">
                <a16:creationId xmlns:a16="http://schemas.microsoft.com/office/drawing/2014/main" id="{08AE8A22-30A9-27F5-93FA-8ED72A184A13}"/>
              </a:ext>
            </a:extLst>
          </p:cNvPr>
          <p:cNvSpPr txBox="1"/>
          <p:nvPr/>
        </p:nvSpPr>
        <p:spPr>
          <a:xfrm>
            <a:off x="2390095" y="596828"/>
            <a:ext cx="6097767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1" i="0" u="none" strike="noStrike" kern="1200" cap="none" spc="0" baseline="0" dirty="0" smtClean="0">
                <a:solidFill>
                  <a:srgbClr val="3B7D23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СТ</a:t>
            </a:r>
            <a:r>
              <a:rPr lang="ro-RO" sz="1800" b="1" i="0" u="none" strike="noStrike" kern="1200" cap="none" spc="0" baseline="0" dirty="0" smtClean="0">
                <a:solidFill>
                  <a:srgbClr val="3B7D23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. </a:t>
            </a:r>
            <a:r>
              <a:rPr lang="ro-RO" sz="1800" b="1" i="0" u="none" strike="noStrike" kern="1200" cap="none" spc="0" baseline="0" dirty="0">
                <a:solidFill>
                  <a:srgbClr val="3B7D23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II. </a:t>
            </a:r>
            <a:r>
              <a:rPr lang="ru-RU" sz="1800" b="1" i="0" u="none" strike="noStrike" kern="1200" cap="none" spc="0" baseline="0" dirty="0" smtClean="0">
                <a:solidFill>
                  <a:srgbClr val="3B7D23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Закона №</a:t>
            </a:r>
            <a:r>
              <a:rPr lang="ro-RO" sz="1800" b="1" i="0" u="none" strike="noStrike" kern="1200" cap="none" spc="0" baseline="0" dirty="0" smtClean="0">
                <a:solidFill>
                  <a:srgbClr val="3B7D23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283/2024</a:t>
            </a:r>
            <a:endParaRPr lang="en-GB" sz="1800" b="0" i="0" u="none" strike="noStrike" kern="1200" cap="none" spc="0" baseline="0" dirty="0">
              <a:solidFill>
                <a:srgbClr val="3B7D23"/>
              </a:solidFill>
              <a:uFillTx/>
              <a:latin typeface="Aptos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7246A9A3-5AE1-6B3A-00B7-AF09C1A1E704}"/>
              </a:ext>
            </a:extLst>
          </p:cNvPr>
          <p:cNvSpPr txBox="1"/>
          <p:nvPr/>
        </p:nvSpPr>
        <p:spPr>
          <a:xfrm>
            <a:off x="518336" y="1167414"/>
            <a:ext cx="5776136" cy="45713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 indent="450213" algn="just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Субъекты предусмотренные в ст.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11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ч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.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(1)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Закона №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1540/1998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о плате за загрязнение окружающей среды которые не являются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членами </a:t>
            </a:r>
            <a:r>
              <a:rPr lang="ru-RU" sz="1600" b="0" i="0" u="none" strike="noStrike" kern="1200" cap="none" spc="0" dirty="0" err="1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колективной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системы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или не зарегистрированы как индивидуальная система обязаны начислить обязательства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,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до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30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апреля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2025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г.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платежи за загрязнение окружающей среды, предусмотренные ст.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11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указанного Закона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уплатить в бюджет соответствующие платежи и представить Государственной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налоговой службе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соответствующий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отчет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с </a:t>
            </a:r>
            <a:r>
              <a:rPr lang="ru" sz="1600" dirty="0" smtClean="0">
                <a:latin typeface="Georgia"/>
              </a:rPr>
              <a:t>использованием </a:t>
            </a:r>
            <a:r>
              <a:rPr lang="ru" sz="1600" dirty="0">
                <a:latin typeface="Georgia"/>
              </a:rPr>
              <a:t>автоматизированных методов электронной отчетности на условиях, установленных в ст. 187 ч.(2</a:t>
            </a:r>
            <a:r>
              <a:rPr lang="ru" sz="1600" baseline="30000" dirty="0">
                <a:latin typeface="Georgia"/>
              </a:rPr>
              <a:t>1</a:t>
            </a:r>
            <a:r>
              <a:rPr lang="ru" sz="1600" dirty="0">
                <a:latin typeface="Georgia"/>
              </a:rPr>
              <a:t>) Налогового </a:t>
            </a:r>
            <a:r>
              <a:rPr lang="ru" sz="1600" dirty="0" smtClean="0">
                <a:latin typeface="Georgia"/>
              </a:rPr>
              <a:t>кодекса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за </a:t>
            </a:r>
            <a:r>
              <a:rPr lang="ru-RU" sz="1600" b="0" i="0" u="none" strike="noStrike" kern="1200" cap="none" spc="0" baseline="0" dirty="0" err="1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налоговоые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</a:t>
            </a:r>
            <a:r>
              <a:rPr lang="ru-RU" sz="1600" b="0" i="0" u="none" strike="noStrike" kern="1200" cap="none" spc="0" baseline="0" dirty="0" err="1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пкриоды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начиная с даты вступления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в силу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Закона №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247/2023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об изменении Закона №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1540/1998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о плате за загрязнение окружающей среды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(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1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октября</a:t>
            </a:r>
            <a:r>
              <a:rPr lang="ru-RU" sz="1600" b="1" i="0" u="none" strike="noStrike" kern="1200" cap="none" spc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2023)</a:t>
            </a:r>
            <a:r>
              <a:rPr lang="ro-RO" sz="16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и до</a:t>
            </a:r>
            <a:r>
              <a:rPr lang="ru-RU" sz="1600" b="1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даты вступления в силу настоящего закона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без применения пени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(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1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января</a:t>
            </a:r>
            <a:r>
              <a:rPr lang="ru-RU" sz="1600" b="1" i="0" u="none" strike="noStrike" kern="1200" cap="none" spc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2025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)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rPr>
              <a:t>.  </a:t>
            </a:r>
            <a:endParaRPr lang="en-GB" sz="1600" b="0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  <a:ea typeface="Calibri" pitchFamily="34"/>
              <a:cs typeface="Times New Roman" pitchFamily="18"/>
            </a:endParaRPr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216CAD43-8DE8-D11C-7D9F-587C8CFB9DC7}"/>
              </a:ext>
            </a:extLst>
          </p:cNvPr>
          <p:cNvSpPr txBox="1"/>
          <p:nvPr/>
        </p:nvSpPr>
        <p:spPr>
          <a:xfrm>
            <a:off x="6900528" y="1380067"/>
            <a:ext cx="4657487" cy="38164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 algn="just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В отступлении от положении ст.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261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ч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.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(4)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Налогового кодекса №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 1163/1997,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не применяются штрафы за представленные отчеты Государственной налоговой службе за периоды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начиная со вступления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в силу З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акона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№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247/2023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 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об внесении изменении в Закон №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1540/1998 </a:t>
            </a:r>
            <a:r>
              <a:rPr lang="ru-RU" sz="1600" dirty="0">
                <a:solidFill>
                  <a:srgbClr val="000000"/>
                </a:solidFill>
                <a:latin typeface="Georgia" pitchFamily="18"/>
                <a:ea typeface="Calibri" pitchFamily="34"/>
                <a:cs typeface="Times New Roman" pitchFamily="18"/>
              </a:rPr>
              <a:t>о плате за загрязнение окружающей среды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(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1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октября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2023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)</a:t>
            </a:r>
            <a:r>
              <a:rPr lang="ro-RO" sz="1600" b="1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и до даты вступления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в силу настоящего закона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(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1 </a:t>
            </a:r>
            <a:r>
              <a:rPr lang="ru-RU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января </a:t>
            </a:r>
            <a:r>
              <a:rPr lang="ro-RO" sz="1600" b="1" i="0" u="none" strike="noStrike" kern="1200" cap="none" spc="0" baseline="0" dirty="0" smtClean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2025</a:t>
            </a:r>
            <a:r>
              <a:rPr lang="ro-RO" sz="16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  <a:ea typeface="Calibri" pitchFamily="34"/>
              </a:rPr>
              <a:t>)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,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которые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содержат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искаженную информацию или неправильные данные, приведшие к </a:t>
            </a:r>
            <a:r>
              <a:rPr lang="ru-RU" sz="1600" dirty="0">
                <a:solidFill>
                  <a:srgbClr val="000000"/>
                </a:solidFill>
                <a:latin typeface="Georgia" pitchFamily="18"/>
                <a:ea typeface="Calibri" pitchFamily="34"/>
              </a:rPr>
              <a:t>з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анижению </a:t>
            </a:r>
            <a:r>
              <a:rPr lang="ru-RU" sz="1600" b="0" i="0" u="none" strike="noStrike" kern="1200" cap="none" spc="0" baseline="0" dirty="0" err="1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платежнй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за загрязнение окружающей среды, предусмотренные в </a:t>
            </a:r>
            <a:r>
              <a:rPr lang="ru-RU" sz="1600" b="0" i="0" u="none" strike="noStrike" kern="1200" cap="none" spc="0" dirty="0" err="1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ст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.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11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Закона №</a:t>
            </a:r>
            <a:r>
              <a:rPr lang="ro-RO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</a:t>
            </a:r>
            <a:r>
              <a:rPr lang="ro-RO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1540/1998 </a:t>
            </a:r>
            <a:r>
              <a:rPr lang="ru-RU" sz="16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О сборе</a:t>
            </a:r>
            <a:r>
              <a:rPr lang="ru-RU" sz="1600" b="0" i="0" u="none" strike="noStrike" kern="1200" cap="none" spc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 за загрязнение окружающей среды</a:t>
            </a:r>
            <a:r>
              <a:rPr lang="ro-RO" sz="1800" b="0" i="0" u="none" strike="noStrike" kern="1200" cap="none" spc="0" baseline="0" dirty="0" smtClean="0">
                <a:solidFill>
                  <a:srgbClr val="000000"/>
                </a:solidFill>
                <a:uFillTx/>
                <a:latin typeface="Georgia" pitchFamily="18"/>
                <a:ea typeface="Calibri" pitchFamily="34"/>
              </a:rPr>
              <a:t>. 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Georgia" pitchFamily="18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Прямоугольник 1">
            <a:extLst>
              <a:ext uri="{FF2B5EF4-FFF2-40B4-BE49-F238E27FC236}">
                <a16:creationId xmlns:a16="http://schemas.microsoft.com/office/drawing/2014/main" id="{03136551-FBEC-3DC4-1A4A-E51A4FC3A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9213" y="192088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1800" b="1" i="0" u="none" strike="noStrike">
                <a:solidFill>
                  <a:srgbClr val="FF0000"/>
                </a:solidFill>
                <a:latin typeface="Georgia"/>
              </a:rPr>
              <a:t>Вопросы-Ответы</a:t>
            </a:r>
            <a:endParaRPr lang="ru-RU" altLang="ru-RU" sz="1800" b="1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61652DD-2E2E-18F2-67F4-9DC7FEEC9D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6575014"/>
              </p:ext>
            </p:extLst>
          </p:nvPr>
        </p:nvGraphicFramePr>
        <p:xfrm>
          <a:off x="1452335" y="1005416"/>
          <a:ext cx="965676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996C0FAE-D990-559C-4E8B-9E0DBC1E6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Autofit/>
          </a:bodyPr>
          <a:lstStyle/>
          <a:p>
            <a:pPr marL="539750" algn="ctr" rtl="0">
              <a:lnSpc>
                <a:spcPct val="107000"/>
              </a:lnSpc>
              <a:spcAft>
                <a:spcPts val="800"/>
              </a:spcAft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 изменения в ст.11 ч.(1) Закона № 1540/1998</a:t>
            </a:r>
            <a:endParaRPr lang="en-GB" alt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2373EB1-1113-8260-426F-13F920D09B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3484347"/>
              </p:ext>
            </p:extLst>
          </p:nvPr>
        </p:nvGraphicFramePr>
        <p:xfrm>
          <a:off x="838200" y="1116281"/>
          <a:ext cx="10744200" cy="498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рямоугольник 1">
            <a:extLst>
              <a:ext uri="{FF2B5EF4-FFF2-40B4-BE49-F238E27FC236}">
                <a16:creationId xmlns:a16="http://schemas.microsoft.com/office/drawing/2014/main" id="{BFAC6B1D-57A1-27C0-7B2D-6DA461E77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255588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1800" b="1" i="0" u="none" strike="noStrike">
                <a:solidFill>
                  <a:srgbClr val="FF0000"/>
                </a:solidFill>
                <a:latin typeface="Georgia"/>
              </a:rPr>
              <a:t>Вопросы-Ответы</a:t>
            </a:r>
            <a:endParaRPr lang="ru-RU" altLang="ru-RU" sz="1800" b="1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FF79EDB-0029-5061-505D-4783D5E430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3190026"/>
              </p:ext>
            </p:extLst>
          </p:nvPr>
        </p:nvGraphicFramePr>
        <p:xfrm>
          <a:off x="1151466" y="1445002"/>
          <a:ext cx="9889067" cy="4294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Прямоугольник 1">
            <a:extLst>
              <a:ext uri="{FF2B5EF4-FFF2-40B4-BE49-F238E27FC236}">
                <a16:creationId xmlns:a16="http://schemas.microsoft.com/office/drawing/2014/main" id="{6A6C3F88-A0B5-2E91-D546-B6C9B6BA4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1588" y="358775"/>
            <a:ext cx="2749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1800" b="1" i="0" u="none" strike="noStrike">
                <a:solidFill>
                  <a:srgbClr val="FF0000"/>
                </a:solidFill>
                <a:latin typeface="Georgia"/>
              </a:rPr>
              <a:t>Вопросы-Ответы</a:t>
            </a:r>
            <a:endParaRPr lang="ru-RU" altLang="ru-RU" sz="1800" b="1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9D75625-3266-86BD-ABDF-5CDCE7C39A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5308099"/>
              </p:ext>
            </p:extLst>
          </p:nvPr>
        </p:nvGraphicFramePr>
        <p:xfrm>
          <a:off x="986063" y="1000202"/>
          <a:ext cx="1077050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2F4FE8D-BCFC-4BF5-3C06-66987AB5FE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0983885"/>
              </p:ext>
            </p:extLst>
          </p:nvPr>
        </p:nvGraphicFramePr>
        <p:xfrm>
          <a:off x="732014" y="539015"/>
          <a:ext cx="10515600" cy="1078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7107" name="Объект 2">
            <a:extLst>
              <a:ext uri="{FF2B5EF4-FFF2-40B4-BE49-F238E27FC236}">
                <a16:creationId xmlns:a16="http://schemas.microsoft.com/office/drawing/2014/main" id="{8363798E-1EA5-4AC2-FE71-8DCC22CDEE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7538" y="1962150"/>
            <a:ext cx="10920412" cy="4640263"/>
          </a:xfrm>
        </p:spPr>
        <p:txBody>
          <a:bodyPr>
            <a:noAutofit/>
          </a:bodyPr>
          <a:lstStyle/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latin typeface="Georgia"/>
              </a:rPr>
              <a:t>В результате изменений, внесенных в ст. 11 ч. (3) Закона № 1540/1998 Законом № 247/2023, обязательство по сбору за товары, указанные в ч. (2), возникает в день размещения соответствующих товаров на рынке. </a:t>
            </a:r>
            <a:r>
              <a:rPr lang="ru" sz="1400" b="0" i="0" u="none" strike="noStrike" dirty="0">
                <a:solidFill>
                  <a:srgbClr val="FF0000"/>
                </a:solidFill>
                <a:latin typeface="Georgia"/>
              </a:rPr>
              <a:t>Первоначально, до внесения изменений, обязательство по сбору за товары, указанные в ч.(2), возникало в день импорта.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latin typeface="Georgia"/>
              </a:rPr>
              <a:t>Понятие размещения на рынке в РМ шире, чем понятие импортирования на территорию страны. Товары, упакованные в загрязняющую упаковку, могут быть ввезены на территорию страны в режиме временного импорта или в рамках таможенного назначения - свободная зона. 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latin typeface="Georgia"/>
              </a:rPr>
              <a:t>В этом случае следует отметить положения ч.(2) ст. 54 Закона об отходах № 209/2016, в которой упаковка означает любую продукцию, изготовленную из материалов любого происхождения, используемую для помещения, защиты, перемещения, погрузки и разгрузки, демонстрации и доставки товаров от сырья до готовой продукции, от производителя до пользователя или потребителя. Не подлежащие возврату изделия, используемые для аналогичных целей, также считаются упаковкой.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latin typeface="Georgia"/>
              </a:rPr>
              <a:t>Отходы упаковки означают любую упаковку или упаковочный материал, которые признаются отходами в соответствии с пунктом 9) статьи 2 Закона № 209/2016 - любые вещества или предметы, которые владелец выбрасывает либо намерен или обязан выбросить.</a:t>
            </a:r>
          </a:p>
          <a:p>
            <a:pPr marL="0" indent="0" algn="just" rtl="0">
              <a:buFont typeface="Arial" panose="020B0604020202020204" pitchFamily="34" charset="0"/>
              <a:buNone/>
            </a:pPr>
            <a:r>
              <a:rPr lang="ru" sz="1400" b="0" i="0" u="none" strike="noStrike" dirty="0">
                <a:latin typeface="Georgia"/>
              </a:rPr>
              <a:t>Таким образом, когда упакованные товары/упаковка вносятся на территорию страны в таможенном режиме/назначении, отдичным от импорта, возникает обязательство уплаты сбора за такую упаковку, если упаковка становится отходом и владелец намерен или обязан ее уничтожить.</a:t>
            </a:r>
          </a:p>
          <a:p>
            <a:pPr marL="0" indent="0" algn="just">
              <a:buNone/>
            </a:pPr>
            <a:r>
              <a:rPr lang="ru" sz="1400" b="0" i="0" u="none" strike="noStrike" dirty="0">
                <a:latin typeface="Georgia"/>
              </a:rPr>
              <a:t>Соответственно, согласно ст. 13 ч.(1) Закона № 209/2016 первоначальные производители и первоначальные владельцы отходов обязаны переработать их в соответствии с положениями ст. 3 ч. (1)–(3) Закона</a:t>
            </a:r>
            <a:r>
              <a:rPr lang="ru" sz="1400" dirty="0">
                <a:latin typeface="Georgia"/>
              </a:rPr>
              <a:t> № 209/2016. </a:t>
            </a:r>
            <a:endParaRPr lang="ru" sz="1400" b="0" i="0" u="none" strike="noStrike" dirty="0">
              <a:latin typeface="Georgia"/>
            </a:endParaRPr>
          </a:p>
          <a:p>
            <a:pPr marL="0" indent="0" algn="just"/>
            <a:endParaRPr lang="ru-RU" altLang="ru-RU" dirty="0"/>
          </a:p>
        </p:txBody>
      </p:sp>
      <p:sp>
        <p:nvSpPr>
          <p:cNvPr id="47108" name="Прямоугольник 1">
            <a:extLst>
              <a:ext uri="{FF2B5EF4-FFF2-40B4-BE49-F238E27FC236}">
                <a16:creationId xmlns:a16="http://schemas.microsoft.com/office/drawing/2014/main" id="{97D59672-FDB7-800A-727C-F4B85561C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8300" y="1000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1800" b="1" i="0" u="none" strike="noStrike">
                <a:solidFill>
                  <a:srgbClr val="FF0000"/>
                </a:solidFill>
                <a:latin typeface="Georgia"/>
              </a:rPr>
              <a:t>Вопросы-Ответы</a:t>
            </a:r>
            <a:endParaRPr lang="ru-RU" altLang="ru-RU" sz="1800" b="1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63CD7EB-03BC-AC6D-9728-AFEC6AE3A1DC}"/>
              </a:ext>
            </a:extLst>
          </p:cNvPr>
          <p:cNvGraphicFramePr/>
          <p:nvPr/>
        </p:nvGraphicFramePr>
        <p:xfrm>
          <a:off x="791368" y="5937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9155" name="Прямоугольник 1">
            <a:extLst>
              <a:ext uri="{FF2B5EF4-FFF2-40B4-BE49-F238E27FC236}">
                <a16:creationId xmlns:a16="http://schemas.microsoft.com/office/drawing/2014/main" id="{63868BE3-D07C-41C6-14D5-0CA2634CD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0663" y="223838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1800" b="1" i="0" u="none" strike="noStrike">
                <a:solidFill>
                  <a:srgbClr val="FF0000"/>
                </a:solidFill>
                <a:latin typeface="Georgia"/>
              </a:rPr>
              <a:t>Вопросы-Ответы</a:t>
            </a:r>
            <a:endParaRPr lang="ru-RU" altLang="ru-RU" sz="1800" b="1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811FFBC-C791-6F9D-D316-46793366EC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965754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041C6E8-149B-1118-9521-868618C189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146156"/>
              </p:ext>
            </p:extLst>
          </p:nvPr>
        </p:nvGraphicFramePr>
        <p:xfrm>
          <a:off x="1039813" y="1497013"/>
          <a:ext cx="10107612" cy="4616451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2138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6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6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8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6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04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04911">
                <a:tc row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 dirty="0">
                          <a:solidFill>
                            <a:srgbClr val="000000"/>
                          </a:solidFill>
                          <a:latin typeface="Georgia"/>
                        </a:rPr>
                        <a:t>Год</a:t>
                      </a:r>
                      <a:endParaRPr kumimoji="0" lang="ro-RO" altLang="en-US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 gridSpan="5">
                  <a:txBody>
                    <a:bodyPr/>
                    <a:lstStyle>
                      <a:lvl1pPr indent="-12700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-12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-127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 dirty="0">
                          <a:solidFill>
                            <a:srgbClr val="000000"/>
                          </a:solidFill>
                          <a:latin typeface="Georgia"/>
                        </a:rPr>
                        <a:t>Минимальная цель переработки/освоения/ в зависимоти от типа упаковочного материала (%)</a:t>
                      </a:r>
                      <a:endParaRPr kumimoji="0" lang="ro-RO" altLang="en-US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42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бумага и картон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 dirty="0">
                          <a:solidFill>
                            <a:srgbClr val="000000"/>
                          </a:solidFill>
                          <a:latin typeface="Georgia"/>
                        </a:rPr>
                        <a:t>пластмасса</a:t>
                      </a:r>
                      <a:endParaRPr kumimoji="0" lang="ro-RO" altLang="en-US" sz="14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стекло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 indent="14288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142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142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металлы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endParaRPr kumimoji="0" lang="ro-RO" altLang="en-US" sz="1400" b="1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825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древесина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66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2023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4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2024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11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4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2025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12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4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2026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30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14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4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2027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40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16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35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30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4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2028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45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18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40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35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10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43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1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2029</a:t>
                      </a:r>
                      <a:endParaRPr kumimoji="0" lang="ro-RO" altLang="en-US" sz="1400" b="1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50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20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45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>
                          <a:solidFill>
                            <a:srgbClr val="000000"/>
                          </a:solidFill>
                          <a:latin typeface="Georgia"/>
                        </a:rPr>
                        <a:t>40</a:t>
                      </a:r>
                      <a:endParaRPr kumimoji="0" lang="ro-RO" altLang="en-US" sz="14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" sz="1400" b="0" i="0" u="none" strike="noStrike" cap="none" normalizeH="0" baseline="0" noProof="0" dirty="0">
                          <a:solidFill>
                            <a:srgbClr val="000000"/>
                          </a:solidFill>
                          <a:latin typeface="Georgia"/>
                        </a:rPr>
                        <a:t>10</a:t>
                      </a:r>
                      <a:endParaRPr kumimoji="0" lang="ro-RO" altLang="en-US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75" marR="68575"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0245" name="Прямоугольник 1">
            <a:extLst>
              <a:ext uri="{FF2B5EF4-FFF2-40B4-BE49-F238E27FC236}">
                <a16:creationId xmlns:a16="http://schemas.microsoft.com/office/drawing/2014/main" id="{68332D6B-9107-46C2-A11B-7C9082103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975" y="514350"/>
            <a:ext cx="11347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" sz="2000" b="1" i="0" u="none" strike="noStrike">
                <a:latin typeface="Georgia"/>
              </a:rPr>
              <a:t>Цель переработки в зависимости от типа материала</a:t>
            </a:r>
            <a:endParaRPr lang="ru-RU" altLang="en-US" sz="2000"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91A092C8-2EEC-F6AA-8187-2207A2A4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2125"/>
          </a:xfrm>
        </p:spPr>
        <p:txBody>
          <a:bodyPr>
            <a:noAutofit/>
          </a:bodyPr>
          <a:lstStyle/>
          <a:p>
            <a:pPr marL="539750" algn="ctr" rtl="0">
              <a:lnSpc>
                <a:spcPct val="107000"/>
              </a:lnSpc>
              <a:spcAft>
                <a:spcPts val="800"/>
              </a:spcAft>
              <a:defRPr/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изм</a:t>
            </a: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енения в ст.11 ч.(2) Закона № 1540/1998</a:t>
            </a:r>
            <a:endParaRPr lang="en-GB" altLang="en-US" sz="2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5299" name="TextBox 3">
            <a:extLst>
              <a:ext uri="{FF2B5EF4-FFF2-40B4-BE49-F238E27FC236}">
                <a16:creationId xmlns:a16="http://schemas.microsoft.com/office/drawing/2014/main" id="{F02974E6-13E1-6A7B-8736-FA39991C7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438" y="1136650"/>
            <a:ext cx="10801350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rtl="0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" sz="18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Налогооблагаемые объекты - Упаковка </a:t>
            </a:r>
            <a:endParaRPr lang="ro-RO" altLang="en-US" sz="1800" b="1" dirty="0">
              <a:solidFill>
                <a:srgbClr val="FF0000"/>
              </a:solidFill>
              <a:latin typeface="Georgia" panose="02040502050405020303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endParaRPr lang="en-GB" altLang="en-US" sz="16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CDDDFFE-E7FD-8124-C4F6-C98C9E50C0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8019872"/>
              </p:ext>
            </p:extLst>
          </p:nvPr>
        </p:nvGraphicFramePr>
        <p:xfrm>
          <a:off x="1508760" y="1819656"/>
          <a:ext cx="10174224" cy="431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67936-A708-BD6A-6E87-82239F5A309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407834"/>
            <a:ext cx="10515600" cy="406711"/>
          </a:xfrm>
        </p:spPr>
        <p:txBody>
          <a:bodyPr anchorCtr="1"/>
          <a:lstStyle/>
          <a:p>
            <a:pPr marL="539752" lvl="0" algn="ctr">
              <a:lnSpc>
                <a:spcPct val="107000"/>
              </a:lnSpc>
              <a:spcAft>
                <a:spcPts val="800"/>
              </a:spcAft>
            </a:pP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Закон № 283/2024 </a:t>
            </a:r>
            <a:b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</a:br>
            <a:r>
              <a:rPr lang="ru" sz="2400" b="1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изм</a:t>
            </a:r>
            <a:r>
              <a:rPr lang="ru" sz="2400" b="1" i="0" u="none" strike="noStrike" dirty="0">
                <a:solidFill>
                  <a:srgbClr val="548235"/>
                </a:solidFill>
                <a:latin typeface="Georgia"/>
                <a:ea typeface="Calibri"/>
                <a:cs typeface="Times New Roman"/>
              </a:rPr>
              <a:t>енения в ст.11 ч.(2) Закона № 1540/1998</a:t>
            </a:r>
            <a:endParaRPr lang="en-GB" sz="2400" dirty="0">
              <a:solidFill>
                <a:srgbClr val="FF0000"/>
              </a:solidFill>
              <a:latin typeface="Georgia" pitchFamily="18"/>
            </a:endParaRP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F6230A82-22A2-517A-F732-3215250D3459}"/>
              </a:ext>
            </a:extLst>
          </p:cNvPr>
          <p:cNvSpPr txBox="1"/>
          <p:nvPr/>
        </p:nvSpPr>
        <p:spPr>
          <a:xfrm>
            <a:off x="838197" y="937421"/>
            <a:ext cx="10801350" cy="41716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" sz="2000" b="1" i="0" u="none" strike="noStrike" dirty="0">
                <a:solidFill>
                  <a:srgbClr val="FF0000"/>
                </a:solidFill>
                <a:latin typeface="Georgia"/>
                <a:ea typeface="Calibri"/>
                <a:cs typeface="Times New Roman"/>
              </a:rPr>
              <a:t>Налогооблагаемые объекты – Композитная упаковка </a:t>
            </a:r>
            <a:endParaRPr lang="ro-RO" altLang="en-US" sz="2000" b="1" dirty="0">
              <a:solidFill>
                <a:srgbClr val="FF0000"/>
              </a:solidFill>
              <a:latin typeface="Georgia" panose="02040502050405020303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Diagram 1">
            <a:extLst>
              <a:ext uri="{FF2B5EF4-FFF2-40B4-BE49-F238E27FC236}">
                <a16:creationId xmlns:a16="http://schemas.microsoft.com/office/drawing/2014/main" id="{797270D1-9962-270B-DDD6-741899C45B18}"/>
              </a:ext>
            </a:extLst>
          </p:cNvPr>
          <p:cNvGrpSpPr/>
          <p:nvPr/>
        </p:nvGrpSpPr>
        <p:grpSpPr>
          <a:xfrm>
            <a:off x="1677368" y="1329354"/>
            <a:ext cx="9177355" cy="4502131"/>
            <a:chOff x="1677368" y="1329354"/>
            <a:chExt cx="9177355" cy="4502131"/>
          </a:xfrm>
        </p:grpSpPr>
        <p:sp>
          <p:nvSpPr>
            <p:cNvPr id="5" name="Freeform: Shape 5">
              <a:extLst>
                <a:ext uri="{FF2B5EF4-FFF2-40B4-BE49-F238E27FC236}">
                  <a16:creationId xmlns:a16="http://schemas.microsoft.com/office/drawing/2014/main" id="{B540190E-49F1-3D39-236E-0C830CF47152}"/>
                </a:ext>
              </a:extLst>
            </p:cNvPr>
            <p:cNvSpPr/>
            <p:nvPr/>
          </p:nvSpPr>
          <p:spPr>
            <a:xfrm>
              <a:off x="1867497" y="1329354"/>
              <a:ext cx="8987226" cy="18651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121956"/>
                <a:gd name="f7" fmla="val 738000"/>
                <a:gd name="f8" fmla="val 123002"/>
                <a:gd name="f9" fmla="val 55070"/>
                <a:gd name="f10" fmla="val 6998954"/>
                <a:gd name="f11" fmla="val 7066886"/>
                <a:gd name="f12" fmla="val 614998"/>
                <a:gd name="f13" fmla="val 682930"/>
                <a:gd name="f14" fmla="+- 0 0 -90"/>
                <a:gd name="f15" fmla="*/ f3 1 7121956"/>
                <a:gd name="f16" fmla="*/ f4 1 738000"/>
                <a:gd name="f17" fmla="+- f7 0 f5"/>
                <a:gd name="f18" fmla="+- f6 0 f5"/>
                <a:gd name="f19" fmla="*/ f14 f0 1"/>
                <a:gd name="f20" fmla="*/ f18 1 7121956"/>
                <a:gd name="f21" fmla="*/ f17 1 738000"/>
                <a:gd name="f22" fmla="*/ 0 f18 1"/>
                <a:gd name="f23" fmla="*/ 123002 f17 1"/>
                <a:gd name="f24" fmla="*/ 123002 f18 1"/>
                <a:gd name="f25" fmla="*/ 0 f17 1"/>
                <a:gd name="f26" fmla="*/ 6998954 f18 1"/>
                <a:gd name="f27" fmla="*/ 7121956 f18 1"/>
                <a:gd name="f28" fmla="*/ 614998 f17 1"/>
                <a:gd name="f29" fmla="*/ 738000 f17 1"/>
                <a:gd name="f30" fmla="*/ f19 1 f2"/>
                <a:gd name="f31" fmla="*/ f22 1 7121956"/>
                <a:gd name="f32" fmla="*/ f23 1 738000"/>
                <a:gd name="f33" fmla="*/ f24 1 7121956"/>
                <a:gd name="f34" fmla="*/ f25 1 738000"/>
                <a:gd name="f35" fmla="*/ f26 1 7121956"/>
                <a:gd name="f36" fmla="*/ f27 1 7121956"/>
                <a:gd name="f37" fmla="*/ f28 1 738000"/>
                <a:gd name="f38" fmla="*/ f29 1 73800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7121956" h="7380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adFill>
              <a:gsLst>
                <a:gs pos="0">
                  <a:srgbClr val="A9BDA0"/>
                </a:gs>
                <a:gs pos="100000">
                  <a:srgbClr val="9DB294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305217" tIns="36027" rIns="305217" bIns="36027" anchor="ctr" anchorCtr="0" compatLnSpc="1">
              <a:noAutofit/>
            </a:bodyPr>
            <a:lstStyle/>
            <a:p>
              <a:pPr marL="0" marR="0" lvl="0" indent="0" algn="just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o-MD" sz="1600" b="1" i="1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endParaRPr>
            </a:p>
            <a:p>
              <a:pPr marL="0" marR="0" lvl="0" indent="0" algn="just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o-MD" sz="16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! </a:t>
              </a:r>
              <a:r>
                <a:rPr lang="ru-RU" sz="16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Исключен</a:t>
              </a:r>
              <a:r>
                <a:rPr lang="ro-MD" sz="16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 </a:t>
              </a:r>
              <a:r>
                <a:rPr lang="ru-RU" sz="1600" b="1" i="1" u="none" strike="noStrike" kern="120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пкт</a:t>
              </a:r>
              <a:r>
                <a:rPr lang="ru-RU" sz="16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.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 2</a:t>
              </a:r>
              <a:r>
                <a:rPr lang="ro-MD" sz="1800" b="0" i="0" u="none" strike="noStrike" kern="0" cap="none" spc="0" baseline="3000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1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) 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части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.(4)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ст.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11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Закона №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1540/1998,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который предусматривал в качестве композитной упаковки упаковку, </a:t>
              </a:r>
              <a:r>
                <a:rPr lang="ru-RU" b="0" i="0" dirty="0">
                  <a:solidFill>
                    <a:srgbClr val="333333"/>
                  </a:solidFill>
                  <a:effectLst/>
                  <a:latin typeface="PT Serif" panose="020A0603040505020204" pitchFamily="18" charset="-52"/>
                </a:rPr>
                <a:t>которая была изготовлена с использованием материалов, указанных в товарной позиции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 </a:t>
              </a:r>
              <a:r>
                <a:rPr lang="ro-MD" sz="1800" b="1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4811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 - 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Hârtii, cartoane, vată de celuloză </a:t>
              </a:r>
              <a:r>
                <a:rPr lang="ro-RO" sz="1800" b="0" i="1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şi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 straturi </a:t>
              </a:r>
              <a:r>
                <a:rPr lang="ro-RO" sz="1800" b="0" i="1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subţiri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 din fibre celulozice, </a:t>
              </a:r>
              <a:r>
                <a:rPr lang="ro-RO" sz="1800" b="0" i="1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cretate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, impregnate, acoperite, colorate la </a:t>
              </a:r>
              <a:r>
                <a:rPr lang="ro-RO" sz="1800" b="0" i="1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suprafaţă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, decorate la </a:t>
              </a:r>
              <a:r>
                <a:rPr lang="ro-RO" sz="1800" b="0" i="1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suprafaţă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 sau imprimate, în rulouri sau în foi de formă pătrată sau dreptunghiulară, de orice dimensiune, altele decât produsele de la </a:t>
              </a:r>
              <a:r>
                <a:rPr lang="ro-RO" sz="1800" b="0" i="1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poziţiile</a:t>
              </a:r>
              <a:r>
                <a:rPr lang="ro-RO" sz="1800" b="0" i="1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Times New Roman" pitchFamily="18"/>
                  <a:cs typeface="Times New Roman" pitchFamily="18"/>
                </a:rPr>
                <a:t> 4803, 4809 sau 4810</a:t>
              </a:r>
              <a:endPara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endParaRPr>
            </a:p>
            <a:p>
              <a:pPr marL="0" marR="0" lvl="0" indent="0" algn="l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o-MD" sz="1600" b="1" i="1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  <a:ea typeface="Calibri" pitchFamily="34"/>
                <a:cs typeface="Times New Roman" pitchFamily="18"/>
              </a:endParaRPr>
            </a:p>
          </p:txBody>
        </p:sp>
        <p:sp>
          <p:nvSpPr>
            <p:cNvPr id="6" name="Freeform: Shape 7">
              <a:extLst>
                <a:ext uri="{FF2B5EF4-FFF2-40B4-BE49-F238E27FC236}">
                  <a16:creationId xmlns:a16="http://schemas.microsoft.com/office/drawing/2014/main" id="{1886CDD8-3675-FA09-08FB-2922C4A00C77}"/>
                </a:ext>
              </a:extLst>
            </p:cNvPr>
            <p:cNvSpPr/>
            <p:nvPr/>
          </p:nvSpPr>
          <p:spPr>
            <a:xfrm>
              <a:off x="1867497" y="3403049"/>
              <a:ext cx="8987226" cy="12215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121956"/>
                <a:gd name="f7" fmla="val 738000"/>
                <a:gd name="f8" fmla="val 123002"/>
                <a:gd name="f9" fmla="val 55070"/>
                <a:gd name="f10" fmla="val 6998954"/>
                <a:gd name="f11" fmla="val 7066886"/>
                <a:gd name="f12" fmla="val 614998"/>
                <a:gd name="f13" fmla="val 682930"/>
                <a:gd name="f14" fmla="+- 0 0 -90"/>
                <a:gd name="f15" fmla="*/ f3 1 7121956"/>
                <a:gd name="f16" fmla="*/ f4 1 738000"/>
                <a:gd name="f17" fmla="+- f7 0 f5"/>
                <a:gd name="f18" fmla="+- f6 0 f5"/>
                <a:gd name="f19" fmla="*/ f14 f0 1"/>
                <a:gd name="f20" fmla="*/ f18 1 7121956"/>
                <a:gd name="f21" fmla="*/ f17 1 738000"/>
                <a:gd name="f22" fmla="*/ 0 f18 1"/>
                <a:gd name="f23" fmla="*/ 123002 f17 1"/>
                <a:gd name="f24" fmla="*/ 123002 f18 1"/>
                <a:gd name="f25" fmla="*/ 0 f17 1"/>
                <a:gd name="f26" fmla="*/ 6998954 f18 1"/>
                <a:gd name="f27" fmla="*/ 7121956 f18 1"/>
                <a:gd name="f28" fmla="*/ 614998 f17 1"/>
                <a:gd name="f29" fmla="*/ 738000 f17 1"/>
                <a:gd name="f30" fmla="*/ f19 1 f2"/>
                <a:gd name="f31" fmla="*/ f22 1 7121956"/>
                <a:gd name="f32" fmla="*/ f23 1 738000"/>
                <a:gd name="f33" fmla="*/ f24 1 7121956"/>
                <a:gd name="f34" fmla="*/ f25 1 738000"/>
                <a:gd name="f35" fmla="*/ f26 1 7121956"/>
                <a:gd name="f36" fmla="*/ f27 1 7121956"/>
                <a:gd name="f37" fmla="*/ f28 1 738000"/>
                <a:gd name="f38" fmla="*/ f29 1 73800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7121956" h="7380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adFill>
              <a:gsLst>
                <a:gs pos="0">
                  <a:srgbClr val="CBDFC2"/>
                </a:gs>
                <a:gs pos="100000">
                  <a:srgbClr val="C1D8B6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305217" tIns="36027" rIns="305217" bIns="36027" anchor="ctr" anchorCtr="0" compatLnSpc="1">
              <a:noAutofit/>
            </a:bodyPr>
            <a:lstStyle/>
            <a:p>
              <a:pPr marL="0" marR="0" lvl="0" indent="0" algn="just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o-MD" sz="18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! </a:t>
              </a:r>
              <a:r>
                <a:rPr lang="ru-RU" sz="18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Дополнен </a:t>
              </a:r>
              <a:r>
                <a:rPr lang="ru-RU" sz="1800" b="1" i="1" u="none" strike="noStrike" kern="120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пкт</a:t>
              </a:r>
              <a:r>
                <a:rPr lang="ru-RU" sz="1800" b="1" i="1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  <a:cs typeface="Times New Roman" pitchFamily="18"/>
                </a:rPr>
                <a:t>.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 2</a:t>
              </a:r>
              <a:r>
                <a:rPr lang="ro-MD" sz="1800" b="0" i="0" u="none" strike="noStrike" kern="0" cap="none" spc="0" baseline="3000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2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)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ч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.(4) </a:t>
              </a:r>
              <a:r>
                <a:rPr lang="ru-RU" sz="1800" b="0" i="0" u="none" strike="noStrike" kern="0" cap="none" spc="0" baseline="0" dirty="0" err="1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ст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.11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Закона №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1540/1998 </a:t>
              </a:r>
            </a:p>
            <a:p>
              <a:pPr marL="0" marR="0" lvl="0" indent="0" algn="just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Композитная упаковка – упаковка, произведенная из материалов которые относятся к 2 или более типов материалов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, 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uFillTx/>
                  <a:latin typeface="Georgia" pitchFamily="18"/>
                  <a:ea typeface="Calibri" pitchFamily="34"/>
                </a:rPr>
                <a:t>подлежат отчетности соответственно материалу, масса которой  является наибольшей</a:t>
              </a:r>
              <a:endPara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endParaRPr>
            </a:p>
          </p:txBody>
        </p:sp>
        <p:sp>
          <p:nvSpPr>
            <p:cNvPr id="7" name="Freeform: Shape 9">
              <a:extLst>
                <a:ext uri="{FF2B5EF4-FFF2-40B4-BE49-F238E27FC236}">
                  <a16:creationId xmlns:a16="http://schemas.microsoft.com/office/drawing/2014/main" id="{F826486A-49CA-7DE2-B4D3-A54F0DD4E412}"/>
                </a:ext>
              </a:extLst>
            </p:cNvPr>
            <p:cNvSpPr/>
            <p:nvPr/>
          </p:nvSpPr>
          <p:spPr>
            <a:xfrm>
              <a:off x="1677368" y="4833171"/>
              <a:ext cx="8837264" cy="99831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121956"/>
                <a:gd name="f7" fmla="val 738000"/>
                <a:gd name="f8" fmla="val 123002"/>
                <a:gd name="f9" fmla="val 55070"/>
                <a:gd name="f10" fmla="val 6998954"/>
                <a:gd name="f11" fmla="val 7066886"/>
                <a:gd name="f12" fmla="val 614998"/>
                <a:gd name="f13" fmla="val 682930"/>
                <a:gd name="f14" fmla="+- 0 0 -90"/>
                <a:gd name="f15" fmla="*/ f3 1 7121956"/>
                <a:gd name="f16" fmla="*/ f4 1 738000"/>
                <a:gd name="f17" fmla="+- f7 0 f5"/>
                <a:gd name="f18" fmla="+- f6 0 f5"/>
                <a:gd name="f19" fmla="*/ f14 f0 1"/>
                <a:gd name="f20" fmla="*/ f18 1 7121956"/>
                <a:gd name="f21" fmla="*/ f17 1 738000"/>
                <a:gd name="f22" fmla="*/ 0 f18 1"/>
                <a:gd name="f23" fmla="*/ 123002 f17 1"/>
                <a:gd name="f24" fmla="*/ 123002 f18 1"/>
                <a:gd name="f25" fmla="*/ 0 f17 1"/>
                <a:gd name="f26" fmla="*/ 6998954 f18 1"/>
                <a:gd name="f27" fmla="*/ 7121956 f18 1"/>
                <a:gd name="f28" fmla="*/ 614998 f17 1"/>
                <a:gd name="f29" fmla="*/ 738000 f17 1"/>
                <a:gd name="f30" fmla="*/ f19 1 f2"/>
                <a:gd name="f31" fmla="*/ f22 1 7121956"/>
                <a:gd name="f32" fmla="*/ f23 1 738000"/>
                <a:gd name="f33" fmla="*/ f24 1 7121956"/>
                <a:gd name="f34" fmla="*/ f25 1 738000"/>
                <a:gd name="f35" fmla="*/ f26 1 7121956"/>
                <a:gd name="f36" fmla="*/ f27 1 7121956"/>
                <a:gd name="f37" fmla="*/ f28 1 738000"/>
                <a:gd name="f38" fmla="*/ f29 1 738000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7121956" h="73800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adFill>
              <a:gsLst>
                <a:gs pos="0">
                  <a:srgbClr val="CBDFC2"/>
                </a:gs>
                <a:gs pos="100000">
                  <a:srgbClr val="C1D8B6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305217" tIns="36027" rIns="305217" bIns="36027" anchor="ctr" anchorCtr="0" compatLnSpc="1">
              <a:noAutofit/>
            </a:bodyPr>
            <a:lstStyle/>
            <a:p>
              <a:pPr marL="0" marR="0" lvl="0" indent="0" algn="l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o-MD" sz="1800" b="0" i="0" u="none" strike="noStrike" kern="0" cap="none" spc="0" baseline="0" dirty="0">
                <a:solidFill>
                  <a:srgbClr val="000000"/>
                </a:solidFill>
                <a:highlight>
                  <a:srgbClr val="FFFF00"/>
                </a:highlight>
                <a:uFillTx/>
                <a:latin typeface="Times New Roman" pitchFamily="18"/>
                <a:ea typeface="Calibri" pitchFamily="34"/>
                <a:cs typeface="Times New Roman" pitchFamily="18"/>
              </a:endParaRPr>
            </a:p>
            <a:p>
              <a:pPr defTabSz="711202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kern="0" dirty="0" err="1">
                  <a:solidFill>
                    <a:srgbClr val="000000"/>
                  </a:solidFill>
                  <a:highlight>
                    <a:srgbClr val="FFFF00"/>
                  </a:highlight>
                  <a:latin typeface="Times New Roman" pitchFamily="18"/>
                  <a:ea typeface="Calibri" pitchFamily="34"/>
                  <a:cs typeface="Times New Roman" pitchFamily="18"/>
                </a:rPr>
                <a:t>П</a:t>
              </a:r>
              <a:r>
                <a:rPr lang="ru-RU" sz="1800" b="0" i="0" u="none" strike="noStrike" kern="0" cap="none" spc="0" baseline="0" dirty="0" err="1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кт</a:t>
              </a:r>
              <a:r>
                <a:rPr lang="ru-RU" sz="1800" b="0" i="0" u="none" strike="noStrike" kern="0" cap="none" spc="0" baseline="0" dirty="0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.</a:t>
              </a:r>
              <a:r>
                <a:rPr lang="ro-MD" sz="1800" b="0" i="0" u="none" strike="noStrike" kern="0" cap="none" spc="0" baseline="0" dirty="0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 </a:t>
              </a:r>
              <a:r>
                <a:rPr lang="ro-MD" sz="1800" i="0" u="none" strike="noStrike" kern="0" cap="none" spc="0" baseline="0" dirty="0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59 </a:t>
              </a:r>
              <a:r>
                <a:rPr lang="ru-RU" i="0" dirty="0">
                  <a:solidFill>
                    <a:srgbClr val="333333"/>
                  </a:solidFill>
                  <a:effectLst/>
                  <a:highlight>
                    <a:srgbClr val="FFFF00"/>
                  </a:highlight>
                  <a:latin typeface="PT Serif" panose="020A0603040505020204" pitchFamily="18" charset="-52"/>
                </a:rPr>
                <a:t>Положения об упаковке и отходах упаковки, утвержденная ПП № </a:t>
              </a:r>
              <a:r>
                <a:rPr lang="ru-RU" sz="1800" i="0" u="none" strike="noStrike" kern="0" cap="none" spc="0" baseline="0" dirty="0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 </a:t>
              </a:r>
              <a:r>
                <a:rPr lang="ro-MD" sz="1800" i="0" u="none" strike="noStrike" kern="0" cap="none" spc="0" baseline="0" dirty="0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561/2020 </a:t>
              </a:r>
              <a:r>
                <a:rPr lang="ru-RU" sz="1800" i="0" u="none" strike="noStrike" kern="0" cap="none" spc="0" baseline="0" dirty="0">
                  <a:solidFill>
                    <a:srgbClr val="000000"/>
                  </a:solidFill>
                  <a:highlight>
                    <a:srgbClr val="FFFF00"/>
                  </a:highlight>
                  <a:uFillTx/>
                  <a:latin typeface="Times New Roman" pitchFamily="18"/>
                  <a:ea typeface="Calibri" pitchFamily="34"/>
                  <a:cs typeface="Times New Roman" pitchFamily="18"/>
                </a:rPr>
                <a:t> - </a:t>
              </a:r>
              <a:r>
                <a:rPr lang="ru-RU" b="0" i="0" dirty="0">
                  <a:solidFill>
                    <a:srgbClr val="333333"/>
                  </a:solidFill>
                  <a:effectLst/>
                  <a:highlight>
                    <a:srgbClr val="FFFF00"/>
                  </a:highlight>
                  <a:latin typeface="PT Serif" panose="020A0603040505020204" pitchFamily="18" charset="-52"/>
                </a:rPr>
                <a:t>Для композитной упаковки указывается  соотношение основного материала в весовом выражении. </a:t>
              </a:r>
              <a:endParaRPr lang="en-GB" sz="1800" b="0" i="0" u="none" strike="noStrike" kern="0" cap="none" spc="0" baseline="0" dirty="0">
                <a:solidFill>
                  <a:srgbClr val="000000"/>
                </a:solidFill>
                <a:highlight>
                  <a:srgbClr val="FFFF00"/>
                </a:highlight>
                <a:uFillTx/>
                <a:latin typeface="Calibri" pitchFamily="34"/>
                <a:ea typeface="Calibri" pitchFamily="34"/>
                <a:cs typeface="Times New Roman" pitchFamily="18"/>
              </a:endParaRPr>
            </a:p>
            <a:p>
              <a:pPr marL="0" marR="0" lvl="0" indent="0" algn="l" defTabSz="711202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6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3">
            <a:extLst>
              <a:ext uri="{FF2B5EF4-FFF2-40B4-BE49-F238E27FC236}">
                <a16:creationId xmlns:a16="http://schemas.microsoft.com/office/drawing/2014/main" id="{2615AC9D-27C4-3BAD-6BAD-C1D7F2EE2E63}"/>
              </a:ext>
            </a:extLst>
          </p:cNvPr>
          <p:cNvGrpSpPr/>
          <p:nvPr/>
        </p:nvGrpSpPr>
        <p:grpSpPr>
          <a:xfrm>
            <a:off x="956343" y="1679569"/>
            <a:ext cx="9728201" cy="1749430"/>
            <a:chOff x="956343" y="1679569"/>
            <a:chExt cx="9728201" cy="174943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A10C7A2-9766-5141-4814-787972C512C8}"/>
                </a:ext>
              </a:extLst>
            </p:cNvPr>
            <p:cNvSpPr/>
            <p:nvPr/>
          </p:nvSpPr>
          <p:spPr>
            <a:xfrm>
              <a:off x="956343" y="2063471"/>
              <a:ext cx="9728201" cy="13655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728201"/>
                <a:gd name="f7" fmla="val 1365525"/>
                <a:gd name="f8" fmla="+- 0 0 -90"/>
                <a:gd name="f9" fmla="*/ f3 1 9728201"/>
                <a:gd name="f10" fmla="*/ f4 1 1365525"/>
                <a:gd name="f11" fmla="+- f7 0 f5"/>
                <a:gd name="f12" fmla="+- f6 0 f5"/>
                <a:gd name="f13" fmla="*/ f8 f0 1"/>
                <a:gd name="f14" fmla="*/ f12 1 9728201"/>
                <a:gd name="f15" fmla="*/ f11 1 1365525"/>
                <a:gd name="f16" fmla="*/ 0 f12 1"/>
                <a:gd name="f17" fmla="*/ 0 f11 1"/>
                <a:gd name="f18" fmla="*/ 9728201 f12 1"/>
                <a:gd name="f19" fmla="*/ 1365525 f11 1"/>
                <a:gd name="f20" fmla="*/ f13 1 f2"/>
                <a:gd name="f21" fmla="*/ f16 1 9728201"/>
                <a:gd name="f22" fmla="*/ f17 1 1365525"/>
                <a:gd name="f23" fmla="*/ f18 1 9728201"/>
                <a:gd name="f24" fmla="*/ f19 1 1365525"/>
                <a:gd name="f25" fmla="*/ f5 1 f14"/>
                <a:gd name="f26" fmla="*/ f6 1 f14"/>
                <a:gd name="f27" fmla="*/ f5 1 f15"/>
                <a:gd name="f28" fmla="*/ f7 1 f15"/>
                <a:gd name="f29" fmla="+- f20 0 f1"/>
                <a:gd name="f30" fmla="*/ f21 1 f14"/>
                <a:gd name="f31" fmla="*/ f22 1 f15"/>
                <a:gd name="f32" fmla="*/ f23 1 f14"/>
                <a:gd name="f33" fmla="*/ f24 1 f15"/>
                <a:gd name="f34" fmla="*/ f25 f9 1"/>
                <a:gd name="f35" fmla="*/ f26 f9 1"/>
                <a:gd name="f36" fmla="*/ f28 f10 1"/>
                <a:gd name="f37" fmla="*/ f27 f10 1"/>
                <a:gd name="f38" fmla="*/ f30 f9 1"/>
                <a:gd name="f39" fmla="*/ f31 f10 1"/>
                <a:gd name="f40" fmla="*/ f32 f9 1"/>
                <a:gd name="f41" fmla="*/ f33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38" y="f39"/>
                </a:cxn>
                <a:cxn ang="f29">
                  <a:pos x="f40" y="f39"/>
                </a:cxn>
                <a:cxn ang="f29">
                  <a:pos x="f40" y="f41"/>
                </a:cxn>
                <a:cxn ang="f29">
                  <a:pos x="f38" y="f41"/>
                </a:cxn>
                <a:cxn ang="f29">
                  <a:pos x="f38" y="f39"/>
                </a:cxn>
              </a:cxnLst>
              <a:rect l="f34" t="f37" r="f35" b="f36"/>
              <a:pathLst>
                <a:path w="9728201" h="1365525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6345" cap="flat">
              <a:solidFill>
                <a:srgbClr val="507E32"/>
              </a:solidFill>
              <a:prstDash val="solid"/>
              <a:miter/>
            </a:ln>
          </p:spPr>
          <p:txBody>
            <a:bodyPr vert="horz" wrap="square" lIns="755020" tIns="1062231" rIns="755020" bIns="99569" anchor="t" anchorCtr="0" compatLnSpc="1">
              <a:noAutofit/>
            </a:bodyPr>
            <a:lstStyle/>
            <a:p>
              <a:pPr marL="0" marR="0" lvl="1" indent="0" algn="l" defTabSz="622304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1200" cap="none" spc="0" baseline="0">
                <a:solidFill>
                  <a:srgbClr val="FF0000"/>
                </a:solidFill>
                <a:uFillTx/>
                <a:latin typeface="Georgia" pitchFamily="18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973BC77-1E5F-B01A-3E91-379E2173E5E0}"/>
                </a:ext>
              </a:extLst>
            </p:cNvPr>
            <p:cNvSpPr/>
            <p:nvPr/>
          </p:nvSpPr>
          <p:spPr>
            <a:xfrm>
              <a:off x="1985006" y="1679569"/>
              <a:ext cx="6809737" cy="115731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09740"/>
                <a:gd name="f7" fmla="val 1157323"/>
                <a:gd name="f8" fmla="val 192891"/>
                <a:gd name="f9" fmla="val 86360"/>
                <a:gd name="f10" fmla="val 6616849"/>
                <a:gd name="f11" fmla="val 6723380"/>
                <a:gd name="f12" fmla="val 964432"/>
                <a:gd name="f13" fmla="val 1070963"/>
                <a:gd name="f14" fmla="+- 0 0 -90"/>
                <a:gd name="f15" fmla="*/ f3 1 6809740"/>
                <a:gd name="f16" fmla="*/ f4 1 1157323"/>
                <a:gd name="f17" fmla="+- f7 0 f5"/>
                <a:gd name="f18" fmla="+- f6 0 f5"/>
                <a:gd name="f19" fmla="*/ f14 f0 1"/>
                <a:gd name="f20" fmla="*/ f18 1 6809740"/>
                <a:gd name="f21" fmla="*/ f17 1 1157323"/>
                <a:gd name="f22" fmla="*/ 0 f18 1"/>
                <a:gd name="f23" fmla="*/ 192891 f17 1"/>
                <a:gd name="f24" fmla="*/ 192891 f18 1"/>
                <a:gd name="f25" fmla="*/ 0 f17 1"/>
                <a:gd name="f26" fmla="*/ 6616849 f18 1"/>
                <a:gd name="f27" fmla="*/ 6809740 f18 1"/>
                <a:gd name="f28" fmla="*/ 964432 f17 1"/>
                <a:gd name="f29" fmla="*/ 1157323 f17 1"/>
                <a:gd name="f30" fmla="*/ f19 1 f2"/>
                <a:gd name="f31" fmla="*/ f22 1 6809740"/>
                <a:gd name="f32" fmla="*/ f23 1 1157323"/>
                <a:gd name="f33" fmla="*/ f24 1 6809740"/>
                <a:gd name="f34" fmla="*/ f25 1 1157323"/>
                <a:gd name="f35" fmla="*/ f26 1 6809740"/>
                <a:gd name="f36" fmla="*/ f27 1 6809740"/>
                <a:gd name="f37" fmla="*/ f28 1 1157323"/>
                <a:gd name="f38" fmla="*/ f29 1 1157323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6809740" h="1157323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gradFill>
              <a:gsLst>
                <a:gs pos="0">
                  <a:srgbClr val="A9BDA0"/>
                </a:gs>
                <a:gs pos="100000">
                  <a:srgbClr val="9DB294"/>
                </a:gs>
              </a:gsLst>
              <a:lin ang="5400000"/>
            </a:gradFill>
            <a:ln cap="flat">
              <a:noFill/>
              <a:prstDash val="solid"/>
            </a:ln>
          </p:spPr>
          <p:txBody>
            <a:bodyPr vert="horz" wrap="square" lIns="313886" tIns="56491" rIns="313886" bIns="56491" anchor="ctr" anchorCtr="0" compatLnSpc="1">
              <a:noAutofit/>
            </a:bodyPr>
            <a:lstStyle/>
            <a:p>
              <a:pPr marL="0" marR="0" lvl="0" indent="0" algn="l" defTabSz="8001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-RU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</a:rPr>
                <a:t>Товары, из приложения № </a:t>
              </a:r>
              <a:r>
                <a:rPr lang="ro-RO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</a:rPr>
                <a:t>8 </a:t>
              </a:r>
              <a:r>
                <a:rPr lang="ru-RU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</a:rPr>
                <a:t>Закона №</a:t>
              </a:r>
              <a:r>
                <a:rPr lang="ro-RO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Georgia" pitchFamily="18"/>
                </a:rPr>
                <a:t>1540/1998</a:t>
              </a:r>
              <a:endPara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endParaRP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ABDCDF7E-F671-FAA7-D521-77EA28DDDE45}"/>
              </a:ext>
            </a:extLst>
          </p:cNvPr>
          <p:cNvSpPr txBox="1"/>
          <p:nvPr/>
        </p:nvSpPr>
        <p:spPr>
          <a:xfrm>
            <a:off x="230191" y="420688"/>
            <a:ext cx="9231316" cy="9620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274320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Объекты </a:t>
            </a:r>
            <a:r>
              <a:rPr lang="ru-RU" sz="2400" b="1" i="0" u="none" strike="noStrike" kern="1200" cap="none" spc="0" baseline="0" dirty="0" err="1">
                <a:solidFill>
                  <a:srgbClr val="FF0000"/>
                </a:solidFill>
                <a:uFillTx/>
                <a:latin typeface="Georgia" pitchFamily="18"/>
              </a:rPr>
              <a:t>налогообложеня</a:t>
            </a:r>
            <a:r>
              <a:rPr lang="ru-RU" sz="2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</a:t>
            </a:r>
            <a:r>
              <a:rPr lang="ro-MD" sz="2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– </a:t>
            </a:r>
            <a:r>
              <a:rPr lang="ru-RU" sz="2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загрязняющие товары</a:t>
            </a:r>
            <a:endParaRPr lang="en-US" sz="2400" b="1" i="0" u="none" strike="noStrike" kern="1200" cap="none" spc="0" baseline="0" dirty="0">
              <a:solidFill>
                <a:srgbClr val="FF0000"/>
              </a:solidFill>
              <a:uFillTx/>
              <a:latin typeface="Georgia" pitchFamily="18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FCF10526-C5C1-9DDE-6B42-E23241356C6E}"/>
              </a:ext>
            </a:extLst>
          </p:cNvPr>
          <p:cNvSpPr txBox="1"/>
          <p:nvPr/>
        </p:nvSpPr>
        <p:spPr>
          <a:xfrm>
            <a:off x="1506538" y="5916616"/>
            <a:ext cx="8934446" cy="5909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114300" marR="0" lvl="1" indent="-114300" algn="just" defTabSz="622304" rtl="0" fontAlgn="auto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SzPct val="100000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000000"/>
                </a:solidFill>
                <a:uFillTx/>
                <a:latin typeface="Georgia" pitchFamily="18"/>
              </a:rPr>
              <a:t> </a:t>
            </a:r>
            <a:r>
              <a:rPr lang="ro-MD" sz="1800" b="0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!!! </a:t>
            </a:r>
            <a:r>
              <a:rPr lang="ru-RU" sz="1800" b="0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Ранее из Приложения №</a:t>
            </a:r>
            <a:r>
              <a:rPr lang="ro-MD" sz="1800" b="0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8</a:t>
            </a:r>
            <a:r>
              <a:rPr lang="ru-RU" sz="1800" b="0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были исключены товарные позиции товаров которые имеют функцию упаковки </a:t>
            </a:r>
            <a:endParaRPr lang="en-GB" sz="1800" b="0" i="0" u="none" strike="noStrike" kern="1200" cap="none" spc="0" baseline="0" dirty="0">
              <a:solidFill>
                <a:srgbClr val="FF0000"/>
              </a:solidFill>
              <a:uFillTx/>
              <a:latin typeface="Georgia" pitchFamily="1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>
            <a:extLst>
              <a:ext uri="{FF2B5EF4-FFF2-40B4-BE49-F238E27FC236}">
                <a16:creationId xmlns:a16="http://schemas.microsoft.com/office/drawing/2014/main" id="{2A8BFCD2-48EC-8329-FFDA-97878E188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9700"/>
            <a:ext cx="10515600" cy="1325563"/>
          </a:xfrm>
        </p:spPr>
        <p:txBody>
          <a:bodyPr>
            <a:noAutofit/>
          </a:bodyPr>
          <a:lstStyle/>
          <a:p>
            <a:pPr algn="ctr" rtl="0">
              <a:defRPr/>
            </a:pPr>
            <a:r>
              <a:rPr lang="ru" sz="2400" b="1" i="0" u="none" strike="noStrike">
                <a:solidFill>
                  <a:srgbClr val="548235"/>
                </a:solidFill>
                <a:latin typeface="Georgia"/>
              </a:rPr>
              <a:t>Важные понятия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8DBFE88A-9221-3802-DCCC-6F26C33F7FB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29099860"/>
              </p:ext>
            </p:extLst>
          </p:nvPr>
        </p:nvGraphicFramePr>
        <p:xfrm>
          <a:off x="292632" y="254000"/>
          <a:ext cx="11606733" cy="6316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40" name="TextBox 4">
            <a:extLst>
              <a:ext uri="{FF2B5EF4-FFF2-40B4-BE49-F238E27FC236}">
                <a16:creationId xmlns:a16="http://schemas.microsoft.com/office/drawing/2014/main" id="{5D0949FE-E363-5557-6762-F574545EB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10" y="5778500"/>
            <a:ext cx="8934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" sz="1600" b="0" i="0" u="none" strike="noStrike" dirty="0">
                <a:solidFill>
                  <a:srgbClr val="FF0000"/>
                </a:solidFill>
                <a:latin typeface="Georgia"/>
              </a:rPr>
              <a:t>!!! К третичной упаковке не относятся </a:t>
            </a:r>
            <a:r>
              <a:rPr lang="ru" sz="1600" dirty="0">
                <a:solidFill>
                  <a:srgbClr val="FF0000"/>
                </a:solidFill>
                <a:latin typeface="Georgia"/>
              </a:rPr>
              <a:t>контейнеры </a:t>
            </a:r>
            <a:r>
              <a:rPr lang="ru" sz="1600" b="0" i="0" u="none" strike="noStrike" dirty="0">
                <a:solidFill>
                  <a:srgbClr val="FF0000"/>
                </a:solidFill>
                <a:latin typeface="Georgia"/>
              </a:rPr>
              <a:t>для дорожных, железнодорожных, водных или воздушных перевозок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лит</a:t>
            </a:r>
            <a:r>
              <a:rPr lang="ro-MD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. b) </a:t>
            </a:r>
            <a:r>
              <a:rPr lang="ru-RU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приложения</a:t>
            </a:r>
            <a:r>
              <a:rPr lang="ro-MD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 </a:t>
            </a:r>
            <a:r>
              <a:rPr lang="ru-RU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№1 Положения  об упаковке и отходах </a:t>
            </a:r>
            <a:r>
              <a:rPr lang="ru-RU" sz="1600" b="0" i="0" u="none" strike="noStrike" kern="0" cap="none" spc="0" baseline="0" dirty="0" err="1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упаковки,утвержденная</a:t>
            </a:r>
            <a:r>
              <a:rPr lang="ru-RU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 ПП №</a:t>
            </a:r>
            <a:r>
              <a:rPr lang="ro-MD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561/2020 </a:t>
            </a:r>
            <a:r>
              <a:rPr lang="ru-RU" sz="1600" b="0" i="0" u="none" strike="noStrike" kern="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предусматривает примеры упаковок, которые относятся к упаковке для реализации</a:t>
            </a:r>
            <a:endParaRPr lang="en-GB" sz="1600" b="0" i="0" u="none" strike="noStrike" kern="0" cap="none" spc="0" baseline="0" dirty="0">
              <a:solidFill>
                <a:srgbClr val="FF0000"/>
              </a:solidFill>
              <a:uFillTx/>
              <a:latin typeface="Calibri" pitchFamily="34"/>
              <a:ea typeface="Calibri" pitchFamily="34"/>
              <a:cs typeface="Times New Roman" pitchFamily="18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endParaRPr lang="en-GB" altLang="en-US" sz="1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A3F25E-7FC9-5F4F-E8E7-5FEA92B9C0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-139702"/>
            <a:ext cx="10515600" cy="1325559"/>
          </a:xfrm>
        </p:spPr>
        <p:txBody>
          <a:bodyPr anchorCtr="1"/>
          <a:lstStyle/>
          <a:p>
            <a:pPr lvl="0" algn="ctr"/>
            <a:r>
              <a:rPr lang="ru-RU" sz="2400" b="1" dirty="0">
                <a:solidFill>
                  <a:srgbClr val="548235"/>
                </a:solidFill>
                <a:latin typeface="Georgia" pitchFamily="18"/>
              </a:rPr>
              <a:t>Важные понятия</a:t>
            </a:r>
            <a:r>
              <a:rPr lang="ro-RO" sz="2400" b="1" dirty="0">
                <a:solidFill>
                  <a:srgbClr val="548235"/>
                </a:solidFill>
                <a:latin typeface="Georgia" pitchFamily="18"/>
              </a:rPr>
              <a:t> (</a:t>
            </a:r>
            <a:r>
              <a:rPr lang="ru-RU" sz="2400" b="1" dirty="0">
                <a:solidFill>
                  <a:srgbClr val="548235"/>
                </a:solidFill>
                <a:latin typeface="Georgia" pitchFamily="18"/>
              </a:rPr>
              <a:t>дополнение</a:t>
            </a:r>
            <a:r>
              <a:rPr lang="ro-RO" sz="2400" b="1" dirty="0">
                <a:solidFill>
                  <a:srgbClr val="548235"/>
                </a:solidFill>
                <a:latin typeface="Georgia" pitchFamily="18"/>
              </a:rPr>
              <a:t>)</a:t>
            </a:r>
          </a:p>
        </p:txBody>
      </p:sp>
      <p:grpSp>
        <p:nvGrpSpPr>
          <p:cNvPr id="3" name="Content Placeholder 2">
            <a:extLst>
              <a:ext uri="{FF2B5EF4-FFF2-40B4-BE49-F238E27FC236}">
                <a16:creationId xmlns:a16="http://schemas.microsoft.com/office/drawing/2014/main" id="{79A3F55A-94B2-5A0F-22A9-AB456DF87C02}"/>
              </a:ext>
            </a:extLst>
          </p:cNvPr>
          <p:cNvGrpSpPr/>
          <p:nvPr/>
        </p:nvGrpSpPr>
        <p:grpSpPr>
          <a:xfrm>
            <a:off x="585270" y="897730"/>
            <a:ext cx="11606726" cy="5395947"/>
            <a:chOff x="585270" y="897730"/>
            <a:chExt cx="11606726" cy="539594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59C57F8-0BC1-F3E6-B2A7-CD93B3FDC2BA}"/>
                </a:ext>
              </a:extLst>
            </p:cNvPr>
            <p:cNvSpPr/>
            <p:nvPr/>
          </p:nvSpPr>
          <p:spPr>
            <a:xfrm>
              <a:off x="585270" y="897730"/>
              <a:ext cx="11606726" cy="5395947"/>
            </a:xfrm>
            <a:custGeom>
              <a:avLst>
                <a:gd name="f0" fmla="val 16579"/>
                <a:gd name="f1" fmla="val 54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10800"/>
                <a:gd name="f10" fmla="+- 0 0 0"/>
                <a:gd name="f11" fmla="+- 0 0 180"/>
                <a:gd name="f12" fmla="*/ f5 1 21600"/>
                <a:gd name="f13" fmla="*/ f6 1 21600"/>
                <a:gd name="f14" fmla="val f7"/>
                <a:gd name="f15" fmla="val f8"/>
                <a:gd name="f16" fmla="pin 0 f0 21600"/>
                <a:gd name="f17" fmla="pin 0 f1 10800"/>
                <a:gd name="f18" fmla="*/ f10 f2 1"/>
                <a:gd name="f19" fmla="*/ f11 f2 1"/>
                <a:gd name="f20" fmla="+- f15 0 f14"/>
                <a:gd name="f21" fmla="val f16"/>
                <a:gd name="f22" fmla="val f17"/>
                <a:gd name="f23" fmla="*/ f16 f12 1"/>
                <a:gd name="f24" fmla="*/ f17 f13 1"/>
                <a:gd name="f25" fmla="*/ f18 1 f4"/>
                <a:gd name="f26" fmla="*/ f19 1 f4"/>
                <a:gd name="f27" fmla="*/ f20 1 21600"/>
                <a:gd name="f28" fmla="+- 21600 0 f22"/>
                <a:gd name="f29" fmla="+- 21600 0 f21"/>
                <a:gd name="f30" fmla="*/ f22 f13 1"/>
                <a:gd name="f31" fmla="*/ f21 f12 1"/>
                <a:gd name="f32" fmla="+- f25 0 f3"/>
                <a:gd name="f33" fmla="+- f26 0 f3"/>
                <a:gd name="f34" fmla="*/ 0 f27 1"/>
                <a:gd name="f35" fmla="*/ 21600 f27 1"/>
                <a:gd name="f36" fmla="*/ f29 f22 1"/>
                <a:gd name="f37" fmla="*/ f28 f13 1"/>
                <a:gd name="f38" fmla="*/ f36 1 10800"/>
                <a:gd name="f39" fmla="*/ f34 1 f27"/>
                <a:gd name="f40" fmla="*/ f35 1 f27"/>
                <a:gd name="f41" fmla="+- f21 f38 0"/>
                <a:gd name="f42" fmla="*/ f39 f12 1"/>
                <a:gd name="f43" fmla="*/ f39 f13 1"/>
                <a:gd name="f44" fmla="*/ f40 f13 1"/>
                <a:gd name="f45" fmla="*/ f41 f12 1"/>
              </a:gdLst>
              <a:ahLst>
                <a:ahXY gdRefX="f0" minX="f7" maxX="f8" gdRefY="f1" minY="f7" maxY="f9">
                  <a:pos x="f23" y="f24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31" y="f43"/>
                </a:cxn>
                <a:cxn ang="f33">
                  <a:pos x="f31" y="f44"/>
                </a:cxn>
              </a:cxnLst>
              <a:rect l="f42" t="f30" r="f45" b="f37"/>
              <a:pathLst>
                <a:path w="21600" h="21600">
                  <a:moveTo>
                    <a:pt x="f7" y="f22"/>
                  </a:moveTo>
                  <a:lnTo>
                    <a:pt x="f21" y="f22"/>
                  </a:lnTo>
                  <a:lnTo>
                    <a:pt x="f21" y="f7"/>
                  </a:lnTo>
                  <a:lnTo>
                    <a:pt x="f8" y="f9"/>
                  </a:lnTo>
                  <a:lnTo>
                    <a:pt x="f21" y="f8"/>
                  </a:lnTo>
                  <a:lnTo>
                    <a:pt x="f21" y="f28"/>
                  </a:lnTo>
                  <a:lnTo>
                    <a:pt x="f7" y="f28"/>
                  </a:lnTo>
                  <a:close/>
                </a:path>
              </a:pathLst>
            </a:custGeom>
            <a:solidFill>
              <a:srgbClr val="D5E3CF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endParaRPr>
            </a:p>
          </p:txBody>
        </p:sp>
        <p:sp>
          <p:nvSpPr>
            <p:cNvPr id="5" name="Freeform: Shape 8">
              <a:extLst>
                <a:ext uri="{FF2B5EF4-FFF2-40B4-BE49-F238E27FC236}">
                  <a16:creationId xmlns:a16="http://schemas.microsoft.com/office/drawing/2014/main" id="{C5D2048E-A6B8-09C9-9271-00A24CE5C6B9}"/>
                </a:ext>
              </a:extLst>
            </p:cNvPr>
            <p:cNvSpPr/>
            <p:nvPr/>
          </p:nvSpPr>
          <p:spPr>
            <a:xfrm>
              <a:off x="4672547" y="1813694"/>
              <a:ext cx="3535783" cy="35002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50274"/>
                <a:gd name="f7" fmla="val 3500224"/>
                <a:gd name="f8" fmla="val 241717"/>
                <a:gd name="f9" fmla="val 108220"/>
                <a:gd name="f10" fmla="val 1208557"/>
                <a:gd name="f11" fmla="val 1342054"/>
                <a:gd name="f12" fmla="val 3258507"/>
                <a:gd name="f13" fmla="val 3392004"/>
                <a:gd name="f14" fmla="+- 0 0 -90"/>
                <a:gd name="f15" fmla="*/ f3 1 1450274"/>
                <a:gd name="f16" fmla="*/ f4 1 3500224"/>
                <a:gd name="f17" fmla="+- f7 0 f5"/>
                <a:gd name="f18" fmla="+- f6 0 f5"/>
                <a:gd name="f19" fmla="*/ f14 f0 1"/>
                <a:gd name="f20" fmla="*/ f18 1 1450274"/>
                <a:gd name="f21" fmla="*/ f17 1 3500224"/>
                <a:gd name="f22" fmla="*/ 0 f18 1"/>
                <a:gd name="f23" fmla="*/ 241717 f17 1"/>
                <a:gd name="f24" fmla="*/ 241717 f18 1"/>
                <a:gd name="f25" fmla="*/ 0 f17 1"/>
                <a:gd name="f26" fmla="*/ 1208557 f18 1"/>
                <a:gd name="f27" fmla="*/ 1450274 f18 1"/>
                <a:gd name="f28" fmla="*/ 3258507 f17 1"/>
                <a:gd name="f29" fmla="*/ 3500224 f17 1"/>
                <a:gd name="f30" fmla="*/ f19 1 f2"/>
                <a:gd name="f31" fmla="*/ f22 1 1450274"/>
                <a:gd name="f32" fmla="*/ f23 1 3500224"/>
                <a:gd name="f33" fmla="*/ f24 1 1450274"/>
                <a:gd name="f34" fmla="*/ f25 1 3500224"/>
                <a:gd name="f35" fmla="*/ f26 1 1450274"/>
                <a:gd name="f36" fmla="*/ f27 1 1450274"/>
                <a:gd name="f37" fmla="*/ f28 1 3500224"/>
                <a:gd name="f38" fmla="*/ f29 1 3500224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1450274" h="3500224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/>
            </a:solidFill>
            <a:ln w="12701" cap="flat">
              <a:solidFill>
                <a:srgbClr val="659C3F"/>
              </a:solidFill>
              <a:prstDash val="solid"/>
              <a:miter/>
            </a:ln>
          </p:spPr>
          <p:txBody>
            <a:bodyPr vert="horz" wrap="square" lIns="112708" tIns="112708" rIns="112708" bIns="112708" anchor="ctr" anchorCtr="1" compatLnSpc="1">
              <a:noAutofit/>
            </a:bodyPr>
            <a:lstStyle/>
            <a:p>
              <a:pPr algn="ctr" defTabSz="488947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5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ru" sz="1800" b="1" i="1" u="none" strike="noStrike" dirty="0">
                  <a:solidFill>
                    <a:srgbClr val="FF0000"/>
                  </a:solidFill>
                  <a:latin typeface="Georgia"/>
                  <a:ea typeface="Calibri"/>
                  <a:cs typeface="Times New Roman"/>
                </a:rPr>
                <a:t>размещение на рынке</a:t>
              </a:r>
              <a:r>
                <a:rPr lang="ru" i="1" dirty="0">
                  <a:solidFill>
                    <a:srgbClr val="FF0000"/>
                  </a:solidFill>
                  <a:latin typeface="Georgia"/>
                  <a:ea typeface="Calibri"/>
                  <a:cs typeface="Times New Roman"/>
                </a:rPr>
                <a:t> </a:t>
              </a:r>
              <a:r>
                <a:rPr lang="ru" sz="1800" b="0" i="1" u="none" strike="noStrike" dirty="0">
                  <a:solidFill>
                    <a:srgbClr val="FF0000"/>
                  </a:solidFill>
                  <a:latin typeface="Georgia"/>
                  <a:ea typeface="Calibri"/>
                  <a:cs typeface="Times New Roman"/>
                </a:rPr>
                <a:t>- </a:t>
              </a:r>
              <a:r>
                <a:rPr lang="ru-RU" sz="1800" dirty="0">
                  <a:solidFill>
                    <a:srgbClr val="FF0000"/>
                  </a:solidFill>
                  <a:latin typeface="Georgia" panose="02040502050405020303" pitchFamily="18" charset="0"/>
                </a:rPr>
                <a:t>любой вид поставки продукта на рынок впервые, на профессиональной основе, для распространения, потребления или использования в ходе коммерческой деятельности как за плату, так и бесплатно. </a:t>
              </a:r>
              <a:endParaRPr lang="en-GB" sz="11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C9620-D48F-8481-A6DE-899017BCEF6A}"/>
              </a:ext>
            </a:extLst>
          </p:cNvPr>
          <p:cNvSpPr txBox="1"/>
          <p:nvPr/>
        </p:nvSpPr>
        <p:spPr>
          <a:xfrm>
            <a:off x="230191" y="420688"/>
            <a:ext cx="9231316" cy="9620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2743200" marR="0" lvl="0" indent="0" algn="ctr" defTabSz="914400" rtl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dirty="0">
                <a:solidFill>
                  <a:srgbClr val="FF0000"/>
                </a:solidFill>
                <a:latin typeface="Georgia" pitchFamily="18"/>
              </a:rPr>
              <a:t>Критерии для отнесения упаковки к объектам обложения </a:t>
            </a:r>
            <a:r>
              <a:rPr lang="ru-RU" sz="2400" b="1" i="0" u="none" strike="noStrike" kern="1200" cap="none" spc="0" baseline="0" dirty="0">
                <a:solidFill>
                  <a:srgbClr val="FF0000"/>
                </a:solidFill>
                <a:uFillTx/>
                <a:latin typeface="Georgia" pitchFamily="18"/>
              </a:rPr>
              <a:t> сбором</a:t>
            </a:r>
            <a:endParaRPr lang="en-US" sz="2400" b="1" i="0" u="none" strike="noStrike" kern="1200" cap="none" spc="0" baseline="0" dirty="0">
              <a:solidFill>
                <a:srgbClr val="FF0000"/>
              </a:solidFill>
              <a:uFillTx/>
              <a:latin typeface="Georgia" pitchFamily="18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F6C1AB59-BE5C-DF62-6C26-1DDF2691A12F}"/>
              </a:ext>
            </a:extLst>
          </p:cNvPr>
          <p:cNvSpPr txBox="1"/>
          <p:nvPr/>
        </p:nvSpPr>
        <p:spPr>
          <a:xfrm>
            <a:off x="1156286" y="1591796"/>
            <a:ext cx="10496991" cy="1764394"/>
          </a:xfrm>
          <a:prstGeom prst="rect">
            <a:avLst/>
          </a:prstGeom>
          <a:solidFill>
            <a:srgbClr val="E97132"/>
          </a:solidFill>
          <a:ln w="25402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179707" lvl="0" indent="449583" algn="just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Независимо от товарной позиции, к которой относятся упаковки</a:t>
            </a:r>
            <a:r>
              <a:rPr lang="ro-MD" sz="24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, </a:t>
            </a:r>
            <a:r>
              <a:rPr lang="ru-RU" sz="24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обязательные критерии для </a:t>
            </a:r>
            <a:r>
              <a:rPr lang="ru-RU" sz="2400" b="0" i="0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квалифицирования</a:t>
            </a:r>
            <a:r>
              <a:rPr lang="ru-RU" sz="24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 в качестве объекта обложения сбором при размещении на рынок является материал из которого они изготовлены  </a:t>
            </a:r>
            <a:endParaRPr lang="en-GB" sz="2400" b="0" i="0" u="none" strike="noStrike" kern="1200" cap="none" spc="0" baseline="0" dirty="0">
              <a:solidFill>
                <a:srgbClr val="FFFFFF"/>
              </a:solidFill>
              <a:uFillTx/>
              <a:latin typeface="Calibri" pitchFamily="34"/>
              <a:ea typeface="Calibri" pitchFamily="34"/>
              <a:cs typeface="Times New Roman" pitchFamily="18"/>
            </a:endParaRP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32F07D5C-7BE9-D1E1-BE29-B2B0096E7A01}"/>
              </a:ext>
            </a:extLst>
          </p:cNvPr>
          <p:cNvSpPr txBox="1"/>
          <p:nvPr/>
        </p:nvSpPr>
        <p:spPr>
          <a:xfrm>
            <a:off x="884357" y="4462144"/>
            <a:ext cx="5489060" cy="1200329"/>
          </a:xfrm>
          <a:prstGeom prst="rect">
            <a:avLst/>
          </a:prstGeom>
          <a:gradFill>
            <a:gsLst>
              <a:gs pos="0">
                <a:srgbClr val="9CCFF5"/>
              </a:gs>
              <a:gs pos="100000">
                <a:srgbClr val="8FC4EB"/>
              </a:gs>
            </a:gsLst>
            <a:lin ang="5400000"/>
          </a:gradFill>
          <a:ln w="12701" cap="flat">
            <a:solidFill>
              <a:srgbClr val="0F9ED5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Для первичной, вторичной или третичной  упаковки </a:t>
            </a:r>
            <a:r>
              <a:rPr lang="ro-MD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– </a:t>
            </a:r>
            <a:r>
              <a:rPr lang="ru-RU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содержание товаров</a:t>
            </a:r>
            <a:r>
              <a:rPr lang="ro-MD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/</a:t>
            </a:r>
            <a:r>
              <a:rPr lang="ru-RU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продуктов</a:t>
            </a: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8E84AF3D-77A0-61DB-93C1-16546B6C7014}"/>
              </a:ext>
            </a:extLst>
          </p:cNvPr>
          <p:cNvSpPr txBox="1"/>
          <p:nvPr/>
        </p:nvSpPr>
        <p:spPr>
          <a:xfrm>
            <a:off x="6957101" y="4671837"/>
            <a:ext cx="4813663" cy="830997"/>
          </a:xfrm>
          <a:prstGeom prst="rect">
            <a:avLst/>
          </a:prstGeom>
          <a:gradFill>
            <a:gsLst>
              <a:gs pos="0">
                <a:srgbClr val="9CCFF5"/>
              </a:gs>
              <a:gs pos="100000">
                <a:srgbClr val="8FC4EB"/>
              </a:gs>
            </a:gsLst>
            <a:lin ang="5400000"/>
          </a:gradFill>
          <a:ln w="12701" cap="flat">
            <a:solidFill>
              <a:srgbClr val="0F9ED5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Для упаковки для реализации</a:t>
            </a:r>
            <a:r>
              <a:rPr lang="ro-MD" sz="2400" b="1" i="0" u="none" strike="noStrike" kern="1200" cap="none" spc="0" baseline="0" dirty="0">
                <a:solidFill>
                  <a:srgbClr val="FF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 </a:t>
            </a:r>
            <a:r>
              <a:rPr lang="ro-MD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– </a:t>
            </a:r>
            <a:r>
              <a:rPr lang="ru-RU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несодержание</a:t>
            </a:r>
            <a:r>
              <a:rPr lang="ru-RU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 товаров</a:t>
            </a:r>
            <a:r>
              <a:rPr lang="ro-MD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/</a:t>
            </a:r>
            <a:r>
              <a:rPr lang="ru-RU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продуктов</a:t>
            </a:r>
            <a:r>
              <a:rPr lang="ro-MD" sz="2400" b="0" i="0" u="none" strike="noStrike" kern="1200" cap="none" spc="0" baseline="0" dirty="0">
                <a:solidFill>
                  <a:srgbClr val="000000"/>
                </a:solidFill>
                <a:uFillTx/>
                <a:latin typeface="Times New Roman" pitchFamily="18"/>
                <a:ea typeface="Calibri" pitchFamily="34"/>
                <a:cs typeface="Times New Roman" pitchFamily="18"/>
              </a:rPr>
              <a:t> </a:t>
            </a:r>
            <a:endParaRPr lang="en-GB" sz="24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6" name="Arrow: Down 12">
            <a:extLst>
              <a:ext uri="{FF2B5EF4-FFF2-40B4-BE49-F238E27FC236}">
                <a16:creationId xmlns:a16="http://schemas.microsoft.com/office/drawing/2014/main" id="{F8BE63CD-C40F-4686-F6BB-966F3952E321}"/>
              </a:ext>
            </a:extLst>
          </p:cNvPr>
          <p:cNvSpPr/>
          <p:nvPr/>
        </p:nvSpPr>
        <p:spPr>
          <a:xfrm>
            <a:off x="3154328" y="3271576"/>
            <a:ext cx="534814" cy="1183096"/>
          </a:xfrm>
          <a:custGeom>
            <a:avLst>
              <a:gd name="f0" fmla="val 1671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Arrow: Down 13">
            <a:extLst>
              <a:ext uri="{FF2B5EF4-FFF2-40B4-BE49-F238E27FC236}">
                <a16:creationId xmlns:a16="http://schemas.microsoft.com/office/drawing/2014/main" id="{0D5D66B9-67E5-87EB-AC68-82AE849F3DFC}"/>
              </a:ext>
            </a:extLst>
          </p:cNvPr>
          <p:cNvSpPr/>
          <p:nvPr/>
        </p:nvSpPr>
        <p:spPr>
          <a:xfrm>
            <a:off x="9096526" y="3322942"/>
            <a:ext cx="534814" cy="1323868"/>
          </a:xfrm>
          <a:custGeom>
            <a:avLst>
              <a:gd name="f0" fmla="val 17237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12"/>
  <p:tag name="AS_OS" val="Unix 5.10.215.203"/>
  <p:tag name="AS_RELEASE_DATE" val="2020.03.14"/>
  <p:tag name="AS_TITLE" val="Aspose.Slides for .NET Standard 2.0"/>
  <p:tag name="AS_VERSION" val="20.3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7449</TotalTime>
  <Words>5033</Words>
  <Application>Microsoft Office PowerPoint</Application>
  <PresentationFormat>Широкоэкранный</PresentationFormat>
  <Paragraphs>305</Paragraphs>
  <Slides>34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7" baseType="lpstr">
      <vt:lpstr>Aptos</vt:lpstr>
      <vt:lpstr>Arial</vt:lpstr>
      <vt:lpstr>Book Antiqua</vt:lpstr>
      <vt:lpstr>Browallia New</vt:lpstr>
      <vt:lpstr>Calibri</vt:lpstr>
      <vt:lpstr>Calibri Light</vt:lpstr>
      <vt:lpstr>Courier New</vt:lpstr>
      <vt:lpstr>Gautami</vt:lpstr>
      <vt:lpstr>Georgia</vt:lpstr>
      <vt:lpstr>PT Serif</vt:lpstr>
      <vt:lpstr>Times New Roman</vt:lpstr>
      <vt:lpstr>1_Тема Office</vt:lpstr>
      <vt:lpstr>2_Тема Office</vt:lpstr>
      <vt:lpstr>POLMED 23      О сборе за товары, в процессе использования которых загрязняется окружающая среда  Закон № 1540 от 25.02.1998  в редакции, Закона №283 от 5 декабря 2024 г., вступающая в силу с 01.01.2025 г. Изменения, внесенные в Закон № 1540/1998, реализуют положения Директивы 94/62 / EC Европейского парламента и Совета от 20 декабря 1994 г. "Об упаковке и отходах упаковки"   </vt:lpstr>
      <vt:lpstr>Закон № 283/2024  изменения в ст.11 ч.(1) Закона № 1540/1998</vt:lpstr>
      <vt:lpstr>Закон № 283/2024   изменения в ст.11 ч.(1) Закона № 1540/1998</vt:lpstr>
      <vt:lpstr>Закон № 283/2024  изменения в ст.11 ч.(2) Закона № 1540/1998</vt:lpstr>
      <vt:lpstr>Закон № 283/2024  изменения в ст.11 ч.(2) Закона № 1540/1998</vt:lpstr>
      <vt:lpstr>Презентация PowerPoint</vt:lpstr>
      <vt:lpstr>Важные понятия</vt:lpstr>
      <vt:lpstr>Важные понятия (дополнение)</vt:lpstr>
      <vt:lpstr>Презентация PowerPoint</vt:lpstr>
      <vt:lpstr>Налогооблагаемая база сбора за товары, в процессе использования которых загрязняется окружающая среда</vt:lpstr>
      <vt:lpstr>Определение веса упаковки</vt:lpstr>
      <vt:lpstr>Закон №283/2024  изменения в ст.11 ч.(3) Закона № 1540/1998</vt:lpstr>
      <vt:lpstr>Сроки налогового обязательства по сбору  </vt:lpstr>
      <vt:lpstr>Закон № 283/2024   изменения в ст.11 ч.(6) Закона № 1540/1998</vt:lpstr>
      <vt:lpstr>Закон № 283/2024   изменения в ст.11 ч.(6) Закона № 1540/1998</vt:lpstr>
      <vt:lpstr>Освобождения от сбора, предусмотренные ст. 11 ч. (6) Закона № 1540/1998</vt:lpstr>
      <vt:lpstr>Освобождения от сбора, согласно ст. 11 ч. (6) Закона  № 1540/1998</vt:lpstr>
      <vt:lpstr>Освобождения от сбора, согласно ст. 11 ч. (6) Закона  № 1540/1998</vt:lpstr>
      <vt:lpstr>Освобождения от сбора, согласно ст. 11 ч. (6) Закона  № 1540/1998</vt:lpstr>
      <vt:lpstr> Освобождение, предусмотренные ст. 54 ч.(10) и (11)  Закона № 209/2016</vt:lpstr>
      <vt:lpstr>Освобождение, предусмотренные ст. 54 ч.(10) и (11)  Закона № 209/2016</vt:lpstr>
      <vt:lpstr>Освобождение, предусмотренные ст. 54 ч.(10) и (11)  Закона № 209/2016</vt:lpstr>
      <vt:lpstr>Освобождения</vt:lpstr>
      <vt:lpstr>Закон № 283/2024   изменения в ст. 14 ч.(4) Закона № 1540/1998</vt:lpstr>
      <vt:lpstr>Форма POLMED 23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Desemnarea procentuală a impozitului pe venit</dc:title>
  <dc:creator>Golban Olga</dc:creator>
  <cp:lastModifiedBy>Stavinschi Igor</cp:lastModifiedBy>
  <cp:revision>902</cp:revision>
  <cp:lastPrinted>2019-10-01T05:51:10Z</cp:lastPrinted>
  <dcterms:created xsi:type="dcterms:W3CDTF">2016-09-19T15:54:22Z</dcterms:created>
  <dcterms:modified xsi:type="dcterms:W3CDTF">2024-12-19T08:25:25Z</dcterms:modified>
</cp:coreProperties>
</file>