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6"/>
  </p:handoutMasterIdLst>
  <p:sldIdLst>
    <p:sldId id="256" r:id="rId2"/>
    <p:sldId id="300" r:id="rId3"/>
    <p:sldId id="268" r:id="rId4"/>
    <p:sldId id="286" r:id="rId5"/>
    <p:sldId id="292" r:id="rId6"/>
    <p:sldId id="284" r:id="rId7"/>
    <p:sldId id="283" r:id="rId8"/>
    <p:sldId id="301" r:id="rId9"/>
    <p:sldId id="302" r:id="rId10"/>
    <p:sldId id="303" r:id="rId11"/>
    <p:sldId id="299" r:id="rId12"/>
    <p:sldId id="271" r:id="rId13"/>
    <p:sldId id="304" r:id="rId14"/>
    <p:sldId id="274" r:id="rId15"/>
  </p:sldIdLst>
  <p:sldSz cx="9144000" cy="6858000" type="screen4x3"/>
  <p:notesSz cx="6735763" cy="98663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DDB82327-3AB0-4338-8A09-64DA593A96B8}">
          <p14:sldIdLst>
            <p14:sldId id="256"/>
            <p14:sldId id="300"/>
            <p14:sldId id="268"/>
            <p14:sldId id="286"/>
            <p14:sldId id="292"/>
            <p14:sldId id="284"/>
            <p14:sldId id="283"/>
            <p14:sldId id="301"/>
            <p14:sldId id="302"/>
            <p14:sldId id="303"/>
            <p14:sldId id="299"/>
            <p14:sldId id="271"/>
            <p14:sldId id="304"/>
            <p14:sldId id="27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46" autoAdjust="0"/>
    <p:restoredTop sz="89260" autoAdjust="0"/>
  </p:normalViewPr>
  <p:slideViewPr>
    <p:cSldViewPr>
      <p:cViewPr varScale="1">
        <p:scale>
          <a:sx n="98" d="100"/>
          <a:sy n="98" d="100"/>
        </p:scale>
        <p:origin x="151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C91DAD64-429C-4FAA-B1A7-AAF9BA175EF5}" type="datetimeFigureOut">
              <a:rPr lang="en-US" smtClean="0"/>
              <a:pPr/>
              <a:t>1/17/2025</a:t>
            </a:fld>
            <a:endParaRPr lang="en-US"/>
          </a:p>
        </p:txBody>
      </p:sp>
      <p:sp>
        <p:nvSpPr>
          <p:cNvPr id="4" name="Footer Placeholder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23D253EF-D10C-4C78-9B06-8138792F1B08}"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4"/>
          <p:cNvGrpSpPr>
            <a:grpSpLocks/>
          </p:cNvGrpSpPr>
          <p:nvPr/>
        </p:nvGrpSpPr>
        <p:grpSpPr bwMode="auto">
          <a:xfrm>
            <a:off x="203200" y="0"/>
            <a:ext cx="3778250" cy="6858000"/>
            <a:chOff x="203200" y="0"/>
            <a:chExt cx="3778250" cy="6858001"/>
          </a:xfrm>
        </p:grpSpPr>
        <p:sp>
          <p:nvSpPr>
            <p:cNvPr id="5" name="Freeform 6"/>
            <p:cNvSpPr>
              <a:spLocks/>
            </p:cNvSpPr>
            <p:nvPr/>
          </p:nvSpPr>
          <p:spPr bwMode="auto">
            <a:xfrm>
              <a:off x="641350" y="0"/>
              <a:ext cx="1365250" cy="3971926"/>
            </a:xfrm>
            <a:custGeom>
              <a:avLst/>
              <a:gdLst>
                <a:gd name="T0" fmla="*/ 0 w 860"/>
                <a:gd name="T1" fmla="*/ 2147483646 h 2502"/>
                <a:gd name="T2" fmla="*/ 2147483646 w 860"/>
                <a:gd name="T3" fmla="*/ 2147483646 h 2502"/>
                <a:gd name="T4" fmla="*/ 2147483646 w 860"/>
                <a:gd name="T5" fmla="*/ 0 h 2502"/>
                <a:gd name="T6" fmla="*/ 2147483646 w 860"/>
                <a:gd name="T7" fmla="*/ 0 h 2502"/>
                <a:gd name="T8" fmla="*/ 0 w 860"/>
                <a:gd name="T9" fmla="*/ 2147483646 h 25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60" h="2502">
                  <a:moveTo>
                    <a:pt x="0" y="2445"/>
                  </a:moveTo>
                  <a:lnTo>
                    <a:pt x="228" y="2502"/>
                  </a:lnTo>
                  <a:lnTo>
                    <a:pt x="860" y="0"/>
                  </a:lnTo>
                  <a:lnTo>
                    <a:pt x="620" y="0"/>
                  </a:lnTo>
                  <a:lnTo>
                    <a:pt x="0" y="2445"/>
                  </a:lnTo>
                  <a:close/>
                </a:path>
              </a:pathLst>
            </a:custGeom>
            <a:solidFill>
              <a:schemeClr val="accent1"/>
            </a:solidFill>
            <a:ln w="9525">
              <a:noFill/>
              <a:round/>
              <a:headEnd/>
              <a:tailEnd/>
            </a:ln>
          </p:spPr>
          <p:txBody>
            <a:bodyPr/>
            <a:lstStyle/>
            <a:p>
              <a:pPr>
                <a:defRPr/>
              </a:pPr>
              <a:endParaRPr lang="en-US"/>
            </a:p>
          </p:txBody>
        </p:sp>
        <p:sp>
          <p:nvSpPr>
            <p:cNvPr id="6" name="Freeform 7"/>
            <p:cNvSpPr/>
            <p:nvPr/>
          </p:nvSpPr>
          <p:spPr bwMode="auto">
            <a:xfrm>
              <a:off x="203200" y="0"/>
              <a:ext cx="1336675" cy="3862389"/>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7" name="Freeform 8"/>
            <p:cNvSpPr/>
            <p:nvPr/>
          </p:nvSpPr>
          <p:spPr bwMode="auto">
            <a:xfrm>
              <a:off x="207963" y="3776664"/>
              <a:ext cx="1936750" cy="3081337"/>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8" name="Freeform 9"/>
            <p:cNvSpPr/>
            <p:nvPr/>
          </p:nvSpPr>
          <p:spPr bwMode="auto">
            <a:xfrm>
              <a:off x="646113" y="3886201"/>
              <a:ext cx="2373312"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9" name="Freeform 10"/>
            <p:cNvSpPr/>
            <p:nvPr/>
          </p:nvSpPr>
          <p:spPr bwMode="auto">
            <a:xfrm>
              <a:off x="641350" y="3881439"/>
              <a:ext cx="3340100" cy="2976562"/>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10" name="Freeform 11"/>
            <p:cNvSpPr/>
            <p:nvPr/>
          </p:nvSpPr>
          <p:spPr bwMode="auto">
            <a:xfrm>
              <a:off x="203200" y="3771901"/>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11" name="Freeform 12"/>
          <p:cNvSpPr>
            <a:spLocks/>
          </p:cNvSpPr>
          <p:nvPr/>
        </p:nvSpPr>
        <p:spPr bwMode="auto">
          <a:xfrm>
            <a:off x="203200" y="3771900"/>
            <a:ext cx="361950" cy="90488"/>
          </a:xfrm>
          <a:custGeom>
            <a:avLst/>
            <a:gdLst>
              <a:gd name="T0" fmla="*/ 2147483646 w 228"/>
              <a:gd name="T1" fmla="*/ 2147483646 h 57"/>
              <a:gd name="T2" fmla="*/ 0 w 228"/>
              <a:gd name="T3" fmla="*/ 0 h 57"/>
              <a:gd name="T4" fmla="*/ 2147483646 w 228"/>
              <a:gd name="T5" fmla="*/ 2147483646 h 57"/>
              <a:gd name="T6" fmla="*/ 2147483646 w 228"/>
              <a:gd name="T7" fmla="*/ 2147483646 h 5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8" h="57">
                <a:moveTo>
                  <a:pt x="228" y="57"/>
                </a:moveTo>
                <a:lnTo>
                  <a:pt x="0" y="0"/>
                </a:lnTo>
                <a:lnTo>
                  <a:pt x="222" y="54"/>
                </a:lnTo>
                <a:lnTo>
                  <a:pt x="228" y="57"/>
                </a:lnTo>
                <a:close/>
              </a:path>
            </a:pathLst>
          </a:custGeom>
          <a:solidFill>
            <a:srgbClr val="29ABE2"/>
          </a:solidFill>
          <a:ln w="9525">
            <a:noFill/>
            <a:round/>
            <a:headEnd/>
            <a:tailEnd/>
          </a:ln>
        </p:spPr>
        <p:txBody>
          <a:bodyPr/>
          <a:lstStyle/>
          <a:p>
            <a:pPr>
              <a:defRPr/>
            </a:pPr>
            <a:endParaRPr lang="en-US"/>
          </a:p>
        </p:txBody>
      </p:sp>
      <p:sp>
        <p:nvSpPr>
          <p:cNvPr id="12" name="Freeform 13"/>
          <p:cNvSpPr>
            <a:spLocks/>
          </p:cNvSpPr>
          <p:nvPr/>
        </p:nvSpPr>
        <p:spPr bwMode="auto">
          <a:xfrm>
            <a:off x="560388" y="3867150"/>
            <a:ext cx="61912" cy="80963"/>
          </a:xfrm>
          <a:custGeom>
            <a:avLst/>
            <a:gdLst>
              <a:gd name="T0" fmla="*/ 0 w 39"/>
              <a:gd name="T1" fmla="*/ 0 h 51"/>
              <a:gd name="T2" fmla="*/ 2147483646 w 39"/>
              <a:gd name="T3" fmla="*/ 2147483646 h 51"/>
              <a:gd name="T4" fmla="*/ 2147483646 w 39"/>
              <a:gd name="T5" fmla="*/ 0 h 51"/>
              <a:gd name="T6" fmla="*/ 0 w 39"/>
              <a:gd name="T7" fmla="*/ 0 h 5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9" h="51">
                <a:moveTo>
                  <a:pt x="0" y="0"/>
                </a:moveTo>
                <a:lnTo>
                  <a:pt x="39" y="51"/>
                </a:lnTo>
                <a:lnTo>
                  <a:pt x="3" y="0"/>
                </a:lnTo>
                <a:lnTo>
                  <a:pt x="0" y="0"/>
                </a:lnTo>
                <a:close/>
              </a:path>
            </a:pathLst>
          </a:custGeom>
          <a:solidFill>
            <a:srgbClr val="29ABE2"/>
          </a:solidFill>
          <a:ln w="9525">
            <a:noFill/>
            <a:round/>
            <a:headEnd/>
            <a:tailEnd/>
          </a:ln>
        </p:spPr>
        <p:txBody>
          <a:bodyPr/>
          <a:lstStyle/>
          <a:p>
            <a:pPr>
              <a:defRPr/>
            </a:pPr>
            <a:endParaRPr lang="en-US"/>
          </a:p>
        </p:txBody>
      </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3" name="Date Placeholder 3"/>
          <p:cNvSpPr>
            <a:spLocks noGrp="1"/>
          </p:cNvSpPr>
          <p:nvPr>
            <p:ph type="dt" sz="half" idx="10"/>
          </p:nvPr>
        </p:nvSpPr>
        <p:spPr>
          <a:xfrm>
            <a:off x="7326313" y="6116638"/>
            <a:ext cx="857250" cy="365125"/>
          </a:xfrm>
        </p:spPr>
        <p:txBody>
          <a:bodyPr/>
          <a:lstStyle>
            <a:lvl1pPr>
              <a:defRPr/>
            </a:lvl1pPr>
          </a:lstStyle>
          <a:p>
            <a:fld id="{5B106E36-FD25-4E2D-B0AA-010F637433A0}" type="datetimeFigureOut">
              <a:rPr lang="ru-RU" smtClean="0"/>
              <a:pPr/>
              <a:t>17.01.2025</a:t>
            </a:fld>
            <a:endParaRPr lang="ru-RU"/>
          </a:p>
        </p:txBody>
      </p:sp>
      <p:sp>
        <p:nvSpPr>
          <p:cNvPr id="14" name="Footer Placeholder 4"/>
          <p:cNvSpPr>
            <a:spLocks noGrp="1"/>
          </p:cNvSpPr>
          <p:nvPr>
            <p:ph type="ftr" sz="quarter" idx="11"/>
          </p:nvPr>
        </p:nvSpPr>
        <p:spPr>
          <a:xfrm>
            <a:off x="3624263" y="6116638"/>
            <a:ext cx="3608387" cy="365125"/>
          </a:xfrm>
        </p:spPr>
        <p:txBody>
          <a:bodyPr/>
          <a:lstStyle>
            <a:lvl1pPr>
              <a:defRPr/>
            </a:lvl1pPr>
          </a:lstStyle>
          <a:p>
            <a:endParaRPr lang="ru-RU"/>
          </a:p>
        </p:txBody>
      </p:sp>
      <p:sp>
        <p:nvSpPr>
          <p:cNvPr id="15" name="Slide Number Placeholder 5"/>
          <p:cNvSpPr>
            <a:spLocks noGrp="1"/>
          </p:cNvSpPr>
          <p:nvPr>
            <p:ph type="sldNum" sz="quarter" idx="12"/>
          </p:nvPr>
        </p:nvSpPr>
        <p:spPr>
          <a:xfrm>
            <a:off x="8275638" y="6116638"/>
            <a:ext cx="411162" cy="365125"/>
          </a:xfrm>
        </p:spPr>
        <p:txBody>
          <a:bodyPr/>
          <a:lstStyle>
            <a:lvl1pPr>
              <a:defRPr smtClean="0"/>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13524" y="4343400"/>
            <a:ext cx="7515992" cy="1447800"/>
          </a:xfrm>
        </p:spPr>
        <p:txBody>
          <a:bodyP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5" name="TextBox 4"/>
          <p:cNvSpPr txBox="1"/>
          <p:nvPr/>
        </p:nvSpPr>
        <p:spPr>
          <a:xfrm>
            <a:off x="969963" y="863600"/>
            <a:ext cx="4572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eaLnBrk="1" fontAlgn="auto" hangingPunct="1">
              <a:spcAft>
                <a:spcPts val="0"/>
              </a:spcAft>
              <a:defRPr/>
            </a:pPr>
            <a:r>
              <a:rPr lang="en-US" sz="8000" dirty="0">
                <a:effectLst/>
                <a:latin typeface="+mn-lt"/>
              </a:rPr>
              <a:t>“</a:t>
            </a:r>
          </a:p>
        </p:txBody>
      </p:sp>
      <p:sp>
        <p:nvSpPr>
          <p:cNvPr id="6" name="TextBox 5"/>
          <p:cNvSpPr txBox="1"/>
          <p:nvPr/>
        </p:nvSpPr>
        <p:spPr>
          <a:xfrm>
            <a:off x="8172450" y="2819400"/>
            <a:ext cx="4572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eaLnBrk="1" fontAlgn="auto" hangingPunct="1">
              <a:spcAft>
                <a:spcPts val="0"/>
              </a:spcAft>
              <a:defRPr/>
            </a:pPr>
            <a:r>
              <a:rPr lang="en-US" sz="8000" dirty="0">
                <a:effectLst/>
                <a:latin typeface="+mn-lt"/>
              </a:rPr>
              <a:t>”</a:t>
            </a:r>
          </a:p>
        </p:txBody>
      </p:sp>
      <p:sp>
        <p:nvSpPr>
          <p:cNvPr id="2" name="Title 1"/>
          <p:cNvSpPr>
            <a:spLocks noGrp="1"/>
          </p:cNvSpPr>
          <p:nvPr>
            <p:ph type="title"/>
          </p:nvPr>
        </p:nvSpPr>
        <p:spPr>
          <a:xfrm>
            <a:off x="1426741" y="685801"/>
            <a:ext cx="6974115" cy="2743199"/>
          </a:xfrm>
        </p:spPr>
        <p:txBody>
          <a:bodyP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598235" y="3428999"/>
            <a:ext cx="6631128" cy="381000"/>
          </a:xfrm>
        </p:spPr>
        <p:txBody>
          <a:bodyP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113523" y="4343400"/>
            <a:ext cx="7515991" cy="1447800"/>
          </a:xfrm>
        </p:spPr>
        <p:txBody>
          <a:bodyP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3"/>
          <p:cNvSpPr>
            <a:spLocks noGrp="1"/>
          </p:cNvSpPr>
          <p:nvPr>
            <p:ph type="dt" sz="half" idx="14"/>
          </p:nvPr>
        </p:nvSpPr>
        <p:spPr/>
        <p:txBody>
          <a:bodyPr/>
          <a:lstStyle>
            <a:lvl1pPr>
              <a:defRPr/>
            </a:lvl1pPr>
          </a:lstStyle>
          <a:p>
            <a:fld id="{5B106E36-FD25-4E2D-B0AA-010F637433A0}" type="datetimeFigureOut">
              <a:rPr lang="ru-RU" smtClean="0"/>
              <a:pPr/>
              <a:t>17.01.2025</a:t>
            </a:fld>
            <a:endParaRPr lang="ru-RU"/>
          </a:p>
        </p:txBody>
      </p:sp>
      <p:sp>
        <p:nvSpPr>
          <p:cNvPr id="8" name="Footer Placeholder 4"/>
          <p:cNvSpPr>
            <a:spLocks noGrp="1"/>
          </p:cNvSpPr>
          <p:nvPr>
            <p:ph type="ftr" sz="quarter" idx="15"/>
          </p:nvPr>
        </p:nvSpPr>
        <p:spPr/>
        <p:txBody>
          <a:bodyPr/>
          <a:lstStyle>
            <a:lvl1pPr>
              <a:defRPr/>
            </a:lvl1pPr>
          </a:lstStyle>
          <a:p>
            <a:endParaRPr lang="ru-RU"/>
          </a:p>
        </p:txBody>
      </p:sp>
      <p:sp>
        <p:nvSpPr>
          <p:cNvPr id="9" name="Slide Number Placeholder 5"/>
          <p:cNvSpPr>
            <a:spLocks noGrp="1"/>
          </p:cNvSpPr>
          <p:nvPr>
            <p:ph type="sldNum" sz="quarter" idx="16"/>
          </p:nvPr>
        </p:nvSpPr>
        <p:spPr/>
        <p:txBody>
          <a:bodyPr/>
          <a:lstStyle>
            <a:lvl1pPr>
              <a:defRPr smtClean="0"/>
            </a:lvl1pPr>
          </a:lstStyle>
          <a:p>
            <a:fld id="{725C68B6-61C2-468F-89AB-4B9F7531AA68}"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5" name="TextBox 4"/>
          <p:cNvSpPr txBox="1"/>
          <p:nvPr/>
        </p:nvSpPr>
        <p:spPr>
          <a:xfrm>
            <a:off x="969963" y="863600"/>
            <a:ext cx="4572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eaLnBrk="1" fontAlgn="auto" hangingPunct="1">
              <a:spcAft>
                <a:spcPts val="0"/>
              </a:spcAft>
              <a:defRPr/>
            </a:pPr>
            <a:r>
              <a:rPr lang="en-US" sz="8000" dirty="0">
                <a:effectLst/>
                <a:latin typeface="+mn-lt"/>
              </a:rPr>
              <a:t>“</a:t>
            </a:r>
          </a:p>
        </p:txBody>
      </p:sp>
      <p:sp>
        <p:nvSpPr>
          <p:cNvPr id="6" name="TextBox 5"/>
          <p:cNvSpPr txBox="1"/>
          <p:nvPr/>
        </p:nvSpPr>
        <p:spPr>
          <a:xfrm>
            <a:off x="8172450" y="2819400"/>
            <a:ext cx="457200" cy="584200"/>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eaLnBrk="1" fontAlgn="auto" hangingPunct="1">
              <a:spcAft>
                <a:spcPts val="0"/>
              </a:spcAft>
              <a:defRPr/>
            </a:pPr>
            <a:r>
              <a:rPr lang="en-US" sz="8000" dirty="0">
                <a:effectLst/>
                <a:latin typeface="+mn-lt"/>
              </a:rPr>
              <a:t>”</a:t>
            </a:r>
          </a:p>
        </p:txBody>
      </p:sp>
      <p:sp>
        <p:nvSpPr>
          <p:cNvPr id="2" name="Title 1"/>
          <p:cNvSpPr>
            <a:spLocks noGrp="1"/>
          </p:cNvSpPr>
          <p:nvPr>
            <p:ph type="title"/>
          </p:nvPr>
        </p:nvSpPr>
        <p:spPr>
          <a:xfrm>
            <a:off x="1426741" y="685801"/>
            <a:ext cx="6974115" cy="2743199"/>
          </a:xfrm>
        </p:spPr>
        <p:txBody>
          <a:bodyP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113525" y="3886200"/>
            <a:ext cx="7515990" cy="889000"/>
          </a:xfrm>
        </p:spPr>
        <p:txBody>
          <a:bodyPr rtlCol="0" anchor="b">
            <a:normAutofit/>
          </a:bodyPr>
          <a:lstStyle>
            <a:lvl1pPr algn="r">
              <a:buNone/>
              <a:defRPr lang="en-US" sz="2400" b="0" cap="none" dirty="0">
                <a:ln w="3175" cmpd="sng">
                  <a:noFill/>
                </a:ln>
                <a:solidFill>
                  <a:schemeClr val="tx1"/>
                </a:solidFill>
                <a:effectLst/>
              </a:defRPr>
            </a:lvl1pPr>
          </a:lstStyle>
          <a:p>
            <a:pPr lvl="0"/>
            <a:r>
              <a:rPr lang="ru-RU" smtClean="0"/>
              <a:t>Образец текста</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3"/>
          <p:cNvSpPr>
            <a:spLocks noGrp="1"/>
          </p:cNvSpPr>
          <p:nvPr>
            <p:ph type="dt" sz="half" idx="14"/>
          </p:nvPr>
        </p:nvSpPr>
        <p:spPr/>
        <p:txBody>
          <a:bodyPr/>
          <a:lstStyle>
            <a:lvl1pPr>
              <a:defRPr/>
            </a:lvl1pPr>
          </a:lstStyle>
          <a:p>
            <a:fld id="{5B106E36-FD25-4E2D-B0AA-010F637433A0}" type="datetimeFigureOut">
              <a:rPr lang="ru-RU" smtClean="0"/>
              <a:pPr/>
              <a:t>17.01.2025</a:t>
            </a:fld>
            <a:endParaRPr lang="ru-RU"/>
          </a:p>
        </p:txBody>
      </p:sp>
      <p:sp>
        <p:nvSpPr>
          <p:cNvPr id="8" name="Footer Placeholder 4"/>
          <p:cNvSpPr>
            <a:spLocks noGrp="1"/>
          </p:cNvSpPr>
          <p:nvPr>
            <p:ph type="ftr" sz="quarter" idx="15"/>
          </p:nvPr>
        </p:nvSpPr>
        <p:spPr/>
        <p:txBody>
          <a:bodyPr/>
          <a:lstStyle>
            <a:lvl1pPr>
              <a:defRPr/>
            </a:lvl1pPr>
          </a:lstStyle>
          <a:p>
            <a:endParaRPr lang="ru-RU"/>
          </a:p>
        </p:txBody>
      </p:sp>
      <p:sp>
        <p:nvSpPr>
          <p:cNvPr id="9" name="Slide Number Placeholder 5"/>
          <p:cNvSpPr>
            <a:spLocks noGrp="1"/>
          </p:cNvSpPr>
          <p:nvPr>
            <p:ph type="sldNum" sz="quarter" idx="16"/>
          </p:nvPr>
        </p:nvSpPr>
        <p:spPr/>
        <p:txBody>
          <a:bodyPr/>
          <a:lstStyle>
            <a:lvl1pPr>
              <a:defRPr smtClean="0"/>
            </a:lvl1pPr>
          </a:lstStyle>
          <a:p>
            <a:fld id="{725C68B6-61C2-468F-89AB-4B9F7531AA68}" type="slidenum">
              <a:rPr lang="ru-RU" smtClean="0"/>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rtlCol="0">
            <a:normAutofit/>
          </a:bodyPr>
          <a:lstStyle>
            <a:lvl1pPr>
              <a:defRPr lang="en-US" b="0" dirty="0"/>
            </a:lvl1pPr>
          </a:lstStyle>
          <a:p>
            <a:pPr lvl="0"/>
            <a:r>
              <a:rPr lang="ru-RU" smtClean="0"/>
              <a:t>Образец заголовка</a:t>
            </a:r>
            <a:endParaRPr lang="en-US" dirty="0"/>
          </a:p>
        </p:txBody>
      </p:sp>
      <p:sp>
        <p:nvSpPr>
          <p:cNvPr id="10" name="Text Placeholder 9"/>
          <p:cNvSpPr>
            <a:spLocks noGrp="1"/>
          </p:cNvSpPr>
          <p:nvPr>
            <p:ph type="body" sz="quarter" idx="13"/>
          </p:nvPr>
        </p:nvSpPr>
        <p:spPr>
          <a:xfrm>
            <a:off x="1113524" y="3505200"/>
            <a:ext cx="7515992" cy="838200"/>
          </a:xfrm>
        </p:spPr>
        <p:txBody>
          <a:bodyPr rtlCol="0" anchor="b">
            <a:normAutofit/>
          </a:bodyPr>
          <a:lstStyle>
            <a:lvl1pPr>
              <a:buNone/>
              <a:defRPr lang="en-US" sz="2800" b="0" cap="none" dirty="0">
                <a:ln w="3175" cmpd="sng">
                  <a:noFill/>
                </a:ln>
                <a:solidFill>
                  <a:schemeClr val="tx1"/>
                </a:solidFill>
                <a:effectLst/>
              </a:defRPr>
            </a:lvl1pPr>
          </a:lstStyle>
          <a:p>
            <a:pPr lvl="0"/>
            <a:r>
              <a:rPr lang="ru-RU" smtClean="0"/>
              <a:t>Образец текста</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Date Placeholder 3"/>
          <p:cNvSpPr>
            <a:spLocks noGrp="1"/>
          </p:cNvSpPr>
          <p:nvPr>
            <p:ph type="dt" sz="half" idx="14"/>
          </p:nvPr>
        </p:nvSpPr>
        <p:spPr/>
        <p:txBody>
          <a:bodyPr/>
          <a:lstStyle>
            <a:lvl1pPr>
              <a:defRPr/>
            </a:lvl1pPr>
          </a:lstStyle>
          <a:p>
            <a:fld id="{5B106E36-FD25-4E2D-B0AA-010F637433A0}" type="datetimeFigureOut">
              <a:rPr lang="ru-RU" smtClean="0"/>
              <a:pPr/>
              <a:t>17.01.2025</a:t>
            </a:fld>
            <a:endParaRPr lang="ru-RU"/>
          </a:p>
        </p:txBody>
      </p:sp>
      <p:sp>
        <p:nvSpPr>
          <p:cNvPr id="6" name="Footer Placeholder 4"/>
          <p:cNvSpPr>
            <a:spLocks noGrp="1"/>
          </p:cNvSpPr>
          <p:nvPr>
            <p:ph type="ftr" sz="quarter" idx="15"/>
          </p:nvPr>
        </p:nvSpPr>
        <p:spPr/>
        <p:txBody>
          <a:bodyPr/>
          <a:lstStyle>
            <a:lvl1pPr>
              <a:defRPr/>
            </a:lvl1pPr>
          </a:lstStyle>
          <a:p>
            <a:endParaRPr lang="ru-RU"/>
          </a:p>
        </p:txBody>
      </p:sp>
      <p:sp>
        <p:nvSpPr>
          <p:cNvPr id="7" name="Slide Number Placeholder 5"/>
          <p:cNvSpPr>
            <a:spLocks noGrp="1"/>
          </p:cNvSpPr>
          <p:nvPr>
            <p:ph type="sldNum" sz="quarter" idx="16"/>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982133" y="2667000"/>
            <a:ext cx="7704667" cy="333281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7343775" y="6108700"/>
            <a:ext cx="857250" cy="365125"/>
          </a:xfrm>
        </p:spPr>
        <p:txBody>
          <a:bodyPr/>
          <a:lstStyle>
            <a:lvl1pPr>
              <a:defRPr/>
            </a:lvl1pPr>
          </a:lstStyle>
          <a:p>
            <a:fld id="{5B106E36-FD25-4E2D-B0AA-010F637433A0}" type="datetimeFigureOut">
              <a:rPr lang="ru-RU" smtClean="0"/>
              <a:pPr/>
              <a:t>17.01.2025</a:t>
            </a:fld>
            <a:endParaRPr lang="ru-RU"/>
          </a:p>
        </p:txBody>
      </p:sp>
      <p:sp>
        <p:nvSpPr>
          <p:cNvPr id="5" name="Footer Placeholder 4"/>
          <p:cNvSpPr>
            <a:spLocks noGrp="1"/>
          </p:cNvSpPr>
          <p:nvPr>
            <p:ph type="ftr" sz="quarter" idx="11"/>
          </p:nvPr>
        </p:nvSpPr>
        <p:spPr>
          <a:xfrm>
            <a:off x="1973263" y="6108700"/>
            <a:ext cx="5313362" cy="365125"/>
          </a:xfrm>
        </p:spPr>
        <p:txBody>
          <a:bodyPr/>
          <a:lstStyle>
            <a:lvl1pPr>
              <a:defRPr/>
            </a:lvl1pPr>
          </a:lstStyle>
          <a:p>
            <a:endParaRPr lang="ru-RU"/>
          </a:p>
        </p:txBody>
      </p:sp>
      <p:sp>
        <p:nvSpPr>
          <p:cNvPr id="6" name="Slide Number Placeholder 5"/>
          <p:cNvSpPr>
            <a:spLocks noGrp="1"/>
          </p:cNvSpPr>
          <p:nvPr>
            <p:ph type="sldNum" sz="quarter" idx="12"/>
          </p:nvPr>
        </p:nvSpPr>
        <p:spPr>
          <a:xfrm>
            <a:off x="8258175" y="6108700"/>
            <a:ext cx="428625" cy="365125"/>
          </a:xfrm>
        </p:spPr>
        <p:txBody>
          <a:bodyPr/>
          <a:lstStyle>
            <a:lvl1pPr>
              <a:defRPr smtClean="0"/>
            </a:lvl1p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8" name="Footer Placeholder 4"/>
          <p:cNvSpPr>
            <a:spLocks noGrp="1"/>
          </p:cNvSpPr>
          <p:nvPr>
            <p:ph type="ftr" sz="quarter" idx="11"/>
          </p:nvPr>
        </p:nvSpPr>
        <p:spPr/>
        <p:txBody>
          <a:bodyPr/>
          <a:lstStyle>
            <a:lvl1pPr>
              <a:defRPr/>
            </a:lvl1pPr>
          </a:lstStyle>
          <a:p>
            <a:endParaRPr lang="ru-RU"/>
          </a:p>
        </p:txBody>
      </p:sp>
      <p:sp>
        <p:nvSpPr>
          <p:cNvPr id="9"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4" name="Footer Placeholder 4"/>
          <p:cNvSpPr>
            <a:spLocks noGrp="1"/>
          </p:cNvSpPr>
          <p:nvPr>
            <p:ph type="ftr" sz="quarter" idx="11"/>
          </p:nvPr>
        </p:nvSpPr>
        <p:spPr/>
        <p:txBody>
          <a:bodyPr/>
          <a:lstStyle>
            <a:lvl1pPr>
              <a:defRPr/>
            </a:lvl1pPr>
          </a:lstStyle>
          <a:p>
            <a:endParaRPr lang="ru-RU"/>
          </a:p>
        </p:txBody>
      </p:sp>
      <p:sp>
        <p:nvSpPr>
          <p:cNvPr id="5"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3" name="Footer Placeholder 4"/>
          <p:cNvSpPr>
            <a:spLocks noGrp="1"/>
          </p:cNvSpPr>
          <p:nvPr>
            <p:ph type="ftr" sz="quarter" idx="11"/>
          </p:nvPr>
        </p:nvSpPr>
        <p:spPr/>
        <p:txBody>
          <a:bodyPr/>
          <a:lstStyle>
            <a:lvl1pPr>
              <a:defRPr/>
            </a:lvl1pPr>
          </a:lstStyle>
          <a:p>
            <a:endParaRPr lang="ru-RU"/>
          </a:p>
        </p:txBody>
      </p:sp>
      <p:sp>
        <p:nvSpPr>
          <p:cNvPr id="4"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947553" y="685800"/>
            <a:ext cx="4681962" cy="5105401"/>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fld id="{5B106E36-FD25-4E2D-B0AA-010F637433A0}" type="datetimeFigureOut">
              <a:rPr lang="ru-RU" smtClean="0"/>
              <a:pPr/>
              <a:t>17.01.2025</a:t>
            </a:fld>
            <a:endParaRPr lang="ru-RU"/>
          </a:p>
        </p:txBody>
      </p:sp>
      <p:sp>
        <p:nvSpPr>
          <p:cNvPr id="6" name="Footer Placeholder 4"/>
          <p:cNvSpPr>
            <a:spLocks noGrp="1"/>
          </p:cNvSpPr>
          <p:nvPr>
            <p:ph type="ftr" sz="quarter" idx="11"/>
          </p:nvPr>
        </p:nvSpPr>
        <p:spPr/>
        <p:txBody>
          <a:bodyPr/>
          <a:lstStyle>
            <a:lvl1pPr>
              <a:defRPr/>
            </a:lvl1pPr>
          </a:lstStyle>
          <a:p>
            <a:endParaRPr lang="ru-RU"/>
          </a:p>
        </p:txBody>
      </p:sp>
      <p:sp>
        <p:nvSpPr>
          <p:cNvPr id="7" name="Slide Number Placeholder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9" cstate="print"/>
          <a:srcRect/>
          <a:stretch>
            <a:fillRect/>
          </a:stretch>
        </a:blipFill>
        <a:effectLst/>
      </p:bgPr>
    </p:bg>
    <p:spTree>
      <p:nvGrpSpPr>
        <p:cNvPr id="1" name=""/>
        <p:cNvGrpSpPr/>
        <p:nvPr/>
      </p:nvGrpSpPr>
      <p:grpSpPr>
        <a:xfrm>
          <a:off x="0" y="0"/>
          <a:ext cx="0" cy="0"/>
          <a:chOff x="0" y="0"/>
          <a:chExt cx="0" cy="0"/>
        </a:xfrm>
      </p:grpSpPr>
      <p:grpSp>
        <p:nvGrpSpPr>
          <p:cNvPr id="7" name="Group 13"/>
          <p:cNvGrpSpPr>
            <a:grpSpLocks/>
          </p:cNvGrpSpPr>
          <p:nvPr/>
        </p:nvGrpSpPr>
        <p:grpSpPr bwMode="auto">
          <a:xfrm>
            <a:off x="0" y="0"/>
            <a:ext cx="2132013" cy="6858000"/>
            <a:chOff x="0" y="0"/>
            <a:chExt cx="2132013" cy="6858001"/>
          </a:xfrm>
        </p:grpSpPr>
        <p:sp>
          <p:nvSpPr>
            <p:cNvPr id="1032" name="Freeform 6"/>
            <p:cNvSpPr>
              <a:spLocks/>
            </p:cNvSpPr>
            <p:nvPr/>
          </p:nvSpPr>
          <p:spPr bwMode="auto">
            <a:xfrm>
              <a:off x="0" y="0"/>
              <a:ext cx="1073150" cy="5291139"/>
            </a:xfrm>
            <a:custGeom>
              <a:avLst/>
              <a:gdLst>
                <a:gd name="T0" fmla="*/ 0 w 676"/>
                <a:gd name="T1" fmla="*/ 2147483646 h 3333"/>
                <a:gd name="T2" fmla="*/ 0 w 676"/>
                <a:gd name="T3" fmla="*/ 2147483646 h 3333"/>
                <a:gd name="T4" fmla="*/ 2147483646 w 676"/>
                <a:gd name="T5" fmla="*/ 2147483646 h 3333"/>
                <a:gd name="T6" fmla="*/ 2147483646 w 676"/>
                <a:gd name="T7" fmla="*/ 0 h 3333"/>
                <a:gd name="T8" fmla="*/ 2147483646 w 676"/>
                <a:gd name="T9" fmla="*/ 0 h 3333"/>
                <a:gd name="T10" fmla="*/ 0 w 676"/>
                <a:gd name="T11" fmla="*/ 2147483646 h 333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w="9525">
              <a:noFill/>
              <a:round/>
              <a:headEnd/>
              <a:tailEnd/>
            </a:ln>
          </p:spPr>
          <p:txBody>
            <a:bodyPr/>
            <a:lstStyle/>
            <a:p>
              <a:pPr>
                <a:defRPr/>
              </a:pPr>
              <a:endParaRPr lang="en-US"/>
            </a:p>
          </p:txBody>
        </p:sp>
        <p:sp>
          <p:nvSpPr>
            <p:cNvPr id="16" name="Freeform 7"/>
            <p:cNvSpPr/>
            <p:nvPr/>
          </p:nvSpPr>
          <p:spPr bwMode="auto">
            <a:xfrm>
              <a:off x="0" y="0"/>
              <a:ext cx="758825" cy="4624389"/>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4"/>
              <a:ext cx="906463" cy="1195387"/>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1"/>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1"/>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4"/>
              <a:ext cx="1377950" cy="1500187"/>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bwMode="auto">
          <a:xfrm>
            <a:off x="982663" y="457200"/>
            <a:ext cx="7704137" cy="1981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ltLang="ro-RO" smtClean="0"/>
              <a:t>Образец заголовка</a:t>
            </a:r>
            <a:endParaRPr lang="en-US" altLang="ro-RO" smtClean="0"/>
          </a:p>
        </p:txBody>
      </p:sp>
      <p:sp>
        <p:nvSpPr>
          <p:cNvPr id="3" name="Text Placeholder 2"/>
          <p:cNvSpPr>
            <a:spLocks noGrp="1"/>
          </p:cNvSpPr>
          <p:nvPr>
            <p:ph type="body" idx="1"/>
          </p:nvPr>
        </p:nvSpPr>
        <p:spPr bwMode="auto">
          <a:xfrm>
            <a:off x="982663" y="2667000"/>
            <a:ext cx="7704137" cy="3357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ltLang="ro-RO" smtClean="0"/>
              <a:t>Образец текста</a:t>
            </a:r>
          </a:p>
          <a:p>
            <a:pPr lvl="1"/>
            <a:r>
              <a:rPr lang="ru-RU" altLang="ro-RO" smtClean="0"/>
              <a:t>Второй уровень</a:t>
            </a:r>
          </a:p>
          <a:p>
            <a:pPr lvl="2"/>
            <a:r>
              <a:rPr lang="ru-RU" altLang="ro-RO" smtClean="0"/>
              <a:t>Третий уровень</a:t>
            </a:r>
          </a:p>
          <a:p>
            <a:pPr lvl="3"/>
            <a:r>
              <a:rPr lang="ru-RU" altLang="ro-RO" smtClean="0"/>
              <a:t>Четвертый уровень</a:t>
            </a:r>
          </a:p>
          <a:p>
            <a:pPr lvl="4"/>
            <a:r>
              <a:rPr lang="ru-RU" altLang="ro-RO" smtClean="0"/>
              <a:t>Пятый уровень</a:t>
            </a:r>
            <a:endParaRPr lang="en-US" altLang="ro-RO" smtClean="0"/>
          </a:p>
        </p:txBody>
      </p:sp>
      <p:sp>
        <p:nvSpPr>
          <p:cNvPr id="4" name="Date Placeholder 3"/>
          <p:cNvSpPr>
            <a:spLocks noGrp="1"/>
          </p:cNvSpPr>
          <p:nvPr>
            <p:ph type="dt" sz="half" idx="2"/>
          </p:nvPr>
        </p:nvSpPr>
        <p:spPr>
          <a:xfrm>
            <a:off x="7358063" y="6116638"/>
            <a:ext cx="858837" cy="365125"/>
          </a:xfrm>
          <a:prstGeom prst="rect">
            <a:avLst/>
          </a:prstGeom>
        </p:spPr>
        <p:txBody>
          <a:bodyPr vert="horz" lIns="91440" tIns="45720" rIns="91440" bIns="45720" rtlCol="0" anchor="ctr"/>
          <a:lstStyle>
            <a:lvl1pPr algn="r" eaLnBrk="1" fontAlgn="auto" hangingPunct="1">
              <a:spcBef>
                <a:spcPts val="0"/>
              </a:spcBef>
              <a:spcAft>
                <a:spcPts val="0"/>
              </a:spcAft>
              <a:defRPr sz="1000" b="0" i="0">
                <a:solidFill>
                  <a:schemeClr val="tx1"/>
                </a:solidFill>
                <a:effectLst/>
                <a:latin typeface="+mn-lt"/>
              </a:defRPr>
            </a:lvl1pPr>
          </a:lstStyle>
          <a:p>
            <a:fld id="{5B106E36-FD25-4E2D-B0AA-010F637433A0}" type="datetimeFigureOut">
              <a:rPr lang="ru-RU" smtClean="0"/>
              <a:pPr/>
              <a:t>17.01.2025</a:t>
            </a:fld>
            <a:endParaRPr lang="ru-RU"/>
          </a:p>
        </p:txBody>
      </p:sp>
      <p:sp>
        <p:nvSpPr>
          <p:cNvPr id="5" name="Footer Placeholder 4"/>
          <p:cNvSpPr>
            <a:spLocks noGrp="1"/>
          </p:cNvSpPr>
          <p:nvPr>
            <p:ph type="ftr" sz="quarter" idx="3"/>
          </p:nvPr>
        </p:nvSpPr>
        <p:spPr>
          <a:xfrm>
            <a:off x="1987550" y="6116638"/>
            <a:ext cx="5313363" cy="365125"/>
          </a:xfrm>
          <a:prstGeom prst="rect">
            <a:avLst/>
          </a:prstGeom>
        </p:spPr>
        <p:txBody>
          <a:bodyPr vert="horz" lIns="91440" tIns="45720" rIns="91440" bIns="45720" rtlCol="0" anchor="ctr"/>
          <a:lstStyle>
            <a:lvl1pPr algn="l" eaLnBrk="1" fontAlgn="auto" hangingPunct="1">
              <a:spcBef>
                <a:spcPts val="0"/>
              </a:spcBef>
              <a:spcAft>
                <a:spcPts val="0"/>
              </a:spcAft>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8274050" y="6116638"/>
            <a:ext cx="41275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smtClean="0"/>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stCondLst>
                                            <p:cond delay="0"/>
                                          </p:stCondLst>
                                        </p:cTn>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stCondLst>
                                            <p:cond delay="0"/>
                                          </p:stCondLst>
                                        </p:cTn>
                                        <p:tgtEl>
                                          <p:spTgt spid="3">
                                            <p:txEl>
                                              <p:pRg st="0" end="0"/>
                                            </p:txEl>
                                          </p:spTgt>
                                        </p:tgtEl>
                                      </p:cBhvr>
                                    </p:animEffect>
                                  </p:childTnLst>
                                </p:cTn>
                              </p:par>
                              <p:par>
                                <p:cTn id="13" presetID="10" presetClass="entr" presetSubtype="0" fill="hold" grpId="0" nodeType="withEffect">
                                  <p:stCondLst>
                                    <p:cond delay="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stCondLst>
                                            <p:cond delay="0"/>
                                          </p:stCondLst>
                                        </p:cTn>
                                        <p:tgtEl>
                                          <p:spTgt spid="3">
                                            <p:txEl>
                                              <p:pRg st="1" end="1"/>
                                            </p:txEl>
                                          </p:spTgt>
                                        </p:tgtEl>
                                      </p:cBhvr>
                                    </p:animEffect>
                                  </p:childTnLst>
                                </p:cTn>
                              </p:par>
                              <p:par>
                                <p:cTn id="16" presetID="10" presetClass="entr" presetSubtype="0" fill="hold" grpId="0" nodeType="withEffect">
                                  <p:stCondLst>
                                    <p:cond delay="0"/>
                                  </p:stCondLst>
                                  <p:iterate type="lt">
                                    <p:tmPct val="10000"/>
                                  </p:iterate>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stCondLst>
                                            <p:cond delay="0"/>
                                          </p:stCondLst>
                                        </p:cTn>
                                        <p:tgtEl>
                                          <p:spTgt spid="3">
                                            <p:txEl>
                                              <p:pRg st="2" end="2"/>
                                            </p:txEl>
                                          </p:spTgt>
                                        </p:tgtEl>
                                      </p:cBhvr>
                                    </p:animEffect>
                                  </p:childTnLst>
                                </p:cTn>
                              </p:par>
                              <p:par>
                                <p:cTn id="19" presetID="10" presetClass="entr" presetSubtype="0" fill="hold" grpId="0" nodeType="withEffect">
                                  <p:stCondLst>
                                    <p:cond delay="0"/>
                                  </p:stCondLst>
                                  <p:iterate type="lt">
                                    <p:tmPct val="10000"/>
                                  </p:iterate>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stCondLst>
                                            <p:cond delay="0"/>
                                          </p:stCondLst>
                                        </p:cTn>
                                        <p:tgtEl>
                                          <p:spTgt spid="3">
                                            <p:txEl>
                                              <p:pRg st="3" end="3"/>
                                            </p:txEl>
                                          </p:spTgt>
                                        </p:tgtEl>
                                      </p:cBhvr>
                                    </p:animEffect>
                                  </p:childTnLst>
                                </p:cTn>
                              </p:par>
                              <p:par>
                                <p:cTn id="22" presetID="10" presetClass="entr" presetSubtype="0" fill="hold" grpId="0" nodeType="withEffect">
                                  <p:stCondLst>
                                    <p:cond delay="0"/>
                                  </p:stCondLst>
                                  <p:iterate type="lt">
                                    <p:tmPct val="10000"/>
                                  </p:iterate>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stCondLst>
                                            <p:cond delay="0"/>
                                          </p:stCondLst>
                                        </p:cTn>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10" presetClass="entr" presetSubtype="0" fill="hold" nodeType="click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Effect transition="in" filter="fade">
                      <p:cBhvr>
                        <p:cTn dur="500">
                          <p:stCondLst>
                            <p:cond delay="0"/>
                          </p:stCondLst>
                        </p:cTn>
                        <p:tgtEl>
                          <p:spTgt spid="3"/>
                        </p:tgtEl>
                      </p:cBhvr>
                    </p:animEffect>
                  </p:childTnLst>
                </p:cTn>
              </p:par>
            </p:tnLst>
          </p:tmpl>
          <p:tmpl lvl="2">
            <p:tnLst>
              <p:par>
                <p:cTn presetID="10" presetClass="entr" presetSubtype="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Effect transition="in" filter="fade">
                      <p:cBhvr>
                        <p:cTn dur="500">
                          <p:stCondLst>
                            <p:cond delay="0"/>
                          </p:stCondLst>
                        </p:cTn>
                        <p:tgtEl>
                          <p:spTgt spid="3"/>
                        </p:tgtEl>
                      </p:cBhvr>
                    </p:animEffect>
                  </p:childTnLst>
                </p:cTn>
              </p:par>
            </p:tnLst>
          </p:tmpl>
          <p:tmpl lvl="3">
            <p:tnLst>
              <p:par>
                <p:cTn presetID="10" presetClass="entr" presetSubtype="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Effect transition="in" filter="fade">
                      <p:cBhvr>
                        <p:cTn dur="500">
                          <p:stCondLst>
                            <p:cond delay="0"/>
                          </p:stCondLst>
                        </p:cTn>
                        <p:tgtEl>
                          <p:spTgt spid="3"/>
                        </p:tgtEl>
                      </p:cBhvr>
                    </p:animEffect>
                  </p:childTnLst>
                </p:cTn>
              </p:par>
            </p:tnLst>
          </p:tmpl>
          <p:tmpl lvl="4">
            <p:tnLst>
              <p:par>
                <p:cTn presetID="10" presetClass="entr" presetSubtype="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Effect transition="in" filter="fade">
                      <p:cBhvr>
                        <p:cTn dur="500">
                          <p:stCondLst>
                            <p:cond delay="0"/>
                          </p:stCondLst>
                        </p:cTn>
                        <p:tgtEl>
                          <p:spTgt spid="3"/>
                        </p:tgtEl>
                      </p:cBhvr>
                    </p:animEffect>
                  </p:childTnLst>
                </p:cTn>
              </p:par>
            </p:tnLst>
          </p:tmpl>
          <p:tmpl lvl="5">
            <p:tnLst>
              <p:par>
                <p:cTn presetID="10" presetClass="entr" presetSubtype="0" fill="hold" nodeType="withEffect">
                  <p:stCondLst>
                    <p:cond delay="0"/>
                  </p:stCondLst>
                  <p:iterate type="lt">
                    <p:tmPct val="10000"/>
                  </p:iterate>
                  <p:childTnLst>
                    <p:set>
                      <p:cBhvr>
                        <p:cTn dur="1" fill="hold">
                          <p:stCondLst>
                            <p:cond delay="0"/>
                          </p:stCondLst>
                        </p:cTn>
                        <p:tgtEl>
                          <p:spTgt spid="3"/>
                        </p:tgtEl>
                        <p:attrNameLst>
                          <p:attrName>style.visibility</p:attrName>
                        </p:attrNameLst>
                      </p:cBhvr>
                      <p:to>
                        <p:strVal val="visible"/>
                      </p:to>
                    </p:set>
                    <p:animEffect transition="in" filter="fade">
                      <p:cBhvr>
                        <p:cTn dur="500">
                          <p:stCondLst>
                            <p:cond delay="0"/>
                          </p:stCondLst>
                        </p:cTn>
                        <p:tgtEl>
                          <p:spTgt spid="3"/>
                        </p:tgtEl>
                      </p:cBhvr>
                    </p:animEffect>
                  </p:childTnLst>
                </p:cTn>
              </p:par>
            </p:tnLst>
          </p:tmpl>
        </p:tmplLst>
      </p:bldP>
    </p:bldLst>
  </p:timing>
  <p:txStyles>
    <p:titleStyle>
      <a:lvl1pPr algn="ctr" defTabSz="457200" rtl="0" eaLnBrk="0" fontAlgn="base" hangingPunct="0">
        <a:spcBef>
          <a:spcPct val="0"/>
        </a:spcBef>
        <a:spcAft>
          <a:spcPct val="0"/>
        </a:spcAft>
        <a:defRPr sz="4000" kern="1200">
          <a:ln w="3175" cmpd="sng">
            <a:noFill/>
          </a:ln>
          <a:solidFill>
            <a:schemeClr val="tx1"/>
          </a:solidFill>
          <a:latin typeface="+mj-lt"/>
          <a:ea typeface="+mj-ea"/>
          <a:cs typeface="+mj-cs"/>
        </a:defRPr>
      </a:lvl1pPr>
      <a:lvl2pPr algn="ctr" defTabSz="457200" rtl="0" eaLnBrk="0" fontAlgn="base" hangingPunct="0">
        <a:spcBef>
          <a:spcPct val="0"/>
        </a:spcBef>
        <a:spcAft>
          <a:spcPct val="0"/>
        </a:spcAft>
        <a:defRPr sz="4000">
          <a:solidFill>
            <a:schemeClr val="tx1"/>
          </a:solidFill>
          <a:latin typeface="Corbel" panose="020B0503020204020204" pitchFamily="34" charset="0"/>
        </a:defRPr>
      </a:lvl2pPr>
      <a:lvl3pPr algn="ctr" defTabSz="457200" rtl="0" eaLnBrk="0" fontAlgn="base" hangingPunct="0">
        <a:spcBef>
          <a:spcPct val="0"/>
        </a:spcBef>
        <a:spcAft>
          <a:spcPct val="0"/>
        </a:spcAft>
        <a:defRPr sz="4000">
          <a:solidFill>
            <a:schemeClr val="tx1"/>
          </a:solidFill>
          <a:latin typeface="Corbel" panose="020B0503020204020204" pitchFamily="34" charset="0"/>
        </a:defRPr>
      </a:lvl3pPr>
      <a:lvl4pPr algn="ctr" defTabSz="457200" rtl="0" eaLnBrk="0" fontAlgn="base" hangingPunct="0">
        <a:spcBef>
          <a:spcPct val="0"/>
        </a:spcBef>
        <a:spcAft>
          <a:spcPct val="0"/>
        </a:spcAft>
        <a:defRPr sz="4000">
          <a:solidFill>
            <a:schemeClr val="tx1"/>
          </a:solidFill>
          <a:latin typeface="Corbel" panose="020B0503020204020204" pitchFamily="34" charset="0"/>
        </a:defRPr>
      </a:lvl4pPr>
      <a:lvl5pPr algn="ctr" defTabSz="457200" rtl="0" eaLnBrk="0" fontAlgn="base" hangingPunct="0">
        <a:spcBef>
          <a:spcPct val="0"/>
        </a:spcBef>
        <a:spcAft>
          <a:spcPct val="0"/>
        </a:spcAft>
        <a:defRPr sz="4000">
          <a:solidFill>
            <a:schemeClr val="tx1"/>
          </a:solidFill>
          <a:latin typeface="Corbel" panose="020B0503020204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0" fontAlgn="base" hangingPunct="0">
        <a:spcBef>
          <a:spcPct val="20000"/>
        </a:spcBef>
        <a:spcAft>
          <a:spcPts val="600"/>
        </a:spcAft>
        <a:buClr>
          <a:srgbClr val="8D1515"/>
        </a:buClr>
        <a:buSzPct val="145000"/>
        <a:buFont typeface="Arial" charset="0"/>
        <a:buChar char="•"/>
        <a:defRPr sz="2400" kern="1200">
          <a:solidFill>
            <a:schemeClr val="tx1"/>
          </a:solidFill>
          <a:latin typeface="+mn-lt"/>
          <a:ea typeface="+mn-ea"/>
          <a:cs typeface="+mn-cs"/>
        </a:defRPr>
      </a:lvl1pPr>
      <a:lvl2pPr marL="742950" indent="-285750" algn="l" defTabSz="457200" rtl="0" eaLnBrk="0" fontAlgn="base" hangingPunct="0">
        <a:spcBef>
          <a:spcPct val="20000"/>
        </a:spcBef>
        <a:spcAft>
          <a:spcPts val="600"/>
        </a:spcAft>
        <a:buClr>
          <a:srgbClr val="8D1515"/>
        </a:buClr>
        <a:buSzPct val="145000"/>
        <a:buFont typeface="Arial" charset="0"/>
        <a:buChar char="•"/>
        <a:defRPr sz="2000" kern="1200">
          <a:solidFill>
            <a:schemeClr val="tx1"/>
          </a:solidFill>
          <a:latin typeface="+mn-lt"/>
          <a:ea typeface="+mn-ea"/>
          <a:cs typeface="+mn-cs"/>
        </a:defRPr>
      </a:lvl2pPr>
      <a:lvl3pPr marL="1200150" indent="-285750" algn="l" defTabSz="457200" rtl="0" eaLnBrk="0" fontAlgn="base" hangingPunct="0">
        <a:spcBef>
          <a:spcPct val="20000"/>
        </a:spcBef>
        <a:spcAft>
          <a:spcPts val="600"/>
        </a:spcAft>
        <a:buClr>
          <a:srgbClr val="8D1515"/>
        </a:buClr>
        <a:buSzPct val="145000"/>
        <a:buFont typeface="Arial" charset="0"/>
        <a:buChar char="•"/>
        <a:defRPr sz="2400" kern="1200">
          <a:solidFill>
            <a:schemeClr val="tx1"/>
          </a:solidFill>
          <a:latin typeface="+mn-lt"/>
          <a:ea typeface="+mn-ea"/>
          <a:cs typeface="+mn-cs"/>
        </a:defRPr>
      </a:lvl3pPr>
      <a:lvl4pPr marL="1543050" indent="-171450" algn="l" defTabSz="457200" rtl="0" eaLnBrk="0" fontAlgn="base" hangingPunct="0">
        <a:spcBef>
          <a:spcPct val="20000"/>
        </a:spcBef>
        <a:spcAft>
          <a:spcPts val="600"/>
        </a:spcAft>
        <a:buClr>
          <a:srgbClr val="8D1515"/>
        </a:buClr>
        <a:buSzPct val="145000"/>
        <a:buFont typeface="Arial" charset="0"/>
        <a:buChar char="•"/>
        <a:defRPr sz="1600" kern="1200">
          <a:solidFill>
            <a:schemeClr val="tx1"/>
          </a:solidFill>
          <a:latin typeface="+mn-lt"/>
          <a:ea typeface="+mn-ea"/>
          <a:cs typeface="+mn-cs"/>
        </a:defRPr>
      </a:lvl4pPr>
      <a:lvl5pPr marL="2000250" indent="-171450" algn="l" defTabSz="457200" rtl="0" eaLnBrk="0" fontAlgn="base" hangingPunct="0">
        <a:spcBef>
          <a:spcPct val="20000"/>
        </a:spcBef>
        <a:spcAft>
          <a:spcPts val="600"/>
        </a:spcAft>
        <a:buClr>
          <a:srgbClr val="8D1515"/>
        </a:buClr>
        <a:buSzPct val="145000"/>
        <a:buFont typeface="Arial" charset="0"/>
        <a:buChar char="•"/>
        <a:defRPr sz="1400" kern="1200">
          <a:solidFill>
            <a:schemeClr val="tx1"/>
          </a:solidFill>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03648" y="1196751"/>
            <a:ext cx="7283153" cy="3024337"/>
          </a:xfrm>
        </p:spPr>
        <p:txBody>
          <a:bodyPr>
            <a:noAutofit/>
          </a:bodyPr>
          <a:lstStyle/>
          <a:p>
            <a:pPr algn="ctr"/>
            <a:r>
              <a:rPr lang="ru-RU" sz="4000" dirty="0" smtClean="0">
                <a:solidFill>
                  <a:schemeClr val="tx2">
                    <a:lumMod val="75000"/>
                  </a:schemeClr>
                </a:solidFill>
                <a:latin typeface="Arial Black" pitchFamily="34" charset="0"/>
                <a:cs typeface="Aharoni" pitchFamily="2" charset="-79"/>
              </a:rPr>
              <a:t>ДЕКЛАРИРОВАНИЕ ВЗНОСОВ СОЦИАЛЬНОГО СТРАХОВАНИЯ на 2025 год</a:t>
            </a:r>
            <a:endParaRPr lang="ro-RO" sz="4000" dirty="0">
              <a:solidFill>
                <a:schemeClr val="tx2">
                  <a:lumMod val="75000"/>
                </a:schemeClr>
              </a:solidFill>
            </a:endParaRPr>
          </a:p>
        </p:txBody>
      </p:sp>
      <p:sp>
        <p:nvSpPr>
          <p:cNvPr id="3" name="Subtitle 2"/>
          <p:cNvSpPr>
            <a:spLocks noGrp="1"/>
          </p:cNvSpPr>
          <p:nvPr>
            <p:ph type="subTitle" idx="1"/>
          </p:nvPr>
        </p:nvSpPr>
        <p:spPr>
          <a:xfrm>
            <a:off x="2915816" y="5085184"/>
            <a:ext cx="5762563" cy="610005"/>
          </a:xfrm>
        </p:spPr>
        <p:txBody>
          <a:bodyPr/>
          <a:lstStyle/>
          <a:p>
            <a:r>
              <a:rPr lang="ru-RU" b="1" dirty="0" smtClean="0">
                <a:solidFill>
                  <a:schemeClr val="tx2">
                    <a:lumMod val="10000"/>
                  </a:schemeClr>
                </a:solidFill>
                <a:latin typeface="Arial Black" pitchFamily="34" charset="0"/>
                <a:cs typeface="Aharoni" pitchFamily="2" charset="-79"/>
              </a:rPr>
              <a:t>КЛАРА СОРОЧАН</a:t>
            </a:r>
            <a:endParaRPr lang="en-US" b="1" dirty="0" smtClean="0">
              <a:solidFill>
                <a:schemeClr val="tx2">
                  <a:lumMod val="10000"/>
                </a:schemeClr>
              </a:solidFill>
              <a:latin typeface="Arial Black" pitchFamily="34" charset="0"/>
              <a:cs typeface="Aharoni" pitchFamily="2" charset="-79"/>
            </a:endParaRPr>
          </a:p>
        </p:txBody>
      </p:sp>
      <p:sp>
        <p:nvSpPr>
          <p:cNvPr id="4" name="Rectangle 3"/>
          <p:cNvSpPr/>
          <p:nvPr/>
        </p:nvSpPr>
        <p:spPr>
          <a:xfrm>
            <a:off x="3677741" y="5589240"/>
            <a:ext cx="2225289" cy="369332"/>
          </a:xfrm>
          <a:prstGeom prst="rect">
            <a:avLst/>
          </a:prstGeom>
        </p:spPr>
        <p:txBody>
          <a:bodyPr wrap="none">
            <a:spAutoFit/>
          </a:bodyPr>
          <a:lstStyle/>
          <a:p>
            <a:pPr algn="ctr"/>
            <a:r>
              <a:rPr lang="ru-RU" b="1" dirty="0" smtClean="0">
                <a:solidFill>
                  <a:schemeClr val="tx2">
                    <a:lumMod val="10000"/>
                  </a:schemeClr>
                </a:solidFill>
                <a:latin typeface="Arial Black" pitchFamily="34" charset="0"/>
                <a:cs typeface="Aharoni" pitchFamily="2" charset="-79"/>
              </a:rPr>
              <a:t>КИШИНЕВ </a:t>
            </a:r>
            <a:r>
              <a:rPr lang="ro-RO" b="1" dirty="0" smtClean="0">
                <a:solidFill>
                  <a:schemeClr val="tx2">
                    <a:lumMod val="10000"/>
                  </a:schemeClr>
                </a:solidFill>
                <a:latin typeface="Arial Black" pitchFamily="34" charset="0"/>
                <a:cs typeface="Aharoni" pitchFamily="2" charset="-79"/>
              </a:rPr>
              <a:t>202</a:t>
            </a:r>
            <a:r>
              <a:rPr lang="ru-RU" b="1" dirty="0" smtClean="0">
                <a:solidFill>
                  <a:schemeClr val="tx2">
                    <a:lumMod val="10000"/>
                  </a:schemeClr>
                </a:solidFill>
                <a:latin typeface="Arial Black" pitchFamily="34" charset="0"/>
                <a:cs typeface="Aharoni" pitchFamily="2" charset="-79"/>
              </a:rPr>
              <a:t>5</a:t>
            </a:r>
            <a:endParaRPr lang="en-US" b="1" dirty="0" smtClean="0">
              <a:solidFill>
                <a:schemeClr val="tx2">
                  <a:lumMod val="10000"/>
                </a:schemeClr>
              </a:solidFill>
              <a:latin typeface="Arial Black" pitchFamily="34" charset="0"/>
              <a:cs typeface="Aharoni" pitchFamily="2" charset="-79"/>
            </a:endParaRPr>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260649"/>
            <a:ext cx="7704667" cy="1440160"/>
          </a:xfrm>
        </p:spPr>
        <p:txBody>
          <a:bodyPr/>
          <a:lstStyle/>
          <a:p>
            <a:r>
              <a:rPr lang="ru-RU" sz="2800" b="1" dirty="0" smtClean="0">
                <a:latin typeface="Cambria" pitchFamily="18" charset="0"/>
                <a:ea typeface="Cambria" pitchFamily="18" charset="0"/>
              </a:rPr>
              <a:t>Предоставление отпуска застрахованным лицам усыновившим или разместившим под опеку/попечительство детей</a:t>
            </a:r>
          </a:p>
        </p:txBody>
      </p:sp>
      <p:sp>
        <p:nvSpPr>
          <p:cNvPr id="3" name="Content Placeholder 2"/>
          <p:cNvSpPr>
            <a:spLocks noGrp="1"/>
          </p:cNvSpPr>
          <p:nvPr>
            <p:ph idx="1"/>
          </p:nvPr>
        </p:nvSpPr>
        <p:spPr>
          <a:xfrm>
            <a:off x="982133" y="2060848"/>
            <a:ext cx="7704667" cy="3960440"/>
          </a:xfrm>
        </p:spPr>
        <p:txBody>
          <a:bodyPr/>
          <a:lstStyle/>
          <a:p>
            <a:r>
              <a:rPr lang="ru-RU" sz="1800" b="1" dirty="0" smtClean="0">
                <a:latin typeface="Times New Roman" pitchFamily="18" charset="0"/>
                <a:cs typeface="Times New Roman" pitchFamily="18" charset="0"/>
              </a:rPr>
              <a:t>175</a:t>
            </a:r>
            <a:r>
              <a:rPr lang="ru-RU" sz="1800" dirty="0" smtClean="0">
                <a:latin typeface="Times New Roman" pitchFamily="18" charset="0"/>
                <a:cs typeface="Times New Roman" pitchFamily="18" charset="0"/>
              </a:rPr>
              <a:t>- ЛИЦО, НАХОДЯЩЕЕСЯ В ЧАСТИЧНО ОПЛАЧИВАЕМОМ ОТПУСКЕ НА ПЕРИОД ВВЕРЕНИЯ  УСЫНОВЛЯЕМОГО РЕБЕНКА</a:t>
            </a:r>
          </a:p>
          <a:p>
            <a:r>
              <a:rPr lang="ru-RU" sz="1800" b="1" dirty="0" smtClean="0">
                <a:latin typeface="Times New Roman" pitchFamily="18" charset="0"/>
                <a:cs typeface="Times New Roman" pitchFamily="18" charset="0"/>
              </a:rPr>
              <a:t>176 </a:t>
            </a:r>
            <a:r>
              <a:rPr lang="ru-RU" sz="1800" dirty="0" smtClean="0">
                <a:latin typeface="Times New Roman" pitchFamily="18" charset="0"/>
                <a:cs typeface="Times New Roman" pitchFamily="18" charset="0"/>
              </a:rPr>
              <a:t>- ЛИЦО, НАХОДЯЩЕЕСЯ В ОПЛАЧИВАЕМОМ ОТПУСКЕ В СЛУЧАЕ УСЫНОВЛЕНИЯ РЕБЕНКА ИЛИ  ЕГО РАЗМЕЩЕНИЯ   ПОД ОПЕКУ/ПОПЕЧИТЕЛЬСТВО</a:t>
            </a:r>
          </a:p>
          <a:p>
            <a:r>
              <a:rPr lang="ru-RU" sz="1800" b="1" dirty="0" smtClean="0">
                <a:latin typeface="Times New Roman" pitchFamily="18" charset="0"/>
                <a:cs typeface="Times New Roman" pitchFamily="18" charset="0"/>
              </a:rPr>
              <a:t>177</a:t>
            </a:r>
            <a:r>
              <a:rPr lang="ru-RU" sz="1800" dirty="0" smtClean="0">
                <a:latin typeface="Times New Roman" pitchFamily="18" charset="0"/>
                <a:cs typeface="Times New Roman" pitchFamily="18" charset="0"/>
              </a:rPr>
              <a:t> - ЛИЦО, НАХОДЯЩЕЕСЯ В  ЧАСТИЧНО ОПЛАЧИВАЕМОМ  ОТПУСКЕ ПО УХОДУ ЗА РЕБЕНКОМ ДО 3 ЛЕТ  В СЛУЧАЕ УСЫНОВЛЕНИЯ РЕБЕНКА ИЛИ ЕГО РАЗМЕЩЕНИЯ ПОД ОПЕКУ/ПОПЕЧИТЕЛЬСТВО</a:t>
            </a:r>
          </a:p>
          <a:p>
            <a:r>
              <a:rPr lang="ru-RU" sz="1800" b="1" dirty="0" smtClean="0">
                <a:latin typeface="Times New Roman" pitchFamily="18" charset="0"/>
                <a:cs typeface="Times New Roman" pitchFamily="18" charset="0"/>
              </a:rPr>
              <a:t>178</a:t>
            </a:r>
            <a:r>
              <a:rPr lang="ru-RU" sz="1800" dirty="0" smtClean="0">
                <a:latin typeface="Times New Roman" pitchFamily="18" charset="0"/>
                <a:cs typeface="Times New Roman" pitchFamily="18" charset="0"/>
              </a:rPr>
              <a:t> - ЛИЦО, НАХОДЯЩЕЕСЯ В  ЧАСТИЧНО ОПЛАЧИВАЕМОМ  ОТПУСКЕ ПО ВОСПИТАНИЮ РЕБЕНКА В ВОЗРАСТЕ CТАРШЕ 3  ЛЕТ, УСЫНОВЛЕННОГО ИЛИ ПРИНЯТОГО ПОД  ОПЕКУ/ПОПЕЧИТЕЛЬСТВО</a:t>
            </a:r>
            <a:endParaRPr lang="en-US" sz="1800" dirty="0" smtClean="0">
              <a:latin typeface="Times New Roman" pitchFamily="18" charset="0"/>
              <a:cs typeface="Times New Roman" pitchFamily="18" charset="0"/>
            </a:endParaRPr>
          </a:p>
          <a:p>
            <a:endParaRPr lang="ru-RU" sz="1800" dirty="0"/>
          </a:p>
        </p:txBody>
      </p:sp>
      <p:pic>
        <p:nvPicPr>
          <p:cNvPr id="4" name="Picture 1" descr="C:\Users\natalia.ciobanu\Downloads\download-removebg-preview.png"/>
          <p:cNvPicPr>
            <a:picLocks noChangeAspect="1" noChangeArrowheads="1"/>
          </p:cNvPicPr>
          <p:nvPr/>
        </p:nvPicPr>
        <p:blipFill>
          <a:blip r:embed="rId2" cstate="print"/>
          <a:srcRect/>
          <a:stretch>
            <a:fillRect/>
          </a:stretch>
        </p:blipFill>
        <p:spPr bwMode="auto">
          <a:xfrm>
            <a:off x="7308304" y="4869160"/>
            <a:ext cx="1971675" cy="23241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2050" name="Picture 2"/>
          <p:cNvPicPr>
            <a:picLocks noGrp="1" noChangeAspect="1" noChangeArrowheads="1"/>
          </p:cNvPicPr>
          <p:nvPr>
            <p:ph idx="1"/>
          </p:nvPr>
        </p:nvPicPr>
        <p:blipFill>
          <a:blip r:embed="rId2" cstate="print"/>
          <a:srcRect l="22536" t="21013" r="23451" b="12260"/>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620688"/>
            <a:ext cx="7704667" cy="1296144"/>
          </a:xfrm>
        </p:spPr>
        <p:txBody>
          <a:bodyPr/>
          <a:lstStyle/>
          <a:p>
            <a:r>
              <a:rPr lang="ru-RU" sz="2800" b="1" dirty="0" smtClean="0">
                <a:latin typeface="Cambria" pitchFamily="18" charset="0"/>
                <a:ea typeface="Cambria" pitchFamily="18" charset="0"/>
              </a:rPr>
              <a:t>Декларирование ситуаций после</a:t>
            </a:r>
            <a:br>
              <a:rPr lang="ru-RU" sz="2800" b="1" dirty="0" smtClean="0">
                <a:latin typeface="Cambria" pitchFamily="18" charset="0"/>
                <a:ea typeface="Cambria" pitchFamily="18" charset="0"/>
              </a:rPr>
            </a:br>
            <a:r>
              <a:rPr lang="ru-RU" sz="2800" b="1" dirty="0" smtClean="0">
                <a:latin typeface="Cambria" pitchFamily="18" charset="0"/>
                <a:ea typeface="Cambria" pitchFamily="18" charset="0"/>
              </a:rPr>
              <a:t>фискального контроля</a:t>
            </a:r>
            <a:endParaRPr lang="en-US" sz="2800" b="1" dirty="0">
              <a:latin typeface="Cambria" pitchFamily="18" charset="0"/>
              <a:ea typeface="Cambria" pitchFamily="18" charset="0"/>
            </a:endParaRPr>
          </a:p>
        </p:txBody>
      </p:sp>
      <p:sp>
        <p:nvSpPr>
          <p:cNvPr id="3" name="Content Placeholder 2"/>
          <p:cNvSpPr>
            <a:spLocks noGrp="1"/>
          </p:cNvSpPr>
          <p:nvPr>
            <p:ph idx="1"/>
          </p:nvPr>
        </p:nvSpPr>
        <p:spPr>
          <a:xfrm>
            <a:off x="982133" y="2204864"/>
            <a:ext cx="7704667" cy="3794952"/>
          </a:xfrm>
        </p:spPr>
        <p:txBody>
          <a:bodyPr/>
          <a:lstStyle/>
          <a:p>
            <a:r>
              <a:rPr lang="ru-RU" dirty="0" smtClean="0">
                <a:latin typeface="Times New Roman" pitchFamily="18" charset="0"/>
                <a:cs typeface="Times New Roman" pitchFamily="18" charset="0"/>
              </a:rPr>
              <a:t>Тип «Декларация о перерасчете страховых взносов</a:t>
            </a:r>
            <a:r>
              <a:rPr lang="ro-RO"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по результатам налоговой проверки для</a:t>
            </a:r>
            <a:r>
              <a:rPr lang="ro-RO"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застрахованных лиц»</a:t>
            </a:r>
            <a:endParaRPr lang="en-US" dirty="0" smtClean="0">
              <a:latin typeface="Times New Roman" pitchFamily="18" charset="0"/>
              <a:cs typeface="Times New Roman" pitchFamily="18" charset="0"/>
            </a:endParaRPr>
          </a:p>
          <a:p>
            <a:pPr>
              <a:buNone/>
            </a:pP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Тип «Корректировка данных о застрахованном</a:t>
            </a:r>
            <a:r>
              <a:rPr lang="ro-RO"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лице в том числе, за период, ранее подлежащий фискальному</a:t>
            </a:r>
            <a:r>
              <a:rPr lang="ro-RO"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контролю»</a:t>
            </a:r>
            <a:endParaRPr lang="en-US" dirty="0" smtClean="0">
              <a:latin typeface="Times New Roman" pitchFamily="18" charset="0"/>
              <a:cs typeface="Times New Roman" pitchFamily="18" charset="0"/>
            </a:endParaRPr>
          </a:p>
          <a:p>
            <a:endParaRPr lang="en-US" dirty="0" smtClean="0">
              <a:solidFill>
                <a:schemeClr val="tx2">
                  <a:lumMod val="10000"/>
                </a:schemeClr>
              </a:solidFill>
            </a:endParaRPr>
          </a:p>
          <a:p>
            <a:endParaRPr lang="en-US" dirty="0"/>
          </a:p>
        </p:txBody>
      </p:sp>
      <p:pic>
        <p:nvPicPr>
          <p:cNvPr id="4097" name="Picture 1" descr="C:\Users\natalia.ciobanu\Downloads\images__2_-removebg-preview (1).png"/>
          <p:cNvPicPr>
            <a:picLocks noChangeAspect="1" noChangeArrowheads="1"/>
          </p:cNvPicPr>
          <p:nvPr/>
        </p:nvPicPr>
        <p:blipFill>
          <a:blip r:embed="rId2" cstate="print"/>
          <a:srcRect/>
          <a:stretch>
            <a:fillRect/>
          </a:stretch>
        </p:blipFill>
        <p:spPr bwMode="auto">
          <a:xfrm>
            <a:off x="7020272" y="5085184"/>
            <a:ext cx="1440160" cy="144016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332657"/>
            <a:ext cx="7704667" cy="1584176"/>
          </a:xfrm>
        </p:spPr>
        <p:txBody>
          <a:bodyPr/>
          <a:lstStyle/>
          <a:p>
            <a:r>
              <a:rPr lang="ru-RU" sz="2800" b="1" dirty="0" smtClean="0">
                <a:latin typeface="Cambria" pitchFamily="18" charset="0"/>
                <a:ea typeface="Cambria" pitchFamily="18" charset="0"/>
              </a:rPr>
              <a:t>Закон о внесении изменений в некоторые</a:t>
            </a:r>
            <a:br>
              <a:rPr lang="ru-RU" sz="2800" b="1" dirty="0" smtClean="0">
                <a:latin typeface="Cambria" pitchFamily="18" charset="0"/>
                <a:ea typeface="Cambria" pitchFamily="18" charset="0"/>
              </a:rPr>
            </a:br>
            <a:r>
              <a:rPr lang="ru-RU" sz="2800" b="1" dirty="0" smtClean="0">
                <a:latin typeface="Cambria" pitchFamily="18" charset="0"/>
                <a:ea typeface="Cambria" pitchFamily="18" charset="0"/>
              </a:rPr>
              <a:t>нормативные акты (№ 242 от 28 июля 2022 г.)</a:t>
            </a:r>
          </a:p>
        </p:txBody>
      </p:sp>
      <p:sp>
        <p:nvSpPr>
          <p:cNvPr id="3" name="Content Placeholder 2"/>
          <p:cNvSpPr>
            <a:spLocks noGrp="1"/>
          </p:cNvSpPr>
          <p:nvPr>
            <p:ph idx="1"/>
          </p:nvPr>
        </p:nvSpPr>
        <p:spPr>
          <a:xfrm>
            <a:off x="982133" y="2636912"/>
            <a:ext cx="7704667" cy="2952328"/>
          </a:xfrm>
        </p:spPr>
        <p:txBody>
          <a:bodyPr/>
          <a:lstStyle/>
          <a:p>
            <a:pPr algn="just">
              <a:buNone/>
            </a:pPr>
            <a:r>
              <a:rPr lang="en-US" sz="1600"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В </a:t>
            </a:r>
            <a:r>
              <a:rPr lang="ro-RO" sz="1700"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Официальном Мониторе от 19 августа 2022 г. был опубликован Закон о</a:t>
            </a:r>
            <a:r>
              <a:rPr lang="ro-RO" sz="1700"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внесении изменений в некоторые нормативные акты (№ 242 от 28 июля 2022 г.) о</a:t>
            </a:r>
            <a:r>
              <a:rPr lang="ro-RO" sz="1700"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внесении изменений в Законе 156/1998 о государственной пенсионной системе и в</a:t>
            </a:r>
            <a:r>
              <a:rPr lang="ro-RO" sz="1700"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Законе 489/1999 о государственной системе социального страхования</a:t>
            </a:r>
            <a:r>
              <a:rPr lang="ro-RO" sz="1700" dirty="0" smtClean="0">
                <a:latin typeface="Times New Roman" pitchFamily="18" charset="0"/>
                <a:cs typeface="Times New Roman" pitchFamily="18" charset="0"/>
              </a:rPr>
              <a:t> </a:t>
            </a:r>
          </a:p>
          <a:p>
            <a:pPr algn="just">
              <a:buNone/>
            </a:pPr>
            <a:r>
              <a:rPr lang="en-US" sz="1700"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В Законе 489/1999 о государственной системе социального страхования изменения</a:t>
            </a:r>
            <a:r>
              <a:rPr lang="ro-RO" sz="1700"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были внесены в Ст.5 ч.(6):</a:t>
            </a:r>
          </a:p>
          <a:p>
            <a:pPr algn="just">
              <a:buNone/>
            </a:pPr>
            <a:r>
              <a:rPr lang="ru-RU" sz="1700" dirty="0" smtClean="0">
                <a:latin typeface="Times New Roman" pitchFamily="18" charset="0"/>
                <a:cs typeface="Times New Roman" pitchFamily="18" charset="0"/>
              </a:rPr>
              <a:t>(6) Национальная касса может вносить данные в личные счета социального</a:t>
            </a:r>
            <a:r>
              <a:rPr lang="ro-RO" sz="1700"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страхования застрахованных лиц, в отношении которых не были представлены в</a:t>
            </a:r>
            <a:r>
              <a:rPr lang="ro-RO" sz="1700"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установленные сроки декларации, указанные в части (1), ликвидированными или</a:t>
            </a:r>
            <a:r>
              <a:rPr lang="ro-RO" sz="1700"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находящимися в процессе ликвидации плательщиками взносов – при соответствии</a:t>
            </a:r>
            <a:r>
              <a:rPr lang="ro-RO" sz="1700"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показателей, задекларированных в документах по исчислению и использованию</a:t>
            </a:r>
            <a:r>
              <a:rPr lang="ro-RO" sz="1700"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взносов обязательного государственного социального страхования, и в документах</a:t>
            </a:r>
            <a:r>
              <a:rPr lang="ro-RO" sz="1700"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по подоходному налогу, представляемых в Государственную налоговую службу в</a:t>
            </a:r>
            <a:r>
              <a:rPr lang="ro-RO" sz="1700"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соответствующий период. Порядок внесения данных в личные счета социального</a:t>
            </a:r>
            <a:r>
              <a:rPr lang="ro-RO" sz="1700"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страхования устанавливает Национальная касса.</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natalia.ciobanu\Downloads\Picture1-removebg-preview.png"/>
          <p:cNvPicPr>
            <a:picLocks noGrp="1" noChangeAspect="1" noChangeArrowheads="1"/>
          </p:cNvPicPr>
          <p:nvPr>
            <p:ph idx="1"/>
          </p:nvPr>
        </p:nvPicPr>
        <p:blipFill>
          <a:blip r:embed="rId2" cstate="print"/>
          <a:srcRect/>
          <a:stretch>
            <a:fillRect/>
          </a:stretch>
        </p:blipFill>
        <p:spPr bwMode="auto">
          <a:xfrm>
            <a:off x="2051720" y="692696"/>
            <a:ext cx="5184576" cy="556274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819671"/>
          </a:xfrm>
        </p:spPr>
        <p:txBody>
          <a:bodyPr/>
          <a:lstStyle/>
          <a:p>
            <a:r>
              <a:rPr lang="ru-RU" sz="3600" b="1" dirty="0" smtClean="0">
                <a:latin typeface="Cambria" pitchFamily="18" charset="0"/>
                <a:ea typeface="Cambria" pitchFamily="18" charset="0"/>
              </a:rPr>
              <a:t>Тарифы взносов социального страхования на 2025 год</a:t>
            </a:r>
            <a:endParaRPr lang="ro-RO" sz="3600" b="1" dirty="0">
              <a:latin typeface="Cambria" pitchFamily="18" charset="0"/>
              <a:ea typeface="Cambria" pitchFamily="18" charset="0"/>
            </a:endParaRPr>
          </a:p>
        </p:txBody>
      </p:sp>
      <p:sp>
        <p:nvSpPr>
          <p:cNvPr id="3" name="Content Placeholder 2"/>
          <p:cNvSpPr>
            <a:spLocks noGrp="1"/>
          </p:cNvSpPr>
          <p:nvPr>
            <p:ph idx="1"/>
          </p:nvPr>
        </p:nvSpPr>
        <p:spPr>
          <a:xfrm>
            <a:off x="971601" y="2060848"/>
            <a:ext cx="7715200" cy="4248472"/>
          </a:xfrm>
        </p:spPr>
        <p:txBody>
          <a:bodyPr/>
          <a:lstStyle/>
          <a:p>
            <a:r>
              <a:rPr lang="ru-RU" sz="1800" dirty="0" smtClean="0">
                <a:latin typeface="Times New Roman" pitchFamily="18" charset="0"/>
                <a:cs typeface="Times New Roman" pitchFamily="18" charset="0"/>
              </a:rPr>
              <a:t>Годовая фиксированная ставка социального страхования на 2025 год составляет 20518 лей </a:t>
            </a:r>
            <a:endParaRPr lang="ro-RO" sz="1800" dirty="0" smtClean="0">
              <a:latin typeface="Times New Roman" pitchFamily="18" charset="0"/>
              <a:cs typeface="Times New Roman" pitchFamily="18" charset="0"/>
            </a:endParaRPr>
          </a:p>
          <a:p>
            <a:r>
              <a:rPr lang="ro-RO" sz="1800" dirty="0" smtClean="0">
                <a:latin typeface="Times New Roman" pitchFamily="18" charset="0"/>
                <a:cs typeface="Times New Roman" pitchFamily="18" charset="0"/>
              </a:rPr>
              <a:t>1709,84 </a:t>
            </a:r>
            <a:r>
              <a:rPr lang="ru-RU" sz="1800" dirty="0" smtClean="0">
                <a:latin typeface="Times New Roman" pitchFamily="18" charset="0"/>
                <a:cs typeface="Times New Roman" pitchFamily="18" charset="0"/>
              </a:rPr>
              <a:t>лей</a:t>
            </a:r>
            <a:r>
              <a:rPr lang="ro-RO"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январь</a:t>
            </a:r>
            <a:r>
              <a:rPr lang="ro-RO" sz="1800" dirty="0" smtClean="0">
                <a:latin typeface="Times New Roman" pitchFamily="18" charset="0"/>
                <a:cs typeface="Times New Roman" pitchFamily="18" charset="0"/>
              </a:rPr>
              <a:t> - </a:t>
            </a:r>
            <a:r>
              <a:rPr lang="ru-RU" sz="1800" dirty="0" smtClean="0">
                <a:latin typeface="Times New Roman" pitchFamily="18" charset="0"/>
                <a:cs typeface="Times New Roman" pitchFamily="18" charset="0"/>
              </a:rPr>
              <a:t>ноябрь</a:t>
            </a:r>
            <a:r>
              <a:rPr lang="ro-RO" sz="1800" dirty="0" smtClean="0">
                <a:latin typeface="Times New Roman" pitchFamily="18" charset="0"/>
                <a:cs typeface="Times New Roman" pitchFamily="18" charset="0"/>
              </a:rPr>
              <a:t>)</a:t>
            </a:r>
          </a:p>
          <a:p>
            <a:r>
              <a:rPr lang="ro-RO" sz="1800" dirty="0" smtClean="0">
                <a:latin typeface="Times New Roman" pitchFamily="18" charset="0"/>
                <a:cs typeface="Times New Roman" pitchFamily="18" charset="0"/>
              </a:rPr>
              <a:t>1709,76 </a:t>
            </a:r>
            <a:r>
              <a:rPr lang="ru-RU" sz="1800" dirty="0" smtClean="0">
                <a:latin typeface="Times New Roman" pitchFamily="18" charset="0"/>
                <a:cs typeface="Times New Roman" pitchFamily="18" charset="0"/>
              </a:rPr>
              <a:t>лей</a:t>
            </a:r>
            <a:r>
              <a:rPr lang="ro-RO"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декабрь</a:t>
            </a:r>
            <a:r>
              <a:rPr lang="ro-RO" sz="1800" dirty="0" smtClean="0">
                <a:latin typeface="Times New Roman" pitchFamily="18" charset="0"/>
                <a:cs typeface="Times New Roman" pitchFamily="18" charset="0"/>
              </a:rPr>
              <a:t>)</a:t>
            </a:r>
          </a:p>
          <a:p>
            <a:r>
              <a:rPr lang="ro-RO" sz="1800" dirty="0" smtClean="0">
                <a:latin typeface="Times New Roman" pitchFamily="18" charset="0"/>
                <a:cs typeface="Times New Roman" pitchFamily="18" charset="0"/>
              </a:rPr>
              <a:t>(</a:t>
            </a:r>
            <a:r>
              <a:rPr lang="ru-RU" sz="1800" dirty="0" smtClean="0">
                <a:latin typeface="Times New Roman" pitchFamily="18" charset="0"/>
                <a:cs typeface="Times New Roman" pitchFamily="18" charset="0"/>
              </a:rPr>
              <a:t>всего за год</a:t>
            </a:r>
            <a:r>
              <a:rPr lang="ro-RO" sz="1800" dirty="0" smtClean="0">
                <a:latin typeface="Times New Roman" pitchFamily="18" charset="0"/>
                <a:cs typeface="Times New Roman" pitchFamily="18" charset="0"/>
              </a:rPr>
              <a:t> – 20 518 </a:t>
            </a:r>
            <a:r>
              <a:rPr lang="ru-RU" sz="1800" dirty="0" smtClean="0">
                <a:latin typeface="Times New Roman" pitchFamily="18" charset="0"/>
                <a:cs typeface="Times New Roman" pitchFamily="18" charset="0"/>
              </a:rPr>
              <a:t>лей</a:t>
            </a:r>
            <a:r>
              <a:rPr lang="ro-RO" sz="1800" dirty="0" smtClean="0">
                <a:latin typeface="Times New Roman" pitchFamily="18" charset="0"/>
                <a:cs typeface="Times New Roman" pitchFamily="18" charset="0"/>
              </a:rPr>
              <a:t>)</a:t>
            </a:r>
          </a:p>
          <a:p>
            <a:r>
              <a:rPr lang="ru-RU" sz="1800" dirty="0" smtClean="0">
                <a:latin typeface="Times New Roman" pitchFamily="18" charset="0"/>
                <a:cs typeface="Times New Roman" pitchFamily="18" charset="0"/>
              </a:rPr>
              <a:t>Годовая фиксированная ставка социального страхования на 2025 год для свободных профессионалов, осуществляющие деятельность в сфере правосудия составляет 27772 лей</a:t>
            </a:r>
            <a:endParaRPr lang="ro-RO" sz="1800" dirty="0" smtClean="0">
              <a:latin typeface="Times New Roman" pitchFamily="18" charset="0"/>
              <a:cs typeface="Times New Roman" pitchFamily="18" charset="0"/>
            </a:endParaRPr>
          </a:p>
          <a:p>
            <a:r>
              <a:rPr lang="ro-RO" sz="1800" dirty="0" smtClean="0">
                <a:latin typeface="Times New Roman" pitchFamily="18" charset="0"/>
                <a:cs typeface="Times New Roman" pitchFamily="18" charset="0"/>
              </a:rPr>
              <a:t>2314,33 </a:t>
            </a:r>
            <a:r>
              <a:rPr lang="ru-RU" sz="1800" dirty="0" smtClean="0">
                <a:latin typeface="Times New Roman" pitchFamily="18" charset="0"/>
                <a:cs typeface="Times New Roman" pitchFamily="18" charset="0"/>
              </a:rPr>
              <a:t>лей</a:t>
            </a:r>
            <a:r>
              <a:rPr lang="ro-RO"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январь</a:t>
            </a:r>
            <a:r>
              <a:rPr lang="ro-RO" sz="1800" dirty="0" smtClean="0">
                <a:latin typeface="Times New Roman" pitchFamily="18" charset="0"/>
                <a:cs typeface="Times New Roman" pitchFamily="18" charset="0"/>
              </a:rPr>
              <a:t> - </a:t>
            </a:r>
            <a:r>
              <a:rPr lang="ru-RU" sz="1800" dirty="0" smtClean="0">
                <a:latin typeface="Times New Roman" pitchFamily="18" charset="0"/>
                <a:cs typeface="Times New Roman" pitchFamily="18" charset="0"/>
              </a:rPr>
              <a:t>ноябрь</a:t>
            </a:r>
            <a:r>
              <a:rPr lang="ro-RO" sz="1800" dirty="0" smtClean="0">
                <a:latin typeface="Times New Roman" pitchFamily="18" charset="0"/>
                <a:cs typeface="Times New Roman" pitchFamily="18" charset="0"/>
              </a:rPr>
              <a:t>)</a:t>
            </a:r>
          </a:p>
          <a:p>
            <a:r>
              <a:rPr lang="ro-RO" sz="1800" dirty="0" smtClean="0">
                <a:latin typeface="Times New Roman" pitchFamily="18" charset="0"/>
                <a:cs typeface="Times New Roman" pitchFamily="18" charset="0"/>
              </a:rPr>
              <a:t>2314,37 </a:t>
            </a:r>
            <a:r>
              <a:rPr lang="ru-RU" sz="1800" dirty="0" smtClean="0">
                <a:latin typeface="Times New Roman" pitchFamily="18" charset="0"/>
                <a:cs typeface="Times New Roman" pitchFamily="18" charset="0"/>
              </a:rPr>
              <a:t>лей</a:t>
            </a:r>
            <a:r>
              <a:rPr lang="ro-RO"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декабрь</a:t>
            </a:r>
            <a:r>
              <a:rPr lang="ro-RO" sz="1800" dirty="0" smtClean="0">
                <a:latin typeface="Times New Roman" pitchFamily="18" charset="0"/>
                <a:cs typeface="Times New Roman" pitchFamily="18" charset="0"/>
              </a:rPr>
              <a:t>)</a:t>
            </a:r>
          </a:p>
          <a:p>
            <a:r>
              <a:rPr lang="ro-RO" sz="1800" dirty="0" smtClean="0">
                <a:latin typeface="Times New Roman" pitchFamily="18" charset="0"/>
                <a:cs typeface="Times New Roman" pitchFamily="18" charset="0"/>
              </a:rPr>
              <a:t>(</a:t>
            </a:r>
            <a:r>
              <a:rPr lang="ru-RU" sz="1800" dirty="0" smtClean="0">
                <a:latin typeface="Times New Roman" pitchFamily="18" charset="0"/>
                <a:cs typeface="Times New Roman" pitchFamily="18" charset="0"/>
              </a:rPr>
              <a:t>всего за год</a:t>
            </a:r>
            <a:r>
              <a:rPr lang="ro-RO" sz="1800" dirty="0" smtClean="0">
                <a:latin typeface="Times New Roman" pitchFamily="18" charset="0"/>
                <a:cs typeface="Times New Roman" pitchFamily="18" charset="0"/>
              </a:rPr>
              <a:t> – 27 772 </a:t>
            </a:r>
            <a:r>
              <a:rPr lang="ru-RU" sz="1800" dirty="0" smtClean="0">
                <a:latin typeface="Times New Roman" pitchFamily="18" charset="0"/>
                <a:cs typeface="Times New Roman" pitchFamily="18" charset="0"/>
              </a:rPr>
              <a:t>лей</a:t>
            </a:r>
            <a:r>
              <a:rPr lang="ro-RO" sz="1800" dirty="0" smtClean="0">
                <a:latin typeface="Times New Roman" pitchFamily="18" charset="0"/>
                <a:cs typeface="Times New Roman" pitchFamily="18" charset="0"/>
              </a:rPr>
              <a:t>)</a:t>
            </a:r>
          </a:p>
          <a:p>
            <a:endParaRPr lang="ro-RO" sz="1600" dirty="0"/>
          </a:p>
        </p:txBody>
      </p:sp>
      <p:pic>
        <p:nvPicPr>
          <p:cNvPr id="14339" name="Picture 3" descr="C:\Users\natalia.ciobanu\Downloads\istockphoto-1330591104-612x612-removebg-preview.png"/>
          <p:cNvPicPr>
            <a:picLocks noChangeAspect="1" noChangeArrowheads="1"/>
          </p:cNvPicPr>
          <p:nvPr/>
        </p:nvPicPr>
        <p:blipFill>
          <a:blip r:embed="rId2" cstate="print"/>
          <a:srcRect/>
          <a:stretch>
            <a:fillRect/>
          </a:stretch>
        </p:blipFill>
        <p:spPr bwMode="auto">
          <a:xfrm>
            <a:off x="7050782" y="4764782"/>
            <a:ext cx="2093218" cy="2093218"/>
          </a:xfrm>
          <a:prstGeom prst="rect">
            <a:avLst/>
          </a:prstGeom>
          <a:noFill/>
        </p:spPr>
      </p:pic>
    </p:spTree>
    <p:extLst>
      <p:ext uri="{BB962C8B-B14F-4D97-AF65-F5344CB8AC3E}">
        <p14:creationId xmlns:p14="http://schemas.microsoft.com/office/powerpoint/2010/main" val="687193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185849"/>
          </a:xfrm>
        </p:spPr>
        <p:txBody>
          <a:bodyPr/>
          <a:lstStyle/>
          <a:p>
            <a:r>
              <a:rPr lang="ru-RU" dirty="0" smtClean="0"/>
              <a:t/>
            </a:r>
            <a:br>
              <a:rPr lang="ru-RU" dirty="0" smtClean="0"/>
            </a:br>
            <a:r>
              <a:rPr lang="ru-RU" sz="3200" b="1" dirty="0" smtClean="0"/>
              <a:t> </a:t>
            </a:r>
            <a:r>
              <a:rPr lang="ru-RU" sz="3600" b="1" dirty="0" smtClean="0">
                <a:latin typeface="Cambria" pitchFamily="18" charset="0"/>
                <a:ea typeface="Cambria" pitchFamily="18" charset="0"/>
              </a:rPr>
              <a:t>Применение положении ст. 22 пт. (1) 489/1999 Закона</a:t>
            </a:r>
            <a:endParaRPr lang="ru-RU" sz="3600" b="1" dirty="0">
              <a:latin typeface="Cambria" pitchFamily="18" charset="0"/>
              <a:ea typeface="Cambria" pitchFamily="18" charset="0"/>
            </a:endParaRPr>
          </a:p>
        </p:txBody>
      </p:sp>
      <p:sp>
        <p:nvSpPr>
          <p:cNvPr id="3" name="Content Placeholder 2"/>
          <p:cNvSpPr>
            <a:spLocks noGrp="1"/>
          </p:cNvSpPr>
          <p:nvPr>
            <p:ph idx="1"/>
          </p:nvPr>
        </p:nvSpPr>
        <p:spPr>
          <a:xfrm>
            <a:off x="982133" y="2132856"/>
            <a:ext cx="7704667" cy="3866960"/>
          </a:xfrm>
        </p:spPr>
        <p:txBody>
          <a:bodyPr/>
          <a:lstStyle/>
          <a:p>
            <a:pPr algn="just"/>
            <a:r>
              <a:rPr lang="ro-RO" sz="2000"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 ​(1) Месячная основа для исчисления на каждого работника не может быть менее минимальной месячной заработной платы по стране, установленной законодательством, пропорционально отработанному времени. Взнос социального страхования, начисленный на месячной основе для исчисления на каждого работника с неполным рабочим временем или сокращенным режимом работы не может быть менее 25 процентов взноса социального страхования, исчисленного из минимальной месячной заработной платы по стране.</a:t>
            </a:r>
          </a:p>
          <a:p>
            <a:endParaRPr lang="ru-RU" dirty="0" smtClean="0"/>
          </a:p>
          <a:p>
            <a:endParaRPr lang="ru-RU" dirty="0"/>
          </a:p>
        </p:txBody>
      </p:sp>
      <p:pic>
        <p:nvPicPr>
          <p:cNvPr id="13314" name="Picture 2" descr="C:\Users\natalia.ciobanu\Downloads\images-removebg-preview.png"/>
          <p:cNvPicPr>
            <a:picLocks noChangeAspect="1" noChangeArrowheads="1"/>
          </p:cNvPicPr>
          <p:nvPr/>
        </p:nvPicPr>
        <p:blipFill>
          <a:blip r:embed="rId2" cstate="print"/>
          <a:srcRect/>
          <a:stretch>
            <a:fillRect/>
          </a:stretch>
        </p:blipFill>
        <p:spPr bwMode="auto">
          <a:xfrm>
            <a:off x="7092280" y="4797152"/>
            <a:ext cx="1616968" cy="161696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811559"/>
          </a:xfrm>
        </p:spPr>
        <p:txBody>
          <a:bodyPr/>
          <a:lstStyle/>
          <a:p>
            <a:r>
              <a:rPr lang="ru-RU" sz="3600" b="1" dirty="0" smtClean="0">
                <a:latin typeface="Cambria" pitchFamily="18" charset="0"/>
                <a:ea typeface="Cambria" pitchFamily="18" charset="0"/>
              </a:rPr>
              <a:t>Социальное страхование иностранных граждан</a:t>
            </a:r>
          </a:p>
        </p:txBody>
      </p:sp>
      <p:sp>
        <p:nvSpPr>
          <p:cNvPr id="3" name="Content Placeholder 2"/>
          <p:cNvSpPr>
            <a:spLocks noGrp="1"/>
          </p:cNvSpPr>
          <p:nvPr>
            <p:ph idx="1"/>
          </p:nvPr>
        </p:nvSpPr>
        <p:spPr/>
        <p:txBody>
          <a:bodyPr/>
          <a:lstStyle/>
          <a:p>
            <a:pPr algn="just"/>
            <a:r>
              <a:rPr lang="ru-RU" sz="2000" dirty="0" smtClean="0">
                <a:latin typeface="Times New Roman" pitchFamily="18" charset="0"/>
                <a:cs typeface="Times New Roman" pitchFamily="18" charset="0"/>
              </a:rPr>
              <a:t>На основание ст. 1 Закона </a:t>
            </a:r>
            <a:r>
              <a:rPr lang="ru-RU" sz="2000" dirty="0" err="1" smtClean="0">
                <a:latin typeface="Times New Roman" pitchFamily="18" charset="0"/>
                <a:cs typeface="Times New Roman" pitchFamily="18" charset="0"/>
              </a:rPr>
              <a:t>нр</a:t>
            </a:r>
            <a:r>
              <a:rPr lang="ru-RU" sz="2000" dirty="0" smtClean="0">
                <a:latin typeface="Times New Roman" pitchFamily="18" charset="0"/>
                <a:cs typeface="Times New Roman" pitchFamily="18" charset="0"/>
              </a:rPr>
              <a:t>.  489/1999,  застрахованное лицо</a:t>
            </a: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это трудоспособное физическое лицо, постоянно проживающее или временно пребывающее</a:t>
            </a: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в Республике Молдова, за которое плательщики взносов в бюджет государственного социального страхования уплачивают взносы социального страхования для получения прав, которые предупреждают, ограничивают или устраняют социальные риски, предусмотренные законодательством. </a:t>
            </a:r>
          </a:p>
          <a:p>
            <a:pPr algn="just"/>
            <a:r>
              <a:rPr lang="ru-RU" sz="2000" dirty="0" smtClean="0">
                <a:latin typeface="Times New Roman" pitchFamily="18" charset="0"/>
                <a:cs typeface="Times New Roman" pitchFamily="18" charset="0"/>
              </a:rPr>
              <a:t>Ст. 19 пт. (1) и (6) предусматривает что взносы социального страхования должны вноситься со дня, когда плательщик подпал под действие одного из пунктов статьи 4, или со дня заключения страхового договора. Положения части (1) распространяются в равной мере на граждан Республики Молдова, иностранных граждан и лиц без гражданства. </a:t>
            </a:r>
          </a:p>
          <a:p>
            <a:endParaRPr lang="ro-RO" dirty="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332657"/>
            <a:ext cx="7704667" cy="1224136"/>
          </a:xfrm>
        </p:spPr>
        <p:txBody>
          <a:bodyPr/>
          <a:lstStyle/>
          <a:p>
            <a:r>
              <a:rPr lang="ru-RU" sz="3600" b="1" dirty="0" smtClean="0">
                <a:latin typeface="Cambria" pitchFamily="18" charset="0"/>
                <a:ea typeface="Cambria" pitchFamily="18" charset="0"/>
              </a:rPr>
              <a:t>Социальное страхование иностранных граждан</a:t>
            </a:r>
            <a:endParaRPr lang="en-US" sz="3600" dirty="0">
              <a:latin typeface="Arial Black" pitchFamily="34" charset="0"/>
              <a:cs typeface="Arial" pitchFamily="34" charset="0"/>
            </a:endParaRPr>
          </a:p>
        </p:txBody>
      </p:sp>
      <p:sp>
        <p:nvSpPr>
          <p:cNvPr id="3" name="Content Placeholder 2"/>
          <p:cNvSpPr>
            <a:spLocks noGrp="1"/>
          </p:cNvSpPr>
          <p:nvPr>
            <p:ph idx="1"/>
          </p:nvPr>
        </p:nvSpPr>
        <p:spPr>
          <a:xfrm>
            <a:off x="982133" y="1988840"/>
            <a:ext cx="7704667" cy="4536504"/>
          </a:xfrm>
        </p:spPr>
        <p:txBody>
          <a:bodyPr/>
          <a:lstStyle/>
          <a:p>
            <a:pPr algn="just"/>
            <a:r>
              <a:rPr lang="ru-RU" sz="1900" dirty="0" smtClean="0">
                <a:latin typeface="Times New Roman" pitchFamily="18" charset="0"/>
                <a:cs typeface="Times New Roman" pitchFamily="18" charset="0"/>
              </a:rPr>
              <a:t>На основание ст. </a:t>
            </a:r>
            <a:r>
              <a:rPr lang="ro-RO" sz="1900" dirty="0" smtClean="0">
                <a:latin typeface="Times New Roman" pitchFamily="18" charset="0"/>
                <a:cs typeface="Times New Roman" pitchFamily="18" charset="0"/>
              </a:rPr>
              <a:t>20 </a:t>
            </a:r>
            <a:r>
              <a:rPr lang="ru-RU" sz="1900" dirty="0" smtClean="0">
                <a:latin typeface="Times New Roman" pitchFamily="18" charset="0"/>
                <a:cs typeface="Times New Roman" pitchFamily="18" charset="0"/>
              </a:rPr>
              <a:t>Закона </a:t>
            </a:r>
            <a:r>
              <a:rPr lang="ru-RU" sz="1900" dirty="0" err="1" smtClean="0">
                <a:latin typeface="Times New Roman" pitchFamily="18" charset="0"/>
                <a:cs typeface="Times New Roman" pitchFamily="18" charset="0"/>
              </a:rPr>
              <a:t>нр</a:t>
            </a:r>
            <a:r>
              <a:rPr lang="ru-RU" sz="1900" dirty="0" smtClean="0">
                <a:latin typeface="Times New Roman" pitchFamily="18" charset="0"/>
                <a:cs typeface="Times New Roman" pitchFamily="18" charset="0"/>
              </a:rPr>
              <a:t>.  </a:t>
            </a:r>
            <a:r>
              <a:rPr lang="ro-RO" sz="1900" dirty="0" smtClean="0">
                <a:latin typeface="Times New Roman" pitchFamily="18" charset="0"/>
                <a:cs typeface="Times New Roman" pitchFamily="18" charset="0"/>
              </a:rPr>
              <a:t>81/2004</a:t>
            </a:r>
            <a:r>
              <a:rPr lang="ru-RU" sz="1900" dirty="0" smtClean="0">
                <a:latin typeface="Times New Roman" pitchFamily="18" charset="0"/>
                <a:cs typeface="Times New Roman" pitchFamily="18" charset="0"/>
              </a:rPr>
              <a:t>, (1) социальное страхование и социальное обеспечение работников предприятия с иностранными инвестициями осуществляются в соответствии с законодательством Республики Молдова. Предприятие может перечислять взносы в Фонд социального страхования работающих только для тех иностранных работников, которые изъявили желание пользоваться медицинским и социальным обеспечением в Республике Молдова. Это положение применимо и в случае уплаты взносов в пенсионный фонд согласно законодательству Республики Молдова.</a:t>
            </a:r>
          </a:p>
          <a:p>
            <a:pPr algn="just"/>
            <a:r>
              <a:rPr lang="ru-RU" sz="1900" dirty="0" smtClean="0">
                <a:latin typeface="Times New Roman" pitchFamily="18" charset="0"/>
                <a:cs typeface="Times New Roman" pitchFamily="18" charset="0"/>
              </a:rPr>
              <a:t>Ст. 2 того же закона предусматривает что (2) если положения международных договоров, одной из сторон которых является Республика Молдова, отличаются от положений настоящего закона, применяются положения международных договоров.</a:t>
            </a:r>
            <a:r>
              <a:rPr lang="ro-RO" sz="1900" dirty="0" smtClean="0">
                <a:latin typeface="Times New Roman" pitchFamily="18" charset="0"/>
                <a:cs typeface="Times New Roman" pitchFamily="18" charset="0"/>
              </a:rPr>
              <a:t> </a:t>
            </a:r>
          </a:p>
          <a:p>
            <a:pPr algn="just"/>
            <a:r>
              <a:rPr lang="ru-RU" sz="1900" dirty="0" smtClean="0">
                <a:latin typeface="Times New Roman" pitchFamily="18" charset="0"/>
                <a:cs typeface="Times New Roman" pitchFamily="18" charset="0"/>
              </a:rPr>
              <a:t>На данном этапе Республика Молдова имеет Соглашения в области социального страхования с 22 странами.</a:t>
            </a:r>
            <a:endParaRPr lang="ro-RO" sz="1900" dirty="0" smtClean="0">
              <a:latin typeface="Times New Roman" pitchFamily="18" charset="0"/>
              <a:cs typeface="Times New Roman" pitchFamily="18" charset="0"/>
            </a:endParaRPr>
          </a:p>
          <a:p>
            <a:pPr algn="just"/>
            <a:endParaRPr lang="ro-RO" sz="1600" dirty="0"/>
          </a:p>
          <a:p>
            <a:endParaRPr 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476672"/>
            <a:ext cx="7704667" cy="1315615"/>
          </a:xfrm>
        </p:spPr>
        <p:txBody>
          <a:bodyPr/>
          <a:lstStyle/>
          <a:p>
            <a:r>
              <a:rPr lang="ru-RU" sz="3600" b="1" dirty="0" smtClean="0">
                <a:latin typeface="Cambria" pitchFamily="18" charset="0"/>
                <a:ea typeface="Cambria" pitchFamily="18" charset="0"/>
              </a:rPr>
              <a:t>Новые категории в Классификаторе категорий застрахованных лиц</a:t>
            </a:r>
            <a:endParaRPr lang="ro-RO" sz="3600" b="1" dirty="0" smtClean="0">
              <a:latin typeface="Cambria" pitchFamily="18" charset="0"/>
              <a:ea typeface="Cambria" pitchFamily="18" charset="0"/>
            </a:endParaRPr>
          </a:p>
        </p:txBody>
      </p:sp>
      <p:sp>
        <p:nvSpPr>
          <p:cNvPr id="3" name="Content Placeholder 2"/>
          <p:cNvSpPr>
            <a:spLocks noGrp="1"/>
          </p:cNvSpPr>
          <p:nvPr>
            <p:ph idx="1"/>
          </p:nvPr>
        </p:nvSpPr>
        <p:spPr>
          <a:xfrm>
            <a:off x="982133" y="2276872"/>
            <a:ext cx="7704667" cy="4104456"/>
          </a:xfrm>
        </p:spPr>
        <p:txBody>
          <a:bodyPr/>
          <a:lstStyle/>
          <a:p>
            <a:r>
              <a:rPr lang="ro-RO" sz="2000" b="1" dirty="0" smtClean="0">
                <a:latin typeface="Times New Roman" pitchFamily="18" charset="0"/>
                <a:cs typeface="Times New Roman" pitchFamily="18" charset="0"/>
              </a:rPr>
              <a:t>16013</a:t>
            </a:r>
            <a:r>
              <a:rPr lang="ro-RO" sz="2000" dirty="0" smtClean="0">
                <a:latin typeface="Times New Roman" pitchFamily="18" charset="0"/>
                <a:cs typeface="Times New Roman" pitchFamily="18" charset="0"/>
              </a:rPr>
              <a:t> - ЛИЦО, НАХОДЯЩЕЕСЯ В ДОПОЛНИТЕЛЬНОМ НЕОПЛАЧИВАЕМОМ ОТПУСКЕ ПО УХОДУ ЗА ЛИЦОМ, ПРОЖИВАЮЩИМ В ОДНОМ ЖИЛИЩЕ С РАБОТНИКОМ, CОГЛАСНО СТ. 78 ЧАСТИ 1 ПУНКТА б² И СТ. 123¹</a:t>
            </a:r>
          </a:p>
          <a:p>
            <a:r>
              <a:rPr lang="ro-RO" sz="2000" b="1" dirty="0" smtClean="0">
                <a:latin typeface="Times New Roman" pitchFamily="18" charset="0"/>
                <a:cs typeface="Times New Roman" pitchFamily="18" charset="0"/>
              </a:rPr>
              <a:t>179</a:t>
            </a:r>
            <a:r>
              <a:rPr lang="ro-RO" sz="2000" dirty="0" smtClean="0">
                <a:latin typeface="Times New Roman" pitchFamily="18" charset="0"/>
                <a:cs typeface="Times New Roman" pitchFamily="18" charset="0"/>
              </a:rPr>
              <a:t> - ЛИЦО, ПОЛУЧИВШЕЕ  МЕСЯЧНОЕ ПОСОБИЕ ЗА ПЕРИОД ТЕХНИЧЕСКОГО ПРОСТОЯ, УСТАНОВЛЕННОГО НА ОСНОВАНИИ СТАТЬИ 80 ЧАСТИ  1 ПУНКТОВ  B) И C), И ВЫПЛАЧЕННОГО ЗА СЧЕТ СРЕДСТВ РАБОТОДАТЕЛЯ;</a:t>
            </a:r>
          </a:p>
          <a:p>
            <a:r>
              <a:rPr lang="ro-RO" sz="2000" b="1" dirty="0" smtClean="0">
                <a:latin typeface="Times New Roman" pitchFamily="18" charset="0"/>
                <a:cs typeface="Times New Roman" pitchFamily="18" charset="0"/>
              </a:rPr>
              <a:t>180</a:t>
            </a:r>
            <a:r>
              <a:rPr lang="ro-RO" sz="2000" dirty="0" smtClean="0">
                <a:latin typeface="Times New Roman" pitchFamily="18" charset="0"/>
                <a:cs typeface="Times New Roman" pitchFamily="18" charset="0"/>
              </a:rPr>
              <a:t> - ЛИЦО, ПОСТРАДАВШЕЕ В ЧЕРНОБЫЛЬСКОЙ КАТАСТРОФЕ, КОТОРОЕ ПОЛУЧИЛО  14 ДНЕЙ  ДОПОЛНИТЕЛЬНОГО ОТПУСКА.</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60648"/>
            <a:ext cx="8136903" cy="1656184"/>
          </a:xfrm>
        </p:spPr>
        <p:txBody>
          <a:bodyPr/>
          <a:lstStyle/>
          <a:p>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r>
              <a:rPr lang="en-US" sz="2400" b="1" dirty="0" smtClean="0">
                <a:latin typeface="Times New Roman" pitchFamily="18" charset="0"/>
                <a:cs typeface="Times New Roman" pitchFamily="18" charset="0"/>
              </a:rPr>
              <a:t/>
            </a:r>
            <a:br>
              <a:rPr lang="en-US" sz="2400" b="1" dirty="0" smtClean="0">
                <a:latin typeface="Times New Roman" pitchFamily="18" charset="0"/>
                <a:cs typeface="Times New Roman" pitchFamily="18" charset="0"/>
              </a:rPr>
            </a:br>
            <a:r>
              <a:rPr lang="ru-RU" sz="2400" b="1" dirty="0" smtClean="0">
                <a:solidFill>
                  <a:schemeClr val="bg1"/>
                </a:solidFill>
                <a:latin typeface="Arial" pitchFamily="34" charset="0"/>
                <a:cs typeface="Arial" pitchFamily="34" charset="0"/>
              </a:rPr>
              <a:t> </a:t>
            </a:r>
            <a:r>
              <a:rPr lang="ru-RU" sz="2800" b="1" dirty="0" smtClean="0">
                <a:latin typeface="Cambria" pitchFamily="18" charset="0"/>
                <a:ea typeface="Cambria" pitchFamily="18" charset="0"/>
              </a:rPr>
              <a:t>Изменения в законодательстве, связанные с предоставлением отдельных видов</a:t>
            </a:r>
            <a:r>
              <a:rPr lang="en-US" sz="2800" b="1" dirty="0" smtClean="0">
                <a:latin typeface="Cambria" pitchFamily="18" charset="0"/>
                <a:ea typeface="Cambria" pitchFamily="18" charset="0"/>
              </a:rPr>
              <a:t/>
            </a:r>
            <a:br>
              <a:rPr lang="en-US" sz="2800" b="1" dirty="0" smtClean="0">
                <a:latin typeface="Cambria" pitchFamily="18" charset="0"/>
                <a:ea typeface="Cambria" pitchFamily="18" charset="0"/>
              </a:rPr>
            </a:br>
            <a:r>
              <a:rPr lang="ru-RU" sz="2800" b="1" dirty="0" smtClean="0">
                <a:latin typeface="Cambria" pitchFamily="18" charset="0"/>
                <a:ea typeface="Cambria" pitchFamily="18" charset="0"/>
              </a:rPr>
              <a:t>пособий (вступают в силу с 01.01.2024, МО </a:t>
            </a:r>
            <a:br>
              <a:rPr lang="ru-RU" sz="2800" b="1" dirty="0" smtClean="0">
                <a:latin typeface="Cambria" pitchFamily="18" charset="0"/>
                <a:ea typeface="Cambria" pitchFamily="18" charset="0"/>
              </a:rPr>
            </a:br>
            <a:r>
              <a:rPr lang="ru-RU" sz="2800" b="1" dirty="0" smtClean="0">
                <a:latin typeface="Cambria" pitchFamily="18" charset="0"/>
                <a:ea typeface="Cambria" pitchFamily="18" charset="0"/>
              </a:rPr>
              <a:t>№ 318-321 от 18.08.23) </a:t>
            </a:r>
            <a:r>
              <a:rPr lang="en-US" dirty="0" smtClean="0"/>
              <a:t/>
            </a:r>
            <a:br>
              <a:rPr lang="en-US" dirty="0" smtClean="0"/>
            </a:br>
            <a:endParaRPr lang="en-US" dirty="0"/>
          </a:p>
        </p:txBody>
      </p:sp>
      <p:sp>
        <p:nvSpPr>
          <p:cNvPr id="3" name="Content Placeholder 2"/>
          <p:cNvSpPr>
            <a:spLocks noGrp="1"/>
          </p:cNvSpPr>
          <p:nvPr>
            <p:ph idx="1"/>
          </p:nvPr>
        </p:nvSpPr>
        <p:spPr>
          <a:xfrm>
            <a:off x="611560" y="2132856"/>
            <a:ext cx="8280920" cy="4104456"/>
          </a:xfrm>
        </p:spPr>
        <p:txBody>
          <a:bodyPr/>
          <a:lstStyle/>
          <a:p>
            <a:pPr marL="0" marR="0">
              <a:lnSpc>
                <a:spcPct val="107000"/>
              </a:lnSpc>
              <a:spcBef>
                <a:spcPts val="0"/>
              </a:spcBef>
              <a:spcAft>
                <a:spcPts val="800"/>
              </a:spcAft>
            </a:pPr>
            <a:r>
              <a:rPr lang="ru-RU" dirty="0" smtClean="0">
                <a:latin typeface="Times New Roman" pitchFamily="18" charset="0"/>
                <a:cs typeface="Times New Roman" pitchFamily="18" charset="0"/>
              </a:rPr>
              <a:t>Назначение пособия по временной нетрудоспособности от</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средств работодателя независимо от страхового стажа застрахованного лица</a:t>
            </a:r>
            <a:r>
              <a:rPr lang="en-US" dirty="0" smtClean="0">
                <a:latin typeface="Times New Roman" pitchFamily="18" charset="0"/>
                <a:cs typeface="Times New Roman" pitchFamily="18" charset="0"/>
              </a:rPr>
              <a:t>;</a:t>
            </a:r>
          </a:p>
          <a:p>
            <a:pPr marL="0" marR="0">
              <a:lnSpc>
                <a:spcPct val="107000"/>
              </a:lnSpc>
              <a:spcBef>
                <a:spcPts val="0"/>
              </a:spcBef>
              <a:spcAft>
                <a:spcPts val="800"/>
              </a:spcAft>
            </a:pPr>
            <a:r>
              <a:rPr lang="ru-RU" dirty="0" smtClean="0">
                <a:latin typeface="Times New Roman" pitchFamily="18" charset="0"/>
                <a:cs typeface="Times New Roman" pitchFamily="18" charset="0"/>
              </a:rPr>
              <a:t>Продление отпуска по отцовству;</a:t>
            </a:r>
            <a:endParaRPr lang="en-US" dirty="0" smtClean="0">
              <a:latin typeface="Times New Roman" pitchFamily="18" charset="0"/>
              <a:cs typeface="Times New Roman" pitchFamily="18" charset="0"/>
            </a:endParaRPr>
          </a:p>
          <a:p>
            <a:pPr marL="0" marR="0">
              <a:lnSpc>
                <a:spcPct val="107000"/>
              </a:lnSpc>
              <a:spcBef>
                <a:spcPts val="0"/>
              </a:spcBef>
              <a:spcAft>
                <a:spcPts val="800"/>
              </a:spcAft>
            </a:pPr>
            <a:r>
              <a:rPr lang="ru-RU" dirty="0" smtClean="0">
                <a:latin typeface="Times New Roman" pitchFamily="18" charset="0"/>
                <a:cs typeface="Times New Roman" pitchFamily="18" charset="0"/>
              </a:rPr>
              <a:t>Предоставление отпуска застрахованным лицам, усыновившим ребенка или разместившим ребенка под опеку/попечительство. </a:t>
            </a:r>
          </a:p>
          <a:p>
            <a:pPr marL="0" marR="0">
              <a:lnSpc>
                <a:spcPct val="107000"/>
              </a:lnSpc>
              <a:spcBef>
                <a:spcPts val="0"/>
              </a:spcBef>
              <a:spcAft>
                <a:spcPts val="800"/>
              </a:spcAft>
            </a:pPr>
            <a:r>
              <a:rPr lang="ru-RU" dirty="0" smtClean="0">
                <a:latin typeface="Times New Roman" pitchFamily="18" charset="0"/>
                <a:cs typeface="Times New Roman" pitchFamily="18" charset="0"/>
              </a:rPr>
              <a:t>Пособия назначенные из офиса.</a:t>
            </a:r>
          </a:p>
          <a:p>
            <a:endParaRPr lang="en-US" dirty="0">
              <a:latin typeface="Times New Roman" pitchFamily="18" charset="0"/>
              <a:cs typeface="Times New Roman" pitchFamily="18" charset="0"/>
            </a:endParaRPr>
          </a:p>
        </p:txBody>
      </p:sp>
      <p:pic>
        <p:nvPicPr>
          <p:cNvPr id="9217" name="Picture 1" descr="C:\Users\natalia.ciobanu\Downloads\stock-vector-pen-signing-a-contract-with-signature-line-art-vector-icon-for-business-apps-and-websites-363242030-removebg-preview.png"/>
          <p:cNvPicPr>
            <a:picLocks noChangeAspect="1" noChangeArrowheads="1"/>
          </p:cNvPicPr>
          <p:nvPr/>
        </p:nvPicPr>
        <p:blipFill>
          <a:blip r:embed="rId2" cstate="print"/>
          <a:srcRect/>
          <a:stretch>
            <a:fillRect/>
          </a:stretch>
        </p:blipFill>
        <p:spPr bwMode="auto">
          <a:xfrm>
            <a:off x="7162155" y="4769768"/>
            <a:ext cx="1981845" cy="208823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739551"/>
          </a:xfrm>
        </p:spPr>
        <p:txBody>
          <a:bodyPr>
            <a:normAutofit/>
          </a:bodyPr>
          <a:lstStyle/>
          <a:p>
            <a:r>
              <a:rPr lang="en-US" sz="2800" b="1" dirty="0" smtClean="0">
                <a:latin typeface="Cambria" pitchFamily="18" charset="0"/>
                <a:ea typeface="Cambria" pitchFamily="18" charset="0"/>
              </a:rPr>
              <a:t>Date </a:t>
            </a:r>
            <a:r>
              <a:rPr lang="en-US" sz="2800" b="1" dirty="0" err="1" smtClean="0">
                <a:latin typeface="Cambria" pitchFamily="18" charset="0"/>
                <a:ea typeface="Cambria" pitchFamily="18" charset="0"/>
              </a:rPr>
              <a:t>despre</a:t>
            </a:r>
            <a:r>
              <a:rPr lang="en-US" sz="2800" b="1" dirty="0" smtClean="0">
                <a:latin typeface="Cambria" pitchFamily="18" charset="0"/>
                <a:ea typeface="Cambria" pitchFamily="18" charset="0"/>
              </a:rPr>
              <a:t> </a:t>
            </a:r>
            <a:r>
              <a:rPr lang="en-US" sz="2800" b="1" dirty="0" err="1" smtClean="0">
                <a:latin typeface="Cambria" pitchFamily="18" charset="0"/>
                <a:ea typeface="Cambria" pitchFamily="18" charset="0"/>
              </a:rPr>
              <a:t>certificatul</a:t>
            </a:r>
            <a:r>
              <a:rPr lang="en-US" sz="2800" b="1" dirty="0" smtClean="0">
                <a:latin typeface="Cambria" pitchFamily="18" charset="0"/>
                <a:ea typeface="Cambria" pitchFamily="18" charset="0"/>
              </a:rPr>
              <a:t> medical</a:t>
            </a:r>
            <a:endParaRPr lang="en-US" sz="2800" b="1" dirty="0">
              <a:latin typeface="Cambria" pitchFamily="18" charset="0"/>
              <a:ea typeface="Cambria" pitchFamily="18" charset="0"/>
            </a:endParaRPr>
          </a:p>
        </p:txBody>
      </p:sp>
      <p:pic>
        <p:nvPicPr>
          <p:cNvPr id="9" name="Content Placeholder 8"/>
          <p:cNvPicPr>
            <a:picLocks noGrp="1"/>
          </p:cNvPicPr>
          <p:nvPr>
            <p:ph idx="1"/>
          </p:nvPr>
        </p:nvPicPr>
        <p:blipFill>
          <a:blip r:embed="rId2" cstate="print"/>
          <a:srcRect l="2030" t="3293" r="5086" b="12109"/>
          <a:stretch>
            <a:fillRect/>
          </a:stretch>
        </p:blipFill>
        <p:spPr bwMode="auto">
          <a:xfrm>
            <a:off x="899592" y="1700808"/>
            <a:ext cx="7776864" cy="4608512"/>
          </a:xfrm>
          <a:prstGeom prst="rect">
            <a:avLst/>
          </a:prstGeom>
          <a:noFill/>
          <a:ln w="9525" cmpd="sng">
            <a:solidFill>
              <a:schemeClr val="tx1"/>
            </a:solidFill>
            <a:miter lim="800000"/>
            <a:headEnd/>
            <a:tailEnd/>
          </a:ln>
        </p:spPr>
      </p:pic>
      <p:sp>
        <p:nvSpPr>
          <p:cNvPr id="11" name="Rectangle 10"/>
          <p:cNvSpPr/>
          <p:nvPr/>
        </p:nvSpPr>
        <p:spPr>
          <a:xfrm>
            <a:off x="1115616" y="2420888"/>
            <a:ext cx="1728192" cy="21602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r>
              <a:rPr lang="en-US" sz="1400" dirty="0" smtClean="0"/>
              <a:t>1111111111111</a:t>
            </a:r>
            <a:endParaRPr lang="en-US" sz="1400" dirty="0"/>
          </a:p>
        </p:txBody>
      </p:sp>
      <p:sp>
        <p:nvSpPr>
          <p:cNvPr id="12" name="Rectangle 11"/>
          <p:cNvSpPr/>
          <p:nvPr/>
        </p:nvSpPr>
        <p:spPr>
          <a:xfrm>
            <a:off x="1115616" y="3429000"/>
            <a:ext cx="504056"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115616" y="3717032"/>
            <a:ext cx="504056"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125550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243607"/>
          </a:xfrm>
        </p:spPr>
        <p:txBody>
          <a:bodyPr/>
          <a:lstStyle/>
          <a:p>
            <a:r>
              <a:rPr lang="ro-RO" sz="2800" b="1" dirty="0" smtClean="0">
                <a:latin typeface="Cambria" pitchFamily="18" charset="0"/>
                <a:ea typeface="Cambria" pitchFamily="18" charset="0"/>
              </a:rPr>
              <a:t>Verificarea perioadei concediului medical al angajatului</a:t>
            </a:r>
            <a:endParaRPr lang="ru-RU" sz="2800" b="1" dirty="0" smtClean="0">
              <a:latin typeface="Cambria" pitchFamily="18" charset="0"/>
              <a:ea typeface="Cambria" pitchFamily="18" charset="0"/>
            </a:endParaRPr>
          </a:p>
        </p:txBody>
      </p:sp>
      <p:pic>
        <p:nvPicPr>
          <p:cNvPr id="4" name="Content Placeholder 3"/>
          <p:cNvPicPr>
            <a:picLocks noGrp="1"/>
          </p:cNvPicPr>
          <p:nvPr>
            <p:ph idx="1"/>
          </p:nvPr>
        </p:nvPicPr>
        <p:blipFill>
          <a:blip r:embed="rId2" cstate="print"/>
          <a:srcRect l="5722" t="3813" r="12429" b="24259"/>
          <a:stretch>
            <a:fillRect/>
          </a:stretch>
        </p:blipFill>
        <p:spPr bwMode="auto">
          <a:xfrm>
            <a:off x="683568" y="1628800"/>
            <a:ext cx="8064896" cy="4536504"/>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араллакс">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Параллакс">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араллакс">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1757</TotalTime>
  <Words>893</Words>
  <Application>Microsoft Office PowerPoint</Application>
  <PresentationFormat>On-screen Show (4:3)</PresentationFormat>
  <Paragraphs>46</Paragraphs>
  <Slides>14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Aharoni</vt:lpstr>
      <vt:lpstr>Arial</vt:lpstr>
      <vt:lpstr>Arial Black</vt:lpstr>
      <vt:lpstr>Calibri</vt:lpstr>
      <vt:lpstr>Cambria</vt:lpstr>
      <vt:lpstr>Corbel</vt:lpstr>
      <vt:lpstr>Times New Roman</vt:lpstr>
      <vt:lpstr>Параллакс</vt:lpstr>
      <vt:lpstr>ДЕКЛАРИРОВАНИЕ ВЗНОСОВ СОЦИАЛЬНОГО СТРАХОВАНИЯ на 2025 год</vt:lpstr>
      <vt:lpstr>Тарифы взносов социального страхования на 2025 год</vt:lpstr>
      <vt:lpstr>  Применение положении ст. 22 пт. (1) 489/1999 Закона</vt:lpstr>
      <vt:lpstr>Социальное страхование иностранных граждан</vt:lpstr>
      <vt:lpstr>Социальное страхование иностранных граждан</vt:lpstr>
      <vt:lpstr>Новые категории в Классификаторе категорий застрахованных лиц</vt:lpstr>
      <vt:lpstr>   Изменения в законодательстве, связанные с предоставлением отдельных видов пособий (вступают в силу с 01.01.2024, МО  № 318-321 от 18.08.23)  </vt:lpstr>
      <vt:lpstr>Date despre certificatul medical</vt:lpstr>
      <vt:lpstr>Verificarea perioadei concediului medical al angajatului</vt:lpstr>
      <vt:lpstr>Предоставление отпуска застрахованным лицам усыновившим или разместившим под опеку/попечительство детей</vt:lpstr>
      <vt:lpstr>PowerPoint Presentation</vt:lpstr>
      <vt:lpstr>Декларирование ситуаций после фискального контроля</vt:lpstr>
      <vt:lpstr>Закон о внесении изменений в некоторые нормативные акты (№ 242 от 28 июля 2022 г.)</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Declararea contribuţiilor de asigurări sociale</dc:title>
  <dc:creator>Olga Margarint</dc:creator>
  <cp:lastModifiedBy>user</cp:lastModifiedBy>
  <cp:revision>108</cp:revision>
  <dcterms:created xsi:type="dcterms:W3CDTF">2023-01-12T11:12:40Z</dcterms:created>
  <dcterms:modified xsi:type="dcterms:W3CDTF">2025-01-17T08:51:42Z</dcterms:modified>
</cp:coreProperties>
</file>