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08" r:id="rId1"/>
  </p:sldMasterIdLst>
  <p:notesMasterIdLst>
    <p:notesMasterId r:id="rId62"/>
  </p:notesMasterIdLst>
  <p:sldIdLst>
    <p:sldId id="362" r:id="rId2"/>
    <p:sldId id="257" r:id="rId3"/>
    <p:sldId id="259" r:id="rId4"/>
    <p:sldId id="417" r:id="rId5"/>
    <p:sldId id="434" r:id="rId6"/>
    <p:sldId id="261" r:id="rId7"/>
    <p:sldId id="264" r:id="rId8"/>
    <p:sldId id="265" r:id="rId9"/>
    <p:sldId id="266" r:id="rId10"/>
    <p:sldId id="268" r:id="rId11"/>
    <p:sldId id="275" r:id="rId12"/>
    <p:sldId id="276" r:id="rId13"/>
    <p:sldId id="366" r:id="rId14"/>
    <p:sldId id="364" r:id="rId15"/>
    <p:sldId id="337" r:id="rId16"/>
    <p:sldId id="390" r:id="rId17"/>
    <p:sldId id="270" r:id="rId18"/>
    <p:sldId id="271" r:id="rId19"/>
    <p:sldId id="272" r:id="rId20"/>
    <p:sldId id="424" r:id="rId21"/>
    <p:sldId id="425" r:id="rId22"/>
    <p:sldId id="381" r:id="rId23"/>
    <p:sldId id="370" r:id="rId24"/>
    <p:sldId id="372" r:id="rId25"/>
    <p:sldId id="374" r:id="rId26"/>
    <p:sldId id="396" r:id="rId27"/>
    <p:sldId id="397" r:id="rId28"/>
    <p:sldId id="281" r:id="rId29"/>
    <p:sldId id="419" r:id="rId30"/>
    <p:sldId id="282" r:id="rId31"/>
    <p:sldId id="284" r:id="rId32"/>
    <p:sldId id="285" r:id="rId33"/>
    <p:sldId id="426" r:id="rId34"/>
    <p:sldId id="427" r:id="rId35"/>
    <p:sldId id="291" r:id="rId36"/>
    <p:sldId id="380" r:id="rId37"/>
    <p:sldId id="292" r:id="rId38"/>
    <p:sldId id="296" r:id="rId39"/>
    <p:sldId id="297" r:id="rId40"/>
    <p:sldId id="299" r:id="rId41"/>
    <p:sldId id="301" r:id="rId42"/>
    <p:sldId id="303" r:id="rId43"/>
    <p:sldId id="305" r:id="rId44"/>
    <p:sldId id="307" r:id="rId45"/>
    <p:sldId id="309" r:id="rId46"/>
    <p:sldId id="311" r:id="rId47"/>
    <p:sldId id="315" r:id="rId48"/>
    <p:sldId id="323" r:id="rId49"/>
    <p:sldId id="313" r:id="rId50"/>
    <p:sldId id="386" r:id="rId51"/>
    <p:sldId id="331" r:id="rId52"/>
    <p:sldId id="329" r:id="rId53"/>
    <p:sldId id="341" r:id="rId54"/>
    <p:sldId id="343" r:id="rId55"/>
    <p:sldId id="345" r:id="rId56"/>
    <p:sldId id="347" r:id="rId57"/>
    <p:sldId id="349" r:id="rId58"/>
    <p:sldId id="351" r:id="rId59"/>
    <p:sldId id="432" r:id="rId60"/>
    <p:sldId id="355"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4" d="100"/>
          <a:sy n="104" d="100"/>
        </p:scale>
        <p:origin x="87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_rels/data1.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image" Target="../media/image43.jpeg"/><Relationship Id="rId1" Type="http://schemas.openxmlformats.org/officeDocument/2006/relationships/image" Target="../media/image42.jpeg"/><Relationship Id="rId6" Type="http://schemas.openxmlformats.org/officeDocument/2006/relationships/image" Target="../media/image47.jpeg"/><Relationship Id="rId5" Type="http://schemas.openxmlformats.org/officeDocument/2006/relationships/image" Target="../media/image46.jpg"/><Relationship Id="rId4" Type="http://schemas.openxmlformats.org/officeDocument/2006/relationships/image" Target="../media/image45.jpeg"/></Relationships>
</file>

<file path=ppt/diagrams/_rels/drawing1.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image" Target="../media/image43.jpeg"/><Relationship Id="rId1" Type="http://schemas.openxmlformats.org/officeDocument/2006/relationships/image" Target="../media/image42.jpeg"/><Relationship Id="rId6" Type="http://schemas.openxmlformats.org/officeDocument/2006/relationships/image" Target="../media/image47.jpeg"/><Relationship Id="rId5" Type="http://schemas.openxmlformats.org/officeDocument/2006/relationships/image" Target="../media/image46.jpg"/><Relationship Id="rId4" Type="http://schemas.openxmlformats.org/officeDocument/2006/relationships/image" Target="../media/image4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C83279-05DC-4C8D-99BE-60609995C889}" type="doc">
      <dgm:prSet loTypeId="urn:microsoft.com/office/officeart/2005/8/layout/vList3" loCatId="list" qsTypeId="urn:microsoft.com/office/officeart/2005/8/quickstyle/simple1" qsCatId="simple" csTypeId="urn:microsoft.com/office/officeart/2005/8/colors/accent1_2" csCatId="accent1" phldr="1"/>
      <dgm:spPr/>
    </dgm:pt>
    <dgm:pt modelId="{5F87D31A-4252-438B-9719-579175E37111}">
      <dgm:prSet phldrT="[Текст]"/>
      <dgm:spPr>
        <a:xfrm rot="10800000">
          <a:off x="2114436" y="2335"/>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dirty="0" smtClean="0"/>
            <a:t>сбор за пользование автомобильными дорогами автомобилями, зарегистрированными в Республике Молдова</a:t>
          </a:r>
          <a:endParaRPr lang="ru-RU" b="1" dirty="0">
            <a:solidFill>
              <a:sysClr val="window" lastClr="FFFFFF"/>
            </a:solidFill>
            <a:latin typeface="Calibri" panose="020F0502020204030204"/>
            <a:ea typeface="+mn-ea"/>
            <a:cs typeface="+mn-cs"/>
          </a:endParaRPr>
        </a:p>
      </dgm:t>
    </dgm:pt>
    <dgm:pt modelId="{CDF69C9B-C70A-4DDE-9E6B-BFB7DF6F119A}" type="parTrans" cxnId="{ADCE4541-22D3-495F-A582-208ADF8663A1}">
      <dgm:prSet/>
      <dgm:spPr/>
      <dgm:t>
        <a:bodyPr/>
        <a:lstStyle/>
        <a:p>
          <a:endParaRPr lang="ru-RU"/>
        </a:p>
      </dgm:t>
    </dgm:pt>
    <dgm:pt modelId="{4253C17E-973B-42C2-8441-5C980770E9D0}" type="sibTrans" cxnId="{ADCE4541-22D3-495F-A582-208ADF8663A1}">
      <dgm:prSet/>
      <dgm:spPr/>
      <dgm:t>
        <a:bodyPr/>
        <a:lstStyle/>
        <a:p>
          <a:endParaRPr lang="ru-RU"/>
        </a:p>
      </dgm:t>
    </dgm:pt>
    <dgm:pt modelId="{55D0EBFF-FA90-4B95-8B11-FCBA788CB10A}">
      <dgm:prSet phldrT="[Текст]"/>
      <dgm:spPr>
        <a:xfrm rot="10800000">
          <a:off x="2114436" y="614908"/>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dirty="0" smtClean="0"/>
            <a:t>сбор за пользование автомобильными дорогами Республики Молдова автомобилями, не зарегистрированными в Республике Молдова (виньетка)</a:t>
          </a:r>
          <a:endParaRPr lang="ru-RU" b="1" dirty="0">
            <a:solidFill>
              <a:sysClr val="window" lastClr="FFFFFF"/>
            </a:solidFill>
            <a:latin typeface="Calibri" panose="020F0502020204030204"/>
            <a:ea typeface="+mn-ea"/>
            <a:cs typeface="+mn-cs"/>
          </a:endParaRPr>
        </a:p>
      </dgm:t>
    </dgm:pt>
    <dgm:pt modelId="{BDD6D9F8-ED78-452E-AF8D-1A1220B4B823}" type="parTrans" cxnId="{AB6CA326-BB7A-44C8-868E-B79F4CD6D6CA}">
      <dgm:prSet/>
      <dgm:spPr/>
      <dgm:t>
        <a:bodyPr/>
        <a:lstStyle/>
        <a:p>
          <a:endParaRPr lang="ru-RU"/>
        </a:p>
      </dgm:t>
    </dgm:pt>
    <dgm:pt modelId="{35EE9D0D-6F92-41A9-B0F1-949E529A64D9}" type="sibTrans" cxnId="{AB6CA326-BB7A-44C8-868E-B79F4CD6D6CA}">
      <dgm:prSet/>
      <dgm:spPr/>
      <dgm:t>
        <a:bodyPr/>
        <a:lstStyle/>
        <a:p>
          <a:endParaRPr lang="ru-RU"/>
        </a:p>
      </dgm:t>
    </dgm:pt>
    <dgm:pt modelId="{9DDB19D7-6367-44F9-B409-9C891BC797CE}">
      <dgm:prSet phldrT="[Текст]"/>
      <dgm:spPr>
        <a:xfrm rot="10800000">
          <a:off x="2114436" y="1227481"/>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dirty="0" smtClean="0"/>
            <a:t>сбор за пользование автомобильными дорогами автомобилями с превышением допустимых общей массы, весовых нагрузок на ось или габаритных параметров</a:t>
          </a:r>
          <a:endParaRPr lang="ru-RU" b="1" dirty="0">
            <a:solidFill>
              <a:sysClr val="window" lastClr="FFFFFF"/>
            </a:solidFill>
            <a:latin typeface="Calibri" panose="020F0502020204030204"/>
            <a:ea typeface="+mn-ea"/>
            <a:cs typeface="+mn-cs"/>
          </a:endParaRPr>
        </a:p>
      </dgm:t>
    </dgm:pt>
    <dgm:pt modelId="{0386CEDB-6651-4E79-AF6F-40528669525F}" type="parTrans" cxnId="{0C8ED634-A5EA-4CF9-86C9-7A18DC06185F}">
      <dgm:prSet/>
      <dgm:spPr/>
      <dgm:t>
        <a:bodyPr/>
        <a:lstStyle/>
        <a:p>
          <a:endParaRPr lang="ru-RU"/>
        </a:p>
      </dgm:t>
    </dgm:pt>
    <dgm:pt modelId="{FCB0A39C-1384-466D-8F97-761AC6612403}" type="sibTrans" cxnId="{0C8ED634-A5EA-4CF9-86C9-7A18DC06185F}">
      <dgm:prSet/>
      <dgm:spPr/>
      <dgm:t>
        <a:bodyPr/>
        <a:lstStyle/>
        <a:p>
          <a:endParaRPr lang="ru-RU"/>
        </a:p>
      </dgm:t>
    </dgm:pt>
    <dgm:pt modelId="{CD754073-9DD0-4DEE-B31C-98C769BBF790}">
      <dgm:prSet phldrT="[Текст]"/>
      <dgm:spPr>
        <a:xfrm rot="10800000">
          <a:off x="2114436" y="1840053"/>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dirty="0" smtClean="0"/>
            <a:t>сбор за пользование зоной дороги общего пользования и/или охранной зоной, за чертой населенных пунктов для ведения строительно-монтажных работ</a:t>
          </a:r>
          <a:endParaRPr lang="ru-RU" b="1" dirty="0">
            <a:solidFill>
              <a:sysClr val="window" lastClr="FFFFFF"/>
            </a:solidFill>
            <a:latin typeface="Calibri" panose="020F0502020204030204"/>
            <a:ea typeface="+mn-ea"/>
            <a:cs typeface="+mn-cs"/>
          </a:endParaRPr>
        </a:p>
      </dgm:t>
    </dgm:pt>
    <dgm:pt modelId="{D2381718-8541-4F8B-B616-87BF3F755C69}" type="parTrans" cxnId="{FBEF436C-FC82-418F-A257-10E8F07F88FA}">
      <dgm:prSet/>
      <dgm:spPr/>
      <dgm:t>
        <a:bodyPr/>
        <a:lstStyle/>
        <a:p>
          <a:endParaRPr lang="ru-RU"/>
        </a:p>
      </dgm:t>
    </dgm:pt>
    <dgm:pt modelId="{5E2D1823-39CB-4110-B525-DBA356CAC44C}" type="sibTrans" cxnId="{FBEF436C-FC82-418F-A257-10E8F07F88FA}">
      <dgm:prSet/>
      <dgm:spPr/>
      <dgm:t>
        <a:bodyPr/>
        <a:lstStyle/>
        <a:p>
          <a:endParaRPr lang="ru-RU"/>
        </a:p>
      </dgm:t>
    </dgm:pt>
    <dgm:pt modelId="{898FABF9-035A-40DE-AC98-B11BBDA3923A}">
      <dgm:prSet phldrT="[Текст]"/>
      <dgm:spPr>
        <a:xfrm rot="10800000">
          <a:off x="2114436" y="2452626"/>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dirty="0" smtClean="0"/>
            <a:t>сбор за пользование зоной дороги общего пользования и/или охранной зоной, за чертой населенных пунктов для размещения наружной рекламы</a:t>
          </a:r>
          <a:endParaRPr lang="ru-RU" b="1" dirty="0">
            <a:solidFill>
              <a:sysClr val="window" lastClr="FFFFFF"/>
            </a:solidFill>
            <a:latin typeface="Calibri" panose="020F0502020204030204"/>
            <a:ea typeface="+mn-ea"/>
            <a:cs typeface="+mn-cs"/>
          </a:endParaRPr>
        </a:p>
      </dgm:t>
    </dgm:pt>
    <dgm:pt modelId="{A2AE2950-7E22-46FA-9370-F81F578138BB}" type="parTrans" cxnId="{B27718ED-D18C-4084-82D2-8F3B05AEBDFF}">
      <dgm:prSet/>
      <dgm:spPr/>
      <dgm:t>
        <a:bodyPr/>
        <a:lstStyle/>
        <a:p>
          <a:endParaRPr lang="ru-RU"/>
        </a:p>
      </dgm:t>
    </dgm:pt>
    <dgm:pt modelId="{1805C451-06E3-43C6-A688-E5FB980ABF0D}" type="sibTrans" cxnId="{B27718ED-D18C-4084-82D2-8F3B05AEBDFF}">
      <dgm:prSet/>
      <dgm:spPr/>
      <dgm:t>
        <a:bodyPr/>
        <a:lstStyle/>
        <a:p>
          <a:endParaRPr lang="ru-RU"/>
        </a:p>
      </dgm:t>
    </dgm:pt>
    <dgm:pt modelId="{592D2D9A-0D04-4B06-BBA2-B9A54F6799B5}">
      <dgm:prSet phldrT="[Текст]"/>
      <dgm:spPr>
        <a:xfrm rot="10800000">
          <a:off x="2114436" y="3065199"/>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dirty="0" smtClean="0"/>
            <a:t>сбор за пользование зоной дороги общего пользования и/или охранной зоной, за чертой населенных пунктов для размещения объектов дорожного сервиса</a:t>
          </a:r>
          <a:endParaRPr lang="ru-RU" b="1" dirty="0">
            <a:solidFill>
              <a:sysClr val="window" lastClr="FFFFFF"/>
            </a:solidFill>
            <a:latin typeface="Calibri" panose="020F0502020204030204"/>
            <a:ea typeface="+mn-ea"/>
            <a:cs typeface="+mn-cs"/>
          </a:endParaRPr>
        </a:p>
      </dgm:t>
    </dgm:pt>
    <dgm:pt modelId="{67810058-5B24-4E0D-88C0-603EA65BD775}" type="parTrans" cxnId="{29CADC24-92BC-405D-B7D9-0C4B8BD592E3}">
      <dgm:prSet/>
      <dgm:spPr/>
      <dgm:t>
        <a:bodyPr/>
        <a:lstStyle/>
        <a:p>
          <a:endParaRPr lang="ru-RU"/>
        </a:p>
      </dgm:t>
    </dgm:pt>
    <dgm:pt modelId="{FEB4D415-04ED-4DB6-A738-DB9245F47808}" type="sibTrans" cxnId="{29CADC24-92BC-405D-B7D9-0C4B8BD592E3}">
      <dgm:prSet/>
      <dgm:spPr/>
      <dgm:t>
        <a:bodyPr/>
        <a:lstStyle/>
        <a:p>
          <a:endParaRPr lang="ru-RU"/>
        </a:p>
      </dgm:t>
    </dgm:pt>
    <dgm:pt modelId="{4B8D159F-C7DA-432B-AD9B-34FCFC8A8810}">
      <dgm:prSet phldrT="[Текст]"/>
      <dgm:spPr>
        <a:xfrm rot="10800000">
          <a:off x="2114436" y="3677772"/>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i="0" dirty="0" smtClean="0"/>
            <a:t>сбор за выдачу разрешений на осуществление международных автотранспортных перевозок, многоразовых разрешений ЕКМТ, бортовых журналов к многоразовым разрешениям ЕКМТ, маршрутных книжек/маршрутных листов (</a:t>
          </a:r>
          <a:r>
            <a:rPr lang="ru-RU" b="1" i="0" dirty="0" err="1" smtClean="0"/>
            <a:t>Interbus</a:t>
          </a:r>
          <a:r>
            <a:rPr lang="ru-RU" b="1" i="0" dirty="0" smtClean="0"/>
            <a:t>)</a:t>
          </a:r>
          <a:endParaRPr lang="ru-RU" b="1" dirty="0">
            <a:solidFill>
              <a:sysClr val="window" lastClr="FFFFFF"/>
            </a:solidFill>
            <a:latin typeface="Calibri" panose="020F0502020204030204"/>
            <a:ea typeface="+mn-ea"/>
            <a:cs typeface="+mn-cs"/>
          </a:endParaRPr>
        </a:p>
      </dgm:t>
    </dgm:pt>
    <dgm:pt modelId="{54DF746A-3C0D-47F5-97F1-3729AB431D3A}" type="parTrans" cxnId="{E8EA8A82-7BFB-4C6A-95E7-03CAE9AD2B9B}">
      <dgm:prSet/>
      <dgm:spPr/>
      <dgm:t>
        <a:bodyPr/>
        <a:lstStyle/>
        <a:p>
          <a:endParaRPr lang="ru-RU"/>
        </a:p>
      </dgm:t>
    </dgm:pt>
    <dgm:pt modelId="{DCDB4BFC-57DA-46D3-B740-482FB53672AF}" type="sibTrans" cxnId="{E8EA8A82-7BFB-4C6A-95E7-03CAE9AD2B9B}">
      <dgm:prSet/>
      <dgm:spPr/>
      <dgm:t>
        <a:bodyPr/>
        <a:lstStyle/>
        <a:p>
          <a:endParaRPr lang="ru-RU"/>
        </a:p>
      </dgm:t>
    </dgm:pt>
    <dgm:pt modelId="{9C1BF775-E419-46BE-BD9B-1B4CDE785248}">
      <dgm:prSet phldrT="[Текст]"/>
      <dgm:spPr>
        <a:xfrm rot="10800000">
          <a:off x="2114436" y="4290344"/>
          <a:ext cx="7926323" cy="471824"/>
        </a:xfr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ru-RU" b="1" i="0" dirty="0" smtClean="0"/>
            <a:t>сбор за реализацию природного газа, предназначенного для использования в качестве горючего для автотранспортных средств</a:t>
          </a:r>
          <a:endParaRPr lang="ru-RU" b="1" dirty="0">
            <a:solidFill>
              <a:sysClr val="window" lastClr="FFFFFF"/>
            </a:solidFill>
            <a:latin typeface="Calibri" panose="020F0502020204030204"/>
            <a:ea typeface="+mn-ea"/>
            <a:cs typeface="+mn-cs"/>
          </a:endParaRPr>
        </a:p>
      </dgm:t>
    </dgm:pt>
    <dgm:pt modelId="{16BF661B-224E-4448-816E-CBA2648B5E98}" type="parTrans" cxnId="{56F97898-F50D-4078-89FC-5B107DFC754A}">
      <dgm:prSet/>
      <dgm:spPr/>
      <dgm:t>
        <a:bodyPr/>
        <a:lstStyle/>
        <a:p>
          <a:endParaRPr lang="ru-RU"/>
        </a:p>
      </dgm:t>
    </dgm:pt>
    <dgm:pt modelId="{F3F01E5F-4F09-4445-A71A-644B370792FD}" type="sibTrans" cxnId="{56F97898-F50D-4078-89FC-5B107DFC754A}">
      <dgm:prSet/>
      <dgm:spPr/>
      <dgm:t>
        <a:bodyPr/>
        <a:lstStyle/>
        <a:p>
          <a:endParaRPr lang="ru-RU"/>
        </a:p>
      </dgm:t>
    </dgm:pt>
    <dgm:pt modelId="{E27E9820-5DBB-462C-BD27-02B8FBCB4961}" type="pres">
      <dgm:prSet presAssocID="{BBC83279-05DC-4C8D-99BE-60609995C889}" presName="linearFlow" presStyleCnt="0">
        <dgm:presLayoutVars>
          <dgm:dir/>
          <dgm:resizeHandles val="exact"/>
        </dgm:presLayoutVars>
      </dgm:prSet>
      <dgm:spPr/>
    </dgm:pt>
    <dgm:pt modelId="{0DF99451-A5AD-4434-BB90-0BD1796F1249}" type="pres">
      <dgm:prSet presAssocID="{5F87D31A-4252-438B-9719-579175E37111}" presName="composite" presStyleCnt="0"/>
      <dgm:spPr/>
    </dgm:pt>
    <dgm:pt modelId="{8B344A10-E7BA-44E7-B1D3-4259DCC00104}" type="pres">
      <dgm:prSet presAssocID="{5F87D31A-4252-438B-9719-579175E37111}" presName="imgShp" presStyleLbl="fgImgPlace1" presStyleIdx="0" presStyleCnt="8"/>
      <dgm:spPr>
        <a:xfrm>
          <a:off x="1878523" y="2335"/>
          <a:ext cx="471824" cy="471824"/>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2000" r="-42000"/>
          </a:stretch>
        </a:blipFill>
        <a:ln w="12700" cap="flat" cmpd="sng" algn="ctr">
          <a:solidFill>
            <a:sysClr val="window" lastClr="FFFFFF">
              <a:hueOff val="0"/>
              <a:satOff val="0"/>
              <a:lumOff val="0"/>
              <a:alphaOff val="0"/>
            </a:sysClr>
          </a:solidFill>
          <a:prstDash val="solid"/>
          <a:miter lim="800000"/>
        </a:ln>
        <a:effectLst/>
      </dgm:spPr>
    </dgm:pt>
    <dgm:pt modelId="{9076E6BD-49EF-47A0-BC57-ED7F7C73E614}" type="pres">
      <dgm:prSet presAssocID="{5F87D31A-4252-438B-9719-579175E37111}" presName="txShp" presStyleLbl="node1" presStyleIdx="0" presStyleCnt="8" custLinFactNeighborX="-643" custLinFactNeighborY="-3752">
        <dgm:presLayoutVars>
          <dgm:bulletEnabled val="1"/>
        </dgm:presLayoutVars>
      </dgm:prSet>
      <dgm:spPr>
        <a:prstGeom prst="homePlate">
          <a:avLst/>
        </a:prstGeom>
      </dgm:spPr>
      <dgm:t>
        <a:bodyPr/>
        <a:lstStyle/>
        <a:p>
          <a:endParaRPr lang="ru-RU"/>
        </a:p>
      </dgm:t>
    </dgm:pt>
    <dgm:pt modelId="{5D3B3D94-65A5-4155-B982-9D5CA031B02A}" type="pres">
      <dgm:prSet presAssocID="{4253C17E-973B-42C2-8441-5C980770E9D0}" presName="spacing" presStyleCnt="0"/>
      <dgm:spPr/>
    </dgm:pt>
    <dgm:pt modelId="{B43AA8EC-B9FC-47F7-BE2A-6E2C09C12792}" type="pres">
      <dgm:prSet presAssocID="{55D0EBFF-FA90-4B95-8B11-FCBA788CB10A}" presName="composite" presStyleCnt="0"/>
      <dgm:spPr/>
    </dgm:pt>
    <dgm:pt modelId="{241E8092-53CC-4613-A98B-1118D2494AC5}" type="pres">
      <dgm:prSet presAssocID="{55D0EBFF-FA90-4B95-8B11-FCBA788CB10A}" presName="imgShp" presStyleLbl="fgImgPlace1" presStyleIdx="1" presStyleCnt="8"/>
      <dgm:spPr>
        <a:xfrm>
          <a:off x="1878523" y="614908"/>
          <a:ext cx="471824" cy="471824"/>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8000" r="-8000"/>
          </a:stretch>
        </a:blipFill>
        <a:ln w="12700" cap="flat" cmpd="sng" algn="ctr">
          <a:solidFill>
            <a:sysClr val="window" lastClr="FFFFFF">
              <a:hueOff val="0"/>
              <a:satOff val="0"/>
              <a:lumOff val="0"/>
              <a:alphaOff val="0"/>
            </a:sysClr>
          </a:solidFill>
          <a:prstDash val="solid"/>
          <a:miter lim="800000"/>
        </a:ln>
        <a:effectLst/>
      </dgm:spPr>
    </dgm:pt>
    <dgm:pt modelId="{4D9E0FAE-FF71-495D-910A-EE5E8E1ED126}" type="pres">
      <dgm:prSet presAssocID="{55D0EBFF-FA90-4B95-8B11-FCBA788CB10A}" presName="txShp" presStyleLbl="node1" presStyleIdx="1" presStyleCnt="8">
        <dgm:presLayoutVars>
          <dgm:bulletEnabled val="1"/>
        </dgm:presLayoutVars>
      </dgm:prSet>
      <dgm:spPr>
        <a:prstGeom prst="homePlate">
          <a:avLst/>
        </a:prstGeom>
      </dgm:spPr>
      <dgm:t>
        <a:bodyPr/>
        <a:lstStyle/>
        <a:p>
          <a:endParaRPr lang="ru-RU"/>
        </a:p>
      </dgm:t>
    </dgm:pt>
    <dgm:pt modelId="{480B08C7-3766-4945-9793-F1B2C4889E0D}" type="pres">
      <dgm:prSet presAssocID="{35EE9D0D-6F92-41A9-B0F1-949E529A64D9}" presName="spacing" presStyleCnt="0"/>
      <dgm:spPr/>
    </dgm:pt>
    <dgm:pt modelId="{D3F29CC9-84A9-4CE2-B2F1-6AAB017CFE4D}" type="pres">
      <dgm:prSet presAssocID="{9DDB19D7-6367-44F9-B409-9C891BC797CE}" presName="composite" presStyleCnt="0"/>
      <dgm:spPr/>
    </dgm:pt>
    <dgm:pt modelId="{309C6AA4-5030-41C0-94EA-90B9D25DCB0C}" type="pres">
      <dgm:prSet presAssocID="{9DDB19D7-6367-44F9-B409-9C891BC797CE}" presName="imgShp" presStyleLbl="fgImgPlace1" presStyleIdx="2" presStyleCnt="8"/>
      <dgm:spPr>
        <a:xfrm>
          <a:off x="1878523" y="1227481"/>
          <a:ext cx="471824" cy="471824"/>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12700" cap="flat" cmpd="sng" algn="ctr">
          <a:solidFill>
            <a:sysClr val="window" lastClr="FFFFFF">
              <a:hueOff val="0"/>
              <a:satOff val="0"/>
              <a:lumOff val="0"/>
              <a:alphaOff val="0"/>
            </a:sysClr>
          </a:solidFill>
          <a:prstDash val="solid"/>
          <a:miter lim="800000"/>
        </a:ln>
        <a:effectLst/>
      </dgm:spPr>
    </dgm:pt>
    <dgm:pt modelId="{BC30236A-3C16-4BFE-B0B6-79D243A996FE}" type="pres">
      <dgm:prSet presAssocID="{9DDB19D7-6367-44F9-B409-9C891BC797CE}" presName="txShp" presStyleLbl="node1" presStyleIdx="2" presStyleCnt="8">
        <dgm:presLayoutVars>
          <dgm:bulletEnabled val="1"/>
        </dgm:presLayoutVars>
      </dgm:prSet>
      <dgm:spPr>
        <a:prstGeom prst="homePlate">
          <a:avLst/>
        </a:prstGeom>
      </dgm:spPr>
      <dgm:t>
        <a:bodyPr/>
        <a:lstStyle/>
        <a:p>
          <a:endParaRPr lang="ru-RU"/>
        </a:p>
      </dgm:t>
    </dgm:pt>
    <dgm:pt modelId="{9876307D-B10C-4F53-9C8C-FBB92D98CE0D}" type="pres">
      <dgm:prSet presAssocID="{FCB0A39C-1384-466D-8F97-761AC6612403}" presName="spacing" presStyleCnt="0"/>
      <dgm:spPr/>
    </dgm:pt>
    <dgm:pt modelId="{C1CD91FD-22BC-49CE-BDA8-A8DDD2125F10}" type="pres">
      <dgm:prSet presAssocID="{CD754073-9DD0-4DEE-B31C-98C769BBF790}" presName="composite" presStyleCnt="0"/>
      <dgm:spPr/>
    </dgm:pt>
    <dgm:pt modelId="{D524BBFC-8DA3-41C1-A902-FF5B89F00B30}" type="pres">
      <dgm:prSet presAssocID="{CD754073-9DD0-4DEE-B31C-98C769BBF790}" presName="imgShp" presStyleLbl="fgImgPlace1" presStyleIdx="3" presStyleCnt="8"/>
      <dgm:spPr>
        <a:xfrm>
          <a:off x="1878523" y="1840053"/>
          <a:ext cx="471824" cy="471824"/>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5000" r="-25000"/>
          </a:stretch>
        </a:blipFill>
        <a:ln w="12700" cap="flat" cmpd="sng" algn="ctr">
          <a:solidFill>
            <a:sysClr val="window" lastClr="FFFFFF">
              <a:hueOff val="0"/>
              <a:satOff val="0"/>
              <a:lumOff val="0"/>
              <a:alphaOff val="0"/>
            </a:sysClr>
          </a:solidFill>
          <a:prstDash val="solid"/>
          <a:miter lim="800000"/>
        </a:ln>
        <a:effectLst/>
      </dgm:spPr>
    </dgm:pt>
    <dgm:pt modelId="{92B5C230-5A02-4D20-ABEE-BE280252A4CC}" type="pres">
      <dgm:prSet presAssocID="{CD754073-9DD0-4DEE-B31C-98C769BBF790}" presName="txShp" presStyleLbl="node1" presStyleIdx="3" presStyleCnt="8">
        <dgm:presLayoutVars>
          <dgm:bulletEnabled val="1"/>
        </dgm:presLayoutVars>
      </dgm:prSet>
      <dgm:spPr>
        <a:prstGeom prst="homePlate">
          <a:avLst/>
        </a:prstGeom>
      </dgm:spPr>
      <dgm:t>
        <a:bodyPr/>
        <a:lstStyle/>
        <a:p>
          <a:endParaRPr lang="ru-RU"/>
        </a:p>
      </dgm:t>
    </dgm:pt>
    <dgm:pt modelId="{623435A2-A5D4-4229-9958-9680C0860CE8}" type="pres">
      <dgm:prSet presAssocID="{5E2D1823-39CB-4110-B525-DBA356CAC44C}" presName="spacing" presStyleCnt="0"/>
      <dgm:spPr/>
    </dgm:pt>
    <dgm:pt modelId="{AC183247-DFB3-4FB3-8C39-5DBA1C759E28}" type="pres">
      <dgm:prSet presAssocID="{898FABF9-035A-40DE-AC98-B11BBDA3923A}" presName="composite" presStyleCnt="0"/>
      <dgm:spPr/>
    </dgm:pt>
    <dgm:pt modelId="{AFD9F095-35E6-42D3-937C-7AED0FF9C095}" type="pres">
      <dgm:prSet presAssocID="{898FABF9-035A-40DE-AC98-B11BBDA3923A}" presName="imgShp" presStyleLbl="fgImgPlace1" presStyleIdx="4" presStyleCnt="8"/>
      <dgm:spPr>
        <a:xfrm>
          <a:off x="1878523" y="2452626"/>
          <a:ext cx="471824" cy="471824"/>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50000" r="-50000"/>
          </a:stretch>
        </a:blipFill>
        <a:ln w="12700" cap="flat" cmpd="sng" algn="ctr">
          <a:solidFill>
            <a:sysClr val="window" lastClr="FFFFFF">
              <a:hueOff val="0"/>
              <a:satOff val="0"/>
              <a:lumOff val="0"/>
              <a:alphaOff val="0"/>
            </a:sysClr>
          </a:solidFill>
          <a:prstDash val="solid"/>
          <a:miter lim="800000"/>
        </a:ln>
        <a:effectLst/>
      </dgm:spPr>
    </dgm:pt>
    <dgm:pt modelId="{7519A609-C219-4C7A-B1E3-6BCB5CE1E298}" type="pres">
      <dgm:prSet presAssocID="{898FABF9-035A-40DE-AC98-B11BBDA3923A}" presName="txShp" presStyleLbl="node1" presStyleIdx="4" presStyleCnt="8">
        <dgm:presLayoutVars>
          <dgm:bulletEnabled val="1"/>
        </dgm:presLayoutVars>
      </dgm:prSet>
      <dgm:spPr>
        <a:prstGeom prst="homePlate">
          <a:avLst/>
        </a:prstGeom>
      </dgm:spPr>
      <dgm:t>
        <a:bodyPr/>
        <a:lstStyle/>
        <a:p>
          <a:endParaRPr lang="ru-RU"/>
        </a:p>
      </dgm:t>
    </dgm:pt>
    <dgm:pt modelId="{49B8313B-751E-4939-869A-5863F0FCB426}" type="pres">
      <dgm:prSet presAssocID="{1805C451-06E3-43C6-A688-E5FB980ABF0D}" presName="spacing" presStyleCnt="0"/>
      <dgm:spPr/>
    </dgm:pt>
    <dgm:pt modelId="{B7459D0D-AEFB-4D28-91BC-83EFDE4C9327}" type="pres">
      <dgm:prSet presAssocID="{592D2D9A-0D04-4B06-BBA2-B9A54F6799B5}" presName="composite" presStyleCnt="0"/>
      <dgm:spPr/>
    </dgm:pt>
    <dgm:pt modelId="{C1CC15E1-E39B-4F26-8BAF-23927E9671B8}" type="pres">
      <dgm:prSet presAssocID="{592D2D9A-0D04-4B06-BBA2-B9A54F6799B5}" presName="imgShp" presStyleLbl="fgImgPlace1" presStyleIdx="5" presStyleCnt="8"/>
      <dgm:spPr>
        <a:xfrm>
          <a:off x="1878523" y="3065199"/>
          <a:ext cx="471824" cy="471824"/>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26000" r="-26000"/>
          </a:stretch>
        </a:blipFill>
        <a:ln w="12700" cap="flat" cmpd="sng" algn="ctr">
          <a:solidFill>
            <a:sysClr val="window" lastClr="FFFFFF">
              <a:hueOff val="0"/>
              <a:satOff val="0"/>
              <a:lumOff val="0"/>
              <a:alphaOff val="0"/>
            </a:sysClr>
          </a:solidFill>
          <a:prstDash val="solid"/>
          <a:miter lim="800000"/>
        </a:ln>
        <a:effectLst/>
      </dgm:spPr>
    </dgm:pt>
    <dgm:pt modelId="{A999A8A1-0635-47D2-9CC1-F732D61CED0C}" type="pres">
      <dgm:prSet presAssocID="{592D2D9A-0D04-4B06-BBA2-B9A54F6799B5}" presName="txShp" presStyleLbl="node1" presStyleIdx="5" presStyleCnt="8">
        <dgm:presLayoutVars>
          <dgm:bulletEnabled val="1"/>
        </dgm:presLayoutVars>
      </dgm:prSet>
      <dgm:spPr>
        <a:prstGeom prst="homePlate">
          <a:avLst/>
        </a:prstGeom>
      </dgm:spPr>
      <dgm:t>
        <a:bodyPr/>
        <a:lstStyle/>
        <a:p>
          <a:endParaRPr lang="ru-RU"/>
        </a:p>
      </dgm:t>
    </dgm:pt>
    <dgm:pt modelId="{A6B90366-18A9-4A8F-BD3A-5934303ABE00}" type="pres">
      <dgm:prSet presAssocID="{FEB4D415-04ED-4DB6-A738-DB9245F47808}" presName="spacing" presStyleCnt="0"/>
      <dgm:spPr/>
    </dgm:pt>
    <dgm:pt modelId="{823555DB-2CD6-43D1-A8F9-466A56A49C49}" type="pres">
      <dgm:prSet presAssocID="{4B8D159F-C7DA-432B-AD9B-34FCFC8A8810}" presName="composite" presStyleCnt="0"/>
      <dgm:spPr/>
    </dgm:pt>
    <dgm:pt modelId="{76C18CDB-DF02-40D2-8CDC-1F0720CB0042}" type="pres">
      <dgm:prSet presAssocID="{4B8D159F-C7DA-432B-AD9B-34FCFC8A8810}" presName="imgShp" presStyleLbl="fgImgPlace1" presStyleIdx="6" presStyleCnt="8"/>
      <dgm:spPr>
        <a:xfrm>
          <a:off x="1878523" y="3677772"/>
          <a:ext cx="471824" cy="471824"/>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l="-12000" r="-12000"/>
          </a:stretch>
        </a:blipFill>
        <a:ln w="12700" cap="flat" cmpd="sng" algn="ctr">
          <a:solidFill>
            <a:sysClr val="window" lastClr="FFFFFF">
              <a:hueOff val="0"/>
              <a:satOff val="0"/>
              <a:lumOff val="0"/>
              <a:alphaOff val="0"/>
            </a:sysClr>
          </a:solidFill>
          <a:prstDash val="solid"/>
          <a:miter lim="800000"/>
        </a:ln>
        <a:effectLst/>
      </dgm:spPr>
    </dgm:pt>
    <dgm:pt modelId="{6962F4F5-F5ED-4C97-810A-7C631158E2FF}" type="pres">
      <dgm:prSet presAssocID="{4B8D159F-C7DA-432B-AD9B-34FCFC8A8810}" presName="txShp" presStyleLbl="node1" presStyleIdx="6" presStyleCnt="8">
        <dgm:presLayoutVars>
          <dgm:bulletEnabled val="1"/>
        </dgm:presLayoutVars>
      </dgm:prSet>
      <dgm:spPr>
        <a:prstGeom prst="homePlate">
          <a:avLst/>
        </a:prstGeom>
      </dgm:spPr>
      <dgm:t>
        <a:bodyPr/>
        <a:lstStyle/>
        <a:p>
          <a:endParaRPr lang="ru-RU"/>
        </a:p>
      </dgm:t>
    </dgm:pt>
    <dgm:pt modelId="{A3EE9BAB-6E1A-4581-AED2-AC269442C7F3}" type="pres">
      <dgm:prSet presAssocID="{DCDB4BFC-57DA-46D3-B740-482FB53672AF}" presName="spacing" presStyleCnt="0"/>
      <dgm:spPr/>
    </dgm:pt>
    <dgm:pt modelId="{C0660084-DC1B-4B63-B09A-87990293EA41}" type="pres">
      <dgm:prSet presAssocID="{9C1BF775-E419-46BE-BD9B-1B4CDE785248}" presName="composite" presStyleCnt="0"/>
      <dgm:spPr/>
    </dgm:pt>
    <dgm:pt modelId="{B4B1D7D2-F594-4BA9-B503-D9448FB795AB}" type="pres">
      <dgm:prSet presAssocID="{9C1BF775-E419-46BE-BD9B-1B4CDE785248}" presName="imgShp" presStyleLbl="fgImgPlace1" presStyleIdx="7" presStyleCnt="8"/>
      <dgm:spPr>
        <a:xfrm>
          <a:off x="1878523" y="4290344"/>
          <a:ext cx="471824" cy="471824"/>
        </a:xfrm>
        <a:prstGeom prst="ellipse">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l="-75000" r="-75000"/>
          </a:stretch>
        </a:blipFill>
        <a:ln w="12700" cap="flat" cmpd="sng" algn="ctr">
          <a:solidFill>
            <a:sysClr val="window" lastClr="FFFFFF">
              <a:hueOff val="0"/>
              <a:satOff val="0"/>
              <a:lumOff val="0"/>
              <a:alphaOff val="0"/>
            </a:sysClr>
          </a:solidFill>
          <a:prstDash val="solid"/>
          <a:miter lim="800000"/>
        </a:ln>
        <a:effectLst/>
      </dgm:spPr>
    </dgm:pt>
    <dgm:pt modelId="{84E8A45E-1F5F-4658-A5A2-9C7118B4510D}" type="pres">
      <dgm:prSet presAssocID="{9C1BF775-E419-46BE-BD9B-1B4CDE785248}" presName="txShp" presStyleLbl="node1" presStyleIdx="7" presStyleCnt="8">
        <dgm:presLayoutVars>
          <dgm:bulletEnabled val="1"/>
        </dgm:presLayoutVars>
      </dgm:prSet>
      <dgm:spPr>
        <a:prstGeom prst="homePlate">
          <a:avLst/>
        </a:prstGeom>
      </dgm:spPr>
      <dgm:t>
        <a:bodyPr/>
        <a:lstStyle/>
        <a:p>
          <a:endParaRPr lang="ru-RU"/>
        </a:p>
      </dgm:t>
    </dgm:pt>
  </dgm:ptLst>
  <dgm:cxnLst>
    <dgm:cxn modelId="{AC5FBF3C-B3E3-479A-B308-28DCACA38B1A}" type="presOf" srcId="{CD754073-9DD0-4DEE-B31C-98C769BBF790}" destId="{92B5C230-5A02-4D20-ABEE-BE280252A4CC}" srcOrd="0" destOrd="0" presId="urn:microsoft.com/office/officeart/2005/8/layout/vList3"/>
    <dgm:cxn modelId="{0C8ED634-A5EA-4CF9-86C9-7A18DC06185F}" srcId="{BBC83279-05DC-4C8D-99BE-60609995C889}" destId="{9DDB19D7-6367-44F9-B409-9C891BC797CE}" srcOrd="2" destOrd="0" parTransId="{0386CEDB-6651-4E79-AF6F-40528669525F}" sibTransId="{FCB0A39C-1384-466D-8F97-761AC6612403}"/>
    <dgm:cxn modelId="{FBEF436C-FC82-418F-A257-10E8F07F88FA}" srcId="{BBC83279-05DC-4C8D-99BE-60609995C889}" destId="{CD754073-9DD0-4DEE-B31C-98C769BBF790}" srcOrd="3" destOrd="0" parTransId="{D2381718-8541-4F8B-B616-87BF3F755C69}" sibTransId="{5E2D1823-39CB-4110-B525-DBA356CAC44C}"/>
    <dgm:cxn modelId="{8988CA5A-C655-4F21-BB2F-F969AC9A97A4}" type="presOf" srcId="{55D0EBFF-FA90-4B95-8B11-FCBA788CB10A}" destId="{4D9E0FAE-FF71-495D-910A-EE5E8E1ED126}" srcOrd="0" destOrd="0" presId="urn:microsoft.com/office/officeart/2005/8/layout/vList3"/>
    <dgm:cxn modelId="{B2F70066-688F-4029-AB5A-46E7B97D82ED}" type="presOf" srcId="{9C1BF775-E419-46BE-BD9B-1B4CDE785248}" destId="{84E8A45E-1F5F-4658-A5A2-9C7118B4510D}" srcOrd="0" destOrd="0" presId="urn:microsoft.com/office/officeart/2005/8/layout/vList3"/>
    <dgm:cxn modelId="{B27718ED-D18C-4084-82D2-8F3B05AEBDFF}" srcId="{BBC83279-05DC-4C8D-99BE-60609995C889}" destId="{898FABF9-035A-40DE-AC98-B11BBDA3923A}" srcOrd="4" destOrd="0" parTransId="{A2AE2950-7E22-46FA-9370-F81F578138BB}" sibTransId="{1805C451-06E3-43C6-A688-E5FB980ABF0D}"/>
    <dgm:cxn modelId="{4DFECAF2-515F-48EC-83B9-4F7821002CCD}" type="presOf" srcId="{592D2D9A-0D04-4B06-BBA2-B9A54F6799B5}" destId="{A999A8A1-0635-47D2-9CC1-F732D61CED0C}" srcOrd="0" destOrd="0" presId="urn:microsoft.com/office/officeart/2005/8/layout/vList3"/>
    <dgm:cxn modelId="{AB6CA326-BB7A-44C8-868E-B79F4CD6D6CA}" srcId="{BBC83279-05DC-4C8D-99BE-60609995C889}" destId="{55D0EBFF-FA90-4B95-8B11-FCBA788CB10A}" srcOrd="1" destOrd="0" parTransId="{BDD6D9F8-ED78-452E-AF8D-1A1220B4B823}" sibTransId="{35EE9D0D-6F92-41A9-B0F1-949E529A64D9}"/>
    <dgm:cxn modelId="{0506EBCD-EED2-4FFE-8AEF-3AB302D034BC}" type="presOf" srcId="{898FABF9-035A-40DE-AC98-B11BBDA3923A}" destId="{7519A609-C219-4C7A-B1E3-6BCB5CE1E298}" srcOrd="0" destOrd="0" presId="urn:microsoft.com/office/officeart/2005/8/layout/vList3"/>
    <dgm:cxn modelId="{9AF99C35-A916-467A-9B07-BF61746B5722}" type="presOf" srcId="{4B8D159F-C7DA-432B-AD9B-34FCFC8A8810}" destId="{6962F4F5-F5ED-4C97-810A-7C631158E2FF}" srcOrd="0" destOrd="0" presId="urn:microsoft.com/office/officeart/2005/8/layout/vList3"/>
    <dgm:cxn modelId="{A9F92F6C-5180-4274-8B0A-8D89F33221B5}" type="presOf" srcId="{5F87D31A-4252-438B-9719-579175E37111}" destId="{9076E6BD-49EF-47A0-BC57-ED7F7C73E614}" srcOrd="0" destOrd="0" presId="urn:microsoft.com/office/officeart/2005/8/layout/vList3"/>
    <dgm:cxn modelId="{56F97898-F50D-4078-89FC-5B107DFC754A}" srcId="{BBC83279-05DC-4C8D-99BE-60609995C889}" destId="{9C1BF775-E419-46BE-BD9B-1B4CDE785248}" srcOrd="7" destOrd="0" parTransId="{16BF661B-224E-4448-816E-CBA2648B5E98}" sibTransId="{F3F01E5F-4F09-4445-A71A-644B370792FD}"/>
    <dgm:cxn modelId="{30EF30E5-4917-45AE-BE56-B3FEFAC58591}" type="presOf" srcId="{BBC83279-05DC-4C8D-99BE-60609995C889}" destId="{E27E9820-5DBB-462C-BD27-02B8FBCB4961}" srcOrd="0" destOrd="0" presId="urn:microsoft.com/office/officeart/2005/8/layout/vList3"/>
    <dgm:cxn modelId="{ADCE4541-22D3-495F-A582-208ADF8663A1}" srcId="{BBC83279-05DC-4C8D-99BE-60609995C889}" destId="{5F87D31A-4252-438B-9719-579175E37111}" srcOrd="0" destOrd="0" parTransId="{CDF69C9B-C70A-4DDE-9E6B-BFB7DF6F119A}" sibTransId="{4253C17E-973B-42C2-8441-5C980770E9D0}"/>
    <dgm:cxn modelId="{74418EE8-81F7-4659-9D44-DBBFF8944781}" type="presOf" srcId="{9DDB19D7-6367-44F9-B409-9C891BC797CE}" destId="{BC30236A-3C16-4BFE-B0B6-79D243A996FE}" srcOrd="0" destOrd="0" presId="urn:microsoft.com/office/officeart/2005/8/layout/vList3"/>
    <dgm:cxn modelId="{29CADC24-92BC-405D-B7D9-0C4B8BD592E3}" srcId="{BBC83279-05DC-4C8D-99BE-60609995C889}" destId="{592D2D9A-0D04-4B06-BBA2-B9A54F6799B5}" srcOrd="5" destOrd="0" parTransId="{67810058-5B24-4E0D-88C0-603EA65BD775}" sibTransId="{FEB4D415-04ED-4DB6-A738-DB9245F47808}"/>
    <dgm:cxn modelId="{E8EA8A82-7BFB-4C6A-95E7-03CAE9AD2B9B}" srcId="{BBC83279-05DC-4C8D-99BE-60609995C889}" destId="{4B8D159F-C7DA-432B-AD9B-34FCFC8A8810}" srcOrd="6" destOrd="0" parTransId="{54DF746A-3C0D-47F5-97F1-3729AB431D3A}" sibTransId="{DCDB4BFC-57DA-46D3-B740-482FB53672AF}"/>
    <dgm:cxn modelId="{4607B77A-0AF3-4A02-A992-3C1BA1B23923}" type="presParOf" srcId="{E27E9820-5DBB-462C-BD27-02B8FBCB4961}" destId="{0DF99451-A5AD-4434-BB90-0BD1796F1249}" srcOrd="0" destOrd="0" presId="urn:microsoft.com/office/officeart/2005/8/layout/vList3"/>
    <dgm:cxn modelId="{4B8D1D17-9071-4C96-92B6-BDFC70771E32}" type="presParOf" srcId="{0DF99451-A5AD-4434-BB90-0BD1796F1249}" destId="{8B344A10-E7BA-44E7-B1D3-4259DCC00104}" srcOrd="0" destOrd="0" presId="urn:microsoft.com/office/officeart/2005/8/layout/vList3"/>
    <dgm:cxn modelId="{870F9BDF-F167-4CA6-BE62-40939F4CC714}" type="presParOf" srcId="{0DF99451-A5AD-4434-BB90-0BD1796F1249}" destId="{9076E6BD-49EF-47A0-BC57-ED7F7C73E614}" srcOrd="1" destOrd="0" presId="urn:microsoft.com/office/officeart/2005/8/layout/vList3"/>
    <dgm:cxn modelId="{E80E2617-1DE8-445E-971D-3094E0C4BAB6}" type="presParOf" srcId="{E27E9820-5DBB-462C-BD27-02B8FBCB4961}" destId="{5D3B3D94-65A5-4155-B982-9D5CA031B02A}" srcOrd="1" destOrd="0" presId="urn:microsoft.com/office/officeart/2005/8/layout/vList3"/>
    <dgm:cxn modelId="{1C8FD173-B9B5-47CB-BA9D-D000FBE057DF}" type="presParOf" srcId="{E27E9820-5DBB-462C-BD27-02B8FBCB4961}" destId="{B43AA8EC-B9FC-47F7-BE2A-6E2C09C12792}" srcOrd="2" destOrd="0" presId="urn:microsoft.com/office/officeart/2005/8/layout/vList3"/>
    <dgm:cxn modelId="{1B488470-643B-42B0-8F1D-4BEBBA28620A}" type="presParOf" srcId="{B43AA8EC-B9FC-47F7-BE2A-6E2C09C12792}" destId="{241E8092-53CC-4613-A98B-1118D2494AC5}" srcOrd="0" destOrd="0" presId="urn:microsoft.com/office/officeart/2005/8/layout/vList3"/>
    <dgm:cxn modelId="{6C741B3A-6B28-49F0-8652-4D7072E6F8F4}" type="presParOf" srcId="{B43AA8EC-B9FC-47F7-BE2A-6E2C09C12792}" destId="{4D9E0FAE-FF71-495D-910A-EE5E8E1ED126}" srcOrd="1" destOrd="0" presId="urn:microsoft.com/office/officeart/2005/8/layout/vList3"/>
    <dgm:cxn modelId="{D44B3B88-07FB-4A85-9D0D-4269678CF344}" type="presParOf" srcId="{E27E9820-5DBB-462C-BD27-02B8FBCB4961}" destId="{480B08C7-3766-4945-9793-F1B2C4889E0D}" srcOrd="3" destOrd="0" presId="urn:microsoft.com/office/officeart/2005/8/layout/vList3"/>
    <dgm:cxn modelId="{CA5B636B-FE92-456F-BF8B-963DE5FFBEA7}" type="presParOf" srcId="{E27E9820-5DBB-462C-BD27-02B8FBCB4961}" destId="{D3F29CC9-84A9-4CE2-B2F1-6AAB017CFE4D}" srcOrd="4" destOrd="0" presId="urn:microsoft.com/office/officeart/2005/8/layout/vList3"/>
    <dgm:cxn modelId="{A8CC6413-5C1A-47A3-9DDC-9944B3338DA7}" type="presParOf" srcId="{D3F29CC9-84A9-4CE2-B2F1-6AAB017CFE4D}" destId="{309C6AA4-5030-41C0-94EA-90B9D25DCB0C}" srcOrd="0" destOrd="0" presId="urn:microsoft.com/office/officeart/2005/8/layout/vList3"/>
    <dgm:cxn modelId="{ADE1CF37-71E1-400B-AF7C-787567C1760C}" type="presParOf" srcId="{D3F29CC9-84A9-4CE2-B2F1-6AAB017CFE4D}" destId="{BC30236A-3C16-4BFE-B0B6-79D243A996FE}" srcOrd="1" destOrd="0" presId="urn:microsoft.com/office/officeart/2005/8/layout/vList3"/>
    <dgm:cxn modelId="{F6549657-CC05-4FF4-9A75-2107E1DDEC9E}" type="presParOf" srcId="{E27E9820-5DBB-462C-BD27-02B8FBCB4961}" destId="{9876307D-B10C-4F53-9C8C-FBB92D98CE0D}" srcOrd="5" destOrd="0" presId="urn:microsoft.com/office/officeart/2005/8/layout/vList3"/>
    <dgm:cxn modelId="{504C1C8F-4FE0-4EA8-B5AD-8F74DDBBC80A}" type="presParOf" srcId="{E27E9820-5DBB-462C-BD27-02B8FBCB4961}" destId="{C1CD91FD-22BC-49CE-BDA8-A8DDD2125F10}" srcOrd="6" destOrd="0" presId="urn:microsoft.com/office/officeart/2005/8/layout/vList3"/>
    <dgm:cxn modelId="{B10F1BBB-2220-47AC-9CFF-5EC3951F5171}" type="presParOf" srcId="{C1CD91FD-22BC-49CE-BDA8-A8DDD2125F10}" destId="{D524BBFC-8DA3-41C1-A902-FF5B89F00B30}" srcOrd="0" destOrd="0" presId="urn:microsoft.com/office/officeart/2005/8/layout/vList3"/>
    <dgm:cxn modelId="{C5EF7B82-F578-4F76-8CC0-7108D4B064F3}" type="presParOf" srcId="{C1CD91FD-22BC-49CE-BDA8-A8DDD2125F10}" destId="{92B5C230-5A02-4D20-ABEE-BE280252A4CC}" srcOrd="1" destOrd="0" presId="urn:microsoft.com/office/officeart/2005/8/layout/vList3"/>
    <dgm:cxn modelId="{BF51FA8E-B9F1-4D8A-80D9-2BD13F203AC5}" type="presParOf" srcId="{E27E9820-5DBB-462C-BD27-02B8FBCB4961}" destId="{623435A2-A5D4-4229-9958-9680C0860CE8}" srcOrd="7" destOrd="0" presId="urn:microsoft.com/office/officeart/2005/8/layout/vList3"/>
    <dgm:cxn modelId="{7104399A-7DE3-4619-989D-5A3491F45D59}" type="presParOf" srcId="{E27E9820-5DBB-462C-BD27-02B8FBCB4961}" destId="{AC183247-DFB3-4FB3-8C39-5DBA1C759E28}" srcOrd="8" destOrd="0" presId="urn:microsoft.com/office/officeart/2005/8/layout/vList3"/>
    <dgm:cxn modelId="{60C0273D-5760-4C91-96E3-BDD6C7A2967F}" type="presParOf" srcId="{AC183247-DFB3-4FB3-8C39-5DBA1C759E28}" destId="{AFD9F095-35E6-42D3-937C-7AED0FF9C095}" srcOrd="0" destOrd="0" presId="urn:microsoft.com/office/officeart/2005/8/layout/vList3"/>
    <dgm:cxn modelId="{2EBFE0D9-CF84-4D4C-AEC4-654E8A47884F}" type="presParOf" srcId="{AC183247-DFB3-4FB3-8C39-5DBA1C759E28}" destId="{7519A609-C219-4C7A-B1E3-6BCB5CE1E298}" srcOrd="1" destOrd="0" presId="urn:microsoft.com/office/officeart/2005/8/layout/vList3"/>
    <dgm:cxn modelId="{0D1FAA3A-516C-4D35-8BAE-2C96AA459D08}" type="presParOf" srcId="{E27E9820-5DBB-462C-BD27-02B8FBCB4961}" destId="{49B8313B-751E-4939-869A-5863F0FCB426}" srcOrd="9" destOrd="0" presId="urn:microsoft.com/office/officeart/2005/8/layout/vList3"/>
    <dgm:cxn modelId="{AE8E10AD-AC6F-43BE-AC9D-22047EE3E386}" type="presParOf" srcId="{E27E9820-5DBB-462C-BD27-02B8FBCB4961}" destId="{B7459D0D-AEFB-4D28-91BC-83EFDE4C9327}" srcOrd="10" destOrd="0" presId="urn:microsoft.com/office/officeart/2005/8/layout/vList3"/>
    <dgm:cxn modelId="{92740B2C-26EA-4FB9-AA3E-0DEA4F39042F}" type="presParOf" srcId="{B7459D0D-AEFB-4D28-91BC-83EFDE4C9327}" destId="{C1CC15E1-E39B-4F26-8BAF-23927E9671B8}" srcOrd="0" destOrd="0" presId="urn:microsoft.com/office/officeart/2005/8/layout/vList3"/>
    <dgm:cxn modelId="{56B601F0-BF40-4466-813F-A0AD1DEA4371}" type="presParOf" srcId="{B7459D0D-AEFB-4D28-91BC-83EFDE4C9327}" destId="{A999A8A1-0635-47D2-9CC1-F732D61CED0C}" srcOrd="1" destOrd="0" presId="urn:microsoft.com/office/officeart/2005/8/layout/vList3"/>
    <dgm:cxn modelId="{D32A89FB-81C7-44CD-9B48-C46B6518ACCD}" type="presParOf" srcId="{E27E9820-5DBB-462C-BD27-02B8FBCB4961}" destId="{A6B90366-18A9-4A8F-BD3A-5934303ABE00}" srcOrd="11" destOrd="0" presId="urn:microsoft.com/office/officeart/2005/8/layout/vList3"/>
    <dgm:cxn modelId="{8504F935-7679-4A8B-BA4E-1CAC86F2FAFD}" type="presParOf" srcId="{E27E9820-5DBB-462C-BD27-02B8FBCB4961}" destId="{823555DB-2CD6-43D1-A8F9-466A56A49C49}" srcOrd="12" destOrd="0" presId="urn:microsoft.com/office/officeart/2005/8/layout/vList3"/>
    <dgm:cxn modelId="{E0ACF37C-2F19-46C6-9E3C-74148FE8B141}" type="presParOf" srcId="{823555DB-2CD6-43D1-A8F9-466A56A49C49}" destId="{76C18CDB-DF02-40D2-8CDC-1F0720CB0042}" srcOrd="0" destOrd="0" presId="urn:microsoft.com/office/officeart/2005/8/layout/vList3"/>
    <dgm:cxn modelId="{4177140A-94A7-4DE4-B3E7-DA4F155D201F}" type="presParOf" srcId="{823555DB-2CD6-43D1-A8F9-466A56A49C49}" destId="{6962F4F5-F5ED-4C97-810A-7C631158E2FF}" srcOrd="1" destOrd="0" presId="urn:microsoft.com/office/officeart/2005/8/layout/vList3"/>
    <dgm:cxn modelId="{A43BBAB2-4174-447F-83A8-A0935279D46E}" type="presParOf" srcId="{E27E9820-5DBB-462C-BD27-02B8FBCB4961}" destId="{A3EE9BAB-6E1A-4581-AED2-AC269442C7F3}" srcOrd="13" destOrd="0" presId="urn:microsoft.com/office/officeart/2005/8/layout/vList3"/>
    <dgm:cxn modelId="{7506156A-4737-47D8-957C-DCF010545839}" type="presParOf" srcId="{E27E9820-5DBB-462C-BD27-02B8FBCB4961}" destId="{C0660084-DC1B-4B63-B09A-87990293EA41}" srcOrd="14" destOrd="0" presId="urn:microsoft.com/office/officeart/2005/8/layout/vList3"/>
    <dgm:cxn modelId="{560A4F2F-7DD3-42DF-B1F1-37B4541F2155}" type="presParOf" srcId="{C0660084-DC1B-4B63-B09A-87990293EA41}" destId="{B4B1D7D2-F594-4BA9-B503-D9448FB795AB}" srcOrd="0" destOrd="0" presId="urn:microsoft.com/office/officeart/2005/8/layout/vList3"/>
    <dgm:cxn modelId="{73CC26C9-AD06-4196-961A-02E1D27F5BAC}" type="presParOf" srcId="{C0660084-DC1B-4B63-B09A-87990293EA41}" destId="{84E8A45E-1F5F-4658-A5A2-9C7118B4510D}"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76E6BD-49EF-47A0-BC57-ED7F7C73E614}">
      <dsp:nvSpPr>
        <dsp:cNvPr id="0" name=""/>
        <dsp:cNvSpPr/>
      </dsp:nvSpPr>
      <dsp:spPr>
        <a:xfrm rot="10800000">
          <a:off x="1601283" y="0"/>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kern="1200" dirty="0" smtClean="0"/>
            <a:t>сбор за пользование автомобильными дорогами автомобилями, зарегистрированными в Республике Молдова</a:t>
          </a:r>
          <a:endParaRPr lang="ru-RU" sz="900" b="1" kern="1200" dirty="0">
            <a:solidFill>
              <a:sysClr val="window" lastClr="FFFFFF"/>
            </a:solidFill>
            <a:latin typeface="Calibri" panose="020F0502020204030204"/>
            <a:ea typeface="+mn-ea"/>
            <a:cs typeface="+mn-cs"/>
          </a:endParaRPr>
        </a:p>
      </dsp:txBody>
      <dsp:txXfrm rot="10800000">
        <a:off x="1723391" y="0"/>
        <a:ext cx="5904279" cy="488433"/>
      </dsp:txXfrm>
    </dsp:sp>
    <dsp:sp modelId="{8B344A10-E7BA-44E7-B1D3-4259DCC00104}">
      <dsp:nvSpPr>
        <dsp:cNvPr id="0" name=""/>
        <dsp:cNvSpPr/>
      </dsp:nvSpPr>
      <dsp:spPr>
        <a:xfrm>
          <a:off x="1395816" y="579"/>
          <a:ext cx="488433" cy="488433"/>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2000" r="-42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4D9E0FAE-FF71-495D-910A-EE5E8E1ED126}">
      <dsp:nvSpPr>
        <dsp:cNvPr id="0" name=""/>
        <dsp:cNvSpPr/>
      </dsp:nvSpPr>
      <dsp:spPr>
        <a:xfrm rot="10800000">
          <a:off x="1640033" y="634814"/>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kern="1200" dirty="0" smtClean="0"/>
            <a:t>сбор за пользование автомобильными дорогами Республики Молдова автомобилями, не зарегистрированными в Республике Молдова (виньетка)</a:t>
          </a:r>
          <a:endParaRPr lang="ru-RU" sz="900" b="1" kern="1200" dirty="0">
            <a:solidFill>
              <a:sysClr val="window" lastClr="FFFFFF"/>
            </a:solidFill>
            <a:latin typeface="Calibri" panose="020F0502020204030204"/>
            <a:ea typeface="+mn-ea"/>
            <a:cs typeface="+mn-cs"/>
          </a:endParaRPr>
        </a:p>
      </dsp:txBody>
      <dsp:txXfrm rot="10800000">
        <a:off x="1762141" y="634814"/>
        <a:ext cx="5904279" cy="488433"/>
      </dsp:txXfrm>
    </dsp:sp>
    <dsp:sp modelId="{241E8092-53CC-4613-A98B-1118D2494AC5}">
      <dsp:nvSpPr>
        <dsp:cNvPr id="0" name=""/>
        <dsp:cNvSpPr/>
      </dsp:nvSpPr>
      <dsp:spPr>
        <a:xfrm>
          <a:off x="1395816" y="634814"/>
          <a:ext cx="488433" cy="488433"/>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8000" r="-8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BC30236A-3C16-4BFE-B0B6-79D243A996FE}">
      <dsp:nvSpPr>
        <dsp:cNvPr id="0" name=""/>
        <dsp:cNvSpPr/>
      </dsp:nvSpPr>
      <dsp:spPr>
        <a:xfrm rot="10800000">
          <a:off x="1640033" y="1269049"/>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kern="1200" dirty="0" smtClean="0"/>
            <a:t>сбор за пользование автомобильными дорогами автомобилями с превышением допустимых общей массы, весовых нагрузок на ось или габаритных параметров</a:t>
          </a:r>
          <a:endParaRPr lang="ru-RU" sz="900" b="1" kern="1200" dirty="0">
            <a:solidFill>
              <a:sysClr val="window" lastClr="FFFFFF"/>
            </a:solidFill>
            <a:latin typeface="Calibri" panose="020F0502020204030204"/>
            <a:ea typeface="+mn-ea"/>
            <a:cs typeface="+mn-cs"/>
          </a:endParaRPr>
        </a:p>
      </dsp:txBody>
      <dsp:txXfrm rot="10800000">
        <a:off x="1762141" y="1269049"/>
        <a:ext cx="5904279" cy="488433"/>
      </dsp:txXfrm>
    </dsp:sp>
    <dsp:sp modelId="{309C6AA4-5030-41C0-94EA-90B9D25DCB0C}">
      <dsp:nvSpPr>
        <dsp:cNvPr id="0" name=""/>
        <dsp:cNvSpPr/>
      </dsp:nvSpPr>
      <dsp:spPr>
        <a:xfrm>
          <a:off x="1395816" y="1269049"/>
          <a:ext cx="488433" cy="488433"/>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92B5C230-5A02-4D20-ABEE-BE280252A4CC}">
      <dsp:nvSpPr>
        <dsp:cNvPr id="0" name=""/>
        <dsp:cNvSpPr/>
      </dsp:nvSpPr>
      <dsp:spPr>
        <a:xfrm rot="10800000">
          <a:off x="1640033" y="1903284"/>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kern="1200" dirty="0" smtClean="0"/>
            <a:t>сбор за пользование зоной дороги общего пользования и/или охранной зоной, за чертой населенных пунктов для ведения строительно-монтажных работ</a:t>
          </a:r>
          <a:endParaRPr lang="ru-RU" sz="900" b="1" kern="1200" dirty="0">
            <a:solidFill>
              <a:sysClr val="window" lastClr="FFFFFF"/>
            </a:solidFill>
            <a:latin typeface="Calibri" panose="020F0502020204030204"/>
            <a:ea typeface="+mn-ea"/>
            <a:cs typeface="+mn-cs"/>
          </a:endParaRPr>
        </a:p>
      </dsp:txBody>
      <dsp:txXfrm rot="10800000">
        <a:off x="1762141" y="1903284"/>
        <a:ext cx="5904279" cy="488433"/>
      </dsp:txXfrm>
    </dsp:sp>
    <dsp:sp modelId="{D524BBFC-8DA3-41C1-A902-FF5B89F00B30}">
      <dsp:nvSpPr>
        <dsp:cNvPr id="0" name=""/>
        <dsp:cNvSpPr/>
      </dsp:nvSpPr>
      <dsp:spPr>
        <a:xfrm>
          <a:off x="1395816" y="1903284"/>
          <a:ext cx="488433" cy="488433"/>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5000" r="-25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7519A609-C219-4C7A-B1E3-6BCB5CE1E298}">
      <dsp:nvSpPr>
        <dsp:cNvPr id="0" name=""/>
        <dsp:cNvSpPr/>
      </dsp:nvSpPr>
      <dsp:spPr>
        <a:xfrm rot="10800000">
          <a:off x="1640033" y="2537519"/>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kern="1200" dirty="0" smtClean="0"/>
            <a:t>сбор за пользование зоной дороги общего пользования и/или охранной зоной, за чертой населенных пунктов для размещения наружной рекламы</a:t>
          </a:r>
          <a:endParaRPr lang="ru-RU" sz="900" b="1" kern="1200" dirty="0">
            <a:solidFill>
              <a:sysClr val="window" lastClr="FFFFFF"/>
            </a:solidFill>
            <a:latin typeface="Calibri" panose="020F0502020204030204"/>
            <a:ea typeface="+mn-ea"/>
            <a:cs typeface="+mn-cs"/>
          </a:endParaRPr>
        </a:p>
      </dsp:txBody>
      <dsp:txXfrm rot="10800000">
        <a:off x="1762141" y="2537519"/>
        <a:ext cx="5904279" cy="488433"/>
      </dsp:txXfrm>
    </dsp:sp>
    <dsp:sp modelId="{AFD9F095-35E6-42D3-937C-7AED0FF9C095}">
      <dsp:nvSpPr>
        <dsp:cNvPr id="0" name=""/>
        <dsp:cNvSpPr/>
      </dsp:nvSpPr>
      <dsp:spPr>
        <a:xfrm>
          <a:off x="1395816" y="2537519"/>
          <a:ext cx="488433" cy="488433"/>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50000" r="-50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A999A8A1-0635-47D2-9CC1-F732D61CED0C}">
      <dsp:nvSpPr>
        <dsp:cNvPr id="0" name=""/>
        <dsp:cNvSpPr/>
      </dsp:nvSpPr>
      <dsp:spPr>
        <a:xfrm rot="10800000">
          <a:off x="1640033" y="3171754"/>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kern="1200" dirty="0" smtClean="0"/>
            <a:t>сбор за пользование зоной дороги общего пользования и/или охранной зоной, за чертой населенных пунктов для размещения объектов дорожного сервиса</a:t>
          </a:r>
          <a:endParaRPr lang="ru-RU" sz="900" b="1" kern="1200" dirty="0">
            <a:solidFill>
              <a:sysClr val="window" lastClr="FFFFFF"/>
            </a:solidFill>
            <a:latin typeface="Calibri" panose="020F0502020204030204"/>
            <a:ea typeface="+mn-ea"/>
            <a:cs typeface="+mn-cs"/>
          </a:endParaRPr>
        </a:p>
      </dsp:txBody>
      <dsp:txXfrm rot="10800000">
        <a:off x="1762141" y="3171754"/>
        <a:ext cx="5904279" cy="488433"/>
      </dsp:txXfrm>
    </dsp:sp>
    <dsp:sp modelId="{C1CC15E1-E39B-4F26-8BAF-23927E9671B8}">
      <dsp:nvSpPr>
        <dsp:cNvPr id="0" name=""/>
        <dsp:cNvSpPr/>
      </dsp:nvSpPr>
      <dsp:spPr>
        <a:xfrm>
          <a:off x="1395816" y="3171754"/>
          <a:ext cx="488433" cy="488433"/>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26000" r="-26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6962F4F5-F5ED-4C97-810A-7C631158E2FF}">
      <dsp:nvSpPr>
        <dsp:cNvPr id="0" name=""/>
        <dsp:cNvSpPr/>
      </dsp:nvSpPr>
      <dsp:spPr>
        <a:xfrm rot="10800000">
          <a:off x="1640033" y="3805989"/>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i="0" kern="1200" dirty="0" smtClean="0"/>
            <a:t>сбор за выдачу разрешений на осуществление международных автотранспортных перевозок, многоразовых разрешений ЕКМТ, бортовых журналов к многоразовым разрешениям ЕКМТ, маршрутных книжек/маршрутных листов (</a:t>
          </a:r>
          <a:r>
            <a:rPr lang="ru-RU" sz="900" b="1" i="0" kern="1200" dirty="0" err="1" smtClean="0"/>
            <a:t>Interbus</a:t>
          </a:r>
          <a:r>
            <a:rPr lang="ru-RU" sz="900" b="1" i="0" kern="1200" dirty="0" smtClean="0"/>
            <a:t>)</a:t>
          </a:r>
          <a:endParaRPr lang="ru-RU" sz="900" b="1" kern="1200" dirty="0">
            <a:solidFill>
              <a:sysClr val="window" lastClr="FFFFFF"/>
            </a:solidFill>
            <a:latin typeface="Calibri" panose="020F0502020204030204"/>
            <a:ea typeface="+mn-ea"/>
            <a:cs typeface="+mn-cs"/>
          </a:endParaRPr>
        </a:p>
      </dsp:txBody>
      <dsp:txXfrm rot="10800000">
        <a:off x="1762141" y="3805989"/>
        <a:ext cx="5904279" cy="488433"/>
      </dsp:txXfrm>
    </dsp:sp>
    <dsp:sp modelId="{76C18CDB-DF02-40D2-8CDC-1F0720CB0042}">
      <dsp:nvSpPr>
        <dsp:cNvPr id="0" name=""/>
        <dsp:cNvSpPr/>
      </dsp:nvSpPr>
      <dsp:spPr>
        <a:xfrm>
          <a:off x="1395816" y="3805989"/>
          <a:ext cx="488433" cy="488433"/>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Lst>
          </a:blip>
          <a:srcRect/>
          <a:stretch>
            <a:fillRect l="-12000" r="-12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84E8A45E-1F5F-4658-A5A2-9C7118B4510D}">
      <dsp:nvSpPr>
        <dsp:cNvPr id="0" name=""/>
        <dsp:cNvSpPr/>
      </dsp:nvSpPr>
      <dsp:spPr>
        <a:xfrm rot="10800000">
          <a:off x="1640033" y="4440224"/>
          <a:ext cx="6026387" cy="488433"/>
        </a:xfrm>
        <a:prstGeom prst="homePlat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386" tIns="34290" rIns="64008" bIns="34290" numCol="1" spcCol="1270" anchor="ctr" anchorCtr="0">
          <a:noAutofit/>
        </a:bodyPr>
        <a:lstStyle/>
        <a:p>
          <a:pPr lvl="0" algn="ctr" defTabSz="400050">
            <a:lnSpc>
              <a:spcPct val="90000"/>
            </a:lnSpc>
            <a:spcBef>
              <a:spcPct val="0"/>
            </a:spcBef>
            <a:spcAft>
              <a:spcPct val="35000"/>
            </a:spcAft>
            <a:buNone/>
          </a:pPr>
          <a:r>
            <a:rPr lang="ru-RU" sz="900" b="1" i="0" kern="1200" dirty="0" smtClean="0"/>
            <a:t>сбор за реализацию природного газа, предназначенного для использования в качестве горючего для автотранспортных средств</a:t>
          </a:r>
          <a:endParaRPr lang="ru-RU" sz="900" b="1" kern="1200" dirty="0">
            <a:solidFill>
              <a:sysClr val="window" lastClr="FFFFFF"/>
            </a:solidFill>
            <a:latin typeface="Calibri" panose="020F0502020204030204"/>
            <a:ea typeface="+mn-ea"/>
            <a:cs typeface="+mn-cs"/>
          </a:endParaRPr>
        </a:p>
      </dsp:txBody>
      <dsp:txXfrm rot="10800000">
        <a:off x="1762141" y="4440224"/>
        <a:ext cx="5904279" cy="488433"/>
      </dsp:txXfrm>
    </dsp:sp>
    <dsp:sp modelId="{B4B1D7D2-F594-4BA9-B503-D9448FB795AB}">
      <dsp:nvSpPr>
        <dsp:cNvPr id="0" name=""/>
        <dsp:cNvSpPr/>
      </dsp:nvSpPr>
      <dsp:spPr>
        <a:xfrm>
          <a:off x="1395816" y="4440224"/>
          <a:ext cx="488433" cy="488433"/>
        </a:xfrm>
        <a:prstGeom prst="ellipse">
          <a:avLst/>
        </a:prstGeom>
        <a:blipFill>
          <a:blip xmlns:r="http://schemas.openxmlformats.org/officeDocument/2006/relationships" r:embed="rId8" cstate="print">
            <a:extLst>
              <a:ext uri="{28A0092B-C50C-407E-A947-70E740481C1C}">
                <a14:useLocalDpi xmlns:a14="http://schemas.microsoft.com/office/drawing/2010/main" val="0"/>
              </a:ext>
            </a:extLst>
          </a:blip>
          <a:srcRect/>
          <a:stretch>
            <a:fillRect l="-75000" r="-75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365229-5C65-493E-A297-88B4C50BB9AC}" type="datetimeFigureOut">
              <a:rPr lang="ru-RU" smtClean="0"/>
              <a:t>29.01.2025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FF3E12-90E6-437E-95A2-BCA2F7621C47}" type="slidenum">
              <a:rPr lang="ru-RU" smtClean="0"/>
              <a:t>‹#›</a:t>
            </a:fld>
            <a:endParaRPr lang="ru-RU"/>
          </a:p>
        </p:txBody>
      </p:sp>
    </p:spTree>
    <p:extLst>
      <p:ext uri="{BB962C8B-B14F-4D97-AF65-F5344CB8AC3E}">
        <p14:creationId xmlns:p14="http://schemas.microsoft.com/office/powerpoint/2010/main" val="1084840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Darea</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seamă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se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prezintă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utilizînd</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în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mod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obligatoriu</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metode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automatizate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de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raportare</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electronică</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 conform art.187 </a:t>
            </a:r>
            <a:r>
              <a:rPr lang="en-US" sz="1200" dirty="0" err="1" smtClean="0">
                <a:latin typeface="Times New Roman" panose="02020603050405020304" pitchFamily="18" charset="0"/>
                <a:ea typeface="Cambria" panose="02040503050406030204" pitchFamily="18" charset="0"/>
                <a:cs typeface="Times New Roman" panose="02020603050405020304" pitchFamily="18" charset="0"/>
              </a:rPr>
              <a:t>alin</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.(21)</a:t>
            </a:r>
            <a:r>
              <a:rPr lang="ro-RO" sz="1200" dirty="0" smtClean="0">
                <a:latin typeface="Times New Roman" panose="02020603050405020304" pitchFamily="18" charset="0"/>
                <a:ea typeface="Cambria" panose="02040503050406030204" pitchFamily="18" charset="0"/>
                <a:cs typeface="Times New Roman" panose="02020603050405020304" pitchFamily="18" charset="0"/>
              </a:rPr>
              <a:t> din Codul fiscal</a:t>
            </a:r>
            <a:r>
              <a:rPr lang="en-US" sz="1200" dirty="0" smtClean="0">
                <a:latin typeface="Times New Roman" panose="02020603050405020304" pitchFamily="18" charset="0"/>
                <a:ea typeface="Cambria" panose="02040503050406030204" pitchFamily="18" charset="0"/>
                <a:cs typeface="Times New Roman" panose="02020603050405020304" pitchFamily="18" charset="0"/>
              </a:rPr>
              <a:t>.</a:t>
            </a:r>
            <a:endParaRPr lang="ru-RU" sz="1200" dirty="0" smtClean="0">
              <a:latin typeface="Times New Roman" panose="02020603050405020304" pitchFamily="18" charset="0"/>
              <a:ea typeface="Cambria" panose="020405030504060302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629CF6-3CC4-4C04-89BB-5FD6FD33A8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085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36563" y="1233488"/>
            <a:ext cx="5924550" cy="3333750"/>
          </a:xfrm>
        </p:spPr>
      </p:sp>
      <p:sp>
        <p:nvSpPr>
          <p:cNvPr id="3" name="Заметки 2"/>
          <p:cNvSpPr>
            <a:spLocks noGrp="1"/>
          </p:cNvSpPr>
          <p:nvPr>
            <p:ph type="body" idx="1"/>
          </p:nvPr>
        </p:nvSpPr>
        <p:spPr/>
        <p:txBody>
          <a:bodyPr/>
          <a:lstStyle/>
          <a:p>
            <a:r>
              <a:rPr lang="ru-RU" dirty="0" smtClean="0"/>
              <a:t>Из списка местных сборов исключен сбор за паркование.</a:t>
            </a:r>
            <a:endParaRPr lang="ru-RU" dirty="0"/>
          </a:p>
        </p:txBody>
      </p:sp>
      <p:sp>
        <p:nvSpPr>
          <p:cNvPr id="4" name="Номер слайда 3"/>
          <p:cNvSpPr>
            <a:spLocks noGrp="1"/>
          </p:cNvSpPr>
          <p:nvPr>
            <p:ph type="sldNum" sz="quarter" idx="10"/>
          </p:nvPr>
        </p:nvSpPr>
        <p:spPr/>
        <p:txBody>
          <a:bodyPr/>
          <a:lstStyle/>
          <a:p>
            <a:fld id="{2FCB454C-0974-4720-A723-9EC6A801EFAC}" type="slidenum">
              <a:rPr lang="ru-RU" smtClean="0"/>
              <a:t>15</a:t>
            </a:fld>
            <a:endParaRPr lang="ru-RU"/>
          </a:p>
        </p:txBody>
      </p:sp>
    </p:spTree>
    <p:extLst>
      <p:ext uri="{BB962C8B-B14F-4D97-AF65-F5344CB8AC3E}">
        <p14:creationId xmlns:p14="http://schemas.microsoft.com/office/powerpoint/2010/main" val="3167357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AFF3E12-90E6-437E-95A2-BCA2F7621C47}"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683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AFF3E12-90E6-437E-95A2-BCA2F7621C47}" type="slidenum">
              <a:rPr lang="ru-RU" smtClean="0"/>
              <a:t>31</a:t>
            </a:fld>
            <a:endParaRPr lang="ru-RU"/>
          </a:p>
        </p:txBody>
      </p:sp>
    </p:spTree>
    <p:extLst>
      <p:ext uri="{BB962C8B-B14F-4D97-AF65-F5344CB8AC3E}">
        <p14:creationId xmlns:p14="http://schemas.microsoft.com/office/powerpoint/2010/main" val="208879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AFF3E12-90E6-437E-95A2-BCA2F7621C47}" type="slidenum">
              <a:rPr lang="ru-RU" smtClean="0"/>
              <a:t>37</a:t>
            </a:fld>
            <a:endParaRPr lang="ru-RU"/>
          </a:p>
        </p:txBody>
      </p:sp>
    </p:spTree>
    <p:extLst>
      <p:ext uri="{BB962C8B-B14F-4D97-AF65-F5344CB8AC3E}">
        <p14:creationId xmlns:p14="http://schemas.microsoft.com/office/powerpoint/2010/main" val="33512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AFF3E12-90E6-437E-95A2-BCA2F7621C47}" type="slidenum">
              <a:rPr lang="ru-RU" smtClean="0"/>
              <a:t>51</a:t>
            </a:fld>
            <a:endParaRPr lang="ru-RU"/>
          </a:p>
        </p:txBody>
      </p:sp>
    </p:spTree>
    <p:extLst>
      <p:ext uri="{BB962C8B-B14F-4D97-AF65-F5344CB8AC3E}">
        <p14:creationId xmlns:p14="http://schemas.microsoft.com/office/powerpoint/2010/main" val="2904485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2805912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14125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0825937-AC46-D44F-8B19-3210E2C7F3EC}"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030618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59EAC8D-D8E2-4E4E-A167-F034C31AA7CA}"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3385157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59EAC8D-D8E2-4E4E-A167-F034C31AA7CA}"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0825937-AC46-D44F-8B19-3210E2C7F3EC}"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76271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459EAC8D-D8E2-4E4E-A167-F034C31AA7CA}"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788335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37724551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2562986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95852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50581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9EAC8D-D8E2-4E4E-A167-F034C31AA7CA}" type="datetimeFigureOut">
              <a:rPr lang="en-US" smtClean="0"/>
              <a:t>1/29/2025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2777647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59EAC8D-D8E2-4E4E-A167-F034C31AA7CA}"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2160883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59EAC8D-D8E2-4E4E-A167-F034C31AA7CA}" type="datetimeFigureOut">
              <a:rPr lang="en-US" smtClean="0"/>
              <a:t>1/29/2025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2168995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59EAC8D-D8E2-4E4E-A167-F034C31AA7CA}" type="datetimeFigureOut">
              <a:rPr lang="en-US" smtClean="0"/>
              <a:t>1/29/2025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411711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9EAC8D-D8E2-4E4E-A167-F034C31AA7CA}" type="datetimeFigureOut">
              <a:rPr lang="en-US" smtClean="0"/>
              <a:t>1/29/2025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483367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9EAC8D-D8E2-4E4E-A167-F034C31AA7CA}"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2272770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9EAC8D-D8E2-4E4E-A167-F034C31AA7CA}" type="datetimeFigureOut">
              <a:rPr lang="en-US" smtClean="0"/>
              <a:t>1/29/2025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0825937-AC46-D44F-8B19-3210E2C7F3EC}" type="slidenum">
              <a:rPr lang="en-US" smtClean="0"/>
              <a:t>‹#›</a:t>
            </a:fld>
            <a:endParaRPr lang="en-US"/>
          </a:p>
        </p:txBody>
      </p:sp>
    </p:spTree>
    <p:extLst>
      <p:ext uri="{BB962C8B-B14F-4D97-AF65-F5344CB8AC3E}">
        <p14:creationId xmlns:p14="http://schemas.microsoft.com/office/powerpoint/2010/main" val="3369228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59EAC8D-D8E2-4E4E-A167-F034C31AA7CA}" type="datetimeFigureOut">
              <a:rPr lang="en-US" smtClean="0"/>
              <a:t>1/29/2025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0825937-AC46-D44F-8B19-3210E2C7F3EC}" type="slidenum">
              <a:rPr lang="en-US" smtClean="0"/>
              <a:t>‹#›</a:t>
            </a:fld>
            <a:endParaRPr lang="en-US"/>
          </a:p>
        </p:txBody>
      </p:sp>
    </p:spTree>
    <p:extLst>
      <p:ext uri="{BB962C8B-B14F-4D97-AF65-F5344CB8AC3E}">
        <p14:creationId xmlns:p14="http://schemas.microsoft.com/office/powerpoint/2010/main" val="552758123"/>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_________Microsoft_Word.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package" Target="../embeddings/_________Microsoft_Word1.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actelocale.gov.md/" TargetMode="External"/><Relationship Id="rId1" Type="http://schemas.openxmlformats.org/officeDocument/2006/relationships/slideLayout" Target="../slideLayouts/slideLayout2.xml"/><Relationship Id="rId4" Type="http://schemas.openxmlformats.org/officeDocument/2006/relationships/hyperlink" Target="http://www.sfs.md/"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7.xml"/><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asp.gov.md/" TargetMode="Externa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Горизонтальный свиток 4"/>
          <p:cNvSpPr/>
          <p:nvPr/>
        </p:nvSpPr>
        <p:spPr>
          <a:xfrm>
            <a:off x="2133600" y="1208314"/>
            <a:ext cx="6725669" cy="4269377"/>
          </a:xfrm>
          <a:prstGeom prst="horizontalScroll">
            <a:avLst/>
          </a:prstGeom>
          <a:solidFill>
            <a:schemeClr val="accent2">
              <a:lumMod val="60000"/>
              <a:lumOff val="4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03124">
              <a:defRPr/>
            </a:pPr>
            <a:r>
              <a:rPr lang="ru-RU" sz="2177" b="1" i="1" dirty="0">
                <a:solidFill>
                  <a:prstClr val="black">
                    <a:lumMod val="95000"/>
                    <a:lumOff val="5000"/>
                  </a:prstClr>
                </a:solidFill>
                <a:latin typeface="Times New Roman" panose="02020603050405020304" pitchFamily="18" charset="0"/>
                <a:cs typeface="Times New Roman" panose="02020603050405020304" pitchFamily="18" charset="0"/>
              </a:rPr>
              <a:t>Особенности </a:t>
            </a:r>
            <a:r>
              <a:rPr lang="ru-RU" sz="2177" b="1" i="1" dirty="0" smtClean="0">
                <a:solidFill>
                  <a:prstClr val="black">
                    <a:lumMod val="95000"/>
                    <a:lumOff val="5000"/>
                  </a:prstClr>
                </a:solidFill>
                <a:latin typeface="Times New Roman" panose="02020603050405020304" pitchFamily="18" charset="0"/>
                <a:cs typeface="Times New Roman" panose="02020603050405020304" pitchFamily="18" charset="0"/>
              </a:rPr>
              <a:t>применения</a:t>
            </a:r>
            <a:r>
              <a:rPr lang="ro-RO" sz="2177" b="1" i="1" dirty="0" smtClean="0">
                <a:solidFill>
                  <a:prstClr val="black">
                    <a:lumMod val="95000"/>
                    <a:lumOff val="5000"/>
                  </a:prstClr>
                </a:solidFill>
                <a:latin typeface="Times New Roman" panose="02020603050405020304" pitchFamily="18" charset="0"/>
                <a:cs typeface="Times New Roman" panose="02020603050405020304" pitchFamily="18" charset="0"/>
              </a:rPr>
              <a:t> </a:t>
            </a:r>
            <a:r>
              <a:rPr lang="ru-RU" sz="2177" b="1" i="1" dirty="0" smtClean="0">
                <a:solidFill>
                  <a:prstClr val="black">
                    <a:lumMod val="95000"/>
                    <a:lumOff val="5000"/>
                  </a:prstClr>
                </a:solidFill>
                <a:latin typeface="Times New Roman" panose="02020603050405020304" pitchFamily="18" charset="0"/>
                <a:cs typeface="Times New Roman" panose="02020603050405020304" pitchFamily="18" charset="0"/>
              </a:rPr>
              <a:t>в 2025</a:t>
            </a:r>
          </a:p>
          <a:p>
            <a:pPr algn="ctr" defTabSz="903124">
              <a:defRPr/>
            </a:pPr>
            <a:r>
              <a:rPr lang="ru-RU" sz="2177" b="1" i="1" dirty="0">
                <a:solidFill>
                  <a:prstClr val="black">
                    <a:lumMod val="95000"/>
                    <a:lumOff val="5000"/>
                  </a:prstClr>
                </a:solidFill>
                <a:latin typeface="Times New Roman" panose="02020603050405020304" pitchFamily="18" charset="0"/>
                <a:cs typeface="Times New Roman" panose="02020603050405020304" pitchFamily="18" charset="0"/>
              </a:rPr>
              <a:t>М</a:t>
            </a:r>
            <a:r>
              <a:rPr lang="ru-RU" sz="2177" b="1" i="1" dirty="0" smtClean="0">
                <a:solidFill>
                  <a:prstClr val="black">
                    <a:lumMod val="95000"/>
                    <a:lumOff val="5000"/>
                  </a:prstClr>
                </a:solidFill>
                <a:latin typeface="Times New Roman" panose="02020603050405020304" pitchFamily="18" charset="0"/>
                <a:cs typeface="Times New Roman" panose="02020603050405020304" pitchFamily="18" charset="0"/>
              </a:rPr>
              <a:t>естных </a:t>
            </a:r>
            <a:r>
              <a:rPr lang="ru-RU" sz="2177" b="1" i="1" dirty="0">
                <a:solidFill>
                  <a:prstClr val="black">
                    <a:lumMod val="95000"/>
                    <a:lumOff val="5000"/>
                  </a:prstClr>
                </a:solidFill>
                <a:latin typeface="Times New Roman" panose="02020603050405020304" pitchFamily="18" charset="0"/>
                <a:cs typeface="Times New Roman" panose="02020603050405020304" pitchFamily="18" charset="0"/>
              </a:rPr>
              <a:t>налогов и </a:t>
            </a:r>
            <a:r>
              <a:rPr lang="ru-RU" sz="2177" b="1" i="1" dirty="0" smtClean="0">
                <a:solidFill>
                  <a:prstClr val="black">
                    <a:lumMod val="95000"/>
                    <a:lumOff val="5000"/>
                  </a:prstClr>
                </a:solidFill>
                <a:latin typeface="Times New Roman" panose="02020603050405020304" pitchFamily="18" charset="0"/>
                <a:cs typeface="Times New Roman" panose="02020603050405020304" pitchFamily="18" charset="0"/>
              </a:rPr>
              <a:t>сборов </a:t>
            </a:r>
          </a:p>
          <a:p>
            <a:pPr algn="ctr" defTabSz="903124">
              <a:defRPr/>
            </a:pPr>
            <a:r>
              <a:rPr lang="ru-RU" sz="2177" b="1" i="1" dirty="0" smtClean="0">
                <a:solidFill>
                  <a:prstClr val="black">
                    <a:lumMod val="95000"/>
                    <a:lumOff val="5000"/>
                  </a:prstClr>
                </a:solidFill>
                <a:latin typeface="Times New Roman" panose="02020603050405020304" pitchFamily="18" charset="0"/>
                <a:cs typeface="Times New Roman" panose="02020603050405020304" pitchFamily="18" charset="0"/>
              </a:rPr>
              <a:t>Сборов за природные ресурсы</a:t>
            </a:r>
          </a:p>
          <a:p>
            <a:pPr algn="ctr" defTabSz="903124">
              <a:defRPr/>
            </a:pPr>
            <a:r>
              <a:rPr lang="ru-RU" sz="2177" b="1" i="1" dirty="0" smtClean="0">
                <a:solidFill>
                  <a:prstClr val="black">
                    <a:lumMod val="95000"/>
                    <a:lumOff val="5000"/>
                  </a:prstClr>
                </a:solidFill>
                <a:latin typeface="Times New Roman" panose="02020603050405020304" pitchFamily="18" charset="0"/>
                <a:cs typeface="Times New Roman" panose="02020603050405020304" pitchFamily="18" charset="0"/>
              </a:rPr>
              <a:t>  Дорожных сборов</a:t>
            </a:r>
          </a:p>
          <a:p>
            <a:pPr algn="ctr" defTabSz="903124">
              <a:defRPr/>
            </a:pPr>
            <a:endParaRPr lang="ro-RO" sz="2177" b="1" i="1" dirty="0">
              <a:solidFill>
                <a:prstClr val="black">
                  <a:lumMod val="95000"/>
                  <a:lumOff val="5000"/>
                </a:prstClr>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3360433" y="4980343"/>
            <a:ext cx="7295806" cy="846194"/>
          </a:xfrm>
          <a:prstGeom prst="rect">
            <a:avLst/>
          </a:prstGeom>
        </p:spPr>
        <p:txBody>
          <a:bodyPr wrap="square">
            <a:spAutoFit/>
          </a:bodyPr>
          <a:lstStyle/>
          <a:p>
            <a:pPr defTabSz="903124">
              <a:defRPr/>
            </a:pPr>
            <a:endParaRPr lang="ro-RO" sz="1633" b="1" dirty="0">
              <a:solidFill>
                <a:prstClr val="black"/>
              </a:solidFill>
              <a:latin typeface="Times New Roman" panose="02020603050405020304" pitchFamily="18" charset="0"/>
              <a:ea typeface="Times New Roman" panose="02020603050405020304" pitchFamily="18" charset="0"/>
            </a:endParaRPr>
          </a:p>
          <a:p>
            <a:pPr defTabSz="903124">
              <a:defRPr/>
            </a:pPr>
            <a:endParaRPr lang="ro-RO" sz="1633" b="1" dirty="0">
              <a:solidFill>
                <a:prstClr val="black"/>
              </a:solidFill>
              <a:latin typeface="Times New Roman" panose="02020603050405020304" pitchFamily="18" charset="0"/>
              <a:ea typeface="Times New Roman" panose="02020603050405020304" pitchFamily="18" charset="0"/>
            </a:endParaRPr>
          </a:p>
          <a:p>
            <a:pPr algn="r" defTabSz="903124">
              <a:defRPr/>
            </a:pPr>
            <a:r>
              <a:rPr lang="ru-RU" sz="1633" b="1" dirty="0">
                <a:solidFill>
                  <a:prstClr val="black"/>
                </a:solidFill>
                <a:latin typeface="Times New Roman" panose="02020603050405020304" pitchFamily="18" charset="0"/>
                <a:ea typeface="Times New Roman" panose="02020603050405020304" pitchFamily="18" charset="0"/>
              </a:rPr>
              <a:t> </a:t>
            </a:r>
            <a:endParaRPr lang="ro-RO" sz="1633" b="1" i="1" dirty="0">
              <a:solidFill>
                <a:prstClr val="black"/>
              </a:solidFill>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9503092" y="668383"/>
            <a:ext cx="2084206" cy="1961606"/>
          </a:xfrm>
          <a:prstGeom prst="rect">
            <a:avLst/>
          </a:prstGeom>
        </p:spPr>
      </p:pic>
    </p:spTree>
    <p:extLst>
      <p:ext uri="{BB962C8B-B14F-4D97-AF65-F5344CB8AC3E}">
        <p14:creationId xmlns:p14="http://schemas.microsoft.com/office/powerpoint/2010/main" val="14056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4"/>
          <p:cNvCxnSpPr/>
          <p:nvPr/>
        </p:nvCxnSpPr>
        <p:spPr>
          <a:xfrm>
            <a:off x="1524000" y="837906"/>
            <a:ext cx="914972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309135" y="175623"/>
            <a:ext cx="6338634" cy="461665"/>
          </a:xfrm>
          <a:prstGeom prst="rect">
            <a:avLst/>
          </a:prstGeom>
          <a:noFill/>
        </p:spPr>
        <p:txBody>
          <a:bodyPr wrap="square" rtlCol="0">
            <a:spAutoFit/>
          </a:bodyPr>
          <a:lstStyle/>
          <a:p>
            <a:pPr algn="ctr"/>
            <a:r>
              <a:rPr lang="x-none" sz="1200" b="1" dirty="0">
                <a:latin typeface="Times New Roman" panose="02020603050405020304" pitchFamily="18" charset="0"/>
                <a:ea typeface="Times New Roman" panose="02020603050405020304" pitchFamily="18" charset="0"/>
              </a:rPr>
              <a:t>CALCULUL IMPOZITULUI PE BUNURILE IMOBILIARE/</a:t>
            </a:r>
            <a:endParaRPr lang="ru-RU" sz="1200" dirty="0">
              <a:latin typeface="Times New Roman" panose="02020603050405020304" pitchFamily="18" charset="0"/>
              <a:ea typeface="Times New Roman" panose="02020603050405020304" pitchFamily="18" charset="0"/>
            </a:endParaRPr>
          </a:p>
          <a:p>
            <a:pPr algn="ctr"/>
            <a:r>
              <a:rPr lang="x-none" sz="1200" i="1" dirty="0">
                <a:latin typeface="Times New Roman" panose="02020603050405020304" pitchFamily="18" charset="0"/>
                <a:ea typeface="Times New Roman" panose="02020603050405020304" pitchFamily="18" charset="0"/>
              </a:rPr>
              <a:t>РАСЧЕТ ПО НАЛОГУ НА НЕДВИЖИМОЕ ИМУЩЕСТВО</a:t>
            </a:r>
            <a:endParaRPr lang="ru-RU" sz="1200" dirty="0">
              <a:latin typeface="Times New Roman" panose="02020603050405020304" pitchFamily="18" charset="0"/>
              <a:ea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269267781"/>
              </p:ext>
            </p:extLst>
          </p:nvPr>
        </p:nvGraphicFramePr>
        <p:xfrm>
          <a:off x="703384" y="637287"/>
          <a:ext cx="11015005" cy="5876056"/>
        </p:xfrm>
        <a:graphic>
          <a:graphicData uri="http://schemas.openxmlformats.org/drawingml/2006/table">
            <a:tbl>
              <a:tblPr firstRow="1" firstCol="1" bandRow="1"/>
              <a:tblGrid>
                <a:gridCol w="505418">
                  <a:extLst>
                    <a:ext uri="{9D8B030D-6E8A-4147-A177-3AD203B41FA5}">
                      <a16:colId xmlns:a16="http://schemas.microsoft.com/office/drawing/2014/main" val="664015054"/>
                    </a:ext>
                  </a:extLst>
                </a:gridCol>
                <a:gridCol w="2479958">
                  <a:extLst>
                    <a:ext uri="{9D8B030D-6E8A-4147-A177-3AD203B41FA5}">
                      <a16:colId xmlns:a16="http://schemas.microsoft.com/office/drawing/2014/main" val="971234936"/>
                    </a:ext>
                  </a:extLst>
                </a:gridCol>
                <a:gridCol w="2242083">
                  <a:extLst>
                    <a:ext uri="{9D8B030D-6E8A-4147-A177-3AD203B41FA5}">
                      <a16:colId xmlns:a16="http://schemas.microsoft.com/office/drawing/2014/main" val="1744439404"/>
                    </a:ext>
                  </a:extLst>
                </a:gridCol>
                <a:gridCol w="560085">
                  <a:extLst>
                    <a:ext uri="{9D8B030D-6E8A-4147-A177-3AD203B41FA5}">
                      <a16:colId xmlns:a16="http://schemas.microsoft.com/office/drawing/2014/main" val="1713221358"/>
                    </a:ext>
                  </a:extLst>
                </a:gridCol>
                <a:gridCol w="560085">
                  <a:extLst>
                    <a:ext uri="{9D8B030D-6E8A-4147-A177-3AD203B41FA5}">
                      <a16:colId xmlns:a16="http://schemas.microsoft.com/office/drawing/2014/main" val="4033948959"/>
                    </a:ext>
                  </a:extLst>
                </a:gridCol>
                <a:gridCol w="933474">
                  <a:extLst>
                    <a:ext uri="{9D8B030D-6E8A-4147-A177-3AD203B41FA5}">
                      <a16:colId xmlns:a16="http://schemas.microsoft.com/office/drawing/2014/main" val="3299815923"/>
                    </a:ext>
                  </a:extLst>
                </a:gridCol>
                <a:gridCol w="560085">
                  <a:extLst>
                    <a:ext uri="{9D8B030D-6E8A-4147-A177-3AD203B41FA5}">
                      <a16:colId xmlns:a16="http://schemas.microsoft.com/office/drawing/2014/main" val="1409214405"/>
                    </a:ext>
                  </a:extLst>
                </a:gridCol>
                <a:gridCol w="746781">
                  <a:extLst>
                    <a:ext uri="{9D8B030D-6E8A-4147-A177-3AD203B41FA5}">
                      <a16:colId xmlns:a16="http://schemas.microsoft.com/office/drawing/2014/main" val="1103810731"/>
                    </a:ext>
                  </a:extLst>
                </a:gridCol>
                <a:gridCol w="653433">
                  <a:extLst>
                    <a:ext uri="{9D8B030D-6E8A-4147-A177-3AD203B41FA5}">
                      <a16:colId xmlns:a16="http://schemas.microsoft.com/office/drawing/2014/main" val="3861080368"/>
                    </a:ext>
                  </a:extLst>
                </a:gridCol>
                <a:gridCol w="746781">
                  <a:extLst>
                    <a:ext uri="{9D8B030D-6E8A-4147-A177-3AD203B41FA5}">
                      <a16:colId xmlns:a16="http://schemas.microsoft.com/office/drawing/2014/main" val="3829978942"/>
                    </a:ext>
                  </a:extLst>
                </a:gridCol>
                <a:gridCol w="1026822">
                  <a:extLst>
                    <a:ext uri="{9D8B030D-6E8A-4147-A177-3AD203B41FA5}">
                      <a16:colId xmlns:a16="http://schemas.microsoft.com/office/drawing/2014/main" val="2039732939"/>
                    </a:ext>
                  </a:extLst>
                </a:gridCol>
              </a:tblGrid>
              <a:tr h="210659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lnSpc>
                          <a:spcPct val="80000"/>
                        </a:lnSpc>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Cod</a:t>
                      </a: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 Код</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Obiectul impunerii/</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Объект налогообложения</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Codul economic</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b="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smtClean="0">
                          <a:effectLst/>
                          <a:latin typeface="Times New Roman" panose="02020603050405020304" pitchFamily="18" charset="0"/>
                          <a:ea typeface="Times New Roman" panose="02020603050405020304" pitchFamily="18" charset="0"/>
                          <a:cs typeface="Times New Roman" panose="02020603050405020304" pitchFamily="18" charset="0"/>
                        </a:rPr>
                        <a:t>Экономический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код</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Unitatea de măsură/ </a:t>
                      </a:r>
                      <a:endParaRPr lang="en-US" sz="9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smtClean="0">
                          <a:effectLst/>
                          <a:latin typeface="Times New Roman" panose="02020603050405020304" pitchFamily="18" charset="0"/>
                          <a:ea typeface="Times New Roman" panose="02020603050405020304" pitchFamily="18" charset="0"/>
                          <a:cs typeface="Times New Roman" panose="02020603050405020304" pitchFamily="18" charset="0"/>
                        </a:rPr>
                        <a:t>Единица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измерения</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Baza impozabilă a obiectului impunerii </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(suprafaţa/valoarea)</a:t>
                      </a: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Налогооблагаемая база объекта налогообложения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площадь/ стоимость</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 Cota </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 sau lei/ha)</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b="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dirty="0" smtClean="0">
                          <a:effectLst/>
                          <a:latin typeface="Times New Roman" panose="02020603050405020304" pitchFamily="18" charset="0"/>
                          <a:ea typeface="Times New Roman" panose="02020603050405020304" pitchFamily="18" charset="0"/>
                          <a:cs typeface="Times New Roman" panose="02020603050405020304" pitchFamily="18" charset="0"/>
                        </a:rPr>
                        <a:t>Ставка </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 или леев/га)</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Fertilitatea solului ((Bonitatea)</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x-none" sz="9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dirty="0">
                          <a:effectLst/>
                          <a:latin typeface="Times New Roman" panose="02020603050405020304" pitchFamily="18" charset="0"/>
                          <a:ea typeface="Times New Roman" panose="02020603050405020304" pitchFamily="18" charset="0"/>
                          <a:cs typeface="Times New Roman" panose="02020603050405020304" pitchFamily="18" charset="0"/>
                        </a:rPr>
                        <a:t>Бонитет почв </a:t>
                      </a: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(grad/ha/балл/га)</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Suma calculată a impozitului (lei)</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(col. 5 </a:t>
                      </a: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x </a:t>
                      </a:r>
                      <a:r>
                        <a:rPr lang="x-none" sz="900" b="1" i="1" dirty="0">
                          <a:effectLst/>
                          <a:latin typeface="Times New Roman" panose="02020603050405020304" pitchFamily="18" charset="0"/>
                          <a:ea typeface="Times New Roman" panose="02020603050405020304" pitchFamily="18" charset="0"/>
                          <a:cs typeface="Times New Roman" panose="02020603050405020304" pitchFamily="18" charset="0"/>
                        </a:rPr>
                        <a:t>col.6 x cоl.7)/</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Исчисленная сумма налога (леев)</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(гр.5 </a:t>
                      </a:r>
                      <a:r>
                        <a:rPr lang="x-none" sz="900" dirty="0">
                          <a:effectLst/>
                          <a:latin typeface="Times New Roman" panose="02020603050405020304" pitchFamily="18" charset="0"/>
                          <a:ea typeface="Times New Roman" panose="02020603050405020304" pitchFamily="18" charset="0"/>
                          <a:cs typeface="Times New Roman" panose="02020603050405020304" pitchFamily="18" charset="0"/>
                        </a:rPr>
                        <a:t>x</a:t>
                      </a:r>
                      <a:r>
                        <a:rPr lang="x-none" sz="900" i="1" dirty="0">
                          <a:effectLst/>
                          <a:latin typeface="Times New Roman" panose="02020603050405020304" pitchFamily="18" charset="0"/>
                          <a:ea typeface="Times New Roman" panose="02020603050405020304" pitchFamily="18" charset="0"/>
                          <a:cs typeface="Times New Roman" panose="02020603050405020304" pitchFamily="18" charset="0"/>
                        </a:rPr>
                        <a:t> гр.6 x гр.7)</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kern="0" dirty="0">
                          <a:effectLst/>
                          <a:latin typeface="Calibri" panose="020F0502020204030204" pitchFamily="34" charset="0"/>
                          <a:ea typeface="Times New Roman" panose="02020603050405020304" pitchFamily="18" charset="0"/>
                          <a:cs typeface="Times New Roman" panose="02020603050405020304" pitchFamily="18" charset="0"/>
                        </a:rPr>
                        <a:t>Suma înlesnirilor acordate (lei)/</a:t>
                      </a:r>
                      <a:r>
                        <a:rPr lang="x-none" sz="900" b="1" i="1" kern="0" dirty="0">
                          <a:effectLst/>
                          <a:latin typeface="Calibri" panose="020F0502020204030204" pitchFamily="34" charset="0"/>
                          <a:ea typeface="Times New Roman" panose="02020603050405020304" pitchFamily="18" charset="0"/>
                          <a:cs typeface="Times New Roman" panose="02020603050405020304" pitchFamily="18" charset="0"/>
                        </a:rPr>
                        <a:t> </a:t>
                      </a:r>
                      <a:endParaRPr lang="ru-RU" sz="900" b="1" kern="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x-none" sz="900" b="1" i="1" kern="0" dirty="0">
                          <a:effectLst/>
                          <a:latin typeface="Calibri" panose="020F0502020204030204" pitchFamily="34" charset="0"/>
                          <a:ea typeface="Times New Roman" panose="02020603050405020304" pitchFamily="18" charset="0"/>
                          <a:cs typeface="Times New Roman" panose="02020603050405020304" pitchFamily="18" charset="0"/>
                        </a:rPr>
                        <a:t>Сумма предоставленных льгот (леев)</a:t>
                      </a:r>
                      <a:endParaRPr lang="ru-RU" sz="900" b="1" kern="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900" b="1" dirty="0">
                          <a:effectLst/>
                          <a:latin typeface="Times New Roman" panose="02020603050405020304" pitchFamily="18" charset="0"/>
                          <a:ea typeface="Times New Roman" panose="02020603050405020304" pitchFamily="18" charset="0"/>
                          <a:cs typeface="Times New Roman" panose="02020603050405020304" pitchFamily="18" charset="0"/>
                        </a:rPr>
                        <a:t>Suma impozitului către plată </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(lei)</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 ( col.8 – col.9)</a:t>
                      </a:r>
                      <a:r>
                        <a:rPr lang="x-none" sz="900" b="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Сумма налога к уплате (леев) </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900" b="0" i="1" dirty="0">
                          <a:effectLst/>
                          <a:latin typeface="Times New Roman" panose="02020603050405020304" pitchFamily="18" charset="0"/>
                          <a:ea typeface="Times New Roman" panose="02020603050405020304" pitchFamily="18" charset="0"/>
                          <a:cs typeface="Times New Roman" panose="02020603050405020304" pitchFamily="18" charset="0"/>
                        </a:rPr>
                        <a:t>(гр.8 – гр.9)</a:t>
                      </a:r>
                      <a:endParaRPr lang="ru-RU" sz="9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2561481"/>
                  </a:ext>
                </a:extLst>
              </a:tr>
              <a:tr h="19418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ru-RU" sz="1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7</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8</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9</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ru-RU" sz="1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80039677"/>
                  </a:ext>
                </a:extLst>
              </a:tr>
              <a:tr h="48408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funciar pe terenurile cu destinaţie agricolă/</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0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Земельный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налог на земли сельскохозяйственного назначения</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113161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ha/ </a:t>
                      </a: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га</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5946301"/>
                  </a:ext>
                </a:extLst>
              </a:tr>
              <a:tr h="52916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funciar pe terenurile cu altă destinaţie decît cea agricolă</a:t>
                      </a: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Земельный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налог на земли несельскохозяйственного назначения</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113161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71755" marR="71755"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ha/ </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га</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4604436"/>
                  </a:ext>
                </a:extLst>
              </a:tr>
              <a:tr h="41954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funciar pe păşuni şi fîneţe</a:t>
                      </a:r>
                      <a:r>
                        <a:rPr lang="x-none" sz="10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Земельный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налог на пастбища и сенокосы</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113161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71755" marR="71755"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ha/ </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га</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4701844"/>
                  </a:ext>
                </a:extLst>
              </a:tr>
              <a:tr h="58256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R4</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pe bunurile imobiliare achitat din valoarea contabilă/ </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Налог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 недвижимое имущество, уплачиваемый исходя из балансовой стоимости</a:t>
                      </a:r>
                      <a:r>
                        <a:rPr lang="x-none" sz="1000" b="1" i="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113210</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71755"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lei/</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леев</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88996067"/>
                  </a:ext>
                </a:extLst>
              </a:tr>
              <a:tr h="33548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R5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Impozitul pe bunurile imobiliare achitat din valoarea estimată (de piaţă</a:t>
                      </a: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Налог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на недвижимое имущество, уплачиваемый исходя из оценочной (рыночной) стоимости</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Potrivit/</a:t>
                      </a:r>
                      <a:r>
                        <a:rPr lang="x-none" sz="1000" i="1">
                          <a:effectLst/>
                          <a:latin typeface="Times New Roman" panose="02020603050405020304" pitchFamily="18" charset="0"/>
                          <a:ea typeface="Times New Roman" panose="02020603050405020304" pitchFamily="18" charset="0"/>
                          <a:cs typeface="Times New Roman" panose="02020603050405020304" pitchFamily="18" charset="0"/>
                        </a:rPr>
                        <a:t> cогласно art.280 lit. a)</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a:effectLst/>
                          <a:latin typeface="Times New Roman" panose="02020603050405020304" pitchFamily="18" charset="0"/>
                          <a:ea typeface="Times New Roman" panose="02020603050405020304" pitchFamily="18" charset="0"/>
                          <a:cs typeface="Times New Roman" panose="02020603050405020304" pitchFamily="18" charset="0"/>
                        </a:rPr>
                        <a:t>113230</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lei</a:t>
                      </a:r>
                      <a:r>
                        <a:rPr lang="x-none" sz="1000" b="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x-none" sz="1000" i="1" dirty="0" smtClean="0">
                          <a:effectLst/>
                          <a:latin typeface="Times New Roman" panose="02020603050405020304" pitchFamily="18" charset="0"/>
                          <a:ea typeface="Times New Roman" panose="02020603050405020304" pitchFamily="18" charset="0"/>
                          <a:cs typeface="Times New Roman" panose="02020603050405020304" pitchFamily="18" charset="0"/>
                        </a:rPr>
                        <a:t>леев</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7687527"/>
                  </a:ext>
                </a:extLst>
              </a:tr>
              <a:tr h="34489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R6</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Potrivit/</a:t>
                      </a: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cогласно art. 280 lit. a</a:t>
                      </a:r>
                      <a:r>
                        <a:rPr lang="x-none" sz="1000" i="1" baseline="30000" dirty="0">
                          <a:effectLst/>
                          <a:latin typeface="Times New Roman" panose="02020603050405020304" pitchFamily="18" charset="0"/>
                          <a:ea typeface="Times New Roman" panose="02020603050405020304" pitchFamily="18" charset="0"/>
                          <a:cs typeface="Times New Roman" panose="02020603050405020304" pitchFamily="18" charset="0"/>
                        </a:rPr>
                        <a:t>1</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1132942"/>
                  </a:ext>
                </a:extLst>
              </a:tr>
              <a:tr h="52675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R7</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Potrivit/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согласно art. 280 lit. b)</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ru-RU"/>
                    </a:p>
                  </a:txBody>
                  <a:tcPr/>
                </a:tc>
                <a:tc v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4205605"/>
                  </a:ext>
                </a:extLst>
              </a:tr>
              <a:tr h="35277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marL="13970" indent="-90170" algn="ct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R8</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b="1" dirty="0">
                          <a:effectLst/>
                          <a:latin typeface="Times New Roman" panose="02020603050405020304" pitchFamily="18" charset="0"/>
                          <a:ea typeface="Times New Roman" panose="02020603050405020304" pitchFamily="18" charset="0"/>
                          <a:cs typeface="Times New Roman" panose="02020603050405020304" pitchFamily="18" charset="0"/>
                        </a:rPr>
                        <a:t>Total pe impozitul pe bunurile imobiliare </a:t>
                      </a: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x-none" sz="1000" i="1" dirty="0">
                          <a:effectLst/>
                          <a:latin typeface="Times New Roman" panose="02020603050405020304" pitchFamily="18" charset="0"/>
                          <a:ea typeface="Times New Roman" panose="02020603050405020304" pitchFamily="18" charset="0"/>
                          <a:cs typeface="Times New Roman" panose="02020603050405020304" pitchFamily="18" charset="0"/>
                        </a:rPr>
                        <a:t>Всего по налогу на недвижимое имущество</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X</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nSpc>
                          <a:spcPct val="107000"/>
                        </a:lnSpc>
                        <a:spcAft>
                          <a:spcPts val="80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X</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X</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spcBef>
                          <a:spcPts val="300"/>
                        </a:spcBef>
                        <a:spcAft>
                          <a:spcPts val="0"/>
                        </a:spcAft>
                      </a:pPr>
                      <a:r>
                        <a:rPr lang="x-none" sz="10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635" marR="556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93949995"/>
                  </a:ext>
                </a:extLst>
              </a:tr>
            </a:tbl>
          </a:graphicData>
        </a:graphic>
      </p:graphicFrame>
    </p:spTree>
    <p:extLst>
      <p:ext uri="{BB962C8B-B14F-4D97-AF65-F5344CB8AC3E}">
        <p14:creationId xmlns:p14="http://schemas.microsoft.com/office/powerpoint/2010/main" val="1802766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43865" y="391886"/>
            <a:ext cx="7371470" cy="1197763"/>
          </a:xfrm>
        </p:spPr>
        <p:txBody>
          <a:bodyPr>
            <a:normAutofit fontScale="90000"/>
          </a:bodyPr>
          <a:lstStyle/>
          <a:p>
            <a:pPr marL="63498" lvl="0" indent="-63498" algn="r">
              <a:lnSpc>
                <a:spcPct val="100000"/>
              </a:lnSpc>
              <a:spcBef>
                <a:spcPts val="0"/>
              </a:spcBef>
            </a:pPr>
            <a:r>
              <a:rPr lang="en-US" sz="1100" b="1" cap="none" dirty="0">
                <a:solidFill>
                  <a:prstClr val="black"/>
                </a:solidFill>
                <a:latin typeface="Times New Roman" panose="02020603050405020304" pitchFamily="18" charset="0"/>
                <a:ea typeface="Times New Roman" panose="02020603050405020304" pitchFamily="18" charset="0"/>
                <a:cs typeface="+mn-cs"/>
              </a:rPr>
              <a:t/>
            </a:r>
            <a:br>
              <a:rPr lang="en-US" sz="1100" b="1" cap="none" dirty="0">
                <a:solidFill>
                  <a:prstClr val="black"/>
                </a:solidFill>
                <a:latin typeface="Times New Roman" panose="02020603050405020304" pitchFamily="18" charset="0"/>
                <a:ea typeface="Times New Roman" panose="02020603050405020304" pitchFamily="18" charset="0"/>
                <a:cs typeface="+mn-cs"/>
              </a:rPr>
            </a:br>
            <a:r>
              <a:rPr lang="en-US" sz="1100" b="1" cap="none" dirty="0" err="1">
                <a:solidFill>
                  <a:prstClr val="black"/>
                </a:solidFill>
                <a:latin typeface="Times New Roman" panose="02020603050405020304" pitchFamily="18" charset="0"/>
                <a:ea typeface="Times New Roman" panose="02020603050405020304" pitchFamily="18" charset="0"/>
              </a:rPr>
              <a:t>Anexa</a:t>
            </a:r>
            <a:r>
              <a:rPr lang="en-US" sz="1100" b="1" cap="none" dirty="0">
                <a:solidFill>
                  <a:prstClr val="black"/>
                </a:solidFill>
                <a:latin typeface="Times New Roman" panose="02020603050405020304" pitchFamily="18" charset="0"/>
                <a:ea typeface="Times New Roman" panose="02020603050405020304" pitchFamily="18" charset="0"/>
              </a:rPr>
              <a:t> </a:t>
            </a:r>
            <a:r>
              <a:rPr lang="en-US" sz="1100" b="1" cap="none" dirty="0" err="1">
                <a:solidFill>
                  <a:prstClr val="black"/>
                </a:solidFill>
                <a:latin typeface="Times New Roman" panose="02020603050405020304" pitchFamily="18" charset="0"/>
                <a:ea typeface="Times New Roman" panose="02020603050405020304" pitchFamily="18" charset="0"/>
              </a:rPr>
              <a:t>nr</a:t>
            </a:r>
            <a:r>
              <a:rPr lang="en-US" sz="1100" b="1" cap="none" dirty="0">
                <a:solidFill>
                  <a:prstClr val="black"/>
                </a:solidFill>
                <a:latin typeface="Times New Roman" panose="02020603050405020304" pitchFamily="18" charset="0"/>
                <a:ea typeface="Times New Roman" panose="02020603050405020304" pitchFamily="18" charset="0"/>
              </a:rPr>
              <a:t>. 1 la </a:t>
            </a:r>
            <a:r>
              <a:rPr lang="en-US" sz="1100" b="1" cap="none" dirty="0" err="1">
                <a:solidFill>
                  <a:prstClr val="black"/>
                </a:solidFill>
                <a:latin typeface="Times New Roman" panose="02020603050405020304" pitchFamily="18" charset="0"/>
                <a:ea typeface="Times New Roman" panose="02020603050405020304" pitchFamily="18" charset="0"/>
              </a:rPr>
              <a:t>Calculul</a:t>
            </a:r>
            <a:r>
              <a:rPr lang="en-US" sz="1100" b="1" cap="none" dirty="0">
                <a:solidFill>
                  <a:prstClr val="black"/>
                </a:solidFill>
                <a:latin typeface="Times New Roman" panose="02020603050405020304" pitchFamily="18" charset="0"/>
                <a:ea typeface="Times New Roman" panose="02020603050405020304" pitchFamily="18" charset="0"/>
              </a:rPr>
              <a:t> BIJ 17</a:t>
            </a:r>
            <a:br>
              <a:rPr lang="en-US" sz="1100" b="1" cap="none" dirty="0">
                <a:solidFill>
                  <a:prstClr val="black"/>
                </a:solidFill>
                <a:latin typeface="Times New Roman" panose="02020603050405020304" pitchFamily="18" charset="0"/>
                <a:ea typeface="Times New Roman" panose="02020603050405020304" pitchFamily="18" charset="0"/>
              </a:rPr>
            </a:br>
            <a:r>
              <a:rPr lang="en-US" sz="1100" b="1" cap="none" dirty="0" smtClean="0">
                <a:solidFill>
                  <a:prstClr val="black"/>
                </a:solidFill>
                <a:latin typeface="Times New Roman" panose="02020603050405020304" pitchFamily="18" charset="0"/>
                <a:ea typeface="Times New Roman" panose="02020603050405020304" pitchFamily="18" charset="0"/>
                <a:cs typeface="+mn-cs"/>
              </a:rPr>
              <a:t/>
            </a:r>
            <a:br>
              <a:rPr lang="en-US" sz="1100" b="1" cap="none" dirty="0" smtClean="0">
                <a:solidFill>
                  <a:prstClr val="black"/>
                </a:solidFill>
                <a:latin typeface="Times New Roman" panose="02020603050405020304" pitchFamily="18" charset="0"/>
                <a:ea typeface="Times New Roman" panose="02020603050405020304" pitchFamily="18" charset="0"/>
                <a:cs typeface="+mn-cs"/>
              </a:rPr>
            </a:br>
            <a:r>
              <a:rPr lang="ro-RO" sz="1100" b="1" cap="none" dirty="0" smtClean="0">
                <a:solidFill>
                  <a:prstClr val="black"/>
                </a:solidFill>
                <a:latin typeface="Times New Roman" panose="02020603050405020304" pitchFamily="18" charset="0"/>
                <a:ea typeface="Times New Roman" panose="02020603050405020304" pitchFamily="18" charset="0"/>
                <a:cs typeface="+mn-cs"/>
              </a:rPr>
              <a:t>Informația </a:t>
            </a:r>
            <a:r>
              <a:rPr lang="ro-RO" sz="1100" b="1" cap="none" dirty="0">
                <a:solidFill>
                  <a:prstClr val="black"/>
                </a:solidFill>
                <a:latin typeface="Times New Roman" panose="02020603050405020304" pitchFamily="18" charset="0"/>
                <a:ea typeface="Times New Roman" panose="02020603050405020304" pitchFamily="18" charset="0"/>
                <a:cs typeface="+mn-cs"/>
              </a:rPr>
              <a:t>privind sumele impozitului</a:t>
            </a:r>
            <a:r>
              <a:rPr lang="fr-FR" sz="1100" b="1" cap="none" dirty="0">
                <a:solidFill>
                  <a:prstClr val="black"/>
                </a:solidFill>
                <a:latin typeface="Times New Roman" panose="02020603050405020304" pitchFamily="18" charset="0"/>
                <a:ea typeface="Times New Roman" panose="02020603050405020304" pitchFamily="18" charset="0"/>
                <a:cs typeface="+mn-cs"/>
              </a:rPr>
              <a:t> </a:t>
            </a:r>
            <a:r>
              <a:rPr lang="fr-FR" sz="1100" b="1" cap="none" dirty="0" err="1">
                <a:solidFill>
                  <a:prstClr val="black"/>
                </a:solidFill>
                <a:latin typeface="Times New Roman" panose="02020603050405020304" pitchFamily="18" charset="0"/>
                <a:ea typeface="Times New Roman" panose="02020603050405020304" pitchFamily="18" charset="0"/>
                <a:cs typeface="+mn-cs"/>
              </a:rPr>
              <a:t>pe</a:t>
            </a:r>
            <a:r>
              <a:rPr lang="fr-FR" sz="1100" b="1" cap="none" dirty="0">
                <a:solidFill>
                  <a:prstClr val="black"/>
                </a:solidFill>
                <a:latin typeface="Times New Roman" panose="02020603050405020304" pitchFamily="18" charset="0"/>
                <a:ea typeface="Times New Roman" panose="02020603050405020304" pitchFamily="18" charset="0"/>
                <a:cs typeface="+mn-cs"/>
              </a:rPr>
              <a:t> </a:t>
            </a:r>
            <a:r>
              <a:rPr lang="fr-FR" sz="1100" b="1" cap="none" dirty="0" err="1">
                <a:solidFill>
                  <a:prstClr val="black"/>
                </a:solidFill>
                <a:latin typeface="Times New Roman" panose="02020603050405020304" pitchFamily="18" charset="0"/>
                <a:ea typeface="Times New Roman" panose="02020603050405020304" pitchFamily="18" charset="0"/>
                <a:cs typeface="+mn-cs"/>
              </a:rPr>
              <a:t>bunurile</a:t>
            </a:r>
            <a:r>
              <a:rPr lang="fr-FR" sz="1100" b="1" cap="none" dirty="0">
                <a:solidFill>
                  <a:prstClr val="black"/>
                </a:solidFill>
                <a:latin typeface="Times New Roman" panose="02020603050405020304" pitchFamily="18" charset="0"/>
                <a:ea typeface="Times New Roman" panose="02020603050405020304" pitchFamily="18" charset="0"/>
                <a:cs typeface="+mn-cs"/>
              </a:rPr>
              <a:t> </a:t>
            </a:r>
            <a:r>
              <a:rPr lang="fr-FR" sz="1100" b="1" cap="none" dirty="0" err="1">
                <a:solidFill>
                  <a:prstClr val="black"/>
                </a:solidFill>
                <a:latin typeface="Times New Roman" panose="02020603050405020304" pitchFamily="18" charset="0"/>
                <a:ea typeface="Times New Roman" panose="02020603050405020304" pitchFamily="18" charset="0"/>
                <a:cs typeface="+mn-cs"/>
              </a:rPr>
              <a:t>imobiliare</a:t>
            </a:r>
            <a:r>
              <a:rPr lang="fr-FR" sz="1100" b="1" cap="none" dirty="0">
                <a:solidFill>
                  <a:prstClr val="black"/>
                </a:solidFill>
                <a:latin typeface="Times New Roman" panose="02020603050405020304" pitchFamily="18" charset="0"/>
                <a:ea typeface="Times New Roman" panose="02020603050405020304" pitchFamily="18" charset="0"/>
                <a:cs typeface="+mn-cs"/>
              </a:rPr>
              <a:t>/</a:t>
            </a:r>
            <a:r>
              <a:rPr lang="fr-FR" sz="1100" b="1" cap="none" dirty="0" err="1">
                <a:solidFill>
                  <a:prstClr val="black"/>
                </a:solidFill>
                <a:latin typeface="Times New Roman" panose="02020603050405020304" pitchFamily="18" charset="0"/>
                <a:ea typeface="Times New Roman" panose="02020603050405020304" pitchFamily="18" charset="0"/>
                <a:cs typeface="+mn-cs"/>
              </a:rPr>
              <a:t>impozitului</a:t>
            </a:r>
            <a:r>
              <a:rPr lang="fr-FR" sz="1100" b="1" cap="none" dirty="0">
                <a:solidFill>
                  <a:prstClr val="black"/>
                </a:solidFill>
                <a:latin typeface="Times New Roman" panose="02020603050405020304" pitchFamily="18" charset="0"/>
                <a:ea typeface="Times New Roman" panose="02020603050405020304" pitchFamily="18" charset="0"/>
                <a:cs typeface="+mn-cs"/>
              </a:rPr>
              <a:t> </a:t>
            </a:r>
            <a:r>
              <a:rPr lang="fr-FR" sz="1100" b="1" cap="none" dirty="0" err="1">
                <a:solidFill>
                  <a:prstClr val="black"/>
                </a:solidFill>
                <a:latin typeface="Times New Roman" panose="02020603050405020304" pitchFamily="18" charset="0"/>
                <a:ea typeface="Times New Roman" panose="02020603050405020304" pitchFamily="18" charset="0"/>
                <a:cs typeface="+mn-cs"/>
              </a:rPr>
              <a:t>funciar</a:t>
            </a:r>
            <a:r>
              <a:rPr lang="ro-RO" sz="1100" b="1" cap="none" dirty="0">
                <a:solidFill>
                  <a:prstClr val="black"/>
                </a:solidFill>
                <a:latin typeface="Times New Roman" panose="02020603050405020304" pitchFamily="18" charset="0"/>
                <a:ea typeface="Times New Roman" panose="02020603050405020304" pitchFamily="18" charset="0"/>
                <a:cs typeface="+mn-cs"/>
              </a:rPr>
              <a:t> calculate, divizată pe localități</a:t>
            </a:r>
            <a:r>
              <a:rPr lang="ro-RO" sz="1100" i="1" cap="none" dirty="0">
                <a:solidFill>
                  <a:prstClr val="black"/>
                </a:solidFill>
                <a:latin typeface="Times New Roman" panose="02020603050405020304" pitchFamily="18" charset="0"/>
                <a:ea typeface="Times New Roman" panose="02020603050405020304" pitchFamily="18" charset="0"/>
                <a:cs typeface="+mn-cs"/>
              </a:rPr>
              <a:t> /</a:t>
            </a:r>
            <a:r>
              <a:rPr lang="ru-RU" sz="1100" cap="none" dirty="0">
                <a:solidFill>
                  <a:prstClr val="black"/>
                </a:solidFill>
                <a:latin typeface="Times New Roman" panose="02020603050405020304" pitchFamily="18" charset="0"/>
                <a:ea typeface="Times New Roman" panose="02020603050405020304" pitchFamily="18" charset="0"/>
                <a:cs typeface="+mn-cs"/>
              </a:rPr>
              <a:t/>
            </a:r>
            <a:br>
              <a:rPr lang="ru-RU" sz="1100" cap="none" dirty="0">
                <a:solidFill>
                  <a:prstClr val="black"/>
                </a:solidFill>
                <a:latin typeface="Times New Roman" panose="02020603050405020304" pitchFamily="18" charset="0"/>
                <a:ea typeface="Times New Roman" panose="02020603050405020304" pitchFamily="18" charset="0"/>
                <a:cs typeface="+mn-cs"/>
              </a:rPr>
            </a:br>
            <a:r>
              <a:rPr lang="ro-RO" sz="1100" i="1" cap="none" dirty="0" err="1">
                <a:solidFill>
                  <a:prstClr val="black"/>
                </a:solidFill>
                <a:latin typeface="Times New Roman" panose="02020603050405020304" pitchFamily="18" charset="0"/>
                <a:ea typeface="Times New Roman" panose="02020603050405020304" pitchFamily="18" charset="0"/>
                <a:cs typeface="+mn-cs"/>
              </a:rPr>
              <a:t>Информация</a:t>
            </a:r>
            <a:r>
              <a:rPr lang="ro-RO" sz="1100" i="1" cap="none" dirty="0">
                <a:solidFill>
                  <a:prstClr val="black"/>
                </a:solidFill>
                <a:latin typeface="Times New Roman" panose="02020603050405020304" pitchFamily="18" charset="0"/>
                <a:ea typeface="Times New Roman" panose="02020603050405020304" pitchFamily="18" charset="0"/>
                <a:cs typeface="+mn-cs"/>
              </a:rPr>
              <a:t> о </a:t>
            </a:r>
            <a:r>
              <a:rPr lang="ro-RO" sz="1100" i="1" cap="none" dirty="0" err="1">
                <a:solidFill>
                  <a:prstClr val="black"/>
                </a:solidFill>
                <a:latin typeface="Times New Roman" panose="02020603050405020304" pitchFamily="18" charset="0"/>
                <a:ea typeface="Times New Roman" panose="02020603050405020304" pitchFamily="18" charset="0"/>
                <a:cs typeface="+mn-cs"/>
              </a:rPr>
              <a:t>начисленных</a:t>
            </a:r>
            <a:r>
              <a:rPr lang="ro-RO" sz="1100" i="1" cap="none" dirty="0">
                <a:solidFill>
                  <a:prstClr val="black"/>
                </a:solidFill>
                <a:latin typeface="Times New Roman" panose="02020603050405020304" pitchFamily="18" charset="0"/>
                <a:ea typeface="Times New Roman" panose="02020603050405020304" pitchFamily="18" charset="0"/>
                <a:cs typeface="+mn-cs"/>
              </a:rPr>
              <a:t> </a:t>
            </a:r>
            <a:r>
              <a:rPr lang="ro-RO" sz="1100" i="1" cap="none" dirty="0" err="1">
                <a:solidFill>
                  <a:prstClr val="black"/>
                </a:solidFill>
                <a:latin typeface="Times New Roman" panose="02020603050405020304" pitchFamily="18" charset="0"/>
                <a:ea typeface="Times New Roman" panose="02020603050405020304" pitchFamily="18" charset="0"/>
                <a:cs typeface="+mn-cs"/>
              </a:rPr>
              <a:t>суммах</a:t>
            </a:r>
            <a:r>
              <a:rPr lang="ro-RO" sz="1100" i="1" cap="none" dirty="0">
                <a:solidFill>
                  <a:prstClr val="black"/>
                </a:solidFill>
                <a:latin typeface="Times New Roman" panose="02020603050405020304" pitchFamily="18" charset="0"/>
                <a:ea typeface="Times New Roman" panose="02020603050405020304" pitchFamily="18" charset="0"/>
                <a:cs typeface="+mn-cs"/>
              </a:rPr>
              <a:t> </a:t>
            </a:r>
            <a:r>
              <a:rPr lang="ro-RO" sz="1100" i="1" cap="none" dirty="0" err="1">
                <a:solidFill>
                  <a:prstClr val="black"/>
                </a:solidFill>
                <a:latin typeface="Times New Roman" panose="02020603050405020304" pitchFamily="18" charset="0"/>
                <a:ea typeface="Times New Roman" panose="02020603050405020304" pitchFamily="18" charset="0"/>
                <a:cs typeface="+mn-cs"/>
              </a:rPr>
              <a:t>налога</a:t>
            </a:r>
            <a:r>
              <a:rPr lang="ro-RO" sz="1100" i="1" cap="none" dirty="0">
                <a:solidFill>
                  <a:prstClr val="black"/>
                </a:solidFill>
                <a:latin typeface="Times New Roman" panose="02020603050405020304" pitchFamily="18" charset="0"/>
                <a:ea typeface="Times New Roman" panose="02020603050405020304" pitchFamily="18" charset="0"/>
                <a:cs typeface="+mn-cs"/>
              </a:rPr>
              <a:t> </a:t>
            </a:r>
            <a:r>
              <a:rPr lang="ru-RU" sz="1100" i="1" cap="none" dirty="0">
                <a:solidFill>
                  <a:prstClr val="black"/>
                </a:solidFill>
                <a:latin typeface="Times New Roman" panose="02020603050405020304" pitchFamily="18" charset="0"/>
                <a:ea typeface="Times New Roman" panose="02020603050405020304" pitchFamily="18" charset="0"/>
                <a:cs typeface="+mn-cs"/>
              </a:rPr>
              <a:t>на недвижимое имущество/земельного налога, распределенных по местностям</a:t>
            </a:r>
            <a:r>
              <a:rPr lang="ru-RU" sz="1100" cap="none" dirty="0">
                <a:solidFill>
                  <a:prstClr val="black"/>
                </a:solidFill>
                <a:latin typeface="Times New Roman" panose="02020603050405020304" pitchFamily="18" charset="0"/>
                <a:ea typeface="Times New Roman" panose="02020603050405020304" pitchFamily="18" charset="0"/>
                <a:cs typeface="+mn-cs"/>
              </a:rPr>
              <a:t/>
            </a:r>
            <a:br>
              <a:rPr lang="ru-RU" sz="1100" cap="none" dirty="0">
                <a:solidFill>
                  <a:prstClr val="black"/>
                </a:solidFill>
                <a:latin typeface="Times New Roman" panose="02020603050405020304" pitchFamily="18" charset="0"/>
                <a:ea typeface="Times New Roman" panose="02020603050405020304" pitchFamily="18" charset="0"/>
                <a:cs typeface="+mn-cs"/>
              </a:rPr>
            </a:br>
            <a:r>
              <a:rPr lang="ro-RO" sz="1100" b="1" cap="none" dirty="0">
                <a:solidFill>
                  <a:prstClr val="black"/>
                </a:solidFill>
                <a:latin typeface="Times New Roman" panose="02020603050405020304" pitchFamily="18" charset="0"/>
                <a:ea typeface="Times New Roman" panose="02020603050405020304" pitchFamily="18" charset="0"/>
                <a:cs typeface="+mn-cs"/>
              </a:rPr>
              <a:t> </a:t>
            </a:r>
            <a:r>
              <a:rPr lang="en-US" sz="1100" b="1" cap="none" dirty="0">
                <a:solidFill>
                  <a:prstClr val="black"/>
                </a:solidFill>
                <a:latin typeface="Times New Roman" panose="02020603050405020304" pitchFamily="18" charset="0"/>
                <a:ea typeface="Times New Roman" panose="02020603050405020304" pitchFamily="18" charset="0"/>
                <a:cs typeface="+mn-cs"/>
              </a:rPr>
              <a:t/>
            </a:r>
            <a:br>
              <a:rPr lang="en-US" sz="1100" b="1" cap="none" dirty="0">
                <a:solidFill>
                  <a:prstClr val="black"/>
                </a:solidFill>
                <a:latin typeface="Times New Roman" panose="02020603050405020304" pitchFamily="18" charset="0"/>
                <a:ea typeface="Times New Roman" panose="02020603050405020304" pitchFamily="18" charset="0"/>
                <a:cs typeface="+mn-cs"/>
              </a:rPr>
            </a:br>
            <a:r>
              <a:rPr lang="en-US" sz="1100" b="1" cap="none" dirty="0" smtClean="0">
                <a:solidFill>
                  <a:prstClr val="black"/>
                </a:solidFill>
                <a:latin typeface="Times New Roman" panose="02020603050405020304" pitchFamily="18" charset="0"/>
                <a:ea typeface="Times New Roman" panose="02020603050405020304" pitchFamily="18" charset="0"/>
                <a:cs typeface="+mn-cs"/>
              </a:rPr>
              <a:t>                      </a:t>
            </a:r>
            <a:r>
              <a:rPr lang="ro-RO" sz="1100" b="1" cap="none" dirty="0" smtClean="0">
                <a:solidFill>
                  <a:prstClr val="black"/>
                </a:solidFill>
                <a:latin typeface="Times New Roman" panose="02020603050405020304" pitchFamily="18" charset="0"/>
                <a:ea typeface="Times New Roman" panose="02020603050405020304" pitchFamily="18" charset="0"/>
                <a:cs typeface="+mn-cs"/>
              </a:rPr>
              <a:t>Denumirea </a:t>
            </a:r>
            <a:r>
              <a:rPr lang="ro-RO" sz="1100" b="1" cap="none" dirty="0">
                <a:solidFill>
                  <a:prstClr val="black"/>
                </a:solidFill>
                <a:latin typeface="Times New Roman" panose="02020603050405020304" pitchFamily="18" charset="0"/>
                <a:ea typeface="Times New Roman" panose="02020603050405020304" pitchFamily="18" charset="0"/>
                <a:cs typeface="+mn-cs"/>
              </a:rPr>
              <a:t>contribuabilului/</a:t>
            </a:r>
            <a:r>
              <a:rPr lang="en-US" sz="1100" b="1" cap="none" dirty="0">
                <a:solidFill>
                  <a:prstClr val="black"/>
                </a:solidFill>
                <a:latin typeface="Times New Roman" panose="02020603050405020304" pitchFamily="18" charset="0"/>
                <a:ea typeface="Times New Roman" panose="02020603050405020304" pitchFamily="18" charset="0"/>
                <a:cs typeface="+mn-cs"/>
              </a:rPr>
              <a:t> </a:t>
            </a:r>
            <a:r>
              <a:rPr lang="en-US" sz="1100" b="1" cap="none" dirty="0">
                <a:solidFill>
                  <a:prstClr val="black"/>
                </a:solidFill>
                <a:latin typeface="Times New Roman" panose="02020603050405020304" pitchFamily="18" charset="0"/>
                <a:ea typeface="Times New Roman" panose="02020603050405020304" pitchFamily="18" charset="0"/>
              </a:rPr>
              <a:t> </a:t>
            </a:r>
            <a:r>
              <a:rPr lang="ro-RO" sz="1100" i="1" cap="none" dirty="0" err="1">
                <a:solidFill>
                  <a:prstClr val="black"/>
                </a:solidFill>
                <a:latin typeface="Times New Roman" panose="02020603050405020304" pitchFamily="18" charset="0"/>
                <a:ea typeface="Times New Roman" panose="02020603050405020304" pitchFamily="18" charset="0"/>
              </a:rPr>
              <a:t>Наименование</a:t>
            </a:r>
            <a:r>
              <a:rPr lang="ro-RO" sz="1100" i="1" cap="none" dirty="0">
                <a:solidFill>
                  <a:prstClr val="black"/>
                </a:solidFill>
                <a:latin typeface="Times New Roman" panose="02020603050405020304" pitchFamily="18" charset="0"/>
                <a:ea typeface="Times New Roman" panose="02020603050405020304" pitchFamily="18" charset="0"/>
              </a:rPr>
              <a:t> </a:t>
            </a:r>
            <a:r>
              <a:rPr lang="ro-RO" sz="1100" i="1" cap="none" dirty="0" err="1">
                <a:solidFill>
                  <a:prstClr val="black"/>
                </a:solidFill>
                <a:latin typeface="Times New Roman" panose="02020603050405020304" pitchFamily="18" charset="0"/>
                <a:ea typeface="Times New Roman" panose="02020603050405020304" pitchFamily="18" charset="0"/>
              </a:rPr>
              <a:t>налогоплательщика</a:t>
            </a:r>
            <a:r>
              <a:rPr lang="ro-RO" sz="1100" i="1" cap="none" dirty="0">
                <a:solidFill>
                  <a:prstClr val="black"/>
                </a:solidFill>
                <a:latin typeface="Times New Roman" panose="02020603050405020304" pitchFamily="18" charset="0"/>
                <a:ea typeface="Times New Roman" panose="02020603050405020304" pitchFamily="18" charset="0"/>
              </a:rPr>
              <a:t> </a:t>
            </a:r>
            <a:r>
              <a:rPr lang="en-US" sz="1100" i="1" cap="none" dirty="0" smtClean="0">
                <a:solidFill>
                  <a:prstClr val="black"/>
                </a:solidFill>
                <a:latin typeface="Times New Roman" panose="02020603050405020304" pitchFamily="18" charset="0"/>
                <a:ea typeface="Times New Roman" panose="02020603050405020304" pitchFamily="18" charset="0"/>
              </a:rPr>
              <a:t>_____________________</a:t>
            </a:r>
            <a:br>
              <a:rPr lang="en-US" sz="1100" i="1" cap="none" dirty="0" smtClean="0">
                <a:solidFill>
                  <a:prstClr val="black"/>
                </a:solidFill>
                <a:latin typeface="Times New Roman" panose="02020603050405020304" pitchFamily="18" charset="0"/>
                <a:ea typeface="Times New Roman" panose="02020603050405020304" pitchFamily="18" charset="0"/>
              </a:rPr>
            </a:br>
            <a:r>
              <a:rPr lang="ro-RO" sz="1100" b="1" cap="none" dirty="0" smtClean="0">
                <a:solidFill>
                  <a:prstClr val="black"/>
                </a:solidFill>
                <a:latin typeface="Times New Roman" panose="02020603050405020304" pitchFamily="18" charset="0"/>
                <a:ea typeface="Times New Roman" panose="02020603050405020304" pitchFamily="18" charset="0"/>
              </a:rPr>
              <a:t>Codul </a:t>
            </a:r>
            <a:r>
              <a:rPr lang="ro-RO" sz="1100" b="1" cap="none" dirty="0">
                <a:solidFill>
                  <a:prstClr val="black"/>
                </a:solidFill>
                <a:latin typeface="Times New Roman" panose="02020603050405020304" pitchFamily="18" charset="0"/>
                <a:ea typeface="Times New Roman" panose="02020603050405020304" pitchFamily="18" charset="0"/>
              </a:rPr>
              <a:t>fiscal al contribuabilului</a:t>
            </a:r>
            <a:r>
              <a:rPr lang="ro-RO" sz="1100" b="1" cap="none" dirty="0" smtClean="0">
                <a:solidFill>
                  <a:prstClr val="black"/>
                </a:solidFill>
                <a:latin typeface="Times New Roman" panose="02020603050405020304" pitchFamily="18" charset="0"/>
                <a:ea typeface="Times New Roman" panose="02020603050405020304" pitchFamily="18" charset="0"/>
              </a:rPr>
              <a:t>/</a:t>
            </a:r>
            <a:r>
              <a:rPr lang="ro-RO" sz="1100" i="1" cap="none" dirty="0">
                <a:solidFill>
                  <a:prstClr val="black"/>
                </a:solidFill>
                <a:latin typeface="Times New Roman" panose="02020603050405020304" pitchFamily="18" charset="0"/>
                <a:ea typeface="Times New Roman" panose="02020603050405020304" pitchFamily="18" charset="0"/>
              </a:rPr>
              <a:t> </a:t>
            </a:r>
            <a:r>
              <a:rPr lang="ro-RO" sz="1100" i="1" cap="none" dirty="0" err="1">
                <a:solidFill>
                  <a:prstClr val="black"/>
                </a:solidFill>
                <a:latin typeface="Times New Roman" panose="02020603050405020304" pitchFamily="18" charset="0"/>
                <a:ea typeface="Times New Roman" panose="02020603050405020304" pitchFamily="18" charset="0"/>
              </a:rPr>
              <a:t>Фискальный</a:t>
            </a:r>
            <a:r>
              <a:rPr lang="ro-RO" sz="1100" i="1" cap="none" dirty="0">
                <a:solidFill>
                  <a:prstClr val="black"/>
                </a:solidFill>
                <a:latin typeface="Times New Roman" panose="02020603050405020304" pitchFamily="18" charset="0"/>
                <a:ea typeface="Times New Roman" panose="02020603050405020304" pitchFamily="18" charset="0"/>
              </a:rPr>
              <a:t> </a:t>
            </a:r>
            <a:r>
              <a:rPr lang="ro-RO" sz="1100" i="1" cap="none" dirty="0" err="1">
                <a:solidFill>
                  <a:prstClr val="black"/>
                </a:solidFill>
                <a:latin typeface="Times New Roman" panose="02020603050405020304" pitchFamily="18" charset="0"/>
                <a:ea typeface="Times New Roman" panose="02020603050405020304" pitchFamily="18" charset="0"/>
              </a:rPr>
              <a:t>код</a:t>
            </a:r>
            <a:r>
              <a:rPr lang="ro-RO" sz="1100" i="1" cap="none" dirty="0">
                <a:solidFill>
                  <a:prstClr val="black"/>
                </a:solidFill>
                <a:latin typeface="Times New Roman" panose="02020603050405020304" pitchFamily="18" charset="0"/>
                <a:ea typeface="Times New Roman" panose="02020603050405020304" pitchFamily="18" charset="0"/>
              </a:rPr>
              <a:t> </a:t>
            </a:r>
            <a:r>
              <a:rPr lang="ro-RO" sz="1100" i="1" cap="none" dirty="0" err="1">
                <a:solidFill>
                  <a:prstClr val="black"/>
                </a:solidFill>
                <a:latin typeface="Times New Roman" panose="02020603050405020304" pitchFamily="18" charset="0"/>
                <a:ea typeface="Times New Roman" panose="02020603050405020304" pitchFamily="18" charset="0"/>
              </a:rPr>
              <a:t>налогоплательщика</a:t>
            </a:r>
            <a:r>
              <a:rPr lang="en-US" sz="1100" b="1" cap="none" dirty="0">
                <a:solidFill>
                  <a:prstClr val="black"/>
                </a:solidFill>
                <a:latin typeface="Times New Roman" panose="02020603050405020304" pitchFamily="18" charset="0"/>
                <a:ea typeface="Times New Roman" panose="02020603050405020304" pitchFamily="18" charset="0"/>
              </a:rPr>
              <a:t/>
            </a:r>
            <a:br>
              <a:rPr lang="en-US" sz="1100" b="1" cap="none" dirty="0">
                <a:solidFill>
                  <a:prstClr val="black"/>
                </a:solidFill>
                <a:latin typeface="Times New Roman" panose="02020603050405020304" pitchFamily="18" charset="0"/>
                <a:ea typeface="Times New Roman" panose="02020603050405020304" pitchFamily="18" charset="0"/>
              </a:rPr>
            </a:br>
            <a:r>
              <a:rPr lang="ro-RO" sz="1100" i="1" cap="none" dirty="0" smtClean="0">
                <a:solidFill>
                  <a:prstClr val="black"/>
                </a:solidFill>
                <a:latin typeface="Times New Roman" panose="02020603050405020304" pitchFamily="18" charset="0"/>
                <a:ea typeface="Times New Roman" panose="02020603050405020304" pitchFamily="18" charset="0"/>
                <a:cs typeface="+mn-cs"/>
              </a:rPr>
              <a:t>_______________________________</a:t>
            </a:r>
            <a:r>
              <a:rPr lang="ro-RO" sz="1100" b="1" cap="none" dirty="0" smtClean="0">
                <a:solidFill>
                  <a:prstClr val="black"/>
                </a:solidFill>
                <a:latin typeface="Times New Roman" panose="02020603050405020304" pitchFamily="18" charset="0"/>
                <a:ea typeface="Times New Roman" panose="02020603050405020304" pitchFamily="18" charset="0"/>
                <a:cs typeface="+mn-cs"/>
              </a:rPr>
              <a:t>    </a:t>
            </a:r>
            <a:r>
              <a:rPr lang="en-US" sz="1100" b="1" cap="none" dirty="0" smtClean="0">
                <a:solidFill>
                  <a:prstClr val="black"/>
                </a:solidFill>
                <a:latin typeface="Times New Roman" panose="02020603050405020304" pitchFamily="18" charset="0"/>
                <a:ea typeface="Times New Roman" panose="02020603050405020304" pitchFamily="18" charset="0"/>
                <a:cs typeface="+mn-cs"/>
              </a:rPr>
              <a:t> </a:t>
            </a:r>
            <a:r>
              <a:rPr lang="ro-RO" sz="1100" b="1" cap="none" dirty="0" smtClean="0">
                <a:solidFill>
                  <a:prstClr val="black"/>
                </a:solidFill>
                <a:latin typeface="Times New Roman" panose="02020603050405020304" pitchFamily="18" charset="0"/>
                <a:ea typeface="Times New Roman" panose="02020603050405020304" pitchFamily="18" charset="0"/>
                <a:cs typeface="+mn-cs"/>
              </a:rPr>
              <a:t> </a:t>
            </a:r>
            <a:r>
              <a:rPr lang="en-US" sz="1100" b="1" cap="none" dirty="0" smtClean="0">
                <a:solidFill>
                  <a:prstClr val="black"/>
                </a:solidFill>
                <a:latin typeface="Times New Roman" panose="02020603050405020304" pitchFamily="18" charset="0"/>
                <a:ea typeface="Times New Roman" panose="02020603050405020304" pitchFamily="18" charset="0"/>
                <a:cs typeface="+mn-cs"/>
              </a:rPr>
              <a:t/>
            </a:r>
            <a:br>
              <a:rPr lang="en-US" sz="1100" b="1" cap="none" dirty="0" smtClean="0">
                <a:solidFill>
                  <a:prstClr val="black"/>
                </a:solidFill>
                <a:latin typeface="Times New Roman" panose="02020603050405020304" pitchFamily="18" charset="0"/>
                <a:ea typeface="Times New Roman" panose="02020603050405020304" pitchFamily="18" charset="0"/>
                <a:cs typeface="+mn-cs"/>
              </a:rPr>
            </a:br>
            <a:endParaRPr lang="ru-RU" dirty="0"/>
          </a:p>
        </p:txBody>
      </p:sp>
      <p:graphicFrame>
        <p:nvGraphicFramePr>
          <p:cNvPr id="4" name="Объект 3"/>
          <p:cNvGraphicFramePr>
            <a:graphicFrameLocks noGrp="1" noChangeAspect="1"/>
          </p:cNvGraphicFramePr>
          <p:nvPr>
            <p:ph idx="1"/>
            <p:extLst>
              <p:ext uri="{D42A27DB-BD31-4B8C-83A1-F6EECF244321}">
                <p14:modId xmlns:p14="http://schemas.microsoft.com/office/powerpoint/2010/main" val="4065400366"/>
              </p:ext>
            </p:extLst>
          </p:nvPr>
        </p:nvGraphicFramePr>
        <p:xfrm>
          <a:off x="960582" y="1930399"/>
          <a:ext cx="10889673" cy="3888509"/>
        </p:xfrm>
        <a:graphic>
          <a:graphicData uri="http://schemas.openxmlformats.org/presentationml/2006/ole">
            <mc:AlternateContent xmlns:mc="http://schemas.openxmlformats.org/markup-compatibility/2006">
              <mc:Choice xmlns:v="urn:schemas-microsoft-com:vml" Requires="v">
                <p:oleObj spid="_x0000_s1181" name="Документ" r:id="rId3" imgW="14508704" imgH="3605563" progId="Word.Document.12">
                  <p:embed/>
                </p:oleObj>
              </mc:Choice>
              <mc:Fallback>
                <p:oleObj name="Документ" r:id="rId3" imgW="14508704" imgH="3605563" progId="Word.Document.12">
                  <p:embed/>
                  <p:pic>
                    <p:nvPicPr>
                      <p:cNvPr id="7" name="Объект 6"/>
                      <p:cNvPicPr/>
                      <p:nvPr/>
                    </p:nvPicPr>
                    <p:blipFill>
                      <a:blip r:embed="rId4"/>
                      <a:stretch>
                        <a:fillRect/>
                      </a:stretch>
                    </p:blipFill>
                    <p:spPr>
                      <a:xfrm>
                        <a:off x="960582" y="1930399"/>
                        <a:ext cx="10889673" cy="3888509"/>
                      </a:xfrm>
                      <a:prstGeom prst="rect">
                        <a:avLst/>
                      </a:prstGeom>
                    </p:spPr>
                  </p:pic>
                </p:oleObj>
              </mc:Fallback>
            </mc:AlternateContent>
          </a:graphicData>
        </a:graphic>
      </p:graphicFrame>
    </p:spTree>
    <p:extLst>
      <p:ext uri="{BB962C8B-B14F-4D97-AF65-F5344CB8AC3E}">
        <p14:creationId xmlns:p14="http://schemas.microsoft.com/office/powerpoint/2010/main" val="6612464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03127" y="191590"/>
            <a:ext cx="4267200" cy="1009137"/>
          </a:xfrm>
        </p:spPr>
        <p:txBody>
          <a:bodyPr>
            <a:normAutofit fontScale="90000"/>
          </a:bodyPr>
          <a:lstStyle/>
          <a:p>
            <a:pPr marL="179996" lvl="0" algn="r">
              <a:lnSpc>
                <a:spcPct val="100000"/>
              </a:lnSpc>
              <a:spcBef>
                <a:spcPts val="0"/>
              </a:spcBef>
            </a:pPr>
            <a:r>
              <a:rPr lang="en-US" sz="1400" b="1" cap="none" dirty="0" err="1">
                <a:solidFill>
                  <a:prstClr val="black"/>
                </a:solidFill>
                <a:latin typeface="Times New Roman" panose="02020603050405020304" pitchFamily="18" charset="0"/>
                <a:ea typeface="Times New Roman" panose="02020603050405020304" pitchFamily="18" charset="0"/>
                <a:cs typeface="+mn-cs"/>
              </a:rPr>
              <a:t>Anexa</a:t>
            </a:r>
            <a:r>
              <a:rPr lang="en-US" sz="1400" b="1" cap="none" dirty="0">
                <a:solidFill>
                  <a:prstClr val="black"/>
                </a:solidFill>
                <a:latin typeface="Times New Roman" panose="02020603050405020304" pitchFamily="18" charset="0"/>
                <a:ea typeface="Times New Roman" panose="02020603050405020304" pitchFamily="18" charset="0"/>
                <a:cs typeface="+mn-cs"/>
              </a:rPr>
              <a:t> </a:t>
            </a:r>
            <a:r>
              <a:rPr lang="en-US" sz="1400" b="1" cap="none" dirty="0" err="1">
                <a:solidFill>
                  <a:prstClr val="black"/>
                </a:solidFill>
                <a:latin typeface="Times New Roman" panose="02020603050405020304" pitchFamily="18" charset="0"/>
                <a:ea typeface="Times New Roman" panose="02020603050405020304" pitchFamily="18" charset="0"/>
                <a:cs typeface="+mn-cs"/>
              </a:rPr>
              <a:t>nr</a:t>
            </a:r>
            <a:r>
              <a:rPr lang="en-US" sz="1400" b="1" cap="none" dirty="0">
                <a:solidFill>
                  <a:prstClr val="black"/>
                </a:solidFill>
                <a:latin typeface="Times New Roman" panose="02020603050405020304" pitchFamily="18" charset="0"/>
                <a:ea typeface="Times New Roman" panose="02020603050405020304" pitchFamily="18" charset="0"/>
                <a:cs typeface="+mn-cs"/>
              </a:rPr>
              <a:t>. 2 la </a:t>
            </a:r>
            <a:r>
              <a:rPr lang="en-US" sz="1400" b="1" cap="none" dirty="0" err="1">
                <a:solidFill>
                  <a:prstClr val="black"/>
                </a:solidFill>
                <a:latin typeface="Times New Roman" panose="02020603050405020304" pitchFamily="18" charset="0"/>
                <a:ea typeface="Times New Roman" panose="02020603050405020304" pitchFamily="18" charset="0"/>
                <a:cs typeface="+mn-cs"/>
              </a:rPr>
              <a:t>Calculul</a:t>
            </a:r>
            <a:r>
              <a:rPr lang="en-US" sz="1400" b="1" cap="none" dirty="0">
                <a:solidFill>
                  <a:prstClr val="black"/>
                </a:solidFill>
                <a:latin typeface="Times New Roman" panose="02020603050405020304" pitchFamily="18" charset="0"/>
                <a:ea typeface="Times New Roman" panose="02020603050405020304" pitchFamily="18" charset="0"/>
                <a:cs typeface="+mn-cs"/>
              </a:rPr>
              <a:t> BIJ 17</a:t>
            </a:r>
            <a:br>
              <a:rPr lang="en-US" sz="1400" b="1" cap="none" dirty="0">
                <a:solidFill>
                  <a:prstClr val="black"/>
                </a:solidFill>
                <a:latin typeface="Times New Roman" panose="02020603050405020304" pitchFamily="18" charset="0"/>
                <a:ea typeface="Times New Roman" panose="02020603050405020304" pitchFamily="18" charset="0"/>
                <a:cs typeface="+mn-cs"/>
              </a:rPr>
            </a:br>
            <a:r>
              <a:rPr lang="ro-RO" sz="1400" b="1" cap="none" dirty="0" err="1">
                <a:solidFill>
                  <a:prstClr val="black"/>
                </a:solidFill>
                <a:latin typeface="Times New Roman" panose="02020603050405020304" pitchFamily="18" charset="0"/>
                <a:ea typeface="Times New Roman" panose="02020603050405020304" pitchFamily="18" charset="0"/>
                <a:cs typeface="+mn-cs"/>
              </a:rPr>
              <a:t>Informaţia</a:t>
            </a:r>
            <a:r>
              <a:rPr lang="ro-RO" sz="1400" b="1" cap="none" dirty="0">
                <a:solidFill>
                  <a:prstClr val="black"/>
                </a:solidFill>
                <a:latin typeface="Times New Roman" panose="02020603050405020304" pitchFamily="18" charset="0"/>
                <a:ea typeface="Times New Roman" panose="02020603050405020304" pitchFamily="18" charset="0"/>
                <a:cs typeface="+mn-cs"/>
              </a:rPr>
              <a:t> privind sumele înlesnirilor/ </a:t>
            </a:r>
            <a:r>
              <a:rPr lang="ro-RO" sz="1400" i="1" cap="none" dirty="0" err="1">
                <a:solidFill>
                  <a:prstClr val="black"/>
                </a:solidFill>
                <a:latin typeface="Times New Roman" panose="02020603050405020304" pitchFamily="18" charset="0"/>
                <a:ea typeface="Times New Roman" panose="02020603050405020304" pitchFamily="18" charset="0"/>
                <a:cs typeface="+mn-cs"/>
              </a:rPr>
              <a:t>Информация</a:t>
            </a:r>
            <a:r>
              <a:rPr lang="ro-RO" sz="1400" i="1" cap="none" dirty="0">
                <a:solidFill>
                  <a:prstClr val="black"/>
                </a:solidFill>
                <a:latin typeface="Times New Roman" panose="02020603050405020304" pitchFamily="18" charset="0"/>
                <a:ea typeface="Times New Roman" panose="02020603050405020304" pitchFamily="18" charset="0"/>
                <a:cs typeface="+mn-cs"/>
              </a:rPr>
              <a:t> о </a:t>
            </a:r>
            <a:r>
              <a:rPr lang="ro-RO" sz="1400" i="1" cap="none" dirty="0" err="1">
                <a:solidFill>
                  <a:prstClr val="black"/>
                </a:solidFill>
                <a:latin typeface="Times New Roman" panose="02020603050405020304" pitchFamily="18" charset="0"/>
                <a:ea typeface="Times New Roman" panose="02020603050405020304" pitchFamily="18" charset="0"/>
                <a:cs typeface="+mn-cs"/>
              </a:rPr>
              <a:t>суммах</a:t>
            </a:r>
            <a:r>
              <a:rPr lang="ro-RO" sz="1400" i="1" cap="none" dirty="0">
                <a:solidFill>
                  <a:prstClr val="black"/>
                </a:solidFill>
                <a:latin typeface="Times New Roman" panose="02020603050405020304" pitchFamily="18" charset="0"/>
                <a:ea typeface="Times New Roman" panose="02020603050405020304" pitchFamily="18" charset="0"/>
                <a:cs typeface="+mn-cs"/>
              </a:rPr>
              <a:t> </a:t>
            </a:r>
            <a:r>
              <a:rPr lang="ro-RO" sz="1400" i="1" cap="none" dirty="0" err="1">
                <a:solidFill>
                  <a:prstClr val="black"/>
                </a:solidFill>
                <a:latin typeface="Times New Roman" panose="02020603050405020304" pitchFamily="18" charset="0"/>
                <a:ea typeface="Times New Roman" panose="02020603050405020304" pitchFamily="18" charset="0"/>
                <a:cs typeface="+mn-cs"/>
              </a:rPr>
              <a:t>льгот</a:t>
            </a:r>
            <a:r>
              <a:rPr lang="ru-RU" sz="1400" cap="none" dirty="0">
                <a:solidFill>
                  <a:prstClr val="black"/>
                </a:solidFill>
                <a:latin typeface="Times New Roman" panose="02020603050405020304" pitchFamily="18" charset="0"/>
                <a:ea typeface="Times New Roman" panose="02020603050405020304" pitchFamily="18" charset="0"/>
                <a:cs typeface="+mn-cs"/>
              </a:rPr>
              <a:t/>
            </a:r>
            <a:br>
              <a:rPr lang="ru-RU" sz="1400" cap="none" dirty="0">
                <a:solidFill>
                  <a:prstClr val="black"/>
                </a:solidFill>
                <a:latin typeface="Times New Roman" panose="02020603050405020304" pitchFamily="18" charset="0"/>
                <a:ea typeface="Times New Roman" panose="02020603050405020304" pitchFamily="18" charset="0"/>
                <a:cs typeface="+mn-cs"/>
              </a:rPr>
            </a:br>
            <a:endParaRPr lang="ru-RU" dirty="0"/>
          </a:p>
        </p:txBody>
      </p:sp>
      <p:graphicFrame>
        <p:nvGraphicFramePr>
          <p:cNvPr id="5" name="Объект 4"/>
          <p:cNvGraphicFramePr>
            <a:graphicFrameLocks noGrp="1" noChangeAspect="1"/>
          </p:cNvGraphicFramePr>
          <p:nvPr>
            <p:ph idx="1"/>
            <p:extLst>
              <p:ext uri="{D42A27DB-BD31-4B8C-83A1-F6EECF244321}">
                <p14:modId xmlns:p14="http://schemas.microsoft.com/office/powerpoint/2010/main" val="766126392"/>
              </p:ext>
            </p:extLst>
          </p:nvPr>
        </p:nvGraphicFramePr>
        <p:xfrm>
          <a:off x="685800" y="1265382"/>
          <a:ext cx="11102975" cy="4505181"/>
        </p:xfrm>
        <a:graphic>
          <a:graphicData uri="http://schemas.openxmlformats.org/presentationml/2006/ole">
            <mc:AlternateContent xmlns:mc="http://schemas.openxmlformats.org/markup-compatibility/2006">
              <mc:Choice xmlns:v="urn:schemas-microsoft-com:vml" Requires="v">
                <p:oleObj spid="_x0000_s2201" name="Документ" r:id="rId3" imgW="10227636" imgH="3615282" progId="Word.Document.12">
                  <p:embed/>
                </p:oleObj>
              </mc:Choice>
              <mc:Fallback>
                <p:oleObj name="Документ" r:id="rId3" imgW="10227636" imgH="3615282" progId="Word.Document.12">
                  <p:embed/>
                  <p:pic>
                    <p:nvPicPr>
                      <p:cNvPr id="11" name="Объект 10"/>
                      <p:cNvPicPr/>
                      <p:nvPr/>
                    </p:nvPicPr>
                    <p:blipFill>
                      <a:blip r:embed="rId4"/>
                      <a:stretch>
                        <a:fillRect/>
                      </a:stretch>
                    </p:blipFill>
                    <p:spPr>
                      <a:xfrm>
                        <a:off x="685800" y="1265382"/>
                        <a:ext cx="11102975" cy="4505181"/>
                      </a:xfrm>
                      <a:prstGeom prst="rect">
                        <a:avLst/>
                      </a:prstGeom>
                    </p:spPr>
                  </p:pic>
                </p:oleObj>
              </mc:Fallback>
            </mc:AlternateContent>
          </a:graphicData>
        </a:graphic>
      </p:graphicFrame>
    </p:spTree>
    <p:extLst>
      <p:ext uri="{BB962C8B-B14F-4D97-AF65-F5344CB8AC3E}">
        <p14:creationId xmlns:p14="http://schemas.microsoft.com/office/powerpoint/2010/main" val="2097689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a:xfrm>
            <a:off x="2084459" y="365128"/>
            <a:ext cx="6937621" cy="723444"/>
          </a:xfrm>
        </p:spPr>
        <p:txBody>
          <a:bodyPr>
            <a:normAutofit fontScale="90000"/>
          </a:bodyPr>
          <a:lstStyle/>
          <a:p>
            <a:pPr algn="ctr">
              <a:spcBef>
                <a:spcPts val="0"/>
              </a:spcBef>
            </a:pPr>
            <a:r>
              <a:rPr lang="ru-RU" sz="1633" b="1" dirty="0">
                <a:solidFill>
                  <a:srgbClr val="C00000"/>
                </a:solidFill>
                <a:latin typeface="Times New Roman" panose="02020603050405020304" pitchFamily="18" charset="0"/>
                <a:cs typeface="Times New Roman" panose="02020603050405020304" pitchFamily="18" charset="0"/>
              </a:rPr>
              <a:t>Раздел VI</a:t>
            </a:r>
            <a:r>
              <a:rPr lang="ru-RU" sz="1633" b="1" baseline="30000" dirty="0">
                <a:solidFill>
                  <a:srgbClr val="C00000"/>
                </a:solidFill>
                <a:latin typeface="Times New Roman" panose="02020603050405020304" pitchFamily="18" charset="0"/>
                <a:cs typeface="Times New Roman" panose="02020603050405020304" pitchFamily="18" charset="0"/>
              </a:rPr>
              <a:t>1</a:t>
            </a:r>
            <a:r>
              <a:rPr lang="ru-RU" sz="1633" b="1" dirty="0">
                <a:solidFill>
                  <a:srgbClr val="C00000"/>
                </a:solidFill>
                <a:latin typeface="Times New Roman" panose="02020603050405020304" pitchFamily="18" charset="0"/>
                <a:cs typeface="Times New Roman" panose="02020603050405020304" pitchFamily="18" charset="0"/>
              </a:rPr>
              <a:t/>
            </a:r>
            <a:br>
              <a:rPr lang="ru-RU" sz="1633" b="1" dirty="0">
                <a:solidFill>
                  <a:srgbClr val="C00000"/>
                </a:solidFill>
                <a:latin typeface="Times New Roman" panose="02020603050405020304" pitchFamily="18" charset="0"/>
                <a:cs typeface="Times New Roman" panose="02020603050405020304" pitchFamily="18" charset="0"/>
              </a:rPr>
            </a:br>
            <a:r>
              <a:rPr lang="ru-RU" sz="1633" b="1" dirty="0">
                <a:solidFill>
                  <a:srgbClr val="C00000"/>
                </a:solidFill>
                <a:latin typeface="Times New Roman" panose="02020603050405020304" pitchFamily="18" charset="0"/>
                <a:cs typeface="Times New Roman" panose="02020603050405020304" pitchFamily="18" charset="0"/>
              </a:rPr>
              <a:t>ПОИМУЩЕСТВЕННЫЙ НАЛОГ</a:t>
            </a:r>
            <a:br>
              <a:rPr lang="ru-RU" sz="1633" b="1" dirty="0">
                <a:solidFill>
                  <a:srgbClr val="C00000"/>
                </a:solidFill>
                <a:latin typeface="Times New Roman" panose="02020603050405020304" pitchFamily="18" charset="0"/>
                <a:cs typeface="Times New Roman" panose="02020603050405020304" pitchFamily="18" charset="0"/>
              </a:rPr>
            </a:br>
            <a:endParaRPr lang="ru-RU" sz="1633" dirty="0">
              <a:solidFill>
                <a:srgbClr val="C00000"/>
              </a:solidFill>
              <a:latin typeface="Times New Roman" panose="02020603050405020304" pitchFamily="18" charset="0"/>
              <a:cs typeface="Times New Roman" panose="02020603050405020304" pitchFamily="18" charset="0"/>
            </a:endParaRPr>
          </a:p>
        </p:txBody>
      </p:sp>
      <p:sp>
        <p:nvSpPr>
          <p:cNvPr id="11" name="Объект 10"/>
          <p:cNvSpPr>
            <a:spLocks noGrp="1"/>
          </p:cNvSpPr>
          <p:nvPr>
            <p:ph idx="1"/>
          </p:nvPr>
        </p:nvSpPr>
        <p:spPr>
          <a:xfrm>
            <a:off x="498764" y="1232452"/>
            <a:ext cx="9718662" cy="5208105"/>
          </a:xfrm>
        </p:spPr>
        <p:txBody>
          <a:bodyPr>
            <a:normAutofit fontScale="92500"/>
          </a:bodyPr>
          <a:lstStyle/>
          <a:p>
            <a:pPr marL="0" indent="0">
              <a:buNone/>
            </a:pPr>
            <a:r>
              <a:rPr lang="ru-RU" sz="1633" dirty="0">
                <a:latin typeface="Times New Roman" panose="02020603050405020304" pitchFamily="18" charset="0"/>
                <a:cs typeface="Times New Roman" panose="02020603050405020304" pitchFamily="18" charset="0"/>
              </a:rPr>
              <a:t>► </a:t>
            </a:r>
            <a:r>
              <a:rPr lang="ru-RU" sz="1633" b="1" dirty="0">
                <a:latin typeface="Times New Roman" panose="02020603050405020304" pitchFamily="18" charset="0"/>
                <a:cs typeface="Times New Roman" panose="02020603050405020304" pitchFamily="18" charset="0"/>
              </a:rPr>
              <a:t>Субъекты налогообложения </a:t>
            </a:r>
            <a:r>
              <a:rPr lang="ru-RU" sz="1633" dirty="0">
                <a:latin typeface="Times New Roman" panose="02020603050405020304" pitchFamily="18" charset="0"/>
                <a:cs typeface="Times New Roman" panose="02020603050405020304" pitchFamily="18" charset="0"/>
              </a:rPr>
              <a:t>- физические лица – собственники недвижимого имущества, предназначенного для жилья, включая дачные коттеджи (за исключением земельных участков), на территории Республики Молдова.</a:t>
            </a:r>
          </a:p>
          <a:p>
            <a:pPr marL="0" indent="0" algn="just">
              <a:spcBef>
                <a:spcPts val="0"/>
              </a:spcBef>
              <a:buNone/>
            </a:pPr>
            <a:r>
              <a:rPr lang="ru-RU" sz="1633" dirty="0">
                <a:latin typeface="Times New Roman" panose="02020603050405020304" pitchFamily="18" charset="0"/>
                <a:cs typeface="Times New Roman" panose="02020603050405020304" pitchFamily="18" charset="0"/>
              </a:rPr>
              <a:t>► </a:t>
            </a:r>
            <a:r>
              <a:rPr lang="ru-RU" sz="1633" b="1" dirty="0">
                <a:latin typeface="Times New Roman" panose="02020603050405020304" pitchFamily="18" charset="0"/>
                <a:cs typeface="Times New Roman" panose="02020603050405020304" pitchFamily="18" charset="0"/>
              </a:rPr>
              <a:t>Объектом налогообложения </a:t>
            </a:r>
            <a:r>
              <a:rPr lang="ru-RU" sz="1633" dirty="0" smtClean="0">
                <a:latin typeface="Times New Roman" panose="02020603050405020304" pitchFamily="18" charset="0"/>
                <a:cs typeface="Times New Roman" panose="02020603050405020304" pitchFamily="18" charset="0"/>
              </a:rPr>
              <a:t>являются</a:t>
            </a:r>
            <a:r>
              <a:rPr lang="ru-RU" sz="1633" dirty="0">
                <a:latin typeface="Times New Roman" panose="02020603050405020304" pitchFamily="18" charset="0"/>
                <a:cs typeface="Times New Roman" panose="02020603050405020304" pitchFamily="18" charset="0"/>
              </a:rPr>
              <a:t>: - квартиры и изолированные жилые помещения в многоэтажных домах, квартиры в индивидуальных жилых домах, индивидуальные жилые дома в городской и сельской местности и дачные коттеджи – жилища, используемые на временной основе в качестве дополнительного места жительства для отдыха и </a:t>
            </a:r>
            <a:r>
              <a:rPr lang="ru-RU" sz="1633" dirty="0" smtClean="0">
                <a:latin typeface="Times New Roman" panose="02020603050405020304" pitchFamily="18" charset="0"/>
                <a:cs typeface="Times New Roman" panose="02020603050405020304" pitchFamily="18" charset="0"/>
              </a:rPr>
              <a:t>досуга:</a:t>
            </a:r>
            <a:endParaRPr lang="ru-RU" sz="1633" dirty="0">
              <a:latin typeface="Times New Roman" panose="02020603050405020304" pitchFamily="18" charset="0"/>
              <a:cs typeface="Times New Roman" panose="02020603050405020304" pitchFamily="18" charset="0"/>
            </a:endParaRPr>
          </a:p>
          <a:p>
            <a:pPr marL="0" indent="0" algn="just">
              <a:spcBef>
                <a:spcPts val="0"/>
              </a:spcBef>
              <a:buNone/>
            </a:pPr>
            <a:r>
              <a:rPr lang="ru-RU" sz="1633" dirty="0">
                <a:latin typeface="Times New Roman" panose="02020603050405020304" pitchFamily="18" charset="0"/>
                <a:cs typeface="Times New Roman" panose="02020603050405020304" pitchFamily="18" charset="0"/>
              </a:rPr>
              <a:t>a) </a:t>
            </a:r>
            <a:r>
              <a:rPr lang="ru-RU" sz="1633" b="1" dirty="0">
                <a:solidFill>
                  <a:srgbClr val="FF0000"/>
                </a:solidFill>
                <a:latin typeface="Times New Roman" panose="02020603050405020304" pitchFamily="18" charset="0"/>
                <a:cs typeface="Times New Roman" panose="02020603050405020304" pitchFamily="18" charset="0"/>
              </a:rPr>
              <a:t>общая оценочная стоимость </a:t>
            </a:r>
            <a:r>
              <a:rPr lang="ru-RU" sz="1633" b="1" dirty="0" smtClean="0">
                <a:solidFill>
                  <a:srgbClr val="FF0000"/>
                </a:solidFill>
                <a:latin typeface="Times New Roman" panose="02020603050405020304" pitchFamily="18" charset="0"/>
                <a:cs typeface="Times New Roman" panose="02020603050405020304" pitchFamily="18" charset="0"/>
              </a:rPr>
              <a:t>которых </a:t>
            </a:r>
            <a:r>
              <a:rPr lang="ru-RU" sz="1633" dirty="0" smtClean="0">
                <a:latin typeface="Times New Roman" panose="02020603050405020304" pitchFamily="18" charset="0"/>
                <a:cs typeface="Times New Roman" panose="02020603050405020304" pitchFamily="18" charset="0"/>
              </a:rPr>
              <a:t>составляет </a:t>
            </a:r>
            <a:r>
              <a:rPr lang="ru-RU" sz="1633" dirty="0" smtClean="0">
                <a:solidFill>
                  <a:schemeClr val="tx1"/>
                </a:solidFill>
                <a:latin typeface="Times New Roman" panose="02020603050405020304" pitchFamily="18" charset="0"/>
                <a:cs typeface="Times New Roman" panose="02020603050405020304" pitchFamily="18" charset="0"/>
              </a:rPr>
              <a:t>не </a:t>
            </a:r>
            <a:r>
              <a:rPr lang="ru-RU" sz="1633" dirty="0">
                <a:solidFill>
                  <a:schemeClr val="tx1"/>
                </a:solidFill>
                <a:latin typeface="Times New Roman" panose="02020603050405020304" pitchFamily="18" charset="0"/>
                <a:cs typeface="Times New Roman" panose="02020603050405020304" pitchFamily="18" charset="0"/>
              </a:rPr>
              <a:t>менее 200 среднемесячных заработных </a:t>
            </a:r>
            <a:r>
              <a:rPr lang="ru-RU" sz="1633" dirty="0" smtClean="0">
                <a:solidFill>
                  <a:schemeClr val="tx1"/>
                </a:solidFill>
                <a:latin typeface="Times New Roman" panose="02020603050405020304" pitchFamily="18" charset="0"/>
                <a:cs typeface="Times New Roman" panose="02020603050405020304" pitchFamily="18" charset="0"/>
              </a:rPr>
              <a:t>плат </a:t>
            </a:r>
            <a:r>
              <a:rPr lang="ru-RU" sz="1633" dirty="0">
                <a:solidFill>
                  <a:schemeClr val="tx1"/>
                </a:solidFill>
                <a:latin typeface="Times New Roman" panose="02020603050405020304" pitchFamily="18" charset="0"/>
                <a:cs typeface="Times New Roman" panose="02020603050405020304" pitchFamily="18" charset="0"/>
              </a:rPr>
              <a:t>по экономике, прогнозируемых и утверждаемых </a:t>
            </a:r>
            <a:r>
              <a:rPr lang="ru-RU" sz="1633" dirty="0" smtClean="0">
                <a:solidFill>
                  <a:schemeClr val="tx1"/>
                </a:solidFill>
                <a:latin typeface="Times New Roman" panose="02020603050405020304" pitchFamily="18" charset="0"/>
                <a:cs typeface="Times New Roman" panose="02020603050405020304" pitchFamily="18" charset="0"/>
              </a:rPr>
              <a:t>Правительством (</a:t>
            </a:r>
            <a:r>
              <a:rPr lang="ru-RU" sz="1633" i="1" dirty="0" smtClean="0">
                <a:solidFill>
                  <a:schemeClr val="tx1"/>
                </a:solidFill>
                <a:latin typeface="Times New Roman" panose="02020603050405020304" pitchFamily="18" charset="0"/>
                <a:cs typeface="Times New Roman" panose="02020603050405020304" pitchFamily="18" charset="0"/>
              </a:rPr>
              <a:t>для 2025 среднемесячная заработная плата составляет</a:t>
            </a:r>
            <a:r>
              <a:rPr lang="ro-RO" sz="1633" i="1" dirty="0" smtClean="0">
                <a:solidFill>
                  <a:schemeClr val="tx1"/>
                </a:solidFill>
                <a:latin typeface="Times New Roman" panose="02020603050405020304" pitchFamily="18" charset="0"/>
                <a:cs typeface="Times New Roman" panose="02020603050405020304" pitchFamily="18" charset="0"/>
              </a:rPr>
              <a:t> 16100 </a:t>
            </a:r>
            <a:r>
              <a:rPr lang="ru-RU" sz="1633" i="1" dirty="0" smtClean="0">
                <a:solidFill>
                  <a:schemeClr val="tx1"/>
                </a:solidFill>
                <a:latin typeface="Times New Roman" panose="02020603050405020304" pitchFamily="18" charset="0"/>
                <a:cs typeface="Times New Roman" panose="02020603050405020304" pitchFamily="18" charset="0"/>
              </a:rPr>
              <a:t>леев, следовательно, общая оцененная стоимость в 2025 должна составлять </a:t>
            </a:r>
            <a:r>
              <a:rPr lang="ru-RU" sz="1700" b="1" i="1" dirty="0" smtClean="0">
                <a:solidFill>
                  <a:srgbClr val="FF0000"/>
                </a:solidFill>
                <a:latin typeface="Times New Roman" panose="02020603050405020304" pitchFamily="18" charset="0"/>
                <a:cs typeface="Times New Roman" panose="02020603050405020304" pitchFamily="18" charset="0"/>
              </a:rPr>
              <a:t>не </a:t>
            </a:r>
            <a:r>
              <a:rPr lang="ru-RU" sz="1700" b="1" i="1" dirty="0">
                <a:solidFill>
                  <a:srgbClr val="FF0000"/>
                </a:solidFill>
                <a:latin typeface="Times New Roman" panose="02020603050405020304" pitchFamily="18" charset="0"/>
                <a:cs typeface="Times New Roman" panose="02020603050405020304" pitchFamily="18" charset="0"/>
              </a:rPr>
              <a:t>менее  3 млн. 220 </a:t>
            </a:r>
            <a:r>
              <a:rPr lang="ru-RU" sz="1700" b="1" i="1" dirty="0" err="1">
                <a:solidFill>
                  <a:srgbClr val="FF0000"/>
                </a:solidFill>
                <a:latin typeface="Times New Roman" panose="02020603050405020304" pitchFamily="18" charset="0"/>
                <a:cs typeface="Times New Roman" panose="02020603050405020304" pitchFamily="18" charset="0"/>
              </a:rPr>
              <a:t>тыс</a:t>
            </a:r>
            <a:r>
              <a:rPr lang="ru-RU" sz="1700" b="1" i="1" dirty="0">
                <a:solidFill>
                  <a:srgbClr val="FF0000"/>
                </a:solidFill>
                <a:latin typeface="Times New Roman" panose="02020603050405020304" pitchFamily="18" charset="0"/>
                <a:cs typeface="Times New Roman" panose="02020603050405020304" pitchFamily="18" charset="0"/>
              </a:rPr>
              <a:t> </a:t>
            </a:r>
            <a:r>
              <a:rPr lang="ru-RU" sz="1700" b="1" i="1" dirty="0" smtClean="0">
                <a:solidFill>
                  <a:srgbClr val="FF0000"/>
                </a:solidFill>
                <a:latin typeface="Times New Roman" panose="02020603050405020304" pitchFamily="18" charset="0"/>
                <a:cs typeface="Times New Roman" panose="02020603050405020304" pitchFamily="18" charset="0"/>
              </a:rPr>
              <a:t>леев</a:t>
            </a:r>
            <a:r>
              <a:rPr lang="ro-RO" sz="1700" i="1" dirty="0" smtClean="0">
                <a:latin typeface="Times New Roman" panose="02020603050405020304" pitchFamily="18" charset="0"/>
                <a:cs typeface="Times New Roman" panose="02020603050405020304" pitchFamily="18" charset="0"/>
              </a:rPr>
              <a:t>)</a:t>
            </a:r>
            <a:r>
              <a:rPr lang="ru-RU" sz="1633" dirty="0" smtClean="0">
                <a:latin typeface="Times New Roman" panose="02020603050405020304" pitchFamily="18" charset="0"/>
                <a:cs typeface="Times New Roman" panose="02020603050405020304" pitchFamily="18" charset="0"/>
              </a:rPr>
              <a:t>;</a:t>
            </a:r>
            <a:endParaRPr lang="ru-RU" sz="1633" dirty="0">
              <a:latin typeface="Times New Roman" panose="02020603050405020304" pitchFamily="18" charset="0"/>
              <a:cs typeface="Times New Roman" panose="02020603050405020304" pitchFamily="18" charset="0"/>
            </a:endParaRPr>
          </a:p>
          <a:p>
            <a:pPr marL="0" indent="0" algn="just">
              <a:spcBef>
                <a:spcPts val="0"/>
              </a:spcBef>
              <a:buNone/>
            </a:pPr>
            <a:r>
              <a:rPr lang="ru-RU" sz="1633" dirty="0">
                <a:latin typeface="Times New Roman" panose="02020603050405020304" pitchFamily="18" charset="0"/>
                <a:cs typeface="Times New Roman" panose="02020603050405020304" pitchFamily="18" charset="0"/>
              </a:rPr>
              <a:t>b) </a:t>
            </a:r>
            <a:r>
              <a:rPr lang="ru-RU" sz="1633" b="1" dirty="0">
                <a:solidFill>
                  <a:srgbClr val="FF0000"/>
                </a:solidFill>
                <a:latin typeface="Times New Roman" panose="02020603050405020304" pitchFamily="18" charset="0"/>
                <a:cs typeface="Times New Roman" panose="02020603050405020304" pitchFamily="18" charset="0"/>
              </a:rPr>
              <a:t>общая площадь составляет 120 квадратных метров и более</a:t>
            </a:r>
            <a:r>
              <a:rPr lang="ru-RU" sz="1633" dirty="0">
                <a:latin typeface="Times New Roman" panose="02020603050405020304" pitchFamily="18" charset="0"/>
                <a:cs typeface="Times New Roman" panose="02020603050405020304" pitchFamily="18" charset="0"/>
              </a:rPr>
              <a:t>.</a:t>
            </a:r>
          </a:p>
          <a:p>
            <a:pPr marL="0" indent="0" algn="just">
              <a:spcBef>
                <a:spcPts val="0"/>
              </a:spcBef>
              <a:buNone/>
            </a:pPr>
            <a:r>
              <a:rPr lang="ru-RU" sz="1633" dirty="0">
                <a:latin typeface="Times New Roman" panose="02020603050405020304" pitchFamily="18" charset="0"/>
                <a:cs typeface="Times New Roman" panose="02020603050405020304" pitchFamily="18" charset="0"/>
              </a:rPr>
              <a:t>► </a:t>
            </a:r>
            <a:r>
              <a:rPr lang="ru-RU" sz="1633" b="1" dirty="0">
                <a:latin typeface="Times New Roman" panose="02020603050405020304" pitchFamily="18" charset="0"/>
                <a:cs typeface="Times New Roman" panose="02020603050405020304" pitchFamily="18" charset="0"/>
              </a:rPr>
              <a:t>Налоговым периодом является календарный год.</a:t>
            </a:r>
          </a:p>
          <a:p>
            <a:pPr marL="0" indent="0" algn="just">
              <a:spcBef>
                <a:spcPts val="0"/>
              </a:spcBef>
              <a:buNone/>
            </a:pPr>
            <a:r>
              <a:rPr lang="ru-RU" sz="1633" b="1" dirty="0">
                <a:solidFill>
                  <a:srgbClr val="C00000"/>
                </a:solidFill>
                <a:latin typeface="Times New Roman" panose="02020603050405020304" pitchFamily="18" charset="0"/>
                <a:cs typeface="Times New Roman" panose="02020603050405020304" pitchFamily="18" charset="0"/>
              </a:rPr>
              <a:t>*</a:t>
            </a:r>
            <a:r>
              <a:rPr lang="ru-RU" sz="1633" dirty="0">
                <a:latin typeface="Times New Roman" panose="02020603050405020304" pitchFamily="18" charset="0"/>
                <a:cs typeface="Times New Roman" panose="02020603050405020304" pitchFamily="18" charset="0"/>
              </a:rPr>
              <a:t> </a:t>
            </a:r>
            <a:r>
              <a:rPr lang="ru-RU" sz="1633" i="1" dirty="0">
                <a:solidFill>
                  <a:srgbClr val="C00000"/>
                </a:solidFill>
                <a:latin typeface="Times New Roman" panose="02020603050405020304" pitchFamily="18" charset="0"/>
                <a:cs typeface="Times New Roman" panose="02020603050405020304" pitchFamily="18" charset="0"/>
              </a:rPr>
              <a:t>Недвижимое имущество, предназначенное для жилья </a:t>
            </a:r>
            <a:r>
              <a:rPr lang="ru-RU" sz="1633" i="1" dirty="0">
                <a:latin typeface="Times New Roman" panose="02020603050405020304" pitchFamily="18" charset="0"/>
                <a:cs typeface="Times New Roman" panose="02020603050405020304" pitchFamily="18" charset="0"/>
              </a:rPr>
              <a:t>это</a:t>
            </a:r>
            <a:r>
              <a:rPr lang="ru-RU" sz="1633" dirty="0">
                <a:latin typeface="Times New Roman" panose="02020603050405020304" pitchFamily="18" charset="0"/>
                <a:cs typeface="Times New Roman" panose="02020603050405020304" pitchFamily="18" charset="0"/>
              </a:rPr>
              <a:t> здания и изолированные помещения, предназначенные для проживания, к которым относятся квартиры и изолированные жилые помещения в многоэтажных домах, квартиры в индивидуальных жилых домах, индивидуальные жилые дома в городской и сельской местности;</a:t>
            </a:r>
          </a:p>
          <a:p>
            <a:pPr marL="0" indent="0" algn="just">
              <a:spcBef>
                <a:spcPts val="0"/>
              </a:spcBef>
              <a:buNone/>
            </a:pPr>
            <a:r>
              <a:rPr lang="ru-RU" sz="1633" b="1" i="1" dirty="0">
                <a:solidFill>
                  <a:srgbClr val="C00000"/>
                </a:solidFill>
                <a:latin typeface="Times New Roman" panose="02020603050405020304" pitchFamily="18" charset="0"/>
                <a:cs typeface="Times New Roman" panose="02020603050405020304" pitchFamily="18" charset="0"/>
              </a:rPr>
              <a:t>*</a:t>
            </a:r>
            <a:r>
              <a:rPr lang="ru-RU" sz="1633" i="1" dirty="0">
                <a:latin typeface="Times New Roman" panose="02020603050405020304" pitchFamily="18" charset="0"/>
                <a:cs typeface="Times New Roman" panose="02020603050405020304" pitchFamily="18" charset="0"/>
              </a:rPr>
              <a:t> </a:t>
            </a:r>
            <a:r>
              <a:rPr lang="ru-RU" sz="1633" i="1" dirty="0">
                <a:solidFill>
                  <a:srgbClr val="C00000"/>
                </a:solidFill>
                <a:latin typeface="Times New Roman" panose="02020603050405020304" pitchFamily="18" charset="0"/>
                <a:cs typeface="Times New Roman" panose="02020603050405020304" pitchFamily="18" charset="0"/>
              </a:rPr>
              <a:t>Дачный коттедж</a:t>
            </a:r>
            <a:r>
              <a:rPr lang="ru-RU" sz="1633" dirty="0">
                <a:solidFill>
                  <a:srgbClr val="C00000"/>
                </a:solidFill>
                <a:latin typeface="Times New Roman" panose="02020603050405020304" pitchFamily="18" charset="0"/>
                <a:cs typeface="Times New Roman" panose="02020603050405020304" pitchFamily="18" charset="0"/>
              </a:rPr>
              <a:t> </a:t>
            </a:r>
            <a:r>
              <a:rPr lang="ru-RU" sz="1633" dirty="0">
                <a:latin typeface="Times New Roman" panose="02020603050405020304" pitchFamily="18" charset="0"/>
                <a:cs typeface="Times New Roman" panose="02020603050405020304" pitchFamily="18" charset="0"/>
              </a:rPr>
              <a:t>это жилище, используемое на временной основе в качестве дополнительного места жительства для отдыха и досуга;</a:t>
            </a:r>
          </a:p>
          <a:p>
            <a:pPr algn="just">
              <a:spcBef>
                <a:spcPts val="0"/>
              </a:spcBef>
            </a:pPr>
            <a:r>
              <a:rPr lang="ru-RU" sz="1633" i="1" dirty="0">
                <a:latin typeface="Times New Roman" panose="02020603050405020304" pitchFamily="18" charset="0"/>
                <a:cs typeface="Times New Roman" panose="02020603050405020304" pitchFamily="18" charset="0"/>
              </a:rPr>
              <a:t>Оцененная стоимость недвижимого имущества</a:t>
            </a:r>
            <a:r>
              <a:rPr lang="ru-RU" sz="1633" dirty="0">
                <a:latin typeface="Times New Roman" panose="02020603050405020304" pitchFamily="18" charset="0"/>
                <a:cs typeface="Times New Roman" panose="02020603050405020304" pitchFamily="18" charset="0"/>
              </a:rPr>
              <a:t> – стоимость, определенная кадастровыми органами в целях налогообложения и отраженная в реестре недвижимого имущества.</a:t>
            </a:r>
          </a:p>
          <a:p>
            <a:pPr algn="just">
              <a:spcBef>
                <a:spcPts val="0"/>
              </a:spcBef>
            </a:pPr>
            <a:endParaRPr lang="ru-RU" sz="1633" dirty="0">
              <a:latin typeface="Times New Roman" panose="02020603050405020304" pitchFamily="18" charset="0"/>
              <a:cs typeface="Times New Roman" panose="02020603050405020304" pitchFamily="18" charset="0"/>
            </a:endParaRPr>
          </a:p>
          <a:p>
            <a:pPr marL="0" indent="0" algn="just">
              <a:spcBef>
                <a:spcPts val="0"/>
              </a:spcBef>
              <a:buNone/>
            </a:pPr>
            <a:r>
              <a:rPr lang="ru-RU" sz="1633" dirty="0">
                <a:latin typeface="Times New Roman" panose="02020603050405020304" pitchFamily="18" charset="0"/>
                <a:cs typeface="Times New Roman" panose="02020603050405020304" pitchFamily="18" charset="0"/>
              </a:rPr>
              <a:t>► Исчисление поимущественного налога и представление платежного извещения осуществляются Государственной налоговой службой в срок до 10 декабря по состоянию на 1 ноября отчетного года.</a:t>
            </a:r>
          </a:p>
        </p:txBody>
      </p:sp>
      <p:pic>
        <p:nvPicPr>
          <p:cNvPr id="3" name="Рисунок 2"/>
          <p:cNvPicPr>
            <a:picLocks noChangeAspect="1"/>
          </p:cNvPicPr>
          <p:nvPr/>
        </p:nvPicPr>
        <p:blipFill>
          <a:blip r:embed="rId2"/>
          <a:stretch>
            <a:fillRect/>
          </a:stretch>
        </p:blipFill>
        <p:spPr>
          <a:xfrm>
            <a:off x="10123339" y="132522"/>
            <a:ext cx="1694192" cy="1921021"/>
          </a:xfrm>
          <a:prstGeom prst="rect">
            <a:avLst/>
          </a:prstGeom>
        </p:spPr>
      </p:pic>
    </p:spTree>
    <p:extLst>
      <p:ext uri="{BB962C8B-B14F-4D97-AF65-F5344CB8AC3E}">
        <p14:creationId xmlns:p14="http://schemas.microsoft.com/office/powerpoint/2010/main" val="2689755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9516" y="2749571"/>
            <a:ext cx="7586226" cy="1179029"/>
          </a:xfrm>
          <a:prstGeom prst="rect">
            <a:avLst/>
          </a:prstGeom>
          <a:solidFill>
            <a:schemeClr val="bg1"/>
          </a:solidFill>
        </p:spPr>
        <p:txBody>
          <a:bodyPr anchor="b">
            <a:normAutofit fontScale="90000"/>
          </a:bodyPr>
          <a:lstStyle>
            <a:lvl1pPr algn="ctr">
              <a:defRPr sz="8000">
                <a:ln>
                  <a:noFill/>
                </a:ln>
                <a:solidFill>
                  <a:schemeClr val="tx1">
                    <a:lumMod val="75000"/>
                    <a:lumOff val="25000"/>
                  </a:schemeClr>
                </a:solidFill>
              </a:defRPr>
            </a:lvl1pPr>
          </a:lstStyle>
          <a:p>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ro-RO" sz="3629" b="1" dirty="0"/>
              <a:t/>
            </a:r>
            <a:br>
              <a:rPr lang="ro-RO" sz="3629" b="1" dirty="0"/>
            </a:br>
            <a:r>
              <a:rPr lang="en-US" b="1" dirty="0">
                <a:solidFill>
                  <a:schemeClr val="accent2"/>
                </a:solidFill>
              </a:rPr>
              <a:t/>
            </a:r>
            <a:br>
              <a:rPr lang="en-US" b="1" dirty="0">
                <a:solidFill>
                  <a:schemeClr val="accent2"/>
                </a:solidFill>
              </a:rPr>
            </a:br>
            <a:r>
              <a:rPr lang="ru-RU" sz="2449" i="1" dirty="0">
                <a:solidFill>
                  <a:schemeClr val="accent2"/>
                </a:solidFill>
                <a:latin typeface="Bookman Old Style" panose="02050604050505020204" pitchFamily="18" charset="0"/>
                <a:ea typeface="+mn-ea"/>
                <a:cs typeface="+mn-cs"/>
              </a:rPr>
              <a:t>Местные сборы являются </a:t>
            </a:r>
            <a:r>
              <a:rPr lang="ru-RU" sz="2449" dirty="0">
                <a:solidFill>
                  <a:schemeClr val="accent2"/>
                </a:solidFill>
                <a:latin typeface="Bookman Old Style" panose="02050604050505020204" pitchFamily="18" charset="0"/>
                <a:ea typeface="+mn-ea"/>
                <a:cs typeface="+mn-cs"/>
              </a:rPr>
              <a:t>обязательными платежами в местные бюджеты</a:t>
            </a:r>
            <a:r>
              <a:rPr lang="ro-RO" sz="2449" b="1" dirty="0">
                <a:solidFill>
                  <a:schemeClr val="accent3"/>
                </a:solidFill>
                <a:latin typeface="Bookman Old Style" panose="02050604050505020204" pitchFamily="18" charset="0"/>
              </a:rPr>
              <a:t/>
            </a:r>
            <a:br>
              <a:rPr lang="ro-RO" sz="2449" b="1" dirty="0">
                <a:solidFill>
                  <a:schemeClr val="accent3"/>
                </a:solidFill>
                <a:latin typeface="Bookman Old Style" panose="02050604050505020204" pitchFamily="18" charset="0"/>
              </a:rPr>
            </a:br>
            <a:endParaRPr lang="ro-RO" sz="2449" b="1" dirty="0">
              <a:solidFill>
                <a:schemeClr val="accent3"/>
              </a:solidFill>
              <a:latin typeface="Bookman Old Style" panose="02050604050505020204" pitchFamily="18" charset="0"/>
            </a:endParaRPr>
          </a:p>
        </p:txBody>
      </p:sp>
      <p:sp>
        <p:nvSpPr>
          <p:cNvPr id="3" name="Dreptunghi 3">
            <a:extLst>
              <a:ext uri="{FF2B5EF4-FFF2-40B4-BE49-F238E27FC236}">
                <a16:creationId xmlns:a16="http://schemas.microsoft.com/office/drawing/2014/main" id="{5130AB35-029D-4D9A-A622-952DD032D4B8}"/>
              </a:ext>
            </a:extLst>
          </p:cNvPr>
          <p:cNvSpPr/>
          <p:nvPr/>
        </p:nvSpPr>
        <p:spPr>
          <a:xfrm>
            <a:off x="2260639" y="1760361"/>
            <a:ext cx="7343983" cy="753946"/>
          </a:xfrm>
          <a:prstGeom prst="rect">
            <a:avLst/>
          </a:prstGeom>
          <a:noFill/>
        </p:spPr>
        <p:txBody>
          <a:bodyPr wrap="square" lIns="82953" tIns="41476" rIns="82953" bIns="41476">
            <a:spAutoFit/>
          </a:bodyPr>
          <a:lstStyle/>
          <a:p>
            <a:pPr algn="ctr">
              <a:tabLst>
                <a:tab pos="622158" algn="l"/>
              </a:tabLst>
            </a:pPr>
            <a:r>
              <a:rPr lang="ru-RU" sz="4355" b="1" i="1" dirty="0">
                <a:ln w="0">
                  <a:solidFill>
                    <a:schemeClr val="tx1"/>
                  </a:solidFill>
                </a:ln>
                <a:solidFill>
                  <a:schemeClr val="bg2">
                    <a:lumMod val="10000"/>
                  </a:schemeClr>
                </a:solidFill>
                <a:effectLst>
                  <a:outerShdw blurRad="38100" dist="25400" dir="5400000" algn="ctr" rotWithShape="0">
                    <a:srgbClr val="6E747A">
                      <a:alpha val="43000"/>
                    </a:srgbClr>
                  </a:outerShdw>
                </a:effectLst>
                <a:latin typeface="Times New Roman" pitchFamily="18" charset="0"/>
                <a:cs typeface="Times New Roman" pitchFamily="18" charset="0"/>
              </a:rPr>
              <a:t>Местные сборы </a:t>
            </a:r>
            <a:endParaRPr lang="ru-RU" sz="4355" b="1" i="1" dirty="0">
              <a:ln w="0">
                <a:solidFill>
                  <a:schemeClr val="tx1"/>
                </a:solidFill>
              </a:ln>
              <a:solidFill>
                <a:schemeClr val="bg2">
                  <a:lumMod val="10000"/>
                </a:schemeClr>
              </a:solidFill>
              <a:effectLst>
                <a:outerShdw blurRad="38100" dist="25400" dir="5400000" algn="ctr" rotWithShape="0">
                  <a:srgbClr val="6E747A">
                    <a:alpha val="43000"/>
                  </a:srgbClr>
                </a:outerShdw>
              </a:effectLst>
            </a:endParaRPr>
          </a:p>
        </p:txBody>
      </p:sp>
      <p:pic>
        <p:nvPicPr>
          <p:cNvPr id="4" name="Рисунок 3"/>
          <p:cNvPicPr>
            <a:picLocks noChangeAspect="1"/>
          </p:cNvPicPr>
          <p:nvPr/>
        </p:nvPicPr>
        <p:blipFill>
          <a:blip r:embed="rId2"/>
          <a:stretch>
            <a:fillRect/>
          </a:stretch>
        </p:blipFill>
        <p:spPr>
          <a:xfrm>
            <a:off x="9430007" y="610697"/>
            <a:ext cx="2317856" cy="1828800"/>
          </a:xfrm>
          <a:prstGeom prst="rect">
            <a:avLst/>
          </a:prstGeom>
        </p:spPr>
      </p:pic>
    </p:spTree>
    <p:extLst>
      <p:ext uri="{BB962C8B-B14F-4D97-AF65-F5344CB8AC3E}">
        <p14:creationId xmlns:p14="http://schemas.microsoft.com/office/powerpoint/2010/main" val="12410379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00185" y="323273"/>
            <a:ext cx="7646125" cy="843676"/>
          </a:xfrm>
        </p:spPr>
        <p:txBody>
          <a:bodyPr>
            <a:normAutofit fontScale="90000"/>
          </a:bodyPr>
          <a:lstStyle/>
          <a:p>
            <a:pPr algn="ctr"/>
            <a: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br>
            <a:r>
              <a:rPr lang="ru-RU" sz="1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1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br>
            <a: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br>
            <a: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Список местных сборов</a:t>
            </a:r>
            <a:r>
              <a:rPr lang="ru-RU" sz="1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которые ОМПУ </a:t>
            </a:r>
            <a:r>
              <a:rPr lang="ru-RU" sz="1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могут вводить </a:t>
            </a:r>
            <a:r>
              <a:rPr lang="ru-RU" sz="18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на администрируемой ими территории</a:t>
            </a:r>
            <a:endParaRPr lang="ru-RU" sz="1800" dirty="0">
              <a:solidFill>
                <a:srgbClr val="7030A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84068" y="1166949"/>
            <a:ext cx="10694125" cy="4605813"/>
          </a:xfrm>
          <a:prstGeom prst="rect">
            <a:avLst/>
          </a:prstGeom>
          <a:solidFill>
            <a:srgbClr val="FFC000"/>
          </a:solidFill>
        </p:spPr>
        <p:txBody>
          <a:bodyPr wrap="square">
            <a:spAutoFit/>
          </a:bodyPr>
          <a:lstStyle/>
          <a:p>
            <a:pPr algn="just">
              <a:lnSpc>
                <a:spcPct val="107000"/>
              </a:lnSpc>
            </a:pPr>
            <a:endParaRPr lang="ru-RU" sz="1270" dirty="0" smtClean="0">
              <a:ea typeface="Times New Roman" panose="02020603050405020304" pitchFamily="18" charset="0"/>
              <a:cs typeface="Times New Roman" panose="02020603050405020304" pitchFamily="18" charset="0"/>
            </a:endParaRPr>
          </a:p>
          <a:p>
            <a:pPr algn="just">
              <a:lnSpc>
                <a:spcPct val="107000"/>
              </a:lnSpc>
            </a:pPr>
            <a:endParaRPr lang="ru-RU" sz="1270" dirty="0">
              <a:ea typeface="Times New Roman" panose="02020603050405020304" pitchFamily="18" charset="0"/>
              <a:cs typeface="Times New Roman" panose="02020603050405020304" pitchFamily="18" charset="0"/>
            </a:endParaRPr>
          </a:p>
          <a:p>
            <a:pPr algn="just">
              <a:lnSpc>
                <a:spcPct val="107000"/>
              </a:lnSpc>
            </a:pP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а</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 сбор на благоустройство территорий;</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b) сбор за организацию аукционов и лотерей в пределах административно-территориальной единицы;</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с) сбор за размещение рекламы;</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d) сбор за использование местной символики;</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е) сбор за объекты торговли и/или объекты по оказанию услуг;</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f) рыночный сбор;</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g) сбор за временное проживание;</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h) курортный сбор;</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i) сбор за предоставление услуг по автомобильной перевозке пассажиров на территории муниципиев, городов и сел (коммун);</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j) сбор за парковку автотранспорта;</a:t>
            </a:r>
            <a:endParaRPr lang="ru-RU"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pP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p</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 сбор на санитарную очистку;</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pPr>
            <a:r>
              <a:rPr lang="ru-RU" sz="1600" dirty="0">
                <a:latin typeface="Times New Roman" panose="02020603050405020304" pitchFamily="18" charset="0"/>
                <a:cs typeface="Times New Roman" panose="02020603050405020304" pitchFamily="18" charset="0"/>
              </a:rPr>
              <a:t>n</a:t>
            </a:r>
            <a:r>
              <a:rPr lang="ru-RU" sz="1600" baseline="30000" dirty="0">
                <a:latin typeface="Times New Roman" panose="02020603050405020304" pitchFamily="18" charset="0"/>
                <a:cs typeface="Times New Roman" panose="02020603050405020304" pitchFamily="18" charset="0"/>
              </a:rPr>
              <a:t>1</a:t>
            </a:r>
            <a:r>
              <a:rPr lang="ru-RU" sz="1600" dirty="0">
                <a:latin typeface="Times New Roman" panose="02020603050405020304" pitchFamily="18" charset="0"/>
                <a:cs typeface="Times New Roman" panose="02020603050405020304" pitchFamily="18" charset="0"/>
              </a:rPr>
              <a:t>) сбор за парковку;</a:t>
            </a:r>
            <a:endParaRPr lang="en-US" sz="1600" dirty="0">
              <a:latin typeface="Times New Roman" panose="02020603050405020304" pitchFamily="18" charset="0"/>
              <a:cs typeface="Times New Roman" panose="02020603050405020304" pitchFamily="18" charset="0"/>
            </a:endParaRPr>
          </a:p>
          <a:p>
            <a:pPr algn="just">
              <a:lnSpc>
                <a:spcPct val="107000"/>
              </a:lnSpc>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q) сбор за рекламные устройства.</a:t>
            </a:r>
          </a:p>
          <a:p>
            <a:pPr algn="just">
              <a:lnSpc>
                <a:spcPct val="107000"/>
              </a:lnSpc>
            </a:pPr>
            <a:endParaRPr lang="ru-RU" sz="1270" dirty="0">
              <a:ea typeface="Times New Roman" panose="02020603050405020304" pitchFamily="18" charset="0"/>
              <a:cs typeface="Times New Roman" panose="02020603050405020304" pitchFamily="18" charset="0"/>
            </a:endParaRPr>
          </a:p>
          <a:p>
            <a:pPr algn="just">
              <a:lnSpc>
                <a:spcPct val="107000"/>
              </a:lnSpc>
            </a:pPr>
            <a:r>
              <a:rPr lang="ru-RU" sz="1200" dirty="0"/>
              <a:t> </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00907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569" y="624111"/>
            <a:ext cx="5668286" cy="484253"/>
          </a:xfrm>
        </p:spPr>
        <p:txBody>
          <a:bodyPr>
            <a:normAutofit/>
          </a:bodyPr>
          <a:lstStyle/>
          <a:p>
            <a:pPr algn="ctr"/>
            <a:r>
              <a:rPr lang="ru-RU" sz="2400" b="1" dirty="0" smtClean="0">
                <a:solidFill>
                  <a:srgbClr val="FF0000"/>
                </a:solidFill>
                <a:latin typeface="Times New Roman" panose="02020603050405020304" pitchFamily="18" charset="0"/>
                <a:cs typeface="Times New Roman" panose="02020603050405020304" pitchFamily="18" charset="0"/>
              </a:rPr>
              <a:t>Изменения в разделе </a:t>
            </a:r>
            <a:r>
              <a:rPr lang="ro-RO" sz="2400" b="1" dirty="0" smtClean="0">
                <a:solidFill>
                  <a:srgbClr val="FF0000"/>
                </a:solidFill>
                <a:latin typeface="Times New Roman" panose="02020603050405020304" pitchFamily="18" charset="0"/>
                <a:cs typeface="Times New Roman" panose="02020603050405020304" pitchFamily="18" charset="0"/>
              </a:rPr>
              <a:t>VII </a:t>
            </a:r>
            <a:r>
              <a:rPr lang="ru-RU" sz="2400" b="1" dirty="0" smtClean="0">
                <a:solidFill>
                  <a:srgbClr val="FF0000"/>
                </a:solidFill>
                <a:latin typeface="Times New Roman" panose="02020603050405020304" pitchFamily="18" charset="0"/>
                <a:cs typeface="Times New Roman" panose="02020603050405020304" pitchFamily="18" charset="0"/>
              </a:rPr>
              <a:t>НК</a:t>
            </a:r>
            <a:endParaRPr lang="ru-RU" sz="2400"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108365" y="1588655"/>
            <a:ext cx="10396248" cy="4322567"/>
          </a:xfrm>
        </p:spPr>
        <p:txBody>
          <a:bodyPr>
            <a:normAutofit/>
          </a:bodyPr>
          <a:lstStyle/>
          <a:p>
            <a:pPr algn="just">
              <a:lnSpc>
                <a:spcPct val="107000"/>
              </a:lnSpc>
              <a:buFont typeface="Wingdings" panose="05000000000000000000" pitchFamily="2" charset="2"/>
              <a:buChar char="Ø"/>
            </a:pPr>
            <a:r>
              <a:rPr lang="ru-RU" dirty="0" smtClean="0">
                <a:latin typeface="Times New Roman" panose="02020603050405020304" pitchFamily="18" charset="0"/>
                <a:ea typeface="Calibri" panose="020F0502020204030204" pitchFamily="34" charset="0"/>
                <a:cs typeface="Times New Roman" panose="02020603050405020304" pitchFamily="18" charset="0"/>
              </a:rPr>
              <a:t>     В </a:t>
            </a:r>
            <a:r>
              <a:rPr lang="ru-RU" dirty="0">
                <a:latin typeface="Times New Roman" panose="02020603050405020304" pitchFamily="18" charset="0"/>
                <a:ea typeface="Calibri" panose="020F0502020204030204" pitchFamily="34" charset="0"/>
                <a:cs typeface="Times New Roman" panose="02020603050405020304" pitchFamily="18" charset="0"/>
              </a:rPr>
              <a:t>результате изменений, произведенных Законом № 214/2024 в </a:t>
            </a:r>
            <a:r>
              <a:rPr lang="ro-RO" dirty="0" err="1">
                <a:latin typeface="Times New Roman" panose="02020603050405020304" pitchFamily="18" charset="0"/>
                <a:ea typeface="Calibri" panose="020F0502020204030204" pitchFamily="34" charset="0"/>
                <a:cs typeface="Times New Roman" panose="02020603050405020304" pitchFamily="18" charset="0"/>
              </a:rPr>
              <a:t>раздел</a:t>
            </a:r>
            <a:r>
              <a:rPr lang="ru-RU" dirty="0">
                <a:latin typeface="Times New Roman" panose="02020603050405020304" pitchFamily="18" charset="0"/>
                <a:ea typeface="Calibri" panose="020F0502020204030204" pitchFamily="34" charset="0"/>
                <a:cs typeface="Times New Roman" panose="02020603050405020304" pitchFamily="18" charset="0"/>
              </a:rPr>
              <a:t>е</a:t>
            </a:r>
            <a:r>
              <a:rPr lang="ro-RO" dirty="0">
                <a:latin typeface="Times New Roman" panose="02020603050405020304" pitchFamily="18" charset="0"/>
                <a:ea typeface="Calibri" panose="020F0502020204030204" pitchFamily="34" charset="0"/>
                <a:cs typeface="Times New Roman" panose="02020603050405020304" pitchFamily="18" charset="0"/>
              </a:rPr>
              <a:t> VII НК</a:t>
            </a:r>
            <a:r>
              <a:rPr lang="ru-RU" dirty="0">
                <a:latin typeface="Times New Roman" panose="02020603050405020304" pitchFamily="18" charset="0"/>
                <a:ea typeface="Calibri" panose="020F0502020204030204" pitchFamily="34" charset="0"/>
                <a:cs typeface="Times New Roman" panose="02020603050405020304" pitchFamily="18" charset="0"/>
              </a:rPr>
              <a:t>, с 1 января 2025 </a:t>
            </a:r>
            <a:r>
              <a:rPr lang="ru-RU" dirty="0" smtClean="0">
                <a:latin typeface="Times New Roman" panose="02020603050405020304" pitchFamily="18" charset="0"/>
                <a:ea typeface="Calibri" panose="020F0502020204030204" pitchFamily="34" charset="0"/>
                <a:cs typeface="Times New Roman" panose="02020603050405020304" pitchFamily="18" charset="0"/>
              </a:rPr>
              <a:t>года</a:t>
            </a:r>
            <a:r>
              <a:rPr lang="ru-RU" dirty="0">
                <a:latin typeface="Times New Roman" panose="02020603050405020304" pitchFamily="18" charset="0"/>
                <a:ea typeface="Calibri" panose="020F0502020204030204" pitchFamily="34" charset="0"/>
                <a:cs typeface="Times New Roman" panose="02020603050405020304" pitchFamily="18" charset="0"/>
              </a:rPr>
              <a:t>:</a:t>
            </a:r>
            <a:endParaRPr lang="ru-RU"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buFont typeface="Wingdings" panose="05000000000000000000" pitchFamily="2" charset="2"/>
              <a:buChar char="Ø"/>
            </a:pPr>
            <a:r>
              <a:rPr lang="ru-RU" dirty="0" smtClean="0">
                <a:latin typeface="Times New Roman" panose="02020603050405020304" pitchFamily="18" charset="0"/>
                <a:ea typeface="Calibri" panose="020F0502020204030204" pitchFamily="34" charset="0"/>
                <a:cs typeface="Times New Roman" panose="02020603050405020304" pitchFamily="18" charset="0"/>
              </a:rPr>
              <a:t>из </a:t>
            </a:r>
            <a:r>
              <a:rPr lang="ro-RO" dirty="0" err="1">
                <a:latin typeface="Times New Roman" panose="02020603050405020304" pitchFamily="18" charset="0"/>
                <a:ea typeface="Calibri" panose="020F0502020204030204" pitchFamily="34" charset="0"/>
                <a:cs typeface="Times New Roman" panose="02020603050405020304" pitchFamily="18" charset="0"/>
              </a:rPr>
              <a:t>систем</a:t>
            </a:r>
            <a:r>
              <a:rPr lang="ru-RU" dirty="0">
                <a:latin typeface="Times New Roman" panose="02020603050405020304" pitchFamily="18" charset="0"/>
                <a:ea typeface="Calibri" panose="020F0502020204030204" pitchFamily="34" charset="0"/>
                <a:cs typeface="Times New Roman" panose="02020603050405020304" pitchFamily="18" charset="0"/>
              </a:rPr>
              <a:t>ы</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местных</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сборов</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регламентируемых</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разделом</a:t>
            </a:r>
            <a:r>
              <a:rPr lang="ro-RO" dirty="0">
                <a:latin typeface="Times New Roman" panose="02020603050405020304" pitchFamily="18" charset="0"/>
                <a:ea typeface="Calibri" panose="020F0502020204030204" pitchFamily="34" charset="0"/>
                <a:cs typeface="Times New Roman" panose="02020603050405020304" pitchFamily="18" charset="0"/>
              </a:rPr>
              <a:t> VII НК </a:t>
            </a:r>
            <a:r>
              <a:rPr lang="ro-RO" b="1" dirty="0" err="1" smtClean="0">
                <a:latin typeface="Times New Roman" panose="02020603050405020304" pitchFamily="18" charset="0"/>
                <a:ea typeface="Calibri" panose="020F0502020204030204" pitchFamily="34" charset="0"/>
                <a:cs typeface="Times New Roman" panose="02020603050405020304" pitchFamily="18" charset="0"/>
              </a:rPr>
              <a:t>исключ</a:t>
            </a:r>
            <a:r>
              <a:rPr lang="ru-RU" b="1" dirty="0" err="1" smtClean="0">
                <a:latin typeface="Times New Roman" panose="02020603050405020304" pitchFamily="18" charset="0"/>
                <a:ea typeface="Calibri" panose="020F0502020204030204" pitchFamily="34" charset="0"/>
                <a:cs typeface="Times New Roman" panose="02020603050405020304" pitchFamily="18" charset="0"/>
              </a:rPr>
              <a:t>ен</a:t>
            </a:r>
            <a:r>
              <a:rPr lang="ro-RO" dirty="0" smtClean="0">
                <a:latin typeface="Times New Roman" panose="02020603050405020304" pitchFamily="18" charset="0"/>
                <a:ea typeface="Calibri" panose="020F0502020204030204" pitchFamily="34" charset="0"/>
                <a:cs typeface="Times New Roman" panose="02020603050405020304" pitchFamily="18" charset="0"/>
              </a:rPr>
              <a:t> </a:t>
            </a:r>
            <a:r>
              <a:rPr lang="ro-RO" b="1" i="1" dirty="0" err="1">
                <a:latin typeface="Times New Roman" panose="02020603050405020304" pitchFamily="18" charset="0"/>
                <a:ea typeface="Calibri" panose="020F0502020204030204" pitchFamily="34" charset="0"/>
                <a:cs typeface="Times New Roman" panose="02020603050405020304" pitchFamily="18" charset="0"/>
              </a:rPr>
              <a:t>сбор</a:t>
            </a:r>
            <a:r>
              <a:rPr lang="ro-RO" b="1" i="1" dirty="0">
                <a:latin typeface="Times New Roman" panose="02020603050405020304" pitchFamily="18" charset="0"/>
                <a:ea typeface="Calibri" panose="020F0502020204030204" pitchFamily="34" charset="0"/>
                <a:cs typeface="Times New Roman" panose="02020603050405020304" pitchFamily="18" charset="0"/>
              </a:rPr>
              <a:t> с </a:t>
            </a:r>
            <a:r>
              <a:rPr lang="ro-RO" b="1" i="1" dirty="0" err="1">
                <a:latin typeface="Times New Roman" panose="02020603050405020304" pitchFamily="18" charset="0"/>
                <a:ea typeface="Calibri" panose="020F0502020204030204" pitchFamily="34" charset="0"/>
                <a:cs typeface="Times New Roman" panose="02020603050405020304" pitchFamily="18" charset="0"/>
              </a:rPr>
              <a:t>владельцев</a:t>
            </a:r>
            <a:r>
              <a:rPr lang="ro-RO" b="1" i="1" dirty="0">
                <a:latin typeface="Times New Roman" panose="02020603050405020304" pitchFamily="18" charset="0"/>
                <a:ea typeface="Calibri" panose="020F0502020204030204" pitchFamily="34" charset="0"/>
                <a:cs typeface="Times New Roman" panose="02020603050405020304" pitchFamily="18" charset="0"/>
              </a:rPr>
              <a:t> </a:t>
            </a:r>
            <a:r>
              <a:rPr lang="ro-RO" b="1" i="1" dirty="0" err="1">
                <a:latin typeface="Times New Roman" panose="02020603050405020304" pitchFamily="18" charset="0"/>
                <a:ea typeface="Calibri" panose="020F0502020204030204" pitchFamily="34" charset="0"/>
                <a:cs typeface="Times New Roman" panose="02020603050405020304" pitchFamily="18" charset="0"/>
              </a:rPr>
              <a:t>собак</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smtClean="0">
                <a:latin typeface="Times New Roman" panose="02020603050405020304" pitchFamily="18" charset="0"/>
                <a:ea typeface="Calibri" panose="020F0502020204030204" pitchFamily="34" charset="0"/>
                <a:cs typeface="Times New Roman" panose="02020603050405020304" pitchFamily="18" charset="0"/>
              </a:rPr>
              <a:t>Следовательно</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начиная</a:t>
            </a:r>
            <a:r>
              <a:rPr lang="ro-RO" dirty="0">
                <a:latin typeface="Times New Roman" panose="02020603050405020304" pitchFamily="18" charset="0"/>
                <a:ea typeface="Calibri" panose="020F0502020204030204" pitchFamily="34" charset="0"/>
                <a:cs typeface="Times New Roman" panose="02020603050405020304" pitchFamily="18" charset="0"/>
              </a:rPr>
              <a:t> с </a:t>
            </a:r>
            <a:r>
              <a:rPr lang="ro-RO" dirty="0" err="1">
                <a:latin typeface="Times New Roman" panose="02020603050405020304" pitchFamily="18" charset="0"/>
                <a:ea typeface="Calibri" panose="020F0502020204030204" pitchFamily="34" charset="0"/>
                <a:cs typeface="Times New Roman" panose="02020603050405020304" pitchFamily="18" charset="0"/>
              </a:rPr>
              <a:t>отчетного</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периода</a:t>
            </a:r>
            <a:r>
              <a:rPr lang="ro-RO" dirty="0">
                <a:latin typeface="Times New Roman" panose="02020603050405020304" pitchFamily="18" charset="0"/>
                <a:ea typeface="Calibri" panose="020F0502020204030204" pitchFamily="34" charset="0"/>
                <a:cs typeface="Times New Roman" panose="02020603050405020304" pitchFamily="18" charset="0"/>
              </a:rPr>
              <a:t> 2025 </a:t>
            </a:r>
            <a:r>
              <a:rPr lang="ro-RO" dirty="0" err="1">
                <a:latin typeface="Times New Roman" panose="02020603050405020304" pitchFamily="18" charset="0"/>
                <a:ea typeface="Calibri" panose="020F0502020204030204" pitchFamily="34" charset="0"/>
                <a:cs typeface="Times New Roman" panose="02020603050405020304" pitchFamily="18" charset="0"/>
              </a:rPr>
              <a:t>года</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полномочные</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органы</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местного</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публичного</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управления</a:t>
            </a:r>
            <a:r>
              <a:rPr lang="ru-RU" dirty="0">
                <a:latin typeface="Times New Roman" panose="02020603050405020304" pitchFamily="18" charset="0"/>
                <a:ea typeface="Calibri" panose="020F0502020204030204" pitchFamily="34" charset="0"/>
                <a:cs typeface="Times New Roman" panose="02020603050405020304" pitchFamily="18" charset="0"/>
              </a:rPr>
              <a:t> (далее - ОМПУ)</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не</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вправе</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o-RO" dirty="0" err="1">
                <a:latin typeface="Times New Roman" panose="02020603050405020304" pitchFamily="18" charset="0"/>
                <a:ea typeface="Calibri" panose="020F0502020204030204" pitchFamily="34" charset="0"/>
                <a:cs typeface="Times New Roman" panose="02020603050405020304" pitchFamily="18" charset="0"/>
              </a:rPr>
              <a:t>вводить</a:t>
            </a:r>
            <a:r>
              <a:rPr lang="ro-RO" dirty="0">
                <a:latin typeface="Times New Roman" panose="02020603050405020304" pitchFamily="18" charset="0"/>
                <a:ea typeface="Calibri" panose="020F0502020204030204" pitchFamily="34" charset="0"/>
                <a:cs typeface="Times New Roman" panose="02020603050405020304" pitchFamily="18" charset="0"/>
              </a:rPr>
              <a:t> </a:t>
            </a:r>
            <a:r>
              <a:rPr lang="ru-RU" dirty="0">
                <a:latin typeface="Times New Roman" panose="02020603050405020304" pitchFamily="18" charset="0"/>
                <a:ea typeface="Calibri" panose="020F0502020204030204" pitchFamily="34" charset="0"/>
                <a:cs typeface="Times New Roman" panose="02020603050405020304" pitchFamily="18" charset="0"/>
              </a:rPr>
              <a:t>соответствующий </a:t>
            </a:r>
            <a:r>
              <a:rPr lang="ro-RO" dirty="0" err="1">
                <a:latin typeface="Times New Roman" panose="02020603050405020304" pitchFamily="18" charset="0"/>
                <a:ea typeface="Calibri" panose="020F0502020204030204" pitchFamily="34" charset="0"/>
                <a:cs typeface="Times New Roman" panose="02020603050405020304" pitchFamily="18" charset="0"/>
              </a:rPr>
              <a:t>сбор</a:t>
            </a:r>
            <a:r>
              <a:rPr lang="ru-RU" dirty="0">
                <a:latin typeface="Times New Roman" panose="02020603050405020304" pitchFamily="18" charset="0"/>
                <a:ea typeface="Calibri" panose="020F0502020204030204" pitchFamily="34" charset="0"/>
                <a:cs typeface="Times New Roman" panose="02020603050405020304" pitchFamily="18" charset="0"/>
              </a:rPr>
              <a:t> на администрируемой ими территории</a:t>
            </a:r>
            <a:r>
              <a:rPr lang="ru-RU" dirty="0" smtClean="0">
                <a:latin typeface="Times New Roman" panose="02020603050405020304" pitchFamily="18" charset="0"/>
                <a:ea typeface="Calibri" panose="020F0502020204030204" pitchFamily="34" charset="0"/>
                <a:cs typeface="Times New Roman" panose="02020603050405020304" pitchFamily="18" charset="0"/>
              </a:rPr>
              <a:t>.</a:t>
            </a:r>
            <a:r>
              <a:rPr lang="ru-RU" b="1" dirty="0" smtClean="0">
                <a:latin typeface="Times New Roman" panose="02020603050405020304" pitchFamily="18" charset="0"/>
                <a:ea typeface="Calibri" panose="020F0502020204030204" pitchFamily="34" charset="0"/>
                <a:cs typeface="Times New Roman" panose="02020603050405020304" pitchFamily="18" charset="0"/>
              </a:rPr>
              <a:t>  </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buFont typeface="Wingdings" panose="05000000000000000000" pitchFamily="2" charset="2"/>
              <a:buChar char="Ø"/>
            </a:pPr>
            <a:r>
              <a:rPr lang="ru-RU"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изменение </a:t>
            </a:r>
            <a:r>
              <a:rPr lang="ru-RU"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налогового периода – из ежеквартального – на полугодие. </a:t>
            </a:r>
            <a:endParaRPr lang="ru-RU"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buFont typeface="Wingdings" panose="05000000000000000000" pitchFamily="2" charset="2"/>
              <a:buChar char="Ø"/>
            </a:pPr>
            <a:r>
              <a:rPr lang="ru-RU" sz="1500" dirty="0" smtClean="0">
                <a:latin typeface="Times New Roman" panose="02020603050405020304" pitchFamily="18" charset="0"/>
                <a:cs typeface="Times New Roman" panose="02020603050405020304" pitchFamily="18" charset="0"/>
              </a:rPr>
              <a:t>    </a:t>
            </a:r>
            <a:r>
              <a:rPr lang="ru-RU" sz="1500" dirty="0">
                <a:latin typeface="Times New Roman" panose="02020603050405020304" pitchFamily="18" charset="0"/>
                <a:cs typeface="Times New Roman" panose="02020603050405020304" pitchFamily="18" charset="0"/>
              </a:rPr>
              <a:t>В результате изменений и дополнений, произведенных Законом о внесении изменений в некоторые нормативные акты (касающиеся налоговой и таможенной политики) № 311  от  26.12.2024 </a:t>
            </a:r>
            <a:r>
              <a:rPr lang="ru-RU" sz="1500" i="1" dirty="0">
                <a:latin typeface="Times New Roman" panose="02020603050405020304" pitchFamily="18" charset="0"/>
                <a:cs typeface="Times New Roman" panose="02020603050405020304" pitchFamily="18" charset="0"/>
              </a:rPr>
              <a:t>(в силе с  01.01.2025), </a:t>
            </a:r>
            <a:r>
              <a:rPr lang="ru-RU" sz="1500" dirty="0">
                <a:latin typeface="Times New Roman" panose="02020603050405020304" pitchFamily="18" charset="0"/>
                <a:cs typeface="Times New Roman" panose="02020603050405020304" pitchFamily="18" charset="0"/>
              </a:rPr>
              <a:t> статья 293 НК дополнена новой частью (1</a:t>
            </a:r>
            <a:r>
              <a:rPr lang="ru-RU" sz="1500" baseline="30000" dirty="0">
                <a:latin typeface="Times New Roman" panose="02020603050405020304" pitchFamily="18" charset="0"/>
                <a:cs typeface="Times New Roman" panose="02020603050405020304" pitchFamily="18" charset="0"/>
              </a:rPr>
              <a:t>1</a:t>
            </a:r>
            <a:r>
              <a:rPr lang="ru-RU" sz="1500" dirty="0">
                <a:latin typeface="Times New Roman" panose="02020603050405020304" pitchFamily="18" charset="0"/>
                <a:cs typeface="Times New Roman" panose="02020603050405020304" pitchFamily="18" charset="0"/>
              </a:rPr>
              <a:t>), согласно которой </a:t>
            </a:r>
            <a:r>
              <a:rPr lang="ru-RU" sz="1500" b="1" dirty="0">
                <a:solidFill>
                  <a:srgbClr val="FF0000"/>
                </a:solidFill>
                <a:latin typeface="Times New Roman" panose="02020603050405020304" pitchFamily="18" charset="0"/>
                <a:cs typeface="Times New Roman" panose="02020603050405020304" pitchFamily="18" charset="0"/>
              </a:rPr>
              <a:t>учет объектов налогообложения</a:t>
            </a:r>
            <a:r>
              <a:rPr lang="ru-RU" sz="1500" dirty="0">
                <a:solidFill>
                  <a:srgbClr val="FF0000"/>
                </a:solidFill>
                <a:latin typeface="Times New Roman" panose="02020603050405020304" pitchFamily="18" charset="0"/>
                <a:cs typeface="Times New Roman" panose="02020603050405020304" pitchFamily="18" charset="0"/>
              </a:rPr>
              <a:t>, </a:t>
            </a:r>
            <a:r>
              <a:rPr lang="ru-RU" sz="1500" dirty="0">
                <a:solidFill>
                  <a:schemeClr val="tx1"/>
                </a:solidFill>
                <a:latin typeface="Times New Roman" panose="02020603050405020304" pitchFamily="18" charset="0"/>
                <a:cs typeface="Times New Roman" panose="02020603050405020304" pitchFamily="18" charset="0"/>
              </a:rPr>
              <a:t>указанных в статье 291, </a:t>
            </a:r>
            <a:r>
              <a:rPr lang="ru-RU" sz="1500" b="1" dirty="0">
                <a:solidFill>
                  <a:srgbClr val="FF0000"/>
                </a:solidFill>
                <a:latin typeface="Times New Roman" panose="02020603050405020304" pitchFamily="18" charset="0"/>
                <a:cs typeface="Times New Roman" panose="02020603050405020304" pitchFamily="18" charset="0"/>
              </a:rPr>
              <a:t>и исчисление местных сборов осуществляются в зависимости от места расположения объектов налогообложения</a:t>
            </a:r>
            <a:r>
              <a:rPr lang="ru-RU" sz="1500" dirty="0">
                <a:solidFill>
                  <a:srgbClr val="FF0000"/>
                </a:solidFill>
                <a:latin typeface="Times New Roman" panose="02020603050405020304" pitchFamily="18" charset="0"/>
                <a:cs typeface="Times New Roman" panose="02020603050405020304" pitchFamily="18" charset="0"/>
              </a:rPr>
              <a:t> </a:t>
            </a:r>
            <a:r>
              <a:rPr lang="ru-RU" sz="1500" dirty="0">
                <a:solidFill>
                  <a:schemeClr val="tx1"/>
                </a:solidFill>
                <a:latin typeface="Times New Roman" panose="02020603050405020304" pitchFamily="18" charset="0"/>
                <a:cs typeface="Times New Roman" panose="02020603050405020304" pitchFamily="18" charset="0"/>
              </a:rPr>
              <a:t>путем применения соответствующих ставок, установленных органом местного публичного управления.</a:t>
            </a:r>
            <a:endParaRPr lang="ru-RU" sz="15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buFont typeface="Wingdings" panose="05000000000000000000" pitchFamily="2" charset="2"/>
              <a:buChar char="Ø"/>
            </a:pPr>
            <a:endParaRPr lang="ru-RU" dirty="0"/>
          </a:p>
        </p:txBody>
      </p:sp>
    </p:spTree>
    <p:extLst>
      <p:ext uri="{BB962C8B-B14F-4D97-AF65-F5344CB8AC3E}">
        <p14:creationId xmlns:p14="http://schemas.microsoft.com/office/powerpoint/2010/main" val="163100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89761" y="496391"/>
            <a:ext cx="7968342" cy="801188"/>
          </a:xfrm>
        </p:spPr>
        <p:txBody>
          <a:bodyPr>
            <a:normAutofit/>
          </a:bodyPr>
          <a:lstStyle/>
          <a:p>
            <a:pPr marL="0" indent="0" algn="ctr">
              <a:buNone/>
            </a:pPr>
            <a:r>
              <a:rPr lang="ru-RU" sz="2000" b="1" dirty="0" smtClean="0">
                <a:solidFill>
                  <a:srgbClr val="FF0000"/>
                </a:solidFill>
                <a:latin typeface="Times New Roman" panose="02020603050405020304" pitchFamily="18" charset="0"/>
                <a:cs typeface="Times New Roman" panose="02020603050405020304" pitchFamily="18" charset="0"/>
              </a:rPr>
              <a:t>Особенности  установления местных сборов</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flipH="1" flipV="1">
            <a:off x="11299372" y="2263692"/>
            <a:ext cx="169817" cy="296627"/>
          </a:xfrm>
          <a:prstGeom prst="rect">
            <a:avLst/>
          </a:prstGeom>
          <a:noFill/>
        </p:spPr>
        <p:txBody>
          <a:bodyPr wrap="square" rtlCol="0">
            <a:spAutoFit/>
          </a:bodyPr>
          <a:lstStyle/>
          <a:p>
            <a:endParaRPr lang="ru-RU" dirty="0"/>
          </a:p>
        </p:txBody>
      </p:sp>
      <p:sp>
        <p:nvSpPr>
          <p:cNvPr id="8" name="TextBox 7"/>
          <p:cNvSpPr txBox="1"/>
          <p:nvPr/>
        </p:nvSpPr>
        <p:spPr>
          <a:xfrm>
            <a:off x="858982" y="1810325"/>
            <a:ext cx="11083636" cy="4031873"/>
          </a:xfrm>
          <a:prstGeom prst="rect">
            <a:avLst/>
          </a:prstGeom>
          <a:noFill/>
        </p:spPr>
        <p:txBody>
          <a:bodyPr wrap="square" rtlCol="0">
            <a:spAutoFit/>
          </a:bodyPr>
          <a:lstStyle/>
          <a:p>
            <a:pPr indent="457200"/>
            <a:r>
              <a:rPr lang="ru-RU" dirty="0" smtClean="0">
                <a:latin typeface="Times New Roman" panose="02020603050405020304" pitchFamily="18" charset="0"/>
                <a:cs typeface="Times New Roman" panose="02020603050405020304" pitchFamily="18" charset="0"/>
              </a:rPr>
              <a:t>Органы местного публичного управления</a:t>
            </a:r>
            <a:r>
              <a:rPr lang="ro-RO"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далее</a:t>
            </a:r>
            <a:r>
              <a:rPr lang="ro-RO" dirty="0" smtClean="0">
                <a:latin typeface="Times New Roman" panose="02020603050405020304" pitchFamily="18" charset="0"/>
                <a:cs typeface="Times New Roman" panose="02020603050405020304" pitchFamily="18" charset="0"/>
              </a:rPr>
              <a:t> - </a:t>
            </a:r>
            <a:r>
              <a:rPr lang="ru-RU" dirty="0" smtClean="0">
                <a:latin typeface="Times New Roman" panose="02020603050405020304" pitchFamily="18" charset="0"/>
                <a:cs typeface="Times New Roman" panose="02020603050405020304" pitchFamily="18" charset="0"/>
              </a:rPr>
              <a:t>ОМПУ</a:t>
            </a:r>
            <a:r>
              <a:rPr lang="ro-RO" dirty="0" smtClean="0">
                <a:latin typeface="Times New Roman" panose="02020603050405020304" pitchFamily="18" charset="0"/>
                <a:cs typeface="Times New Roman" panose="02020603050405020304" pitchFamily="18" charset="0"/>
              </a:rPr>
              <a:t>), </a:t>
            </a:r>
          </a:p>
          <a:p>
            <a:pPr indent="457200"/>
            <a:r>
              <a:rPr lang="ru-RU" sz="2000" b="1" i="1" dirty="0" smtClean="0">
                <a:solidFill>
                  <a:srgbClr val="C00000"/>
                </a:solidFill>
                <a:latin typeface="Times New Roman" panose="02020603050405020304" pitchFamily="18" charset="0"/>
                <a:cs typeface="Times New Roman" panose="02020603050405020304" pitchFamily="18" charset="0"/>
              </a:rPr>
              <a:t>могут устанавливать все или только часть местных сборов</a:t>
            </a:r>
            <a:r>
              <a:rPr lang="ro-RO" sz="2000" b="1" dirty="0" smtClean="0">
                <a:solidFill>
                  <a:srgbClr val="C00000"/>
                </a:solidFill>
                <a:latin typeface="Times New Roman" panose="02020603050405020304" pitchFamily="18" charset="0"/>
                <a:cs typeface="Times New Roman" panose="02020603050405020304" pitchFamily="18" charset="0"/>
              </a:rPr>
              <a:t>, </a:t>
            </a:r>
          </a:p>
          <a:p>
            <a:pPr indent="457200"/>
            <a:r>
              <a:rPr lang="ru-RU" dirty="0" smtClean="0">
                <a:latin typeface="Times New Roman" panose="02020603050405020304" pitchFamily="18" charset="0"/>
                <a:cs typeface="Times New Roman" panose="02020603050405020304" pitchFamily="18" charset="0"/>
              </a:rPr>
              <a:t>предусмотренных разделом </a:t>
            </a:r>
            <a:r>
              <a:rPr lang="ro-RO" dirty="0" smtClean="0">
                <a:latin typeface="Times New Roman" panose="02020603050405020304" pitchFamily="18" charset="0"/>
                <a:cs typeface="Times New Roman" panose="02020603050405020304" pitchFamily="18" charset="0"/>
              </a:rPr>
              <a:t> VII </a:t>
            </a:r>
            <a:r>
              <a:rPr lang="ru-RU" dirty="0" smtClean="0">
                <a:latin typeface="Times New Roman" panose="02020603050405020304" pitchFamily="18" charset="0"/>
                <a:cs typeface="Times New Roman" panose="02020603050405020304" pitchFamily="18" charset="0"/>
              </a:rPr>
              <a:t>Налогового Кодекса, в зависимости от возможностей и нужд административно-территориальной единицы</a:t>
            </a:r>
            <a:r>
              <a:rPr lang="ro-RO"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indent="457200">
              <a:spcBef>
                <a:spcPts val="0"/>
              </a:spcBef>
            </a:pPr>
            <a:r>
              <a:rPr lang="ro-RO" dirty="0" smtClean="0">
                <a:solidFill>
                  <a:prstClr val="black"/>
                </a:solidFill>
                <a:latin typeface="Times New Roman" panose="02020603050405020304" pitchFamily="18" charset="0"/>
                <a:cs typeface="Times New Roman" panose="02020603050405020304" pitchFamily="18" charset="0"/>
              </a:rPr>
              <a:t>* * *</a:t>
            </a:r>
          </a:p>
          <a:p>
            <a:pPr indent="457200">
              <a:defRPr/>
            </a:pPr>
            <a:r>
              <a:rPr lang="ru-RU" dirty="0" smtClean="0">
                <a:solidFill>
                  <a:prstClr val="black"/>
                </a:solidFill>
                <a:latin typeface="Times New Roman" panose="02020603050405020304" pitchFamily="18" charset="0"/>
                <a:cs typeface="Times New Roman" panose="02020603050405020304" pitchFamily="18" charset="0"/>
              </a:rPr>
              <a:t>Установление, отмена или изменение местных сборов в течение (календарного) налогового года, разрешается только с изменением местных бюджетов.</a:t>
            </a:r>
          </a:p>
          <a:p>
            <a:pPr indent="457200">
              <a:spcBef>
                <a:spcPts val="0"/>
              </a:spcBef>
              <a:defRPr/>
            </a:pPr>
            <a:endParaRPr lang="ru-RU" dirty="0" smtClean="0">
              <a:solidFill>
                <a:prstClr val="black"/>
              </a:solidFill>
              <a:latin typeface="Times New Roman" panose="02020603050405020304" pitchFamily="18" charset="0"/>
              <a:cs typeface="Times New Roman" panose="02020603050405020304" pitchFamily="18" charset="0"/>
            </a:endParaRPr>
          </a:p>
          <a:p>
            <a:pPr indent="457200">
              <a:spcBef>
                <a:spcPts val="0"/>
              </a:spcBef>
              <a:defRPr/>
            </a:pPr>
            <a:r>
              <a:rPr lang="ro-RO" sz="2000" dirty="0" smtClean="0">
                <a:solidFill>
                  <a:prstClr val="black"/>
                </a:solidFill>
                <a:latin typeface="Times New Roman" panose="02020603050405020304" pitchFamily="18" charset="0"/>
                <a:cs typeface="Times New Roman" panose="02020603050405020304" pitchFamily="18" charset="0"/>
              </a:rPr>
              <a:t>* * *</a:t>
            </a:r>
          </a:p>
          <a:p>
            <a:r>
              <a:rPr lang="ru-RU" b="1" kern="0" dirty="0" smtClean="0">
                <a:solidFill>
                  <a:srgbClr val="C00000"/>
                </a:solidFill>
                <a:latin typeface="Times New Roman" panose="02020603050405020304" pitchFamily="18" charset="0"/>
                <a:cs typeface="Times New Roman" panose="02020603050405020304" pitchFamily="18" charset="0"/>
              </a:rPr>
              <a:t>     Местные сборы </a:t>
            </a:r>
            <a:r>
              <a:rPr lang="ru-RU" kern="0" dirty="0" smtClean="0">
                <a:solidFill>
                  <a:prstClr val="black"/>
                </a:solidFill>
                <a:latin typeface="Times New Roman" panose="02020603050405020304" pitchFamily="18" charset="0"/>
                <a:cs typeface="Times New Roman" panose="02020603050405020304" pitchFamily="18" charset="0"/>
              </a:rPr>
              <a:t>вводятся в действие ОМПУ посредством </a:t>
            </a:r>
            <a:r>
              <a:rPr lang="ru-RU" kern="0"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вынесения Местным Советом решения и </a:t>
            </a:r>
            <a:r>
              <a:rPr lang="ru-RU" b="1" kern="0"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вступают в силу с даты их </a:t>
            </a:r>
            <a:r>
              <a:rPr lang="ru-RU" b="1" dirty="0" smtClean="0">
                <a:solidFill>
                  <a:srgbClr val="C00000"/>
                </a:solidFill>
                <a:latin typeface="Times New Roman" panose="02020603050405020304" pitchFamily="18" charset="0"/>
                <a:cs typeface="Times New Roman" panose="02020603050405020304" pitchFamily="18" charset="0"/>
              </a:rPr>
              <a:t>внесения в Государственный регистр местных актов или с указанной в решении даты</a:t>
            </a:r>
            <a:r>
              <a:rPr lang="ru-RU" dirty="0" smtClean="0">
                <a:latin typeface="Times New Roman" panose="02020603050405020304" pitchFamily="18" charset="0"/>
                <a:cs typeface="Times New Roman" panose="02020603050405020304" pitchFamily="18" charset="0"/>
              </a:rPr>
              <a:t>, которая не может предшествовать дате его внесения в Государственный регистр местных актов.</a:t>
            </a:r>
            <a:br>
              <a:rPr lang="ru-RU" dirty="0" smtClean="0">
                <a:latin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467666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46811" y="191590"/>
            <a:ext cx="8835872" cy="1175656"/>
          </a:xfrm>
        </p:spPr>
        <p:txBody>
          <a:bodyPr>
            <a:normAutofit/>
          </a:bodyPr>
          <a:lstStyle/>
          <a:p>
            <a:pPr algn="ctr"/>
            <a:r>
              <a:rPr lang="ru-RU" sz="1600" b="1" cap="none" dirty="0">
                <a:solidFill>
                  <a:srgbClr val="FF0000"/>
                </a:solidFill>
                <a:latin typeface="Times New Roman" panose="02020603050405020304" pitchFamily="18" charset="0"/>
                <a:cs typeface="Times New Roman" panose="02020603050405020304" pitchFamily="18" charset="0"/>
              </a:rPr>
              <a:t>При установлении ставок местных сборов, предусмотренных частью (2) статьи 289, органы местного публичного управления обязаны руководствоваться следующими критериями и принципами:</a:t>
            </a:r>
            <a:endParaRPr lang="ru-RU" dirty="0">
              <a:solidFill>
                <a:srgbClr val="FF0000"/>
              </a:solidFill>
            </a:endParaRPr>
          </a:p>
        </p:txBody>
      </p:sp>
      <p:sp>
        <p:nvSpPr>
          <p:cNvPr id="3" name="Объект 2"/>
          <p:cNvSpPr>
            <a:spLocks noGrp="1"/>
          </p:cNvSpPr>
          <p:nvPr>
            <p:ph idx="1"/>
          </p:nvPr>
        </p:nvSpPr>
        <p:spPr>
          <a:xfrm>
            <a:off x="1271452" y="1567544"/>
            <a:ext cx="9811232" cy="3807042"/>
          </a:xfrm>
        </p:spPr>
        <p:txBody>
          <a:bodyPr>
            <a:normAutofit fontScale="70000" lnSpcReduction="20000"/>
          </a:bodyPr>
          <a:lstStyle/>
          <a:p>
            <a:pPr algn="just"/>
            <a:r>
              <a:rPr lang="ru-RU" dirty="0" smtClean="0">
                <a:latin typeface="Bookman Old Style" panose="02050604050505020204" pitchFamily="18" charset="0"/>
                <a:cs typeface="Times New Roman" panose="02020603050405020304" pitchFamily="18" charset="0"/>
              </a:rPr>
              <a:t>(8) а) </a:t>
            </a:r>
            <a:r>
              <a:rPr lang="ru-RU" b="1" dirty="0">
                <a:solidFill>
                  <a:srgbClr val="7030A0"/>
                </a:solidFill>
                <a:latin typeface="Bookman Old Style" panose="02050604050505020204" pitchFamily="18" charset="0"/>
                <a:cs typeface="Times New Roman" panose="02020603050405020304" pitchFamily="18" charset="0"/>
              </a:rPr>
              <a:t>прогнозируемость предпринимательской деятельности </a:t>
            </a:r>
            <a:r>
              <a:rPr lang="ru-RU" dirty="0">
                <a:latin typeface="Bookman Old Style" panose="02050604050505020204" pitchFamily="18" charset="0"/>
                <a:cs typeface="Times New Roman" panose="02020603050405020304" pitchFamily="18" charset="0"/>
              </a:rPr>
              <a:t>– для планирования расходов предприниматели должны заблаговременно знать и получать консультации относительно размера местных сборов;</a:t>
            </a:r>
          </a:p>
          <a:p>
            <a:pPr algn="just"/>
            <a:r>
              <a:rPr lang="ru-RU" dirty="0">
                <a:latin typeface="Bookman Old Style" panose="02050604050505020204" pitchFamily="18" charset="0"/>
                <a:cs typeface="Times New Roman" panose="02020603050405020304" pitchFamily="18" charset="0"/>
              </a:rPr>
              <a:t>b) </a:t>
            </a:r>
            <a:r>
              <a:rPr lang="ru-RU" b="1" dirty="0">
                <a:solidFill>
                  <a:srgbClr val="7030A0"/>
                </a:solidFill>
                <a:latin typeface="Bookman Old Style" panose="02050604050505020204" pitchFamily="18" charset="0"/>
                <a:cs typeface="Times New Roman" panose="02020603050405020304" pitchFamily="18" charset="0"/>
              </a:rPr>
              <a:t>принцип прозрачности принятия решения </a:t>
            </a:r>
            <a:r>
              <a:rPr lang="ru-RU" dirty="0">
                <a:latin typeface="Bookman Old Style" panose="02050604050505020204" pitchFamily="18" charset="0"/>
                <a:cs typeface="Times New Roman" panose="02020603050405020304" pitchFamily="18" charset="0"/>
              </a:rPr>
              <a:t>– органы местного публичного управления должны в приоритетном порядке информировать и обеспечивать свободный доступ к проектам, касающимся предусматриваемого размера местных сборов;</a:t>
            </a:r>
          </a:p>
          <a:p>
            <a:pPr algn="just"/>
            <a:r>
              <a:rPr lang="ru-RU" dirty="0">
                <a:latin typeface="Bookman Old Style" panose="02050604050505020204" pitchFamily="18" charset="0"/>
                <a:cs typeface="Times New Roman" panose="02020603050405020304" pitchFamily="18" charset="0"/>
              </a:rPr>
              <a:t>c) </a:t>
            </a:r>
            <a:r>
              <a:rPr lang="ru-RU" b="1" dirty="0">
                <a:solidFill>
                  <a:srgbClr val="7030A0"/>
                </a:solidFill>
                <a:latin typeface="Bookman Old Style" panose="02050604050505020204" pitchFamily="18" charset="0"/>
                <a:cs typeface="Times New Roman" panose="02020603050405020304" pitchFamily="18" charset="0"/>
              </a:rPr>
              <a:t>принцип справедливости (пропорциональности) в отношениях между административно-территориальной единицей и предпринимателем </a:t>
            </a:r>
            <a:r>
              <a:rPr lang="ru-RU" dirty="0">
                <a:latin typeface="Bookman Old Style" panose="02050604050505020204" pitchFamily="18" charset="0"/>
                <a:cs typeface="Times New Roman" panose="02020603050405020304" pitchFamily="18" charset="0"/>
              </a:rPr>
              <a:t>– органы местного публичного управления при установлении размера местных сборов должны удостовериться, что обеспечивается пропорциональность (справедливость) между интересами местного сообщества и интересами предпринимателей, в том числе не должны предпринимать чрезмерных действий под предлогом достижения целей общества/ местного сообщества.</a:t>
            </a:r>
          </a:p>
          <a:p>
            <a:pPr algn="just"/>
            <a:r>
              <a:rPr lang="ru-RU" b="1" dirty="0">
                <a:latin typeface="Bookman Old Style" panose="02050604050505020204" pitchFamily="18" charset="0"/>
                <a:cs typeface="Times New Roman" panose="02020603050405020304" pitchFamily="18" charset="0"/>
              </a:rPr>
              <a:t>(9)</a:t>
            </a:r>
            <a:r>
              <a:rPr lang="ru-RU" dirty="0">
                <a:latin typeface="Bookman Old Style" panose="02050604050505020204" pitchFamily="18" charset="0"/>
                <a:cs typeface="Times New Roman" panose="02020603050405020304" pitchFamily="18" charset="0"/>
              </a:rPr>
              <a:t> В случае разногласий при установлении ставок местных сборов органы местного публичного управления проводят анализ последствий регулирования в соответствии с положениями статьи 13 Закона об основных принципах регулирования предпринимательской деятельности № 235/2006 и положениями Постановления Правительства об утверждении Методологии анализа последствий в процессе обоснования проектов нормативных актов № 23/2019, адаптированными и применяемыми с учетом местной специфики.</a:t>
            </a:r>
          </a:p>
          <a:p>
            <a:pPr algn="just"/>
            <a:r>
              <a:rPr lang="ru-RU" b="1" dirty="0">
                <a:latin typeface="Bookman Old Style" panose="02050604050505020204" pitchFamily="18" charset="0"/>
                <a:cs typeface="Times New Roman" panose="02020603050405020304" pitchFamily="18" charset="0"/>
              </a:rPr>
              <a:t>(10) </a:t>
            </a:r>
            <a:r>
              <a:rPr lang="ru-RU" dirty="0">
                <a:latin typeface="Bookman Old Style" panose="02050604050505020204" pitchFamily="18" charset="0"/>
                <a:cs typeface="Times New Roman" panose="02020603050405020304" pitchFamily="18" charset="0"/>
              </a:rPr>
              <a:t>В целях обеспечения соблюдения положений частей (8) и (9) Государственная канцелярия через свои территориальные бюро подвергает контролю законности решения правомочных органов местного публичного управления об установлении ставок местных сборов.</a:t>
            </a:r>
          </a:p>
          <a:p>
            <a:endParaRPr lang="ru-RU" dirty="0"/>
          </a:p>
        </p:txBody>
      </p:sp>
    </p:spTree>
    <p:extLst>
      <p:ext uri="{BB962C8B-B14F-4D97-AF65-F5344CB8AC3E}">
        <p14:creationId xmlns:p14="http://schemas.microsoft.com/office/powerpoint/2010/main" val="3830840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2411" y="235131"/>
            <a:ext cx="9622972" cy="653143"/>
          </a:xfrm>
        </p:spPr>
        <p:txBody>
          <a:bodyPr>
            <a:normAutofit fontScale="90000"/>
          </a:bodyPr>
          <a:lstStyle/>
          <a:p>
            <a:r>
              <a:rPr lang="ru-RU" sz="2000" b="1" cap="none" dirty="0">
                <a:solidFill>
                  <a:srgbClr val="FF0000"/>
                </a:solidFill>
                <a:latin typeface="Times New Roman" panose="02020603050405020304" pitchFamily="18" charset="0"/>
                <a:ea typeface="+mn-ea"/>
                <a:cs typeface="Times New Roman" panose="02020603050405020304" pitchFamily="18" charset="0"/>
              </a:rPr>
              <a:t>ОМПУ устанавливают </a:t>
            </a:r>
            <a:r>
              <a:rPr lang="ru-RU"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ставки местных сборов в единицах измерения</a:t>
            </a:r>
            <a:r>
              <a:rPr lang="ro-RO"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a:t>
            </a:r>
            <a:r>
              <a:rPr lang="ru-RU"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предусмотренных в графе 3 Приложении к Разделу  </a:t>
            </a:r>
            <a:r>
              <a:rPr lang="ro-RO"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VII </a:t>
            </a:r>
            <a:r>
              <a:rPr lang="ru-RU"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Налогового Кодекса</a:t>
            </a:r>
            <a:r>
              <a:rPr lang="ro-RO"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a:t>
            </a:r>
            <a:br>
              <a:rPr lang="ro-RO" sz="2000" cap="none" dirty="0">
                <a:solidFill>
                  <a:srgbClr val="7030A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u-RU" sz="2000" cap="none" dirty="0">
                <a:solidFill>
                  <a:prstClr val="black"/>
                </a:solidFill>
                <a:latin typeface="Times New Roman" panose="02020603050405020304" pitchFamily="18" charset="0"/>
                <a:ea typeface="+mn-ea"/>
                <a:cs typeface="Times New Roman" panose="02020603050405020304" pitchFamily="18" charset="0"/>
              </a:rPr>
              <a:t>с учетом характеристик объектов налогообложения, налогооблагаемой базы</a:t>
            </a:r>
            <a:endParaRPr lang="ru-RU" dirty="0"/>
          </a:p>
        </p:txBody>
      </p:sp>
      <p:sp>
        <p:nvSpPr>
          <p:cNvPr id="3" name="Объект 2"/>
          <p:cNvSpPr>
            <a:spLocks noGrp="1"/>
          </p:cNvSpPr>
          <p:nvPr>
            <p:ph idx="1"/>
          </p:nvPr>
        </p:nvSpPr>
        <p:spPr>
          <a:xfrm>
            <a:off x="478971" y="1410788"/>
            <a:ext cx="4380412" cy="4502331"/>
          </a:xfrm>
        </p:spPr>
        <p:txBody>
          <a:bodyPr/>
          <a:lstStyle/>
          <a:p>
            <a:pPr marL="342900" lvl="0" indent="-342900" defTabSz="457200">
              <a:lnSpc>
                <a:spcPct val="100000"/>
              </a:lnSpc>
              <a:spcBef>
                <a:spcPts val="300"/>
              </a:spcBef>
              <a:buClrTx/>
              <a:buSzTx/>
              <a:buFont typeface="Arial" panose="020B0604020202020204" pitchFamily="34" charset="0"/>
              <a:buAutoNum type="arabicPeriod"/>
            </a:pPr>
            <a:r>
              <a:rPr lang="ru-RU" sz="1600" b="1" i="1" cap="none" dirty="0">
                <a:solidFill>
                  <a:prstClr val="black"/>
                </a:solidFill>
                <a:latin typeface="Times New Roman" panose="02020603050405020304" pitchFamily="18" charset="0"/>
                <a:cs typeface="Times New Roman" panose="02020603050405020304" pitchFamily="18" charset="0"/>
              </a:rPr>
              <a:t>Ставки местных сборов </a:t>
            </a:r>
            <a:r>
              <a:rPr lang="ru-RU" sz="1600" b="1" i="1" u="sng" cap="none" dirty="0">
                <a:solidFill>
                  <a:srgbClr val="C00000"/>
                </a:solidFill>
                <a:latin typeface="Times New Roman" panose="02020603050405020304" pitchFamily="18" charset="0"/>
                <a:cs typeface="Times New Roman" panose="02020603050405020304" pitchFamily="18" charset="0"/>
              </a:rPr>
              <a:t>не могут устанавливаться ОМПУ</a:t>
            </a:r>
            <a:r>
              <a:rPr lang="ro-RO" sz="1600" b="1" i="1" cap="none" dirty="0">
                <a:solidFill>
                  <a:srgbClr val="C00000"/>
                </a:solidFill>
                <a:latin typeface="Times New Roman" panose="02020603050405020304" pitchFamily="18" charset="0"/>
                <a:cs typeface="Times New Roman" panose="02020603050405020304" pitchFamily="18" charset="0"/>
              </a:rPr>
              <a:t>: </a:t>
            </a:r>
            <a:endParaRPr lang="ru-RU" sz="1600" b="1" cap="none" dirty="0">
              <a:solidFill>
                <a:srgbClr val="C00000"/>
              </a:solidFill>
              <a:latin typeface="Times New Roman" panose="02020603050405020304" pitchFamily="18" charset="0"/>
              <a:cs typeface="Times New Roman" panose="02020603050405020304" pitchFamily="18" charset="0"/>
            </a:endParaRPr>
          </a:p>
          <a:p>
            <a:pPr marL="0" lvl="0" indent="457200" defTabSz="457200">
              <a:lnSpc>
                <a:spcPct val="100000"/>
              </a:lnSpc>
              <a:spcBef>
                <a:spcPts val="300"/>
              </a:spcBef>
              <a:buClrTx/>
              <a:buSzTx/>
              <a:buNone/>
            </a:pPr>
            <a:endParaRPr lang="ro-RO" sz="1600" cap="none" dirty="0">
              <a:solidFill>
                <a:prstClr val="black"/>
              </a:solidFill>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Tx/>
              <a:buSzTx/>
              <a:buNone/>
            </a:pPr>
            <a:r>
              <a:rPr lang="en-US" sz="1600" cap="none" dirty="0">
                <a:solidFill>
                  <a:prstClr val="black"/>
                </a:solidFill>
                <a:latin typeface="Times New Roman" panose="02020603050405020304" pitchFamily="18" charset="0"/>
                <a:cs typeface="Times New Roman" panose="02020603050405020304" pitchFamily="18" charset="0"/>
              </a:rPr>
              <a:t>a) </a:t>
            </a:r>
            <a:r>
              <a:rPr lang="ru-RU" sz="1600" b="1" i="1" cap="none" dirty="0">
                <a:solidFill>
                  <a:prstClr val="black"/>
                </a:solidFill>
                <a:latin typeface="Times New Roman" panose="02020603050405020304" pitchFamily="18" charset="0"/>
                <a:cs typeface="Times New Roman" panose="02020603050405020304" pitchFamily="18" charset="0"/>
              </a:rPr>
              <a:t>поименно</a:t>
            </a:r>
            <a:r>
              <a:rPr lang="ro-RO" sz="1600" cap="none" dirty="0">
                <a:solidFill>
                  <a:prstClr val="black"/>
                </a:solidFill>
                <a:latin typeface="Times New Roman" panose="02020603050405020304" pitchFamily="18" charset="0"/>
                <a:cs typeface="Times New Roman" panose="02020603050405020304" pitchFamily="18" charset="0"/>
              </a:rPr>
              <a:t>, </a:t>
            </a:r>
            <a:r>
              <a:rPr lang="ru-RU" sz="1600" cap="none" dirty="0">
                <a:solidFill>
                  <a:prstClr val="black"/>
                </a:solidFill>
                <a:latin typeface="Times New Roman" panose="02020603050405020304" pitchFamily="18" charset="0"/>
                <a:cs typeface="Times New Roman" panose="02020603050405020304" pitchFamily="18" charset="0"/>
              </a:rPr>
              <a:t>отдельно для каждого налогоплательщика</a:t>
            </a:r>
            <a:r>
              <a:rPr lang="ro-RO" sz="1600" cap="none" dirty="0">
                <a:solidFill>
                  <a:prstClr val="black"/>
                </a:solidFill>
                <a:latin typeface="Times New Roman" panose="02020603050405020304" pitchFamily="18" charset="0"/>
                <a:cs typeface="Times New Roman" panose="02020603050405020304" pitchFamily="18" charset="0"/>
              </a:rPr>
              <a:t>; </a:t>
            </a:r>
          </a:p>
          <a:p>
            <a:pPr marL="0" lvl="0" indent="0" defTabSz="457200">
              <a:lnSpc>
                <a:spcPct val="100000"/>
              </a:lnSpc>
              <a:spcBef>
                <a:spcPts val="0"/>
              </a:spcBef>
              <a:buClrTx/>
              <a:buSzTx/>
              <a:buNone/>
            </a:pPr>
            <a:r>
              <a:rPr lang="ro-RO" sz="1600" cap="none" dirty="0">
                <a:solidFill>
                  <a:prstClr val="black"/>
                </a:solidFill>
                <a:latin typeface="Times New Roman" panose="02020603050405020304" pitchFamily="18" charset="0"/>
                <a:cs typeface="Times New Roman" panose="02020603050405020304" pitchFamily="18" charset="0"/>
              </a:rPr>
              <a:t>b) </a:t>
            </a:r>
            <a:r>
              <a:rPr lang="ru-RU" sz="1600" b="1" cap="none" dirty="0">
                <a:solidFill>
                  <a:prstClr val="black"/>
                </a:solidFill>
                <a:latin typeface="Times New Roman" panose="02020603050405020304" pitchFamily="18" charset="0"/>
                <a:cs typeface="Times New Roman" panose="02020603050405020304" pitchFamily="18" charset="0"/>
              </a:rPr>
              <a:t>дифференцированно</a:t>
            </a:r>
            <a:r>
              <a:rPr lang="ru-RU" sz="1600" cap="none" dirty="0">
                <a:solidFill>
                  <a:prstClr val="black"/>
                </a:solidFill>
                <a:latin typeface="Times New Roman" panose="02020603050405020304" pitchFamily="18" charset="0"/>
                <a:cs typeface="Times New Roman" panose="02020603050405020304" pitchFamily="18" charset="0"/>
              </a:rPr>
              <a:t>, в зависимости от организационно-правовой формы осуществления деятельности</a:t>
            </a:r>
            <a:r>
              <a:rPr lang="ro-RO" sz="1600" cap="none" dirty="0">
                <a:solidFill>
                  <a:prstClr val="black"/>
                </a:solidFill>
                <a:latin typeface="Times New Roman" panose="02020603050405020304" pitchFamily="18" charset="0"/>
                <a:cs typeface="Times New Roman" panose="02020603050405020304" pitchFamily="18" charset="0"/>
              </a:rPr>
              <a:t>; </a:t>
            </a:r>
          </a:p>
          <a:p>
            <a:pPr marL="0" lvl="0" indent="0" defTabSz="457200">
              <a:lnSpc>
                <a:spcPct val="100000"/>
              </a:lnSpc>
              <a:spcBef>
                <a:spcPts val="0"/>
              </a:spcBef>
              <a:buClrTx/>
              <a:buSzTx/>
              <a:buNone/>
            </a:pPr>
            <a:r>
              <a:rPr lang="ro-RO" sz="1600" cap="none" dirty="0">
                <a:solidFill>
                  <a:prstClr val="black"/>
                </a:solidFill>
                <a:latin typeface="Times New Roman" panose="02020603050405020304" pitchFamily="18" charset="0"/>
                <a:cs typeface="Times New Roman" panose="02020603050405020304" pitchFamily="18" charset="0"/>
              </a:rPr>
              <a:t>c</a:t>
            </a:r>
            <a:r>
              <a:rPr lang="ro-RO" sz="1600" b="1" i="1" cap="none" dirty="0">
                <a:solidFill>
                  <a:prstClr val="black"/>
                </a:solidFill>
                <a:latin typeface="Times New Roman" panose="02020603050405020304" pitchFamily="18" charset="0"/>
                <a:cs typeface="Times New Roman" panose="02020603050405020304" pitchFamily="18" charset="0"/>
              </a:rPr>
              <a:t>) </a:t>
            </a:r>
            <a:r>
              <a:rPr lang="ru-RU" sz="1600" b="1" cap="none" dirty="0">
                <a:solidFill>
                  <a:prstClr val="black"/>
                </a:solidFill>
                <a:latin typeface="Times New Roman" panose="02020603050405020304" pitchFamily="18" charset="0"/>
                <a:cs typeface="Times New Roman" panose="02020603050405020304" pitchFamily="18" charset="0"/>
              </a:rPr>
              <a:t>д</a:t>
            </a:r>
            <a:r>
              <a:rPr lang="ru-RU" sz="1600" b="1" i="1" cap="none" dirty="0">
                <a:solidFill>
                  <a:prstClr val="black"/>
                </a:solidFill>
                <a:latin typeface="Times New Roman" panose="02020603050405020304" pitchFamily="18" charset="0"/>
                <a:cs typeface="Times New Roman" panose="02020603050405020304" pitchFamily="18" charset="0"/>
              </a:rPr>
              <a:t>ифференцированно</a:t>
            </a:r>
            <a:r>
              <a:rPr lang="ru-RU" sz="1600" cap="none" dirty="0">
                <a:solidFill>
                  <a:prstClr val="black"/>
                </a:solidFill>
                <a:latin typeface="Times New Roman" panose="02020603050405020304" pitchFamily="18" charset="0"/>
                <a:cs typeface="Times New Roman" panose="02020603050405020304" pitchFamily="18" charset="0"/>
              </a:rPr>
              <a:t>, в зависимости от вида осуществляемой деятельности</a:t>
            </a:r>
            <a:r>
              <a:rPr lang="ro-RO" sz="1600" cap="none" dirty="0">
                <a:solidFill>
                  <a:prstClr val="black"/>
                </a:solidFill>
                <a:latin typeface="Times New Roman" panose="02020603050405020304" pitchFamily="18" charset="0"/>
                <a:cs typeface="Times New Roman" panose="02020603050405020304" pitchFamily="18" charset="0"/>
              </a:rPr>
              <a:t>; </a:t>
            </a:r>
          </a:p>
          <a:p>
            <a:pPr marL="0" lvl="0" indent="0" defTabSz="457200">
              <a:lnSpc>
                <a:spcPct val="100000"/>
              </a:lnSpc>
              <a:spcBef>
                <a:spcPts val="0"/>
              </a:spcBef>
              <a:buClrTx/>
              <a:buSzTx/>
              <a:buNone/>
            </a:pPr>
            <a:r>
              <a:rPr lang="ro-RO" sz="1600" cap="none" dirty="0">
                <a:solidFill>
                  <a:prstClr val="black"/>
                </a:solidFill>
                <a:latin typeface="Times New Roman" panose="02020603050405020304" pitchFamily="18" charset="0"/>
                <a:cs typeface="Times New Roman" panose="02020603050405020304" pitchFamily="18" charset="0"/>
              </a:rPr>
              <a:t>d) </a:t>
            </a:r>
            <a:r>
              <a:rPr lang="ru-RU" sz="1600" b="1" cap="none" dirty="0">
                <a:solidFill>
                  <a:prstClr val="black"/>
                </a:solidFill>
                <a:latin typeface="Times New Roman" panose="02020603050405020304" pitchFamily="18" charset="0"/>
                <a:cs typeface="Times New Roman" panose="02020603050405020304" pitchFamily="18" charset="0"/>
              </a:rPr>
              <a:t>дифференцированно</a:t>
            </a:r>
            <a:r>
              <a:rPr lang="ru-RU" sz="1600" cap="none" dirty="0">
                <a:solidFill>
                  <a:prstClr val="black"/>
                </a:solidFill>
                <a:latin typeface="Times New Roman" panose="02020603050405020304" pitchFamily="18" charset="0"/>
                <a:cs typeface="Times New Roman" panose="02020603050405020304" pitchFamily="18" charset="0"/>
              </a:rPr>
              <a:t>, в зависимости от местоположения</a:t>
            </a:r>
            <a:r>
              <a:rPr lang="ro-RO" sz="1600" cap="none" dirty="0">
                <a:solidFill>
                  <a:prstClr val="black"/>
                </a:solidFill>
                <a:latin typeface="Times New Roman" panose="02020603050405020304" pitchFamily="18" charset="0"/>
                <a:cs typeface="Times New Roman" panose="02020603050405020304" pitchFamily="18" charset="0"/>
              </a:rPr>
              <a:t>; </a:t>
            </a:r>
          </a:p>
          <a:p>
            <a:pPr marL="0" lvl="0" indent="0" defTabSz="457200">
              <a:lnSpc>
                <a:spcPct val="100000"/>
              </a:lnSpc>
              <a:spcBef>
                <a:spcPts val="0"/>
              </a:spcBef>
              <a:buClrTx/>
              <a:buSzTx/>
              <a:buNone/>
            </a:pPr>
            <a:r>
              <a:rPr lang="ro-RO" sz="1600" cap="none" dirty="0">
                <a:solidFill>
                  <a:prstClr val="black"/>
                </a:solidFill>
                <a:latin typeface="Times New Roman" panose="02020603050405020304" pitchFamily="18" charset="0"/>
                <a:cs typeface="Times New Roman" panose="02020603050405020304" pitchFamily="18" charset="0"/>
              </a:rPr>
              <a:t>e) </a:t>
            </a:r>
            <a:r>
              <a:rPr lang="ru-RU" sz="1600" b="1" cap="none" dirty="0">
                <a:solidFill>
                  <a:prstClr val="black"/>
                </a:solidFill>
                <a:latin typeface="Times New Roman" panose="02020603050405020304" pitchFamily="18" charset="0"/>
                <a:cs typeface="Times New Roman" panose="02020603050405020304" pitchFamily="18" charset="0"/>
              </a:rPr>
              <a:t>дифференцированно</a:t>
            </a:r>
            <a:r>
              <a:rPr lang="ru-RU" sz="1600" cap="none" dirty="0">
                <a:solidFill>
                  <a:prstClr val="black"/>
                </a:solidFill>
                <a:latin typeface="Times New Roman" panose="02020603050405020304" pitchFamily="18" charset="0"/>
                <a:cs typeface="Times New Roman" panose="02020603050405020304" pitchFamily="18" charset="0"/>
              </a:rPr>
              <a:t> по видам объектов налогообложения</a:t>
            </a:r>
            <a:r>
              <a:rPr lang="ro-RO" sz="1600" cap="none" dirty="0">
                <a:solidFill>
                  <a:prstClr val="black"/>
                </a:solidFill>
                <a:latin typeface="Times New Roman" panose="02020603050405020304" pitchFamily="18" charset="0"/>
                <a:cs typeface="Times New Roman" panose="02020603050405020304" pitchFamily="18" charset="0"/>
              </a:rPr>
              <a:t>.</a:t>
            </a:r>
          </a:p>
          <a:p>
            <a:endParaRPr lang="ru-RU" dirty="0"/>
          </a:p>
        </p:txBody>
      </p:sp>
      <p:sp>
        <p:nvSpPr>
          <p:cNvPr id="5" name="TextBox 4"/>
          <p:cNvSpPr txBox="1"/>
          <p:nvPr/>
        </p:nvSpPr>
        <p:spPr>
          <a:xfrm>
            <a:off x="5381896" y="1288870"/>
            <a:ext cx="6144923" cy="4278094"/>
          </a:xfrm>
          <a:prstGeom prst="rect">
            <a:avLst/>
          </a:prstGeom>
          <a:noFill/>
        </p:spPr>
        <p:txBody>
          <a:bodyPr wrap="square" rtlCol="0">
            <a:spAutoFit/>
          </a:bodyPr>
          <a:lstStyle/>
          <a:p>
            <a:pPr lvl="0"/>
            <a:r>
              <a:rPr lang="ro-RO" sz="1600" b="1" i="1" dirty="0">
                <a:solidFill>
                  <a:prstClr val="black"/>
                </a:solidFill>
                <a:latin typeface="Times New Roman" panose="02020603050405020304" pitchFamily="18" charset="0"/>
                <a:cs typeface="Times New Roman" panose="02020603050405020304" pitchFamily="18" charset="0"/>
              </a:rPr>
              <a:t>2. </a:t>
            </a:r>
            <a:r>
              <a:rPr lang="ru-RU" sz="1600" b="1" i="1" dirty="0">
                <a:solidFill>
                  <a:prstClr val="black"/>
                </a:solidFill>
                <a:latin typeface="Times New Roman" panose="02020603050405020304" pitchFamily="18" charset="0"/>
                <a:cs typeface="Times New Roman" panose="02020603050405020304" pitchFamily="18" charset="0"/>
              </a:rPr>
              <a:t>В виде исключения, </a:t>
            </a:r>
            <a:r>
              <a:rPr lang="ru-RU" sz="1600" b="1" i="1" dirty="0">
                <a:solidFill>
                  <a:srgbClr val="C00000"/>
                </a:solidFill>
                <a:latin typeface="Times New Roman" panose="02020603050405020304" pitchFamily="18" charset="0"/>
                <a:cs typeface="Times New Roman" panose="02020603050405020304" pitchFamily="18" charset="0"/>
              </a:rPr>
              <a:t>ставки </a:t>
            </a:r>
            <a:r>
              <a:rPr lang="ru-RU" sz="1600" b="1" i="1" u="sng" dirty="0">
                <a:solidFill>
                  <a:srgbClr val="C00000"/>
                </a:solidFill>
                <a:latin typeface="Times New Roman" panose="02020603050405020304" pitchFamily="18" charset="0"/>
                <a:cs typeface="Times New Roman" panose="02020603050405020304" pitchFamily="18" charset="0"/>
              </a:rPr>
              <a:t>могут устанавливаться дифференцированно, для</a:t>
            </a:r>
            <a:r>
              <a:rPr lang="ro-RO" sz="1600" b="1" i="1" dirty="0">
                <a:solidFill>
                  <a:srgbClr val="C00000"/>
                </a:solidFill>
                <a:latin typeface="Times New Roman" panose="02020603050405020304" pitchFamily="18" charset="0"/>
                <a:cs typeface="Times New Roman" panose="02020603050405020304" pitchFamily="18" charset="0"/>
              </a:rPr>
              <a:t>:</a:t>
            </a:r>
            <a:endParaRPr lang="en-US" sz="1600" b="1" i="1" dirty="0">
              <a:solidFill>
                <a:srgbClr val="C00000"/>
              </a:solidFill>
              <a:latin typeface="Times New Roman" panose="02020603050405020304" pitchFamily="18" charset="0"/>
              <a:cs typeface="Times New Roman" panose="02020603050405020304" pitchFamily="18" charset="0"/>
            </a:endParaRPr>
          </a:p>
          <a:p>
            <a:pPr lvl="0"/>
            <a:r>
              <a:rPr lang="ro-RO" sz="1600" dirty="0">
                <a:solidFill>
                  <a:prstClr val="black"/>
                </a:solidFill>
                <a:latin typeface="Times New Roman" panose="02020603050405020304" pitchFamily="18" charset="0"/>
                <a:cs typeface="Times New Roman" panose="02020603050405020304" pitchFamily="18" charset="0"/>
              </a:rPr>
              <a:t>a)</a:t>
            </a:r>
            <a:r>
              <a:rPr lang="ru-RU" sz="1600" b="1" i="1" dirty="0">
                <a:solidFill>
                  <a:prstClr val="black"/>
                </a:solidFill>
                <a:latin typeface="Times New Roman" panose="02020603050405020304" pitchFamily="18" charset="0"/>
                <a:cs typeface="Times New Roman" panose="02020603050405020304" pitchFamily="18" charset="0"/>
              </a:rPr>
              <a:t> сбора за объекты торговли и/или объекты по оказанию услуг </a:t>
            </a:r>
            <a:r>
              <a:rPr lang="ru-RU" sz="1600" dirty="0">
                <a:solidFill>
                  <a:prstClr val="black"/>
                </a:solidFill>
                <a:latin typeface="Times New Roman" panose="02020603050405020304" pitchFamily="18" charset="0"/>
                <a:cs typeface="Times New Roman" panose="02020603050405020304" pitchFamily="18" charset="0"/>
              </a:rPr>
              <a:t>– в зависимости от вида осуществляемой деятельности, вида объекта налогообложения, места расположения, площади, занимаемой объектами торговли и/или объектами по оказанию услуг, вида реализуемых товаров и оказываемых услуг, режима работы;</a:t>
            </a:r>
            <a:r>
              <a:rPr lang="ro-RO" sz="1600" dirty="0">
                <a:solidFill>
                  <a:prstClr val="black"/>
                </a:solidFill>
                <a:latin typeface="Times New Roman" panose="02020603050405020304" pitchFamily="18" charset="0"/>
                <a:cs typeface="Times New Roman" panose="02020603050405020304" pitchFamily="18" charset="0"/>
              </a:rPr>
              <a:t>; </a:t>
            </a:r>
            <a:endParaRPr lang="ru-RU" sz="1600" dirty="0">
              <a:solidFill>
                <a:prstClr val="black"/>
              </a:solidFill>
              <a:latin typeface="Times New Roman" panose="02020603050405020304" pitchFamily="18" charset="0"/>
              <a:cs typeface="Times New Roman" panose="02020603050405020304" pitchFamily="18" charset="0"/>
            </a:endParaRPr>
          </a:p>
          <a:p>
            <a:pPr lvl="0"/>
            <a:r>
              <a:rPr lang="ro-RO" sz="1600" dirty="0">
                <a:solidFill>
                  <a:prstClr val="black"/>
                </a:solidFill>
                <a:latin typeface="Times New Roman" panose="02020603050405020304" pitchFamily="18" charset="0"/>
                <a:cs typeface="Times New Roman" panose="02020603050405020304" pitchFamily="18" charset="0"/>
              </a:rPr>
              <a:t>b) </a:t>
            </a:r>
            <a:r>
              <a:rPr lang="ru-RU" sz="1600" b="1" i="1" dirty="0">
                <a:solidFill>
                  <a:prstClr val="black"/>
                </a:solidFill>
                <a:latin typeface="Times New Roman" panose="02020603050405020304" pitchFamily="18" charset="0"/>
                <a:cs typeface="Times New Roman" panose="02020603050405020304" pitchFamily="18" charset="0"/>
              </a:rPr>
              <a:t>рыночного сбора </a:t>
            </a:r>
            <a:r>
              <a:rPr lang="ru-RU" sz="1600" dirty="0">
                <a:solidFill>
                  <a:prstClr val="black"/>
                </a:solidFill>
                <a:latin typeface="Times New Roman" panose="02020603050405020304" pitchFamily="18" charset="0"/>
                <a:cs typeface="Times New Roman" panose="02020603050405020304" pitchFamily="18" charset="0"/>
              </a:rPr>
              <a:t>– в зависимости от вида рынка, места расположения и режима работы</a:t>
            </a:r>
            <a:r>
              <a:rPr lang="ro-RO" sz="1600" dirty="0">
                <a:solidFill>
                  <a:prstClr val="black"/>
                </a:solidFill>
                <a:latin typeface="Times New Roman" panose="02020603050405020304" pitchFamily="18" charset="0"/>
                <a:cs typeface="Times New Roman" panose="02020603050405020304" pitchFamily="18" charset="0"/>
              </a:rPr>
              <a:t>; </a:t>
            </a:r>
            <a:endParaRPr lang="ru-RU" sz="1600" dirty="0">
              <a:solidFill>
                <a:prstClr val="black"/>
              </a:solidFill>
              <a:latin typeface="Times New Roman" panose="02020603050405020304" pitchFamily="18" charset="0"/>
              <a:cs typeface="Times New Roman" panose="02020603050405020304" pitchFamily="18" charset="0"/>
            </a:endParaRPr>
          </a:p>
          <a:p>
            <a:pPr lvl="0"/>
            <a:r>
              <a:rPr lang="ro-RO" sz="1600" dirty="0">
                <a:solidFill>
                  <a:prstClr val="black"/>
                </a:solidFill>
                <a:latin typeface="Times New Roman" panose="02020603050405020304" pitchFamily="18" charset="0"/>
                <a:cs typeface="Times New Roman" panose="02020603050405020304" pitchFamily="18" charset="0"/>
              </a:rPr>
              <a:t>c) </a:t>
            </a:r>
            <a:r>
              <a:rPr lang="ru-RU" sz="1600" b="1" i="1" dirty="0">
                <a:solidFill>
                  <a:prstClr val="black"/>
                </a:solidFill>
                <a:latin typeface="Times New Roman" panose="02020603050405020304" pitchFamily="18" charset="0"/>
                <a:cs typeface="Times New Roman" panose="02020603050405020304" pitchFamily="18" charset="0"/>
              </a:rPr>
              <a:t>сбора за предоставление услуг по автомобильной перевозке пассажиров на территории муниципиев, городов и сел (коммун) </a:t>
            </a:r>
            <a:r>
              <a:rPr lang="ru-RU" sz="1600" dirty="0">
                <a:solidFill>
                  <a:prstClr val="black"/>
                </a:solidFill>
                <a:latin typeface="Times New Roman" panose="02020603050405020304" pitchFamily="18" charset="0"/>
                <a:cs typeface="Times New Roman" panose="02020603050405020304" pitchFamily="18" charset="0"/>
              </a:rPr>
              <a:t>– в зависимости от количества мест в транспортной единице, протяженности маршрута, периодичности движения на маршруте, пассажиропотока на маршруте;</a:t>
            </a:r>
          </a:p>
          <a:p>
            <a:pPr lvl="0"/>
            <a:r>
              <a:rPr lang="ro-RO" sz="1600" dirty="0">
                <a:solidFill>
                  <a:prstClr val="black"/>
                </a:solidFill>
                <a:latin typeface="Times New Roman" panose="02020603050405020304" pitchFamily="18" charset="0"/>
                <a:cs typeface="Times New Roman" panose="02020603050405020304" pitchFamily="18" charset="0"/>
              </a:rPr>
              <a:t> d) </a:t>
            </a:r>
            <a:r>
              <a:rPr lang="ru-RU" sz="1600" b="1" i="1" dirty="0">
                <a:solidFill>
                  <a:prstClr val="black"/>
                </a:solidFill>
                <a:latin typeface="Times New Roman" panose="02020603050405020304" pitchFamily="18" charset="0"/>
                <a:cs typeface="Times New Roman" panose="02020603050405020304" pitchFamily="18" charset="0"/>
              </a:rPr>
              <a:t>сбора за рекламные устройства </a:t>
            </a:r>
            <a:r>
              <a:rPr lang="ru-RU" sz="1600" dirty="0">
                <a:solidFill>
                  <a:prstClr val="black"/>
                </a:solidFill>
                <a:latin typeface="Times New Roman" panose="02020603050405020304" pitchFamily="18" charset="0"/>
                <a:cs typeface="Times New Roman" panose="02020603050405020304" pitchFamily="18" charset="0"/>
              </a:rPr>
              <a:t>– в зависимости от площади поверхности (поверхностей) рекламного устройства и места размещения.</a:t>
            </a:r>
            <a:endParaRPr lang="ru-RU" sz="1600" dirty="0"/>
          </a:p>
        </p:txBody>
      </p:sp>
    </p:spTree>
    <p:extLst>
      <p:ext uri="{BB962C8B-B14F-4D97-AF65-F5344CB8AC3E}">
        <p14:creationId xmlns:p14="http://schemas.microsoft.com/office/powerpoint/2010/main" val="1895603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5394" y="372169"/>
            <a:ext cx="7749493" cy="1189884"/>
          </a:xfrm>
        </p:spPr>
        <p:txBody>
          <a:bodyPr>
            <a:noAutofit/>
          </a:bodyPr>
          <a:lstStyle/>
          <a:p>
            <a:pPr algn="ctr"/>
            <a:r>
              <a:rPr lang="ru-RU" sz="2000" b="1" dirty="0">
                <a:solidFill>
                  <a:srgbClr val="C00000"/>
                </a:solidFill>
                <a:latin typeface="Times New Roman" panose="02020603050405020304" pitchFamily="18" charset="0"/>
                <a:cs typeface="Times New Roman" panose="02020603050405020304" pitchFamily="18" charset="0"/>
              </a:rPr>
              <a:t>Налогообложение недвижимого имущества налогом на недвижимое имущество и/или земельным налогом регулируется положениями:</a:t>
            </a:r>
            <a:r>
              <a:rPr lang="ru-RU" sz="2000" dirty="0">
                <a:solidFill>
                  <a:srgbClr val="C00000"/>
                </a:solidFill>
                <a:latin typeface="Times New Roman" panose="02020603050405020304" pitchFamily="18" charset="0"/>
                <a:cs typeface="Times New Roman" panose="02020603050405020304" pitchFamily="18" charset="0"/>
              </a:rPr>
              <a:t/>
            </a:r>
            <a:br>
              <a:rPr lang="ru-RU" sz="2000" dirty="0">
                <a:solidFill>
                  <a:srgbClr val="C00000"/>
                </a:solidFill>
                <a:latin typeface="Times New Roman" panose="02020603050405020304" pitchFamily="18" charset="0"/>
                <a:cs typeface="Times New Roman" panose="02020603050405020304" pitchFamily="18" charset="0"/>
              </a:rPr>
            </a:br>
            <a:endParaRPr lang="ru-RU" sz="2000" dirty="0">
              <a:solidFill>
                <a:srgbClr val="C00000"/>
              </a:solidFill>
              <a:latin typeface="Times New Roman" panose="02020603050405020304" pitchFamily="18" charset="0"/>
              <a:cs typeface="Times New Roman" panose="02020603050405020304" pitchFamily="18" charset="0"/>
            </a:endParaRPr>
          </a:p>
        </p:txBody>
      </p:sp>
      <p:pic>
        <p:nvPicPr>
          <p:cNvPr id="4" name="Объект 3" descr="картинки : архитектура, лужайка, дом, цветок, Главная, Коттедж, Задний ..."/>
          <p:cNvPicPr>
            <a:picLocks noGrp="1" noChangeAspect="1"/>
          </p:cNvPicPr>
          <p:nvPr>
            <p:ph sz="quarter" idx="13"/>
          </p:nvPr>
        </p:nvPicPr>
        <p:blipFill rotWithShape="1">
          <a:blip r:embed="rId2">
            <a:extLst>
              <a:ext uri="{28A0092B-C50C-407E-A947-70E740481C1C}">
                <a14:useLocalDpi xmlns:a14="http://schemas.microsoft.com/office/drawing/2010/main" val="0"/>
              </a:ext>
            </a:extLst>
          </a:blip>
          <a:srcRect l="-725" t="28158"/>
          <a:stretch/>
        </p:blipFill>
        <p:spPr>
          <a:xfrm flipH="1">
            <a:off x="9248502" y="301771"/>
            <a:ext cx="2692522" cy="2168136"/>
          </a:xfrm>
        </p:spPr>
      </p:pic>
      <p:pic>
        <p:nvPicPr>
          <p:cNvPr id="7" name="Рисунок 6"/>
          <p:cNvPicPr>
            <a:picLocks noChangeAspect="1"/>
          </p:cNvPicPr>
          <p:nvPr/>
        </p:nvPicPr>
        <p:blipFill>
          <a:blip r:embed="rId3"/>
          <a:stretch>
            <a:fillRect/>
          </a:stretch>
        </p:blipFill>
        <p:spPr>
          <a:xfrm>
            <a:off x="8454887" y="2796837"/>
            <a:ext cx="3564135" cy="1881180"/>
          </a:xfrm>
          <a:prstGeom prst="rect">
            <a:avLst/>
          </a:prstGeom>
        </p:spPr>
      </p:pic>
      <p:sp>
        <p:nvSpPr>
          <p:cNvPr id="8" name="Прямоугольник 7"/>
          <p:cNvSpPr/>
          <p:nvPr/>
        </p:nvSpPr>
        <p:spPr>
          <a:xfrm flipH="1">
            <a:off x="548640" y="1582783"/>
            <a:ext cx="156754"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808383" y="1562052"/>
            <a:ext cx="7381460" cy="1862048"/>
          </a:xfrm>
          <a:prstGeom prst="rect">
            <a:avLst/>
          </a:prstGeom>
          <a:noFill/>
        </p:spPr>
        <p:txBody>
          <a:bodyPr wrap="square" rtlCol="0">
            <a:spAutoFit/>
          </a:bodyPr>
          <a:lstStyle/>
          <a:p>
            <a:pPr lvl="0" algn="just">
              <a:spcBef>
                <a:spcPts val="3000"/>
              </a:spcBef>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Раздела</a:t>
            </a:r>
            <a:r>
              <a:rPr lang="ro-RO" b="1" dirty="0" smtClean="0">
                <a:solidFill>
                  <a:srgbClr val="7030A0"/>
                </a:solidFill>
                <a:latin typeface="Times New Roman" panose="02020603050405020304" pitchFamily="18" charset="0"/>
                <a:cs typeface="Times New Roman" panose="02020603050405020304" pitchFamily="18" charset="0"/>
              </a:rPr>
              <a:t> VI </a:t>
            </a:r>
            <a:r>
              <a:rPr lang="ru-RU" b="1" dirty="0" smtClean="0">
                <a:solidFill>
                  <a:srgbClr val="7030A0"/>
                </a:solidFill>
                <a:latin typeface="Times New Roman" panose="02020603050405020304" pitchFamily="18" charset="0"/>
                <a:cs typeface="Times New Roman" panose="02020603050405020304" pitchFamily="18" charset="0"/>
              </a:rPr>
              <a:t>Налогового кодекса </a:t>
            </a:r>
            <a:r>
              <a:rPr lang="ro-RO" dirty="0" smtClean="0">
                <a:solidFill>
                  <a:prstClr val="black"/>
                </a:solidFill>
                <a:latin typeface="Times New Roman" panose="02020603050405020304" pitchFamily="18" charset="0"/>
                <a:cs typeface="Times New Roman" panose="02020603050405020304" pitchFamily="18" charset="0"/>
              </a:rPr>
              <a:t>– </a:t>
            </a:r>
            <a:r>
              <a:rPr lang="ru-RU" dirty="0" smtClean="0">
                <a:solidFill>
                  <a:prstClr val="black"/>
                </a:solidFill>
                <a:latin typeface="Times New Roman" panose="02020603050405020304" pitchFamily="18" charset="0"/>
                <a:cs typeface="Times New Roman" panose="02020603050405020304" pitchFamily="18" charset="0"/>
              </a:rPr>
              <a:t>в случае недвижимого имущества, оцененного кадастровыми органами в целях налогообложения</a:t>
            </a:r>
            <a:r>
              <a:rPr lang="ro-RO" dirty="0" smtClean="0">
                <a:solidFill>
                  <a:prstClr val="black"/>
                </a:solidFill>
                <a:latin typeface="Times New Roman" panose="02020603050405020304" pitchFamily="18" charset="0"/>
                <a:cs typeface="Times New Roman" panose="02020603050405020304" pitchFamily="18" charset="0"/>
              </a:rPr>
              <a:t>;</a:t>
            </a:r>
          </a:p>
          <a:p>
            <a:pPr lvl="0" algn="just">
              <a:spcBef>
                <a:spcPts val="3000"/>
              </a:spcBef>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Закона </a:t>
            </a:r>
            <a:r>
              <a:rPr lang="ru-RU" b="1" dirty="0">
                <a:solidFill>
                  <a:srgbClr val="7030A0"/>
                </a:solidFill>
                <a:latin typeface="Times New Roman" panose="02020603050405020304" pitchFamily="18" charset="0"/>
                <a:cs typeface="Times New Roman" panose="02020603050405020304" pitchFamily="18" charset="0"/>
              </a:rPr>
              <a:t>о введении в действие раздела VI Налогового кодекса</a:t>
            </a:r>
            <a:r>
              <a:rPr lang="ro-RO" b="1" dirty="0">
                <a:solidFill>
                  <a:srgbClr val="7030A0"/>
                </a:solidFill>
                <a:latin typeface="Times New Roman" panose="02020603050405020304" pitchFamily="18" charset="0"/>
                <a:cs typeface="Times New Roman" panose="02020603050405020304" pitchFamily="18" charset="0"/>
              </a:rPr>
              <a:t> </a:t>
            </a:r>
            <a:r>
              <a:rPr lang="ru-RU" b="1" dirty="0">
                <a:solidFill>
                  <a:srgbClr val="7030A0"/>
                </a:solidFill>
                <a:latin typeface="Times New Roman" panose="02020603050405020304" pitchFamily="18" charset="0"/>
                <a:cs typeface="Times New Roman" panose="02020603050405020304" pitchFamily="18" charset="0"/>
              </a:rPr>
              <a:t>№</a:t>
            </a:r>
            <a:r>
              <a:rPr lang="en-US" b="1" dirty="0">
                <a:solidFill>
                  <a:srgbClr val="7030A0"/>
                </a:solidFill>
                <a:latin typeface="Times New Roman" panose="02020603050405020304" pitchFamily="18" charset="0"/>
                <a:cs typeface="Times New Roman" panose="02020603050405020304" pitchFamily="18" charset="0"/>
              </a:rPr>
              <a:t> </a:t>
            </a:r>
            <a:r>
              <a:rPr lang="ro-RO" b="1" dirty="0">
                <a:solidFill>
                  <a:srgbClr val="7030A0"/>
                </a:solidFill>
                <a:latin typeface="Times New Roman" panose="02020603050405020304" pitchFamily="18" charset="0"/>
                <a:cs typeface="Times New Roman" panose="02020603050405020304" pitchFamily="18" charset="0"/>
              </a:rPr>
              <a:t>1056 </a:t>
            </a:r>
            <a:r>
              <a:rPr lang="ru-RU" b="1" dirty="0">
                <a:solidFill>
                  <a:srgbClr val="7030A0"/>
                </a:solidFill>
                <a:latin typeface="Times New Roman" panose="02020603050405020304" pitchFamily="18" charset="0"/>
                <a:cs typeface="Times New Roman" panose="02020603050405020304" pitchFamily="18" charset="0"/>
              </a:rPr>
              <a:t>от</a:t>
            </a:r>
            <a:r>
              <a:rPr lang="ro-RO" b="1" dirty="0">
                <a:solidFill>
                  <a:srgbClr val="7030A0"/>
                </a:solidFill>
                <a:latin typeface="Times New Roman" panose="02020603050405020304" pitchFamily="18" charset="0"/>
                <a:cs typeface="Times New Roman" panose="02020603050405020304" pitchFamily="18" charset="0"/>
              </a:rPr>
              <a:t> 16.06.2000</a:t>
            </a:r>
            <a:r>
              <a:rPr lang="ro-RO" dirty="0">
                <a:solidFill>
                  <a:srgbClr val="7030A0"/>
                </a:solidFill>
                <a:latin typeface="Times New Roman" panose="02020603050405020304" pitchFamily="18" charset="0"/>
                <a:cs typeface="Times New Roman" panose="02020603050405020304" pitchFamily="18" charset="0"/>
              </a:rPr>
              <a:t> </a:t>
            </a:r>
            <a:r>
              <a:rPr lang="ro-RO" dirty="0">
                <a:solidFill>
                  <a:prstClr val="black"/>
                </a:solidFill>
                <a:latin typeface="Times New Roman" panose="02020603050405020304" pitchFamily="18" charset="0"/>
                <a:cs typeface="Times New Roman" panose="02020603050405020304" pitchFamily="18" charset="0"/>
              </a:rPr>
              <a:t>– </a:t>
            </a:r>
            <a:r>
              <a:rPr lang="ru-RU" dirty="0">
                <a:solidFill>
                  <a:prstClr val="black"/>
                </a:solidFill>
                <a:latin typeface="Times New Roman" panose="02020603050405020304" pitchFamily="18" charset="0"/>
                <a:cs typeface="Times New Roman" panose="02020603050405020304" pitchFamily="18" charset="0"/>
              </a:rPr>
              <a:t>в случае недвижимого имущества, не оцененного кадастровыми органами в целях налогообложения</a:t>
            </a:r>
            <a:r>
              <a:rPr lang="ro-RO"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90684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73236" y="64655"/>
            <a:ext cx="5458691" cy="637309"/>
          </a:xfrm>
        </p:spPr>
        <p:txBody>
          <a:bodyPr>
            <a:normAutofit fontScale="90000"/>
          </a:bodyPr>
          <a:lstStyle/>
          <a:p>
            <a:pPr algn="ctr"/>
            <a:r>
              <a:rPr lang="ru-RU" dirty="0" smtClean="0"/>
              <a:t> </a:t>
            </a:r>
            <a:r>
              <a:rPr lang="ru-RU" sz="1800" b="1" dirty="0" smtClean="0">
                <a:solidFill>
                  <a:srgbClr val="C00000"/>
                </a:solidFill>
                <a:latin typeface="Times New Roman" panose="02020603050405020304" pitchFamily="18" charset="0"/>
                <a:cs typeface="Times New Roman" panose="02020603050405020304" pitchFamily="18" charset="0"/>
              </a:rPr>
              <a:t>Освобождения </a:t>
            </a:r>
            <a:r>
              <a:rPr lang="ru-RU" sz="1800" b="1" dirty="0">
                <a:solidFill>
                  <a:srgbClr val="C00000"/>
                </a:solidFill>
                <a:latin typeface="Times New Roman" panose="02020603050405020304" pitchFamily="18" charset="0"/>
                <a:cs typeface="Times New Roman" panose="02020603050405020304" pitchFamily="18" charset="0"/>
              </a:rPr>
              <a:t>от </a:t>
            </a:r>
            <a:r>
              <a:rPr lang="ru-RU" sz="1800" b="1" dirty="0" smtClean="0">
                <a:solidFill>
                  <a:srgbClr val="C00000"/>
                </a:solidFill>
                <a:latin typeface="Times New Roman" panose="02020603050405020304" pitchFamily="18" charset="0"/>
                <a:cs typeface="Times New Roman" panose="02020603050405020304" pitchFamily="18" charset="0"/>
              </a:rPr>
              <a:t>местных сборов</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b="1" dirty="0" smtClean="0">
                <a:solidFill>
                  <a:schemeClr val="tx1"/>
                </a:solidFill>
                <a:latin typeface="Times New Roman" panose="02020603050405020304" pitchFamily="18" charset="0"/>
                <a:cs typeface="Times New Roman" panose="02020603050405020304" pitchFamily="18" charset="0"/>
              </a:rPr>
              <a:t>ст. 295 НК</a:t>
            </a:r>
            <a:r>
              <a:rPr lang="ru-RU" sz="160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68580" y="591128"/>
            <a:ext cx="10113819" cy="6266872"/>
          </a:xfrm>
        </p:spPr>
        <p:txBody>
          <a:bodyPr>
            <a:normAutofit fontScale="25000" lnSpcReduction="20000"/>
          </a:bodyPr>
          <a:lstStyle/>
          <a:p>
            <a:pPr algn="just"/>
            <a:r>
              <a:rPr lang="ru-RU" sz="5600" dirty="0" smtClean="0">
                <a:solidFill>
                  <a:srgbClr val="7030A0"/>
                </a:solidFill>
                <a:latin typeface="Times New Roman" panose="02020603050405020304" pitchFamily="18" charset="0"/>
                <a:cs typeface="Times New Roman" panose="02020603050405020304" pitchFamily="18" charset="0"/>
              </a:rPr>
              <a:t> </a:t>
            </a:r>
            <a:r>
              <a:rPr lang="ru-RU" sz="5600" b="1" dirty="0">
                <a:solidFill>
                  <a:srgbClr val="7030A0"/>
                </a:solidFill>
                <a:latin typeface="Times New Roman" panose="02020603050405020304" pitchFamily="18" charset="0"/>
                <a:cs typeface="Times New Roman" panose="02020603050405020304" pitchFamily="18" charset="0"/>
              </a:rPr>
              <a:t>от всех местных </a:t>
            </a:r>
            <a:r>
              <a:rPr lang="ru-RU" sz="5600" b="1" dirty="0" smtClean="0">
                <a:solidFill>
                  <a:srgbClr val="7030A0"/>
                </a:solidFill>
                <a:latin typeface="Times New Roman" panose="02020603050405020304" pitchFamily="18" charset="0"/>
                <a:cs typeface="Times New Roman" panose="02020603050405020304" pitchFamily="18" charset="0"/>
              </a:rPr>
              <a:t>сборов</a:t>
            </a:r>
            <a:r>
              <a:rPr lang="ru-RU" sz="5600" dirty="0" smtClean="0">
                <a:solidFill>
                  <a:srgbClr val="7030A0"/>
                </a:solidFill>
                <a:latin typeface="Times New Roman" panose="02020603050405020304" pitchFamily="18" charset="0"/>
                <a:cs typeface="Times New Roman" panose="02020603050405020304" pitchFamily="18" charset="0"/>
              </a:rPr>
              <a:t>:</a:t>
            </a:r>
          </a:p>
          <a:p>
            <a:pPr marL="0" algn="just">
              <a:lnSpc>
                <a:spcPct val="120000"/>
              </a:lnSpc>
              <a:spcBef>
                <a:spcPts val="0"/>
              </a:spcBef>
              <a:buFont typeface="Wingdings" panose="05000000000000000000" pitchFamily="2" charset="2"/>
              <a:buChar char="Ø"/>
            </a:pPr>
            <a:r>
              <a:rPr lang="ru-RU" sz="5600" dirty="0" smtClean="0">
                <a:latin typeface="Times New Roman" panose="02020603050405020304" pitchFamily="18" charset="0"/>
                <a:cs typeface="Times New Roman" panose="02020603050405020304" pitchFamily="18" charset="0"/>
              </a:rPr>
              <a:t> органы </a:t>
            </a:r>
            <a:r>
              <a:rPr lang="ru-RU" sz="5600" dirty="0">
                <a:latin typeface="Times New Roman" panose="02020603050405020304" pitchFamily="18" charset="0"/>
                <a:cs typeface="Times New Roman" panose="02020603050405020304" pitchFamily="18" charset="0"/>
              </a:rPr>
              <a:t>публичной власти и учреждения, финансируемые из средств бюджетов всех уровней;</a:t>
            </a:r>
          </a:p>
          <a:p>
            <a:pPr marL="0" algn="just">
              <a:lnSpc>
                <a:spcPct val="120000"/>
              </a:lnSpc>
              <a:spcBef>
                <a:spcPts val="0"/>
              </a:spcBef>
              <a:buFont typeface="Wingdings" panose="05000000000000000000" pitchFamily="2" charset="2"/>
              <a:buChar char="Ø"/>
            </a:pPr>
            <a:r>
              <a:rPr lang="ru-RU" sz="5600" dirty="0" smtClean="0">
                <a:latin typeface="Times New Roman" panose="02020603050405020304" pitchFamily="18" charset="0"/>
                <a:cs typeface="Times New Roman" panose="02020603050405020304" pitchFamily="18" charset="0"/>
              </a:rPr>
              <a:t> </a:t>
            </a:r>
            <a:r>
              <a:rPr lang="ru-RU" sz="5600" dirty="0">
                <a:latin typeface="Times New Roman" panose="02020603050405020304" pitchFamily="18" charset="0"/>
                <a:cs typeface="Times New Roman" panose="02020603050405020304" pitchFamily="18" charset="0"/>
              </a:rPr>
              <a:t>дипломатические представительства и консульские учреждения, аккредитованные в Республике Молдова, а также представительства международных организаций, аккредитованных в Республике Молдова, на основе принципа взаимности, в соответствии с международными договорами, одной из сторон которых является Республика Молдова;</a:t>
            </a:r>
          </a:p>
          <a:p>
            <a:pPr marL="0" algn="just">
              <a:lnSpc>
                <a:spcPct val="120000"/>
              </a:lnSpc>
              <a:spcBef>
                <a:spcPts val="0"/>
              </a:spcBef>
              <a:buFont typeface="Wingdings" panose="05000000000000000000" pitchFamily="2" charset="2"/>
              <a:buChar char="Ø"/>
            </a:pPr>
            <a:r>
              <a:rPr lang="ru-RU" sz="5600" dirty="0" smtClean="0">
                <a:latin typeface="Times New Roman" panose="02020603050405020304" pitchFamily="18" charset="0"/>
                <a:cs typeface="Times New Roman" panose="02020603050405020304" pitchFamily="18" charset="0"/>
              </a:rPr>
              <a:t> </a:t>
            </a:r>
            <a:r>
              <a:rPr lang="ru-RU" sz="5600" dirty="0">
                <a:latin typeface="Times New Roman" panose="02020603050405020304" pitchFamily="18" charset="0"/>
                <a:cs typeface="Times New Roman" panose="02020603050405020304" pitchFamily="18" charset="0"/>
              </a:rPr>
              <a:t>Национальный банк Молдовы</a:t>
            </a:r>
            <a:r>
              <a:rPr lang="ru-RU" sz="5600" dirty="0" smtClean="0">
                <a:latin typeface="Times New Roman" panose="02020603050405020304" pitchFamily="18" charset="0"/>
                <a:cs typeface="Times New Roman" panose="02020603050405020304" pitchFamily="18" charset="0"/>
              </a:rPr>
              <a:t>;</a:t>
            </a:r>
            <a:endParaRPr lang="ro-RO" sz="5600" dirty="0" smtClean="0">
              <a:latin typeface="Times New Roman" panose="02020603050405020304" pitchFamily="18" charset="0"/>
              <a:cs typeface="Times New Roman" panose="02020603050405020304" pitchFamily="18" charset="0"/>
            </a:endParaRPr>
          </a:p>
          <a:p>
            <a:pPr marL="0" algn="just">
              <a:lnSpc>
                <a:spcPct val="120000"/>
              </a:lnSpc>
              <a:spcBef>
                <a:spcPts val="0"/>
              </a:spcBef>
              <a:buFont typeface="Wingdings" panose="05000000000000000000" pitchFamily="2" charset="2"/>
              <a:buChar char="Ø"/>
            </a:pPr>
            <a:r>
              <a:rPr lang="ru-RU" sz="5600" dirty="0" smtClean="0">
                <a:latin typeface="Times New Roman" panose="02020603050405020304" pitchFamily="18" charset="0"/>
                <a:cs typeface="Times New Roman" panose="02020603050405020304" pitchFamily="18" charset="0"/>
              </a:rPr>
              <a:t>собственники </a:t>
            </a:r>
            <a:r>
              <a:rPr lang="ru-RU" sz="5600" dirty="0">
                <a:latin typeface="Times New Roman" panose="02020603050405020304" pitchFamily="18" charset="0"/>
                <a:cs typeface="Times New Roman" panose="02020603050405020304" pitchFamily="18" charset="0"/>
              </a:rPr>
              <a:t>или владельцы имущества, реквизированного в интересах общества, – на период реквизиции согласно законодательству</a:t>
            </a:r>
            <a:r>
              <a:rPr lang="ru-RU" sz="5600" dirty="0" smtClean="0">
                <a:latin typeface="Times New Roman" panose="02020603050405020304" pitchFamily="18" charset="0"/>
                <a:cs typeface="Times New Roman" panose="02020603050405020304" pitchFamily="18" charset="0"/>
              </a:rPr>
              <a:t>;</a:t>
            </a:r>
            <a:endParaRPr lang="ro-RO" sz="5600" dirty="0" smtClean="0">
              <a:latin typeface="Times New Roman" panose="02020603050405020304" pitchFamily="18" charset="0"/>
              <a:cs typeface="Times New Roman" panose="02020603050405020304" pitchFamily="18" charset="0"/>
            </a:endParaRPr>
          </a:p>
          <a:p>
            <a:pPr algn="just">
              <a:lnSpc>
                <a:spcPct val="120000"/>
              </a:lnSpc>
              <a:spcBef>
                <a:spcPts val="0"/>
              </a:spcBef>
              <a:buFont typeface="Wingdings" panose="05000000000000000000" pitchFamily="2" charset="2"/>
              <a:buChar char="Ø"/>
            </a:pPr>
            <a:r>
              <a:rPr lang="ru-RU" sz="5600" dirty="0">
                <a:latin typeface="Times New Roman" panose="02020603050405020304" pitchFamily="18" charset="0"/>
                <a:cs typeface="Times New Roman" panose="02020603050405020304" pitchFamily="18" charset="0"/>
              </a:rPr>
              <a:t>субъекты, осуществляющие деятельность согласно главе 10</a:t>
            </a:r>
            <a:r>
              <a:rPr lang="ru-RU" sz="5600" baseline="30000" dirty="0">
                <a:latin typeface="Times New Roman" panose="02020603050405020304" pitchFamily="18" charset="0"/>
                <a:cs typeface="Times New Roman" panose="02020603050405020304" pitchFamily="18" charset="0"/>
              </a:rPr>
              <a:t>3</a:t>
            </a:r>
            <a:r>
              <a:rPr lang="ru-RU" sz="5600" dirty="0">
                <a:latin typeface="Times New Roman" panose="02020603050405020304" pitchFamily="18" charset="0"/>
                <a:cs typeface="Times New Roman" panose="02020603050405020304" pitchFamily="18" charset="0"/>
              </a:rPr>
              <a:t> раздела II </a:t>
            </a:r>
            <a:r>
              <a:rPr lang="ru-RU" sz="5600" dirty="0" smtClean="0">
                <a:latin typeface="Times New Roman" panose="02020603050405020304" pitchFamily="18" charset="0"/>
                <a:cs typeface="Times New Roman" panose="02020603050405020304" pitchFamily="18" charset="0"/>
              </a:rPr>
              <a:t>НК (</a:t>
            </a:r>
            <a:r>
              <a:rPr lang="ru-RU" sz="5600" i="1" dirty="0">
                <a:latin typeface="Times New Roman" panose="02020603050405020304" pitchFamily="18" charset="0"/>
                <a:cs typeface="Times New Roman" panose="02020603050405020304" pitchFamily="18" charset="0"/>
              </a:rPr>
              <a:t>физические лица–резиденты, которые без оформления организационно-правовой формы для осуществления деятельности закупают у физических лиц, не занимающихся предпринимательской деятельностью, продукцию растениеводства и/или садоводства и/или объекты растительного мира с целью их последующей продажи хозяйствующим </a:t>
            </a:r>
            <a:r>
              <a:rPr lang="ru-RU" sz="5600" i="1" dirty="0" smtClean="0">
                <a:latin typeface="Times New Roman" panose="02020603050405020304" pitchFamily="18" charset="0"/>
                <a:cs typeface="Times New Roman" panose="02020603050405020304" pitchFamily="18" charset="0"/>
              </a:rPr>
              <a:t>субъектам</a:t>
            </a:r>
            <a:r>
              <a:rPr lang="ru-RU" sz="5600" dirty="0" smtClean="0">
                <a:latin typeface="Times New Roman" panose="02020603050405020304" pitchFamily="18" charset="0"/>
                <a:cs typeface="Times New Roman" panose="02020603050405020304" pitchFamily="18" charset="0"/>
              </a:rPr>
              <a:t>);</a:t>
            </a:r>
          </a:p>
          <a:p>
            <a:pPr algn="just">
              <a:lnSpc>
                <a:spcPct val="120000"/>
              </a:lnSpc>
              <a:spcBef>
                <a:spcPts val="0"/>
              </a:spcBef>
              <a:buFont typeface="Wingdings" panose="05000000000000000000" pitchFamily="2" charset="2"/>
              <a:buChar char="Ø"/>
            </a:pPr>
            <a:endParaRPr lang="ro-RO" sz="5600" dirty="0" smtClean="0">
              <a:latin typeface="Times New Roman" panose="02020603050405020304" pitchFamily="18" charset="0"/>
              <a:cs typeface="Times New Roman" panose="02020603050405020304" pitchFamily="18" charset="0"/>
            </a:endParaRPr>
          </a:p>
          <a:p>
            <a:pPr algn="just">
              <a:spcBef>
                <a:spcPts val="0"/>
              </a:spcBef>
            </a:pPr>
            <a:r>
              <a:rPr lang="ro-RO" sz="5600" i="1" dirty="0">
                <a:solidFill>
                  <a:srgbClr val="7030A0"/>
                </a:solidFill>
                <a:latin typeface="Times New Roman" panose="02020603050405020304" pitchFamily="18" charset="0"/>
                <a:cs typeface="Times New Roman" panose="02020603050405020304" pitchFamily="18" charset="0"/>
              </a:rPr>
              <a:t> </a:t>
            </a:r>
            <a:r>
              <a:rPr lang="ro-RO" sz="5600" i="1" dirty="0" smtClean="0">
                <a:solidFill>
                  <a:srgbClr val="7030A0"/>
                </a:solidFill>
                <a:latin typeface="Times New Roman" panose="02020603050405020304" pitchFamily="18" charset="0"/>
                <a:cs typeface="Times New Roman" panose="02020603050405020304" pitchFamily="18" charset="0"/>
              </a:rPr>
              <a:t>  </a:t>
            </a:r>
            <a:r>
              <a:rPr lang="ru-RU" sz="5600" i="1" dirty="0" smtClean="0">
                <a:solidFill>
                  <a:srgbClr val="7030A0"/>
                </a:solidFill>
                <a:latin typeface="Times New Roman" panose="02020603050405020304" pitchFamily="18" charset="0"/>
                <a:cs typeface="Times New Roman" panose="02020603050405020304" pitchFamily="18" charset="0"/>
              </a:rPr>
              <a:t>от </a:t>
            </a:r>
            <a:r>
              <a:rPr lang="ru-RU" sz="5600" i="1" dirty="0">
                <a:solidFill>
                  <a:srgbClr val="7030A0"/>
                </a:solidFill>
                <a:latin typeface="Times New Roman" panose="02020603050405020304" pitchFamily="18" charset="0"/>
                <a:cs typeface="Times New Roman" panose="02020603050405020304" pitchFamily="18" charset="0"/>
              </a:rPr>
              <a:t>сбора за организацию аукционов и лотерей в пределах административно-территориальной единицы </a:t>
            </a:r>
            <a:r>
              <a:rPr lang="ru-RU" sz="5600" dirty="0">
                <a:latin typeface="Times New Roman" panose="02020603050405020304" pitchFamily="18" charset="0"/>
                <a:cs typeface="Times New Roman" panose="02020603050405020304" pitchFamily="18" charset="0"/>
              </a:rPr>
              <a:t>– организаторы аукционов, проводимых в целях погашения задолженностей по кредитам, возмещения убытков, оплаты задолженностей перед бюджетом, аукционов по продаже государственной собственности и собственности административно-территориальных единиц;</a:t>
            </a:r>
          </a:p>
          <a:p>
            <a:pPr algn="just">
              <a:spcBef>
                <a:spcPts val="0"/>
              </a:spcBef>
            </a:pPr>
            <a:r>
              <a:rPr lang="ru-RU" sz="5600" dirty="0" smtClean="0">
                <a:latin typeface="Times New Roman" panose="02020603050405020304" pitchFamily="18" charset="0"/>
                <a:cs typeface="Times New Roman" panose="02020603050405020304" pitchFamily="18" charset="0"/>
              </a:rPr>
              <a:t> </a:t>
            </a:r>
            <a:r>
              <a:rPr lang="ru-RU" sz="5600" i="1" dirty="0">
                <a:solidFill>
                  <a:srgbClr val="7030A0"/>
                </a:solidFill>
                <a:latin typeface="Times New Roman" panose="02020603050405020304" pitchFamily="18" charset="0"/>
                <a:cs typeface="Times New Roman" panose="02020603050405020304" pitchFamily="18" charset="0"/>
              </a:rPr>
              <a:t>от сбора за размещение рекламы </a:t>
            </a:r>
            <a:r>
              <a:rPr lang="ru-RU" sz="5600" dirty="0">
                <a:latin typeface="Times New Roman" panose="02020603050405020304" pitchFamily="18" charset="0"/>
                <a:cs typeface="Times New Roman" panose="02020603050405020304" pitchFamily="18" charset="0"/>
              </a:rPr>
              <a:t>– распространители сообщений, представляющих общественный интерес;</a:t>
            </a:r>
          </a:p>
          <a:p>
            <a:pPr algn="just">
              <a:spcBef>
                <a:spcPts val="0"/>
              </a:spcBef>
            </a:pPr>
            <a:r>
              <a:rPr lang="ru-RU" sz="5600" i="1" dirty="0" smtClean="0">
                <a:solidFill>
                  <a:srgbClr val="7030A0"/>
                </a:solidFill>
                <a:latin typeface="Times New Roman" panose="02020603050405020304" pitchFamily="18" charset="0"/>
                <a:cs typeface="Times New Roman" panose="02020603050405020304" pitchFamily="18" charset="0"/>
              </a:rPr>
              <a:t>от </a:t>
            </a:r>
            <a:r>
              <a:rPr lang="ru-RU" sz="5600" i="1" dirty="0">
                <a:solidFill>
                  <a:srgbClr val="7030A0"/>
                </a:solidFill>
                <a:latin typeface="Times New Roman" panose="02020603050405020304" pitchFamily="18" charset="0"/>
                <a:cs typeface="Times New Roman" panose="02020603050405020304" pitchFamily="18" charset="0"/>
              </a:rPr>
              <a:t>сбора на благоустройство территорий</a:t>
            </a:r>
            <a:r>
              <a:rPr lang="ru-RU" sz="5600" dirty="0">
                <a:latin typeface="Times New Roman" panose="02020603050405020304" pitchFamily="18" charset="0"/>
                <a:cs typeface="Times New Roman" panose="02020603050405020304" pitchFamily="18" charset="0"/>
              </a:rPr>
              <a:t> – учредители крестьянских (фермерских) хозяйств, достигшие пенсионного возраста;</a:t>
            </a:r>
          </a:p>
          <a:p>
            <a:pPr algn="just">
              <a:spcBef>
                <a:spcPts val="0"/>
              </a:spcBef>
            </a:pPr>
            <a:r>
              <a:rPr lang="ru-RU" sz="5600" dirty="0" smtClean="0">
                <a:solidFill>
                  <a:srgbClr val="7030A0"/>
                </a:solidFill>
                <a:latin typeface="Times New Roman" panose="02020603050405020304" pitchFamily="18" charset="0"/>
                <a:cs typeface="Times New Roman" panose="02020603050405020304" pitchFamily="18" charset="0"/>
              </a:rPr>
              <a:t>от </a:t>
            </a:r>
            <a:r>
              <a:rPr lang="ru-RU" sz="5600" dirty="0">
                <a:solidFill>
                  <a:srgbClr val="7030A0"/>
                </a:solidFill>
                <a:latin typeface="Times New Roman" panose="02020603050405020304" pitchFamily="18" charset="0"/>
                <a:cs typeface="Times New Roman" panose="02020603050405020304" pitchFamily="18" charset="0"/>
              </a:rPr>
              <a:t>сбора за объекты торговли и/или объекты по оказанию </a:t>
            </a:r>
            <a:r>
              <a:rPr lang="ru-RU" sz="5600" dirty="0" smtClean="0">
                <a:solidFill>
                  <a:srgbClr val="7030A0"/>
                </a:solidFill>
                <a:latin typeface="Times New Roman" panose="02020603050405020304" pitchFamily="18" charset="0"/>
                <a:cs typeface="Times New Roman" panose="02020603050405020304" pitchFamily="18" charset="0"/>
              </a:rPr>
              <a:t>услуг:</a:t>
            </a:r>
            <a:endParaRPr lang="ro-RO" sz="5600" dirty="0" smtClean="0">
              <a:solidFill>
                <a:srgbClr val="7030A0"/>
              </a:solidFill>
              <a:latin typeface="Times New Roman" panose="02020603050405020304" pitchFamily="18" charset="0"/>
              <a:cs typeface="Times New Roman" panose="02020603050405020304" pitchFamily="18" charset="0"/>
            </a:endParaRPr>
          </a:p>
          <a:p>
            <a:pPr marL="0" indent="0" algn="just">
              <a:spcBef>
                <a:spcPts val="0"/>
              </a:spcBef>
              <a:buNone/>
            </a:pPr>
            <a:r>
              <a:rPr lang="ro-RO" sz="5600" dirty="0" smtClean="0">
                <a:solidFill>
                  <a:srgbClr val="7030A0"/>
                </a:solidFill>
                <a:latin typeface="Times New Roman" panose="02020603050405020304" pitchFamily="18" charset="0"/>
                <a:cs typeface="Times New Roman" panose="02020603050405020304" pitchFamily="18" charset="0"/>
              </a:rPr>
              <a:t>     </a:t>
            </a:r>
            <a:r>
              <a:rPr lang="ru-RU" sz="5600" dirty="0" smtClean="0">
                <a:solidFill>
                  <a:srgbClr val="7030A0"/>
                </a:solidFill>
                <a:latin typeface="Times New Roman" panose="02020603050405020304" pitchFamily="18" charset="0"/>
                <a:cs typeface="Times New Roman" panose="02020603050405020304" pitchFamily="18" charset="0"/>
              </a:rPr>
              <a:t> </a:t>
            </a:r>
            <a:r>
              <a:rPr lang="ru-RU" sz="5600" dirty="0">
                <a:latin typeface="Times New Roman" panose="02020603050405020304" pitchFamily="18" charset="0"/>
                <a:cs typeface="Times New Roman" panose="02020603050405020304" pitchFamily="18" charset="0"/>
              </a:rPr>
              <a:t>– лица, деятельность которых связана с оказанием ритуальных услуг, в том числе изготавливающие гробы, венки, искусственные цветы, гирлянды;</a:t>
            </a:r>
          </a:p>
          <a:p>
            <a:pPr marL="0" indent="0" algn="just">
              <a:spcBef>
                <a:spcPts val="0"/>
              </a:spcBef>
              <a:buNone/>
            </a:pPr>
            <a:r>
              <a:rPr lang="ro-RO" sz="5600" dirty="0" smtClean="0">
                <a:latin typeface="Times New Roman" panose="02020603050405020304" pitchFamily="18" charset="0"/>
                <a:cs typeface="Times New Roman" panose="02020603050405020304" pitchFamily="18" charset="0"/>
              </a:rPr>
              <a:t>     </a:t>
            </a:r>
            <a:r>
              <a:rPr lang="ru-RU" sz="5600" dirty="0" smtClean="0">
                <a:latin typeface="Times New Roman" panose="02020603050405020304" pitchFamily="18" charset="0"/>
                <a:cs typeface="Times New Roman" panose="02020603050405020304" pitchFamily="18" charset="0"/>
              </a:rPr>
              <a:t> </a:t>
            </a:r>
            <a:r>
              <a:rPr lang="ru-RU" sz="5600" dirty="0">
                <a:latin typeface="Times New Roman" panose="02020603050405020304" pitchFamily="18" charset="0"/>
                <a:cs typeface="Times New Roman" panose="02020603050405020304" pitchFamily="18" charset="0"/>
              </a:rPr>
              <a:t>– физические лица, осуществляющие независимую деятельность на рынках, или </a:t>
            </a:r>
            <a:r>
              <a:rPr lang="ru-RU" sz="5600" dirty="0" err="1">
                <a:latin typeface="Times New Roman" panose="02020603050405020304" pitchFamily="18" charset="0"/>
                <a:cs typeface="Times New Roman" panose="02020603050405020304" pitchFamily="18" charset="0"/>
              </a:rPr>
              <a:t>ампласаментах</a:t>
            </a:r>
            <a:r>
              <a:rPr lang="ru-RU" sz="5600" dirty="0">
                <a:latin typeface="Times New Roman" panose="02020603050405020304" pitchFamily="18" charset="0"/>
                <a:cs typeface="Times New Roman" panose="02020603050405020304" pitchFamily="18" charset="0"/>
              </a:rPr>
              <a:t>, созданных в соответствии с Законом о внутренней торговле № 231/2010;</a:t>
            </a:r>
          </a:p>
          <a:p>
            <a:pPr algn="just">
              <a:spcBef>
                <a:spcPts val="0"/>
              </a:spcBef>
            </a:pPr>
            <a:r>
              <a:rPr lang="ru-RU" sz="5600" i="1" dirty="0" smtClean="0">
                <a:solidFill>
                  <a:srgbClr val="7030A0"/>
                </a:solidFill>
                <a:latin typeface="Times New Roman" panose="02020603050405020304" pitchFamily="18" charset="0"/>
                <a:cs typeface="Times New Roman" panose="02020603050405020304" pitchFamily="18" charset="0"/>
              </a:rPr>
              <a:t> </a:t>
            </a:r>
            <a:r>
              <a:rPr lang="ru-RU" sz="5600" i="1" dirty="0">
                <a:solidFill>
                  <a:srgbClr val="7030A0"/>
                </a:solidFill>
                <a:latin typeface="Times New Roman" panose="02020603050405020304" pitchFamily="18" charset="0"/>
                <a:cs typeface="Times New Roman" panose="02020603050405020304" pitchFamily="18" charset="0"/>
              </a:rPr>
              <a:t>от сбора на рекламные устройства и сбора за размещение рекламы </a:t>
            </a:r>
            <a:r>
              <a:rPr lang="ru-RU" sz="5600" dirty="0">
                <a:latin typeface="Times New Roman" panose="02020603050405020304" pitchFamily="18" charset="0"/>
                <a:cs typeface="Times New Roman" panose="02020603050405020304" pitchFamily="18" charset="0"/>
              </a:rPr>
              <a:t>– юридические лица или физические лица, зарегистрированные в качестве предпринимателей, размещающие и/или распространяющие рекламу с сообщением, представляющим общественный интерес, – на период показа сообщения, представляющего общественный интерес.</a:t>
            </a:r>
          </a:p>
          <a:p>
            <a:pPr marL="0" indent="0" algn="just">
              <a:buNone/>
            </a:pPr>
            <a:endParaRPr lang="ru-RU" dirty="0"/>
          </a:p>
        </p:txBody>
      </p:sp>
    </p:spTree>
    <p:extLst>
      <p:ext uri="{BB962C8B-B14F-4D97-AF65-F5344CB8AC3E}">
        <p14:creationId xmlns:p14="http://schemas.microsoft.com/office/powerpoint/2010/main" val="146163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98982" y="624110"/>
            <a:ext cx="6483928" cy="668981"/>
          </a:xfrm>
        </p:spPr>
        <p:txBody>
          <a:bodyPr>
            <a:normAutofit/>
          </a:bodyPr>
          <a:lstStyle/>
          <a:p>
            <a:r>
              <a:rPr lang="ru-RU" sz="1600" b="1" dirty="0" smtClean="0">
                <a:solidFill>
                  <a:srgbClr val="C00000"/>
                </a:solidFill>
                <a:latin typeface="Times New Roman" panose="02020603050405020304" pitchFamily="18" charset="0"/>
                <a:cs typeface="Times New Roman" panose="02020603050405020304" pitchFamily="18" charset="0"/>
              </a:rPr>
              <a:t>        Освобождение </a:t>
            </a:r>
            <a:r>
              <a:rPr lang="ru-RU" sz="1600" b="1" dirty="0">
                <a:solidFill>
                  <a:srgbClr val="C00000"/>
                </a:solidFill>
                <a:latin typeface="Times New Roman" panose="02020603050405020304" pitchFamily="18" charset="0"/>
                <a:cs typeface="Times New Roman" panose="02020603050405020304" pitchFamily="18" charset="0"/>
              </a:rPr>
              <a:t>от местных сборов и льготы</a:t>
            </a:r>
            <a:r>
              <a:rPr lang="ru-RU" sz="1600" dirty="0" smtClean="0">
                <a:latin typeface="Times New Roman" panose="02020603050405020304" pitchFamily="18" charset="0"/>
                <a:cs typeface="Times New Roman" panose="02020603050405020304" pitchFamily="18" charset="0"/>
              </a:rPr>
              <a:t>,</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(предоставляемые ОМПУ согласно ст. 296 НК)</a:t>
            </a:r>
            <a:endParaRPr lang="ru-RU" sz="1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5236" y="1607127"/>
            <a:ext cx="10479376" cy="3278909"/>
          </a:xfrm>
        </p:spPr>
        <p:txBody>
          <a:bodyPr/>
          <a:lstStyle/>
          <a:p>
            <a:pPr algn="just">
              <a:spcBef>
                <a:spcPts val="1800"/>
              </a:spcBef>
            </a:pPr>
            <a:r>
              <a:rPr lang="ru-RU" dirty="0" smtClean="0">
                <a:latin typeface="Arial" panose="020B0604020202020204" pitchFamily="34" charset="0"/>
              </a:rPr>
              <a:t>   </a:t>
            </a:r>
            <a:r>
              <a:rPr lang="ru-RU" dirty="0" smtClean="0">
                <a:latin typeface="Times New Roman" panose="02020603050405020304" pitchFamily="18" charset="0"/>
                <a:cs typeface="Times New Roman" panose="02020603050405020304" pitchFamily="18" charset="0"/>
              </a:rPr>
              <a:t>ОМПУ </a:t>
            </a:r>
            <a:r>
              <a:rPr lang="ru-RU" dirty="0">
                <a:latin typeface="Times New Roman" panose="02020603050405020304" pitchFamily="18" charset="0"/>
                <a:cs typeface="Times New Roman" panose="02020603050405020304" pitchFamily="18" charset="0"/>
              </a:rPr>
              <a:t>вправе с одновременным внесением соответствующих изменений в местные бюджеты:</a:t>
            </a:r>
          </a:p>
          <a:p>
            <a:pPr algn="just">
              <a:spcBef>
                <a:spcPts val="1800"/>
              </a:spcBef>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предоставлять </a:t>
            </a:r>
            <a:r>
              <a:rPr lang="ru-RU" dirty="0">
                <a:latin typeface="Times New Roman" panose="02020603050405020304" pitchFamily="18" charset="0"/>
                <a:cs typeface="Times New Roman" panose="02020603050405020304" pitchFamily="18" charset="0"/>
              </a:rPr>
              <a:t>субъектам налогообложения помимо указанных в статье 295 дополнительные льготы;</a:t>
            </a:r>
          </a:p>
          <a:p>
            <a:pPr algn="just">
              <a:spcBef>
                <a:spcPts val="1800"/>
              </a:spcBef>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продлевать </a:t>
            </a:r>
            <a:r>
              <a:rPr lang="ru-RU" dirty="0">
                <a:latin typeface="Times New Roman" panose="02020603050405020304" pitchFamily="18" charset="0"/>
                <a:cs typeface="Times New Roman" panose="02020603050405020304" pitchFamily="18" charset="0"/>
              </a:rPr>
              <a:t>сроки уплаты местных сборов за текущий налоговый </a:t>
            </a:r>
            <a:r>
              <a:rPr lang="ru-RU" dirty="0" smtClean="0">
                <a:latin typeface="Times New Roman" panose="02020603050405020304" pitchFamily="18" charset="0"/>
                <a:cs typeface="Times New Roman" panose="02020603050405020304" pitchFamily="18" charset="0"/>
              </a:rPr>
              <a:t>год;</a:t>
            </a:r>
          </a:p>
          <a:p>
            <a:pPr algn="just">
              <a:spcBef>
                <a:spcPts val="1800"/>
              </a:spcBef>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предоставлять </a:t>
            </a:r>
            <a:r>
              <a:rPr lang="ru-RU" dirty="0">
                <a:latin typeface="Times New Roman" panose="02020603050405020304" pitchFamily="18" charset="0"/>
                <a:cs typeface="Times New Roman" panose="02020603050405020304" pitchFamily="18" charset="0"/>
              </a:rPr>
              <a:t>льготы социально уязвимым категориям населения.</a:t>
            </a:r>
          </a:p>
          <a:p>
            <a:pPr marL="0" indent="0">
              <a:buNone/>
            </a:pPr>
            <a:r>
              <a:rPr lang="ru-RU" dirty="0">
                <a:latin typeface="Arial" panose="020B0604020202020204" pitchFamily="34" charset="0"/>
              </a:rPr>
              <a:t/>
            </a:r>
            <a:br>
              <a:rPr lang="ru-RU" dirty="0">
                <a:latin typeface="Arial" panose="020B0604020202020204" pitchFamily="34" charset="0"/>
              </a:rPr>
            </a:br>
            <a:endParaRPr lang="ru-RU" dirty="0"/>
          </a:p>
        </p:txBody>
      </p:sp>
    </p:spTree>
    <p:extLst>
      <p:ext uri="{BB962C8B-B14F-4D97-AF65-F5344CB8AC3E}">
        <p14:creationId xmlns:p14="http://schemas.microsoft.com/office/powerpoint/2010/main" val="600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6086" y="624110"/>
            <a:ext cx="9283116" cy="796727"/>
          </a:xfrm>
        </p:spPr>
        <p:txBody>
          <a:bodyPr>
            <a:normAutofit/>
          </a:bodyPr>
          <a:lstStyle/>
          <a:p>
            <a:pPr algn="ctr"/>
            <a:r>
              <a:rPr lang="ru-RU" sz="2400" b="1" dirty="0" smtClean="0">
                <a:solidFill>
                  <a:srgbClr val="C00000"/>
                </a:solidFill>
                <a:latin typeface="Times New Roman" panose="02020603050405020304" pitchFamily="18" charset="0"/>
                <a:cs typeface="Times New Roman" panose="02020603050405020304" pitchFamily="18" charset="0"/>
              </a:rPr>
              <a:t>Решения об установлении местных сборов</a:t>
            </a:r>
            <a:endParaRPr lang="ru-RU" sz="2400" b="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588653" y="1105991"/>
            <a:ext cx="9969305" cy="685864"/>
          </a:xfrm>
        </p:spPr>
        <p:txBody>
          <a:bodyPr/>
          <a:lstStyle/>
          <a:p>
            <a:r>
              <a:rPr lang="ru-RU" sz="2400" dirty="0" smtClean="0">
                <a:latin typeface="Times New Roman" panose="02020603050405020304" pitchFamily="18" charset="0"/>
                <a:cs typeface="Times New Roman" panose="02020603050405020304" pitchFamily="18" charset="0"/>
              </a:rPr>
              <a:t>Решения </a:t>
            </a:r>
            <a:r>
              <a:rPr lang="ru-RU" sz="2400" dirty="0">
                <a:latin typeface="Times New Roman" panose="02020603050405020304" pitchFamily="18" charset="0"/>
                <a:cs typeface="Times New Roman" panose="02020603050405020304" pitchFamily="18" charset="0"/>
              </a:rPr>
              <a:t>на </a:t>
            </a:r>
            <a:r>
              <a:rPr lang="ro-RO" sz="2400" dirty="0">
                <a:latin typeface="Times New Roman" panose="02020603050405020304" pitchFamily="18" charset="0"/>
                <a:cs typeface="Times New Roman" panose="02020603050405020304" pitchFamily="18" charset="0"/>
                <a:hlinkClick r:id="rId2"/>
              </a:rPr>
              <a:t>www.actelocale.gov.md</a:t>
            </a:r>
            <a:r>
              <a:rPr lang="ro-RO" sz="2400" dirty="0">
                <a:latin typeface="Times New Roman" panose="02020603050405020304" pitchFamily="18" charset="0"/>
                <a:cs typeface="Times New Roman" panose="02020603050405020304" pitchFamily="18" charset="0"/>
              </a:rPr>
              <a:t> </a:t>
            </a:r>
          </a:p>
          <a:p>
            <a:endParaRPr lang="ru-RU" dirty="0"/>
          </a:p>
        </p:txBody>
      </p:sp>
      <p:pic>
        <p:nvPicPr>
          <p:cNvPr id="4" name="Рисунок 1"/>
          <p:cNvPicPr>
            <a:picLocks noChangeAspect="1" noChangeArrowheads="1"/>
          </p:cNvPicPr>
          <p:nvPr/>
        </p:nvPicPr>
        <p:blipFill>
          <a:blip r:embed="rId3">
            <a:extLst>
              <a:ext uri="{28A0092B-C50C-407E-A947-70E740481C1C}">
                <a14:useLocalDpi xmlns:a14="http://schemas.microsoft.com/office/drawing/2010/main" val="0"/>
              </a:ext>
            </a:extLst>
          </a:blip>
          <a:srcRect l="31482" t="41699" r="32953" b="20345"/>
          <a:stretch>
            <a:fillRect/>
          </a:stretch>
        </p:blipFill>
        <p:spPr bwMode="auto">
          <a:xfrm>
            <a:off x="1801091" y="1588656"/>
            <a:ext cx="9578111" cy="34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1801092" y="5366328"/>
            <a:ext cx="7278254" cy="646331"/>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     Решения </a:t>
            </a:r>
            <a:r>
              <a:rPr lang="ru-RU" dirty="0">
                <a:latin typeface="Times New Roman" panose="02020603050405020304" pitchFamily="18" charset="0"/>
                <a:cs typeface="Times New Roman" panose="02020603050405020304" pitchFamily="18" charset="0"/>
              </a:rPr>
              <a:t>на </a:t>
            </a:r>
            <a:r>
              <a:rPr lang="ro-RO" dirty="0">
                <a:latin typeface="Times New Roman" panose="02020603050405020304" pitchFamily="18" charset="0"/>
                <a:cs typeface="Times New Roman" panose="02020603050405020304" pitchFamily="18" charset="0"/>
                <a:hlinkClick r:id="rId4"/>
              </a:rPr>
              <a:t>www.sfs.md</a:t>
            </a:r>
            <a:r>
              <a:rPr lang="ro-RO" dirty="0">
                <a:latin typeface="Times New Roman" panose="02020603050405020304" pitchFamily="18" charset="0"/>
                <a:cs typeface="Times New Roman" panose="02020603050405020304" pitchFamily="18" charset="0"/>
              </a:rPr>
              <a:t> – </a:t>
            </a:r>
            <a:r>
              <a:rPr lang="ru-RU" dirty="0">
                <a:latin typeface="Times New Roman" panose="02020603050405020304" pitchFamily="18" charset="0"/>
                <a:cs typeface="Times New Roman" panose="02020603050405020304" pitchFamily="18" charset="0"/>
              </a:rPr>
              <a:t>законодательство – документы, выданные </a:t>
            </a:r>
            <a:r>
              <a:rPr lang="ro-RO" dirty="0">
                <a:latin typeface="Times New Roman" panose="02020603050405020304" pitchFamily="18" charset="0"/>
                <a:cs typeface="Times New Roman" panose="02020603050405020304" pitchFamily="18" charset="0"/>
              </a:rPr>
              <a:t>AAPL – DDF – </a:t>
            </a:r>
            <a:r>
              <a:rPr lang="ru-RU" dirty="0">
                <a:latin typeface="Times New Roman" panose="02020603050405020304" pitchFamily="18" charset="0"/>
                <a:cs typeface="Times New Roman" panose="02020603050405020304" pitchFamily="18" charset="0"/>
              </a:rPr>
              <a:t>район – город/село - год</a:t>
            </a:r>
          </a:p>
        </p:txBody>
      </p:sp>
      <p:sp>
        <p:nvSpPr>
          <p:cNvPr id="6" name="Стрелка вправо 5"/>
          <p:cNvSpPr/>
          <p:nvPr/>
        </p:nvSpPr>
        <p:spPr>
          <a:xfrm>
            <a:off x="1801091" y="5488668"/>
            <a:ext cx="294995" cy="461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9500818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96459" y="154745"/>
            <a:ext cx="7519738" cy="1167618"/>
          </a:xfrm>
          <a:prstGeom prst="rect">
            <a:avLst/>
          </a:prstGeom>
        </p:spPr>
        <p:txBody>
          <a:bodyPr vert="horz" lIns="82953" tIns="41476" rIns="82953" bIns="41476" rtlCol="0" anchor="b">
            <a:norm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на благоустройство территории </a:t>
            </a:r>
            <a:r>
              <a:rPr lang="ro-RO"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3" name="Content Placeholder 2"/>
          <p:cNvSpPr txBox="1">
            <a:spLocks/>
          </p:cNvSpPr>
          <p:nvPr/>
        </p:nvSpPr>
        <p:spPr>
          <a:xfrm>
            <a:off x="1293091" y="1398526"/>
            <a:ext cx="10439365" cy="4988205"/>
          </a:xfrm>
          <a:prstGeom prst="rect">
            <a:avLst/>
          </a:prstGeom>
        </p:spPr>
        <p:txBody>
          <a:bodyPr vert="horz" lIns="82953" tIns="41476" rIns="82953" bIns="41476"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indent="414772" algn="just"/>
            <a:endParaRPr lang="ru-RU" sz="1452" b="1" dirty="0">
              <a:solidFill>
                <a:schemeClr val="accent1"/>
              </a:solidFill>
              <a:latin typeface="Times New Roman" panose="02020603050405020304" pitchFamily="18" charset="0"/>
              <a:cs typeface="Times New Roman" panose="02020603050405020304" pitchFamily="18" charset="0"/>
            </a:endParaRPr>
          </a:p>
          <a:p>
            <a:pPr indent="414772" algn="just"/>
            <a:r>
              <a:rPr lang="ru-RU" sz="2400" b="1"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1814" dirty="0">
                <a:latin typeface="Times New Roman" panose="02020603050405020304" pitchFamily="18" charset="0"/>
                <a:cs typeface="Times New Roman" panose="02020603050405020304" pitchFamily="18" charset="0"/>
              </a:rPr>
              <a:t>являются</a:t>
            </a:r>
            <a:r>
              <a:rPr lang="ru-RU" sz="1814" b="1" dirty="0">
                <a:latin typeface="Times New Roman" panose="02020603050405020304" pitchFamily="18" charset="0"/>
                <a:cs typeface="Times New Roman" panose="02020603050405020304" pitchFamily="18" charset="0"/>
              </a:rPr>
              <a:t> </a:t>
            </a:r>
            <a:r>
              <a:rPr lang="ru-RU" sz="1814" dirty="0">
                <a:latin typeface="Times New Roman" panose="02020603050405020304" pitchFamily="18" charset="0"/>
                <a:cs typeface="Times New Roman" panose="02020603050405020304" pitchFamily="18" charset="0"/>
              </a:rPr>
              <a:t>юридические или физические лица, зарегистрированные в качестве предпринимателей, и лица, осуществляющие профессиональную деятельность в сфере правосудия, которые имеют налогооблагаемую </a:t>
            </a:r>
            <a:r>
              <a:rPr lang="ru-RU" sz="1814" dirty="0" smtClean="0">
                <a:latin typeface="Times New Roman" panose="02020603050405020304" pitchFamily="18" charset="0"/>
                <a:cs typeface="Times New Roman" panose="02020603050405020304" pitchFamily="18" charset="0"/>
              </a:rPr>
              <a:t>базу.</a:t>
            </a:r>
            <a:endParaRPr lang="ru-RU" sz="1814" dirty="0">
              <a:latin typeface="Times New Roman" panose="02020603050405020304" pitchFamily="18" charset="0"/>
              <a:cs typeface="Times New Roman" panose="02020603050405020304" pitchFamily="18" charset="0"/>
            </a:endParaRPr>
          </a:p>
          <a:p>
            <a:pPr indent="414772" algn="just"/>
            <a:r>
              <a:rPr lang="ru-RU" sz="2400" b="1" dirty="0" smtClean="0">
                <a:solidFill>
                  <a:srgbClr val="7030A0"/>
                </a:solidFill>
                <a:latin typeface="Times New Roman" panose="02020603050405020304" pitchFamily="18" charset="0"/>
                <a:cs typeface="Times New Roman" panose="02020603050405020304" pitchFamily="18" charset="0"/>
              </a:rPr>
              <a:t>Объектом </a:t>
            </a:r>
            <a:r>
              <a:rPr lang="ru-RU" sz="2400" b="1" dirty="0">
                <a:solidFill>
                  <a:srgbClr val="7030A0"/>
                </a:solidFill>
                <a:latin typeface="Times New Roman" panose="02020603050405020304" pitchFamily="18" charset="0"/>
                <a:cs typeface="Times New Roman" panose="02020603050405020304" pitchFamily="18" charset="0"/>
              </a:rPr>
              <a:t>налогообложения </a:t>
            </a:r>
            <a:r>
              <a:rPr lang="ru-RU" sz="2400" dirty="0">
                <a:solidFill>
                  <a:srgbClr val="7030A0"/>
                </a:solidFill>
                <a:latin typeface="Times New Roman" panose="02020603050405020304" pitchFamily="18" charset="0"/>
                <a:cs typeface="Times New Roman" panose="02020603050405020304" pitchFamily="18" charset="0"/>
              </a:rPr>
              <a:t>и</a:t>
            </a:r>
            <a:r>
              <a:rPr lang="ru-RU" sz="2400" b="1" dirty="0">
                <a:solidFill>
                  <a:srgbClr val="7030A0"/>
                </a:solidFill>
                <a:latin typeface="Times New Roman" panose="02020603050405020304" pitchFamily="18" charset="0"/>
                <a:cs typeface="Times New Roman" panose="02020603050405020304" pitchFamily="18" charset="0"/>
              </a:rPr>
              <a:t> Налогооблагаемой базой </a:t>
            </a:r>
            <a:r>
              <a:rPr lang="ru-RU" sz="1814" dirty="0">
                <a:latin typeface="Times New Roman" panose="02020603050405020304" pitchFamily="18" charset="0"/>
                <a:cs typeface="Times New Roman" panose="02020603050405020304" pitchFamily="18" charset="0"/>
              </a:rPr>
              <a:t>является </a:t>
            </a:r>
            <a:r>
              <a:rPr lang="ru-RU" sz="1814" b="1" i="1" dirty="0" smtClean="0">
                <a:latin typeface="Times New Roman" panose="02020603050405020304" pitchFamily="18" charset="0"/>
                <a:cs typeface="Times New Roman" panose="02020603050405020304" pitchFamily="18" charset="0"/>
              </a:rPr>
              <a:t>среднесписочная </a:t>
            </a:r>
            <a:r>
              <a:rPr lang="ru-RU" sz="1814" b="1" i="1" dirty="0">
                <a:latin typeface="Times New Roman" panose="02020603050405020304" pitchFamily="18" charset="0"/>
                <a:cs typeface="Times New Roman" panose="02020603050405020304" pitchFamily="18" charset="0"/>
              </a:rPr>
              <a:t>численность </a:t>
            </a:r>
            <a:r>
              <a:rPr lang="ru-RU" sz="1814" b="1" i="1" dirty="0" smtClean="0">
                <a:latin typeface="Times New Roman" panose="02020603050405020304" pitchFamily="18" charset="0"/>
                <a:cs typeface="Times New Roman" panose="02020603050405020304" pitchFamily="18" charset="0"/>
              </a:rPr>
              <a:t>работников </a:t>
            </a:r>
            <a:r>
              <a:rPr lang="ru-RU" sz="1814" b="1" i="1" dirty="0" smtClean="0">
                <a:solidFill>
                  <a:srgbClr val="FF0000"/>
                </a:solidFill>
                <a:latin typeface="Times New Roman" panose="02020603050405020304" pitchFamily="18" charset="0"/>
                <a:cs typeface="Times New Roman" panose="02020603050405020304" pitchFamily="18" charset="0"/>
              </a:rPr>
              <a:t>за налоговый период </a:t>
            </a:r>
            <a:r>
              <a:rPr lang="ru-RU" sz="1814" b="1" i="1" dirty="0" smtClean="0">
                <a:latin typeface="Times New Roman" panose="02020603050405020304" pitchFamily="18" charset="0"/>
                <a:cs typeface="Times New Roman" panose="02020603050405020304" pitchFamily="18" charset="0"/>
              </a:rPr>
              <a:t>за </a:t>
            </a:r>
            <a:r>
              <a:rPr lang="ru-RU" sz="1814" b="1" dirty="0">
                <a:solidFill>
                  <a:srgbClr val="7030A0"/>
                </a:solidFill>
                <a:latin typeface="Times New Roman" panose="02020603050405020304" pitchFamily="18" charset="0"/>
                <a:cs typeface="Times New Roman" panose="02020603050405020304" pitchFamily="18" charset="0"/>
              </a:rPr>
              <a:t>и, дополнительно к этому</a:t>
            </a:r>
            <a:r>
              <a:rPr lang="ru-RU" sz="1814" dirty="0" smtClean="0">
                <a:solidFill>
                  <a:srgbClr val="7030A0"/>
                </a:solidFill>
                <a:latin typeface="Times New Roman" panose="02020603050405020304" pitchFamily="18" charset="0"/>
                <a:cs typeface="Times New Roman" panose="02020603050405020304" pitchFamily="18" charset="0"/>
              </a:rPr>
              <a:t>:</a:t>
            </a:r>
            <a:endParaRPr lang="en-US" sz="1814" dirty="0">
              <a:latin typeface="Times New Roman" panose="02020603050405020304" pitchFamily="18" charset="0"/>
              <a:cs typeface="Times New Roman" panose="02020603050405020304" pitchFamily="18" charset="0"/>
            </a:endParaRPr>
          </a:p>
          <a:p>
            <a:pPr marL="406131" indent="-406131" algn="just">
              <a:buFont typeface="Wingdings" panose="05000000000000000000" pitchFamily="2" charset="2"/>
              <a:buChar char="Ø"/>
            </a:pPr>
            <a:r>
              <a:rPr lang="ro-RO" sz="1814" b="1" i="1" dirty="0">
                <a:latin typeface="Times New Roman" panose="02020603050405020304" pitchFamily="18" charset="0"/>
                <a:cs typeface="Times New Roman" panose="02020603050405020304" pitchFamily="18" charset="0"/>
              </a:rPr>
              <a:t> </a:t>
            </a:r>
            <a:r>
              <a:rPr lang="ru-RU" sz="1814" b="1" i="1" dirty="0">
                <a:latin typeface="Times New Roman" panose="02020603050405020304" pitchFamily="18" charset="0"/>
                <a:cs typeface="Times New Roman" panose="02020603050405020304" pitchFamily="18" charset="0"/>
              </a:rPr>
              <a:t>в случае индивидуальных предприятий и </a:t>
            </a:r>
            <a:r>
              <a:rPr lang="ru-RU" sz="1814" b="1" i="1" dirty="0" smtClean="0">
                <a:latin typeface="Times New Roman" panose="02020603050405020304" pitchFamily="18" charset="0"/>
                <a:cs typeface="Times New Roman" panose="02020603050405020304" pitchFamily="18" charset="0"/>
              </a:rPr>
              <a:t>крестьянских (фермерских</a:t>
            </a:r>
            <a:r>
              <a:rPr lang="ru-RU" sz="1814" b="1" i="1" dirty="0">
                <a:latin typeface="Times New Roman" panose="02020603050405020304" pitchFamily="18" charset="0"/>
                <a:cs typeface="Times New Roman" panose="02020603050405020304" pitchFamily="18" charset="0"/>
              </a:rPr>
              <a:t>) хозяйств </a:t>
            </a:r>
            <a:r>
              <a:rPr lang="ru-RU" sz="1814" dirty="0">
                <a:latin typeface="Times New Roman" panose="02020603050405020304" pitchFamily="18" charset="0"/>
                <a:cs typeface="Times New Roman" panose="02020603050405020304" pitchFamily="18" charset="0"/>
              </a:rPr>
              <a:t>– учредитель индивидуального предприятия, учредитель и члены крестьянских (фермерских) хозяйств; </a:t>
            </a:r>
            <a:endParaRPr lang="en-US" sz="1814" dirty="0">
              <a:latin typeface="Times New Roman" panose="02020603050405020304" pitchFamily="18" charset="0"/>
              <a:cs typeface="Times New Roman" panose="02020603050405020304" pitchFamily="18" charset="0"/>
            </a:endParaRPr>
          </a:p>
          <a:p>
            <a:pPr marL="406131" indent="-406131" algn="just">
              <a:buFont typeface="Wingdings" panose="05000000000000000000" pitchFamily="2" charset="2"/>
              <a:buChar char="Ø"/>
            </a:pPr>
            <a:r>
              <a:rPr lang="ru-RU" sz="1814" b="1" i="1" dirty="0">
                <a:latin typeface="Times New Roman" panose="02020603050405020304" pitchFamily="18" charset="0"/>
                <a:cs typeface="Times New Roman" panose="02020603050405020304" pitchFamily="18" charset="0"/>
              </a:rPr>
              <a:t>в случае лиц, осуществляющих профессиональную деятельность в сфере правосудия</a:t>
            </a:r>
            <a:r>
              <a:rPr lang="ru-RU" sz="1814" dirty="0">
                <a:latin typeface="Times New Roman" panose="02020603050405020304" pitchFamily="18" charset="0"/>
                <a:cs typeface="Times New Roman" panose="02020603050405020304" pitchFamily="18" charset="0"/>
              </a:rPr>
              <a:t>, – число лиц, уполномоченных законом для осуществления профессиональной деятельности в сфере правосудия</a:t>
            </a:r>
            <a:r>
              <a:rPr lang="ru-RU" sz="1814" dirty="0" smtClean="0">
                <a:latin typeface="Times New Roman" panose="02020603050405020304" pitchFamily="18" charset="0"/>
                <a:cs typeface="Times New Roman" panose="02020603050405020304" pitchFamily="18" charset="0"/>
              </a:rPr>
              <a:t>.</a:t>
            </a:r>
          </a:p>
          <a:p>
            <a:pPr algn="just"/>
            <a:r>
              <a:rPr lang="ru-RU" sz="1814" dirty="0">
                <a:latin typeface="Times New Roman" panose="02020603050405020304" pitchFamily="18" charset="0"/>
                <a:cs typeface="Times New Roman" panose="02020603050405020304" pitchFamily="18" charset="0"/>
              </a:rPr>
              <a:t> </a:t>
            </a:r>
            <a:r>
              <a:rPr lang="ru-RU" sz="1814" dirty="0" smtClean="0">
                <a:latin typeface="Times New Roman" panose="02020603050405020304" pitchFamily="18" charset="0"/>
                <a:cs typeface="Times New Roman" panose="02020603050405020304" pitchFamily="18" charset="0"/>
              </a:rPr>
              <a:t>       </a:t>
            </a:r>
            <a:r>
              <a:rPr lang="ru-RU" sz="1600" b="1" dirty="0">
                <a:solidFill>
                  <a:srgbClr val="7030A0"/>
                </a:solidFill>
                <a:latin typeface="Times New Roman" panose="02020603050405020304" pitchFamily="18" charset="0"/>
                <a:cs typeface="Times New Roman" panose="02020603050405020304" pitchFamily="18" charset="0"/>
              </a:rPr>
              <a:t>Ставка</a:t>
            </a:r>
            <a:r>
              <a:rPr lang="ru-RU" sz="1600" dirty="0">
                <a:latin typeface="Times New Roman" panose="02020603050405020304" pitchFamily="18" charset="0"/>
                <a:cs typeface="Times New Roman" panose="02020603050405020304" pitchFamily="18" charset="0"/>
              </a:rPr>
              <a:t> устанавливается ОМПУ </a:t>
            </a:r>
            <a:r>
              <a:rPr lang="ru-RU" sz="1600" b="1" i="1" dirty="0">
                <a:solidFill>
                  <a:srgbClr val="C00000"/>
                </a:solidFill>
                <a:latin typeface="Times New Roman" panose="02020603050405020304" pitchFamily="18" charset="0"/>
                <a:cs typeface="Times New Roman" panose="02020603050405020304" pitchFamily="18" charset="0"/>
              </a:rPr>
              <a:t>в </a:t>
            </a:r>
            <a:r>
              <a:rPr lang="ru-RU" sz="1600" b="1" i="1" dirty="0" smtClean="0">
                <a:solidFill>
                  <a:srgbClr val="C00000"/>
                </a:solidFill>
                <a:latin typeface="Times New Roman" panose="02020603050405020304" pitchFamily="18" charset="0"/>
                <a:cs typeface="Times New Roman" panose="02020603050405020304" pitchFamily="18" charset="0"/>
              </a:rPr>
              <a:t>леях </a:t>
            </a:r>
            <a:r>
              <a:rPr lang="ru-RU" sz="1600" b="1" i="1" dirty="0">
                <a:solidFill>
                  <a:srgbClr val="C00000"/>
                </a:solidFill>
                <a:latin typeface="Times New Roman" panose="02020603050405020304" pitchFamily="18" charset="0"/>
                <a:cs typeface="Times New Roman" panose="02020603050405020304" pitchFamily="18" charset="0"/>
              </a:rPr>
              <a:t>в год </a:t>
            </a:r>
            <a:r>
              <a:rPr lang="ru-RU" sz="1400" dirty="0">
                <a:latin typeface="Times New Roman" panose="02020603050405020304" pitchFamily="18" charset="0"/>
                <a:cs typeface="Times New Roman" panose="02020603050405020304" pitchFamily="18" charset="0"/>
              </a:rPr>
              <a:t>за одного работника и/или учредителя индивидуального предприятия, крестьянского (фермерского) хозяйства, а также членов такого хозяйства и/или за каждое лицо, осуществляющее профессиональную деятельность в сфере </a:t>
            </a:r>
            <a:r>
              <a:rPr lang="ru-RU" sz="1400" dirty="0" smtClean="0">
                <a:latin typeface="Times New Roman" panose="02020603050405020304" pitchFamily="18" charset="0"/>
                <a:cs typeface="Times New Roman" panose="02020603050405020304" pitchFamily="18" charset="0"/>
              </a:rPr>
              <a:t>правосудия.</a:t>
            </a:r>
          </a:p>
          <a:p>
            <a:pPr algn="just"/>
            <a:r>
              <a:rPr lang="ru-RU" sz="1400" dirty="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Исчисляется сбор</a:t>
            </a:r>
            <a:r>
              <a:rPr lang="ru-RU" sz="1400" dirty="0" smtClean="0">
                <a:latin typeface="Times New Roman" panose="02020603050405020304" pitchFamily="18" charset="0"/>
                <a:cs typeface="Times New Roman" panose="02020603050405020304" pitchFamily="18" charset="0"/>
              </a:rPr>
              <a:t> исходя из налогооблагаемой базы за отчетный период и ½ от годовой ставки сбора.</a:t>
            </a:r>
            <a:endParaRPr lang="ro-RO" sz="1400" dirty="0">
              <a:latin typeface="Times New Roman" panose="02020603050405020304" pitchFamily="18" charset="0"/>
              <a:cs typeface="Times New Roman" panose="02020603050405020304" pitchFamily="18" charset="0"/>
            </a:endParaRPr>
          </a:p>
        </p:txBody>
      </p:sp>
      <p:sp>
        <p:nvSpPr>
          <p:cNvPr id="4" name="Скругленный прямоугольник 3"/>
          <p:cNvSpPr/>
          <p:nvPr/>
        </p:nvSpPr>
        <p:spPr>
          <a:xfrm>
            <a:off x="9453058" y="230908"/>
            <a:ext cx="2392938" cy="1385455"/>
          </a:xfrm>
          <a:prstGeom prst="roundRect">
            <a:avLst>
              <a:gd name="adj" fmla="val 10000"/>
            </a:avLst>
          </a:prstGeom>
          <a:blipFill>
            <a:blip r:embed="rId2">
              <a:extLst>
                <a:ext uri="{28A0092B-C50C-407E-A947-70E740481C1C}">
                  <a14:useLocalDpi xmlns:a14="http://schemas.microsoft.com/office/drawing/2010/main" val="0"/>
                </a:ext>
              </a:extLst>
            </a:blip>
            <a:srcRect/>
            <a:stretch>
              <a:fillRect t="-74000" b="-74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40962232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00929" y="154745"/>
            <a:ext cx="8349840" cy="759655"/>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177"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Особенности определения налогооблагаемой базы для сбора на благоустройство территорий</a:t>
            </a:r>
            <a:endParaRPr lang="en-US" sz="2177" i="1" dirty="0">
              <a:effectLst>
                <a:outerShdw blurRad="38100" dist="38100" dir="2700000" algn="tl">
                  <a:srgbClr val="000000">
                    <a:alpha val="43137"/>
                  </a:srgbClr>
                </a:outerShdw>
              </a:effectLst>
            </a:endParaRPr>
          </a:p>
        </p:txBody>
      </p:sp>
      <p:sp>
        <p:nvSpPr>
          <p:cNvPr id="3" name="Content Placeholder 2"/>
          <p:cNvSpPr txBox="1">
            <a:spLocks/>
          </p:cNvSpPr>
          <p:nvPr/>
        </p:nvSpPr>
        <p:spPr>
          <a:xfrm>
            <a:off x="1551709" y="914400"/>
            <a:ext cx="9983798" cy="5589023"/>
          </a:xfrm>
          <a:prstGeom prst="rect">
            <a:avLst/>
          </a:prstGeom>
        </p:spPr>
        <p:txBody>
          <a:bodyPr vert="horz" lIns="82953" tIns="41476" rIns="82953" bIns="4147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just"/>
            <a:r>
              <a:rPr lang="ru-RU" sz="1452" b="1" i="1" dirty="0">
                <a:latin typeface="Times New Roman" panose="02020603050405020304" pitchFamily="18" charset="0"/>
                <a:cs typeface="Times New Roman" panose="02020603050405020304" pitchFamily="18" charset="0"/>
              </a:rPr>
              <a:t>     </a:t>
            </a:r>
            <a:r>
              <a:rPr lang="ru-RU" sz="1452" b="1" i="1" dirty="0" smtClean="0">
                <a:solidFill>
                  <a:srgbClr val="C00000"/>
                </a:solidFill>
                <a:latin typeface="Times New Roman" panose="02020603050405020304" pitchFamily="18" charset="0"/>
                <a:cs typeface="Times New Roman" panose="02020603050405020304" pitchFamily="18" charset="0"/>
              </a:rPr>
              <a:t>   </a:t>
            </a:r>
            <a:r>
              <a:rPr lang="ru-RU" sz="1600" b="1" i="1" dirty="0">
                <a:solidFill>
                  <a:srgbClr val="C00000"/>
                </a:solidFill>
                <a:latin typeface="Times New Roman" panose="02020603050405020304" pitchFamily="18" charset="0"/>
                <a:cs typeface="Times New Roman" panose="02020603050405020304" pitchFamily="18" charset="0"/>
              </a:rPr>
              <a:t>Средняя численность работников </a:t>
            </a:r>
            <a:r>
              <a:rPr lang="en-US" sz="1600"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средняя численность работников, определенная за отчетный </a:t>
            </a:r>
            <a:r>
              <a:rPr lang="ru-RU" sz="1600" dirty="0" smtClean="0">
                <a:latin typeface="Times New Roman" panose="02020603050405020304" pitchFamily="18" charset="0"/>
                <a:cs typeface="Times New Roman" panose="02020603050405020304" pitchFamily="18" charset="0"/>
              </a:rPr>
              <a:t>период (полугодие) </a:t>
            </a:r>
            <a:r>
              <a:rPr lang="ru-RU" sz="1600" dirty="0">
                <a:latin typeface="Times New Roman" panose="02020603050405020304" pitchFamily="18" charset="0"/>
                <a:cs typeface="Times New Roman" panose="02020603050405020304" pitchFamily="18" charset="0"/>
              </a:rPr>
              <a:t>согласно списочному составу</a:t>
            </a:r>
            <a:r>
              <a:rPr lang="en-US" sz="1600" dirty="0">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a:p>
            <a:pPr marL="259232" indent="-259232">
              <a:buFont typeface="Wingdings" panose="05000000000000000000" pitchFamily="2" charset="2"/>
              <a:buChar char="ü"/>
            </a:pPr>
            <a:r>
              <a:rPr lang="ru-RU" sz="1600" b="1" i="1" dirty="0">
                <a:solidFill>
                  <a:srgbClr val="C00000"/>
                </a:solidFill>
                <a:latin typeface="Times New Roman" panose="02020603050405020304" pitchFamily="18" charset="0"/>
                <a:cs typeface="Times New Roman" panose="02020603050405020304" pitchFamily="18" charset="0"/>
              </a:rPr>
              <a:t>  Численность работников</a:t>
            </a:r>
            <a:r>
              <a:rPr lang="ru-RU" sz="1600" dirty="0">
                <a:latin typeface="Times New Roman" panose="02020603050405020304" pitchFamily="18" charset="0"/>
                <a:cs typeface="Times New Roman" panose="02020603050405020304" pitchFamily="18" charset="0"/>
              </a:rPr>
              <a:t> – число лиц, нанятых по трудовому договору на определенный или неопределенный срок (занятых постоянно, сезонно, временно для выполнения определенных работ) на один день и более с момента найма</a:t>
            </a:r>
            <a:r>
              <a:rPr lang="en-US" sz="1600" dirty="0">
                <a:latin typeface="Times New Roman" panose="02020603050405020304" pitchFamily="18" charset="0"/>
                <a:cs typeface="Times New Roman" panose="02020603050405020304" pitchFamily="18" charset="0"/>
              </a:rPr>
              <a:t>.</a:t>
            </a:r>
            <a:endParaRPr lang="ru-RU" sz="16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r>
              <a:rPr lang="ru-RU" sz="1600" dirty="0">
                <a:solidFill>
                  <a:schemeClr val="accent3"/>
                </a:solidFill>
                <a:latin typeface="Times New Roman" panose="02020603050405020304" pitchFamily="18" charset="0"/>
                <a:cs typeface="Times New Roman" panose="02020603050405020304" pitchFamily="18" charset="0"/>
              </a:rPr>
              <a:t> </a:t>
            </a:r>
            <a:r>
              <a:rPr lang="ru-RU" sz="1600" b="1" i="1" dirty="0">
                <a:solidFill>
                  <a:srgbClr val="7030A0"/>
                </a:solidFill>
                <a:latin typeface="Times New Roman" panose="02020603050405020304" pitchFamily="18" charset="0"/>
                <a:cs typeface="Times New Roman" panose="02020603050405020304" pitchFamily="18" charset="0"/>
              </a:rPr>
              <a:t>Индивидуальный трудовой договор</a:t>
            </a:r>
            <a:r>
              <a:rPr lang="ru-RU" sz="1600" dirty="0">
                <a:solidFill>
                  <a:srgbClr val="7030A0"/>
                </a:solidFill>
                <a:latin typeface="Times New Roman" panose="02020603050405020304" pitchFamily="18" charset="0"/>
                <a:cs typeface="Times New Roman" panose="02020603050405020304" pitchFamily="18" charset="0"/>
              </a:rPr>
              <a:t> – соглашение между работником и работодателем, на основании которого работник обязуется выполнять работу, соответствующую определенной специальности, квалификации или должности, на которую он назначен, с соблюдением правил внутреннего распорядка предприятия, а работодатель обязуется обеспечить работнику условия труда, предусмотренные настоящим кодексом, иными нормативными актами, содержащими нормы трудового права, коллективным трудовым договором, а также своевременно и в полном размере выплачивать ему заработную плату.</a:t>
            </a:r>
          </a:p>
          <a:p>
            <a:pPr marL="259232" indent="-259232" algn="l">
              <a:buFont typeface="Wingdings" panose="05000000000000000000" pitchFamily="2" charset="2"/>
              <a:buChar char="ü"/>
            </a:pPr>
            <a:r>
              <a:rPr lang="ru-RU" sz="1600" b="1" i="1" dirty="0">
                <a:latin typeface="Times New Roman" panose="02020603050405020304" pitchFamily="18" charset="0"/>
                <a:cs typeface="Times New Roman" panose="02020603050405020304" pitchFamily="18" charset="0"/>
              </a:rPr>
              <a:t>    </a:t>
            </a:r>
            <a:r>
              <a:rPr lang="ru-RU" sz="1600" b="1" i="1" dirty="0">
                <a:solidFill>
                  <a:srgbClr val="C00000"/>
                </a:solidFill>
                <a:latin typeface="Times New Roman" panose="02020603050405020304" pitchFamily="18" charset="0"/>
                <a:cs typeface="Times New Roman" panose="02020603050405020304" pitchFamily="18" charset="0"/>
              </a:rPr>
              <a:t>Не включаются в численность работников:</a:t>
            </a:r>
          </a:p>
          <a:p>
            <a:pPr marL="164181" indent="-164181" algn="l">
              <a:lnSpc>
                <a:spcPct val="100000"/>
              </a:lnSpc>
            </a:pPr>
            <a:r>
              <a:rPr lang="ru-RU" sz="1600" dirty="0">
                <a:latin typeface="Times New Roman" panose="02020603050405020304" pitchFamily="18" charset="0"/>
                <a:cs typeface="Times New Roman" panose="02020603050405020304" pitchFamily="18" charset="0"/>
              </a:rPr>
              <a:t>– лица, выполняющие работы на основе гражданско-правовых договоров (договор подряда, договор об оказании услуг, договор перевозки и т.д.);</a:t>
            </a:r>
          </a:p>
          <a:p>
            <a:pPr marL="164181" indent="-164181" algn="l">
              <a:lnSpc>
                <a:spcPct val="100000"/>
              </a:lnSpc>
            </a:pPr>
            <a:r>
              <a:rPr lang="ru-RU" sz="1600" dirty="0">
                <a:latin typeface="Times New Roman" panose="02020603050405020304" pitchFamily="18" charset="0"/>
                <a:cs typeface="Times New Roman" panose="02020603050405020304" pitchFamily="18" charset="0"/>
              </a:rPr>
              <a:t>– лица, работающие по совместительству (внешние совместители);</a:t>
            </a:r>
          </a:p>
          <a:p>
            <a:pPr algn="l">
              <a:lnSpc>
                <a:spcPct val="100000"/>
              </a:lnSpc>
            </a:pPr>
            <a:r>
              <a:rPr lang="ru-RU" sz="1600" dirty="0">
                <a:latin typeface="Times New Roman" panose="02020603050405020304" pitchFamily="18" charset="0"/>
                <a:cs typeface="Times New Roman" panose="02020603050405020304" pitchFamily="18" charset="0"/>
              </a:rPr>
              <a:t>– лица, действие индивидуальных трудовых договоров которых приостановлено (</a:t>
            </a:r>
            <a:r>
              <a:rPr lang="ru-RU" sz="1600" dirty="0">
                <a:solidFill>
                  <a:srgbClr val="7030A0"/>
                </a:solidFill>
                <a:latin typeface="Times New Roman" panose="02020603050405020304" pitchFamily="18" charset="0"/>
                <a:cs typeface="Times New Roman" panose="02020603050405020304" pitchFamily="18" charset="0"/>
              </a:rPr>
              <a:t>по обстоятельствам, не зависящим от воли сторон (ст. 76 КТ), по соглашению сторон (ст. 77 КТ), по инициативе одной из сторон (ст. 78 КТ</a:t>
            </a:r>
            <a:r>
              <a:rPr lang="ru-RU" sz="1600" dirty="0">
                <a:latin typeface="Times New Roman" panose="02020603050405020304" pitchFamily="18" charset="0"/>
                <a:cs typeface="Times New Roman" panose="02020603050405020304" pitchFamily="18" charset="0"/>
              </a:rPr>
              <a:t>)), и лица, находящиеся в отпуске по беременности и родам;</a:t>
            </a:r>
          </a:p>
          <a:p>
            <a:pPr marL="164181" indent="-164181" algn="l">
              <a:lnSpc>
                <a:spcPct val="100000"/>
              </a:lnSpc>
            </a:pPr>
            <a:r>
              <a:rPr lang="ru-RU" sz="1600" dirty="0">
                <a:latin typeface="Times New Roman" panose="02020603050405020304" pitchFamily="18" charset="0"/>
                <a:cs typeface="Times New Roman" panose="02020603050405020304" pitchFamily="18" charset="0"/>
              </a:rPr>
              <a:t>– лица, выполняющие случайную неквалифицированную работу (поденщики).</a:t>
            </a:r>
          </a:p>
        </p:txBody>
      </p:sp>
    </p:spTree>
    <p:extLst>
      <p:ext uri="{BB962C8B-B14F-4D97-AF65-F5344CB8AC3E}">
        <p14:creationId xmlns:p14="http://schemas.microsoft.com/office/powerpoint/2010/main" val="20539968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41297" y="253218"/>
            <a:ext cx="8154540" cy="1069145"/>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nSpc>
                <a:spcPct val="100000"/>
              </a:lnSpc>
            </a:pPr>
            <a:r>
              <a:rPr lang="ru-RU" sz="2177"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организацию аукционов и лотерей в пределах административно-территориальной единицы</a:t>
            </a:r>
            <a:r>
              <a:rPr lang="ro-RO" sz="2177"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3" name="Content Placeholder 2"/>
          <p:cNvSpPr txBox="1">
            <a:spLocks/>
          </p:cNvSpPr>
          <p:nvPr/>
        </p:nvSpPr>
        <p:spPr>
          <a:xfrm>
            <a:off x="1302327" y="1551709"/>
            <a:ext cx="10331655" cy="4950691"/>
          </a:xfrm>
          <a:prstGeom prst="rect">
            <a:avLst/>
          </a:prstGeom>
        </p:spPr>
        <p:txBody>
          <a:bodyPr vert="horz" lIns="82953" tIns="41476" rIns="82953" bIns="41476"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indent="414772" algn="just">
              <a:lnSpc>
                <a:spcPct val="100000"/>
              </a:lnSpc>
            </a:pPr>
            <a:r>
              <a:rPr lang="ru-RU" sz="2000" b="1"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2000" dirty="0">
                <a:latin typeface="Times New Roman" panose="02020603050405020304" pitchFamily="18" charset="0"/>
                <a:cs typeface="Times New Roman" panose="02020603050405020304" pitchFamily="18" charset="0"/>
              </a:rPr>
              <a:t>являются юридические или физические лица, зарегистрированные в качестве предпринимателей – </a:t>
            </a:r>
            <a:r>
              <a:rPr lang="ru-RU" sz="2000" b="1" dirty="0">
                <a:solidFill>
                  <a:srgbClr val="7030A0"/>
                </a:solidFill>
                <a:latin typeface="Times New Roman" panose="02020603050405020304" pitchFamily="18" charset="0"/>
                <a:cs typeface="Times New Roman" panose="02020603050405020304" pitchFamily="18" charset="0"/>
              </a:rPr>
              <a:t>организаторов аукционов и лотерей</a:t>
            </a:r>
            <a:r>
              <a:rPr lang="ro-RO" sz="2000" dirty="0">
                <a:solidFill>
                  <a:srgbClr val="7030A0"/>
                </a:solidFill>
                <a:latin typeface="Times New Roman" panose="02020603050405020304" pitchFamily="18" charset="0"/>
                <a:cs typeface="Times New Roman" panose="02020603050405020304" pitchFamily="18" charset="0"/>
              </a:rPr>
              <a:t>.</a:t>
            </a:r>
            <a:endParaRPr lang="ro-RO" sz="2000" b="1" dirty="0">
              <a:solidFill>
                <a:srgbClr val="7030A0"/>
              </a:solidFill>
              <a:latin typeface="Times New Roman" panose="02020603050405020304" pitchFamily="18" charset="0"/>
              <a:cs typeface="Times New Roman" panose="02020603050405020304" pitchFamily="18" charset="0"/>
            </a:endParaRPr>
          </a:p>
          <a:p>
            <a:pPr indent="414772" algn="just">
              <a:lnSpc>
                <a:spcPct val="100000"/>
              </a:lnSpc>
            </a:pPr>
            <a:r>
              <a:rPr lang="ru-RU" sz="2000" b="1" dirty="0">
                <a:solidFill>
                  <a:srgbClr val="7030A0"/>
                </a:solidFill>
                <a:latin typeface="Times New Roman" panose="02020603050405020304" pitchFamily="18" charset="0"/>
                <a:cs typeface="Times New Roman" panose="02020603050405020304" pitchFamily="18" charset="0"/>
              </a:rPr>
              <a:t>Объектом налогообложения </a:t>
            </a:r>
            <a:r>
              <a:rPr lang="ru-RU" sz="2000" dirty="0">
                <a:latin typeface="Times New Roman" panose="02020603050405020304" pitchFamily="18" charset="0"/>
                <a:cs typeface="Times New Roman" panose="02020603050405020304" pitchFamily="18" charset="0"/>
              </a:rPr>
              <a:t>являются заявленные на аукцион товары или выпущенные лотерейные билеты</a:t>
            </a:r>
            <a:r>
              <a:rPr lang="ro-RO" sz="2000" dirty="0">
                <a:latin typeface="Times New Roman" panose="02020603050405020304" pitchFamily="18" charset="0"/>
                <a:cs typeface="Times New Roman" panose="02020603050405020304" pitchFamily="18" charset="0"/>
              </a:rPr>
              <a:t>.</a:t>
            </a:r>
          </a:p>
          <a:p>
            <a:pPr indent="414772" algn="just">
              <a:lnSpc>
                <a:spcPct val="100000"/>
              </a:lnSpc>
            </a:pPr>
            <a:r>
              <a:rPr lang="ru-RU" sz="2000" b="1" dirty="0">
                <a:solidFill>
                  <a:srgbClr val="7030A0"/>
                </a:solidFill>
                <a:latin typeface="Times New Roman" panose="02020603050405020304" pitchFamily="18" charset="0"/>
                <a:cs typeface="Times New Roman" panose="02020603050405020304" pitchFamily="18" charset="0"/>
              </a:rPr>
              <a:t>Налогооблагаемой базой </a:t>
            </a:r>
            <a:r>
              <a:rPr lang="ru-RU" sz="2000" dirty="0">
                <a:latin typeface="Times New Roman" panose="02020603050405020304" pitchFamily="18" charset="0"/>
                <a:cs typeface="Times New Roman" panose="02020603050405020304" pitchFamily="18" charset="0"/>
              </a:rPr>
              <a:t>является </a:t>
            </a:r>
            <a:r>
              <a:rPr lang="ru-RU" sz="2000" b="1" dirty="0">
                <a:solidFill>
                  <a:srgbClr val="7030A0"/>
                </a:solidFill>
                <a:latin typeface="Times New Roman" panose="02020603050405020304" pitchFamily="18" charset="0"/>
                <a:cs typeface="Times New Roman" panose="02020603050405020304" pitchFamily="18" charset="0"/>
              </a:rPr>
              <a:t>доход от продажи </a:t>
            </a:r>
            <a:r>
              <a:rPr lang="ru-RU" sz="2000" dirty="0">
                <a:latin typeface="Times New Roman" panose="02020603050405020304" pitchFamily="18" charset="0"/>
                <a:cs typeface="Times New Roman" panose="02020603050405020304" pitchFamily="18" charset="0"/>
              </a:rPr>
              <a:t>заявленных на аукционы товаров или сумма, на которую выпускаются лотерейные билеты</a:t>
            </a:r>
            <a:r>
              <a:rPr lang="ro-RO" sz="2000" dirty="0" smtClean="0">
                <a:latin typeface="Times New Roman" panose="02020603050405020304" pitchFamily="18" charset="0"/>
                <a:cs typeface="Times New Roman" panose="02020603050405020304" pitchFamily="18" charset="0"/>
              </a:rPr>
              <a:t>.</a:t>
            </a:r>
            <a:endParaRPr lang="ru-RU" sz="2000" dirty="0" smtClean="0">
              <a:latin typeface="Times New Roman" panose="02020603050405020304" pitchFamily="18" charset="0"/>
              <a:cs typeface="Times New Roman" panose="02020603050405020304" pitchFamily="18" charset="0"/>
            </a:endParaRPr>
          </a:p>
          <a:p>
            <a:pPr algn="l"/>
            <a:r>
              <a:rPr lang="ru-RU" sz="1900" b="1" dirty="0" smtClean="0">
                <a:solidFill>
                  <a:srgbClr val="7030A0"/>
                </a:solidFill>
                <a:latin typeface="Times New Roman" panose="02020603050405020304" pitchFamily="18" charset="0"/>
                <a:cs typeface="Times New Roman" panose="02020603050405020304" pitchFamily="18" charset="0"/>
              </a:rPr>
              <a:t>      Ставка</a:t>
            </a:r>
            <a:r>
              <a:rPr lang="ru-RU" sz="1900" dirty="0" smtClean="0">
                <a:latin typeface="Times New Roman" panose="02020603050405020304" pitchFamily="18" charset="0"/>
                <a:cs typeface="Times New Roman" panose="02020603050405020304" pitchFamily="18" charset="0"/>
              </a:rPr>
              <a:t> </a:t>
            </a:r>
            <a:r>
              <a:rPr lang="ru-RU" sz="1900" dirty="0">
                <a:latin typeface="Times New Roman" panose="02020603050405020304" pitchFamily="18" charset="0"/>
                <a:cs typeface="Times New Roman" panose="02020603050405020304" pitchFamily="18" charset="0"/>
              </a:rPr>
              <a:t>устанавливается </a:t>
            </a:r>
            <a:r>
              <a:rPr lang="ru-RU" sz="1900" dirty="0" smtClean="0">
                <a:latin typeface="Times New Roman" panose="02020603050405020304" pitchFamily="18" charset="0"/>
                <a:cs typeface="Times New Roman" panose="02020603050405020304" pitchFamily="18" charset="0"/>
              </a:rPr>
              <a:t>ОМПУ в  </a:t>
            </a:r>
            <a:r>
              <a:rPr lang="ru-RU" sz="1900" dirty="0">
                <a:latin typeface="Times New Roman" panose="02020603050405020304" pitchFamily="18" charset="0"/>
                <a:cs typeface="Times New Roman" panose="02020603050405020304" pitchFamily="18" charset="0"/>
              </a:rPr>
              <a:t>процентах от налогооблагаемой базы объекта </a:t>
            </a:r>
            <a:r>
              <a:rPr lang="ru-RU" sz="1900" dirty="0" smtClean="0">
                <a:latin typeface="Times New Roman" panose="02020603050405020304" pitchFamily="18" charset="0"/>
                <a:cs typeface="Times New Roman" panose="02020603050405020304" pitchFamily="18" charset="0"/>
              </a:rPr>
              <a:t>налогообложения</a:t>
            </a:r>
            <a:endParaRPr lang="ro-RO" sz="20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rot="10800000" flipV="1">
            <a:off x="1773203" y="4884902"/>
            <a:ext cx="9748234" cy="1131079"/>
          </a:xfrm>
          <a:prstGeom prst="rect">
            <a:avLst/>
          </a:prstGeom>
        </p:spPr>
        <p:txBody>
          <a:bodyPr wrap="square">
            <a:spAutoFit/>
          </a:bodyPr>
          <a:lstStyle/>
          <a:p>
            <a:pPr defTabSz="829544">
              <a:spcBef>
                <a:spcPts val="907"/>
              </a:spcBef>
              <a:buClr>
                <a:srgbClr val="B31166"/>
              </a:buClr>
              <a:buSzPct val="80000"/>
              <a:defRPr/>
            </a:pPr>
            <a:r>
              <a:rPr lang="ru-RU" sz="1633" kern="0" dirty="0">
                <a:solidFill>
                  <a:srgbClr val="B31166"/>
                </a:solidFill>
              </a:rPr>
              <a:t> </a:t>
            </a:r>
            <a:r>
              <a:rPr lang="ru-RU" sz="2000" b="1" kern="0" dirty="0">
                <a:solidFill>
                  <a:srgbClr val="B31166"/>
                </a:solidFill>
                <a:latin typeface="Times New Roman" panose="02020603050405020304" pitchFamily="18" charset="0"/>
                <a:cs typeface="Times New Roman" panose="02020603050405020304" pitchFamily="18" charset="0"/>
              </a:rPr>
              <a:t>Порядок исчисления сбора:</a:t>
            </a:r>
          </a:p>
          <a:p>
            <a:pPr defTabSz="829544">
              <a:spcBef>
                <a:spcPts val="907"/>
              </a:spcBef>
              <a:buClr>
                <a:srgbClr val="B31166"/>
              </a:buClr>
              <a:buSzPct val="80000"/>
              <a:defRPr/>
            </a:pPr>
            <a:r>
              <a:rPr lang="ru-RU" sz="2000" kern="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2000" kern="0" dirty="0" smtClean="0">
                <a:solidFill>
                  <a:prstClr val="black">
                    <a:lumMod val="75000"/>
                    <a:lumOff val="25000"/>
                  </a:prstClr>
                </a:solidFill>
                <a:latin typeface="Times New Roman" panose="02020603050405020304" pitchFamily="18" charset="0"/>
                <a:cs typeface="Times New Roman" panose="02020603050405020304" pitchFamily="18" charset="0"/>
              </a:rPr>
              <a:t> Налогооблагаемая база </a:t>
            </a:r>
            <a:r>
              <a:rPr lang="ru-RU" sz="2000" kern="0" dirty="0" smtClean="0">
                <a:solidFill>
                  <a:srgbClr val="C00000"/>
                </a:solidFill>
                <a:latin typeface="Times New Roman" panose="02020603050405020304" pitchFamily="18" charset="0"/>
                <a:cs typeface="Times New Roman" panose="02020603050405020304" pitchFamily="18" charset="0"/>
              </a:rPr>
              <a:t>за отчетный период </a:t>
            </a:r>
            <a:r>
              <a:rPr lang="ro-MD" sz="2000" kern="0" dirty="0">
                <a:solidFill>
                  <a:prstClr val="black">
                    <a:lumMod val="75000"/>
                    <a:lumOff val="25000"/>
                  </a:prstClr>
                </a:solidFill>
                <a:latin typeface="Times New Roman" panose="02020603050405020304" pitchFamily="18" charset="0"/>
                <a:cs typeface="Times New Roman" panose="02020603050405020304" pitchFamily="18" charset="0"/>
              </a:rPr>
              <a:t>x </a:t>
            </a:r>
            <a:r>
              <a:rPr lang="ru-RU" sz="2000" kern="0" dirty="0">
                <a:solidFill>
                  <a:prstClr val="black">
                    <a:lumMod val="75000"/>
                    <a:lumOff val="25000"/>
                  </a:prstClr>
                </a:solidFill>
                <a:latin typeface="Times New Roman" panose="02020603050405020304" pitchFamily="18" charset="0"/>
                <a:cs typeface="Times New Roman" panose="02020603050405020304" pitchFamily="18" charset="0"/>
              </a:rPr>
              <a:t>ставку, установленную ОМПУ по месту организации субъектом налогообложения аукционов и лотерей</a:t>
            </a:r>
            <a:endParaRPr lang="ru-RU" sz="2000" kern="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Скругленный прямоугольник 4"/>
          <p:cNvSpPr/>
          <p:nvPr/>
        </p:nvSpPr>
        <p:spPr>
          <a:xfrm>
            <a:off x="9448800" y="184727"/>
            <a:ext cx="2460566" cy="1366982"/>
          </a:xfrm>
          <a:prstGeom prst="roundRect">
            <a:avLst>
              <a:gd name="adj" fmla="val 10000"/>
            </a:avLst>
          </a:prstGeom>
          <a:blipFill>
            <a:blip r:embed="rId2">
              <a:extLst>
                <a:ext uri="{28A0092B-C50C-407E-A947-70E740481C1C}">
                  <a14:useLocalDpi xmlns:a14="http://schemas.microsoft.com/office/drawing/2010/main" val="0"/>
                </a:ext>
              </a:extLst>
            </a:blip>
            <a:srcRect/>
            <a:stretch>
              <a:fillRect t="-46000" b="-4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4055090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2801" y="969087"/>
            <a:ext cx="9310253" cy="4286404"/>
          </a:xfrm>
        </p:spPr>
        <p:txBody>
          <a:bodyPr>
            <a:normAutofit fontScale="90000"/>
          </a:bodyPr>
          <a:lstStyle/>
          <a:p>
            <a:pPr marL="285750" indent="-285750">
              <a:spcBef>
                <a:spcPts val="600"/>
              </a:spcBef>
              <a:buFont typeface="Wingdings" panose="05000000000000000000" pitchFamily="2" charset="2"/>
              <a:buChar char="Ø"/>
            </a:pPr>
            <a:r>
              <a:rPr lang="ru-RU" sz="1600" b="1" dirty="0" smtClean="0">
                <a:solidFill>
                  <a:srgbClr val="7030A0"/>
                </a:solidFill>
                <a:latin typeface="Times New Roman" panose="02020603050405020304" pitchFamily="18" charset="0"/>
                <a:cs typeface="Times New Roman" panose="02020603050405020304" pitchFamily="18" charset="0"/>
              </a:rPr>
              <a:t>        Субъектами </a:t>
            </a:r>
            <a:r>
              <a:rPr lang="ru-RU" sz="1600" b="1" dirty="0">
                <a:solidFill>
                  <a:srgbClr val="7030A0"/>
                </a:solidFill>
                <a:latin typeface="Times New Roman" panose="02020603050405020304" pitchFamily="18" charset="0"/>
                <a:cs typeface="Times New Roman" panose="02020603050405020304" pitchFamily="18" charset="0"/>
              </a:rPr>
              <a:t>налогообложения </a:t>
            </a:r>
            <a:r>
              <a:rPr lang="ru-RU" sz="1600" dirty="0" smtClean="0">
                <a:latin typeface="Times New Roman" panose="02020603050405020304" pitchFamily="18" charset="0"/>
                <a:cs typeface="Times New Roman" panose="02020603050405020304" pitchFamily="18" charset="0"/>
              </a:rPr>
              <a:t>являются</a:t>
            </a:r>
            <a:r>
              <a:rPr lang="ru-RU" sz="1600" dirty="0">
                <a:latin typeface="Times New Roman" panose="02020603050405020304" pitchFamily="18" charset="0"/>
                <a:cs typeface="Times New Roman" panose="02020603050405020304" pitchFamily="18" charset="0"/>
              </a:rPr>
              <a:t> юридические лица или физические лица, зарегистрированные в качестве предпринимателей, </a:t>
            </a:r>
            <a:r>
              <a:rPr lang="ru-RU" sz="1600" b="1" dirty="0">
                <a:latin typeface="Times New Roman" panose="02020603050405020304" pitchFamily="18" charset="0"/>
                <a:cs typeface="Times New Roman" panose="02020603050405020304" pitchFamily="18" charset="0"/>
              </a:rPr>
              <a:t>размещающие и/или распространяющие рекламу посредством </a:t>
            </a:r>
            <a:r>
              <a:rPr lang="ru-RU" sz="1600" dirty="0">
                <a:latin typeface="Times New Roman" panose="02020603050405020304" pitchFamily="18" charset="0"/>
                <a:cs typeface="Times New Roman" panose="02020603050405020304" pitchFamily="18" charset="0"/>
              </a:rPr>
              <a:t>кинематографических средств, видео-, телефонных, телеграфных и телексных линий, </a:t>
            </a:r>
            <a:r>
              <a:rPr lang="ru-RU" sz="1600" dirty="0">
                <a:solidFill>
                  <a:srgbClr val="C00000"/>
                </a:solidFill>
                <a:latin typeface="Times New Roman" panose="02020603050405020304" pitchFamily="18" charset="0"/>
                <a:cs typeface="Times New Roman" panose="02020603050405020304" pitchFamily="18" charset="0"/>
              </a:rPr>
              <a:t>устройств для наружной рекламы </a:t>
            </a:r>
            <a:r>
              <a:rPr lang="ru-RU" sz="1600" dirty="0">
                <a:latin typeface="Times New Roman" panose="02020603050405020304" pitchFamily="18" charset="0"/>
                <a:cs typeface="Times New Roman" panose="02020603050405020304" pitchFamily="18" charset="0"/>
              </a:rPr>
              <a:t>и других средств (за исключением телевидения, интернета, радио, периодической печати, иной </a:t>
            </a:r>
            <a:r>
              <a:rPr lang="ru-RU" sz="1600" dirty="0" smtClean="0">
                <a:latin typeface="Times New Roman" panose="02020603050405020304" pitchFamily="18" charset="0"/>
                <a:cs typeface="Times New Roman" panose="02020603050405020304" pitchFamily="18" charset="0"/>
              </a:rPr>
              <a:t>печатной </a:t>
            </a:r>
            <a:r>
              <a:rPr lang="ru-RU" sz="1600" dirty="0">
                <a:latin typeface="Times New Roman" panose="02020603050405020304" pitchFamily="18" charset="0"/>
                <a:cs typeface="Times New Roman" panose="02020603050405020304" pitchFamily="18" charset="0"/>
              </a:rPr>
              <a:t>продукции</a:t>
            </a:r>
            <a:r>
              <a:rPr lang="ru-RU" sz="1600" dirty="0" smtClean="0">
                <a:latin typeface="Times New Roman" panose="02020603050405020304" pitchFamily="18" charset="0"/>
                <a:cs typeface="Times New Roman" panose="02020603050405020304" pitchFamily="18" charset="0"/>
              </a:rPr>
              <a:t>);</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 </a:t>
            </a:r>
            <a:r>
              <a:rPr lang="ru-RU" sz="1600" b="1" dirty="0">
                <a:solidFill>
                  <a:srgbClr val="7030A0"/>
                </a:solidFill>
                <a:latin typeface="Times New Roman" panose="02020603050405020304" pitchFamily="18" charset="0"/>
                <a:cs typeface="Times New Roman" panose="02020603050405020304" pitchFamily="18" charset="0"/>
              </a:rPr>
              <a:t>Объектом налогообложения </a:t>
            </a:r>
            <a:r>
              <a:rPr lang="ru-RU" sz="1600" dirty="0">
                <a:latin typeface="Times New Roman" panose="02020603050405020304" pitchFamily="18" charset="0"/>
                <a:cs typeface="Times New Roman" panose="02020603050405020304" pitchFamily="18" charset="0"/>
              </a:rPr>
              <a:t>являются </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услуги по размещению и/или распространению рекламы посредством </a:t>
            </a:r>
            <a:r>
              <a:rPr lang="ru-RU" sz="1600" dirty="0">
                <a:latin typeface="Times New Roman" panose="02020603050405020304" pitchFamily="18" charset="0"/>
                <a:cs typeface="Times New Roman" panose="02020603050405020304" pitchFamily="18" charset="0"/>
              </a:rPr>
              <a:t>кинематографических средств, видео-, телефонных, телеграфных и телексных линий, </a:t>
            </a:r>
            <a:r>
              <a:rPr lang="ru-RU" sz="1600" dirty="0">
                <a:solidFill>
                  <a:srgbClr val="C00000"/>
                </a:solidFill>
                <a:latin typeface="Times New Roman" panose="02020603050405020304" pitchFamily="18" charset="0"/>
                <a:cs typeface="Times New Roman" panose="02020603050405020304" pitchFamily="18" charset="0"/>
              </a:rPr>
              <a:t>посредством устройств распространителя наружной рекламы</a:t>
            </a:r>
            <a:r>
              <a:rPr lang="ru-RU" sz="1600" dirty="0">
                <a:latin typeface="Times New Roman" panose="02020603050405020304" pitchFamily="18" charset="0"/>
                <a:cs typeface="Times New Roman" panose="02020603050405020304" pitchFamily="18" charset="0"/>
              </a:rPr>
              <a:t> и посредством других средств (</a:t>
            </a:r>
            <a:r>
              <a:rPr lang="ru-RU" sz="1600" i="1" dirty="0">
                <a:solidFill>
                  <a:srgbClr val="C00000"/>
                </a:solidFill>
                <a:latin typeface="Times New Roman" panose="02020603050405020304" pitchFamily="18" charset="0"/>
                <a:cs typeface="Times New Roman" panose="02020603050405020304" pitchFamily="18" charset="0"/>
              </a:rPr>
              <a:t>за исключением </a:t>
            </a:r>
            <a:r>
              <a:rPr lang="ru-RU" sz="1600" dirty="0">
                <a:latin typeface="Times New Roman" panose="02020603050405020304" pitchFamily="18" charset="0"/>
                <a:cs typeface="Times New Roman" panose="02020603050405020304" pitchFamily="18" charset="0"/>
              </a:rPr>
              <a:t>телевидения, интернета, радио, периодической печати, иной </a:t>
            </a:r>
            <a:r>
              <a:rPr lang="ru-RU" sz="1600" dirty="0" err="1" smtClean="0">
                <a:latin typeface="Times New Roman" panose="02020603050405020304" pitchFamily="18" charset="0"/>
                <a:cs typeface="Times New Roman" panose="02020603050405020304" pitchFamily="18" charset="0"/>
              </a:rPr>
              <a:t>печатнойпродукции</a:t>
            </a:r>
            <a:r>
              <a:rPr lang="ru-RU" sz="1600" dirty="0" smtClean="0">
                <a:latin typeface="Times New Roman" panose="02020603050405020304" pitchFamily="18" charset="0"/>
                <a:cs typeface="Times New Roman" panose="02020603050405020304" pitchFamily="18" charset="0"/>
              </a:rPr>
              <a:t>)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b="1" dirty="0" smtClean="0">
                <a:solidFill>
                  <a:srgbClr val="7030A0"/>
                </a:solidFill>
                <a:latin typeface="Times New Roman" panose="02020603050405020304" pitchFamily="18" charset="0"/>
                <a:cs typeface="Times New Roman" panose="02020603050405020304" pitchFamily="18" charset="0"/>
              </a:rPr>
              <a:t>Налогооблагаемой </a:t>
            </a:r>
            <a:r>
              <a:rPr lang="ru-RU" sz="1600" b="1" dirty="0">
                <a:solidFill>
                  <a:srgbClr val="7030A0"/>
                </a:solidFill>
                <a:latin typeface="Times New Roman" panose="02020603050405020304" pitchFamily="18" charset="0"/>
                <a:cs typeface="Times New Roman" panose="02020603050405020304" pitchFamily="18" charset="0"/>
              </a:rPr>
              <a:t>базой </a:t>
            </a:r>
            <a:r>
              <a:rPr lang="ru-RU" sz="1600" dirty="0">
                <a:latin typeface="Times New Roman" panose="02020603050405020304" pitchFamily="18" charset="0"/>
                <a:cs typeface="Times New Roman" panose="02020603050405020304" pitchFamily="18" charset="0"/>
              </a:rPr>
              <a:t>является </a:t>
            </a:r>
            <a:r>
              <a:rPr lang="ru-RU" sz="1600" b="1" dirty="0" smtClean="0">
                <a:latin typeface="Times New Roman" panose="02020603050405020304" pitchFamily="18" charset="0"/>
                <a:cs typeface="Times New Roman" panose="02020603050405020304" pitchFamily="18" charset="0"/>
              </a:rPr>
              <a:t>д</a:t>
            </a:r>
            <a:r>
              <a:rPr lang="ru-RU" sz="1600" b="1" dirty="0" smtClean="0">
                <a:solidFill>
                  <a:srgbClr val="000000"/>
                </a:solidFill>
                <a:latin typeface="Times New Roman" panose="02020603050405020304" pitchFamily="18" charset="0"/>
                <a:cs typeface="Times New Roman" panose="02020603050405020304" pitchFamily="18" charset="0"/>
              </a:rPr>
              <a:t>оход </a:t>
            </a:r>
            <a:r>
              <a:rPr lang="ru-RU" sz="1600" b="1" dirty="0">
                <a:solidFill>
                  <a:srgbClr val="000000"/>
                </a:solidFill>
                <a:latin typeface="Times New Roman" panose="02020603050405020304" pitchFamily="18" charset="0"/>
                <a:cs typeface="Times New Roman" panose="02020603050405020304" pitchFamily="18" charset="0"/>
              </a:rPr>
              <a:t>от продажи услуг по размещению и/или распространению рекламы посредством </a:t>
            </a:r>
            <a:r>
              <a:rPr lang="ru-RU" sz="1600" dirty="0">
                <a:solidFill>
                  <a:srgbClr val="000000"/>
                </a:solidFill>
                <a:latin typeface="Times New Roman" panose="02020603050405020304" pitchFamily="18" charset="0"/>
                <a:cs typeface="Times New Roman" panose="02020603050405020304" pitchFamily="18" charset="0"/>
              </a:rPr>
              <a:t>кинематографических средств, видео-, телефонных, телеграфных и телексных линий, </a:t>
            </a:r>
            <a:r>
              <a:rPr lang="ru-RU" sz="1600" dirty="0">
                <a:solidFill>
                  <a:srgbClr val="C00000"/>
                </a:solidFill>
                <a:latin typeface="Times New Roman" panose="02020603050405020304" pitchFamily="18" charset="0"/>
                <a:cs typeface="Times New Roman" panose="02020603050405020304" pitchFamily="18" charset="0"/>
              </a:rPr>
              <a:t>посредством устройств распространителя наружной рекламы </a:t>
            </a:r>
            <a:r>
              <a:rPr lang="ru-RU" sz="1600" dirty="0">
                <a:solidFill>
                  <a:srgbClr val="000000"/>
                </a:solidFill>
                <a:latin typeface="Times New Roman" panose="02020603050405020304" pitchFamily="18" charset="0"/>
                <a:cs typeface="Times New Roman" panose="02020603050405020304" pitchFamily="18" charset="0"/>
              </a:rPr>
              <a:t>и посредством других средств (</a:t>
            </a:r>
            <a:r>
              <a:rPr lang="ru-RU" sz="1600" i="1" dirty="0">
                <a:solidFill>
                  <a:srgbClr val="C00000"/>
                </a:solidFill>
                <a:latin typeface="Times New Roman" panose="02020603050405020304" pitchFamily="18" charset="0"/>
                <a:cs typeface="Times New Roman" panose="02020603050405020304" pitchFamily="18" charset="0"/>
              </a:rPr>
              <a:t>за исключением </a:t>
            </a:r>
            <a:r>
              <a:rPr lang="ru-RU" sz="1600" dirty="0">
                <a:solidFill>
                  <a:srgbClr val="000000"/>
                </a:solidFill>
                <a:latin typeface="Times New Roman" panose="02020603050405020304" pitchFamily="18" charset="0"/>
                <a:cs typeface="Times New Roman" panose="02020603050405020304" pitchFamily="18" charset="0"/>
              </a:rPr>
              <a:t>телевидения, интернета, радио, периодической печати, иной печатной продукции</a:t>
            </a:r>
            <a:r>
              <a:rPr lang="ru-RU" sz="1600" dirty="0" smtClean="0">
                <a:solidFill>
                  <a:srgbClr val="000000"/>
                </a:solidFill>
                <a:latin typeface="Times New Roman" panose="02020603050405020304" pitchFamily="18" charset="0"/>
                <a:cs typeface="Times New Roman" panose="02020603050405020304" pitchFamily="18" charset="0"/>
              </a:rPr>
              <a:t>);</a:t>
            </a:r>
            <a:br>
              <a:rPr lang="ru-RU" sz="1600" dirty="0" smtClean="0">
                <a:solidFill>
                  <a:srgbClr val="000000"/>
                </a:solidFill>
                <a:latin typeface="Times New Roman" panose="02020603050405020304" pitchFamily="18" charset="0"/>
                <a:cs typeface="Times New Roman" panose="02020603050405020304" pitchFamily="18" charset="0"/>
              </a:rPr>
            </a:br>
            <a:r>
              <a:rPr lang="ru-RU" sz="1600" dirty="0" smtClean="0">
                <a:solidFill>
                  <a:srgbClr val="C00000"/>
                </a:solidFill>
                <a:latin typeface="Times New Roman" panose="02020603050405020304" pitchFamily="18" charset="0"/>
                <a:cs typeface="Times New Roman" panose="02020603050405020304" pitchFamily="18" charset="0"/>
              </a:rPr>
              <a:t>        </a:t>
            </a:r>
            <a:r>
              <a:rPr lang="ru-RU" sz="1600" b="1" dirty="0" smtClean="0">
                <a:solidFill>
                  <a:srgbClr val="C00000"/>
                </a:solidFill>
                <a:latin typeface="Times New Roman" panose="02020603050405020304" pitchFamily="18" charset="0"/>
                <a:cs typeface="Times New Roman" panose="02020603050405020304" pitchFamily="18" charset="0"/>
              </a:rPr>
              <a:t>Ставка</a:t>
            </a:r>
            <a:r>
              <a:rPr lang="ru-RU" sz="1600" dirty="0" smtClean="0">
                <a:solidFill>
                  <a:srgbClr val="C0000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устанавливается ОМПУ в  процентах от налогооблагаемой базы объекта </a:t>
            </a:r>
            <a:r>
              <a:rPr lang="ru-RU" sz="1600" dirty="0" smtClean="0">
                <a:latin typeface="Times New Roman" panose="02020603050405020304" pitchFamily="18" charset="0"/>
                <a:cs typeface="Times New Roman" panose="02020603050405020304" pitchFamily="18" charset="0"/>
              </a:rPr>
              <a:t>налогообложения.</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b="1" dirty="0" smtClean="0">
                <a:solidFill>
                  <a:srgbClr val="7030A0"/>
                </a:solidFill>
                <a:latin typeface="Times New Roman" panose="02020603050405020304" pitchFamily="18" charset="0"/>
                <a:cs typeface="Times New Roman" panose="02020603050405020304" pitchFamily="18" charset="0"/>
              </a:rPr>
              <a:t>Исчисляется </a:t>
            </a:r>
            <a:r>
              <a:rPr lang="ru-RU" sz="1600" b="1" dirty="0">
                <a:solidFill>
                  <a:srgbClr val="7030A0"/>
                </a:solidFill>
                <a:latin typeface="Times New Roman" panose="02020603050405020304" pitchFamily="18" charset="0"/>
                <a:cs typeface="Times New Roman" panose="02020603050405020304" pitchFamily="18" charset="0"/>
              </a:rPr>
              <a:t>сбор</a:t>
            </a:r>
            <a:r>
              <a:rPr lang="ru-RU" sz="1600" dirty="0">
                <a:solidFill>
                  <a:srgbClr val="7030A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исходя из налогооблагаемой базы за отчетный период и </a:t>
            </a:r>
            <a:r>
              <a:rPr lang="ru-RU" sz="1600" dirty="0" smtClean="0">
                <a:latin typeface="Times New Roman" panose="02020603050405020304" pitchFamily="18" charset="0"/>
                <a:cs typeface="Times New Roman" panose="02020603050405020304" pitchFamily="18" charset="0"/>
              </a:rPr>
              <a:t>ставки, установленной ОМПУ</a:t>
            </a:r>
            <a:endParaRPr lang="ru-RU" sz="1800" dirty="0">
              <a:solidFill>
                <a:srgbClr val="C00000"/>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579033" y="856227"/>
            <a:ext cx="1914785" cy="369332"/>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 </a:t>
            </a:r>
            <a:endParaRPr lang="ru-RU" sz="1400" dirty="0"/>
          </a:p>
        </p:txBody>
      </p:sp>
      <p:sp>
        <p:nvSpPr>
          <p:cNvPr id="6" name="Прямоугольник 5"/>
          <p:cNvSpPr/>
          <p:nvPr/>
        </p:nvSpPr>
        <p:spPr>
          <a:xfrm>
            <a:off x="6034953" y="805132"/>
            <a:ext cx="5317960" cy="369332"/>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 </a:t>
            </a:r>
            <a:endParaRPr lang="ru-RU" sz="1400" dirty="0"/>
          </a:p>
        </p:txBody>
      </p:sp>
      <p:sp>
        <p:nvSpPr>
          <p:cNvPr id="7" name="Title 1"/>
          <p:cNvSpPr txBox="1">
            <a:spLocks/>
          </p:cNvSpPr>
          <p:nvPr/>
        </p:nvSpPr>
        <p:spPr>
          <a:xfrm>
            <a:off x="2708125" y="226406"/>
            <a:ext cx="5169882" cy="443667"/>
          </a:xfrm>
          <a:prstGeom prst="rect">
            <a:avLst/>
          </a:prstGeom>
        </p:spPr>
        <p:txBody>
          <a:bodyPr vert="horz" lIns="82953" tIns="41476" rIns="82953" bIns="41476" rtlCol="0" anchor="b">
            <a:norm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размещение рекламы </a:t>
            </a:r>
            <a:endParaRPr lang="ro-RO"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Скругленный прямоугольник 8"/>
          <p:cNvSpPr/>
          <p:nvPr/>
        </p:nvSpPr>
        <p:spPr>
          <a:xfrm>
            <a:off x="7661204" y="227973"/>
            <a:ext cx="2392938" cy="741113"/>
          </a:xfrm>
          <a:prstGeom prst="roundRect">
            <a:avLst>
              <a:gd name="adj" fmla="val 10000"/>
            </a:avLst>
          </a:prstGeom>
          <a:blipFill>
            <a:blip r:embed="rId3" cstate="print">
              <a:extLst>
                <a:ext uri="{28A0092B-C50C-407E-A947-70E740481C1C}">
                  <a14:useLocalDpi xmlns:a14="http://schemas.microsoft.com/office/drawing/2010/main" val="0"/>
                </a:ext>
              </a:extLst>
            </a:blip>
            <a:srcRect/>
            <a:stretch>
              <a:fillRect t="-87000" b="-8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0" name="Picture 5"/>
          <p:cNvPicPr>
            <a:picLocks noChangeAspect="1"/>
          </p:cNvPicPr>
          <p:nvPr/>
        </p:nvPicPr>
        <p:blipFill>
          <a:blip r:embed="rId4"/>
          <a:stretch>
            <a:fillRect/>
          </a:stretch>
        </p:blipFill>
        <p:spPr>
          <a:xfrm>
            <a:off x="10344727" y="139992"/>
            <a:ext cx="1554535" cy="1034472"/>
          </a:xfrm>
          <a:prstGeom prst="rect">
            <a:avLst/>
          </a:prstGeom>
        </p:spPr>
      </p:pic>
      <p:pic>
        <p:nvPicPr>
          <p:cNvPr id="11" name="Picture 6"/>
          <p:cNvPicPr>
            <a:picLocks noChangeAspect="1"/>
          </p:cNvPicPr>
          <p:nvPr/>
        </p:nvPicPr>
        <p:blipFill rotWithShape="1">
          <a:blip r:embed="rId5"/>
          <a:srcRect l="43873" t="23083" r="9604" b="34696"/>
          <a:stretch/>
        </p:blipFill>
        <p:spPr>
          <a:xfrm flipV="1">
            <a:off x="10409381" y="1396137"/>
            <a:ext cx="1600615" cy="1271671"/>
          </a:xfrm>
          <a:prstGeom prst="rect">
            <a:avLst/>
          </a:prstGeom>
        </p:spPr>
      </p:pic>
      <p:sp>
        <p:nvSpPr>
          <p:cNvPr id="12" name="Скругленный прямоугольник 11"/>
          <p:cNvSpPr/>
          <p:nvPr/>
        </p:nvSpPr>
        <p:spPr>
          <a:xfrm>
            <a:off x="10123054" y="3023935"/>
            <a:ext cx="1908019" cy="846101"/>
          </a:xfrm>
          <a:prstGeom prst="roundRect">
            <a:avLst>
              <a:gd name="adj" fmla="val 10000"/>
            </a:avLst>
          </a:prstGeom>
          <a:blipFill>
            <a:blip r:embed="rId6" cstate="print">
              <a:extLst>
                <a:ext uri="{28A0092B-C50C-407E-A947-70E740481C1C}">
                  <a14:useLocalDpi xmlns:a14="http://schemas.microsoft.com/office/drawing/2010/main" val="0"/>
                </a:ext>
              </a:extLst>
            </a:blip>
            <a:srcRect/>
            <a:stretch>
              <a:fillRect t="-46000" b="-4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3" name="Рисунок 12"/>
          <p:cNvPicPr>
            <a:picLocks noChangeAspect="1"/>
          </p:cNvPicPr>
          <p:nvPr/>
        </p:nvPicPr>
        <p:blipFill>
          <a:blip r:embed="rId7"/>
          <a:stretch>
            <a:fillRect/>
          </a:stretch>
        </p:blipFill>
        <p:spPr>
          <a:xfrm>
            <a:off x="10180497" y="3944028"/>
            <a:ext cx="1793131" cy="1015798"/>
          </a:xfrm>
          <a:prstGeom prst="rect">
            <a:avLst/>
          </a:prstGeom>
        </p:spPr>
      </p:pic>
    </p:spTree>
    <p:extLst>
      <p:ext uri="{BB962C8B-B14F-4D97-AF65-F5344CB8AC3E}">
        <p14:creationId xmlns:p14="http://schemas.microsoft.com/office/powerpoint/2010/main" val="2912216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8692" y="1"/>
            <a:ext cx="6627382" cy="554182"/>
          </a:xfrm>
        </p:spPr>
        <p:txBody>
          <a:bodyPr>
            <a:normAutofit fontScale="90000"/>
          </a:bodyPr>
          <a:lstStyle/>
          <a:p>
            <a:pPr algn="ctr"/>
            <a:r>
              <a:rPr lang="ru-RU"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рекламные устройства</a:t>
            </a:r>
            <a:endParaRPr lang="ru-RU" dirty="0"/>
          </a:p>
        </p:txBody>
      </p:sp>
      <p:sp>
        <p:nvSpPr>
          <p:cNvPr id="3" name="Объект 2"/>
          <p:cNvSpPr>
            <a:spLocks noGrp="1"/>
          </p:cNvSpPr>
          <p:nvPr>
            <p:ph idx="1"/>
          </p:nvPr>
        </p:nvSpPr>
        <p:spPr>
          <a:xfrm>
            <a:off x="1634836" y="605673"/>
            <a:ext cx="7860146" cy="1033478"/>
          </a:xfrm>
        </p:spPr>
        <p:txBody>
          <a:bodyPr>
            <a:normAutofit/>
          </a:bodyPr>
          <a:lstStyle/>
          <a:p>
            <a:pPr marL="0" lvl="0" indent="414772" algn="just">
              <a:spcBef>
                <a:spcPts val="544"/>
              </a:spcBef>
              <a:buClrTx/>
              <a:buNone/>
              <a:defRPr/>
            </a:pPr>
            <a:r>
              <a:rPr lang="ru-RU" sz="1452" b="1" i="1" dirty="0">
                <a:solidFill>
                  <a:srgbClr val="7030A0"/>
                </a:solidFill>
                <a:latin typeface="Times New Roman" panose="02020603050405020304" pitchFamily="18" charset="0"/>
                <a:cs typeface="Times New Roman" panose="02020603050405020304" pitchFamily="18" charset="0"/>
              </a:rPr>
              <a:t>Рекламное устройство </a:t>
            </a:r>
            <a:r>
              <a:rPr lang="ru-RU" sz="1452" b="1" i="1" dirty="0">
                <a:solidFill>
                  <a:prstClr val="black"/>
                </a:solidFill>
                <a:latin typeface="Times New Roman" panose="02020603050405020304" pitchFamily="18" charset="0"/>
                <a:cs typeface="Times New Roman" panose="02020603050405020304" pitchFamily="18" charset="0"/>
              </a:rPr>
              <a:t>- система визуальной коммуникации </a:t>
            </a:r>
            <a:r>
              <a:rPr lang="ru-RU" sz="1452" b="1" i="1" dirty="0">
                <a:solidFill>
                  <a:srgbClr val="C00000"/>
                </a:solidFill>
                <a:latin typeface="Times New Roman" panose="02020603050405020304" pitchFamily="18" charset="0"/>
                <a:cs typeface="Times New Roman" panose="02020603050405020304" pitchFamily="18" charset="0"/>
              </a:rPr>
              <a:t>для размещения наружной рекламы</a:t>
            </a:r>
            <a:r>
              <a:rPr lang="ru-RU" sz="1452" i="1" dirty="0">
                <a:solidFill>
                  <a:srgbClr val="C00000"/>
                </a:solidFill>
                <a:latin typeface="Times New Roman" panose="02020603050405020304" pitchFamily="18" charset="0"/>
                <a:cs typeface="Times New Roman" panose="02020603050405020304" pitchFamily="18" charset="0"/>
              </a:rPr>
              <a:t> </a:t>
            </a:r>
            <a:r>
              <a:rPr lang="ru-RU" sz="1452" i="1" dirty="0">
                <a:solidFill>
                  <a:prstClr val="black"/>
                </a:solidFill>
                <a:latin typeface="Times New Roman" panose="02020603050405020304" pitchFamily="18" charset="0"/>
                <a:cs typeface="Times New Roman" panose="02020603050405020304" pitchFamily="18" charset="0"/>
              </a:rPr>
              <a:t>как то: плакаты, щиты, стенды, сооружения и конструкции (отдельно стоящие или расположенные на стенах и крышах зданий), трехмерная и световая реклама, электромеханические и электронные подвесные табло, иные технические средства</a:t>
            </a:r>
            <a:r>
              <a:rPr lang="ru-RU" sz="1452" i="1" dirty="0" smtClean="0">
                <a:solidFill>
                  <a:prstClr val="black"/>
                </a:solidFill>
                <a:latin typeface="Times New Roman" panose="02020603050405020304" pitchFamily="18" charset="0"/>
                <a:cs typeface="Times New Roman" panose="02020603050405020304" pitchFamily="18" charset="0"/>
              </a:rPr>
              <a:t>.</a:t>
            </a:r>
            <a:endParaRPr lang="ru-RU" sz="1452" i="1" dirty="0">
              <a:solidFill>
                <a:prstClr val="black"/>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506438" y="1690641"/>
            <a:ext cx="9559921" cy="3493264"/>
          </a:xfrm>
          <a:prstGeom prst="rect">
            <a:avLst/>
          </a:prstGeom>
        </p:spPr>
        <p:txBody>
          <a:bodyPr wrap="square">
            <a:spAutoFit/>
          </a:bodyPr>
          <a:lstStyle/>
          <a:p>
            <a:pPr marL="285750" lvl="0" indent="-285750" algn="just">
              <a:spcBef>
                <a:spcPts val="544"/>
              </a:spcBef>
              <a:buFont typeface="Wingdings" panose="05000000000000000000" pitchFamily="2" charset="2"/>
              <a:buChar char="Ø"/>
            </a:pPr>
            <a:r>
              <a:rPr lang="ru-RU" sz="1400" b="1" dirty="0" smtClean="0">
                <a:solidFill>
                  <a:srgbClr val="7030A0"/>
                </a:solidFill>
                <a:latin typeface="Times New Roman" panose="02020603050405020304" pitchFamily="18" charset="0"/>
                <a:cs typeface="Times New Roman" panose="02020603050405020304" pitchFamily="18" charset="0"/>
              </a:rPr>
              <a:t>     Субъектами </a:t>
            </a:r>
            <a:r>
              <a:rPr lang="ru-RU" sz="1400" b="1" dirty="0">
                <a:solidFill>
                  <a:srgbClr val="7030A0"/>
                </a:solidFill>
                <a:latin typeface="Times New Roman" panose="02020603050405020304" pitchFamily="18" charset="0"/>
                <a:cs typeface="Times New Roman" panose="02020603050405020304" pitchFamily="18" charset="0"/>
              </a:rPr>
              <a:t>налогообложения </a:t>
            </a:r>
            <a:r>
              <a:rPr lang="ru-RU" sz="1400" dirty="0">
                <a:solidFill>
                  <a:prstClr val="black"/>
                </a:solidFill>
                <a:latin typeface="Times New Roman" panose="02020603050405020304" pitchFamily="18" charset="0"/>
                <a:cs typeface="Times New Roman" panose="02020603050405020304" pitchFamily="18" charset="0"/>
              </a:rPr>
              <a:t>являются зарегистрированные в качестве предпринимателей физические лица и юридические лица, </a:t>
            </a:r>
            <a:r>
              <a:rPr lang="ru-RU" sz="1400" b="1" dirty="0">
                <a:solidFill>
                  <a:prstClr val="black"/>
                </a:solidFill>
                <a:latin typeface="Times New Roman" panose="02020603050405020304" pitchFamily="18" charset="0"/>
                <a:cs typeface="Times New Roman" panose="02020603050405020304" pitchFamily="18" charset="0"/>
              </a:rPr>
              <a:t>обладающие на праве владения/пользования или являющиеся собственниками </a:t>
            </a:r>
            <a:r>
              <a:rPr lang="ru-RU" sz="1400" dirty="0">
                <a:solidFill>
                  <a:srgbClr val="C00000"/>
                </a:solidFill>
                <a:latin typeface="Times New Roman" panose="02020603050405020304" pitchFamily="18" charset="0"/>
                <a:cs typeface="Times New Roman" panose="02020603050405020304" pitchFamily="18" charset="0"/>
              </a:rPr>
              <a:t>рекламных устройств, предназначенных для размещения собственной рекламы.</a:t>
            </a:r>
          </a:p>
          <a:p>
            <a:pPr marL="285750" lvl="0" indent="-285750" algn="just">
              <a:spcBef>
                <a:spcPts val="544"/>
              </a:spcBef>
              <a:buFont typeface="Wingdings" panose="05000000000000000000" pitchFamily="2" charset="2"/>
              <a:buChar char="Ø"/>
            </a:pPr>
            <a:r>
              <a:rPr lang="ru-RU" sz="1400" b="1" dirty="0" smtClean="0">
                <a:solidFill>
                  <a:prstClr val="black"/>
                </a:solidFill>
                <a:latin typeface="Times New Roman" panose="02020603050405020304" pitchFamily="18" charset="0"/>
                <a:cs typeface="Times New Roman" panose="02020603050405020304" pitchFamily="18" charset="0"/>
              </a:rPr>
              <a:t>    </a:t>
            </a:r>
            <a:r>
              <a:rPr lang="ru-RU" sz="1400" b="1" dirty="0">
                <a:solidFill>
                  <a:srgbClr val="7030A0"/>
                </a:solidFill>
                <a:latin typeface="Times New Roman" panose="02020603050405020304" pitchFamily="18" charset="0"/>
                <a:cs typeface="Times New Roman" panose="02020603050405020304" pitchFamily="18" charset="0"/>
              </a:rPr>
              <a:t>Объектом налогообложения </a:t>
            </a:r>
            <a:r>
              <a:rPr lang="ru-RU" sz="1400" dirty="0">
                <a:solidFill>
                  <a:prstClr val="black"/>
                </a:solidFill>
                <a:latin typeface="Times New Roman" panose="02020603050405020304" pitchFamily="18" charset="0"/>
                <a:cs typeface="Times New Roman" panose="02020603050405020304" pitchFamily="18" charset="0"/>
              </a:rPr>
              <a:t>является  площадь поверхности (поверхностей) рекламного устройства, </a:t>
            </a:r>
            <a:r>
              <a:rPr lang="ru-RU" sz="1400" dirty="0">
                <a:solidFill>
                  <a:srgbClr val="C00000"/>
                </a:solidFill>
                <a:latin typeface="Times New Roman" panose="02020603050405020304" pitchFamily="18" charset="0"/>
                <a:cs typeface="Times New Roman" panose="02020603050405020304" pitchFamily="18" charset="0"/>
              </a:rPr>
              <a:t>предназначенная для размещения собственной рекламы.</a:t>
            </a:r>
          </a:p>
          <a:p>
            <a:pPr marL="285750" lvl="0" indent="-285750" algn="just">
              <a:spcBef>
                <a:spcPts val="544"/>
              </a:spcBef>
              <a:buFont typeface="Wingdings" panose="05000000000000000000" pitchFamily="2" charset="2"/>
              <a:buChar char="Ø"/>
            </a:pPr>
            <a:r>
              <a:rPr lang="ru-RU" sz="1400" b="1" dirty="0" smtClean="0">
                <a:solidFill>
                  <a:srgbClr val="7030A0"/>
                </a:solidFill>
                <a:latin typeface="Times New Roman" panose="02020603050405020304" pitchFamily="18" charset="0"/>
                <a:cs typeface="Times New Roman" panose="02020603050405020304" pitchFamily="18" charset="0"/>
              </a:rPr>
              <a:t>     </a:t>
            </a:r>
            <a:r>
              <a:rPr lang="ru-RU" sz="1400" b="1" dirty="0">
                <a:solidFill>
                  <a:srgbClr val="7030A0"/>
                </a:solidFill>
                <a:latin typeface="Times New Roman" panose="02020603050405020304" pitchFamily="18" charset="0"/>
                <a:cs typeface="Times New Roman" panose="02020603050405020304" pitchFamily="18" charset="0"/>
              </a:rPr>
              <a:t>Налогооблагаемой базой </a:t>
            </a:r>
            <a:r>
              <a:rPr lang="ru-RU" sz="1400" dirty="0">
                <a:solidFill>
                  <a:prstClr val="black"/>
                </a:solidFill>
                <a:latin typeface="Times New Roman" panose="02020603050405020304" pitchFamily="18" charset="0"/>
                <a:cs typeface="Times New Roman" panose="02020603050405020304" pitchFamily="18" charset="0"/>
              </a:rPr>
              <a:t>является</a:t>
            </a:r>
            <a:r>
              <a:rPr lang="ru-RU" sz="1400" b="1" dirty="0">
                <a:solidFill>
                  <a:prstClr val="black"/>
                </a:solidFill>
                <a:latin typeface="Times New Roman" panose="02020603050405020304" pitchFamily="18" charset="0"/>
                <a:cs typeface="Times New Roman" panose="02020603050405020304" pitchFamily="18" charset="0"/>
              </a:rPr>
              <a:t>  п</a:t>
            </a:r>
            <a:r>
              <a:rPr lang="ru-RU" sz="1400" dirty="0">
                <a:solidFill>
                  <a:prstClr val="black"/>
                </a:solidFill>
                <a:latin typeface="Times New Roman" panose="02020603050405020304" pitchFamily="18" charset="0"/>
                <a:cs typeface="Times New Roman" panose="02020603050405020304" pitchFamily="18" charset="0"/>
              </a:rPr>
              <a:t>лощадь поверхности (поверхностей) рекламного устройства, </a:t>
            </a:r>
            <a:r>
              <a:rPr lang="ru-RU" sz="1400" dirty="0">
                <a:solidFill>
                  <a:srgbClr val="C00000"/>
                </a:solidFill>
                <a:latin typeface="Times New Roman" panose="02020603050405020304" pitchFamily="18" charset="0"/>
                <a:cs typeface="Times New Roman" panose="02020603050405020304" pitchFamily="18" charset="0"/>
              </a:rPr>
              <a:t>предназначенная для размещения собственной </a:t>
            </a:r>
            <a:r>
              <a:rPr lang="ru-RU" sz="1400" dirty="0" smtClean="0">
                <a:solidFill>
                  <a:srgbClr val="C00000"/>
                </a:solidFill>
                <a:latin typeface="Times New Roman" panose="02020603050405020304" pitchFamily="18" charset="0"/>
                <a:cs typeface="Times New Roman" panose="02020603050405020304" pitchFamily="18" charset="0"/>
              </a:rPr>
              <a:t>рекламы</a:t>
            </a:r>
            <a:endParaRPr lang="ro-RO" sz="1400" dirty="0" smtClean="0">
              <a:solidFill>
                <a:srgbClr val="C00000"/>
              </a:solidFill>
              <a:latin typeface="Times New Roman" panose="02020603050405020304" pitchFamily="18" charset="0"/>
              <a:cs typeface="Times New Roman" panose="02020603050405020304" pitchFamily="18" charset="0"/>
            </a:endParaRPr>
          </a:p>
          <a:p>
            <a:pPr marL="285750" indent="-285750" algn="just">
              <a:spcBef>
                <a:spcPts val="544"/>
              </a:spcBef>
              <a:buFont typeface="Wingdings" panose="05000000000000000000" pitchFamily="2" charset="2"/>
              <a:buChar char="Ø"/>
            </a:pPr>
            <a:r>
              <a:rPr lang="ru-RU" sz="1400" b="1" dirty="0" smtClean="0">
                <a:solidFill>
                  <a:srgbClr val="7030A0"/>
                </a:solidFill>
                <a:latin typeface="Times New Roman" panose="02020603050405020304" pitchFamily="18" charset="0"/>
                <a:cs typeface="Times New Roman" panose="02020603050405020304" pitchFamily="18" charset="0"/>
              </a:rPr>
              <a:t>     Ставка</a:t>
            </a:r>
            <a:r>
              <a:rPr lang="ru-RU" sz="1400" dirty="0" smtClean="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устанавливается ОМПУ </a:t>
            </a:r>
            <a:r>
              <a:rPr lang="ru-RU" sz="1400" b="1" i="1" dirty="0">
                <a:solidFill>
                  <a:srgbClr val="C00000"/>
                </a:solidFill>
                <a:latin typeface="Times New Roman" panose="02020603050405020304" pitchFamily="18" charset="0"/>
                <a:cs typeface="Times New Roman" panose="02020603050405020304" pitchFamily="18" charset="0"/>
              </a:rPr>
              <a:t>в леях в </a:t>
            </a:r>
            <a:r>
              <a:rPr lang="ru-RU" sz="1400" b="1" i="1" dirty="0" smtClean="0">
                <a:solidFill>
                  <a:srgbClr val="C00000"/>
                </a:solidFill>
                <a:latin typeface="Times New Roman" panose="02020603050405020304" pitchFamily="18" charset="0"/>
                <a:cs typeface="Times New Roman" panose="02020603050405020304" pitchFamily="18" charset="0"/>
              </a:rPr>
              <a:t>год за 1 м2 - </a:t>
            </a:r>
            <a:r>
              <a:rPr lang="ru-RU" sz="1400" dirty="0">
                <a:latin typeface="Times New Roman" panose="02020603050405020304" pitchFamily="18" charset="0"/>
                <a:cs typeface="Times New Roman" panose="02020603050405020304" pitchFamily="18" charset="0"/>
              </a:rPr>
              <a:t>в зависимости от площади поверхности (поверхностей) рекламного устройства и места размещения</a:t>
            </a:r>
            <a:r>
              <a:rPr lang="ru-RU" sz="1400" b="1" i="1" dirty="0" smtClean="0">
                <a:solidFill>
                  <a:srgbClr val="C00000"/>
                </a:solidFill>
                <a:latin typeface="Times New Roman" panose="02020603050405020304" pitchFamily="18" charset="0"/>
                <a:cs typeface="Times New Roman" panose="02020603050405020304" pitchFamily="18" charset="0"/>
              </a:rPr>
              <a:t>. </a:t>
            </a:r>
          </a:p>
          <a:p>
            <a:pPr marL="285750" lvl="0" indent="-285750" algn="just">
              <a:buFont typeface="Wingdings" panose="05000000000000000000" pitchFamily="2" charset="2"/>
              <a:buChar char="Ø"/>
            </a:pPr>
            <a:r>
              <a:rPr lang="ru-RU" sz="1400" dirty="0" smtClean="0">
                <a:solidFill>
                  <a:srgbClr val="7030A0"/>
                </a:solidFill>
                <a:latin typeface="Times New Roman" panose="02020603050405020304" pitchFamily="18" charset="0"/>
                <a:cs typeface="Times New Roman" panose="02020603050405020304" pitchFamily="18" charset="0"/>
              </a:rPr>
              <a:t>      Порядок </a:t>
            </a:r>
            <a:r>
              <a:rPr lang="ru-RU" sz="1400" dirty="0">
                <a:solidFill>
                  <a:srgbClr val="7030A0"/>
                </a:solidFill>
                <a:latin typeface="Times New Roman" panose="02020603050405020304" pitchFamily="18" charset="0"/>
                <a:cs typeface="Times New Roman" panose="02020603050405020304" pitchFamily="18" charset="0"/>
              </a:rPr>
              <a:t>исчисления сбора</a:t>
            </a:r>
            <a:r>
              <a:rPr lang="ru-RU" sz="1400" dirty="0">
                <a:solidFill>
                  <a:prstClr val="black"/>
                </a:solidFill>
                <a:latin typeface="Times New Roman" panose="02020603050405020304" pitchFamily="18" charset="0"/>
                <a:cs typeface="Times New Roman" panose="02020603050405020304" pitchFamily="18" charset="0"/>
              </a:rPr>
              <a:t>:  Площадь объекта налогообложения в отчетном периоде </a:t>
            </a:r>
            <a:r>
              <a:rPr lang="ro-MD" sz="1400" dirty="0">
                <a:solidFill>
                  <a:prstClr val="black"/>
                </a:solidFill>
                <a:latin typeface="Times New Roman" panose="02020603050405020304" pitchFamily="18" charset="0"/>
                <a:cs typeface="Times New Roman" panose="02020603050405020304" pitchFamily="18" charset="0"/>
              </a:rPr>
              <a:t>X </a:t>
            </a:r>
            <a:r>
              <a:rPr lang="ru-RU" sz="1400" dirty="0">
                <a:solidFill>
                  <a:prstClr val="black"/>
                </a:solidFill>
                <a:latin typeface="Times New Roman" panose="02020603050405020304" pitchFamily="18" charset="0"/>
                <a:cs typeface="Times New Roman" panose="02020603050405020304" pitchFamily="18" charset="0"/>
              </a:rPr>
              <a:t>½ от годовой ставки, установленной ОМПУ по месту размещения рекламного </a:t>
            </a:r>
            <a:r>
              <a:rPr lang="ru-RU" sz="1400" dirty="0" smtClean="0">
                <a:solidFill>
                  <a:prstClr val="black"/>
                </a:solidFill>
                <a:latin typeface="Times New Roman" panose="02020603050405020304" pitchFamily="18" charset="0"/>
                <a:cs typeface="Times New Roman" panose="02020603050405020304" pitchFamily="18" charset="0"/>
              </a:rPr>
              <a:t>устройства</a:t>
            </a:r>
          </a:p>
          <a:p>
            <a:pPr algn="just">
              <a:spcBef>
                <a:spcPts val="544"/>
              </a:spcBef>
            </a:pPr>
            <a:endParaRPr lang="ru-RU" sz="1400" dirty="0" smtClean="0">
              <a:latin typeface="Times New Roman" panose="02020603050405020304" pitchFamily="18" charset="0"/>
              <a:cs typeface="Times New Roman" panose="02020603050405020304" pitchFamily="18" charset="0"/>
            </a:endParaRPr>
          </a:p>
          <a:p>
            <a:pPr indent="414772" algn="just">
              <a:spcBef>
                <a:spcPts val="544"/>
              </a:spcBef>
            </a:pPr>
            <a:endParaRPr lang="ru-RU" sz="1400" dirty="0">
              <a:latin typeface="Times New Roman" panose="02020603050405020304" pitchFamily="18" charset="0"/>
              <a:cs typeface="Times New Roman" panose="02020603050405020304" pitchFamily="18" charset="0"/>
            </a:endParaRPr>
          </a:p>
          <a:p>
            <a:pPr lvl="0" indent="414772" algn="just">
              <a:spcBef>
                <a:spcPts val="544"/>
              </a:spcBef>
            </a:pPr>
            <a:endParaRPr lang="ru-RU" sz="1400" dirty="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591127" y="4267201"/>
            <a:ext cx="10871200" cy="1354217"/>
          </a:xfrm>
          <a:prstGeom prst="rect">
            <a:avLst/>
          </a:prstGeom>
        </p:spPr>
        <p:txBody>
          <a:bodyPr wrap="square">
            <a:spAutoFit/>
          </a:bodyPr>
          <a:lstStyle/>
          <a:p>
            <a:pPr marL="377979" lvl="0" indent="-377979" algn="just" defTabSz="503972">
              <a:lnSpc>
                <a:spcPct val="100000"/>
              </a:lnSpc>
              <a:spcBef>
                <a:spcPts val="1102"/>
              </a:spcBef>
              <a:buClr>
                <a:srgbClr val="A53010"/>
              </a:buClr>
              <a:buSzTx/>
              <a:buFont typeface="Wingdings 3" charset="2"/>
              <a:buChar char=""/>
            </a:pPr>
            <a:r>
              <a:rPr lang="ru-RU" sz="1200" i="1" dirty="0">
                <a:solidFill>
                  <a:srgbClr val="C00000"/>
                </a:solidFill>
                <a:latin typeface="Times New Roman" panose="02020603050405020304" pitchFamily="18" charset="0"/>
                <a:cs typeface="Times New Roman" panose="02020603050405020304" pitchFamily="18" charset="0"/>
              </a:rPr>
              <a:t>Наружная реклама (</a:t>
            </a:r>
            <a:r>
              <a:rPr lang="ru-RU" sz="1200" i="1" dirty="0" err="1">
                <a:solidFill>
                  <a:srgbClr val="C00000"/>
                </a:solidFill>
                <a:latin typeface="Times New Roman" panose="02020603050405020304" pitchFamily="18" charset="0"/>
                <a:cs typeface="Times New Roman" panose="02020603050405020304" pitchFamily="18" charset="0"/>
              </a:rPr>
              <a:t>outdoor</a:t>
            </a:r>
            <a:r>
              <a:rPr lang="ru-RU" sz="1200" i="1" dirty="0">
                <a:solidFill>
                  <a:srgbClr val="C00000"/>
                </a:solidFill>
                <a:latin typeface="Times New Roman" panose="02020603050405020304" pitchFamily="18" charset="0"/>
                <a:cs typeface="Times New Roman" panose="02020603050405020304" pitchFamily="18" charset="0"/>
              </a:rPr>
              <a:t>) </a:t>
            </a:r>
            <a:r>
              <a:rPr lang="ru-RU" sz="1200" i="1" dirty="0">
                <a:solidFill>
                  <a:srgbClr val="7030A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реклама, распространяемая посредством рекламных устройств, </a:t>
            </a:r>
            <a:r>
              <a:rPr lang="ru-RU" sz="1200" u="sng" dirty="0">
                <a:solidFill>
                  <a:prstClr val="black"/>
                </a:solidFill>
                <a:latin typeface="Times New Roman" panose="02020603050405020304" pitchFamily="18" charset="0"/>
                <a:cs typeface="Times New Roman" panose="02020603050405020304" pitchFamily="18" charset="0"/>
              </a:rPr>
              <a:t>расположенных в общественных местах </a:t>
            </a:r>
            <a:r>
              <a:rPr lang="ru-RU" sz="1200" b="1" dirty="0">
                <a:solidFill>
                  <a:prstClr val="black"/>
                </a:solidFill>
                <a:latin typeface="Times New Roman" panose="02020603050405020304" pitchFamily="18" charset="0"/>
                <a:cs typeface="Times New Roman" panose="02020603050405020304" pitchFamily="18" charset="0"/>
              </a:rPr>
              <a:t>вне зданий, и видимая за пределами зданий</a:t>
            </a:r>
            <a:r>
              <a:rPr lang="ru-RU" sz="1200" dirty="0">
                <a:solidFill>
                  <a:prstClr val="black"/>
                </a:solidFill>
                <a:latin typeface="Times New Roman" panose="02020603050405020304" pitchFamily="18" charset="0"/>
                <a:cs typeface="Times New Roman" panose="02020603050405020304" pitchFamily="18" charset="0"/>
              </a:rPr>
              <a:t>. Она </a:t>
            </a:r>
            <a:r>
              <a:rPr lang="ru-RU" sz="1200" dirty="0">
                <a:solidFill>
                  <a:srgbClr val="C00000"/>
                </a:solidFill>
                <a:latin typeface="Times New Roman" panose="02020603050405020304" pitchFamily="18" charset="0"/>
                <a:cs typeface="Times New Roman" panose="02020603050405020304" pitchFamily="18" charset="0"/>
              </a:rPr>
              <a:t>включает и рекламу, распространяемую посредством рекламных устройств, расположенных на/в транспортных </a:t>
            </a:r>
            <a:r>
              <a:rPr lang="ru-RU" sz="1200" dirty="0" smtClean="0">
                <a:solidFill>
                  <a:srgbClr val="C00000"/>
                </a:solidFill>
                <a:latin typeface="Times New Roman" panose="02020603050405020304" pitchFamily="18" charset="0"/>
                <a:cs typeface="Times New Roman" panose="02020603050405020304" pitchFamily="18" charset="0"/>
              </a:rPr>
              <a:t>средствах*</a:t>
            </a:r>
            <a:r>
              <a:rPr lang="x-none" sz="1200" dirty="0" smtClean="0">
                <a:solidFill>
                  <a:srgbClr val="C00000"/>
                </a:solidFill>
                <a:latin typeface="Times New Roman" panose="02020603050405020304" pitchFamily="18" charset="0"/>
                <a:cs typeface="Times New Roman" panose="02020603050405020304" pitchFamily="18" charset="0"/>
              </a:rPr>
              <a:t>.</a:t>
            </a:r>
            <a:endParaRPr lang="ru-RU" sz="1200" dirty="0">
              <a:solidFill>
                <a:srgbClr val="C00000"/>
              </a:solidFill>
              <a:latin typeface="Times New Roman" panose="02020603050405020304" pitchFamily="18" charset="0"/>
              <a:cs typeface="Times New Roman" panose="02020603050405020304" pitchFamily="18" charset="0"/>
            </a:endParaRPr>
          </a:p>
          <a:p>
            <a:pPr lvl="0" indent="-377979" algn="just" defTabSz="503972">
              <a:buClr>
                <a:srgbClr val="A53010"/>
              </a:buClr>
              <a:buFont typeface="Wingdings 3" charset="2"/>
              <a:buChar cha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b="1" dirty="0">
                <a:solidFill>
                  <a:srgbClr val="C00000"/>
                </a:solidFill>
                <a:latin typeface="Times New Roman" panose="02020603050405020304" pitchFamily="18" charset="0"/>
                <a:cs typeface="Times New Roman" panose="02020603050405020304" pitchFamily="18" charset="0"/>
              </a:rPr>
              <a:t>Не являются наружной рекламой и не требуют разрешения на рекламное устройство</a:t>
            </a:r>
            <a:r>
              <a:rPr lang="ru-RU" sz="1200" b="1" dirty="0">
                <a:solidFill>
                  <a:prstClr val="black"/>
                </a:solidFill>
                <a:latin typeface="Times New Roman" panose="02020603050405020304" pitchFamily="18" charset="0"/>
                <a:cs typeface="Times New Roman" panose="02020603050405020304" pitchFamily="18" charset="0"/>
              </a:rPr>
              <a:t>:</a:t>
            </a:r>
          </a:p>
          <a:p>
            <a:pPr lvl="0" indent="-377979" algn="just" defTabSz="503972">
              <a:buClr>
                <a:srgbClr val="A53010"/>
              </a:buClr>
              <a:buFont typeface="Wingdings 3" charset="2"/>
              <a:buChar char=""/>
            </a:pPr>
            <a:r>
              <a:rPr lang="ru-RU" sz="1200" dirty="0">
                <a:solidFill>
                  <a:prstClr val="black"/>
                </a:solidFill>
                <a:latin typeface="Times New Roman" panose="02020603050405020304" pitchFamily="18" charset="0"/>
                <a:cs typeface="Times New Roman" panose="02020603050405020304" pitchFamily="18" charset="0"/>
              </a:rPr>
              <a:t>а) </a:t>
            </a:r>
            <a:r>
              <a:rPr lang="ru-RU" sz="1200" dirty="0" smtClean="0">
                <a:solidFill>
                  <a:srgbClr val="7030A0"/>
                </a:solidFill>
                <a:latin typeface="Times New Roman" panose="02020603050405020304" pitchFamily="18" charset="0"/>
                <a:cs typeface="Times New Roman" panose="02020603050405020304" pitchFamily="18" charset="0"/>
              </a:rPr>
              <a:t>вывеска** </a:t>
            </a:r>
            <a:r>
              <a:rPr lang="ru-RU" sz="1200" dirty="0">
                <a:solidFill>
                  <a:srgbClr val="7030A0"/>
                </a:solidFill>
                <a:latin typeface="Times New Roman" panose="02020603050405020304" pitchFamily="18" charset="0"/>
                <a:cs typeface="Times New Roman" panose="02020603050405020304" pitchFamily="18" charset="0"/>
              </a:rPr>
              <a:t>с максимальной площадью 1 м2;</a:t>
            </a:r>
          </a:p>
          <a:p>
            <a:pPr lvl="0" indent="-377979" algn="just" defTabSz="503972">
              <a:buClr>
                <a:srgbClr val="A53010"/>
              </a:buClr>
              <a:buFont typeface="Wingdings 3" charset="2"/>
              <a:buChar char=""/>
            </a:pPr>
            <a:r>
              <a:rPr lang="ru-RU" sz="1200" dirty="0">
                <a:solidFill>
                  <a:prstClr val="black"/>
                </a:solidFill>
                <a:latin typeface="Times New Roman" panose="02020603050405020304" pitchFamily="18" charset="0"/>
                <a:cs typeface="Times New Roman" panose="02020603050405020304" pitchFamily="18" charset="0"/>
              </a:rPr>
              <a:t>b) </a:t>
            </a:r>
            <a:r>
              <a:rPr lang="ru-RU" sz="1200" dirty="0">
                <a:solidFill>
                  <a:srgbClr val="7030A0"/>
                </a:solidFill>
                <a:latin typeface="Times New Roman" panose="02020603050405020304" pitchFamily="18" charset="0"/>
                <a:cs typeface="Times New Roman" panose="02020603050405020304" pitchFamily="18" charset="0"/>
              </a:rPr>
              <a:t>витрины торговых помещений и помещений для оказания услуг, оформленные с использованием реализуемых товаров и освещенные в ночное время.</a:t>
            </a:r>
          </a:p>
          <a:p>
            <a:pPr lvl="0">
              <a:defRPr/>
            </a:pPr>
            <a:endParaRPr lang="ru-RU" sz="1000" dirty="0">
              <a:solidFill>
                <a:prstClr val="black"/>
              </a:solidFill>
              <a:latin typeface="Times New Roman" panose="02020603050405020304" pitchFamily="18" charset="0"/>
              <a:cs typeface="Times New Roman" panose="02020603050405020304" pitchFamily="18" charset="0"/>
            </a:endParaRPr>
          </a:p>
        </p:txBody>
      </p:sp>
      <p:sp>
        <p:nvSpPr>
          <p:cNvPr id="10" name="Скругленный прямоугольник 9"/>
          <p:cNvSpPr/>
          <p:nvPr/>
        </p:nvSpPr>
        <p:spPr>
          <a:xfrm>
            <a:off x="9642764" y="573483"/>
            <a:ext cx="2364508" cy="1065668"/>
          </a:xfrm>
          <a:prstGeom prst="roundRect">
            <a:avLst>
              <a:gd name="adj" fmla="val 10000"/>
            </a:avLst>
          </a:prstGeom>
          <a:blipFill>
            <a:blip r:embed="rId2" cstate="print">
              <a:extLst>
                <a:ext uri="{28A0092B-C50C-407E-A947-70E740481C1C}">
                  <a14:useLocalDpi xmlns:a14="http://schemas.microsoft.com/office/drawing/2010/main" val="0"/>
                </a:ext>
              </a:extLst>
            </a:blip>
            <a:srcRect/>
            <a:stretch>
              <a:fillRect t="-46000" b="-46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4" name="Рисунок 3"/>
          <p:cNvPicPr>
            <a:picLocks noChangeAspect="1"/>
          </p:cNvPicPr>
          <p:nvPr/>
        </p:nvPicPr>
        <p:blipFill>
          <a:blip r:embed="rId3"/>
          <a:stretch>
            <a:fillRect/>
          </a:stretch>
        </p:blipFill>
        <p:spPr>
          <a:xfrm>
            <a:off x="10066359" y="1803045"/>
            <a:ext cx="1793131" cy="1015798"/>
          </a:xfrm>
          <a:prstGeom prst="rect">
            <a:avLst/>
          </a:prstGeom>
        </p:spPr>
      </p:pic>
      <p:sp>
        <p:nvSpPr>
          <p:cNvPr id="5" name="TextBox 4"/>
          <p:cNvSpPr txBox="1"/>
          <p:nvPr/>
        </p:nvSpPr>
        <p:spPr>
          <a:xfrm>
            <a:off x="1108363" y="5467927"/>
            <a:ext cx="10612581" cy="1107996"/>
          </a:xfrm>
          <a:prstGeom prst="rect">
            <a:avLst/>
          </a:prstGeom>
          <a:noFill/>
        </p:spPr>
        <p:txBody>
          <a:bodyPr wrap="square" rtlCol="0">
            <a:spAutoFit/>
          </a:bodyPr>
          <a:lstStyle/>
          <a:p>
            <a:pPr algn="just"/>
            <a:r>
              <a:rPr lang="ru-RU" sz="1500" b="1" dirty="0" smtClean="0">
                <a:solidFill>
                  <a:srgbClr val="7030A0"/>
                </a:solidFill>
                <a:latin typeface="Times New Roman" panose="02020603050405020304" pitchFamily="18" charset="0"/>
                <a:cs typeface="Times New Roman" panose="02020603050405020304" pitchFamily="18" charset="0"/>
              </a:rPr>
              <a:t>  *</a:t>
            </a:r>
            <a:r>
              <a:rPr lang="ru-RU" sz="1200" b="1" i="1" dirty="0">
                <a:solidFill>
                  <a:srgbClr val="7030A0"/>
                </a:solidFill>
                <a:latin typeface="Times New Roman" panose="02020603050405020304" pitchFamily="18" charset="0"/>
                <a:cs typeface="Times New Roman" panose="02020603050405020304" pitchFamily="18" charset="0"/>
              </a:rPr>
              <a:t>реклама на транспортных средствах</a:t>
            </a:r>
            <a:r>
              <a:rPr lang="ru-RU" sz="1200" dirty="0">
                <a:solidFill>
                  <a:srgbClr val="7030A0"/>
                </a:solidFill>
                <a:latin typeface="Times New Roman" panose="02020603050405020304" pitchFamily="18" charset="0"/>
                <a:cs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реклама, распространяемая путем применения плакатов на/в транспортных средствах или окраски транспортных средств в рекламных целях;</a:t>
            </a:r>
          </a:p>
          <a:p>
            <a:pPr lvl="0" algn="just"/>
            <a:r>
              <a:rPr lang="ru-RU" sz="1500" b="1" dirty="0" smtClean="0">
                <a:solidFill>
                  <a:srgbClr val="7030A0"/>
                </a:solidFill>
                <a:latin typeface="Times New Roman" panose="02020603050405020304" pitchFamily="18" charset="0"/>
                <a:cs typeface="Times New Roman" panose="02020603050405020304" pitchFamily="18" charset="0"/>
              </a:rPr>
              <a:t> </a:t>
            </a:r>
            <a:r>
              <a:rPr lang="ru-RU" sz="1200" b="1" dirty="0" smtClean="0">
                <a:solidFill>
                  <a:srgbClr val="7030A0"/>
                </a:solidFill>
                <a:latin typeface="Times New Roman" panose="02020603050405020304" pitchFamily="18" charset="0"/>
                <a:cs typeface="Times New Roman" panose="02020603050405020304" pitchFamily="18" charset="0"/>
              </a:rPr>
              <a:t>** вывеска</a:t>
            </a:r>
            <a:r>
              <a:rPr lang="ru-RU" sz="1200" dirty="0" smtClean="0">
                <a:solidFill>
                  <a:srgbClr val="7030A0"/>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200" i="1" dirty="0">
                <a:solidFill>
                  <a:srgbClr val="FF0000"/>
                </a:solidFill>
                <a:latin typeface="Times New Roman" panose="02020603050405020304" pitchFamily="18" charset="0"/>
                <a:cs typeface="Times New Roman" panose="02020603050405020304" pitchFamily="18" charset="0"/>
              </a:rPr>
              <a:t>надпись</a:t>
            </a:r>
            <a:r>
              <a:rPr lang="ru-RU" sz="1200" i="1" dirty="0">
                <a:solidFill>
                  <a:prstClr val="black"/>
                </a:solidFill>
                <a:latin typeface="Times New Roman" panose="02020603050405020304" pitchFamily="18" charset="0"/>
                <a:cs typeface="Times New Roman" panose="02020603050405020304" pitchFamily="18" charset="0"/>
              </a:rPr>
              <a:t>, расположенная на здании, в котором коммерсант осуществляет свою деятельность, или в прилегающем к зданию специально оборудованном месте, </a:t>
            </a:r>
            <a:r>
              <a:rPr lang="ru-RU" sz="1200" i="1" dirty="0">
                <a:solidFill>
                  <a:srgbClr val="FF0000"/>
                </a:solidFill>
                <a:latin typeface="Times New Roman" panose="02020603050405020304" pitchFamily="18" charset="0"/>
                <a:cs typeface="Times New Roman" panose="02020603050405020304" pitchFamily="18" charset="0"/>
              </a:rPr>
              <a:t>предметом которой являются </a:t>
            </a:r>
            <a:r>
              <a:rPr lang="ru-RU" sz="1200" i="1" dirty="0">
                <a:solidFill>
                  <a:prstClr val="black"/>
                </a:solidFill>
                <a:latin typeface="Times New Roman" panose="02020603050405020304" pitchFamily="18" charset="0"/>
                <a:cs typeface="Times New Roman" panose="02020603050405020304" pitchFamily="18" charset="0"/>
              </a:rPr>
              <a:t>наименование, товарный знак, логотип/эмблема, график работы и/или виды деятельности соответствующего коммерсанта и по необходимости элементы художественного/архитектурного дизайна и оформления</a:t>
            </a:r>
            <a:r>
              <a:rPr lang="ru-RU" sz="1200"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539305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5418" y="182881"/>
            <a:ext cx="5818909" cy="757646"/>
          </a:xfrm>
        </p:spPr>
        <p:txBody>
          <a:bodyPr>
            <a:normAutofit/>
          </a:bodyPr>
          <a:lstStyle/>
          <a:p>
            <a:pPr algn="ctr"/>
            <a:r>
              <a:rPr lang="ru-RU" sz="20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использование местной символики </a:t>
            </a:r>
            <a:r>
              <a:rPr lang="ro-RO" sz="20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sz="20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2000"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593669" y="1505527"/>
            <a:ext cx="10127275" cy="4507346"/>
          </a:xfrm>
        </p:spPr>
        <p:txBody>
          <a:bodyPr>
            <a:normAutofit lnSpcReduction="10000"/>
          </a:bodyPr>
          <a:lstStyle/>
          <a:p>
            <a:pPr marL="0" lvl="0" indent="457200" algn="just" defTabSz="457200">
              <a:spcBef>
                <a:spcPts val="300"/>
              </a:spcBef>
              <a:buClrTx/>
              <a:buSzTx/>
              <a:buNone/>
            </a:pPr>
            <a:r>
              <a:rPr lang="ru-RU" sz="1800" b="1" cap="none"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1800" cap="none" dirty="0">
                <a:solidFill>
                  <a:prstClr val="black"/>
                </a:solidFill>
                <a:latin typeface="Times New Roman" panose="02020603050405020304" pitchFamily="18" charset="0"/>
                <a:cs typeface="Times New Roman" panose="02020603050405020304" pitchFamily="18" charset="0"/>
              </a:rPr>
              <a:t>являются</a:t>
            </a:r>
            <a:r>
              <a:rPr lang="ro-RO" sz="1800" cap="none" dirty="0">
                <a:solidFill>
                  <a:prstClr val="black"/>
                </a:solidFill>
                <a:latin typeface="Times New Roman" panose="02020603050405020304" pitchFamily="18" charset="0"/>
                <a:cs typeface="Times New Roman" panose="02020603050405020304" pitchFamily="18" charset="0"/>
              </a:rPr>
              <a:t> </a:t>
            </a:r>
            <a:r>
              <a:rPr lang="ru-RU" sz="1800" cap="none" dirty="0">
                <a:solidFill>
                  <a:prstClr val="black"/>
                </a:solidFill>
                <a:latin typeface="Times New Roman" panose="02020603050405020304" pitchFamily="18" charset="0"/>
                <a:cs typeface="Times New Roman" panose="02020603050405020304" pitchFamily="18" charset="0"/>
              </a:rPr>
              <a:t>юридические или физические лица, зарегистрированные в качестве предпринимателей и </a:t>
            </a:r>
            <a:r>
              <a:rPr lang="ru-RU" sz="1800" b="1" cap="none" dirty="0">
                <a:solidFill>
                  <a:srgbClr val="C00000"/>
                </a:solidFill>
                <a:latin typeface="Times New Roman" panose="02020603050405020304" pitchFamily="18" charset="0"/>
                <a:cs typeface="Times New Roman" panose="02020603050405020304" pitchFamily="18" charset="0"/>
              </a:rPr>
              <a:t>использующие местную символику на производимой ими продукции</a:t>
            </a:r>
            <a:r>
              <a:rPr lang="ro-RO" sz="1800" cap="none" dirty="0">
                <a:solidFill>
                  <a:prstClr val="black"/>
                </a:solidFill>
                <a:latin typeface="Times New Roman" panose="02020603050405020304" pitchFamily="18" charset="0"/>
                <a:cs typeface="Times New Roman" panose="02020603050405020304" pitchFamily="18" charset="0"/>
              </a:rPr>
              <a:t>.</a:t>
            </a:r>
            <a:endParaRPr lang="ru-RU" sz="1800" cap="none" dirty="0">
              <a:solidFill>
                <a:prstClr val="black"/>
              </a:solidFill>
              <a:latin typeface="Times New Roman" panose="02020603050405020304" pitchFamily="18" charset="0"/>
              <a:cs typeface="Times New Roman" panose="02020603050405020304" pitchFamily="18" charset="0"/>
            </a:endParaRPr>
          </a:p>
          <a:p>
            <a:pPr marL="0" lvl="0" indent="457200" algn="just" defTabSz="457200">
              <a:spcBef>
                <a:spcPts val="300"/>
              </a:spcBef>
              <a:buClrTx/>
              <a:buSzTx/>
              <a:buNone/>
            </a:pPr>
            <a:r>
              <a:rPr lang="ru-RU" sz="1800" b="1" cap="none" dirty="0">
                <a:solidFill>
                  <a:srgbClr val="7030A0"/>
                </a:solidFill>
                <a:latin typeface="Times New Roman" panose="02020603050405020304" pitchFamily="18" charset="0"/>
                <a:cs typeface="Times New Roman" panose="02020603050405020304" pitchFamily="18" charset="0"/>
              </a:rPr>
              <a:t>Объектом налогообложения </a:t>
            </a:r>
            <a:r>
              <a:rPr lang="ru-RU" sz="1800" cap="none" dirty="0">
                <a:solidFill>
                  <a:prstClr val="black"/>
                </a:solidFill>
                <a:latin typeface="Times New Roman" panose="02020603050405020304" pitchFamily="18" charset="0"/>
                <a:cs typeface="Times New Roman" panose="02020603050405020304" pitchFamily="18" charset="0"/>
              </a:rPr>
              <a:t>является продукция, производимая с использованием местной символики;</a:t>
            </a:r>
            <a:endParaRPr lang="ro-RO" sz="1800" cap="none" dirty="0">
              <a:solidFill>
                <a:prstClr val="black"/>
              </a:solidFill>
              <a:latin typeface="Times New Roman" panose="02020603050405020304" pitchFamily="18" charset="0"/>
              <a:cs typeface="Times New Roman" panose="02020603050405020304" pitchFamily="18" charset="0"/>
            </a:endParaRPr>
          </a:p>
          <a:p>
            <a:pPr marL="0" lvl="0" indent="457200" algn="just" defTabSz="457200">
              <a:spcBef>
                <a:spcPts val="300"/>
              </a:spcBef>
              <a:buClrTx/>
              <a:buSzTx/>
              <a:buNone/>
            </a:pPr>
            <a:r>
              <a:rPr lang="ru-RU" sz="1800" b="1" cap="none" dirty="0">
                <a:solidFill>
                  <a:srgbClr val="7030A0"/>
                </a:solidFill>
                <a:latin typeface="Times New Roman" panose="02020603050405020304" pitchFamily="18" charset="0"/>
                <a:cs typeface="Times New Roman" panose="02020603050405020304" pitchFamily="18" charset="0"/>
              </a:rPr>
              <a:t>Налогооблагаемой базой </a:t>
            </a:r>
            <a:r>
              <a:rPr lang="ru-RU" sz="1800" cap="none" dirty="0">
                <a:solidFill>
                  <a:prstClr val="black"/>
                </a:solidFill>
                <a:latin typeface="Times New Roman" panose="02020603050405020304" pitchFamily="18" charset="0"/>
                <a:cs typeface="Times New Roman" panose="02020603050405020304" pitchFamily="18" charset="0"/>
              </a:rPr>
              <a:t>является доход от продажи продукции, производимой с использованием местной символики</a:t>
            </a:r>
            <a:r>
              <a:rPr lang="ro-RO" sz="1800" cap="none" dirty="0">
                <a:solidFill>
                  <a:prstClr val="black"/>
                </a:solidFill>
                <a:latin typeface="Times New Roman" panose="02020603050405020304" pitchFamily="18" charset="0"/>
                <a:cs typeface="Times New Roman" panose="02020603050405020304" pitchFamily="18" charset="0"/>
              </a:rPr>
              <a:t>.</a:t>
            </a:r>
          </a:p>
          <a:p>
            <a:pPr marL="0" lvl="0" indent="457200" algn="just" defTabSz="457200">
              <a:spcBef>
                <a:spcPts val="300"/>
              </a:spcBef>
              <a:buClrTx/>
              <a:buSzTx/>
              <a:buNone/>
            </a:pPr>
            <a:endParaRPr lang="ru-RU" sz="1800" b="1" i="1" cap="none" dirty="0" smtClean="0">
              <a:solidFill>
                <a:prstClr val="black"/>
              </a:solidFill>
              <a:latin typeface="Times New Roman" panose="02020603050405020304" pitchFamily="18" charset="0"/>
              <a:cs typeface="Times New Roman" panose="02020603050405020304" pitchFamily="18" charset="0"/>
            </a:endParaRPr>
          </a:p>
          <a:p>
            <a:pPr marL="0" lvl="0" indent="457200" algn="just" defTabSz="457200">
              <a:spcBef>
                <a:spcPts val="300"/>
              </a:spcBef>
              <a:buClrTx/>
              <a:buSzTx/>
              <a:buNone/>
            </a:pPr>
            <a:r>
              <a:rPr lang="ru-RU" sz="1600" b="1" i="1" cap="none" dirty="0" smtClean="0">
                <a:solidFill>
                  <a:srgbClr val="7030A0"/>
                </a:solidFill>
                <a:latin typeface="Times New Roman" panose="02020603050405020304" pitchFamily="18" charset="0"/>
                <a:cs typeface="Times New Roman" panose="02020603050405020304" pitchFamily="18" charset="0"/>
              </a:rPr>
              <a:t>Местная </a:t>
            </a:r>
            <a:r>
              <a:rPr lang="ru-RU" sz="1600" b="1" i="1" cap="none" dirty="0">
                <a:solidFill>
                  <a:srgbClr val="7030A0"/>
                </a:solidFill>
                <a:latin typeface="Times New Roman" panose="02020603050405020304" pitchFamily="18" charset="0"/>
                <a:cs typeface="Times New Roman" panose="02020603050405020304" pitchFamily="18" charset="0"/>
              </a:rPr>
              <a:t>символика</a:t>
            </a:r>
            <a:r>
              <a:rPr lang="ru-RU" sz="1600" b="1" i="1" cap="none" dirty="0">
                <a:solidFill>
                  <a:prstClr val="black"/>
                </a:solidFill>
                <a:latin typeface="Times New Roman" panose="02020603050405020304" pitchFamily="18" charset="0"/>
                <a:cs typeface="Times New Roman" panose="02020603050405020304" pitchFamily="18" charset="0"/>
              </a:rPr>
              <a:t> </a:t>
            </a:r>
            <a:r>
              <a:rPr lang="ru-RU" sz="1600" i="1" cap="none" dirty="0">
                <a:solidFill>
                  <a:prstClr val="black"/>
                </a:solidFill>
                <a:latin typeface="Times New Roman" panose="02020603050405020304" pitchFamily="18" charset="0"/>
                <a:cs typeface="Times New Roman" panose="02020603050405020304" pitchFamily="18" charset="0"/>
              </a:rPr>
              <a:t>– герб города или иного населенного пункта, его название (в качестве названия произведенного продукта) или изображение памятников архитектуры, истории</a:t>
            </a:r>
            <a:r>
              <a:rPr lang="ru-RU" sz="1600" i="1" cap="none" dirty="0" smtClean="0">
                <a:solidFill>
                  <a:prstClr val="black"/>
                </a:solidFill>
                <a:latin typeface="Times New Roman" panose="02020603050405020304" pitchFamily="18" charset="0"/>
                <a:cs typeface="Times New Roman" panose="02020603050405020304" pitchFamily="18" charset="0"/>
              </a:rPr>
              <a:t>.</a:t>
            </a:r>
            <a:endParaRPr lang="en-US" sz="1600" i="1" cap="none" dirty="0" smtClean="0">
              <a:solidFill>
                <a:prstClr val="black"/>
              </a:solidFill>
              <a:latin typeface="Times New Roman" panose="02020603050405020304" pitchFamily="18" charset="0"/>
              <a:cs typeface="Times New Roman" panose="02020603050405020304" pitchFamily="18" charset="0"/>
            </a:endParaRPr>
          </a:p>
          <a:p>
            <a:pPr marL="0" lvl="0" indent="457200" algn="just">
              <a:spcBef>
                <a:spcPts val="300"/>
              </a:spcBef>
              <a:buClrTx/>
              <a:buNone/>
            </a:pPr>
            <a:endParaRPr lang="en-US" dirty="0" smtClean="0">
              <a:solidFill>
                <a:srgbClr val="C00000"/>
              </a:solidFill>
              <a:latin typeface="Times New Roman" panose="02020603050405020304" pitchFamily="18" charset="0"/>
              <a:cs typeface="Times New Roman" panose="02020603050405020304" pitchFamily="18" charset="0"/>
            </a:endParaRPr>
          </a:p>
          <a:p>
            <a:pPr marL="0" lvl="0" indent="457200" algn="just">
              <a:spcBef>
                <a:spcPts val="300"/>
              </a:spcBef>
              <a:buClrTx/>
              <a:buNone/>
            </a:pPr>
            <a:r>
              <a:rPr lang="ru-RU" dirty="0" smtClean="0">
                <a:solidFill>
                  <a:srgbClr val="C00000"/>
                </a:solidFill>
                <a:latin typeface="Times New Roman" panose="02020603050405020304" pitchFamily="18" charset="0"/>
                <a:cs typeface="Times New Roman" panose="02020603050405020304" pitchFamily="18" charset="0"/>
              </a:rPr>
              <a:t> </a:t>
            </a:r>
            <a:r>
              <a:rPr lang="ru-RU" sz="1600" b="1" dirty="0">
                <a:solidFill>
                  <a:srgbClr val="C00000"/>
                </a:solidFill>
                <a:latin typeface="Times New Roman" panose="02020603050405020304" pitchFamily="18" charset="0"/>
                <a:cs typeface="Times New Roman" panose="02020603050405020304" pitchFamily="18" charset="0"/>
              </a:rPr>
              <a:t>Ставка</a:t>
            </a:r>
            <a:r>
              <a:rPr lang="ru-RU" sz="1600" dirty="0">
                <a:solidFill>
                  <a:srgbClr val="C0000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устанавливается ОМПУ в  процентах от налогооблагаемой базы объекта налогообложения.</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
            </a:r>
            <a:br>
              <a:rPr lang="ru-RU" sz="1600" dirty="0">
                <a:latin typeface="Times New Roman" panose="02020603050405020304" pitchFamily="18" charset="0"/>
                <a:cs typeface="Times New Roman" panose="02020603050405020304" pitchFamily="18" charset="0"/>
              </a:rPr>
            </a:br>
            <a:endParaRPr lang="ru-RU" sz="1600" i="1" cap="none" dirty="0">
              <a:solidFill>
                <a:prstClr val="black"/>
              </a:solidFill>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Tx/>
              <a:buSzTx/>
              <a:buNone/>
            </a:pPr>
            <a:r>
              <a:rPr lang="ru-RU" sz="1800" b="1" cap="none" dirty="0" smtClean="0">
                <a:solidFill>
                  <a:srgbClr val="DE7E18"/>
                </a:solidFill>
                <a:latin typeface="Times New Roman" panose="02020603050405020304" pitchFamily="18" charset="0"/>
                <a:cs typeface="Times New Roman" panose="02020603050405020304" pitchFamily="18" charset="0"/>
              </a:rPr>
              <a:t>           Порядок </a:t>
            </a:r>
            <a:r>
              <a:rPr lang="ru-RU" sz="1800" b="1" cap="none" dirty="0">
                <a:solidFill>
                  <a:srgbClr val="DE7E18"/>
                </a:solidFill>
                <a:latin typeface="Times New Roman" panose="02020603050405020304" pitchFamily="18" charset="0"/>
                <a:cs typeface="Times New Roman" panose="02020603050405020304" pitchFamily="18" charset="0"/>
              </a:rPr>
              <a:t>исчисления сбора</a:t>
            </a:r>
          </a:p>
          <a:p>
            <a:pPr marL="0" lvl="0" indent="0" algn="just" defTabSz="457200">
              <a:lnSpc>
                <a:spcPct val="100000"/>
              </a:lnSpc>
              <a:spcBef>
                <a:spcPts val="0"/>
              </a:spcBef>
              <a:buClrTx/>
              <a:buSzTx/>
              <a:buNone/>
            </a:pPr>
            <a:r>
              <a:rPr lang="ru-RU" sz="1800" cap="none" dirty="0">
                <a:solidFill>
                  <a:prstClr val="black"/>
                </a:solidFill>
                <a:latin typeface="Times New Roman" panose="02020603050405020304" pitchFamily="18" charset="0"/>
                <a:cs typeface="Times New Roman" panose="02020603050405020304" pitchFamily="18" charset="0"/>
              </a:rPr>
              <a:t>      Налогооблагаемая </a:t>
            </a:r>
            <a:r>
              <a:rPr lang="ru-RU" sz="1800" cap="none" dirty="0" smtClean="0">
                <a:solidFill>
                  <a:prstClr val="black"/>
                </a:solidFill>
                <a:latin typeface="Times New Roman" panose="02020603050405020304" pitchFamily="18" charset="0"/>
                <a:cs typeface="Times New Roman" panose="02020603050405020304" pitchFamily="18" charset="0"/>
              </a:rPr>
              <a:t>база за отчетный период </a:t>
            </a:r>
            <a:r>
              <a:rPr lang="ro-MD" sz="1800" b="1" cap="none" dirty="0">
                <a:solidFill>
                  <a:prstClr val="black"/>
                </a:solidFill>
                <a:latin typeface="Times New Roman" panose="02020603050405020304" pitchFamily="18" charset="0"/>
                <a:cs typeface="Times New Roman" panose="02020603050405020304" pitchFamily="18" charset="0"/>
              </a:rPr>
              <a:t>X</a:t>
            </a:r>
            <a:r>
              <a:rPr lang="ro-MD" sz="1800" cap="none" dirty="0">
                <a:solidFill>
                  <a:prstClr val="black"/>
                </a:solidFill>
                <a:latin typeface="Times New Roman" panose="02020603050405020304" pitchFamily="18" charset="0"/>
                <a:cs typeface="Times New Roman" panose="02020603050405020304" pitchFamily="18" charset="0"/>
              </a:rPr>
              <a:t> </a:t>
            </a:r>
            <a:r>
              <a:rPr lang="ru-RU" sz="1800" cap="none" dirty="0">
                <a:solidFill>
                  <a:prstClr val="black"/>
                </a:solidFill>
                <a:latin typeface="Times New Roman" panose="02020603050405020304" pitchFamily="18" charset="0"/>
                <a:cs typeface="Times New Roman" panose="02020603050405020304" pitchFamily="18" charset="0"/>
              </a:rPr>
              <a:t>ставку, установленную ОМПУ, чья местная символика используется </a:t>
            </a:r>
          </a:p>
          <a:p>
            <a:endParaRPr lang="ru-RU" dirty="0"/>
          </a:p>
        </p:txBody>
      </p:sp>
      <p:sp>
        <p:nvSpPr>
          <p:cNvPr id="5" name="Прямоугольник 4"/>
          <p:cNvSpPr/>
          <p:nvPr/>
        </p:nvSpPr>
        <p:spPr>
          <a:xfrm flipH="1">
            <a:off x="505097" y="5738949"/>
            <a:ext cx="783772" cy="1132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ый прямоугольник 5"/>
          <p:cNvSpPr/>
          <p:nvPr/>
        </p:nvSpPr>
        <p:spPr>
          <a:xfrm>
            <a:off x="9190183" y="258618"/>
            <a:ext cx="2628106" cy="1108363"/>
          </a:xfrm>
          <a:prstGeom prst="roundRect">
            <a:avLst>
              <a:gd name="adj" fmla="val 10000"/>
            </a:avLst>
          </a:prstGeom>
          <a:blipFill>
            <a:blip r:embed="rId2" cstate="print">
              <a:extLst>
                <a:ext uri="{28A0092B-C50C-407E-A947-70E740481C1C}">
                  <a14:useLocalDpi xmlns:a14="http://schemas.microsoft.com/office/drawing/2010/main" val="0"/>
                </a:ext>
              </a:extLst>
            </a:blip>
            <a:srcRect/>
            <a:stretch>
              <a:fillRect t="-42000" b="-42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148907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8945" y="577261"/>
            <a:ext cx="6539346" cy="705925"/>
          </a:xfrm>
        </p:spPr>
        <p:txBody>
          <a:bodyPr>
            <a:normAutofit/>
          </a:bodyPr>
          <a:lstStyle/>
          <a:p>
            <a:pPr algn="ctr"/>
            <a:r>
              <a:rPr lang="ru-RU" sz="2400" b="1" dirty="0" smtClean="0">
                <a:solidFill>
                  <a:srgbClr val="C00000"/>
                </a:solidFill>
                <a:latin typeface="Times New Roman" panose="02020603050405020304" pitchFamily="18" charset="0"/>
                <a:cs typeface="Times New Roman" panose="02020603050405020304" pitchFamily="18" charset="0"/>
              </a:rPr>
              <a:t>Рыночный сбор</a:t>
            </a:r>
            <a:endParaRPr lang="ru-RU" sz="2400" b="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80291" y="1616364"/>
            <a:ext cx="11351491" cy="4765963"/>
          </a:xfrm>
        </p:spPr>
        <p:txBody>
          <a:bodyPr>
            <a:noAutofit/>
          </a:bodyPr>
          <a:lstStyle/>
          <a:p>
            <a:pPr marL="628650" indent="-285750" algn="just">
              <a:spcBef>
                <a:spcPts val="0"/>
              </a:spcBef>
              <a:buFont typeface="Wingdings" panose="05000000000000000000" pitchFamily="2" charset="2"/>
              <a:buChar char="Ø"/>
            </a:pPr>
            <a:r>
              <a:rPr lang="ru-RU" sz="1600" b="1"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1600" dirty="0">
                <a:latin typeface="Times New Roman" panose="02020603050405020304" pitchFamily="18" charset="0"/>
                <a:cs typeface="Times New Roman" panose="02020603050405020304" pitchFamily="18" charset="0"/>
              </a:rPr>
              <a:t>являются юридические или физические лица, зарегистрированные в качестве предпринимателей – </a:t>
            </a:r>
            <a:r>
              <a:rPr lang="ru-RU" sz="1600" dirty="0">
                <a:solidFill>
                  <a:srgbClr val="7030A0"/>
                </a:solidFill>
                <a:latin typeface="Times New Roman" panose="02020603050405020304" pitchFamily="18" charset="0"/>
                <a:cs typeface="Times New Roman" panose="02020603050405020304" pitchFamily="18" charset="0"/>
              </a:rPr>
              <a:t>администраторов рынка</a:t>
            </a:r>
            <a:r>
              <a:rPr lang="ro-RO" sz="1600" dirty="0">
                <a:latin typeface="Times New Roman" panose="02020603050405020304" pitchFamily="18" charset="0"/>
                <a:cs typeface="Times New Roman" panose="02020603050405020304" pitchFamily="18" charset="0"/>
              </a:rPr>
              <a:t>.</a:t>
            </a:r>
          </a:p>
          <a:p>
            <a:pPr marL="628650" indent="-285750" algn="just">
              <a:spcBef>
                <a:spcPts val="300"/>
              </a:spcBef>
              <a:spcAft>
                <a:spcPts val="300"/>
              </a:spcAft>
              <a:buFont typeface="Wingdings" panose="05000000000000000000" pitchFamily="2" charset="2"/>
              <a:buChar char="Ø"/>
              <a:tabLst>
                <a:tab pos="685800" algn="l"/>
              </a:tabLst>
            </a:pPr>
            <a:r>
              <a:rPr lang="ru-RU" sz="1600" b="1" dirty="0" smtClean="0">
                <a:solidFill>
                  <a:srgbClr val="7030A0"/>
                </a:solidFill>
                <a:latin typeface="Times New Roman" panose="02020603050405020304" pitchFamily="18" charset="0"/>
                <a:cs typeface="Times New Roman" panose="02020603050405020304" pitchFamily="18" charset="0"/>
              </a:rPr>
              <a:t>Объектом </a:t>
            </a:r>
            <a:r>
              <a:rPr lang="ru-RU" sz="1600" b="1" dirty="0">
                <a:solidFill>
                  <a:srgbClr val="7030A0"/>
                </a:solidFill>
                <a:latin typeface="Times New Roman" panose="02020603050405020304" pitchFamily="18" charset="0"/>
                <a:cs typeface="Times New Roman" panose="02020603050405020304" pitchFamily="18" charset="0"/>
              </a:rPr>
              <a:t>налогообложения </a:t>
            </a:r>
            <a:r>
              <a:rPr lang="ru-RU" sz="1600" dirty="0">
                <a:solidFill>
                  <a:srgbClr val="7030A0"/>
                </a:solidFill>
                <a:latin typeface="Times New Roman" panose="02020603050405020304" pitchFamily="18" charset="0"/>
                <a:cs typeface="Times New Roman" panose="02020603050405020304" pitchFamily="18" charset="0"/>
              </a:rPr>
              <a:t>и</a:t>
            </a:r>
            <a:r>
              <a:rPr lang="ru-RU" sz="1600" b="1" dirty="0">
                <a:solidFill>
                  <a:srgbClr val="7030A0"/>
                </a:solidFill>
                <a:latin typeface="Times New Roman" panose="02020603050405020304" pitchFamily="18" charset="0"/>
                <a:cs typeface="Times New Roman" panose="02020603050405020304" pitchFamily="18" charset="0"/>
              </a:rPr>
              <a:t> Налогооблагаемой базой </a:t>
            </a:r>
            <a:r>
              <a:rPr lang="ru-RU" sz="1600" dirty="0">
                <a:latin typeface="Times New Roman" panose="02020603050405020304" pitchFamily="18" charset="0"/>
                <a:cs typeface="Times New Roman" panose="02020603050405020304" pitchFamily="18" charset="0"/>
              </a:rPr>
              <a:t>является площадь земельного участка рынка и зданий, сооружений, перемещение которых без ущерба их назначению невозможно</a:t>
            </a:r>
            <a:r>
              <a:rPr lang="ro-RO" sz="1600" dirty="0" smtClean="0">
                <a:latin typeface="Times New Roman" panose="02020603050405020304" pitchFamily="18" charset="0"/>
                <a:cs typeface="Times New Roman" panose="02020603050405020304" pitchFamily="18" charset="0"/>
              </a:rPr>
              <a:t>.</a:t>
            </a:r>
            <a:endParaRPr lang="ru-RU" sz="1600" dirty="0" smtClean="0">
              <a:latin typeface="Times New Roman" panose="02020603050405020304" pitchFamily="18" charset="0"/>
              <a:cs typeface="Times New Roman" panose="02020603050405020304" pitchFamily="18" charset="0"/>
            </a:endParaRPr>
          </a:p>
          <a:p>
            <a:pPr marL="628650" indent="-285750" algn="just">
              <a:spcBef>
                <a:spcPts val="300"/>
              </a:spcBef>
              <a:spcAft>
                <a:spcPts val="300"/>
              </a:spcAft>
              <a:buFont typeface="Wingdings" panose="05000000000000000000" pitchFamily="2" charset="2"/>
              <a:buChar char="Ø"/>
              <a:tabLst>
                <a:tab pos="685800" algn="l"/>
              </a:tabLst>
            </a:pPr>
            <a:r>
              <a:rPr lang="ru-RU" sz="1600" b="1" dirty="0" smtClean="0">
                <a:solidFill>
                  <a:srgbClr val="7030A0"/>
                </a:solidFill>
                <a:latin typeface="Times New Roman" panose="02020603050405020304" pitchFamily="18" charset="0"/>
                <a:cs typeface="Times New Roman" panose="02020603050405020304" pitchFamily="18" charset="0"/>
              </a:rPr>
              <a:t>Ставка </a:t>
            </a:r>
            <a:r>
              <a:rPr lang="ru-RU" sz="1600" b="1" dirty="0">
                <a:solidFill>
                  <a:srgbClr val="7030A0"/>
                </a:solidFill>
                <a:latin typeface="Times New Roman" panose="02020603050405020304" pitchFamily="18" charset="0"/>
                <a:cs typeface="Times New Roman" panose="02020603050405020304" pitchFamily="18" charset="0"/>
              </a:rPr>
              <a:t>сбора </a:t>
            </a:r>
            <a:r>
              <a:rPr lang="ru-RU" sz="1600" dirty="0">
                <a:latin typeface="Times New Roman" panose="02020603050405020304" pitchFamily="18" charset="0"/>
                <a:cs typeface="Times New Roman" panose="02020603050405020304" pitchFamily="18" charset="0"/>
              </a:rPr>
              <a:t>устанавливается ОМПУ </a:t>
            </a:r>
            <a:r>
              <a:rPr lang="ru-RU" sz="1600" dirty="0" smtClean="0">
                <a:latin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cs typeface="Times New Roman" panose="02020603050405020304" pitchFamily="18" charset="0"/>
              </a:rPr>
              <a:t>леях в год за каждый квадратный метр </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в зависимости </a:t>
            </a:r>
            <a:r>
              <a:rPr lang="ru-RU" sz="1600" dirty="0">
                <a:latin typeface="Times New Roman" panose="02020603050405020304" pitchFamily="18" charset="0"/>
                <a:cs typeface="Times New Roman" panose="02020603050405020304" pitchFamily="18" charset="0"/>
              </a:rPr>
              <a:t>от вида рынка, места расположения и режима </a:t>
            </a:r>
            <a:r>
              <a:rPr lang="ru-RU" sz="1600" dirty="0" smtClean="0">
                <a:latin typeface="Times New Roman" panose="02020603050405020304" pitchFamily="18" charset="0"/>
                <a:cs typeface="Times New Roman" panose="02020603050405020304" pitchFamily="18" charset="0"/>
              </a:rPr>
              <a:t>работы.</a:t>
            </a:r>
            <a:endParaRPr lang="ro-RO" sz="1600" dirty="0" smtClean="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r>
              <a:rPr lang="ru-RU" sz="1600" dirty="0" smtClean="0">
                <a:solidFill>
                  <a:srgbClr val="7030A0"/>
                </a:solidFill>
                <a:latin typeface="Times New Roman" panose="02020603050405020304" pitchFamily="18" charset="0"/>
                <a:cs typeface="Times New Roman" panose="02020603050405020304" pitchFamily="18" charset="0"/>
              </a:rPr>
              <a:t>      </a:t>
            </a:r>
            <a:r>
              <a:rPr lang="ru-RU" sz="1600" b="1" dirty="0" smtClean="0">
                <a:solidFill>
                  <a:srgbClr val="C00000"/>
                </a:solidFill>
                <a:latin typeface="Times New Roman" panose="02020603050405020304" pitchFamily="18" charset="0"/>
                <a:cs typeface="Times New Roman" panose="02020603050405020304" pitchFamily="18" charset="0"/>
              </a:rPr>
              <a:t>Порядок исчисления рыночного сбора:</a:t>
            </a:r>
            <a:r>
              <a:rPr lang="ru-RU" sz="1600" b="1" dirty="0" smtClean="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сумма </a:t>
            </a:r>
            <a:r>
              <a:rPr lang="ru-RU" sz="1600" b="1" dirty="0" smtClean="0">
                <a:latin typeface="Times New Roman" panose="02020603050405020304" pitchFamily="18" charset="0"/>
                <a:cs typeface="Times New Roman" panose="02020603050405020304" pitchFamily="18" charset="0"/>
              </a:rPr>
              <a:t>площадей</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земельного участка, выделенного решением ОМПУ под рынок и зданий, сооружения, расположенных на земельном участке рынка </a:t>
            </a:r>
            <a:r>
              <a:rPr lang="ro-MD" sz="1600" b="1" dirty="0">
                <a:latin typeface="Times New Roman" panose="02020603050405020304" pitchFamily="18" charset="0"/>
                <a:cs typeface="Times New Roman" panose="02020603050405020304" pitchFamily="18" charset="0"/>
              </a:rPr>
              <a:t>X </a:t>
            </a:r>
            <a:r>
              <a:rPr lang="ru-RU" sz="1600" b="1" dirty="0" smtClean="0">
                <a:latin typeface="Times New Roman" panose="02020603050405020304" pitchFamily="18" charset="0"/>
                <a:cs typeface="Times New Roman" panose="02020603050405020304" pitchFamily="18" charset="0"/>
              </a:rPr>
              <a:t>½ от годовой ставки</a:t>
            </a:r>
            <a:r>
              <a:rPr lang="ru-RU" sz="1600" dirty="0" smtClean="0">
                <a:latin typeface="Times New Roman" panose="02020603050405020304" pitchFamily="18" charset="0"/>
                <a:cs typeface="Times New Roman" panose="02020603050405020304" pitchFamily="18" charset="0"/>
              </a:rPr>
              <a:t>, установленной </a:t>
            </a:r>
            <a:r>
              <a:rPr lang="ru-RU" sz="1600" dirty="0">
                <a:latin typeface="Times New Roman" panose="02020603050405020304" pitchFamily="18" charset="0"/>
                <a:cs typeface="Times New Roman" panose="02020603050405020304" pitchFamily="18" charset="0"/>
              </a:rPr>
              <a:t>ОМПУ - в зависимости от вида рынка, места расположения и режима </a:t>
            </a:r>
            <a:r>
              <a:rPr lang="ru-RU" sz="1600" dirty="0" smtClean="0">
                <a:latin typeface="Times New Roman" panose="02020603050405020304" pitchFamily="18" charset="0"/>
                <a:cs typeface="Times New Roman" panose="02020603050405020304" pitchFamily="18" charset="0"/>
              </a:rPr>
              <a:t>работы. </a:t>
            </a:r>
            <a:endParaRPr lang="ro-RO" sz="1600" dirty="0" smtClean="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endParaRPr lang="ro-RO" sz="1200" dirty="0" smtClean="0">
              <a:latin typeface="Times New Roman" panose="02020603050405020304" pitchFamily="18" charset="0"/>
              <a:cs typeface="Times New Roman" panose="02020603050405020304" pitchFamily="18" charset="0"/>
            </a:endParaRPr>
          </a:p>
          <a:p>
            <a:pPr marL="0">
              <a:spcBef>
                <a:spcPts val="0"/>
              </a:spcBef>
            </a:pPr>
            <a:r>
              <a:rPr lang="ru-RU" sz="1200" b="1" dirty="0" smtClean="0">
                <a:latin typeface="Times New Roman" panose="02020603050405020304" pitchFamily="18" charset="0"/>
                <a:cs typeface="Times New Roman" panose="02020603050405020304" pitchFamily="18" charset="0"/>
              </a:rPr>
              <a:t>Ст. 12 </a:t>
            </a:r>
            <a:r>
              <a:rPr lang="ru-RU" sz="1200" dirty="0" smtClean="0">
                <a:latin typeface="Times New Roman" panose="02020603050405020304" pitchFamily="18" charset="0"/>
                <a:cs typeface="Times New Roman" panose="02020603050405020304" pitchFamily="18" charset="0"/>
              </a:rPr>
              <a:t>Закона № 231/2010. </a:t>
            </a:r>
            <a:r>
              <a:rPr lang="ru-RU" sz="1200" dirty="0">
                <a:latin typeface="Times New Roman" panose="02020603050405020304" pitchFamily="18" charset="0"/>
                <a:cs typeface="Times New Roman" panose="02020603050405020304" pitchFamily="18" charset="0"/>
              </a:rPr>
              <a:t>Организация торговли на рынках</a:t>
            </a:r>
          </a:p>
          <a:p>
            <a:pPr marL="0">
              <a:spcBef>
                <a:spcPts val="0"/>
              </a:spcBef>
            </a:pPr>
            <a:r>
              <a:rPr lang="ru-RU" sz="1200"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Рынок является специально обустроенной зоной</a:t>
            </a:r>
            <a:r>
              <a:rPr lang="ru-RU" sz="1200" dirty="0">
                <a:latin typeface="Times New Roman" panose="02020603050405020304" pitchFamily="18" charset="0"/>
                <a:cs typeface="Times New Roman" panose="02020603050405020304" pitchFamily="18" charset="0"/>
              </a:rPr>
              <a:t>, в которой реализуются преимущественно сельскохозяйственная продукция, продовольственные и непродовольственные товары, а также услуги через размещенные здесь торговые единицы.</a:t>
            </a:r>
          </a:p>
          <a:p>
            <a:pPr marL="0">
              <a:spcBef>
                <a:spcPts val="0"/>
              </a:spcBef>
            </a:pPr>
            <a:r>
              <a:rPr lang="ru-RU" sz="1200" dirty="0">
                <a:latin typeface="Times New Roman" panose="02020603050405020304" pitchFamily="18" charset="0"/>
                <a:cs typeface="Times New Roman" panose="02020603050405020304" pitchFamily="18" charset="0"/>
              </a:rPr>
              <a:t>(2) В зависимости от специфики реализуемых товаров рынки могут быть следующих типов: агропродовольственные рынки, непродовольственные рынки, авторынки, цветочные рынки, рынки товаров </a:t>
            </a:r>
            <a:r>
              <a:rPr lang="ru-RU" sz="1200" dirty="0" err="1">
                <a:latin typeface="Times New Roman" panose="02020603050405020304" pitchFamily="18" charset="0"/>
                <a:cs typeface="Times New Roman" panose="02020603050405020304" pitchFamily="18" charset="0"/>
              </a:rPr>
              <a:t>second</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hand</a:t>
            </a:r>
            <a:r>
              <a:rPr lang="ru-RU" sz="1200" dirty="0">
                <a:latin typeface="Times New Roman" panose="02020603050405020304" pitchFamily="18" charset="0"/>
                <a:cs typeface="Times New Roman" panose="02020603050405020304" pitchFamily="18" charset="0"/>
              </a:rPr>
              <a:t>, смешанные рынки и т.д.</a:t>
            </a:r>
          </a:p>
          <a:p>
            <a:pPr marL="0">
              <a:spcBef>
                <a:spcPts val="0"/>
              </a:spcBef>
            </a:pPr>
            <a:r>
              <a:rPr lang="ru-RU" sz="1200" dirty="0">
                <a:latin typeface="Times New Roman" panose="02020603050405020304" pitchFamily="18" charset="0"/>
                <a:cs typeface="Times New Roman" panose="02020603050405020304" pitchFamily="18" charset="0"/>
              </a:rPr>
              <a:t>(3) </a:t>
            </a:r>
            <a:r>
              <a:rPr lang="ru-RU" sz="1200" b="1" dirty="0">
                <a:latin typeface="Times New Roman" panose="02020603050405020304" pitchFamily="18" charset="0"/>
                <a:cs typeface="Times New Roman" panose="02020603050405020304" pitchFamily="18" charset="0"/>
              </a:rPr>
              <a:t>Рынки создаются решением местного совета</a:t>
            </a:r>
            <a:r>
              <a:rPr lang="ru-RU" sz="1200" dirty="0">
                <a:latin typeface="Times New Roman" panose="02020603050405020304" pitchFamily="18" charset="0"/>
                <a:cs typeface="Times New Roman" panose="02020603050405020304" pitchFamily="18" charset="0"/>
              </a:rPr>
              <a:t>. </a:t>
            </a:r>
            <a:r>
              <a:rPr lang="ru-RU" sz="1200" dirty="0">
                <a:solidFill>
                  <a:srgbClr val="C00000"/>
                </a:solidFill>
                <a:latin typeface="Times New Roman" panose="02020603050405020304" pitchFamily="18" charset="0"/>
                <a:cs typeface="Times New Roman" panose="02020603050405020304" pitchFamily="18" charset="0"/>
              </a:rPr>
              <a:t>Администраторы рынка, по согласованию с органом местного публичного управления, утверждают положение о функционировании рынка, разработанное в соответствии с типовым положением, утвержденным </a:t>
            </a:r>
            <a:r>
              <a:rPr lang="ro-RO" sz="1200" dirty="0" smtClean="0">
                <a:solidFill>
                  <a:srgbClr val="C00000"/>
                </a:solidFill>
                <a:latin typeface="Times New Roman" panose="02020603050405020304" pitchFamily="18" charset="0"/>
                <a:cs typeface="Times New Roman" panose="02020603050405020304" pitchFamily="18" charset="0"/>
              </a:rPr>
              <a:t> </a:t>
            </a:r>
            <a:r>
              <a:rPr lang="ru-RU" sz="1200" dirty="0" err="1" smtClean="0">
                <a:solidFill>
                  <a:srgbClr val="C00000"/>
                </a:solidFill>
                <a:latin typeface="Times New Roman" panose="02020603050405020304" pitchFamily="18" charset="0"/>
                <a:cs typeface="Times New Roman" panose="02020603050405020304" pitchFamily="18" charset="0"/>
              </a:rPr>
              <a:t>Постановлениием</a:t>
            </a:r>
            <a:r>
              <a:rPr lang="ru-RU" sz="1200" dirty="0" smtClean="0">
                <a:solidFill>
                  <a:srgbClr val="C00000"/>
                </a:solidFill>
                <a:latin typeface="Times New Roman" panose="02020603050405020304" pitchFamily="18" charset="0"/>
                <a:cs typeface="Times New Roman" panose="02020603050405020304" pitchFamily="18" charset="0"/>
              </a:rPr>
              <a:t> Правительства № 206/2023.</a:t>
            </a:r>
            <a:endParaRPr lang="ru-RU" sz="1200" dirty="0">
              <a:solidFill>
                <a:srgbClr val="C00000"/>
              </a:solidFill>
              <a:latin typeface="Times New Roman" panose="02020603050405020304" pitchFamily="18" charset="0"/>
              <a:cs typeface="Times New Roman" panose="02020603050405020304" pitchFamily="18" charset="0"/>
            </a:endParaRPr>
          </a:p>
          <a:p>
            <a:pPr marL="0">
              <a:spcBef>
                <a:spcPts val="0"/>
              </a:spcBef>
            </a:pPr>
            <a:r>
              <a:rPr lang="ru-RU" sz="1200" dirty="0">
                <a:latin typeface="Times New Roman" panose="02020603050405020304" pitchFamily="18" charset="0"/>
                <a:cs typeface="Times New Roman" panose="02020603050405020304" pitchFamily="18" charset="0"/>
              </a:rPr>
              <a:t>(4) </a:t>
            </a:r>
            <a:r>
              <a:rPr lang="ru-RU" sz="1200" b="1" dirty="0">
                <a:latin typeface="Times New Roman" panose="02020603050405020304" pitchFamily="18" charset="0"/>
                <a:cs typeface="Times New Roman" panose="02020603050405020304" pitchFamily="18" charset="0"/>
              </a:rPr>
              <a:t>Рынки управляются администратором рынка, которым может быть непосредственно орган местного публичного управления или хозяйствующий субъект, в соответствии с действующим законодательством</a:t>
            </a:r>
            <a:r>
              <a:rPr lang="ru-RU" sz="1200" dirty="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a:r>
            <a:br>
              <a:rPr lang="ru-RU" sz="1200" dirty="0">
                <a:latin typeface="Times New Roman" panose="02020603050405020304" pitchFamily="18" charset="0"/>
                <a:cs typeface="Times New Roman" panose="02020603050405020304" pitchFamily="18" charset="0"/>
              </a:rPr>
            </a:br>
            <a:endParaRPr lang="ru-RU" sz="1200" dirty="0">
              <a:latin typeface="Times New Roman" panose="02020603050405020304" pitchFamily="18" charset="0"/>
              <a:cs typeface="Times New Roman" panose="02020603050405020304" pitchFamily="18" charset="0"/>
            </a:endParaRPr>
          </a:p>
        </p:txBody>
      </p:sp>
      <p:sp>
        <p:nvSpPr>
          <p:cNvPr id="4" name="Скругленный прямоугольник 3"/>
          <p:cNvSpPr/>
          <p:nvPr/>
        </p:nvSpPr>
        <p:spPr>
          <a:xfrm>
            <a:off x="8829964" y="136564"/>
            <a:ext cx="3001818" cy="1413164"/>
          </a:xfrm>
          <a:prstGeom prst="roundRect">
            <a:avLst>
              <a:gd name="adj" fmla="val 10000"/>
            </a:avLst>
          </a:prstGeom>
          <a:blipFill>
            <a:blip r:embed="rId2" cstate="print">
              <a:extLst>
                <a:ext uri="{28A0092B-C50C-407E-A947-70E740481C1C}">
                  <a14:useLocalDpi xmlns:a14="http://schemas.microsoft.com/office/drawing/2010/main" val="0"/>
                </a:ext>
              </a:extLst>
            </a:blip>
            <a:srcRect/>
            <a:stretch>
              <a:fillRect t="-42000" b="-42000"/>
            </a:stretch>
          </a:blipFill>
          <a:ln w="12700" cap="flat" cmpd="sng" algn="ctr">
            <a:solidFill>
              <a:sysClr val="window" lastClr="FFFFFF">
                <a:hueOff val="0"/>
                <a:satOff val="0"/>
                <a:lumOff val="0"/>
                <a:alphaOff val="0"/>
              </a:sysClr>
            </a:solidFill>
            <a:prstDash val="solid"/>
            <a:miter lim="800000"/>
          </a:ln>
          <a:effectLst/>
        </p:spPr>
      </p:sp>
    </p:spTree>
    <p:extLst>
      <p:ext uri="{BB962C8B-B14F-4D97-AF65-F5344CB8AC3E}">
        <p14:creationId xmlns:p14="http://schemas.microsoft.com/office/powerpoint/2010/main" val="3417165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87383"/>
            <a:ext cx="7654835" cy="496388"/>
          </a:xfrm>
        </p:spPr>
        <p:txBody>
          <a:bodyPr>
            <a:noAutofit/>
          </a:bodyPr>
          <a:lstStyle/>
          <a:p>
            <a:r>
              <a:rPr lang="ru-RU" sz="1600" b="1" dirty="0" smtClean="0">
                <a:solidFill>
                  <a:srgbClr val="FF0000"/>
                </a:solidFill>
                <a:latin typeface="Times New Roman" panose="02020603050405020304" pitchFamily="18" charset="0"/>
                <a:cs typeface="Times New Roman" panose="02020603050405020304" pitchFamily="18" charset="0"/>
              </a:rPr>
              <a:t>Субъекты налогообложения (ч. (1) ст. 277 НК</a:t>
            </a:r>
            <a:br>
              <a:rPr lang="ru-RU" sz="1600" b="1" dirty="0" smtClean="0">
                <a:solidFill>
                  <a:srgbClr val="FF0000"/>
                </a:solidFill>
                <a:latin typeface="Times New Roman" panose="02020603050405020304" pitchFamily="18" charset="0"/>
                <a:cs typeface="Times New Roman" panose="02020603050405020304" pitchFamily="18" charset="0"/>
              </a:rPr>
            </a:br>
            <a:r>
              <a:rPr lang="ru-RU" sz="1600" b="1" dirty="0" smtClean="0">
                <a:solidFill>
                  <a:srgbClr val="FF0000"/>
                </a:solidFill>
                <a:latin typeface="Times New Roman" panose="02020603050405020304" pitchFamily="18" charset="0"/>
                <a:cs typeface="Times New Roman" panose="02020603050405020304" pitchFamily="18" charset="0"/>
              </a:rPr>
              <a:t>Объекты налогообложения:</a:t>
            </a:r>
            <a:endParaRPr lang="ru-RU" sz="1600" b="1" dirty="0">
              <a:solidFill>
                <a:srgbClr val="FF0000"/>
              </a:solidFill>
              <a:latin typeface="Times New Roman" panose="02020603050405020304" pitchFamily="18" charset="0"/>
              <a:cs typeface="Times New Roman" panose="02020603050405020304" pitchFamily="18" charset="0"/>
            </a:endParaRPr>
          </a:p>
        </p:txBody>
      </p:sp>
      <p:pic>
        <p:nvPicPr>
          <p:cNvPr id="4" name="Объект 3" descr="картинки : Красоту, Столичная зона, городской район, городской пейзаж ..."/>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99993" y="1815548"/>
            <a:ext cx="2750610" cy="2073450"/>
          </a:xfrm>
        </p:spPr>
      </p:pic>
      <p:sp>
        <p:nvSpPr>
          <p:cNvPr id="6" name="TextBox 5"/>
          <p:cNvSpPr txBox="1"/>
          <p:nvPr/>
        </p:nvSpPr>
        <p:spPr>
          <a:xfrm>
            <a:off x="794327" y="894455"/>
            <a:ext cx="7961746" cy="2031325"/>
          </a:xfrm>
          <a:prstGeom prst="rect">
            <a:avLst/>
          </a:prstGeom>
          <a:noFill/>
        </p:spPr>
        <p:txBody>
          <a:bodyPr wrap="square" rtlCol="0">
            <a:spAutoFit/>
          </a:bodyPr>
          <a:lstStyle/>
          <a:p>
            <a:pPr algn="just">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Земельные участки</a:t>
            </a:r>
          </a:p>
          <a:p>
            <a:pPr algn="just">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  Здания, сооружения, квартиры и другие изолированные помещения, перемещение которых невозможно без прямого ущерба их назначению, </a:t>
            </a:r>
            <a:r>
              <a:rPr lang="ru-RU" sz="1400" i="1" dirty="0" smtClean="0">
                <a:latin typeface="Times New Roman" panose="02020603050405020304" pitchFamily="18" charset="0"/>
                <a:cs typeface="Times New Roman" panose="02020603050405020304" pitchFamily="18" charset="0"/>
              </a:rPr>
              <a:t>в том числе, находящиеся в стадии завершения строительства (50 % и более), строительство которых не завершено в течение трех лет с его начала</a:t>
            </a:r>
            <a:r>
              <a:rPr lang="ru-RU" sz="1400" dirty="0" smtClean="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ru-RU" sz="1400" b="1" i="1" dirty="0" smtClean="0">
                <a:latin typeface="Times New Roman" panose="02020603050405020304" pitchFamily="18" charset="0"/>
                <a:cs typeface="Times New Roman" panose="02020603050405020304" pitchFamily="18" charset="0"/>
              </a:rPr>
              <a:t>Объекты </a:t>
            </a:r>
            <a:r>
              <a:rPr lang="ru-RU" sz="1400" b="1" i="1" dirty="0">
                <a:latin typeface="Times New Roman" panose="02020603050405020304" pitchFamily="18" charset="0"/>
                <a:cs typeface="Times New Roman" panose="02020603050405020304" pitchFamily="18" charset="0"/>
              </a:rPr>
              <a:t>незавершенного строительства объекты налогообложения = 3 года + 50% (</a:t>
            </a:r>
            <a:r>
              <a:rPr lang="ru-RU" sz="1400" b="1" i="1" dirty="0" smtClean="0">
                <a:latin typeface="Times New Roman" panose="02020603050405020304" pitchFamily="18" charset="0"/>
                <a:cs typeface="Times New Roman" panose="02020603050405020304" pitchFamily="18" charset="0"/>
              </a:rPr>
              <a:t>Приказ </a:t>
            </a:r>
            <a:r>
              <a:rPr lang="ru-RU" sz="1400" b="1" i="1" dirty="0" err="1" smtClean="0">
                <a:latin typeface="Times New Roman" panose="02020603050405020304" pitchFamily="18" charset="0"/>
                <a:cs typeface="Times New Roman" panose="02020603050405020304" pitchFamily="18" charset="0"/>
              </a:rPr>
              <a:t>Мин.регионального</a:t>
            </a:r>
            <a:r>
              <a:rPr lang="ru-RU" sz="1400" b="1" i="1" dirty="0" smtClean="0">
                <a:latin typeface="Times New Roman" panose="02020603050405020304" pitchFamily="18" charset="0"/>
                <a:cs typeface="Times New Roman" panose="02020603050405020304" pitchFamily="18" charset="0"/>
              </a:rPr>
              <a:t> </a:t>
            </a:r>
            <a:r>
              <a:rPr lang="ru-RU" sz="1400" b="1" i="1" dirty="0">
                <a:latin typeface="Times New Roman" panose="02020603050405020304" pitchFamily="18" charset="0"/>
                <a:cs typeface="Times New Roman" panose="02020603050405020304" pitchFamily="18" charset="0"/>
              </a:rPr>
              <a:t>развития и строительства</a:t>
            </a:r>
            <a:r>
              <a:rPr lang="ro-RO" sz="1400" b="1" i="1" dirty="0">
                <a:latin typeface="Times New Roman" panose="02020603050405020304" pitchFamily="18" charset="0"/>
                <a:cs typeface="Times New Roman" panose="02020603050405020304" pitchFamily="18" charset="0"/>
              </a:rPr>
              <a:t> </a:t>
            </a:r>
            <a:r>
              <a:rPr lang="ru-RU" sz="1400" b="1" i="1" dirty="0">
                <a:latin typeface="Times New Roman" panose="02020603050405020304" pitchFamily="18" charset="0"/>
                <a:cs typeface="Times New Roman" panose="02020603050405020304" pitchFamily="18" charset="0"/>
              </a:rPr>
              <a:t>№</a:t>
            </a:r>
            <a:r>
              <a:rPr lang="ro-RO" sz="1400" b="1" i="1" dirty="0">
                <a:latin typeface="Times New Roman" panose="02020603050405020304" pitchFamily="18" charset="0"/>
                <a:cs typeface="Times New Roman" panose="02020603050405020304" pitchFamily="18" charset="0"/>
              </a:rPr>
              <a:t> </a:t>
            </a:r>
            <a:r>
              <a:rPr lang="ro-RO" sz="1400" b="1" i="1" dirty="0" smtClean="0">
                <a:latin typeface="Times New Roman" panose="02020603050405020304" pitchFamily="18" charset="0"/>
                <a:cs typeface="Times New Roman" panose="02020603050405020304" pitchFamily="18" charset="0"/>
              </a:rPr>
              <a:t>46</a:t>
            </a:r>
            <a:r>
              <a:rPr lang="ru-RU" sz="1400" b="1" i="1" dirty="0" smtClean="0">
                <a:latin typeface="Times New Roman" panose="02020603050405020304" pitchFamily="18" charset="0"/>
                <a:cs typeface="Times New Roman" panose="02020603050405020304" pitchFamily="18" charset="0"/>
              </a:rPr>
              <a:t>/</a:t>
            </a:r>
            <a:r>
              <a:rPr lang="ro-RO" sz="1400" b="1" i="1" dirty="0" smtClean="0">
                <a:latin typeface="Times New Roman" panose="02020603050405020304" pitchFamily="18" charset="0"/>
                <a:cs typeface="Times New Roman" panose="02020603050405020304" pitchFamily="18" charset="0"/>
              </a:rPr>
              <a:t>2013</a:t>
            </a:r>
            <a:r>
              <a:rPr lang="ru-RU" sz="1400" b="1" i="1" dirty="0" smtClean="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Положение о выдаче технического заключения, удостоверяющего степень выполнения строительства и соответствие строительных работ проектной документации</a:t>
            </a:r>
            <a:r>
              <a:rPr lang="ro-RO" sz="1400" dirty="0" smtClean="0">
                <a:latin typeface="Times New Roman" panose="02020603050405020304" pitchFamily="18" charset="0"/>
                <a:cs typeface="Times New Roman" panose="02020603050405020304" pitchFamily="18" charset="0"/>
              </a:rPr>
              <a:t>”.</a:t>
            </a:r>
            <a:endParaRPr lang="ro-RO" sz="1400"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a:stretch>
            <a:fillRect/>
          </a:stretch>
        </p:blipFill>
        <p:spPr>
          <a:xfrm>
            <a:off x="9099992" y="182164"/>
            <a:ext cx="2628182" cy="1506480"/>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3513" y="4140628"/>
            <a:ext cx="2627090" cy="1783093"/>
          </a:xfrm>
          <a:prstGeom prst="rect">
            <a:avLst/>
          </a:prstGeom>
        </p:spPr>
      </p:pic>
      <p:sp>
        <p:nvSpPr>
          <p:cNvPr id="3" name="TextBox 2"/>
          <p:cNvSpPr txBox="1"/>
          <p:nvPr/>
        </p:nvSpPr>
        <p:spPr>
          <a:xfrm>
            <a:off x="794328" y="5015345"/>
            <a:ext cx="8109528" cy="1846659"/>
          </a:xfrm>
          <a:prstGeom prst="rect">
            <a:avLst/>
          </a:prstGeom>
          <a:noFill/>
        </p:spPr>
        <p:txBody>
          <a:bodyPr wrap="square" rtlCol="0">
            <a:spAutoFit/>
          </a:bodyPr>
          <a:lstStyle/>
          <a:p>
            <a:pPr algn="just">
              <a:spcBef>
                <a:spcPts val="0"/>
              </a:spcBef>
              <a:spcAft>
                <a:spcPts val="0"/>
              </a:spcAft>
            </a:pPr>
            <a:r>
              <a:rPr lang="ru-RU" sz="1200" dirty="0">
                <a:latin typeface="Times New Roman" panose="02020603050405020304" pitchFamily="18" charset="0"/>
                <a:cs typeface="Times New Roman" panose="02020603050405020304" pitchFamily="18" charset="0"/>
              </a:rPr>
              <a:t>Публичные органы и учреждения, финансируемые из бюджетов всех уровней, </a:t>
            </a:r>
            <a:r>
              <a:rPr lang="ru-RU" sz="1200" b="1" dirty="0">
                <a:latin typeface="Times New Roman" panose="02020603050405020304" pitchFamily="18" charset="0"/>
                <a:cs typeface="Times New Roman" panose="02020603050405020304" pitchFamily="18" charset="0"/>
              </a:rPr>
              <a:t>обязаны бесплатно представлять в срок до 25 мая текущего налогового года информацию об ориентировочной стоимости /балансовой стоимости недвижимости</a:t>
            </a:r>
            <a:r>
              <a:rPr lang="ru-RU" sz="1200" dirty="0">
                <a:latin typeface="Times New Roman" panose="02020603050405020304" pitchFamily="18" charset="0"/>
                <a:cs typeface="Times New Roman" panose="02020603050405020304" pitchFamily="18" charset="0"/>
              </a:rPr>
              <a:t>, которая передается в аренду или наем.</a:t>
            </a:r>
          </a:p>
          <a:p>
            <a:pPr algn="just">
              <a:spcBef>
                <a:spcPts val="0"/>
              </a:spcBef>
              <a:spcAft>
                <a:spcPts val="0"/>
              </a:spcAft>
            </a:pPr>
            <a:r>
              <a:rPr lang="ru-RU" sz="1200" dirty="0" smtClean="0">
                <a:latin typeface="Times New Roman" panose="02020603050405020304" pitchFamily="18" charset="0"/>
                <a:cs typeface="Times New Roman" panose="02020603050405020304" pitchFamily="18" charset="0"/>
              </a:rPr>
              <a:t>** (2) Отсутствие у лиц, указанных в части (1), документа, удостоверяющего право собственности на недвижимое имущество, равно как и невыполнение предусмотренной законодательством обязанности по регистрации имущественных прав, не может являться основанием для непризнания этих лиц субъектами налогообложения в отношении этого недвижимого имущества, если </a:t>
            </a:r>
            <a:r>
              <a:rPr lang="ru-RU" sz="1200" b="1" dirty="0" smtClean="0">
                <a:solidFill>
                  <a:srgbClr val="C00000"/>
                </a:solidFill>
                <a:latin typeface="Times New Roman" panose="02020603050405020304" pitchFamily="18" charset="0"/>
                <a:cs typeface="Times New Roman" panose="02020603050405020304" pitchFamily="18" charset="0"/>
              </a:rPr>
              <a:t>фактически эти лица реализуют право владения, пользования и/или распоряжения данным имуществом.</a:t>
            </a:r>
          </a:p>
          <a:p>
            <a:endParaRPr lang="ru-RU" dirty="0"/>
          </a:p>
        </p:txBody>
      </p:sp>
    </p:spTree>
    <p:extLst>
      <p:ext uri="{BB962C8B-B14F-4D97-AF65-F5344CB8AC3E}">
        <p14:creationId xmlns:p14="http://schemas.microsoft.com/office/powerpoint/2010/main" val="32151206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2010" y="249383"/>
            <a:ext cx="8227226" cy="465356"/>
          </a:xfrm>
        </p:spPr>
        <p:txBody>
          <a:bodyPr>
            <a:normAutofit fontScale="90000"/>
          </a:bodyPr>
          <a:lstStyle/>
          <a:p>
            <a:pPr lvl="0" algn="ctr" defTabSz="457200">
              <a:lnSpc>
                <a:spcPct val="100000"/>
              </a:lnSpc>
              <a:spcBef>
                <a:spcPts val="0"/>
              </a:spcBef>
              <a:tabLst>
                <a:tab pos="685800" algn="l"/>
              </a:tabLst>
            </a:pPr>
            <a:r>
              <a:rPr lang="ru-RU" sz="22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Сбор за объекты торговли и/или </a:t>
            </a:r>
            <a:r>
              <a:rPr lang="ru-RU" sz="2200" b="1" i="1" cap="none"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объекты </a:t>
            </a:r>
            <a:r>
              <a:rPr lang="ru-RU" sz="22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по оказанию услуг </a:t>
            </a:r>
            <a:r>
              <a:rPr lang="ro-RO" sz="26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r>
            <a:br>
              <a:rPr lang="ro-RO" sz="26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br>
            <a:endParaRPr lang="ru-RU" dirty="0">
              <a:solidFill>
                <a:srgbClr val="C00000"/>
              </a:solidFill>
            </a:endParaRPr>
          </a:p>
        </p:txBody>
      </p:sp>
      <p:sp>
        <p:nvSpPr>
          <p:cNvPr id="4" name="TextBox 3"/>
          <p:cNvSpPr txBox="1"/>
          <p:nvPr/>
        </p:nvSpPr>
        <p:spPr>
          <a:xfrm>
            <a:off x="1487055" y="951345"/>
            <a:ext cx="10192680" cy="4137891"/>
          </a:xfrm>
          <a:prstGeom prst="rect">
            <a:avLst/>
          </a:prstGeom>
          <a:noFill/>
        </p:spPr>
        <p:txBody>
          <a:bodyPr wrap="square" rtlCol="0">
            <a:spAutoFit/>
          </a:bodyPr>
          <a:lstStyle/>
          <a:p>
            <a:pPr marL="285750" lvl="0" indent="-285750" algn="just">
              <a:buFont typeface="Wingdings" panose="05000000000000000000" pitchFamily="2" charset="2"/>
              <a:buChar char="Ø"/>
              <a:tabLst>
                <a:tab pos="685800" algn="l"/>
              </a:tabLst>
            </a:pPr>
            <a:r>
              <a:rPr lang="ru-RU" b="1" dirty="0" smtClean="0">
                <a:solidFill>
                  <a:prstClr val="black"/>
                </a:solidFill>
                <a:latin typeface="Times New Roman" panose="02020603050405020304" pitchFamily="18" charset="0"/>
                <a:cs typeface="Times New Roman" panose="02020603050405020304" pitchFamily="18" charset="0"/>
              </a:rPr>
              <a:t>  </a:t>
            </a:r>
            <a:r>
              <a:rPr lang="ru-RU" sz="1600" b="1" dirty="0" smtClean="0">
                <a:solidFill>
                  <a:prstClr val="black"/>
                </a:solidFill>
                <a:latin typeface="Times New Roman" panose="02020603050405020304" pitchFamily="18" charset="0"/>
                <a:cs typeface="Times New Roman" panose="02020603050405020304" pitchFamily="18" charset="0"/>
              </a:rPr>
              <a:t>Субъектами </a:t>
            </a:r>
            <a:r>
              <a:rPr lang="ru-RU" sz="1600" b="1" dirty="0">
                <a:solidFill>
                  <a:prstClr val="black"/>
                </a:solidFill>
                <a:latin typeface="Times New Roman" panose="02020603050405020304" pitchFamily="18" charset="0"/>
                <a:cs typeface="Times New Roman" panose="02020603050405020304" pitchFamily="18" charset="0"/>
              </a:rPr>
              <a:t>налогообложения </a:t>
            </a:r>
            <a:r>
              <a:rPr lang="ru-RU" sz="1600" dirty="0">
                <a:solidFill>
                  <a:prstClr val="black"/>
                </a:solidFill>
                <a:latin typeface="Times New Roman" panose="02020603050405020304" pitchFamily="18" charset="0"/>
                <a:cs typeface="Times New Roman" panose="02020603050405020304" pitchFamily="18" charset="0"/>
              </a:rPr>
              <a:t>являются физические лица, осуществляющие предпринимательскую деятельность, и юридические лица, </a:t>
            </a:r>
            <a:r>
              <a:rPr lang="ru-RU" sz="1600" b="1" i="1" dirty="0">
                <a:solidFill>
                  <a:prstClr val="black"/>
                </a:solidFill>
                <a:latin typeface="Times New Roman" panose="02020603050405020304" pitchFamily="18" charset="0"/>
                <a:cs typeface="Times New Roman" panose="02020603050405020304" pitchFamily="18" charset="0"/>
              </a:rPr>
              <a:t>которые имеют объекты налогообложения</a:t>
            </a:r>
            <a:r>
              <a:rPr lang="ru-RU" sz="1600" b="1" i="1" dirty="0" smtClean="0">
                <a:solidFill>
                  <a:prstClr val="black"/>
                </a:solidFill>
                <a:latin typeface="Times New Roman" panose="02020603050405020304" pitchFamily="18" charset="0"/>
                <a:cs typeface="Times New Roman" panose="02020603050405020304" pitchFamily="18" charset="0"/>
              </a:rPr>
              <a:t>;</a:t>
            </a:r>
          </a:p>
          <a:p>
            <a:pPr lvl="0" algn="just">
              <a:tabLst>
                <a:tab pos="685800" algn="l"/>
              </a:tabLst>
            </a:pPr>
            <a:endParaRPr lang="ru-RU" sz="1600" b="1" i="1" dirty="0">
              <a:solidFill>
                <a:prstClr val="black"/>
              </a:solidFill>
              <a:latin typeface="Times New Roman" panose="02020603050405020304" pitchFamily="18" charset="0"/>
              <a:cs typeface="Times New Roman" panose="02020603050405020304" pitchFamily="18" charset="0"/>
            </a:endParaRPr>
          </a:p>
          <a:p>
            <a:pPr marL="285750" lvl="0" indent="-285750" algn="just">
              <a:buFont typeface="Wingdings" panose="05000000000000000000" pitchFamily="2" charset="2"/>
              <a:buChar char="Ø"/>
            </a:pPr>
            <a:r>
              <a:rPr lang="ru-RU" sz="1600" b="1" dirty="0" smtClean="0">
                <a:solidFill>
                  <a:prstClr val="black"/>
                </a:solidFill>
                <a:latin typeface="Times New Roman" panose="02020603050405020304" pitchFamily="18" charset="0"/>
                <a:cs typeface="Times New Roman" panose="02020603050405020304" pitchFamily="18" charset="0"/>
              </a:rPr>
              <a:t>     </a:t>
            </a:r>
            <a:r>
              <a:rPr lang="ru-RU" sz="1600" b="1" dirty="0">
                <a:solidFill>
                  <a:prstClr val="black"/>
                </a:solidFill>
                <a:latin typeface="Times New Roman" panose="02020603050405020304" pitchFamily="18" charset="0"/>
                <a:cs typeface="Times New Roman" panose="02020603050405020304" pitchFamily="18" charset="0"/>
              </a:rPr>
              <a:t>Объектом налогообложения </a:t>
            </a:r>
            <a:r>
              <a:rPr lang="ru-RU" sz="1600" dirty="0">
                <a:solidFill>
                  <a:prstClr val="black"/>
                </a:solidFill>
                <a:latin typeface="Times New Roman" panose="02020603050405020304" pitchFamily="18" charset="0"/>
                <a:cs typeface="Times New Roman" panose="02020603050405020304" pitchFamily="18" charset="0"/>
              </a:rPr>
              <a:t>являются </a:t>
            </a:r>
            <a:r>
              <a:rPr lang="ru-RU" sz="1600" b="1" i="1" dirty="0">
                <a:solidFill>
                  <a:srgbClr val="A53010"/>
                </a:solidFill>
                <a:latin typeface="Times New Roman" panose="02020603050405020304" pitchFamily="18" charset="0"/>
                <a:cs typeface="Times New Roman" panose="02020603050405020304" pitchFamily="18" charset="0"/>
              </a:rPr>
              <a:t>объекты,</a:t>
            </a:r>
            <a:r>
              <a:rPr lang="ru-RU" sz="1600" b="1" dirty="0">
                <a:solidFill>
                  <a:srgbClr val="A53010"/>
                </a:solidFill>
                <a:latin typeface="Times New Roman" panose="02020603050405020304" pitchFamily="18" charset="0"/>
                <a:cs typeface="Times New Roman" panose="02020603050405020304" pitchFamily="18" charset="0"/>
              </a:rPr>
              <a:t> которые соответствуют типологии торговых единиц, установленной в соответствии с номенклатурой, приведенной в приложении 5 к Закону </a:t>
            </a:r>
            <a:r>
              <a:rPr lang="ru-RU" sz="1600" dirty="0">
                <a:solidFill>
                  <a:prstClr val="black"/>
                </a:solidFill>
                <a:latin typeface="Times New Roman" panose="02020603050405020304" pitchFamily="18" charset="0"/>
                <a:cs typeface="Times New Roman" panose="02020603050405020304" pitchFamily="18" charset="0"/>
              </a:rPr>
              <a:t>о внутренней торговле № 231/2010</a:t>
            </a:r>
            <a:r>
              <a:rPr lang="ru-RU" sz="1600" dirty="0" smtClean="0">
                <a:solidFill>
                  <a:prstClr val="black"/>
                </a:solidFill>
                <a:latin typeface="Times New Roman" panose="02020603050405020304" pitchFamily="18" charset="0"/>
                <a:cs typeface="Times New Roman" panose="02020603050405020304" pitchFamily="18" charset="0"/>
              </a:rPr>
              <a:t>;</a:t>
            </a:r>
            <a:endParaRPr lang="en-US" sz="1600" dirty="0" smtClean="0">
              <a:solidFill>
                <a:prstClr val="black"/>
              </a:solidFill>
              <a:latin typeface="Times New Roman" panose="02020603050405020304" pitchFamily="18" charset="0"/>
              <a:cs typeface="Times New Roman" panose="02020603050405020304" pitchFamily="18" charset="0"/>
            </a:endParaRPr>
          </a:p>
          <a:p>
            <a:pPr marL="285750" lvl="0" indent="-285750" algn="just">
              <a:buFont typeface="Wingdings" panose="05000000000000000000" pitchFamily="2" charset="2"/>
              <a:buChar char="Ø"/>
            </a:pPr>
            <a:r>
              <a:rPr lang="ru-RU" sz="1600" b="1" dirty="0" smtClean="0">
                <a:solidFill>
                  <a:prstClr val="black"/>
                </a:solidFill>
                <a:latin typeface="Times New Roman" panose="02020603050405020304" pitchFamily="18" charset="0"/>
                <a:cs typeface="Times New Roman" panose="02020603050405020304" pitchFamily="18" charset="0"/>
              </a:rPr>
              <a:t>     </a:t>
            </a:r>
            <a:r>
              <a:rPr lang="ru-RU" sz="1600" b="1" dirty="0">
                <a:solidFill>
                  <a:prstClr val="black"/>
                </a:solidFill>
                <a:latin typeface="Times New Roman" panose="02020603050405020304" pitchFamily="18" charset="0"/>
                <a:cs typeface="Times New Roman" panose="02020603050405020304" pitchFamily="18" charset="0"/>
              </a:rPr>
              <a:t>Налогооблагаемой базой </a:t>
            </a:r>
            <a:r>
              <a:rPr lang="ru-RU" sz="1600" dirty="0">
                <a:solidFill>
                  <a:prstClr val="black"/>
                </a:solidFill>
                <a:latin typeface="Times New Roman" panose="02020603050405020304" pitchFamily="18" charset="0"/>
                <a:cs typeface="Times New Roman" panose="02020603050405020304" pitchFamily="18" charset="0"/>
              </a:rPr>
              <a:t>являются </a:t>
            </a:r>
            <a:r>
              <a:rPr lang="ru-RU" sz="1600" b="1" i="1" dirty="0">
                <a:solidFill>
                  <a:srgbClr val="A53010"/>
                </a:solidFill>
                <a:latin typeface="Times New Roman" panose="02020603050405020304" pitchFamily="18" charset="0"/>
                <a:cs typeface="Times New Roman" panose="02020603050405020304" pitchFamily="18" charset="0"/>
              </a:rPr>
              <a:t>объекты</a:t>
            </a:r>
            <a:r>
              <a:rPr lang="ru-RU" sz="1600" b="1" dirty="0">
                <a:solidFill>
                  <a:srgbClr val="A53010"/>
                </a:solidFill>
                <a:latin typeface="Times New Roman" panose="02020603050405020304" pitchFamily="18" charset="0"/>
                <a:cs typeface="Times New Roman" panose="02020603050405020304" pitchFamily="18" charset="0"/>
              </a:rPr>
              <a:t> торговли и/или объекты по оказанию услуг, соответствующие типологии торговых единиц, установленной в соответствии с номенклатурой, приведенной в приложении 5 </a:t>
            </a:r>
            <a:r>
              <a:rPr lang="ru-RU" sz="1600" dirty="0">
                <a:solidFill>
                  <a:prstClr val="black"/>
                </a:solidFill>
                <a:latin typeface="Times New Roman" panose="02020603050405020304" pitchFamily="18" charset="0"/>
                <a:cs typeface="Times New Roman" panose="02020603050405020304" pitchFamily="18" charset="0"/>
              </a:rPr>
              <a:t>к Закону о внутренней торговле № 231/2010</a:t>
            </a:r>
            <a:r>
              <a:rPr lang="ru-RU" sz="1600" dirty="0" smtClean="0">
                <a:solidFill>
                  <a:prstClr val="black"/>
                </a:solidFill>
                <a:latin typeface="Times New Roman" panose="02020603050405020304" pitchFamily="18" charset="0"/>
                <a:cs typeface="Times New Roman" panose="02020603050405020304" pitchFamily="18" charset="0"/>
              </a:rPr>
              <a:t>.</a:t>
            </a:r>
          </a:p>
          <a:p>
            <a:pPr marL="285750" lvl="0" indent="-285750" algn="just">
              <a:buFont typeface="Wingdings" panose="05000000000000000000" pitchFamily="2" charset="2"/>
              <a:buChar char="Ø"/>
            </a:pPr>
            <a:endParaRPr lang="ru-RU" sz="1600" dirty="0" smtClean="0">
              <a:solidFill>
                <a:prstClr val="black"/>
              </a:solidFill>
              <a:latin typeface="Times New Roman" panose="02020603050405020304" pitchFamily="18" charset="0"/>
              <a:cs typeface="Times New Roman" panose="02020603050405020304" pitchFamily="18" charset="0"/>
            </a:endParaRPr>
          </a:p>
          <a:p>
            <a:pPr marL="285750" lvl="0" indent="-285750" algn="just">
              <a:buFont typeface="Wingdings" panose="05000000000000000000" pitchFamily="2" charset="2"/>
              <a:buChar char="Ø"/>
            </a:pPr>
            <a:r>
              <a:rPr lang="ru-RU" sz="1600" dirty="0">
                <a:solidFill>
                  <a:prstClr val="black"/>
                </a:solidFill>
                <a:latin typeface="Times New Roman" panose="02020603050405020304" pitchFamily="18" charset="0"/>
                <a:cs typeface="Times New Roman" panose="02020603050405020304" pitchFamily="18" charset="0"/>
              </a:rPr>
              <a:t> </a:t>
            </a:r>
            <a:r>
              <a:rPr lang="ru-RU" sz="1600" dirty="0" smtClean="0">
                <a:solidFill>
                  <a:prstClr val="black"/>
                </a:solidFill>
                <a:latin typeface="Times New Roman" panose="02020603050405020304" pitchFamily="18" charset="0"/>
                <a:cs typeface="Times New Roman" panose="02020603050405020304" pitchFamily="18" charset="0"/>
              </a:rPr>
              <a:t>     </a:t>
            </a:r>
            <a:r>
              <a:rPr lang="ru-RU" sz="1600" b="1" dirty="0" smtClean="0">
                <a:solidFill>
                  <a:srgbClr val="C00000"/>
                </a:solidFill>
                <a:latin typeface="Times New Roman" panose="02020603050405020304" pitchFamily="18" charset="0"/>
                <a:cs typeface="Times New Roman" panose="02020603050405020304" pitchFamily="18" charset="0"/>
              </a:rPr>
              <a:t>Ставка сбора </a:t>
            </a:r>
            <a:r>
              <a:rPr lang="ru-RU" sz="1600" dirty="0" smtClean="0">
                <a:solidFill>
                  <a:prstClr val="black"/>
                </a:solidFill>
                <a:latin typeface="Times New Roman" panose="02020603050405020304" pitchFamily="18" charset="0"/>
                <a:cs typeface="Times New Roman" panose="02020603050405020304" pitchFamily="18" charset="0"/>
              </a:rPr>
              <a:t>устанавливается ОМПУ </a:t>
            </a:r>
            <a:r>
              <a:rPr lang="ru-RU" sz="1600" b="1" i="1" dirty="0" smtClean="0">
                <a:solidFill>
                  <a:srgbClr val="C00000"/>
                </a:solidFill>
                <a:latin typeface="Times New Roman" panose="02020603050405020304" pitchFamily="18" charset="0"/>
                <a:cs typeface="Times New Roman" panose="02020603050405020304" pitchFamily="18" charset="0"/>
              </a:rPr>
              <a:t>в леях </a:t>
            </a:r>
            <a:r>
              <a:rPr lang="ru-RU" sz="1600" b="1" i="1" dirty="0">
                <a:solidFill>
                  <a:srgbClr val="C00000"/>
                </a:solidFill>
                <a:latin typeface="Times New Roman" panose="02020603050405020304" pitchFamily="18" charset="0"/>
                <a:cs typeface="Times New Roman" panose="02020603050405020304" pitchFamily="18" charset="0"/>
              </a:rPr>
              <a:t>в год </a:t>
            </a:r>
            <a:r>
              <a:rPr lang="ru-RU" sz="1600" dirty="0">
                <a:latin typeface="Times New Roman" panose="02020603050405020304" pitchFamily="18" charset="0"/>
                <a:cs typeface="Times New Roman" panose="02020603050405020304" pitchFamily="18" charset="0"/>
              </a:rPr>
              <a:t>за </a:t>
            </a:r>
            <a:r>
              <a:rPr lang="ru-RU" sz="1400" dirty="0">
                <a:latin typeface="Times New Roman" panose="02020603050405020304" pitchFamily="18" charset="0"/>
                <a:cs typeface="Times New Roman" panose="02020603050405020304" pitchFamily="18" charset="0"/>
              </a:rPr>
              <a:t>каждый объект торговли и/или объект по оказанию </a:t>
            </a:r>
            <a:r>
              <a:rPr lang="ru-RU" sz="1400" dirty="0" smtClean="0">
                <a:latin typeface="Times New Roman" panose="02020603050405020304" pitchFamily="18" charset="0"/>
                <a:cs typeface="Times New Roman" panose="02020603050405020304" pitchFamily="18" charset="0"/>
              </a:rPr>
              <a:t>услуг - </a:t>
            </a:r>
            <a:r>
              <a:rPr lang="ru-RU" sz="1400" b="1" dirty="0">
                <a:solidFill>
                  <a:srgbClr val="7030A0"/>
                </a:solidFill>
                <a:latin typeface="Times New Roman" panose="02020603050405020304" pitchFamily="18" charset="0"/>
                <a:cs typeface="Times New Roman" panose="02020603050405020304" pitchFamily="18" charset="0"/>
              </a:rPr>
              <a:t>в зависимости от </a:t>
            </a:r>
            <a:r>
              <a:rPr lang="ru-RU" sz="1400" dirty="0">
                <a:latin typeface="Times New Roman" panose="02020603050405020304" pitchFamily="18" charset="0"/>
                <a:cs typeface="Times New Roman" panose="02020603050405020304" pitchFamily="18" charset="0"/>
              </a:rPr>
              <a:t>вида осуществляемой деятельности, вида объекта налогообложения, места расположения, площади, занимаемой объектами торговли и/или объектами по оказанию услуг, вида реализуемых товаров и оказываемых услуг, режима </a:t>
            </a:r>
            <a:r>
              <a:rPr lang="ru-RU" sz="1400" dirty="0" smtClean="0">
                <a:latin typeface="Times New Roman" panose="02020603050405020304" pitchFamily="18" charset="0"/>
                <a:cs typeface="Times New Roman" panose="02020603050405020304" pitchFamily="18" charset="0"/>
              </a:rPr>
              <a:t>работы.</a:t>
            </a:r>
          </a:p>
          <a:p>
            <a:pPr marL="285750" lvl="0" indent="-285750" algn="just">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    Правила осуществления торговой деятельности, включая санитарные и санитарно-ветеринарные правила, а также по безопасности пищевой продукции и защите прав потребителей </a:t>
            </a:r>
            <a:r>
              <a:rPr lang="ru-RU" sz="1200" dirty="0" smtClean="0">
                <a:latin typeface="Times New Roman" panose="02020603050405020304" pitchFamily="18" charset="0"/>
                <a:cs typeface="Times New Roman" panose="02020603050405020304" pitchFamily="18" charset="0"/>
              </a:rPr>
              <a:t>утверждены ПП №206/2023.</a:t>
            </a:r>
          </a:p>
          <a:p>
            <a:pPr marL="285750" lvl="0" indent="-285750" algn="just">
              <a:buFont typeface="Wingdings" panose="05000000000000000000" pitchFamily="2" charset="2"/>
              <a:buChar char="ü"/>
            </a:pPr>
            <a:endParaRPr lang="ru-RU" sz="1400" dirty="0" smtClean="0">
              <a:solidFill>
                <a:prstClr val="black"/>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385455" y="5190836"/>
            <a:ext cx="10294280" cy="1169551"/>
          </a:xfrm>
          <a:prstGeom prst="rect">
            <a:avLst/>
          </a:prstGeom>
          <a:noFill/>
        </p:spPr>
        <p:txBody>
          <a:bodyPr wrap="square" rtlCol="0">
            <a:spAutoFit/>
          </a:bodyPr>
          <a:lstStyle/>
          <a:p>
            <a:pPr algn="just"/>
            <a:r>
              <a:rPr lang="en-US" sz="1400" b="1" i="1" dirty="0">
                <a:solidFill>
                  <a:srgbClr val="7030A0"/>
                </a:solidFill>
                <a:latin typeface="Times New Roman" panose="02020603050405020304" pitchFamily="18" charset="0"/>
                <a:cs typeface="Times New Roman" panose="02020603050405020304" pitchFamily="18" charset="0"/>
              </a:rPr>
              <a:t> </a:t>
            </a:r>
            <a:r>
              <a:rPr lang="en-US" sz="1400" b="1" i="1" dirty="0" smtClean="0">
                <a:solidFill>
                  <a:srgbClr val="7030A0"/>
                </a:solidFill>
                <a:latin typeface="Times New Roman" panose="02020603050405020304" pitchFamily="18" charset="0"/>
                <a:cs typeface="Times New Roman" panose="02020603050405020304" pitchFamily="18" charset="0"/>
              </a:rPr>
              <a:t>    </a:t>
            </a:r>
            <a:r>
              <a:rPr lang="ru-RU" sz="1400" b="1" i="1" dirty="0" smtClean="0">
                <a:solidFill>
                  <a:srgbClr val="7030A0"/>
                </a:solidFill>
                <a:latin typeface="Times New Roman" panose="02020603050405020304" pitchFamily="18" charset="0"/>
                <a:cs typeface="Times New Roman" panose="02020603050405020304" pitchFamily="18" charset="0"/>
              </a:rPr>
              <a:t>Сбор </a:t>
            </a:r>
            <a:r>
              <a:rPr lang="ru-RU" sz="1400" b="1" i="1" dirty="0">
                <a:solidFill>
                  <a:srgbClr val="7030A0"/>
                </a:solidFill>
                <a:latin typeface="Times New Roman" panose="02020603050405020304" pitchFamily="18" charset="0"/>
                <a:cs typeface="Times New Roman" panose="02020603050405020304" pitchFamily="18" charset="0"/>
              </a:rPr>
              <a:t>исчисляется </a:t>
            </a:r>
            <a:r>
              <a:rPr lang="ru-RU" sz="1400" b="1" i="1" dirty="0" smtClean="0">
                <a:solidFill>
                  <a:srgbClr val="7030A0"/>
                </a:solidFill>
                <a:latin typeface="Times New Roman" panose="02020603050405020304" pitchFamily="18" charset="0"/>
                <a:cs typeface="Times New Roman" panose="02020603050405020304" pitchFamily="18" charset="0"/>
              </a:rPr>
              <a:t>субъектом налогообложения самостоятельно за </a:t>
            </a:r>
            <a:r>
              <a:rPr lang="ru-RU" sz="1400" b="1" i="1" dirty="0">
                <a:solidFill>
                  <a:srgbClr val="7030A0"/>
                </a:solidFill>
                <a:latin typeface="Times New Roman" panose="02020603050405020304" pitchFamily="18" charset="0"/>
                <a:cs typeface="Times New Roman" panose="02020603050405020304" pitchFamily="18" charset="0"/>
              </a:rPr>
              <a:t>период,</a:t>
            </a:r>
            <a:r>
              <a:rPr lang="ru-RU" sz="1400" dirty="0">
                <a:solidFill>
                  <a:srgbClr val="7030A0"/>
                </a:solidFill>
                <a:latin typeface="Times New Roman" panose="02020603050405020304" pitchFamily="18" charset="0"/>
                <a:cs typeface="Times New Roman" panose="02020603050405020304" pitchFamily="18" charset="0"/>
              </a:rPr>
              <a:t> </a:t>
            </a:r>
            <a:r>
              <a:rPr lang="ru-RU" sz="1400" dirty="0">
                <a:solidFill>
                  <a:prstClr val="black"/>
                </a:solidFill>
                <a:latin typeface="Times New Roman" panose="02020603050405020304" pitchFamily="18" charset="0"/>
                <a:cs typeface="Times New Roman" panose="02020603050405020304" pitchFamily="18" charset="0"/>
              </a:rPr>
              <a:t>с дня, указанного ОМПУ в выданных им соответствующих </a:t>
            </a:r>
            <a:r>
              <a:rPr lang="ru-RU" sz="1400" dirty="0" smtClean="0">
                <a:solidFill>
                  <a:prstClr val="black"/>
                </a:solidFill>
                <a:latin typeface="Times New Roman" panose="02020603050405020304" pitchFamily="18" charset="0"/>
                <a:cs typeface="Times New Roman" panose="02020603050405020304" pitchFamily="18" charset="0"/>
              </a:rPr>
              <a:t>разрешениях/уведомлениях/согласованиях</a:t>
            </a:r>
            <a:r>
              <a:rPr lang="ru-RU" sz="1400" dirty="0">
                <a:solidFill>
                  <a:prstClr val="black"/>
                </a:solidFill>
                <a:latin typeface="Times New Roman" panose="02020603050405020304" pitchFamily="18" charset="0"/>
                <a:cs typeface="Times New Roman" panose="02020603050405020304" pitchFamily="18" charset="0"/>
              </a:rPr>
              <a:t>, и до дня истечения срока действия, приостановления, аннулирования, отзыва разрешений/уведомлений/согласований в установленном действующим законодательством порядке.  </a:t>
            </a:r>
            <a:endParaRPr lang="ro-RO" sz="1400" dirty="0" smtClean="0">
              <a:solidFill>
                <a:prstClr val="black"/>
              </a:solidFill>
              <a:latin typeface="Times New Roman" panose="02020603050405020304" pitchFamily="18" charset="0"/>
              <a:cs typeface="Times New Roman" panose="02020603050405020304" pitchFamily="18" charset="0"/>
            </a:endParaRPr>
          </a:p>
          <a:p>
            <a:pPr algn="just"/>
            <a:r>
              <a:rPr lang="ro-RO" sz="1400" dirty="0">
                <a:solidFill>
                  <a:prstClr val="black"/>
                </a:solidFill>
                <a:latin typeface="Times New Roman" panose="02020603050405020304" pitchFamily="18" charset="0"/>
                <a:cs typeface="Times New Roman" panose="02020603050405020304" pitchFamily="18" charset="0"/>
              </a:rPr>
              <a:t> </a:t>
            </a:r>
            <a:r>
              <a:rPr lang="ro-RO" sz="1400" dirty="0" smtClean="0">
                <a:solidFill>
                  <a:prstClr val="black"/>
                </a:solidFill>
                <a:latin typeface="Times New Roman" panose="02020603050405020304" pitchFamily="18" charset="0"/>
                <a:cs typeface="Times New Roman" panose="02020603050405020304" pitchFamily="18" charset="0"/>
              </a:rPr>
              <a:t>    </a:t>
            </a:r>
            <a:r>
              <a:rPr lang="ru-RU" sz="1400" dirty="0" smtClean="0">
                <a:solidFill>
                  <a:prstClr val="black"/>
                </a:solidFill>
                <a:latin typeface="Times New Roman" panose="02020603050405020304" pitchFamily="18" charset="0"/>
                <a:cs typeface="Times New Roman" panose="02020603050405020304" pitchFamily="18" charset="0"/>
              </a:rPr>
              <a:t>  Для </a:t>
            </a:r>
            <a:r>
              <a:rPr lang="ru-RU" sz="1400" dirty="0">
                <a:solidFill>
                  <a:prstClr val="black"/>
                </a:solidFill>
                <a:latin typeface="Times New Roman" panose="02020603050405020304" pitchFamily="18" charset="0"/>
                <a:cs typeface="Times New Roman" panose="02020603050405020304" pitchFamily="18" charset="0"/>
              </a:rPr>
              <a:t>проверки сроков действия разрешений/уведомлений/согласований ОМПУ обеспечивают органам, наделенным функциями контроля, доступ к информационным ресурсам в соответствующей области.</a:t>
            </a:r>
            <a:endParaRPr lang="ru-RU" sz="1400" dirty="0"/>
          </a:p>
        </p:txBody>
      </p:sp>
    </p:spTree>
    <p:extLst>
      <p:ext uri="{BB962C8B-B14F-4D97-AF65-F5344CB8AC3E}">
        <p14:creationId xmlns:p14="http://schemas.microsoft.com/office/powerpoint/2010/main" val="1962002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2378" y="365761"/>
            <a:ext cx="6811950" cy="659475"/>
          </a:xfrm>
        </p:spPr>
        <p:txBody>
          <a:bodyPr>
            <a:normAutofit fontScale="90000"/>
          </a:bodyPr>
          <a:lstStyle/>
          <a:p>
            <a:pPr algn="ctr"/>
            <a:r>
              <a:rPr lang="ru-RU" sz="1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предоставление услуг по автомобильной перевозке пассажиров на территории муниципиев, городов и сел (коммун)</a:t>
            </a:r>
            <a:r>
              <a:rPr lang="ro-RO" sz="18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sz="18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5236" y="1313425"/>
            <a:ext cx="10474037" cy="5087375"/>
          </a:xfrm>
        </p:spPr>
        <p:txBody>
          <a:bodyPr>
            <a:normAutofit/>
          </a:bodyPr>
          <a:lstStyle/>
          <a:p>
            <a:pPr lvl="0" defTabSz="457200">
              <a:lnSpc>
                <a:spcPct val="100000"/>
              </a:lnSpc>
              <a:spcBef>
                <a:spcPts val="0"/>
              </a:spcBef>
              <a:buClr>
                <a:srgbClr val="B31166"/>
              </a:buClr>
              <a:buSzPct val="80000"/>
              <a:buFont typeface="Wingdings" panose="05000000000000000000" pitchFamily="2" charset="2"/>
              <a:buChar char="Ø"/>
            </a:pPr>
            <a:r>
              <a:rPr lang="en-US" sz="1400" b="1" cap="none" dirty="0" smtClean="0">
                <a:solidFill>
                  <a:srgbClr val="7030A0"/>
                </a:solidFill>
                <a:latin typeface="Times New Roman" panose="02020603050405020304" pitchFamily="18" charset="0"/>
                <a:cs typeface="Times New Roman" panose="02020603050405020304" pitchFamily="18" charset="0"/>
              </a:rPr>
              <a:t>   </a:t>
            </a:r>
            <a:r>
              <a:rPr lang="ru-RU" sz="1400" b="1" cap="none" dirty="0" smtClean="0">
                <a:solidFill>
                  <a:srgbClr val="7030A0"/>
                </a:solidFill>
                <a:latin typeface="Times New Roman" panose="02020603050405020304" pitchFamily="18" charset="0"/>
                <a:cs typeface="Times New Roman" panose="02020603050405020304" pitchFamily="18" charset="0"/>
              </a:rPr>
              <a:t>  Субъектами налогообложения </a:t>
            </a:r>
            <a:r>
              <a:rPr lang="ru-RU" sz="1400" cap="none" dirty="0" smtClean="0">
                <a:solidFill>
                  <a:schemeClr val="tx1"/>
                </a:solidFill>
                <a:latin typeface="Times New Roman" panose="02020603050405020304" pitchFamily="18" charset="0"/>
                <a:cs typeface="Times New Roman" panose="02020603050405020304" pitchFamily="18" charset="0"/>
              </a:rPr>
              <a:t>являются ю</a:t>
            </a:r>
            <a:r>
              <a:rPr lang="ru-RU" sz="1400" cap="none" dirty="0" smtClean="0">
                <a:solidFill>
                  <a:prstClr val="black"/>
                </a:solidFill>
                <a:latin typeface="Times New Roman" panose="02020603050405020304" pitchFamily="18" charset="0"/>
                <a:cs typeface="Times New Roman" panose="02020603050405020304" pitchFamily="18" charset="0"/>
              </a:rPr>
              <a:t>ридические </a:t>
            </a:r>
            <a:r>
              <a:rPr lang="ru-RU" sz="1400" cap="none" dirty="0">
                <a:solidFill>
                  <a:prstClr val="black"/>
                </a:solidFill>
                <a:latin typeface="Times New Roman" panose="02020603050405020304" pitchFamily="18" charset="0"/>
                <a:cs typeface="Times New Roman" panose="02020603050405020304" pitchFamily="18" charset="0"/>
              </a:rPr>
              <a:t>или физические лица, зарегистрированные в качестве предпринимателей и </a:t>
            </a:r>
            <a:r>
              <a:rPr lang="ru-RU" sz="1400" b="1" cap="none" dirty="0">
                <a:solidFill>
                  <a:prstClr val="black"/>
                </a:solidFill>
                <a:latin typeface="Times New Roman" panose="02020603050405020304" pitchFamily="18" charset="0"/>
                <a:cs typeface="Times New Roman" panose="02020603050405020304" pitchFamily="18" charset="0"/>
              </a:rPr>
              <a:t>оказывающие услуги по автомобильной перевозке пассажиров на территории муниципиев, городов и сел (коммун</a:t>
            </a:r>
            <a:r>
              <a:rPr lang="ru-RU" sz="1400" b="1" cap="none" dirty="0" smtClean="0">
                <a:solidFill>
                  <a:prstClr val="black"/>
                </a:solidFill>
                <a:latin typeface="Times New Roman" panose="02020603050405020304" pitchFamily="18" charset="0"/>
                <a:cs typeface="Times New Roman" panose="02020603050405020304" pitchFamily="18" charset="0"/>
              </a:rPr>
              <a:t>)</a:t>
            </a:r>
          </a:p>
          <a:p>
            <a:pPr lvl="0" defTabSz="457200">
              <a:lnSpc>
                <a:spcPct val="100000"/>
              </a:lnSpc>
              <a:spcBef>
                <a:spcPts val="0"/>
              </a:spcBef>
              <a:buClr>
                <a:srgbClr val="B31166"/>
              </a:buClr>
              <a:buSzPct val="80000"/>
              <a:buFont typeface="Wingdings" panose="05000000000000000000" pitchFamily="2" charset="2"/>
              <a:buChar char="Ø"/>
            </a:pPr>
            <a:endParaRPr lang="ru-RU" sz="1400" b="1" cap="none" dirty="0">
              <a:solidFill>
                <a:prstClr val="black"/>
              </a:solidFill>
              <a:latin typeface="Times New Roman" panose="02020603050405020304" pitchFamily="18" charset="0"/>
              <a:cs typeface="Times New Roman" panose="02020603050405020304" pitchFamily="18" charset="0"/>
            </a:endParaRPr>
          </a:p>
          <a:p>
            <a:pPr lvl="0" defTabSz="457200">
              <a:lnSpc>
                <a:spcPct val="100000"/>
              </a:lnSpc>
              <a:spcBef>
                <a:spcPts val="0"/>
              </a:spcBef>
              <a:buClr>
                <a:srgbClr val="B31166"/>
              </a:buClr>
              <a:buSzPct val="80000"/>
              <a:buFont typeface="Wingdings" panose="05000000000000000000" pitchFamily="2" charset="2"/>
              <a:buChar char="Ø"/>
            </a:pPr>
            <a:r>
              <a:rPr lang="en-US" sz="1400" b="1" cap="none" dirty="0" smtClean="0">
                <a:solidFill>
                  <a:srgbClr val="C00000"/>
                </a:solidFill>
                <a:latin typeface="Times New Roman" panose="02020603050405020304" pitchFamily="18" charset="0"/>
                <a:cs typeface="Times New Roman" panose="02020603050405020304" pitchFamily="18" charset="0"/>
              </a:rPr>
              <a:t>  </a:t>
            </a:r>
            <a:r>
              <a:rPr lang="ru-RU" sz="1400" b="1" cap="none" dirty="0" smtClean="0">
                <a:solidFill>
                  <a:srgbClr val="C00000"/>
                </a:solidFill>
                <a:latin typeface="Times New Roman" panose="02020603050405020304" pitchFamily="18" charset="0"/>
                <a:cs typeface="Times New Roman" panose="02020603050405020304" pitchFamily="18" charset="0"/>
              </a:rPr>
              <a:t> </a:t>
            </a:r>
            <a:r>
              <a:rPr lang="en-US" sz="1400" b="1" cap="none" dirty="0" smtClean="0">
                <a:solidFill>
                  <a:srgbClr val="C00000"/>
                </a:solidFill>
                <a:latin typeface="Times New Roman" panose="02020603050405020304" pitchFamily="18" charset="0"/>
                <a:cs typeface="Times New Roman" panose="02020603050405020304" pitchFamily="18" charset="0"/>
              </a:rPr>
              <a:t> </a:t>
            </a:r>
            <a:r>
              <a:rPr lang="ru-RU" sz="1400" b="1" cap="none" dirty="0" smtClean="0">
                <a:solidFill>
                  <a:srgbClr val="7030A0"/>
                </a:solidFill>
                <a:latin typeface="Times New Roman" panose="02020603050405020304" pitchFamily="18" charset="0"/>
                <a:cs typeface="Times New Roman" panose="02020603050405020304" pitchFamily="18" charset="0"/>
              </a:rPr>
              <a:t>Объектами налогообложения </a:t>
            </a:r>
            <a:r>
              <a:rPr lang="ru-RU" sz="1400" cap="none" dirty="0" smtClean="0">
                <a:solidFill>
                  <a:schemeClr val="tx1"/>
                </a:solidFill>
                <a:latin typeface="Times New Roman" panose="02020603050405020304" pitchFamily="18" charset="0"/>
                <a:cs typeface="Times New Roman" panose="02020603050405020304" pitchFamily="18" charset="0"/>
              </a:rPr>
              <a:t>являются а</a:t>
            </a:r>
            <a:r>
              <a:rPr lang="ru-RU" sz="1400" cap="none" dirty="0" smtClean="0">
                <a:solidFill>
                  <a:prstClr val="black"/>
                </a:solidFill>
                <a:latin typeface="Times New Roman" panose="02020603050405020304" pitchFamily="18" charset="0"/>
                <a:cs typeface="Times New Roman" panose="02020603050405020304" pitchFamily="18" charset="0"/>
              </a:rPr>
              <a:t>втотранспортные единицы </a:t>
            </a:r>
            <a:r>
              <a:rPr lang="ru-RU" sz="1400" cap="none" dirty="0">
                <a:solidFill>
                  <a:prstClr val="black"/>
                </a:solidFill>
                <a:latin typeface="Times New Roman" panose="02020603050405020304" pitchFamily="18" charset="0"/>
                <a:cs typeface="Times New Roman" panose="02020603050405020304" pitchFamily="18" charset="0"/>
              </a:rPr>
              <a:t>с учетом количества мест в </a:t>
            </a:r>
            <a:r>
              <a:rPr lang="ru-RU" sz="1400" cap="none" dirty="0" smtClean="0">
                <a:solidFill>
                  <a:prstClr val="black"/>
                </a:solidFill>
                <a:latin typeface="Times New Roman" panose="02020603050405020304" pitchFamily="18" charset="0"/>
                <a:cs typeface="Times New Roman" panose="02020603050405020304" pitchFamily="18" charset="0"/>
              </a:rPr>
              <a:t>ней</a:t>
            </a:r>
          </a:p>
          <a:p>
            <a:pPr lvl="0" defTabSz="457200">
              <a:lnSpc>
                <a:spcPct val="100000"/>
              </a:lnSpc>
              <a:spcBef>
                <a:spcPts val="0"/>
              </a:spcBef>
              <a:buClr>
                <a:srgbClr val="B31166"/>
              </a:buClr>
              <a:buSzPct val="80000"/>
              <a:buFont typeface="Wingdings" panose="05000000000000000000" pitchFamily="2" charset="2"/>
              <a:buChar char="Ø"/>
            </a:pPr>
            <a:endParaRPr lang="ru-RU" sz="1400" cap="none" dirty="0">
              <a:solidFill>
                <a:prstClr val="black"/>
              </a:solidFill>
              <a:latin typeface="Times New Roman" panose="02020603050405020304" pitchFamily="18" charset="0"/>
              <a:cs typeface="Times New Roman" panose="02020603050405020304" pitchFamily="18" charset="0"/>
            </a:endParaRPr>
          </a:p>
          <a:p>
            <a:pPr lvl="0" defTabSz="457200">
              <a:lnSpc>
                <a:spcPct val="100000"/>
              </a:lnSpc>
              <a:spcBef>
                <a:spcPts val="0"/>
              </a:spcBef>
              <a:buClr>
                <a:srgbClr val="B31166"/>
              </a:buClr>
              <a:buSzPct val="80000"/>
              <a:buFont typeface="Wingdings" panose="05000000000000000000" pitchFamily="2" charset="2"/>
              <a:buChar char="Ø"/>
            </a:pPr>
            <a:r>
              <a:rPr lang="ru-RU" sz="1400" cap="none" dirty="0" smtClean="0">
                <a:solidFill>
                  <a:srgbClr val="7030A0"/>
                </a:solidFill>
                <a:latin typeface="Times New Roman" panose="02020603050405020304" pitchFamily="18" charset="0"/>
                <a:cs typeface="Times New Roman" panose="02020603050405020304" pitchFamily="18" charset="0"/>
              </a:rPr>
              <a:t> </a:t>
            </a:r>
            <a:r>
              <a:rPr lang="en-US" sz="1400" cap="none" dirty="0" smtClean="0">
                <a:solidFill>
                  <a:srgbClr val="7030A0"/>
                </a:solidFill>
                <a:latin typeface="Times New Roman" panose="02020603050405020304" pitchFamily="18" charset="0"/>
                <a:cs typeface="Times New Roman" panose="02020603050405020304" pitchFamily="18" charset="0"/>
              </a:rPr>
              <a:t>   </a:t>
            </a:r>
            <a:r>
              <a:rPr lang="ru-RU" sz="1400" b="1" cap="none" dirty="0" smtClean="0">
                <a:solidFill>
                  <a:srgbClr val="7030A0"/>
                </a:solidFill>
                <a:latin typeface="Times New Roman" panose="02020603050405020304" pitchFamily="18" charset="0"/>
                <a:cs typeface="Times New Roman" panose="02020603050405020304" pitchFamily="18" charset="0"/>
              </a:rPr>
              <a:t>Налогооблагаемой базой </a:t>
            </a:r>
            <a:r>
              <a:rPr lang="ru-RU" sz="1400" cap="none" dirty="0" smtClean="0">
                <a:solidFill>
                  <a:schemeClr val="tx1"/>
                </a:solidFill>
                <a:latin typeface="Times New Roman" panose="02020603050405020304" pitchFamily="18" charset="0"/>
                <a:cs typeface="Times New Roman" panose="02020603050405020304" pitchFamily="18" charset="0"/>
              </a:rPr>
              <a:t>является к</a:t>
            </a:r>
            <a:r>
              <a:rPr lang="ru-RU" sz="1400" cap="none" dirty="0" smtClean="0">
                <a:solidFill>
                  <a:prstClr val="black"/>
                </a:solidFill>
                <a:latin typeface="Times New Roman" panose="02020603050405020304" pitchFamily="18" charset="0"/>
                <a:cs typeface="Times New Roman" panose="02020603050405020304" pitchFamily="18" charset="0"/>
              </a:rPr>
              <a:t>оличество </a:t>
            </a:r>
            <a:r>
              <a:rPr lang="ru-RU" sz="1400" cap="none" dirty="0">
                <a:solidFill>
                  <a:prstClr val="black"/>
                </a:solidFill>
                <a:latin typeface="Times New Roman" panose="02020603050405020304" pitchFamily="18" charset="0"/>
                <a:cs typeface="Times New Roman" panose="02020603050405020304" pitchFamily="18" charset="0"/>
              </a:rPr>
              <a:t>транспортных </a:t>
            </a:r>
            <a:r>
              <a:rPr lang="ru-RU" sz="1400" cap="none" dirty="0" smtClean="0">
                <a:solidFill>
                  <a:prstClr val="black"/>
                </a:solidFill>
                <a:latin typeface="Times New Roman" panose="02020603050405020304" pitchFamily="18" charset="0"/>
                <a:cs typeface="Times New Roman" panose="02020603050405020304" pitchFamily="18" charset="0"/>
              </a:rPr>
              <a:t>единиц</a:t>
            </a:r>
          </a:p>
          <a:p>
            <a:pPr lvl="0" defTabSz="457200">
              <a:lnSpc>
                <a:spcPct val="100000"/>
              </a:lnSpc>
              <a:spcBef>
                <a:spcPts val="0"/>
              </a:spcBef>
              <a:buClr>
                <a:srgbClr val="B31166"/>
              </a:buClr>
              <a:buSzPct val="80000"/>
              <a:buFont typeface="Wingdings" panose="05000000000000000000" pitchFamily="2" charset="2"/>
              <a:buChar char="Ø"/>
            </a:pPr>
            <a:endParaRPr lang="en-US" sz="1400" cap="none" dirty="0" smtClean="0">
              <a:solidFill>
                <a:prstClr val="black"/>
              </a:solidFill>
              <a:latin typeface="Times New Roman" panose="02020603050405020304" pitchFamily="18" charset="0"/>
              <a:cs typeface="Times New Roman" panose="02020603050405020304" pitchFamily="18" charset="0"/>
            </a:endParaRPr>
          </a:p>
          <a:p>
            <a:pPr lvl="0">
              <a:spcBef>
                <a:spcPts val="0"/>
              </a:spcBef>
              <a:buClr>
                <a:srgbClr val="B31166"/>
              </a:buClr>
              <a:buSzPct val="80000"/>
              <a:buFont typeface="Wingdings" panose="05000000000000000000" pitchFamily="2" charset="2"/>
              <a:buChar char="Ø"/>
            </a:pPr>
            <a:r>
              <a:rPr lang="en-US" sz="1400" b="1" dirty="0">
                <a:solidFill>
                  <a:srgbClr val="7030A0"/>
                </a:solidFill>
                <a:latin typeface="Times New Roman" panose="02020603050405020304" pitchFamily="18" charset="0"/>
                <a:cs typeface="Times New Roman" panose="02020603050405020304" pitchFamily="18" charset="0"/>
              </a:rPr>
              <a:t> </a:t>
            </a:r>
            <a:r>
              <a:rPr lang="en-US" sz="1400" b="1" dirty="0" smtClean="0">
                <a:solidFill>
                  <a:srgbClr val="7030A0"/>
                </a:solidFill>
                <a:latin typeface="Times New Roman" panose="02020603050405020304" pitchFamily="18" charset="0"/>
                <a:cs typeface="Times New Roman" panose="02020603050405020304" pitchFamily="18" charset="0"/>
              </a:rPr>
              <a:t>    </a:t>
            </a:r>
            <a:r>
              <a:rPr lang="ru-RU" sz="1400" b="1" dirty="0" smtClean="0">
                <a:solidFill>
                  <a:srgbClr val="7030A0"/>
                </a:solidFill>
                <a:latin typeface="Times New Roman" panose="02020603050405020304" pitchFamily="18" charset="0"/>
                <a:cs typeface="Times New Roman" panose="02020603050405020304" pitchFamily="18" charset="0"/>
              </a:rPr>
              <a:t>Ставка </a:t>
            </a:r>
            <a:r>
              <a:rPr lang="ru-RU" sz="1400" dirty="0" smtClean="0">
                <a:solidFill>
                  <a:srgbClr val="002060"/>
                </a:solidFill>
                <a:latin typeface="Times New Roman" panose="02020603050405020304" pitchFamily="18" charset="0"/>
                <a:cs typeface="Times New Roman" panose="02020603050405020304" pitchFamily="18" charset="0"/>
              </a:rPr>
              <a:t>сбора устанавливается ОМПУ </a:t>
            </a:r>
            <a:r>
              <a:rPr lang="ru-RU" sz="1400" b="1" i="1" dirty="0" smtClean="0">
                <a:solidFill>
                  <a:srgbClr val="C00000"/>
                </a:solidFill>
                <a:latin typeface="Times New Roman" panose="02020603050405020304" pitchFamily="18" charset="0"/>
                <a:cs typeface="Times New Roman" panose="02020603050405020304" pitchFamily="18" charset="0"/>
              </a:rPr>
              <a:t>в </a:t>
            </a:r>
            <a:r>
              <a:rPr lang="ru-RU" sz="1400" b="1" i="1" dirty="0">
                <a:solidFill>
                  <a:srgbClr val="C00000"/>
                </a:solidFill>
                <a:latin typeface="Times New Roman" panose="02020603050405020304" pitchFamily="18" charset="0"/>
                <a:cs typeface="Times New Roman" panose="02020603050405020304" pitchFamily="18" charset="0"/>
              </a:rPr>
              <a:t>леях в месяц </a:t>
            </a:r>
            <a:r>
              <a:rPr lang="ru-RU" sz="1400" dirty="0">
                <a:latin typeface="Times New Roman" panose="02020603050405020304" pitchFamily="18" charset="0"/>
                <a:cs typeface="Times New Roman" panose="02020603050405020304" pitchFamily="18" charset="0"/>
              </a:rPr>
              <a:t>за каждую транспортную единицу, в зависимости от количества </a:t>
            </a:r>
            <a:r>
              <a:rPr lang="ru-RU" sz="1400" dirty="0" smtClean="0">
                <a:latin typeface="Times New Roman" panose="02020603050405020304" pitchFamily="18" charset="0"/>
                <a:cs typeface="Times New Roman" panose="02020603050405020304" pitchFamily="18" charset="0"/>
              </a:rPr>
              <a:t>мест.</a:t>
            </a:r>
          </a:p>
          <a:p>
            <a:pPr marL="0" lvl="0" indent="0">
              <a:spcBef>
                <a:spcPts val="0"/>
              </a:spcBef>
              <a:buClr>
                <a:srgbClr val="B31166"/>
              </a:buClr>
              <a:buSzPct val="80000"/>
              <a:buNone/>
            </a:pPr>
            <a:r>
              <a:rPr lang="ru-RU" sz="1400" cap="none" dirty="0">
                <a:solidFill>
                  <a:srgbClr val="002060"/>
                </a:solidFill>
                <a:latin typeface="Times New Roman" panose="02020603050405020304" pitchFamily="18" charset="0"/>
                <a:cs typeface="Times New Roman" panose="02020603050405020304" pitchFamily="18" charset="0"/>
              </a:rPr>
              <a:t> </a:t>
            </a:r>
            <a:r>
              <a:rPr lang="ru-RU" sz="1400" cap="none" dirty="0" smtClean="0">
                <a:solidFill>
                  <a:srgbClr val="002060"/>
                </a:solidFill>
                <a:latin typeface="Times New Roman" panose="02020603050405020304" pitchFamily="18" charset="0"/>
                <a:cs typeface="Times New Roman" panose="02020603050405020304" pitchFamily="18" charset="0"/>
              </a:rPr>
              <a:t> </a:t>
            </a:r>
            <a:endParaRPr lang="ru-RU" sz="1400" cap="none" dirty="0">
              <a:solidFill>
                <a:srgbClr val="002060"/>
              </a:solidFill>
              <a:latin typeface="Times New Roman" panose="02020603050405020304" pitchFamily="18" charset="0"/>
              <a:cs typeface="Times New Roman" panose="02020603050405020304" pitchFamily="18" charset="0"/>
            </a:endParaRPr>
          </a:p>
          <a:p>
            <a:pPr>
              <a:spcBef>
                <a:spcPts val="0"/>
              </a:spcBef>
              <a:buClr>
                <a:srgbClr val="B31166"/>
              </a:buClr>
              <a:buSzPct val="80000"/>
              <a:buFont typeface="Wingdings" panose="05000000000000000000" pitchFamily="2" charset="2"/>
              <a:buChar char="Ø"/>
            </a:pPr>
            <a:r>
              <a:rPr lang="en-US" sz="1400" dirty="0">
                <a:solidFill>
                  <a:srgbClr val="7030A0"/>
                </a:solidFill>
                <a:latin typeface="Times New Roman" panose="02020603050405020304" pitchFamily="18" charset="0"/>
                <a:cs typeface="Times New Roman" panose="02020603050405020304" pitchFamily="18" charset="0"/>
              </a:rPr>
              <a:t> </a:t>
            </a:r>
            <a:r>
              <a:rPr lang="en-US" sz="1400" dirty="0" smtClean="0">
                <a:solidFill>
                  <a:srgbClr val="7030A0"/>
                </a:solidFill>
                <a:latin typeface="Times New Roman" panose="02020603050405020304" pitchFamily="18" charset="0"/>
                <a:cs typeface="Times New Roman" panose="02020603050405020304" pitchFamily="18" charset="0"/>
              </a:rPr>
              <a:t>   </a:t>
            </a:r>
            <a:r>
              <a:rPr lang="ru-RU" sz="1400" cap="none" dirty="0" smtClean="0">
                <a:solidFill>
                  <a:srgbClr val="7030A0"/>
                </a:solidFill>
                <a:latin typeface="Times New Roman" panose="02020603050405020304" pitchFamily="18" charset="0"/>
                <a:cs typeface="Times New Roman" panose="02020603050405020304" pitchFamily="18" charset="0"/>
              </a:rPr>
              <a:t> </a:t>
            </a:r>
            <a:r>
              <a:rPr lang="ru-RU" sz="1400" b="1" cap="none" dirty="0">
                <a:solidFill>
                  <a:srgbClr val="7030A0"/>
                </a:solidFill>
                <a:latin typeface="Times New Roman" panose="02020603050405020304" pitchFamily="18" charset="0"/>
                <a:cs typeface="Times New Roman" panose="02020603050405020304" pitchFamily="18" charset="0"/>
              </a:rPr>
              <a:t>Порядок исчисления </a:t>
            </a:r>
            <a:r>
              <a:rPr lang="ru-RU" sz="1400" b="1" cap="none" dirty="0" smtClean="0">
                <a:solidFill>
                  <a:srgbClr val="7030A0"/>
                </a:solidFill>
                <a:latin typeface="Times New Roman" panose="02020603050405020304" pitchFamily="18" charset="0"/>
                <a:cs typeface="Times New Roman" panose="02020603050405020304" pitchFamily="18" charset="0"/>
              </a:rPr>
              <a:t>сбора</a:t>
            </a:r>
            <a:r>
              <a:rPr lang="ru-RU" sz="1400" cap="none" dirty="0" smtClean="0">
                <a:solidFill>
                  <a:schemeClr val="tx1"/>
                </a:solidFill>
                <a:latin typeface="Times New Roman" panose="02020603050405020304" pitchFamily="18" charset="0"/>
                <a:cs typeface="Times New Roman" panose="02020603050405020304" pitchFamily="18" charset="0"/>
              </a:rPr>
              <a:t>: к</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оличество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транспортных единиц посредством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которых в течении каждого месяца отчетного полугодия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оказываются услуги по автомобильной перевозке пассажиров на территории населенного пункта (муниципия, города, села (коммуны)</a:t>
            </a:r>
            <a:r>
              <a:rPr lang="ro-MD" sz="1400"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ro-MD" sz="1400" b="1" cap="none" dirty="0" smtClean="0">
                <a:solidFill>
                  <a:srgbClr val="B31166"/>
                </a:solidFill>
                <a:latin typeface="Times New Roman" panose="02020603050405020304" pitchFamily="18" charset="0"/>
                <a:cs typeface="Times New Roman" panose="02020603050405020304" pitchFamily="18" charset="0"/>
              </a:rPr>
              <a:t>X</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ставку, установленную </a:t>
            </a:r>
            <a:r>
              <a:rPr lang="ru-RU" sz="1400" dirty="0" smtClean="0">
                <a:solidFill>
                  <a:prstClr val="black">
                    <a:lumMod val="75000"/>
                    <a:lumOff val="25000"/>
                  </a:prstClr>
                </a:solidFill>
                <a:latin typeface="Times New Roman" panose="02020603050405020304" pitchFamily="18" charset="0"/>
                <a:cs typeface="Times New Roman" panose="02020603050405020304" pitchFamily="18" charset="0"/>
              </a:rPr>
              <a:t>ОМПУ </a:t>
            </a:r>
            <a:r>
              <a:rPr lang="ru-RU" sz="1400" b="1" i="1" dirty="0">
                <a:solidFill>
                  <a:srgbClr val="C00000"/>
                </a:solidFill>
                <a:latin typeface="Times New Roman" panose="02020603050405020304" pitchFamily="18" charset="0"/>
                <a:cs typeface="Times New Roman" panose="02020603050405020304" pitchFamily="18" charset="0"/>
              </a:rPr>
              <a:t>в леях в месяц </a:t>
            </a:r>
            <a:r>
              <a:rPr lang="ru-RU" sz="1400" dirty="0" smtClean="0">
                <a:solidFill>
                  <a:prstClr val="black">
                    <a:lumMod val="75000"/>
                    <a:lumOff val="25000"/>
                  </a:prstClr>
                </a:solidFill>
                <a:latin typeface="Times New Roman" panose="02020603050405020304" pitchFamily="18" charset="0"/>
                <a:cs typeface="Times New Roman" panose="02020603050405020304" pitchFamily="18" charset="0"/>
              </a:rPr>
              <a:t>за </a:t>
            </a:r>
            <a:r>
              <a:rPr lang="ru-RU" sz="1400" dirty="0">
                <a:solidFill>
                  <a:prstClr val="black">
                    <a:lumMod val="75000"/>
                    <a:lumOff val="25000"/>
                  </a:prstClr>
                </a:solidFill>
                <a:latin typeface="Times New Roman" panose="02020603050405020304" pitchFamily="18" charset="0"/>
                <a:cs typeface="Times New Roman" panose="02020603050405020304" pitchFamily="18" charset="0"/>
              </a:rPr>
              <a:t>каждую транспортную единицу, в зависимости от количества мест в </a:t>
            </a:r>
            <a:r>
              <a:rPr lang="ru-RU" sz="1400" dirty="0" smtClean="0">
                <a:solidFill>
                  <a:prstClr val="black">
                    <a:lumMod val="75000"/>
                    <a:lumOff val="25000"/>
                  </a:prstClr>
                </a:solidFill>
                <a:latin typeface="Times New Roman" panose="02020603050405020304" pitchFamily="18" charset="0"/>
                <a:cs typeface="Times New Roman" panose="02020603050405020304" pitchFamily="18" charset="0"/>
              </a:rPr>
              <a:t>ней. Полученные в течении каждого месяца отчетного полугодия результаты, складываются. </a:t>
            </a:r>
            <a:endParaRPr lang="ru-RU" sz="1400" dirty="0">
              <a:solidFill>
                <a:prstClr val="black">
                  <a:lumMod val="75000"/>
                  <a:lumOff val="25000"/>
                </a:prstClr>
              </a:solidFill>
              <a:latin typeface="Times New Roman" panose="02020603050405020304" pitchFamily="18" charset="0"/>
              <a:cs typeface="Times New Roman" panose="02020603050405020304" pitchFamily="18" charset="0"/>
            </a:endParaRPr>
          </a:p>
          <a:p>
            <a:pPr lvl="0">
              <a:spcBef>
                <a:spcPts val="0"/>
              </a:spcBef>
              <a:buClr>
                <a:srgbClr val="B31166"/>
              </a:buClr>
              <a:buSzPct val="80000"/>
              <a:buFont typeface="Wingdings" panose="05000000000000000000" pitchFamily="2" charset="2"/>
              <a:buChar char="Ø"/>
            </a:pPr>
            <a:r>
              <a:rPr lang="ru-RU" sz="1400" b="1" cap="none" dirty="0" smtClean="0">
                <a:solidFill>
                  <a:srgbClr val="FF0000"/>
                </a:solidFill>
                <a:latin typeface="Times New Roman" panose="02020603050405020304" pitchFamily="18" charset="0"/>
                <a:cs typeface="Times New Roman" panose="02020603050405020304" pitchFamily="18" charset="0"/>
              </a:rPr>
              <a:t>     </a:t>
            </a:r>
            <a:r>
              <a:rPr lang="ru-RU" sz="1400" b="1" cap="none" dirty="0" smtClean="0">
                <a:solidFill>
                  <a:srgbClr val="7030A0"/>
                </a:solidFill>
                <a:latin typeface="Times New Roman" panose="02020603050405020304" pitchFamily="18" charset="0"/>
                <a:cs typeface="Times New Roman" panose="02020603050405020304" pitchFamily="18" charset="0"/>
              </a:rPr>
              <a:t>Исчисляется сбор по каждой автотранспортной единице,</a:t>
            </a:r>
            <a:r>
              <a:rPr lang="ru-RU" sz="1400" b="1" cap="none" dirty="0" smtClean="0">
                <a:solidFill>
                  <a:srgbClr val="FF0000"/>
                </a:solidFill>
                <a:latin typeface="Times New Roman" panose="02020603050405020304" pitchFamily="18" charset="0"/>
                <a:cs typeface="Times New Roman" panose="02020603050405020304" pitchFamily="18" charset="0"/>
              </a:rPr>
              <a:t> </a:t>
            </a:r>
            <a:r>
              <a:rPr lang="ru-RU" sz="1400" cap="none" dirty="0" smtClean="0">
                <a:solidFill>
                  <a:schemeClr val="tx1"/>
                </a:solidFill>
                <a:latin typeface="Times New Roman" panose="02020603050405020304" pitchFamily="18" charset="0"/>
                <a:cs typeface="Times New Roman" panose="02020603050405020304" pitchFamily="18" charset="0"/>
              </a:rPr>
              <a:t>за </a:t>
            </a:r>
            <a:r>
              <a:rPr lang="ru-RU" sz="1400" cap="none" dirty="0">
                <a:solidFill>
                  <a:schemeClr val="tx1"/>
                </a:solidFill>
                <a:latin typeface="Times New Roman" panose="02020603050405020304" pitchFamily="18" charset="0"/>
                <a:cs typeface="Times New Roman" panose="02020603050405020304" pitchFamily="18" charset="0"/>
              </a:rPr>
              <a:t>период -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с дня, указанного ОМПУ в выданных им соответствующих разрешениях/уведомлениях/согласованиях, и до дня истечения срока действия, приостановления, аннулирования, отзыва разрешений/уведомлений/согласований в установленном действующим законодательством порядке</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a:t>
            </a:r>
          </a:p>
          <a:p>
            <a:pPr marL="0" indent="0">
              <a:buNone/>
            </a:pPr>
            <a:r>
              <a:rPr lang="ru-RU" sz="1400" dirty="0">
                <a:latin typeface="Times New Roman" panose="02020603050405020304" pitchFamily="18" charset="0"/>
                <a:cs typeface="Times New Roman" panose="02020603050405020304" pitchFamily="18" charset="0"/>
              </a:rPr>
              <a:t/>
            </a:r>
            <a:br>
              <a:rPr lang="ru-RU" sz="1400" dirty="0">
                <a:latin typeface="Times New Roman" panose="02020603050405020304" pitchFamily="18" charset="0"/>
                <a:cs typeface="Times New Roman" panose="02020603050405020304" pitchFamily="18" charset="0"/>
              </a:rPr>
            </a:br>
            <a:endParaRPr lang="ru-RU" sz="1400" b="1" dirty="0" smtClean="0">
              <a:solidFill>
                <a:srgbClr val="7030A0"/>
              </a:solidFill>
              <a:latin typeface="Times New Roman" panose="02020603050405020304" pitchFamily="18" charset="0"/>
              <a:cs typeface="Times New Roman" panose="02020603050405020304" pitchFamily="18" charset="0"/>
            </a:endParaRPr>
          </a:p>
        </p:txBody>
      </p:sp>
      <p:sp>
        <p:nvSpPr>
          <p:cNvPr id="4" name="Скругленный прямоугольник 3"/>
          <p:cNvSpPr/>
          <p:nvPr/>
        </p:nvSpPr>
        <p:spPr>
          <a:xfrm>
            <a:off x="9310255" y="193965"/>
            <a:ext cx="2748177" cy="1119460"/>
          </a:xfrm>
          <a:prstGeom prst="roundRect">
            <a:avLst>
              <a:gd name="adj" fmla="val 10000"/>
            </a:avLst>
          </a:prstGeom>
          <a:blipFill>
            <a:blip r:embed="rId3" cstate="print">
              <a:extLst>
                <a:ext uri="{28A0092B-C50C-407E-A947-70E740481C1C}">
                  <a14:useLocalDpi xmlns:a14="http://schemas.microsoft.com/office/drawing/2010/main" val="0"/>
                </a:ext>
              </a:extLst>
            </a:blip>
            <a:srcRect/>
            <a:stretch>
              <a:fillRect t="-64000" b="-64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828533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64822" y="576775"/>
            <a:ext cx="5399315" cy="503088"/>
          </a:xfrm>
        </p:spPr>
        <p:txBody>
          <a:bodyPr>
            <a:noAutofit/>
          </a:bodyPr>
          <a:lstStyle/>
          <a:p>
            <a:pPr algn="ctr"/>
            <a:r>
              <a:rPr lang="ru-RU" sz="1800" b="1" i="1" dirty="0">
                <a:solidFill>
                  <a:srgbClr val="C00000"/>
                </a:solidFill>
                <a:latin typeface="Times New Roman" panose="02020603050405020304" pitchFamily="18" charset="0"/>
                <a:cs typeface="Times New Roman" panose="02020603050405020304" pitchFamily="18" charset="0"/>
              </a:rPr>
              <a:t>Сбор за парковку </a:t>
            </a:r>
            <a:r>
              <a:rPr lang="ro-RO" sz="1800" b="1" i="1" dirty="0">
                <a:solidFill>
                  <a:srgbClr val="C00000"/>
                </a:solidFill>
                <a:latin typeface="Times New Roman" panose="02020603050405020304" pitchFamily="18" charset="0"/>
                <a:cs typeface="Times New Roman" panose="02020603050405020304" pitchFamily="18" charset="0"/>
              </a:rPr>
              <a:t> </a:t>
            </a:r>
            <a:r>
              <a:rPr lang="ru-RU" sz="1800" b="1" i="1" dirty="0">
                <a:solidFill>
                  <a:srgbClr val="C00000"/>
                </a:solidFill>
                <a:latin typeface="Times New Roman" panose="02020603050405020304" pitchFamily="18" charset="0"/>
                <a:cs typeface="Times New Roman" panose="02020603050405020304" pitchFamily="18" charset="0"/>
              </a:rPr>
              <a:t>автотранспорта </a:t>
            </a:r>
            <a:r>
              <a:rPr lang="en-US" sz="1800" dirty="0">
                <a:solidFill>
                  <a:srgbClr val="C00000"/>
                </a:solidFill>
                <a:latin typeface="Times New Roman" panose="02020603050405020304" pitchFamily="18" charset="0"/>
                <a:cs typeface="Times New Roman" panose="02020603050405020304" pitchFamily="18" charset="0"/>
              </a:rPr>
              <a:t/>
            </a:r>
            <a:br>
              <a:rPr lang="en-US" sz="1800" dirty="0">
                <a:solidFill>
                  <a:srgbClr val="C00000"/>
                </a:solidFill>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773723" y="1173018"/>
            <a:ext cx="10972800" cy="5199646"/>
          </a:xfrm>
        </p:spPr>
        <p:txBody>
          <a:bodyPr>
            <a:normAutofit/>
          </a:bodyPr>
          <a:lstStyle/>
          <a:p>
            <a:pPr marL="0" lvl="0" indent="0" defTabSz="457200">
              <a:lnSpc>
                <a:spcPct val="100000"/>
              </a:lnSpc>
              <a:spcBef>
                <a:spcPts val="0"/>
              </a:spcBef>
              <a:buClr>
                <a:srgbClr val="B31166"/>
              </a:buClr>
              <a:buSzPct val="80000"/>
              <a:buFont typeface="Wingdings 3" charset="2"/>
              <a:buChar char=""/>
            </a:pPr>
            <a:r>
              <a:rPr lang="ru-RU" sz="1400" b="1" cap="none" dirty="0" smtClean="0">
                <a:solidFill>
                  <a:srgbClr val="7030A0"/>
                </a:solidFill>
                <a:latin typeface="Times New Roman" panose="02020603050405020304" pitchFamily="18" charset="0"/>
                <a:cs typeface="Times New Roman" panose="02020603050405020304" pitchFamily="18" charset="0"/>
              </a:rPr>
              <a:t>   Субъекты </a:t>
            </a:r>
            <a:r>
              <a:rPr lang="ru-RU" sz="1400" b="1" cap="none" dirty="0">
                <a:solidFill>
                  <a:srgbClr val="7030A0"/>
                </a:solidFill>
                <a:latin typeface="Times New Roman" panose="02020603050405020304" pitchFamily="18" charset="0"/>
                <a:cs typeface="Times New Roman" panose="02020603050405020304" pitchFamily="18" charset="0"/>
              </a:rPr>
              <a:t>налогообложения</a:t>
            </a:r>
          </a:p>
          <a:p>
            <a:pPr marL="0" lvl="0" indent="0" defTabSz="457200">
              <a:lnSpc>
                <a:spcPct val="100000"/>
              </a:lnSpc>
              <a:spcBef>
                <a:spcPts val="0"/>
              </a:spcBef>
              <a:buClr>
                <a:srgbClr val="B31166"/>
              </a:buClr>
              <a:buSzPct val="80000"/>
              <a:buNone/>
            </a:pP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    юридические или физические лица, зарегистрированные в качестве предпринимателей и </a:t>
            </a:r>
            <a:r>
              <a:rPr lang="ru-RU" sz="1400" cap="none" dirty="0">
                <a:solidFill>
                  <a:srgbClr val="FF0000"/>
                </a:solidFill>
                <a:latin typeface="Times New Roman" panose="02020603050405020304" pitchFamily="18" charset="0"/>
                <a:cs typeface="Times New Roman" panose="02020603050405020304" pitchFamily="18" charset="0"/>
              </a:rPr>
              <a:t>предоставляющие услуги по парковке автотранспорта</a:t>
            </a:r>
          </a:p>
          <a:p>
            <a:pPr marL="0" lvl="0" indent="0" defTabSz="457200">
              <a:lnSpc>
                <a:spcPct val="100000"/>
              </a:lnSpc>
              <a:spcBef>
                <a:spcPts val="0"/>
              </a:spcBef>
              <a:buClr>
                <a:srgbClr val="B31166"/>
              </a:buClr>
              <a:buSzPct val="80000"/>
              <a:buNone/>
            </a:pPr>
            <a:r>
              <a:rPr lang="ru-RU" sz="1400" cap="none" dirty="0">
                <a:solidFill>
                  <a:srgbClr val="7030A0"/>
                </a:solidFill>
                <a:latin typeface="Times New Roman" panose="02020603050405020304" pitchFamily="18" charset="0"/>
                <a:cs typeface="Times New Roman" panose="02020603050405020304" pitchFamily="18" charset="0"/>
              </a:rPr>
              <a:t>►    </a:t>
            </a:r>
            <a:r>
              <a:rPr lang="ru-RU" sz="1400" b="1" cap="none" dirty="0">
                <a:solidFill>
                  <a:srgbClr val="7030A0"/>
                </a:solidFill>
                <a:latin typeface="Times New Roman" panose="02020603050405020304" pitchFamily="18" charset="0"/>
                <a:cs typeface="Times New Roman" panose="02020603050405020304" pitchFamily="18" charset="0"/>
              </a:rPr>
              <a:t>Объект налогообложения -</a:t>
            </a:r>
            <a:r>
              <a:rPr lang="ru-RU" sz="1400" cap="none" dirty="0">
                <a:solidFill>
                  <a:srgbClr val="7030A0"/>
                </a:solidFill>
                <a:latin typeface="Times New Roman" panose="02020603050405020304" pitchFamily="18" charset="0"/>
                <a:cs typeface="Times New Roman" panose="02020603050405020304" pitchFamily="18" charset="0"/>
              </a:rPr>
              <a:t>  </a:t>
            </a:r>
            <a:r>
              <a:rPr lang="ru-RU" sz="1400" b="1" cap="none" dirty="0" smtClean="0">
                <a:solidFill>
                  <a:prstClr val="black">
                    <a:lumMod val="75000"/>
                    <a:lumOff val="25000"/>
                  </a:prstClr>
                </a:solidFill>
                <a:latin typeface="Times New Roman" panose="02020603050405020304" pitchFamily="18" charset="0"/>
                <a:cs typeface="Times New Roman" panose="02020603050405020304" pitchFamily="18" charset="0"/>
              </a:rPr>
              <a:t>парковка*</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
            </a:r>
            <a:b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br>
            <a:r>
              <a:rPr lang="ru-RU" sz="1400" b="1" cap="none" dirty="0" smtClean="0">
                <a:solidFill>
                  <a:srgbClr val="7030A0"/>
                </a:solidFill>
                <a:latin typeface="Times New Roman" panose="02020603050405020304" pitchFamily="18" charset="0"/>
                <a:cs typeface="Times New Roman" panose="02020603050405020304" pitchFamily="18" charset="0"/>
              </a:rPr>
              <a:t>► </a:t>
            </a:r>
            <a:r>
              <a:rPr lang="ru-RU" sz="1400" b="1" cap="none" dirty="0">
                <a:solidFill>
                  <a:srgbClr val="7030A0"/>
                </a:solidFill>
                <a:latin typeface="Times New Roman" panose="02020603050405020304" pitchFamily="18" charset="0"/>
                <a:cs typeface="Times New Roman" panose="02020603050405020304" pitchFamily="18" charset="0"/>
              </a:rPr>
              <a:t>Налогооблагаемая база </a:t>
            </a:r>
            <a:r>
              <a:rPr lang="ru-RU" sz="1400" b="1" cap="none" dirty="0">
                <a:solidFill>
                  <a:srgbClr val="B31166"/>
                </a:solidFill>
                <a:latin typeface="Times New Roman" panose="02020603050405020304" pitchFamily="18" charset="0"/>
                <a:cs typeface="Times New Roman" panose="02020603050405020304" pitchFamily="18" charset="0"/>
              </a:rPr>
              <a:t>-</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 площадь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парковки</a:t>
            </a:r>
          </a:p>
          <a:p>
            <a:pPr marL="0" indent="0">
              <a:buNone/>
            </a:pPr>
            <a:r>
              <a:rPr lang="ru-RU" sz="1400" dirty="0" smtClean="0">
                <a:solidFill>
                  <a:prstClr val="black">
                    <a:lumMod val="75000"/>
                    <a:lumOff val="25000"/>
                  </a:prstClr>
                </a:solidFill>
                <a:latin typeface="Times New Roman" panose="02020603050405020304" pitchFamily="18" charset="0"/>
                <a:cs typeface="Times New Roman" panose="02020603050405020304" pitchFamily="18" charset="0"/>
              </a:rPr>
              <a:t>►   Ставка сбора устанавливается </a:t>
            </a:r>
            <a:r>
              <a:rPr lang="ru-RU" sz="1500" dirty="0" smtClean="0">
                <a:solidFill>
                  <a:prstClr val="black">
                    <a:lumMod val="75000"/>
                    <a:lumOff val="25000"/>
                  </a:prstClr>
                </a:solidFill>
                <a:latin typeface="Times New Roman" panose="02020603050405020304" pitchFamily="18" charset="0"/>
                <a:cs typeface="Times New Roman" panose="02020603050405020304" pitchFamily="18" charset="0"/>
              </a:rPr>
              <a:t>ОМПУ </a:t>
            </a:r>
            <a:r>
              <a:rPr lang="ru-RU" sz="1500" b="1" i="1" dirty="0" smtClean="0">
                <a:solidFill>
                  <a:srgbClr val="C00000"/>
                </a:solidFill>
                <a:latin typeface="Times New Roman" panose="02020603050405020304" pitchFamily="18" charset="0"/>
                <a:cs typeface="Times New Roman" panose="02020603050405020304" pitchFamily="18" charset="0"/>
              </a:rPr>
              <a:t>в </a:t>
            </a:r>
            <a:r>
              <a:rPr lang="ru-RU" sz="1500" b="1" i="1" dirty="0">
                <a:solidFill>
                  <a:srgbClr val="C00000"/>
                </a:solidFill>
                <a:latin typeface="Times New Roman" panose="02020603050405020304" pitchFamily="18" charset="0"/>
                <a:cs typeface="Times New Roman" panose="02020603050405020304" pitchFamily="18" charset="0"/>
              </a:rPr>
              <a:t>леях в год </a:t>
            </a:r>
            <a:r>
              <a:rPr lang="ru-RU" sz="1500" dirty="0">
                <a:latin typeface="Times New Roman" panose="02020603050405020304" pitchFamily="18" charset="0"/>
                <a:cs typeface="Times New Roman" panose="02020603050405020304" pitchFamily="18" charset="0"/>
              </a:rPr>
              <a:t>за каждый квадратный </a:t>
            </a:r>
            <a:r>
              <a:rPr lang="ru-RU" sz="1500" dirty="0" smtClean="0">
                <a:latin typeface="Times New Roman" panose="02020603050405020304" pitchFamily="18" charset="0"/>
                <a:cs typeface="Times New Roman" panose="02020603050405020304" pitchFamily="18" charset="0"/>
              </a:rPr>
              <a:t>метр парковки</a:t>
            </a:r>
            <a:r>
              <a:rPr lang="ru-RU" sz="1500" dirty="0">
                <a:latin typeface="Times New Roman" panose="02020603050405020304" pitchFamily="18" charset="0"/>
                <a:cs typeface="Times New Roman" panose="02020603050405020304" pitchFamily="18" charset="0"/>
              </a:rPr>
              <a:t/>
            </a:r>
            <a:br>
              <a:rPr lang="ru-RU" sz="1500" dirty="0">
                <a:latin typeface="Times New Roman" panose="02020603050405020304" pitchFamily="18" charset="0"/>
                <a:cs typeface="Times New Roman" panose="02020603050405020304" pitchFamily="18" charset="0"/>
              </a:rPr>
            </a:b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
            </a:r>
            <a:b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br>
            <a:r>
              <a:rPr lang="ru-RU" sz="1400" cap="none" dirty="0" smtClean="0">
                <a:solidFill>
                  <a:srgbClr val="7030A0"/>
                </a:solidFill>
                <a:latin typeface="Times New Roman" panose="02020603050405020304" pitchFamily="18" charset="0"/>
                <a:cs typeface="Times New Roman" panose="02020603050405020304" pitchFamily="18" charset="0"/>
              </a:rPr>
              <a:t>► Порядок </a:t>
            </a:r>
            <a:r>
              <a:rPr lang="ru-RU" sz="1400" cap="none" dirty="0">
                <a:solidFill>
                  <a:srgbClr val="7030A0"/>
                </a:solidFill>
                <a:latin typeface="Times New Roman" panose="02020603050405020304" pitchFamily="18" charset="0"/>
                <a:cs typeface="Times New Roman" panose="02020603050405020304" pitchFamily="18" charset="0"/>
              </a:rPr>
              <a:t>исчисления сбора: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площадь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парковки в отчетном полугодии </a:t>
            </a:r>
            <a:r>
              <a:rPr lang="ro-RO" sz="1400" cap="none" dirty="0">
                <a:solidFill>
                  <a:prstClr val="black">
                    <a:lumMod val="75000"/>
                    <a:lumOff val="25000"/>
                  </a:prstClr>
                </a:solidFill>
                <a:latin typeface="Times New Roman" panose="02020603050405020304" pitchFamily="18" charset="0"/>
                <a:cs typeface="Times New Roman" panose="02020603050405020304" pitchFamily="18" charset="0"/>
              </a:rPr>
              <a:t>X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½ от годовой ставки сбора, установленной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ОМПУ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для соответствующего налогового периода</a:t>
            </a:r>
            <a:endParaRPr lang="ru-RU" sz="1400" cap="none" dirty="0">
              <a:solidFill>
                <a:prstClr val="black">
                  <a:lumMod val="75000"/>
                  <a:lumOff val="25000"/>
                </a:prstClr>
              </a:solidFill>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
                <a:srgbClr val="B31166"/>
              </a:buClr>
              <a:buSzPct val="80000"/>
              <a:buNone/>
            </a:pP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 Сбор исчисляется за период: </a:t>
            </a:r>
            <a:r>
              <a:rPr lang="ru-RU" sz="1400" cap="none" dirty="0">
                <a:solidFill>
                  <a:prstClr val="black">
                    <a:lumMod val="75000"/>
                    <a:lumOff val="25000"/>
                  </a:prstClr>
                </a:solidFill>
                <a:latin typeface="Times New Roman" panose="02020603050405020304" pitchFamily="18" charset="0"/>
                <a:cs typeface="Times New Roman" panose="02020603050405020304" pitchFamily="18" charset="0"/>
              </a:rPr>
              <a:t>с дня, указанного ОМПУ в выданном разрешении на размещение парковки и до дня истечения срока его действия.</a:t>
            </a:r>
          </a:p>
          <a:p>
            <a:pPr algn="just">
              <a:lnSpc>
                <a:spcPct val="107000"/>
              </a:lnSpc>
            </a:pPr>
            <a:r>
              <a:rPr lang="ru-RU" sz="1400" dirty="0" smtClean="0">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ч. 11) ст. 288 НК, </a:t>
            </a:r>
            <a:r>
              <a:rPr lang="ru-RU" sz="1400" i="1" dirty="0">
                <a:solidFill>
                  <a:srgbClr val="7030A0"/>
                </a:solidFill>
                <a:latin typeface="Times New Roman" panose="02020603050405020304" pitchFamily="18" charset="0"/>
                <a:cs typeface="Times New Roman" panose="02020603050405020304" pitchFamily="18" charset="0"/>
              </a:rPr>
              <a:t>Парковка автотранспорта</a:t>
            </a:r>
            <a:r>
              <a:rPr lang="ru-RU" sz="1400" dirty="0">
                <a:solidFill>
                  <a:srgbClr val="7030A0"/>
                </a:solidFill>
                <a:latin typeface="Times New Roman" panose="02020603050405020304" pitchFamily="18" charset="0"/>
                <a:cs typeface="Times New Roman" panose="02020603050405020304" pitchFamily="18" charset="0"/>
              </a:rPr>
              <a:t> </a:t>
            </a:r>
            <a:r>
              <a:rPr lang="ru-RU" sz="1400" dirty="0">
                <a:solidFill>
                  <a:prstClr val="black">
                    <a:lumMod val="75000"/>
                    <a:lumOff val="25000"/>
                  </a:prstClr>
                </a:solidFill>
                <a:latin typeface="Times New Roman" panose="02020603050405020304" pitchFamily="18" charset="0"/>
                <a:cs typeface="Times New Roman" panose="02020603050405020304" pitchFamily="18" charset="0"/>
              </a:rPr>
              <a:t>– размещение автотранспортных средств на специально отведенной территории или в специальных сооружениях, предназначенных для парковки и хранения автотранспорта, а также предоставления соответствующих платных услуг.</a:t>
            </a:r>
          </a:p>
          <a:p>
            <a:pPr marL="0" indent="0">
              <a:buNone/>
            </a:pPr>
            <a:endParaRPr lang="ru-RU" sz="1400" dirty="0"/>
          </a:p>
        </p:txBody>
      </p:sp>
      <p:pic>
        <p:nvPicPr>
          <p:cNvPr id="4" name="Рисунок 3"/>
          <p:cNvPicPr>
            <a:picLocks noChangeAspect="1"/>
          </p:cNvPicPr>
          <p:nvPr/>
        </p:nvPicPr>
        <p:blipFill>
          <a:blip r:embed="rId2"/>
          <a:stretch>
            <a:fillRect/>
          </a:stretch>
        </p:blipFill>
        <p:spPr>
          <a:xfrm>
            <a:off x="8985099" y="-398450"/>
            <a:ext cx="3068411" cy="1725368"/>
          </a:xfrm>
          <a:prstGeom prst="rect">
            <a:avLst/>
          </a:prstGeom>
        </p:spPr>
      </p:pic>
    </p:spTree>
    <p:extLst>
      <p:ext uri="{BB962C8B-B14F-4D97-AF65-F5344CB8AC3E}">
        <p14:creationId xmlns:p14="http://schemas.microsoft.com/office/powerpoint/2010/main" val="5913396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15854" y="242363"/>
            <a:ext cx="3990109" cy="367237"/>
          </a:xfrm>
        </p:spPr>
        <p:txBody>
          <a:bodyPr/>
          <a:lstStyle/>
          <a:p>
            <a:r>
              <a:rPr lang="ru-RU" sz="1700" b="1" dirty="0" smtClean="0">
                <a:solidFill>
                  <a:srgbClr val="C00000"/>
                </a:solidFill>
                <a:latin typeface="Bookman Old Style" panose="02050604050505020204" pitchFamily="18" charset="0"/>
                <a:ea typeface="+mn-ea"/>
                <a:cs typeface="+mn-cs"/>
              </a:rPr>
              <a:t>Сбор </a:t>
            </a:r>
            <a:r>
              <a:rPr lang="ru-RU" sz="1700" b="1" dirty="0">
                <a:solidFill>
                  <a:srgbClr val="C00000"/>
                </a:solidFill>
                <a:latin typeface="Bookman Old Style" panose="02050604050505020204" pitchFamily="18" charset="0"/>
                <a:ea typeface="+mn-ea"/>
                <a:cs typeface="+mn-cs"/>
              </a:rPr>
              <a:t>за временное проживание</a:t>
            </a:r>
            <a:endParaRPr lang="ru-RU" dirty="0">
              <a:solidFill>
                <a:srgbClr val="C00000"/>
              </a:solidFill>
            </a:endParaRPr>
          </a:p>
        </p:txBody>
      </p:sp>
      <p:sp>
        <p:nvSpPr>
          <p:cNvPr id="3" name="Объект 2"/>
          <p:cNvSpPr>
            <a:spLocks noGrp="1"/>
          </p:cNvSpPr>
          <p:nvPr>
            <p:ph idx="1"/>
          </p:nvPr>
        </p:nvSpPr>
        <p:spPr>
          <a:xfrm>
            <a:off x="1293091" y="1431636"/>
            <a:ext cx="10211521" cy="4692073"/>
          </a:xfrm>
        </p:spPr>
        <p:txBody>
          <a:bodyPr>
            <a:normAutofit/>
          </a:bodyPr>
          <a:lstStyle/>
          <a:p>
            <a:pPr algn="just">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       Субъекты </a:t>
            </a:r>
            <a:r>
              <a:rPr lang="ru-RU" b="1" dirty="0">
                <a:solidFill>
                  <a:srgbClr val="7030A0"/>
                </a:solidFill>
                <a:latin typeface="Times New Roman" panose="02020603050405020304" pitchFamily="18" charset="0"/>
                <a:cs typeface="Times New Roman" panose="02020603050405020304" pitchFamily="18" charset="0"/>
              </a:rPr>
              <a:t>налогообложения </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юридические или физические лица, зарегистрированные в качестве предпринимателей и оказывающие услуги по временному проживанию</a:t>
            </a:r>
            <a:r>
              <a:rPr lang="ru-RU" dirty="0" smtClean="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      </a:t>
            </a:r>
            <a:r>
              <a:rPr lang="ru-RU" b="1" dirty="0" smtClean="0">
                <a:solidFill>
                  <a:srgbClr val="7030A0"/>
                </a:solidFill>
                <a:latin typeface="Times New Roman" panose="02020603050405020304" pitchFamily="18" charset="0"/>
                <a:cs typeface="Times New Roman" panose="02020603050405020304" pitchFamily="18" charset="0"/>
              </a:rPr>
              <a:t>Объекты </a:t>
            </a:r>
            <a:r>
              <a:rPr lang="ru-RU" b="1" dirty="0">
                <a:solidFill>
                  <a:srgbClr val="7030A0"/>
                </a:solidFill>
                <a:latin typeface="Times New Roman" panose="02020603050405020304" pitchFamily="18" charset="0"/>
                <a:cs typeface="Times New Roman" panose="02020603050405020304" pitchFamily="18" charset="0"/>
              </a:rPr>
              <a:t>налогообложения </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услуги по временному проживанию, предоставляемые </a:t>
            </a:r>
            <a:r>
              <a:rPr lang="ru-RU" i="1" dirty="0">
                <a:solidFill>
                  <a:srgbClr val="C00000"/>
                </a:solidFill>
                <a:latin typeface="Times New Roman" panose="02020603050405020304" pitchFamily="18" charset="0"/>
                <a:cs typeface="Times New Roman" panose="02020603050405020304" pitchFamily="18" charset="0"/>
              </a:rPr>
              <a:t>структурами с функциями размещения</a:t>
            </a:r>
            <a:r>
              <a:rPr lang="ru-RU" dirty="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       Налогооблагаемая </a:t>
            </a:r>
            <a:r>
              <a:rPr lang="ru-RU" b="1" dirty="0">
                <a:solidFill>
                  <a:srgbClr val="7030A0"/>
                </a:solidFill>
                <a:latin typeface="Times New Roman" panose="02020603050405020304" pitchFamily="18" charset="0"/>
                <a:cs typeface="Times New Roman" panose="02020603050405020304" pitchFamily="18" charset="0"/>
              </a:rPr>
              <a:t>база </a:t>
            </a:r>
            <a:r>
              <a:rPr lang="ru-RU" dirty="0">
                <a:latin typeface="Times New Roman" panose="02020603050405020304" pitchFamily="18" charset="0"/>
                <a:cs typeface="Times New Roman" panose="02020603050405020304" pitchFamily="18" charset="0"/>
              </a:rPr>
              <a:t>- </a:t>
            </a:r>
            <a:r>
              <a:rPr lang="ru-RU" i="1" dirty="0">
                <a:latin typeface="Times New Roman" panose="02020603050405020304" pitchFamily="18" charset="0"/>
                <a:cs typeface="Times New Roman" panose="02020603050405020304" pitchFamily="18" charset="0"/>
              </a:rPr>
              <a:t>доход от продажи услуг </a:t>
            </a:r>
            <a:r>
              <a:rPr lang="ru-RU" dirty="0">
                <a:latin typeface="Times New Roman" panose="02020603050405020304" pitchFamily="18" charset="0"/>
                <a:cs typeface="Times New Roman" panose="02020603050405020304" pitchFamily="18" charset="0"/>
              </a:rPr>
              <a:t>по временному проживанию, </a:t>
            </a:r>
            <a:r>
              <a:rPr lang="ru-RU" u="sng" dirty="0">
                <a:latin typeface="Times New Roman" panose="02020603050405020304" pitchFamily="18" charset="0"/>
                <a:cs typeface="Times New Roman" panose="02020603050405020304" pitchFamily="18" charset="0"/>
              </a:rPr>
              <a:t>предоставляемых структурами, занимающимися размещением </a:t>
            </a:r>
            <a:r>
              <a:rPr lang="ru-RU" u="sng" dirty="0" smtClean="0">
                <a:latin typeface="Times New Roman" panose="02020603050405020304" pitchFamily="18" charset="0"/>
                <a:cs typeface="Times New Roman" panose="02020603050405020304" pitchFamily="18" charset="0"/>
              </a:rPr>
              <a:t>приезжающих</a:t>
            </a:r>
          </a:p>
          <a:p>
            <a:pPr algn="just">
              <a:buFont typeface="Wingdings" panose="05000000000000000000" pitchFamily="2" charset="2"/>
              <a:buChar char="Ø"/>
            </a:pPr>
            <a:r>
              <a:rPr lang="ru-RU" dirty="0" smtClean="0">
                <a:solidFill>
                  <a:srgbClr val="C00000"/>
                </a:solidFill>
                <a:latin typeface="Times New Roman" panose="02020603050405020304" pitchFamily="18" charset="0"/>
                <a:cs typeface="Times New Roman" panose="02020603050405020304" pitchFamily="18" charset="0"/>
              </a:rPr>
              <a:t>     Ставка </a:t>
            </a:r>
            <a:r>
              <a:rPr lang="ru-RU" dirty="0">
                <a:solidFill>
                  <a:srgbClr val="C00000"/>
                </a:solidFill>
                <a:latin typeface="Times New Roman" panose="02020603050405020304" pitchFamily="18" charset="0"/>
                <a:cs typeface="Times New Roman" panose="02020603050405020304" pitchFamily="18" charset="0"/>
              </a:rPr>
              <a:t>устанавливается ОМПУ </a:t>
            </a:r>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процентах от налогооблагаемой базы объекта </a:t>
            </a:r>
            <a:r>
              <a:rPr lang="ru-RU" dirty="0" smtClean="0">
                <a:latin typeface="Times New Roman" panose="02020603050405020304" pitchFamily="18" charset="0"/>
                <a:cs typeface="Times New Roman" panose="02020603050405020304" pitchFamily="18" charset="0"/>
              </a:rPr>
              <a:t>налогообложения</a:t>
            </a:r>
          </a:p>
          <a:p>
            <a:pPr algn="just">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     </a:t>
            </a:r>
            <a:r>
              <a:rPr lang="ru-RU" dirty="0" smtClean="0">
                <a:solidFill>
                  <a:srgbClr val="C00000"/>
                </a:solidFill>
                <a:latin typeface="Times New Roman" panose="02020603050405020304" pitchFamily="18" charset="0"/>
                <a:cs typeface="Times New Roman" panose="02020603050405020304" pitchFamily="18" charset="0"/>
              </a:rPr>
              <a:t>Исчисляется сбор </a:t>
            </a:r>
            <a:r>
              <a:rPr lang="ru-RU" dirty="0" smtClean="0">
                <a:latin typeface="Times New Roman" panose="02020603050405020304" pitchFamily="18" charset="0"/>
                <a:cs typeface="Times New Roman" panose="02020603050405020304" pitchFamily="18" charset="0"/>
              </a:rPr>
              <a:t>исходя из налогооблагаемой базы объекта налогообложения за отчетный период и ставки, установленной ОМПУ.</a:t>
            </a:r>
          </a:p>
          <a:p>
            <a:pPr algn="just">
              <a:buFont typeface="Wingdings" panose="05000000000000000000" pitchFamily="2" charset="2"/>
              <a:buChar char="ü"/>
            </a:pPr>
            <a:r>
              <a:rPr lang="ru-RU" b="1" i="1" dirty="0" smtClean="0">
                <a:latin typeface="Times New Roman" panose="02020603050405020304" pitchFamily="18" charset="0"/>
                <a:cs typeface="Times New Roman" panose="02020603050405020304" pitchFamily="18" charset="0"/>
              </a:rPr>
              <a:t>        </a:t>
            </a:r>
            <a:r>
              <a:rPr lang="ru-RU" i="1" dirty="0" smtClean="0">
                <a:solidFill>
                  <a:srgbClr val="C00000"/>
                </a:solidFill>
                <a:latin typeface="Times New Roman" panose="02020603050405020304" pitchFamily="18" charset="0"/>
                <a:cs typeface="Times New Roman" panose="02020603050405020304" pitchFamily="18" charset="0"/>
              </a:rPr>
              <a:t>структура </a:t>
            </a:r>
            <a:r>
              <a:rPr lang="ru-RU" i="1" dirty="0">
                <a:solidFill>
                  <a:srgbClr val="C00000"/>
                </a:solidFill>
                <a:latin typeface="Times New Roman" panose="02020603050405020304" pitchFamily="18" charset="0"/>
                <a:cs typeface="Times New Roman" panose="02020603050405020304" pitchFamily="18" charset="0"/>
              </a:rPr>
              <a:t>по туристическому приему с функциями размещения </a:t>
            </a:r>
            <a:r>
              <a:rPr lang="ru-RU" dirty="0">
                <a:latin typeface="Times New Roman" panose="02020603050405020304" pitchFamily="18" charset="0"/>
                <a:cs typeface="Times New Roman" panose="02020603050405020304" pitchFamily="18" charset="0"/>
              </a:rPr>
              <a:t>– строение или оборудованное место, предназначенное в соответствии с проектом и выполнением для размещения туристов; типы структур по туристическому приему с функциями размещения, которые могут действовать в Республике </a:t>
            </a:r>
            <a:r>
              <a:rPr lang="ru-RU" dirty="0" smtClean="0">
                <a:latin typeface="Times New Roman" panose="02020603050405020304" pitchFamily="18" charset="0"/>
                <a:cs typeface="Times New Roman" panose="02020603050405020304" pitchFamily="18" charset="0"/>
              </a:rPr>
              <a:t>Молдова, указаны в п. 7 ПП </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643/2003;</a:t>
            </a:r>
            <a:endParaRPr lang="ru-RU" dirty="0">
              <a:latin typeface="Times New Roman" panose="02020603050405020304" pitchFamily="18" charset="0"/>
              <a:cs typeface="Times New Roman" panose="02020603050405020304" pitchFamily="18" charset="0"/>
            </a:endParaRPr>
          </a:p>
          <a:p>
            <a:pPr algn="just"/>
            <a:endParaRPr lang="ru-RU" dirty="0" smtClean="0"/>
          </a:p>
        </p:txBody>
      </p:sp>
      <p:pic>
        <p:nvPicPr>
          <p:cNvPr id="4" name="Рисунок 3"/>
          <p:cNvPicPr>
            <a:picLocks noChangeAspect="1"/>
          </p:cNvPicPr>
          <p:nvPr/>
        </p:nvPicPr>
        <p:blipFill>
          <a:blip r:embed="rId2"/>
          <a:stretch>
            <a:fillRect/>
          </a:stretch>
        </p:blipFill>
        <p:spPr>
          <a:xfrm>
            <a:off x="8906614" y="323192"/>
            <a:ext cx="2597998" cy="891449"/>
          </a:xfrm>
          <a:prstGeom prst="rect">
            <a:avLst/>
          </a:prstGeom>
        </p:spPr>
      </p:pic>
    </p:spTree>
    <p:extLst>
      <p:ext uri="{BB962C8B-B14F-4D97-AF65-F5344CB8AC3E}">
        <p14:creationId xmlns:p14="http://schemas.microsoft.com/office/powerpoint/2010/main" val="41226111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4611439" cy="576617"/>
          </a:xfrm>
        </p:spPr>
        <p:txBody>
          <a:bodyPr>
            <a:normAutofit fontScale="90000"/>
          </a:bodyPr>
          <a:lstStyle/>
          <a:p>
            <a:pPr algn="ctr"/>
            <a:r>
              <a:rPr lang="ru-RU" sz="24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Курортный сбор </a:t>
            </a:r>
            <a:r>
              <a:rPr lang="ro-RO" sz="24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sz="24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2400" dirty="0">
              <a:solidFill>
                <a:srgbClr val="C00000"/>
              </a:solidFill>
            </a:endParaRPr>
          </a:p>
        </p:txBody>
      </p:sp>
      <p:sp>
        <p:nvSpPr>
          <p:cNvPr id="3" name="Объект 2"/>
          <p:cNvSpPr>
            <a:spLocks noGrp="1"/>
          </p:cNvSpPr>
          <p:nvPr>
            <p:ph idx="1"/>
          </p:nvPr>
        </p:nvSpPr>
        <p:spPr>
          <a:xfrm>
            <a:off x="1246909" y="1514764"/>
            <a:ext cx="10257703" cy="4396458"/>
          </a:xfrm>
        </p:spPr>
        <p:txBody>
          <a:bodyPr/>
          <a:lstStyle/>
          <a:p>
            <a:pPr marL="628650" indent="-285750" algn="just">
              <a:lnSpc>
                <a:spcPct val="100000"/>
              </a:lnSpc>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        Субъектами </a:t>
            </a:r>
            <a:r>
              <a:rPr lang="ru-RU" b="1" dirty="0">
                <a:solidFill>
                  <a:srgbClr val="7030A0"/>
                </a:solidFill>
                <a:latin typeface="Times New Roman" panose="02020603050405020304" pitchFamily="18" charset="0"/>
                <a:cs typeface="Times New Roman" panose="02020603050405020304" pitchFamily="18" charset="0"/>
              </a:rPr>
              <a:t>налогообложения </a:t>
            </a:r>
            <a:r>
              <a:rPr lang="ru-RU" dirty="0">
                <a:latin typeface="Times New Roman" panose="02020603050405020304" pitchFamily="18" charset="0"/>
                <a:cs typeface="Times New Roman" panose="02020603050405020304" pitchFamily="18" charset="0"/>
              </a:rPr>
              <a:t>являются юридические или физические лица, зарегистрированные в качестве предпринимателей и </a:t>
            </a:r>
            <a:r>
              <a:rPr lang="ru-RU" dirty="0">
                <a:solidFill>
                  <a:srgbClr val="C00000"/>
                </a:solidFill>
                <a:latin typeface="Times New Roman" panose="02020603050405020304" pitchFamily="18" charset="0"/>
                <a:cs typeface="Times New Roman" panose="02020603050405020304" pitchFamily="18" charset="0"/>
              </a:rPr>
              <a:t>оказывающие услуги, связанные с отдыхом и лечением</a:t>
            </a:r>
            <a:r>
              <a:rPr lang="ro-RO" dirty="0">
                <a:solidFill>
                  <a:srgbClr val="C00000"/>
                </a:solidFill>
                <a:latin typeface="Times New Roman" panose="02020603050405020304" pitchFamily="18" charset="0"/>
                <a:cs typeface="Times New Roman" panose="02020603050405020304" pitchFamily="18" charset="0"/>
              </a:rPr>
              <a:t>.</a:t>
            </a:r>
          </a:p>
          <a:p>
            <a:pPr marL="628650" indent="-285750" algn="just">
              <a:lnSpc>
                <a:spcPct val="100000"/>
              </a:lnSpc>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       Объектом </a:t>
            </a:r>
            <a:r>
              <a:rPr lang="ru-RU" b="1" dirty="0">
                <a:solidFill>
                  <a:srgbClr val="7030A0"/>
                </a:solidFill>
                <a:latin typeface="Times New Roman" panose="02020603050405020304" pitchFamily="18" charset="0"/>
                <a:cs typeface="Times New Roman" panose="02020603050405020304" pitchFamily="18" charset="0"/>
              </a:rPr>
              <a:t>налогообложения </a:t>
            </a:r>
            <a:r>
              <a:rPr lang="ru-RU" dirty="0">
                <a:solidFill>
                  <a:srgbClr val="C00000"/>
                </a:solidFill>
                <a:latin typeface="Times New Roman" panose="02020603050405020304" pitchFamily="18" charset="0"/>
                <a:cs typeface="Times New Roman" panose="02020603050405020304" pitchFamily="18" charset="0"/>
              </a:rPr>
              <a:t>являются путевки для отдыха и лечения</a:t>
            </a:r>
            <a:r>
              <a:rPr lang="ro-RO" dirty="0">
                <a:solidFill>
                  <a:srgbClr val="7030A0"/>
                </a:solidFill>
                <a:latin typeface="Times New Roman" panose="02020603050405020304" pitchFamily="18" charset="0"/>
                <a:cs typeface="Times New Roman" panose="02020603050405020304" pitchFamily="18" charset="0"/>
              </a:rPr>
              <a:t>.</a:t>
            </a:r>
          </a:p>
          <a:p>
            <a:pPr marL="628650" indent="-285750" algn="just">
              <a:lnSpc>
                <a:spcPct val="100000"/>
              </a:lnSpc>
              <a:buFont typeface="Wingdings" panose="05000000000000000000" pitchFamily="2" charset="2"/>
              <a:buChar char="Ø"/>
            </a:pPr>
            <a:r>
              <a:rPr lang="ru-RU" b="1" dirty="0" smtClean="0">
                <a:solidFill>
                  <a:srgbClr val="7030A0"/>
                </a:solidFill>
                <a:latin typeface="Times New Roman" panose="02020603050405020304" pitchFamily="18" charset="0"/>
                <a:cs typeface="Times New Roman" panose="02020603050405020304" pitchFamily="18" charset="0"/>
              </a:rPr>
              <a:t>      Налогооблагаемой </a:t>
            </a:r>
            <a:r>
              <a:rPr lang="ru-RU" b="1" dirty="0">
                <a:solidFill>
                  <a:srgbClr val="7030A0"/>
                </a:solidFill>
                <a:latin typeface="Times New Roman" panose="02020603050405020304" pitchFamily="18" charset="0"/>
                <a:cs typeface="Times New Roman" panose="02020603050405020304" pitchFamily="18" charset="0"/>
              </a:rPr>
              <a:t>базой</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является </a:t>
            </a:r>
            <a:r>
              <a:rPr lang="ru-RU" dirty="0">
                <a:solidFill>
                  <a:srgbClr val="C00000"/>
                </a:solidFill>
                <a:latin typeface="Times New Roman" panose="02020603050405020304" pitchFamily="18" charset="0"/>
                <a:cs typeface="Times New Roman" panose="02020603050405020304" pitchFamily="18" charset="0"/>
              </a:rPr>
              <a:t>доход от продажи путевок для отдыха и лечения</a:t>
            </a:r>
            <a:r>
              <a:rPr lang="ro-RO" dirty="0" smtClean="0">
                <a:latin typeface="Times New Roman" panose="02020603050405020304" pitchFamily="18" charset="0"/>
                <a:cs typeface="Times New Roman" panose="02020603050405020304" pitchFamily="18" charset="0"/>
              </a:rPr>
              <a:t>.</a:t>
            </a:r>
            <a:endParaRPr lang="ru-RU" dirty="0" smtClean="0">
              <a:latin typeface="Times New Roman" panose="02020603050405020304" pitchFamily="18" charset="0"/>
              <a:cs typeface="Times New Roman" panose="02020603050405020304" pitchFamily="18" charset="0"/>
            </a:endParaRPr>
          </a:p>
          <a:p>
            <a:pPr marL="628650" indent="-285750" algn="just">
              <a:lnSpc>
                <a:spcPct val="100000"/>
              </a:lnSpc>
              <a:buFont typeface="Wingdings" panose="05000000000000000000" pitchFamily="2" charset="2"/>
              <a:buChar char="Ø"/>
            </a:pPr>
            <a:r>
              <a:rPr lang="ru-RU" dirty="0" smtClean="0">
                <a:solidFill>
                  <a:srgbClr val="C00000"/>
                </a:solidFill>
                <a:latin typeface="Times New Roman" panose="02020603050405020304" pitchFamily="18" charset="0"/>
                <a:cs typeface="Times New Roman" panose="02020603050405020304" pitchFamily="18" charset="0"/>
              </a:rPr>
              <a:t>     Ставка </a:t>
            </a:r>
            <a:r>
              <a:rPr lang="ru-RU" dirty="0">
                <a:latin typeface="Times New Roman" panose="02020603050405020304" pitchFamily="18" charset="0"/>
                <a:cs typeface="Times New Roman" panose="02020603050405020304" pitchFamily="18" charset="0"/>
              </a:rPr>
              <a:t>устанавливается ОМПУ в  процентах от налогооблагаемой базы объекта налогообложения</a:t>
            </a:r>
          </a:p>
          <a:p>
            <a:pPr marL="628650" indent="-285750" algn="just">
              <a:lnSpc>
                <a:spcPct val="100000"/>
              </a:lnSpc>
              <a:buFont typeface="Wingdings" panose="05000000000000000000" pitchFamily="2" charset="2"/>
              <a:buChar char="Ø"/>
            </a:pPr>
            <a:endParaRPr lang="ro-RO" dirty="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       </a:t>
            </a:r>
            <a:r>
              <a:rPr lang="ru-RU" sz="1600" b="1" dirty="0" smtClean="0">
                <a:solidFill>
                  <a:srgbClr val="7030A0"/>
                </a:solidFill>
                <a:latin typeface="Times New Roman" panose="02020603050405020304" pitchFamily="18" charset="0"/>
                <a:cs typeface="Times New Roman" panose="02020603050405020304" pitchFamily="18" charset="0"/>
              </a:rPr>
              <a:t>Порядок </a:t>
            </a:r>
            <a:r>
              <a:rPr lang="ru-RU" sz="1600" b="1" dirty="0">
                <a:solidFill>
                  <a:srgbClr val="7030A0"/>
                </a:solidFill>
                <a:latin typeface="Times New Roman" panose="02020603050405020304" pitchFamily="18" charset="0"/>
                <a:cs typeface="Times New Roman" panose="02020603050405020304" pitchFamily="18" charset="0"/>
              </a:rPr>
              <a:t>исчисления </a:t>
            </a:r>
            <a:r>
              <a:rPr lang="ru-RU" sz="1600" b="1" dirty="0" smtClean="0">
                <a:solidFill>
                  <a:srgbClr val="7030A0"/>
                </a:solidFill>
                <a:latin typeface="Times New Roman" panose="02020603050405020304" pitchFamily="18" charset="0"/>
                <a:cs typeface="Times New Roman" panose="02020603050405020304" pitchFamily="18" charset="0"/>
              </a:rPr>
              <a:t>сбора</a:t>
            </a:r>
            <a:r>
              <a:rPr lang="ru-RU" sz="1600" dirty="0" smtClean="0">
                <a:latin typeface="Times New Roman" panose="02020603050405020304" pitchFamily="18" charset="0"/>
                <a:cs typeface="Times New Roman" panose="02020603050405020304" pitchFamily="18" charset="0"/>
              </a:rPr>
              <a:t>: доход </a:t>
            </a:r>
            <a:r>
              <a:rPr lang="ru-RU" sz="1600" dirty="0">
                <a:latin typeface="Times New Roman" panose="02020603050405020304" pitchFamily="18" charset="0"/>
                <a:cs typeface="Times New Roman" panose="02020603050405020304" pitchFamily="18" charset="0"/>
              </a:rPr>
              <a:t>от продажи путевок для отдыха и </a:t>
            </a:r>
            <a:r>
              <a:rPr lang="ru-RU" sz="1600" dirty="0" smtClean="0">
                <a:latin typeface="Times New Roman" panose="02020603050405020304" pitchFamily="18" charset="0"/>
                <a:cs typeface="Times New Roman" panose="02020603050405020304" pitchFamily="18" charset="0"/>
              </a:rPr>
              <a:t>лечения за отчетный период </a:t>
            </a:r>
            <a:r>
              <a:rPr lang="ru-RU" sz="1600" dirty="0">
                <a:latin typeface="Times New Roman" panose="02020603050405020304" pitchFamily="18" charset="0"/>
                <a:cs typeface="Times New Roman" panose="02020603050405020304" pitchFamily="18" charset="0"/>
              </a:rPr>
              <a:t>X ставку, установленную ОМПУ по месту расположения объектов, посредством которых предоставляются услуги, связанные с отдыхом и лечением</a:t>
            </a:r>
          </a:p>
          <a:p>
            <a:endParaRPr lang="ru-RU" dirty="0"/>
          </a:p>
        </p:txBody>
      </p:sp>
      <p:sp>
        <p:nvSpPr>
          <p:cNvPr id="4" name="Скругленный прямоугольник 3"/>
          <p:cNvSpPr/>
          <p:nvPr/>
        </p:nvSpPr>
        <p:spPr>
          <a:xfrm>
            <a:off x="8778803" y="120072"/>
            <a:ext cx="3025270" cy="1394691"/>
          </a:xfrm>
          <a:prstGeom prst="roundRect">
            <a:avLst>
              <a:gd name="adj" fmla="val 0"/>
            </a:avLst>
          </a:prstGeom>
          <a:blipFill>
            <a:blip r:embed="rId2" cstate="print">
              <a:extLst>
                <a:ext uri="{28A0092B-C50C-407E-A947-70E740481C1C}">
                  <a14:useLocalDpi xmlns:a14="http://schemas.microsoft.com/office/drawing/2010/main" val="0"/>
                </a:ext>
              </a:extLst>
            </a:blip>
            <a:srcRect/>
            <a:stretch>
              <a:fillRect t="-78000" b="-78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3571156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1086" y="243840"/>
            <a:ext cx="9029123" cy="539931"/>
          </a:xfrm>
        </p:spPr>
        <p:txBody>
          <a:bodyPr>
            <a:normAutofit fontScale="90000"/>
          </a:bodyPr>
          <a:lstStyle/>
          <a:p>
            <a:pPr lvl="0" algn="ctr" defTabSz="457200">
              <a:lnSpc>
                <a:spcPct val="100000"/>
              </a:lnSpc>
              <a:spcBef>
                <a:spcPts val="0"/>
              </a:spcBef>
            </a:pPr>
            <a:r>
              <a:rPr lang="ro-RO" sz="1800" b="1" i="1" cap="none"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ro-RO" sz="1800" b="1" i="1" cap="none"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o-RO" sz="18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ro-RO" sz="18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o-RO" sz="1800" b="1" i="1" cap="none"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ro-RO" sz="1800" b="1" i="1" cap="none"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u-RU" sz="1800" b="1" i="1" cap="none"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Сборы</a:t>
            </a:r>
            <a:r>
              <a:rPr lang="ru-RU" sz="1800" b="1" i="1" cap="none"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администрируемые в соответствии с  условиями, установленными органом местного публичного управления </a:t>
            </a:r>
            <a:r>
              <a:rPr lang="ro-RO" sz="1800" b="1" i="1" cap="none" dirty="0">
                <a:solidFill>
                  <a:prstClr val="black"/>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ro-RO" sz="1800" b="1" i="1" cap="none" dirty="0">
                <a:solidFill>
                  <a:prstClr val="black"/>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endParaRPr lang="ru-RU" dirty="0"/>
          </a:p>
        </p:txBody>
      </p:sp>
      <p:sp>
        <p:nvSpPr>
          <p:cNvPr id="3" name="Объект 2"/>
          <p:cNvSpPr>
            <a:spLocks noGrp="1"/>
          </p:cNvSpPr>
          <p:nvPr>
            <p:ph idx="1"/>
          </p:nvPr>
        </p:nvSpPr>
        <p:spPr>
          <a:xfrm>
            <a:off x="748145" y="572655"/>
            <a:ext cx="10773295" cy="5954754"/>
          </a:xfrm>
        </p:spPr>
        <p:txBody>
          <a:bodyPr>
            <a:normAutofit fontScale="77500" lnSpcReduction="20000"/>
          </a:bodyPr>
          <a:lstStyle/>
          <a:p>
            <a:pPr marL="0" lvl="0" indent="360000" algn="just" defTabSz="457200">
              <a:lnSpc>
                <a:spcPct val="100000"/>
              </a:lnSpc>
              <a:spcBef>
                <a:spcPts val="300"/>
              </a:spcBef>
              <a:buClrTx/>
              <a:buSzTx/>
              <a:buNone/>
            </a:pPr>
            <a:r>
              <a:rPr lang="ru-RU" sz="1400" b="1" cap="none"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marL="0" lvl="0" indent="360000" algn="just" defTabSz="457200">
              <a:lnSpc>
                <a:spcPct val="100000"/>
              </a:lnSpc>
              <a:spcBef>
                <a:spcPts val="300"/>
              </a:spcBef>
              <a:buClrTx/>
              <a:buSzTx/>
              <a:buNone/>
            </a:pPr>
            <a:r>
              <a:rPr lang="ru-RU" sz="14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00" b="1" cap="none"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2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360000" algn="just" defTabSz="457200">
              <a:lnSpc>
                <a:spcPct val="100000"/>
              </a:lnSpc>
              <a:spcBef>
                <a:spcPts val="300"/>
              </a:spcBef>
              <a:buClrTx/>
              <a:buSzTx/>
              <a:buNone/>
            </a:pPr>
            <a:endParaRPr lang="ru-RU" sz="2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360000" algn="just" defTabSz="457200">
              <a:lnSpc>
                <a:spcPct val="100000"/>
              </a:lnSpc>
              <a:spcBef>
                <a:spcPts val="300"/>
              </a:spcBef>
              <a:buClrTx/>
              <a:buSzTx/>
              <a:buNone/>
            </a:pPr>
            <a:endParaRPr lang="ru-RU" sz="2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360000" algn="just" defTabSz="457200">
              <a:lnSpc>
                <a:spcPct val="100000"/>
              </a:lnSpc>
              <a:spcBef>
                <a:spcPts val="300"/>
              </a:spcBef>
              <a:buClrTx/>
              <a:buSzTx/>
              <a:buNone/>
            </a:pPr>
            <a:endParaRPr lang="ru-RU" sz="2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360000" algn="just">
              <a:spcBef>
                <a:spcPts val="300"/>
              </a:spcBef>
              <a:buClrTx/>
              <a:buNone/>
            </a:pPr>
            <a:r>
              <a:rPr lang="ru-RU" sz="2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Сбор на санитарную очистку </a:t>
            </a:r>
          </a:p>
          <a:p>
            <a:pPr marL="0" lvl="0" indent="360000" algn="just" defTabSz="457200">
              <a:lnSpc>
                <a:spcPct val="100000"/>
              </a:lnSpc>
              <a:spcBef>
                <a:spcPts val="300"/>
              </a:spcBef>
              <a:buClrTx/>
              <a:buSzTx/>
              <a:buNone/>
            </a:pPr>
            <a:endParaRPr lang="ru-RU" sz="2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360000" algn="just" defTabSz="457200">
              <a:lnSpc>
                <a:spcPct val="100000"/>
              </a:lnSpc>
              <a:spcBef>
                <a:spcPts val="300"/>
              </a:spcBef>
              <a:buClrTx/>
              <a:buSzTx/>
              <a:buNone/>
            </a:pPr>
            <a:r>
              <a:rPr lang="ru-RU" b="1" dirty="0" smtClean="0">
                <a:solidFill>
                  <a:prstClr val="black"/>
                </a:solidFill>
                <a:latin typeface="Times New Roman" panose="02020603050405020304" pitchFamily="18" charset="0"/>
                <a:cs typeface="Times New Roman" panose="02020603050405020304" pitchFamily="18" charset="0"/>
              </a:rPr>
              <a:t>►</a:t>
            </a:r>
            <a:r>
              <a:rPr lang="ru-RU" sz="1900" b="1" dirty="0" smtClean="0">
                <a:solidFill>
                  <a:srgbClr val="FF0000"/>
                </a:solidFill>
                <a:latin typeface="Times New Roman" panose="02020603050405020304" pitchFamily="18" charset="0"/>
                <a:cs typeface="Times New Roman" panose="02020603050405020304" pitchFamily="18" charset="0"/>
              </a:rPr>
              <a:t>Субъектами </a:t>
            </a:r>
            <a:r>
              <a:rPr lang="ru-RU" sz="1900" b="1" dirty="0">
                <a:solidFill>
                  <a:srgbClr val="FF0000"/>
                </a:solidFill>
                <a:latin typeface="Times New Roman" panose="02020603050405020304" pitchFamily="18" charset="0"/>
                <a:cs typeface="Times New Roman" panose="02020603050405020304" pitchFamily="18" charset="0"/>
              </a:rPr>
              <a:t>налогообложения</a:t>
            </a:r>
            <a:r>
              <a:rPr lang="ro-RO" sz="1900" b="1" dirty="0">
                <a:solidFill>
                  <a:srgbClr val="FF0000"/>
                </a:solidFill>
                <a:latin typeface="Times New Roman" panose="02020603050405020304" pitchFamily="18" charset="0"/>
                <a:cs typeface="Times New Roman" panose="02020603050405020304" pitchFamily="18" charset="0"/>
              </a:rPr>
              <a:t> </a:t>
            </a:r>
            <a:r>
              <a:rPr lang="ru-RU" sz="1900" b="1" dirty="0">
                <a:solidFill>
                  <a:prstClr val="black"/>
                </a:solidFill>
                <a:latin typeface="Times New Roman" panose="02020603050405020304" pitchFamily="18" charset="0"/>
                <a:cs typeface="Times New Roman" panose="02020603050405020304" pitchFamily="18" charset="0"/>
              </a:rPr>
              <a:t>с 01.01.2025 </a:t>
            </a:r>
            <a:r>
              <a:rPr lang="ru-RU" sz="1900" dirty="0">
                <a:solidFill>
                  <a:prstClr val="black"/>
                </a:solidFill>
                <a:latin typeface="Times New Roman" panose="02020603050405020304" pitchFamily="18" charset="0"/>
                <a:cs typeface="Times New Roman" panose="02020603050405020304" pitchFamily="18" charset="0"/>
              </a:rPr>
              <a:t>являются  сбора на санитарную очистку – физические лица, зарегистрированные по адресу, указанному как место жительства, </a:t>
            </a:r>
            <a:r>
              <a:rPr lang="ru-RU" sz="1900" dirty="0">
                <a:solidFill>
                  <a:srgbClr val="FF0000"/>
                </a:solidFill>
                <a:latin typeface="Times New Roman" panose="02020603050405020304" pitchFamily="18" charset="0"/>
                <a:cs typeface="Times New Roman" panose="02020603050405020304" pitchFamily="18" charset="0"/>
              </a:rPr>
              <a:t>по состоянию на 1 марта текущего года;</a:t>
            </a:r>
            <a:endParaRPr lang="ro-RO" sz="1900" b="1" cap="none"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0" algn="just">
              <a:spcBef>
                <a:spcPts val="0"/>
              </a:spcBef>
              <a:buClrTx/>
              <a:buFont typeface="Wingdings" panose="05000000000000000000" pitchFamily="2" charset="2"/>
              <a:buChar char="Ø"/>
            </a:pPr>
            <a:r>
              <a:rPr lang="ru-RU" sz="1900" b="1" cap="none" dirty="0" smtClean="0">
                <a:solidFill>
                  <a:srgbClr val="C00000"/>
                </a:solidFill>
                <a:latin typeface="Times New Roman" panose="02020603050405020304" pitchFamily="18" charset="0"/>
                <a:cs typeface="Times New Roman" panose="02020603050405020304" pitchFamily="18" charset="0"/>
              </a:rPr>
              <a:t>    Объектом налогообложения </a:t>
            </a:r>
            <a:r>
              <a:rPr lang="ru-RU" sz="1900" b="1" dirty="0">
                <a:solidFill>
                  <a:prstClr val="black"/>
                </a:solidFill>
                <a:latin typeface="Times New Roman" panose="02020603050405020304" pitchFamily="18" charset="0"/>
                <a:cs typeface="Times New Roman" panose="02020603050405020304" pitchFamily="18" charset="0"/>
              </a:rPr>
              <a:t>с 01.01.2025 </a:t>
            </a:r>
            <a:r>
              <a:rPr lang="ru-RU" sz="1900" cap="none" dirty="0" smtClean="0">
                <a:solidFill>
                  <a:srgbClr val="C00000"/>
                </a:solidFill>
                <a:latin typeface="Times New Roman" panose="02020603050405020304" pitchFamily="18" charset="0"/>
                <a:cs typeface="Times New Roman" panose="02020603050405020304" pitchFamily="18" charset="0"/>
              </a:rPr>
              <a:t>является </a:t>
            </a:r>
            <a:r>
              <a:rPr lang="ru-RU" sz="1900" dirty="0">
                <a:solidFill>
                  <a:srgbClr val="000000"/>
                </a:solidFill>
                <a:latin typeface="Times New Roman" panose="02020603050405020304" pitchFamily="18" charset="0"/>
                <a:cs typeface="Times New Roman" panose="02020603050405020304" pitchFamily="18" charset="0"/>
              </a:rPr>
              <a:t>количество физических лиц, зарегистрированных по адресу, указанному как место жительства, </a:t>
            </a:r>
            <a:r>
              <a:rPr lang="ru-RU" sz="1900" dirty="0">
                <a:solidFill>
                  <a:srgbClr val="FF0000"/>
                </a:solidFill>
                <a:latin typeface="Times New Roman" panose="02020603050405020304" pitchFamily="18" charset="0"/>
                <a:cs typeface="Times New Roman" panose="02020603050405020304" pitchFamily="18" charset="0"/>
              </a:rPr>
              <a:t>по состоянию на 1 марта текущего года</a:t>
            </a:r>
            <a:r>
              <a:rPr lang="ru-RU" sz="1900" dirty="0">
                <a:solidFill>
                  <a:srgbClr val="000000"/>
                </a:solidFill>
                <a:latin typeface="Times New Roman" panose="02020603050405020304" pitchFamily="18" charset="0"/>
                <a:cs typeface="Times New Roman" panose="02020603050405020304" pitchFamily="18" charset="0"/>
              </a:rPr>
              <a:t>; </a:t>
            </a:r>
            <a:endParaRPr lang="ro-RO" sz="1900" cap="none" dirty="0">
              <a:solidFill>
                <a:srgbClr val="C00000"/>
              </a:solidFill>
              <a:latin typeface="Times New Roman" panose="02020603050405020304" pitchFamily="18" charset="0"/>
              <a:cs typeface="Times New Roman" panose="02020603050405020304" pitchFamily="18" charset="0"/>
            </a:endParaRPr>
          </a:p>
          <a:p>
            <a:pPr marL="0" lvl="0" indent="0" algn="just">
              <a:spcBef>
                <a:spcPts val="0"/>
              </a:spcBef>
              <a:buClrTx/>
              <a:buFont typeface="Wingdings" panose="05000000000000000000" pitchFamily="2" charset="2"/>
              <a:buChar char="Ø"/>
            </a:pPr>
            <a:r>
              <a:rPr lang="ru-RU" sz="1900" b="1" cap="none" dirty="0">
                <a:solidFill>
                  <a:srgbClr val="FF0000"/>
                </a:solidFill>
                <a:latin typeface="Times New Roman" panose="02020603050405020304" pitchFamily="18" charset="0"/>
                <a:cs typeface="Times New Roman" panose="02020603050405020304" pitchFamily="18" charset="0"/>
              </a:rPr>
              <a:t>Налогооблагаемой базой</a:t>
            </a:r>
            <a:r>
              <a:rPr lang="ru-RU" sz="1900" b="1" cap="none" dirty="0">
                <a:solidFill>
                  <a:prstClr val="black"/>
                </a:solidFill>
                <a:latin typeface="Times New Roman" panose="02020603050405020304" pitchFamily="18" charset="0"/>
                <a:cs typeface="Times New Roman" panose="02020603050405020304" pitchFamily="18" charset="0"/>
              </a:rPr>
              <a:t> </a:t>
            </a:r>
            <a:r>
              <a:rPr lang="ru-RU" sz="1900" cap="none" dirty="0">
                <a:solidFill>
                  <a:prstClr val="black"/>
                </a:solidFill>
                <a:latin typeface="Times New Roman" panose="02020603050405020304" pitchFamily="18" charset="0"/>
                <a:cs typeface="Times New Roman" panose="02020603050405020304" pitchFamily="18" charset="0"/>
              </a:rPr>
              <a:t>является </a:t>
            </a:r>
            <a:r>
              <a:rPr lang="ru-RU" sz="1900" cap="none" dirty="0" smtClean="0">
                <a:solidFill>
                  <a:prstClr val="black"/>
                </a:solidFill>
                <a:latin typeface="Times New Roman" panose="02020603050405020304" pitchFamily="18" charset="0"/>
                <a:cs typeface="Times New Roman" panose="02020603050405020304" pitchFamily="18" charset="0"/>
              </a:rPr>
              <a:t>к</a:t>
            </a:r>
            <a:r>
              <a:rPr lang="ru-RU" sz="1900" dirty="0" smtClean="0">
                <a:solidFill>
                  <a:prstClr val="black"/>
                </a:solidFill>
                <a:latin typeface="Times New Roman" panose="02020603050405020304" pitchFamily="18" charset="0"/>
                <a:cs typeface="Times New Roman" panose="02020603050405020304" pitchFamily="18" charset="0"/>
              </a:rPr>
              <a:t>оличество </a:t>
            </a:r>
            <a:r>
              <a:rPr lang="ru-RU" sz="1900" dirty="0">
                <a:solidFill>
                  <a:prstClr val="black"/>
                </a:solidFill>
                <a:latin typeface="Times New Roman" panose="02020603050405020304" pitchFamily="18" charset="0"/>
                <a:cs typeface="Times New Roman" panose="02020603050405020304" pitchFamily="18" charset="0"/>
              </a:rPr>
              <a:t>физических лиц, зарегистрированных по адресу, указанному как место жительства, </a:t>
            </a:r>
            <a:r>
              <a:rPr lang="ru-RU" sz="1900" dirty="0">
                <a:solidFill>
                  <a:srgbClr val="FF0000"/>
                </a:solidFill>
                <a:latin typeface="Times New Roman" panose="02020603050405020304" pitchFamily="18" charset="0"/>
                <a:cs typeface="Times New Roman" panose="02020603050405020304" pitchFamily="18" charset="0"/>
              </a:rPr>
              <a:t>по состоянию на 1 марта текущего </a:t>
            </a:r>
            <a:r>
              <a:rPr lang="ru-RU" sz="1900" dirty="0" smtClean="0">
                <a:solidFill>
                  <a:srgbClr val="FF0000"/>
                </a:solidFill>
                <a:latin typeface="Times New Roman" panose="02020603050405020304" pitchFamily="18" charset="0"/>
                <a:cs typeface="Times New Roman" panose="02020603050405020304" pitchFamily="18" charset="0"/>
              </a:rPr>
              <a:t>года</a:t>
            </a:r>
            <a:r>
              <a:rPr lang="ro-RO" sz="1900" cap="none" dirty="0" smtClean="0">
                <a:solidFill>
                  <a:prstClr val="black"/>
                </a:solidFill>
                <a:latin typeface="Times New Roman" panose="02020603050405020304" pitchFamily="18" charset="0"/>
                <a:cs typeface="Times New Roman" panose="02020603050405020304" pitchFamily="18" charset="0"/>
              </a:rPr>
              <a:t>.</a:t>
            </a:r>
            <a:endParaRPr lang="ru-RU" sz="1900" cap="none" dirty="0">
              <a:solidFill>
                <a:prstClr val="black"/>
              </a:solidFill>
              <a:latin typeface="Times New Roman" panose="02020603050405020304" pitchFamily="18" charset="0"/>
              <a:cs typeface="Times New Roman" panose="02020603050405020304" pitchFamily="18" charset="0"/>
            </a:endParaRPr>
          </a:p>
          <a:p>
            <a:r>
              <a:rPr lang="ru-RU" sz="2000" dirty="0" smtClean="0">
                <a:latin typeface="Arial" panose="020B0604020202020204" pitchFamily="34" charset="0"/>
              </a:rPr>
              <a:t>Сбор уплачивается </a:t>
            </a:r>
            <a:r>
              <a:rPr lang="ru-RU" sz="2000" dirty="0" smtClean="0">
                <a:solidFill>
                  <a:srgbClr val="FF0000"/>
                </a:solidFill>
                <a:latin typeface="Arial" panose="020B0604020202020204" pitchFamily="34" charset="0"/>
              </a:rPr>
              <a:t>ежегодно</a:t>
            </a:r>
            <a:r>
              <a:rPr lang="ru-RU" sz="2000" dirty="0">
                <a:solidFill>
                  <a:srgbClr val="FF0000"/>
                </a:solidFill>
                <a:latin typeface="Arial" panose="020B0604020202020204" pitchFamily="34" charset="0"/>
              </a:rPr>
              <a:t>, до 25 сентября текущего года</a:t>
            </a:r>
            <a:br>
              <a:rPr lang="ru-RU" sz="2000" dirty="0">
                <a:solidFill>
                  <a:srgbClr val="FF0000"/>
                </a:solidFill>
                <a:latin typeface="Arial" panose="020B0604020202020204" pitchFamily="34" charset="0"/>
              </a:rPr>
            </a:br>
            <a:endParaRPr lang="ru-RU" sz="1900" cap="none" dirty="0" smtClean="0">
              <a:solidFill>
                <a:srgbClr val="7030A0"/>
              </a:solidFill>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Tx/>
              <a:buSzTx/>
              <a:buNone/>
            </a:pPr>
            <a:r>
              <a:rPr lang="ru-RU" sz="2100" cap="none" dirty="0" smtClean="0">
                <a:solidFill>
                  <a:prstClr val="black"/>
                </a:solidFill>
                <a:latin typeface="Times New Roman" panose="02020603050405020304" pitchFamily="18" charset="0"/>
                <a:cs typeface="Times New Roman" panose="02020603050405020304" pitchFamily="18" charset="0"/>
              </a:rPr>
              <a:t>                                                                                     </a:t>
            </a:r>
          </a:p>
          <a:p>
            <a:pPr marL="0" lvl="0" indent="0" defTabSz="457200">
              <a:lnSpc>
                <a:spcPct val="100000"/>
              </a:lnSpc>
              <a:spcBef>
                <a:spcPts val="0"/>
              </a:spcBef>
              <a:buClrTx/>
              <a:buSzTx/>
              <a:buNone/>
            </a:pPr>
            <a:r>
              <a:rPr lang="ru-RU" sz="2100" dirty="0">
                <a:solidFill>
                  <a:prstClr val="black"/>
                </a:solidFill>
                <a:latin typeface="Times New Roman" panose="02020603050405020304" pitchFamily="18" charset="0"/>
                <a:cs typeface="Times New Roman" panose="02020603050405020304" pitchFamily="18" charset="0"/>
              </a:rPr>
              <a:t> </a:t>
            </a:r>
            <a:r>
              <a:rPr lang="ru-RU" sz="2100" dirty="0" smtClean="0">
                <a:solidFill>
                  <a:prstClr val="black"/>
                </a:solidFill>
                <a:latin typeface="Times New Roman" panose="02020603050405020304" pitchFamily="18" charset="0"/>
                <a:cs typeface="Times New Roman" panose="02020603050405020304" pitchFamily="18" charset="0"/>
              </a:rPr>
              <a:t>                                                                                   </a:t>
            </a:r>
            <a:r>
              <a:rPr lang="ru-RU" sz="2100" cap="none" dirty="0" smtClean="0">
                <a:solidFill>
                  <a:prstClr val="black"/>
                </a:solidFill>
                <a:latin typeface="Times New Roman" panose="02020603050405020304" pitchFamily="18" charset="0"/>
                <a:cs typeface="Times New Roman" panose="02020603050405020304" pitchFamily="18" charset="0"/>
              </a:rPr>
              <a:t> </a:t>
            </a:r>
            <a:r>
              <a:rPr lang="ru-RU" sz="2100" b="1" cap="none" dirty="0" smtClean="0">
                <a:solidFill>
                  <a:srgbClr val="7030A0"/>
                </a:solidFill>
                <a:latin typeface="Times New Roman" panose="02020603050405020304" pitchFamily="18" charset="0"/>
                <a:cs typeface="Times New Roman" panose="02020603050405020304" pitchFamily="18" charset="0"/>
              </a:rPr>
              <a:t>Сбор </a:t>
            </a:r>
            <a:r>
              <a:rPr lang="ru-RU" sz="2100" b="1" cap="none" dirty="0">
                <a:solidFill>
                  <a:srgbClr val="7030A0"/>
                </a:solidFill>
                <a:latin typeface="Times New Roman" panose="02020603050405020304" pitchFamily="18" charset="0"/>
                <a:cs typeface="Times New Roman" panose="02020603050405020304" pitchFamily="18" charset="0"/>
              </a:rPr>
              <a:t>за </a:t>
            </a:r>
            <a:r>
              <a:rPr lang="ru-RU" sz="2100" b="1" cap="none" dirty="0" smtClean="0">
                <a:solidFill>
                  <a:srgbClr val="7030A0"/>
                </a:solidFill>
                <a:latin typeface="Times New Roman" panose="02020603050405020304" pitchFamily="18" charset="0"/>
                <a:cs typeface="Times New Roman" panose="02020603050405020304" pitchFamily="18" charset="0"/>
              </a:rPr>
              <a:t>парковку</a:t>
            </a:r>
          </a:p>
          <a:p>
            <a:pPr marL="0" lvl="0" indent="0" defTabSz="457200">
              <a:lnSpc>
                <a:spcPct val="100000"/>
              </a:lnSpc>
              <a:spcBef>
                <a:spcPts val="0"/>
              </a:spcBef>
              <a:buClrTx/>
              <a:buSzTx/>
              <a:buNone/>
            </a:pPr>
            <a:endParaRPr lang="ru-RU" sz="2100" b="1" dirty="0">
              <a:solidFill>
                <a:srgbClr val="7030A0"/>
              </a:solidFill>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Tx/>
              <a:buSzTx/>
              <a:buNone/>
            </a:pPr>
            <a:endParaRPr lang="ru-RU" sz="2100" b="1" cap="none" dirty="0">
              <a:solidFill>
                <a:srgbClr val="7030A0"/>
              </a:solidFill>
              <a:latin typeface="Times New Roman" panose="02020603050405020304" pitchFamily="18" charset="0"/>
              <a:cs typeface="Times New Roman" panose="02020603050405020304" pitchFamily="18" charset="0"/>
            </a:endParaRPr>
          </a:p>
          <a:p>
            <a:pPr marL="0" lvl="0" indent="0" algn="just" defTabSz="457200">
              <a:lnSpc>
                <a:spcPct val="100000"/>
              </a:lnSpc>
              <a:spcBef>
                <a:spcPts val="0"/>
              </a:spcBef>
              <a:buClrTx/>
              <a:buSzTx/>
              <a:buFont typeface="Wingdings" panose="05000000000000000000" pitchFamily="2" charset="2"/>
              <a:buChar char="Ø"/>
            </a:pPr>
            <a:r>
              <a:rPr lang="ru-RU" sz="1900" b="1" cap="none" dirty="0">
                <a:solidFill>
                  <a:prstClr val="black"/>
                </a:solidFill>
                <a:latin typeface="Times New Roman" panose="02020603050405020304" pitchFamily="18" charset="0"/>
                <a:cs typeface="Times New Roman" panose="02020603050405020304" pitchFamily="18" charset="0"/>
              </a:rPr>
              <a:t>Субъектами налогообложения </a:t>
            </a:r>
            <a:r>
              <a:rPr lang="ru-RU" sz="1900" cap="none" dirty="0">
                <a:solidFill>
                  <a:prstClr val="black"/>
                </a:solidFill>
                <a:latin typeface="Times New Roman" panose="02020603050405020304" pitchFamily="18" charset="0"/>
                <a:cs typeface="Times New Roman" panose="02020603050405020304" pitchFamily="18" charset="0"/>
              </a:rPr>
              <a:t>юридические или физические лица – </a:t>
            </a:r>
            <a:r>
              <a:rPr lang="ru-RU" sz="1900" cap="none" dirty="0">
                <a:solidFill>
                  <a:srgbClr val="7030A0"/>
                </a:solidFill>
                <a:latin typeface="Times New Roman" panose="02020603050405020304" pitchFamily="18" charset="0"/>
                <a:cs typeface="Times New Roman" panose="02020603050405020304" pitchFamily="18" charset="0"/>
              </a:rPr>
              <a:t>владельцы транспортных средств, пользующиеся парковкой</a:t>
            </a:r>
          </a:p>
          <a:p>
            <a:pPr marL="0" lvl="0" indent="0" defTabSz="457200">
              <a:lnSpc>
                <a:spcPct val="100000"/>
              </a:lnSpc>
              <a:spcBef>
                <a:spcPts val="0"/>
              </a:spcBef>
              <a:buClrTx/>
              <a:buSzTx/>
              <a:buFont typeface="Wingdings" panose="05000000000000000000" pitchFamily="2" charset="2"/>
              <a:buChar char="Ø"/>
            </a:pPr>
            <a:r>
              <a:rPr lang="ru-RU" sz="1900" b="1" cap="none" dirty="0">
                <a:solidFill>
                  <a:prstClr val="black"/>
                </a:solidFill>
                <a:latin typeface="Times New Roman" panose="02020603050405020304" pitchFamily="18" charset="0"/>
                <a:cs typeface="Times New Roman" panose="02020603050405020304" pitchFamily="18" charset="0"/>
              </a:rPr>
              <a:t>Объектом налогообложения </a:t>
            </a:r>
            <a:r>
              <a:rPr lang="ru-RU" sz="1900" cap="none" dirty="0">
                <a:solidFill>
                  <a:prstClr val="black"/>
                </a:solidFill>
                <a:latin typeface="Times New Roman" panose="02020603050405020304" pitchFamily="18" charset="0"/>
                <a:cs typeface="Times New Roman" panose="02020603050405020304" pitchFamily="18" charset="0"/>
              </a:rPr>
              <a:t>являются юридические или физические лица – владельцы транспортных средств, пользующиеся парковкой</a:t>
            </a:r>
          </a:p>
          <a:p>
            <a:pPr marL="0" lvl="0" indent="0" defTabSz="457200">
              <a:lnSpc>
                <a:spcPct val="100000"/>
              </a:lnSpc>
              <a:spcBef>
                <a:spcPts val="0"/>
              </a:spcBef>
              <a:buClrTx/>
              <a:buSzTx/>
              <a:buFont typeface="Wingdings" panose="05000000000000000000" pitchFamily="2" charset="2"/>
              <a:buChar char="Ø"/>
            </a:pPr>
            <a:r>
              <a:rPr lang="ru-RU" sz="1900" b="1" cap="none" dirty="0">
                <a:solidFill>
                  <a:prstClr val="black"/>
                </a:solidFill>
                <a:latin typeface="Times New Roman" panose="02020603050405020304" pitchFamily="18" charset="0"/>
                <a:cs typeface="Times New Roman" panose="02020603050405020304" pitchFamily="18" charset="0"/>
              </a:rPr>
              <a:t> Налогооблагаемой базой </a:t>
            </a:r>
            <a:r>
              <a:rPr lang="ru-RU" sz="1900" cap="none" dirty="0">
                <a:solidFill>
                  <a:prstClr val="black"/>
                </a:solidFill>
                <a:latin typeface="Times New Roman" panose="02020603050405020304" pitchFamily="18" charset="0"/>
                <a:cs typeface="Times New Roman" panose="02020603050405020304" pitchFamily="18" charset="0"/>
              </a:rPr>
              <a:t>является </a:t>
            </a:r>
            <a:r>
              <a:rPr lang="ru-RU" sz="1900" cap="none" dirty="0">
                <a:solidFill>
                  <a:srgbClr val="7030A0"/>
                </a:solidFill>
                <a:latin typeface="Times New Roman" panose="02020603050405020304" pitchFamily="18" charset="0"/>
                <a:cs typeface="Times New Roman" panose="02020603050405020304" pitchFamily="18" charset="0"/>
              </a:rPr>
              <a:t>парковочное место</a:t>
            </a:r>
            <a:r>
              <a:rPr lang="ru-RU" sz="1900" cap="none" dirty="0">
                <a:solidFill>
                  <a:prstClr val="black"/>
                </a:solidFill>
                <a:latin typeface="Times New Roman" panose="02020603050405020304" pitchFamily="18" charset="0"/>
                <a:cs typeface="Times New Roman" panose="02020603050405020304" pitchFamily="18" charset="0"/>
              </a:rPr>
              <a:t>   </a:t>
            </a:r>
            <a:endParaRPr lang="ro-RO" sz="1900" cap="none" dirty="0" smtClean="0">
              <a:solidFill>
                <a:prstClr val="black"/>
              </a:solidFill>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Tx/>
              <a:buSzTx/>
              <a:buNone/>
            </a:pPr>
            <a:r>
              <a:rPr lang="ro-RO" sz="1900" cap="none" dirty="0">
                <a:solidFill>
                  <a:prstClr val="black"/>
                </a:solidFill>
                <a:latin typeface="Times New Roman" panose="02020603050405020304" pitchFamily="18" charset="0"/>
                <a:cs typeface="Times New Roman" panose="02020603050405020304" pitchFamily="18" charset="0"/>
              </a:rPr>
              <a:t> </a:t>
            </a:r>
            <a:r>
              <a:rPr lang="ro-RO" sz="1900" cap="none" dirty="0" smtClean="0">
                <a:solidFill>
                  <a:prstClr val="black"/>
                </a:solidFill>
                <a:latin typeface="Times New Roman" panose="02020603050405020304" pitchFamily="18" charset="0"/>
                <a:cs typeface="Times New Roman" panose="02020603050405020304" pitchFamily="18" charset="0"/>
              </a:rPr>
              <a:t>   </a:t>
            </a:r>
          </a:p>
          <a:p>
            <a:pPr marL="0" lvl="0" indent="0" defTabSz="457200">
              <a:lnSpc>
                <a:spcPct val="100000"/>
              </a:lnSpc>
              <a:spcBef>
                <a:spcPts val="0"/>
              </a:spcBef>
              <a:buClrTx/>
              <a:buSzTx/>
              <a:buNone/>
            </a:pPr>
            <a:r>
              <a:rPr lang="ru-RU" sz="1900" b="1" cap="none" dirty="0" smtClean="0">
                <a:solidFill>
                  <a:srgbClr val="7030A0"/>
                </a:solidFill>
                <a:latin typeface="Times New Roman" panose="02020603050405020304" pitchFamily="18" charset="0"/>
                <a:cs typeface="Times New Roman" panose="02020603050405020304" pitchFamily="18" charset="0"/>
              </a:rPr>
              <a:t>     </a:t>
            </a:r>
            <a:r>
              <a:rPr lang="ru-RU" sz="2100" b="1" cap="none" dirty="0" smtClean="0">
                <a:solidFill>
                  <a:srgbClr val="7030A0"/>
                </a:solidFill>
                <a:latin typeface="Times New Roman" panose="02020603050405020304" pitchFamily="18" charset="0"/>
                <a:cs typeface="Times New Roman" panose="02020603050405020304" pitchFamily="18" charset="0"/>
              </a:rPr>
              <a:t>Сбор за объекты торговли и/или объекты по </a:t>
            </a:r>
            <a:r>
              <a:rPr lang="ru-RU" sz="2100" b="1" cap="none" dirty="0">
                <a:solidFill>
                  <a:srgbClr val="7030A0"/>
                </a:solidFill>
                <a:latin typeface="Times New Roman" panose="02020603050405020304" pitchFamily="18" charset="0"/>
                <a:cs typeface="Times New Roman" panose="02020603050405020304" pitchFamily="18" charset="0"/>
              </a:rPr>
              <a:t>оказанию услуг</a:t>
            </a:r>
            <a:r>
              <a:rPr lang="ru-RU" sz="2100" cap="none" dirty="0">
                <a:solidFill>
                  <a:prstClr val="black"/>
                </a:solidFill>
                <a:latin typeface="Times New Roman" panose="02020603050405020304" pitchFamily="18" charset="0"/>
                <a:cs typeface="Times New Roman" panose="02020603050405020304" pitchFamily="18" charset="0"/>
              </a:rPr>
              <a:t> </a:t>
            </a:r>
            <a:r>
              <a:rPr lang="ru-RU" sz="1900" cap="none" dirty="0" smtClean="0">
                <a:solidFill>
                  <a:prstClr val="black"/>
                </a:solidFill>
                <a:latin typeface="Times New Roman" panose="02020603050405020304" pitchFamily="18" charset="0"/>
                <a:cs typeface="Times New Roman" panose="02020603050405020304" pitchFamily="18" charset="0"/>
              </a:rPr>
              <a:t>для </a:t>
            </a:r>
            <a:r>
              <a:rPr lang="ru-RU" sz="1900" cap="none" dirty="0">
                <a:solidFill>
                  <a:prstClr val="black"/>
                </a:solidFill>
                <a:latin typeface="Times New Roman" panose="02020603050405020304" pitchFamily="18" charset="0"/>
                <a:cs typeface="Times New Roman" panose="02020603050405020304" pitchFamily="18" charset="0"/>
              </a:rPr>
              <a:t>физических лиц, осуществляющих независимую </a:t>
            </a:r>
            <a:r>
              <a:rPr lang="ru-RU" sz="1900" cap="none" dirty="0" smtClean="0">
                <a:solidFill>
                  <a:prstClr val="black"/>
                </a:solidFill>
                <a:latin typeface="Times New Roman" panose="02020603050405020304" pitchFamily="18" charset="0"/>
                <a:cs typeface="Times New Roman" panose="02020603050405020304" pitchFamily="18" charset="0"/>
              </a:rPr>
              <a:t>деятельность исчисляется органом, </a:t>
            </a:r>
            <a:r>
              <a:rPr lang="ru-RU" sz="1900" cap="none" dirty="0" err="1" smtClean="0">
                <a:solidFill>
                  <a:prstClr val="black"/>
                </a:solidFill>
                <a:latin typeface="Times New Roman" panose="02020603050405020304" pitchFamily="18" charset="0"/>
                <a:cs typeface="Times New Roman" panose="02020603050405020304" pitchFamily="18" charset="0"/>
              </a:rPr>
              <a:t>уполномоч</a:t>
            </a:r>
            <a:r>
              <a:rPr lang="ru-RU" sz="1900" cap="none" dirty="0" smtClean="0">
                <a:solidFill>
                  <a:prstClr val="black"/>
                </a:solidFill>
                <a:latin typeface="Times New Roman" panose="02020603050405020304" pitchFamily="18" charset="0"/>
                <a:cs typeface="Times New Roman" panose="02020603050405020304" pitchFamily="18" charset="0"/>
              </a:rPr>
              <a:t>. ОПМУ с вручением извещений в срок до 1 февраля года, следующего за отчетным. Сроком уплаты является 25 марта года, следующего за отчетным.</a:t>
            </a:r>
          </a:p>
          <a:p>
            <a:pPr marL="0" lvl="0" indent="0" algn="just" defTabSz="457200">
              <a:lnSpc>
                <a:spcPct val="100000"/>
              </a:lnSpc>
              <a:spcBef>
                <a:spcPts val="0"/>
              </a:spcBef>
              <a:buClrTx/>
              <a:buSzTx/>
              <a:buNone/>
            </a:pPr>
            <a:r>
              <a:rPr lang="ru-RU" sz="2100" cap="none" dirty="0" smtClean="0">
                <a:solidFill>
                  <a:prstClr val="black"/>
                </a:solidFill>
                <a:latin typeface="Times New Roman" panose="02020603050405020304" pitchFamily="18" charset="0"/>
                <a:cs typeface="Times New Roman" panose="02020603050405020304" pitchFamily="18" charset="0"/>
              </a:rPr>
              <a:t>                                                                             </a:t>
            </a:r>
            <a:endParaRPr lang="ro-RO" sz="2100" cap="none" dirty="0">
              <a:solidFill>
                <a:prstClr val="black"/>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851196" y="1283546"/>
            <a:ext cx="2395936" cy="707197"/>
          </a:xfrm>
          <a:prstGeom prst="rect">
            <a:avLst/>
          </a:prstGeom>
        </p:spPr>
      </p:pic>
      <p:pic>
        <p:nvPicPr>
          <p:cNvPr id="6" name="Рисунок 5"/>
          <p:cNvPicPr>
            <a:picLocks noChangeAspect="1"/>
          </p:cNvPicPr>
          <p:nvPr/>
        </p:nvPicPr>
        <p:blipFill>
          <a:blip r:embed="rId3"/>
          <a:stretch>
            <a:fillRect/>
          </a:stretch>
        </p:blipFill>
        <p:spPr>
          <a:xfrm>
            <a:off x="8851196" y="3376078"/>
            <a:ext cx="2395936" cy="707197"/>
          </a:xfrm>
          <a:prstGeom prst="rect">
            <a:avLst/>
          </a:prstGeom>
        </p:spPr>
      </p:pic>
    </p:spTree>
    <p:extLst>
      <p:ext uri="{BB962C8B-B14F-4D97-AF65-F5344CB8AC3E}">
        <p14:creationId xmlns:p14="http://schemas.microsoft.com/office/powerpoint/2010/main" val="167992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644758" y="1350498"/>
            <a:ext cx="9947019" cy="5701304"/>
          </a:xfrm>
          <a:prstGeom prst="rect">
            <a:avLst/>
          </a:prstGeom>
        </p:spPr>
        <p:txBody>
          <a:bodyPr wrap="square">
            <a:spAutoFit/>
          </a:bodyPr>
          <a:lstStyle/>
          <a:p>
            <a:pPr marL="311079" indent="-311079" algn="just" defTabSz="622158">
              <a:spcBef>
                <a:spcPts val="544"/>
              </a:spcBef>
              <a:buFont typeface="Wingdings" panose="05000000000000000000" pitchFamily="2" charset="2"/>
              <a:buChar char="Ø"/>
              <a:tabLst>
                <a:tab pos="622158" algn="l"/>
              </a:tabLst>
            </a:pPr>
            <a:r>
              <a:rPr lang="ru-RU" sz="1814"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Субъекты налогообложения - </a:t>
            </a:r>
            <a:r>
              <a:rPr lang="ru-RU" sz="1814" dirty="0">
                <a:solidFill>
                  <a:prstClr val="black"/>
                </a:solidFill>
                <a:latin typeface="Times New Roman" panose="02020603050405020304" pitchFamily="18" charset="0"/>
                <a:cs typeface="Times New Roman" panose="02020603050405020304" pitchFamily="18" charset="0"/>
              </a:rPr>
              <a:t>в случае местных сборов, указанных в ст.</a:t>
            </a:r>
            <a:r>
              <a:rPr lang="ro-RO" sz="1814" dirty="0">
                <a:solidFill>
                  <a:prstClr val="black"/>
                </a:solidFill>
                <a:latin typeface="Times New Roman" panose="02020603050405020304" pitchFamily="18" charset="0"/>
                <a:cs typeface="Times New Roman" panose="02020603050405020304" pitchFamily="18" charset="0"/>
              </a:rPr>
              <a:t> 2</a:t>
            </a:r>
            <a:r>
              <a:rPr lang="en-US" sz="1814" dirty="0">
                <a:solidFill>
                  <a:prstClr val="black"/>
                </a:solidFill>
                <a:latin typeface="Times New Roman" panose="02020603050405020304" pitchFamily="18" charset="0"/>
                <a:cs typeface="Times New Roman" panose="02020603050405020304" pitchFamily="18" charset="0"/>
              </a:rPr>
              <a:t>89</a:t>
            </a:r>
            <a:r>
              <a:rPr lang="ro-RO" sz="1814" dirty="0">
                <a:solidFill>
                  <a:prstClr val="black"/>
                </a:solidFill>
                <a:latin typeface="Times New Roman" panose="02020603050405020304" pitchFamily="18" charset="0"/>
                <a:cs typeface="Times New Roman" panose="02020603050405020304" pitchFamily="18" charset="0"/>
              </a:rPr>
              <a:t> </a:t>
            </a:r>
            <a:r>
              <a:rPr lang="ru-RU" sz="1814" dirty="0">
                <a:solidFill>
                  <a:prstClr val="black"/>
                </a:solidFill>
                <a:latin typeface="Times New Roman" panose="02020603050405020304" pitchFamily="18" charset="0"/>
                <a:cs typeface="Times New Roman" panose="02020603050405020304" pitchFamily="18" charset="0"/>
              </a:rPr>
              <a:t>Налогового Кодекса</a:t>
            </a:r>
            <a:r>
              <a:rPr lang="en-US" sz="1814" dirty="0">
                <a:solidFill>
                  <a:prstClr val="black"/>
                </a:solidFill>
                <a:latin typeface="Times New Roman" panose="02020603050405020304" pitchFamily="18" charset="0"/>
                <a:cs typeface="Times New Roman" panose="02020603050405020304" pitchFamily="18" charset="0"/>
              </a:rPr>
              <a:t>,</a:t>
            </a:r>
            <a:r>
              <a:rPr lang="ru-RU" sz="1814" dirty="0">
                <a:solidFill>
                  <a:prstClr val="black"/>
                </a:solidFill>
                <a:latin typeface="Times New Roman" panose="02020603050405020304" pitchFamily="18" charset="0"/>
                <a:cs typeface="Times New Roman" panose="02020603050405020304" pitchFamily="18" charset="0"/>
              </a:rPr>
              <a:t> </a:t>
            </a:r>
            <a:r>
              <a:rPr lang="ru-RU" sz="1814" i="1" dirty="0">
                <a:solidFill>
                  <a:srgbClr val="C00000"/>
                </a:solidFill>
                <a:latin typeface="Times New Roman" panose="02020603050405020304" pitchFamily="18" charset="0"/>
                <a:cs typeface="Times New Roman" panose="02020603050405020304" pitchFamily="18" charset="0"/>
              </a:rPr>
              <a:t>за исключением</a:t>
            </a:r>
            <a:r>
              <a:rPr lang="ru-RU" sz="1814" i="1" dirty="0">
                <a:solidFill>
                  <a:prstClr val="black"/>
                </a:solidFill>
                <a:latin typeface="Times New Roman" panose="02020603050405020304" pitchFamily="18" charset="0"/>
                <a:cs typeface="Times New Roman" panose="02020603050405020304" pitchFamily="18" charset="0"/>
              </a:rPr>
              <a:t> </a:t>
            </a:r>
            <a:r>
              <a:rPr lang="ru-RU" sz="1814" i="1" dirty="0" smtClean="0">
                <a:solidFill>
                  <a:prstClr val="black"/>
                </a:solidFill>
                <a:latin typeface="Times New Roman" panose="02020603050405020304" pitchFamily="18" charset="0"/>
                <a:cs typeface="Times New Roman" panose="02020603050405020304" pitchFamily="18" charset="0"/>
              </a:rPr>
              <a:t>сбора </a:t>
            </a:r>
            <a:r>
              <a:rPr lang="ru-RU" sz="1814" i="1" dirty="0">
                <a:solidFill>
                  <a:prstClr val="black"/>
                </a:solidFill>
                <a:latin typeface="Times New Roman" panose="02020603050405020304" pitchFamily="18" charset="0"/>
                <a:cs typeface="Times New Roman" panose="02020603050405020304" pitchFamily="18" charset="0"/>
              </a:rPr>
              <a:t>на санитарную очистку, </a:t>
            </a:r>
            <a:r>
              <a:rPr lang="ru-RU" sz="1814" i="1" dirty="0" smtClean="0">
                <a:solidFill>
                  <a:prstClr val="black"/>
                </a:solidFill>
                <a:latin typeface="Times New Roman" panose="02020603050405020304" pitchFamily="18" charset="0"/>
                <a:cs typeface="Times New Roman" panose="02020603050405020304" pitchFamily="18" charset="0"/>
              </a:rPr>
              <a:t>сбора </a:t>
            </a:r>
            <a:r>
              <a:rPr lang="ru-RU" sz="1814" i="1" dirty="0">
                <a:solidFill>
                  <a:prstClr val="black"/>
                </a:solidFill>
                <a:latin typeface="Times New Roman" panose="02020603050405020304" pitchFamily="18" charset="0"/>
                <a:cs typeface="Times New Roman" panose="02020603050405020304" pitchFamily="18" charset="0"/>
              </a:rPr>
              <a:t>за парковку и</a:t>
            </a:r>
            <a:r>
              <a:rPr lang="ru-RU" sz="1814" i="1" dirty="0">
                <a:solidFill>
                  <a:srgbClr val="C00000"/>
                </a:solidFill>
                <a:latin typeface="Times New Roman" panose="02020603050405020304" pitchFamily="18" charset="0"/>
                <a:cs typeface="Times New Roman" panose="02020603050405020304" pitchFamily="18" charset="0"/>
              </a:rPr>
              <a:t> сбора за объекты торговли и/или объекты по оказанию услуг в случае физических лиц, осуществляющих предпринимательскую деятельность</a:t>
            </a:r>
            <a:endParaRPr lang="en-US" sz="1814" dirty="0">
              <a:solidFill>
                <a:prstClr val="black"/>
              </a:solidFill>
              <a:latin typeface="Times New Roman" panose="02020603050405020304" pitchFamily="18" charset="0"/>
              <a:cs typeface="Times New Roman" panose="02020603050405020304" pitchFamily="18" charset="0"/>
            </a:endParaRPr>
          </a:p>
          <a:p>
            <a:r>
              <a:rPr lang="ru-RU" sz="2000" i="1" dirty="0" smtClean="0">
                <a:solidFill>
                  <a:schemeClr val="accent2"/>
                </a:solidFill>
                <a:latin typeface="Times New Roman" panose="02020603050405020304" pitchFamily="18" charset="0"/>
                <a:cs typeface="Times New Roman" panose="02020603050405020304" pitchFamily="18" charset="0"/>
              </a:rPr>
              <a:t>     Примечание</a:t>
            </a:r>
            <a:r>
              <a:rPr lang="ru-RU" sz="2000" i="1" dirty="0">
                <a:solidFill>
                  <a:schemeClr val="accent2"/>
                </a:solidFill>
                <a:latin typeface="Times New Roman" panose="02020603050405020304" pitchFamily="18" charset="0"/>
                <a:cs typeface="Times New Roman" panose="02020603050405020304" pitchFamily="18" charset="0"/>
              </a:rPr>
              <a:t>. </a:t>
            </a:r>
            <a:r>
              <a:rPr lang="ru-RU" sz="2000" i="1" dirty="0">
                <a:latin typeface="Times New Roman" panose="02020603050405020304" pitchFamily="18" charset="0"/>
                <a:cs typeface="Times New Roman" panose="02020603050405020304" pitchFamily="18" charset="0"/>
              </a:rPr>
              <a:t>При отсутствии в отчетный период объекта налогообложения налоговый отчет не представляется.</a:t>
            </a:r>
            <a:endParaRPr lang="ru-RU" sz="2000" b="1" i="1" dirty="0">
              <a:latin typeface="Times New Roman" panose="02020603050405020304" pitchFamily="18" charset="0"/>
              <a:cs typeface="Times New Roman" panose="02020603050405020304" pitchFamily="18" charset="0"/>
            </a:endParaRPr>
          </a:p>
          <a:p>
            <a:r>
              <a:rPr lang="ru-RU" sz="2400" b="1" dirty="0"/>
              <a:t> </a:t>
            </a:r>
            <a:endParaRPr lang="ru-RU" sz="2400" dirty="0"/>
          </a:p>
          <a:p>
            <a:pPr marL="311079" indent="-311079" algn="just" defTabSz="622158">
              <a:spcBef>
                <a:spcPts val="544"/>
              </a:spcBef>
              <a:buFont typeface="Wingdings" panose="05000000000000000000" pitchFamily="2" charset="2"/>
              <a:buChar char="Ø"/>
              <a:tabLst>
                <a:tab pos="622158" algn="l"/>
              </a:tabLst>
            </a:pPr>
            <a:endParaRPr lang="ro-RO" sz="1814" dirty="0">
              <a:solidFill>
                <a:prstClr val="black"/>
              </a:solidFill>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Ø"/>
            </a:pPr>
            <a:r>
              <a:rPr lang="ru-RU" sz="1814"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Служба по сбору местных налогов и сборов органа местного публичного управления –</a:t>
            </a:r>
            <a:r>
              <a:rPr lang="en-US" sz="1452"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dirty="0">
                <a:solidFill>
                  <a:prstClr val="black"/>
                </a:solidFill>
                <a:latin typeface="Times New Roman" panose="02020603050405020304" pitchFamily="18" charset="0"/>
                <a:cs typeface="Times New Roman" panose="02020603050405020304" pitchFamily="18" charset="0"/>
              </a:rPr>
              <a:t>в случае </a:t>
            </a:r>
            <a:r>
              <a:rPr lang="ru-RU" sz="1452" dirty="0" smtClean="0">
                <a:solidFill>
                  <a:prstClr val="black"/>
                </a:solidFill>
                <a:latin typeface="Times New Roman" panose="02020603050405020304" pitchFamily="18" charset="0"/>
                <a:cs typeface="Times New Roman" panose="02020603050405020304" pitchFamily="18" charset="0"/>
              </a:rPr>
              <a:t>с</a:t>
            </a:r>
            <a:r>
              <a:rPr lang="ru-RU" sz="1452" i="1" dirty="0" smtClean="0">
                <a:solidFill>
                  <a:prstClr val="black"/>
                </a:solidFill>
                <a:latin typeface="Times New Roman" panose="02020603050405020304" pitchFamily="18" charset="0"/>
                <a:cs typeface="Times New Roman" panose="02020603050405020304" pitchFamily="18" charset="0"/>
              </a:rPr>
              <a:t>бора </a:t>
            </a:r>
            <a:r>
              <a:rPr lang="ru-RU" sz="1452" i="1" dirty="0">
                <a:solidFill>
                  <a:prstClr val="black"/>
                </a:solidFill>
                <a:latin typeface="Times New Roman" panose="02020603050405020304" pitchFamily="18" charset="0"/>
                <a:cs typeface="Times New Roman" panose="02020603050405020304" pitchFamily="18" charset="0"/>
              </a:rPr>
              <a:t>на санитарную очистку, </a:t>
            </a:r>
            <a:r>
              <a:rPr lang="ru-RU" sz="1452" i="1" dirty="0" smtClean="0">
                <a:solidFill>
                  <a:prstClr val="black"/>
                </a:solidFill>
                <a:latin typeface="Times New Roman" panose="02020603050405020304" pitchFamily="18" charset="0"/>
                <a:cs typeface="Times New Roman" panose="02020603050405020304" pitchFamily="18" charset="0"/>
              </a:rPr>
              <a:t>сбора </a:t>
            </a:r>
            <a:r>
              <a:rPr lang="ru-RU" sz="1452" i="1" dirty="0">
                <a:solidFill>
                  <a:prstClr val="black"/>
                </a:solidFill>
                <a:latin typeface="Times New Roman" panose="02020603050405020304" pitchFamily="18" charset="0"/>
                <a:cs typeface="Times New Roman" panose="02020603050405020304" pitchFamily="18" charset="0"/>
              </a:rPr>
              <a:t>за парковку и</a:t>
            </a:r>
            <a:r>
              <a:rPr lang="ru-RU" sz="1452" i="1" dirty="0">
                <a:solidFill>
                  <a:srgbClr val="C00000"/>
                </a:solidFill>
                <a:latin typeface="Times New Roman" panose="02020603050405020304" pitchFamily="18" charset="0"/>
                <a:cs typeface="Times New Roman" panose="02020603050405020304" pitchFamily="18" charset="0"/>
              </a:rPr>
              <a:t> сбора за объекты торговли и/или объекты по оказанию услуг в случае физических лиц, осуществляющих предпринимательскую деятельность</a:t>
            </a:r>
            <a:r>
              <a:rPr lang="ro-RO" sz="1452" dirty="0">
                <a:solidFill>
                  <a:prstClr val="black"/>
                </a:solidFill>
                <a:latin typeface="Times New Roman" panose="02020603050405020304" pitchFamily="18" charset="0"/>
                <a:cs typeface="Times New Roman" panose="02020603050405020304" pitchFamily="18" charset="0"/>
              </a:rPr>
              <a:t>.</a:t>
            </a:r>
            <a:endParaRPr lang="ru-RU" sz="1452" dirty="0">
              <a:solidFill>
                <a:prstClr val="black"/>
              </a:solidFill>
              <a:latin typeface="Times New Roman" panose="02020603050405020304" pitchFamily="18" charset="0"/>
              <a:cs typeface="Times New Roman" panose="02020603050405020304" pitchFamily="18" charset="0"/>
            </a:endParaRPr>
          </a:p>
          <a:p>
            <a:pPr algn="just"/>
            <a:endParaRPr lang="ru-RU" sz="1452" dirty="0">
              <a:solidFill>
                <a:prstClr val="black"/>
              </a:solidFill>
              <a:latin typeface="Times New Roman" panose="02020603050405020304" pitchFamily="18" charset="0"/>
              <a:cs typeface="Times New Roman" panose="02020603050405020304" pitchFamily="18" charset="0"/>
            </a:endParaRPr>
          </a:p>
          <a:p>
            <a:pPr algn="just"/>
            <a:r>
              <a:rPr lang="ru-RU" sz="1633" dirty="0"/>
              <a:t>    </a:t>
            </a:r>
            <a:r>
              <a:rPr lang="ru-RU" sz="1452" dirty="0">
                <a:latin typeface="Times New Roman" panose="02020603050405020304" pitchFamily="18" charset="0"/>
                <a:cs typeface="Times New Roman" panose="02020603050405020304" pitchFamily="18" charset="0"/>
              </a:rPr>
              <a:t>Учет налогоплательщиков и их налоговых обязательств по: </a:t>
            </a:r>
            <a:r>
              <a:rPr lang="ru-RU" sz="1452" dirty="0" smtClean="0">
                <a:latin typeface="Times New Roman" panose="02020603050405020304" pitchFamily="18" charset="0"/>
                <a:cs typeface="Times New Roman" panose="02020603050405020304" pitchFamily="18" charset="0"/>
              </a:rPr>
              <a:t>сбору </a:t>
            </a:r>
            <a:r>
              <a:rPr lang="ru-RU" sz="1452" dirty="0">
                <a:latin typeface="Times New Roman" panose="02020603050405020304" pitchFamily="18" charset="0"/>
                <a:cs typeface="Times New Roman" panose="02020603050405020304" pitchFamily="18" charset="0"/>
              </a:rPr>
              <a:t>на санитарную очистку и сбору за парковку осуществляется Службами по сбору местных налогов и сборов из состава </a:t>
            </a:r>
            <a:r>
              <a:rPr lang="ru-RU" sz="1452" dirty="0" err="1">
                <a:latin typeface="Times New Roman" panose="02020603050405020304" pitchFamily="18" charset="0"/>
                <a:cs typeface="Times New Roman" panose="02020603050405020304" pitchFamily="18" charset="0"/>
              </a:rPr>
              <a:t>примэрий</a:t>
            </a:r>
            <a:r>
              <a:rPr lang="ru-RU" sz="1452" dirty="0">
                <a:latin typeface="Times New Roman" panose="02020603050405020304" pitchFamily="18" charset="0"/>
                <a:cs typeface="Times New Roman" panose="02020603050405020304" pitchFamily="18" charset="0"/>
              </a:rPr>
              <a:t> (ССМНС), с использованием Автоматизированной информационной системы погашения налоговых обязательств (АИС ССМНС). Платежные извещения отправляются ССМНС каждому субъекту налогообложения не позднее чем за 15 дней до наступления предельного срока оплаты, установленного органом местного публичного управления.</a:t>
            </a:r>
            <a:endParaRPr lang="ru-RU" sz="1452" b="1" dirty="0">
              <a:latin typeface="Times New Roman" panose="02020603050405020304" pitchFamily="18" charset="0"/>
              <a:cs typeface="Times New Roman" panose="02020603050405020304" pitchFamily="18" charset="0"/>
            </a:endParaRPr>
          </a:p>
          <a:p>
            <a:pPr algn="just"/>
            <a:r>
              <a:rPr lang="ru-RU" sz="1452" dirty="0">
                <a:latin typeface="Times New Roman" panose="02020603050405020304" pitchFamily="18" charset="0"/>
                <a:cs typeface="Times New Roman" panose="02020603050405020304" pitchFamily="18" charset="0"/>
              </a:rPr>
              <a:t> </a:t>
            </a:r>
            <a:r>
              <a:rPr lang="ru-RU" sz="1452" dirty="0">
                <a:solidFill>
                  <a:prstClr val="black"/>
                </a:solidFill>
                <a:latin typeface="Times New Roman" panose="02020603050405020304" pitchFamily="18" charset="0"/>
                <a:cs typeface="Times New Roman" panose="02020603050405020304" pitchFamily="18" charset="0"/>
              </a:rPr>
              <a:t>Исчисление сборов осуществляется исходя из налогооблагаемой базы и </a:t>
            </a:r>
            <a:r>
              <a:rPr lang="ru-RU" sz="1452" b="1" dirty="0">
                <a:solidFill>
                  <a:srgbClr val="7030A0"/>
                </a:solidFill>
                <a:latin typeface="Times New Roman" panose="02020603050405020304" pitchFamily="18" charset="0"/>
                <a:cs typeface="Times New Roman" panose="02020603050405020304" pitchFamily="18" charset="0"/>
              </a:rPr>
              <a:t>ставки, установленной ОМПУ по месту расположения объектов налогообложения.</a:t>
            </a:r>
          </a:p>
          <a:p>
            <a:endParaRPr lang="en-US" sz="1814" dirty="0">
              <a:solidFill>
                <a:prstClr val="black"/>
              </a:solidFill>
              <a:latin typeface="Times New Roman" panose="02020603050405020304" pitchFamily="18" charset="0"/>
              <a:cs typeface="Times New Roman" panose="02020603050405020304" pitchFamily="18" charset="0"/>
            </a:endParaRPr>
          </a:p>
          <a:p>
            <a:pPr marL="311079" indent="-311079" algn="just" defTabSz="622158">
              <a:spcBef>
                <a:spcPts val="544"/>
              </a:spcBef>
              <a:buFont typeface="Wingdings" panose="05000000000000000000" pitchFamily="2" charset="2"/>
              <a:buChar char="Ø"/>
              <a:tabLst>
                <a:tab pos="622158" algn="l"/>
              </a:tabLst>
            </a:pPr>
            <a:endParaRPr lang="ro-RO" sz="1814" dirty="0">
              <a:solidFill>
                <a:prstClr val="black"/>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1889760" y="352999"/>
            <a:ext cx="7777719" cy="1329082"/>
          </a:xfrm>
          <a:prstGeom prst="rect">
            <a:avLst/>
          </a:prstGeom>
        </p:spPr>
        <p:txBody>
          <a:bodyPr wrap="square">
            <a:spAutoFit/>
          </a:bodyPr>
          <a:lstStyle/>
          <a:p>
            <a:pPr indent="326592" algn="ctr">
              <a:spcBef>
                <a:spcPts val="544"/>
              </a:spcBef>
              <a:tabLst>
                <a:tab pos="622158" algn="l"/>
              </a:tabLst>
            </a:pPr>
            <a:r>
              <a:rPr lang="ru-RU" sz="2540"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Ответственными за исчисление местных сборов являются</a:t>
            </a:r>
            <a:r>
              <a:rPr lang="ro-RO"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ru-RU"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326592" algn="just">
              <a:spcBef>
                <a:spcPts val="544"/>
              </a:spcBef>
              <a:tabLst>
                <a:tab pos="622158" algn="l"/>
              </a:tabLst>
            </a:pPr>
            <a:endParaRPr lang="ro-RO" sz="254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40687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33600" y="444138"/>
            <a:ext cx="7210697" cy="740227"/>
          </a:xfrm>
        </p:spPr>
        <p:txBody>
          <a:bodyPr>
            <a:normAutofit/>
          </a:bodyPr>
          <a:lstStyle/>
          <a:p>
            <a:pPr algn="ctr"/>
            <a:r>
              <a:rPr lang="ru-RU" sz="2000"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Отчетность о налоговых обязательствах </a:t>
            </a:r>
            <a:r>
              <a:rPr lang="ru-RU" sz="2000" b="1" i="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 </a:t>
            </a:r>
            <a:r>
              <a:rPr lang="ru-RU" sz="2000"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местным сборам</a:t>
            </a:r>
            <a:endParaRPr lang="ru-RU" sz="2000"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53143" y="1184366"/>
            <a:ext cx="10685417" cy="7228114"/>
          </a:xfrm>
        </p:spPr>
        <p:txBody>
          <a:bodyPr>
            <a:noAutofit/>
          </a:bodyPr>
          <a:lstStyle/>
          <a:p>
            <a:pPr>
              <a:buFont typeface="Wingdings" panose="05000000000000000000" pitchFamily="2" charset="2"/>
              <a:buChar char="Ø"/>
            </a:pPr>
            <a:r>
              <a:rPr lang="ru-RU" sz="1600" b="1" dirty="0"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Субъекты </a:t>
            </a:r>
            <a:r>
              <a:rPr lang="ru-RU" sz="1600" b="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обложения </a:t>
            </a:r>
            <a:r>
              <a:rPr lang="ru-RU" sz="1600" dirty="0">
                <a:solidFill>
                  <a:prstClr val="black"/>
                </a:solidFill>
                <a:latin typeface="Times New Roman" panose="02020603050405020304" pitchFamily="18" charset="0"/>
                <a:cs typeface="Times New Roman" panose="02020603050405020304" pitchFamily="18" charset="0"/>
              </a:rPr>
              <a:t>местными сборами </a:t>
            </a:r>
            <a:r>
              <a:rPr lang="ro-RO" sz="1600" dirty="0">
                <a:solidFill>
                  <a:prstClr val="black"/>
                </a:solidFill>
                <a:latin typeface="Times New Roman" panose="02020603050405020304" pitchFamily="18" charset="0"/>
                <a:cs typeface="Times New Roman" panose="02020603050405020304" pitchFamily="18" charset="0"/>
              </a:rPr>
              <a:t>(</a:t>
            </a:r>
            <a:r>
              <a:rPr lang="ru-RU" sz="1600" dirty="0">
                <a:solidFill>
                  <a:prstClr val="black"/>
                </a:solidFill>
                <a:latin typeface="Times New Roman" panose="02020603050405020304" pitchFamily="18" charset="0"/>
                <a:cs typeface="Times New Roman" panose="02020603050405020304" pitchFamily="18" charset="0"/>
              </a:rPr>
              <a:t>за исключением сбора с владельцев собак, сбора на санитарную очистку и сбора за парковку) представляют </a:t>
            </a:r>
            <a:r>
              <a:rPr lang="ru-RU" sz="16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Отчет по местным сборам </a:t>
            </a:r>
            <a:r>
              <a:rPr lang="x-none" sz="16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6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 </a:t>
            </a:r>
            <a:r>
              <a:rPr lang="en-US" sz="16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TL 13</a:t>
            </a:r>
            <a:r>
              <a:rPr lang="x-none" sz="1600"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x-none" sz="1600" dirty="0">
                <a:solidFill>
                  <a:srgbClr val="5B9BD5">
                    <a:lumMod val="75000"/>
                  </a:srgbClr>
                </a:solidFill>
                <a:latin typeface="Times New Roman" panose="02020603050405020304" pitchFamily="18" charset="0"/>
                <a:cs typeface="Times New Roman" panose="02020603050405020304" pitchFamily="18" charset="0"/>
              </a:rPr>
              <a:t>, </a:t>
            </a:r>
            <a:r>
              <a:rPr lang="ru-RU" sz="1600" dirty="0">
                <a:solidFill>
                  <a:prstClr val="black"/>
                </a:solidFill>
                <a:latin typeface="Times New Roman" panose="02020603050405020304" pitchFamily="18" charset="0"/>
                <a:cs typeface="Times New Roman" panose="02020603050405020304" pitchFamily="18" charset="0"/>
              </a:rPr>
              <a:t>утвержденный Приказом ГНС № 1603 от</a:t>
            </a:r>
            <a:r>
              <a:rPr lang="x-none" sz="1600" dirty="0">
                <a:solidFill>
                  <a:prstClr val="black"/>
                </a:solidFill>
                <a:latin typeface="Times New Roman" panose="02020603050405020304" pitchFamily="18" charset="0"/>
                <a:cs typeface="Times New Roman" panose="02020603050405020304" pitchFamily="18" charset="0"/>
              </a:rPr>
              <a:t> </a:t>
            </a:r>
            <a:r>
              <a:rPr lang="en-US" sz="1600" dirty="0">
                <a:solidFill>
                  <a:prstClr val="black"/>
                </a:solidFill>
                <a:latin typeface="Times New Roman" panose="02020603050405020304" pitchFamily="18" charset="0"/>
                <a:cs typeface="Times New Roman" panose="02020603050405020304" pitchFamily="18" charset="0"/>
              </a:rPr>
              <a:t>20</a:t>
            </a:r>
            <a:r>
              <a:rPr lang="x-none" sz="1600" dirty="0">
                <a:solidFill>
                  <a:prstClr val="black"/>
                </a:solidFill>
                <a:latin typeface="Times New Roman" panose="02020603050405020304" pitchFamily="18" charset="0"/>
                <a:cs typeface="Times New Roman" panose="02020603050405020304" pitchFamily="18" charset="0"/>
              </a:rPr>
              <a:t>.12.201</a:t>
            </a:r>
            <a:r>
              <a:rPr lang="en-US" sz="1600" dirty="0" smtClean="0">
                <a:solidFill>
                  <a:prstClr val="black"/>
                </a:solidFill>
                <a:latin typeface="Times New Roman" panose="02020603050405020304" pitchFamily="18" charset="0"/>
                <a:cs typeface="Times New Roman" panose="02020603050405020304" pitchFamily="18" charset="0"/>
              </a:rPr>
              <a:t>2</a:t>
            </a:r>
            <a:r>
              <a:rPr lang="ru-RU" sz="1600" dirty="0" smtClean="0">
                <a:solidFill>
                  <a:prstClr val="black"/>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ru-RU" sz="1600" b="1" dirty="0" smtClean="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Одним из ключевых изменений, касающихся субъектов налогообложения по местным сборам,</a:t>
            </a:r>
            <a:r>
              <a:rPr lang="ru-RU" sz="1600" dirty="0">
                <a:latin typeface="Times New Roman" panose="02020603050405020304" pitchFamily="18" charset="0"/>
                <a:cs typeface="Times New Roman" panose="02020603050405020304" pitchFamily="18" charset="0"/>
              </a:rPr>
              <a:t> которые вступят в силу с отчетного периода, соответствующего 2025 году, является изменение налогового периода – </a:t>
            </a:r>
            <a:r>
              <a:rPr lang="ru-RU" sz="1600" b="1" dirty="0">
                <a:latin typeface="Times New Roman" panose="02020603050405020304" pitchFamily="18" charset="0"/>
                <a:cs typeface="Times New Roman" panose="02020603050405020304" pitchFamily="18" charset="0"/>
              </a:rPr>
              <a:t>из ежеквартального – на полугодие.</a:t>
            </a:r>
            <a:r>
              <a:rPr lang="ru-RU" sz="1600" dirty="0">
                <a:latin typeface="Times New Roman" panose="02020603050405020304" pitchFamily="18" charset="0"/>
                <a:cs typeface="Times New Roman" panose="02020603050405020304" pitchFamily="18" charset="0"/>
              </a:rPr>
              <a:t> </a:t>
            </a:r>
          </a:p>
          <a:p>
            <a:pPr>
              <a:buFont typeface="Wingdings" panose="05000000000000000000" pitchFamily="2" charset="2"/>
              <a:buChar char="Ø"/>
            </a:pPr>
            <a:r>
              <a:rPr lang="ru-RU" sz="1600" dirty="0" smtClean="0">
                <a:latin typeface="Times New Roman" panose="02020603050405020304" pitchFamily="18" charset="0"/>
                <a:cs typeface="Times New Roman" panose="02020603050405020304" pitchFamily="18" charset="0"/>
              </a:rPr>
              <a:t>    Следовательно</a:t>
            </a:r>
            <a:r>
              <a:rPr lang="ru-RU" sz="1600" dirty="0">
                <a:latin typeface="Times New Roman" panose="02020603050405020304" pitchFamily="18" charset="0"/>
                <a:cs typeface="Times New Roman" panose="02020603050405020304" pitchFamily="18" charset="0"/>
              </a:rPr>
              <a:t>, лица, являющиеся в соответствии со ст. 290 НК субъектами </a:t>
            </a:r>
            <a:r>
              <a:rPr lang="ru-RU" sz="1600" dirty="0" smtClean="0">
                <a:latin typeface="Times New Roman" panose="02020603050405020304" pitchFamily="18" charset="0"/>
                <a:cs typeface="Times New Roman" panose="02020603050405020304" pitchFamily="18" charset="0"/>
              </a:rPr>
              <a:t>налогообложения</a:t>
            </a:r>
            <a:r>
              <a:rPr lang="ro-RO" sz="1600"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и имеющие обязательства самостоятельно исчислять сбор и предоставлять отчет, будут уплачивать </a:t>
            </a:r>
            <a:r>
              <a:rPr lang="ru-RU" sz="1600" dirty="0">
                <a:latin typeface="Times New Roman" panose="02020603050405020304" pitchFamily="18" charset="0"/>
                <a:cs typeface="Times New Roman" panose="02020603050405020304" pitchFamily="18" charset="0"/>
              </a:rPr>
              <a:t>и представлять </a:t>
            </a:r>
            <a:r>
              <a:rPr lang="ru-RU" sz="1600" dirty="0" smtClean="0">
                <a:latin typeface="Times New Roman" panose="02020603050405020304" pitchFamily="18" charset="0"/>
                <a:cs typeface="Times New Roman" panose="02020603050405020304" pitchFamily="18" charset="0"/>
              </a:rPr>
              <a:t>отчет </a:t>
            </a:r>
            <a:r>
              <a:rPr lang="ru-RU" sz="1600" dirty="0">
                <a:latin typeface="Times New Roman" panose="02020603050405020304" pitchFamily="18" charset="0"/>
                <a:cs typeface="Times New Roman" panose="02020603050405020304" pitchFamily="18" charset="0"/>
              </a:rPr>
              <a:t>- </a:t>
            </a:r>
            <a:r>
              <a:rPr lang="ru-RU" sz="1600" i="1"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2 раза в год, в срок до</a:t>
            </a:r>
            <a:r>
              <a:rPr lang="ru-RU" sz="16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 25 июля текущего налогового периода</a:t>
            </a:r>
            <a:r>
              <a:rPr lang="ru-RU" sz="1600" dirty="0">
                <a:latin typeface="Times New Roman" panose="02020603050405020304" pitchFamily="18" charset="0"/>
                <a:cs typeface="Times New Roman" panose="02020603050405020304" pitchFamily="18" charset="0"/>
              </a:rPr>
              <a:t> – по обязательствам за период 1 января – 30 июня;</a:t>
            </a:r>
          </a:p>
          <a:p>
            <a:pPr>
              <a:buFont typeface="Wingdings" panose="05000000000000000000" pitchFamily="2" charset="2"/>
              <a:buChar char="Ø"/>
            </a:pPr>
            <a:r>
              <a:rPr lang="ru-RU" sz="1600" dirty="0">
                <a:latin typeface="Times New Roman" panose="02020603050405020304" pitchFamily="18" charset="0"/>
                <a:cs typeface="Times New Roman" panose="02020603050405020304" pitchFamily="18" charset="0"/>
              </a:rPr>
              <a:t>     - </a:t>
            </a:r>
            <a:r>
              <a:rPr lang="ru-RU" sz="1600" b="1" dirty="0">
                <a:latin typeface="Times New Roman" panose="02020603050405020304" pitchFamily="18" charset="0"/>
                <a:cs typeface="Times New Roman" panose="02020603050405020304" pitchFamily="18" charset="0"/>
              </a:rPr>
              <a:t>25 января года, следующего за отчетным</a:t>
            </a:r>
            <a:r>
              <a:rPr lang="ru-RU" sz="1600" dirty="0">
                <a:latin typeface="Times New Roman" panose="02020603050405020304" pitchFamily="18" charset="0"/>
                <a:cs typeface="Times New Roman" panose="02020603050405020304" pitchFamily="18" charset="0"/>
              </a:rPr>
              <a:t> – по обязательствам  за период 1 июля – 31 декабря отчетного года.</a:t>
            </a:r>
          </a:p>
          <a:p>
            <a:pPr lvl="0" algn="just" defTabSz="457200">
              <a:lnSpc>
                <a:spcPct val="100000"/>
              </a:lnSpc>
              <a:spcBef>
                <a:spcPts val="600"/>
              </a:spcBef>
              <a:buClrTx/>
              <a:buSzTx/>
              <a:buFont typeface="Wingdings" panose="05000000000000000000" pitchFamily="2" charset="2"/>
              <a:buChar char="Ø"/>
            </a:pPr>
            <a:endParaRPr lang="ru-RU" sz="1600" b="1" cap="none" dirty="0" smtClean="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marL="0" lvl="0" indent="457200" algn="just" defTabSz="457200">
              <a:lnSpc>
                <a:spcPct val="100000"/>
              </a:lnSpc>
              <a:spcBef>
                <a:spcPts val="600"/>
              </a:spcBef>
              <a:buClrTx/>
              <a:buSzTx/>
              <a:buNone/>
            </a:pPr>
            <a:r>
              <a:rPr lang="ru-RU" sz="1600" b="1" cap="none" dirty="0" smtClean="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Индивидуальный </a:t>
            </a:r>
            <a:r>
              <a:rPr lang="ru-RU" sz="1600" b="1" cap="none"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предприниматель, крестьянское (фермерское) хозяйство, среднегодовая численность работников которых в течение налогового периода </a:t>
            </a:r>
            <a:r>
              <a:rPr lang="ru-RU" b="1" cap="none" dirty="0">
                <a:ln w="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не превышает </a:t>
            </a:r>
            <a:r>
              <a:rPr lang="ru-RU" b="1" cap="none" dirty="0" smtClean="0">
                <a:ln w="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5 </a:t>
            </a:r>
            <a:r>
              <a:rPr lang="ru-RU" b="1" cap="none" dirty="0">
                <a:ln w="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единиц </a:t>
            </a:r>
            <a:r>
              <a:rPr lang="ru-RU" sz="1600" b="1" cap="none"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и которые не зарегистрированы в качестве плательщиков НДС,</a:t>
            </a:r>
            <a:r>
              <a:rPr lang="ro-RO" sz="1600" cap="none" dirty="0">
                <a:solidFill>
                  <a:prstClr val="black"/>
                </a:solidFill>
                <a:latin typeface="Times New Roman" panose="02020603050405020304" pitchFamily="18" charset="0"/>
                <a:cs typeface="Times New Roman" panose="02020603050405020304" pitchFamily="18" charset="0"/>
              </a:rPr>
              <a:t> </a:t>
            </a:r>
            <a:r>
              <a:rPr lang="ru-RU" sz="1600" cap="none"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представляют ежегодно, в срок до</a:t>
            </a:r>
            <a:r>
              <a:rPr lang="ro-RO" sz="1600" cap="none" dirty="0">
                <a:solidFill>
                  <a:prstClr val="black"/>
                </a:solidFill>
                <a:latin typeface="Times New Roman" panose="02020603050405020304" pitchFamily="18" charset="0"/>
                <a:cs typeface="Times New Roman" panose="02020603050405020304" pitchFamily="18" charset="0"/>
              </a:rPr>
              <a:t> </a:t>
            </a:r>
            <a:r>
              <a:rPr lang="ro-RO" sz="1600" b="1" i="1" cap="none" dirty="0">
                <a:solidFill>
                  <a:prstClr val="black"/>
                </a:solidFill>
                <a:latin typeface="Times New Roman" panose="02020603050405020304" pitchFamily="18" charset="0"/>
                <a:cs typeface="Times New Roman" panose="02020603050405020304" pitchFamily="18" charset="0"/>
              </a:rPr>
              <a:t>25 </a:t>
            </a:r>
            <a:r>
              <a:rPr lang="ru-RU" sz="1600" b="1" i="1" cap="none" dirty="0">
                <a:solidFill>
                  <a:prstClr val="black"/>
                </a:solidFill>
                <a:latin typeface="Times New Roman" panose="02020603050405020304" pitchFamily="18" charset="0"/>
                <a:cs typeface="Times New Roman" panose="02020603050405020304" pitchFamily="18" charset="0"/>
              </a:rPr>
              <a:t>марта года, следующего за отчетным налоговым годом</a:t>
            </a:r>
            <a:r>
              <a:rPr lang="ro-RO" sz="1600" b="1" i="1" cap="none" dirty="0">
                <a:solidFill>
                  <a:prstClr val="black"/>
                </a:solidFill>
                <a:latin typeface="Times New Roman" panose="02020603050405020304" pitchFamily="18" charset="0"/>
                <a:cs typeface="Times New Roman" panose="02020603050405020304" pitchFamily="18" charset="0"/>
              </a:rPr>
              <a:t>, </a:t>
            </a:r>
            <a:r>
              <a:rPr lang="ru-RU" sz="1600" b="1" i="1" cap="none"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Единый налоговый отчет </a:t>
            </a:r>
            <a:r>
              <a:rPr lang="ro-RO" sz="1600" b="1" i="1" cap="none"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u-RU" sz="1600" b="1" i="1" cap="none" dirty="0" smtClean="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Декларацию</a:t>
            </a:r>
            <a:r>
              <a:rPr lang="ro-RO" sz="1600" b="1" i="1" cap="none" dirty="0" smtClean="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o-RO" sz="1600" b="1" i="1" cap="none"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o-RO" sz="1600" i="1" cap="none" dirty="0">
              <a:solidFill>
                <a:prstClr val="black"/>
              </a:solidFill>
              <a:latin typeface="Times New Roman" panose="02020603050405020304" pitchFamily="18" charset="0"/>
              <a:cs typeface="Times New Roman" panose="02020603050405020304" pitchFamily="18" charset="0"/>
            </a:endParaRPr>
          </a:p>
          <a:p>
            <a:pPr marL="0" lvl="0" indent="457200" algn="just" defTabSz="457200">
              <a:lnSpc>
                <a:spcPct val="100000"/>
              </a:lnSpc>
              <a:spcBef>
                <a:spcPts val="600"/>
              </a:spcBef>
              <a:spcAft>
                <a:spcPts val="600"/>
              </a:spcAft>
              <a:buClrTx/>
              <a:buSzTx/>
              <a:buNone/>
            </a:pPr>
            <a:endParaRPr lang="ro-RO" sz="1400" i="1" cap="none" dirty="0">
              <a:solidFill>
                <a:prstClr val="black"/>
              </a:solidFill>
              <a:latin typeface="Times New Roman" panose="02020603050405020304" pitchFamily="18" charset="0"/>
              <a:cs typeface="Times New Roman" panose="02020603050405020304" pitchFamily="18" charset="0"/>
            </a:endParaRPr>
          </a:p>
          <a:p>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74534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3600" y="624110"/>
            <a:ext cx="7281920" cy="1126313"/>
          </a:xfrm>
        </p:spPr>
        <p:txBody>
          <a:bodyPr>
            <a:normAutofit/>
          </a:bodyPr>
          <a:lstStyle/>
          <a:p>
            <a:pPr algn="ctr"/>
            <a:r>
              <a:rPr lang="ru-RU" sz="2000" b="1" dirty="0" smtClean="0">
                <a:solidFill>
                  <a:srgbClr val="C00000"/>
                </a:solidFill>
                <a:latin typeface="Times New Roman" panose="02020603050405020304" pitchFamily="18" charset="0"/>
                <a:cs typeface="Times New Roman" panose="02020603050405020304" pitchFamily="18" charset="0"/>
              </a:rPr>
              <a:t>Сборы за природные ресурсы</a:t>
            </a:r>
            <a:endParaRPr lang="ru-RU" sz="2000" b="1" dirty="0">
              <a:solidFill>
                <a:srgbClr val="C00000"/>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quarter" idx="13"/>
          </p:nvPr>
        </p:nvPicPr>
        <p:blipFill>
          <a:blip r:embed="rId2"/>
          <a:stretch>
            <a:fillRect/>
          </a:stretch>
        </p:blipFill>
        <p:spPr>
          <a:xfrm>
            <a:off x="2593600" y="1368522"/>
            <a:ext cx="6859889" cy="4517245"/>
          </a:xfrm>
          <a:prstGeom prst="rect">
            <a:avLst/>
          </a:prstGeom>
        </p:spPr>
      </p:pic>
    </p:spTree>
    <p:extLst>
      <p:ext uri="{BB962C8B-B14F-4D97-AF65-F5344CB8AC3E}">
        <p14:creationId xmlns:p14="http://schemas.microsoft.com/office/powerpoint/2010/main" val="1600004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lvl="0" algn="ctr" defTabSz="457200">
              <a:lnSpc>
                <a:spcPct val="100000"/>
              </a:lnSpc>
              <a:spcBef>
                <a:spcPts val="0"/>
              </a:spcBef>
            </a:pPr>
            <a:r>
              <a:rPr lang="ru-RU" sz="1800" cap="none" dirty="0">
                <a:solidFill>
                  <a:srgbClr val="7030A0"/>
                </a:solidFill>
                <a:latin typeface="Times New Roman" panose="02020603050405020304" pitchFamily="18" charset="0"/>
                <a:ea typeface="+mn-ea"/>
                <a:cs typeface="Times New Roman" panose="02020603050405020304" pitchFamily="18" charset="0"/>
              </a:rPr>
              <a:t> </a:t>
            </a:r>
            <a:r>
              <a:rPr lang="ru-RU" sz="1800" b="1" cap="none" dirty="0">
                <a:solidFill>
                  <a:srgbClr val="7030A0"/>
                </a:solidFill>
                <a:latin typeface="Times New Roman" panose="02020603050405020304" pitchFamily="18" charset="0"/>
                <a:ea typeface="+mn-ea"/>
                <a:cs typeface="Times New Roman" panose="02020603050405020304" pitchFamily="18" charset="0"/>
              </a:rPr>
              <a:t>Система сборов за природные ресурсы, регламентируемых разделом</a:t>
            </a:r>
            <a:r>
              <a:rPr lang="ro-RO" sz="1800" b="1" cap="none" dirty="0">
                <a:solidFill>
                  <a:srgbClr val="7030A0"/>
                </a:solidFill>
                <a:latin typeface="Times New Roman" panose="02020603050405020304" pitchFamily="18" charset="0"/>
                <a:ea typeface="+mn-ea"/>
                <a:cs typeface="Times New Roman" panose="02020603050405020304" pitchFamily="18" charset="0"/>
              </a:rPr>
              <a:t> VIII </a:t>
            </a:r>
            <a:r>
              <a:rPr lang="ru-RU" sz="1800" b="1" cap="none" dirty="0">
                <a:solidFill>
                  <a:srgbClr val="7030A0"/>
                </a:solidFill>
                <a:latin typeface="Times New Roman" panose="02020603050405020304" pitchFamily="18" charset="0"/>
                <a:ea typeface="+mn-ea"/>
                <a:cs typeface="Times New Roman" panose="02020603050405020304" pitchFamily="18" charset="0"/>
              </a:rPr>
              <a:t>Налогового кодекса включает:</a:t>
            </a:r>
            <a:br>
              <a:rPr lang="ru-RU" sz="1800" b="1" cap="none" dirty="0">
                <a:solidFill>
                  <a:srgbClr val="7030A0"/>
                </a:solidFill>
                <a:latin typeface="Times New Roman" panose="02020603050405020304" pitchFamily="18" charset="0"/>
                <a:ea typeface="+mn-ea"/>
                <a:cs typeface="Times New Roman" panose="02020603050405020304" pitchFamily="18" charset="0"/>
              </a:rPr>
            </a:br>
            <a:endParaRPr lang="ru-RU" sz="1800" dirty="0">
              <a:solidFill>
                <a:srgbClr val="7030A0"/>
              </a:solidFill>
              <a:latin typeface="Times New Roman" panose="02020603050405020304" pitchFamily="18" charset="0"/>
              <a:cs typeface="Times New Roman" panose="02020603050405020304" pitchFamily="18" charset="0"/>
            </a:endParaRPr>
          </a:p>
        </p:txBody>
      </p:sp>
      <p:pic>
        <p:nvPicPr>
          <p:cNvPr id="5" name="Объект 4"/>
          <p:cNvPicPr>
            <a:picLocks noGrp="1" noChangeAspect="1"/>
          </p:cNvPicPr>
          <p:nvPr>
            <p:ph sz="quarter" idx="13"/>
          </p:nvPr>
        </p:nvPicPr>
        <p:blipFill>
          <a:blip r:embed="rId2"/>
          <a:stretch>
            <a:fillRect/>
          </a:stretch>
        </p:blipFill>
        <p:spPr>
          <a:xfrm flipH="1" flipV="1">
            <a:off x="3870959" y="1375953"/>
            <a:ext cx="1593668" cy="1396673"/>
          </a:xfrm>
          <a:prstGeom prst="rect">
            <a:avLst/>
          </a:prstGeom>
        </p:spPr>
      </p:pic>
      <p:pic>
        <p:nvPicPr>
          <p:cNvPr id="6" name="Рисунок 5"/>
          <p:cNvPicPr>
            <a:picLocks noChangeAspect="1"/>
          </p:cNvPicPr>
          <p:nvPr/>
        </p:nvPicPr>
        <p:blipFill>
          <a:blip r:embed="rId3"/>
          <a:stretch>
            <a:fillRect/>
          </a:stretch>
        </p:blipFill>
        <p:spPr>
          <a:xfrm>
            <a:off x="3936275" y="2772626"/>
            <a:ext cx="1417362" cy="1417362"/>
          </a:xfrm>
          <a:prstGeom prst="rect">
            <a:avLst/>
          </a:prstGeom>
        </p:spPr>
      </p:pic>
      <p:pic>
        <p:nvPicPr>
          <p:cNvPr id="7" name="Рисунок 6"/>
          <p:cNvPicPr>
            <a:picLocks noChangeAspect="1"/>
          </p:cNvPicPr>
          <p:nvPr/>
        </p:nvPicPr>
        <p:blipFill>
          <a:blip r:embed="rId4"/>
          <a:stretch>
            <a:fillRect/>
          </a:stretch>
        </p:blipFill>
        <p:spPr>
          <a:xfrm>
            <a:off x="3936276" y="4189988"/>
            <a:ext cx="1417362" cy="1417362"/>
          </a:xfrm>
          <a:prstGeom prst="rect">
            <a:avLst/>
          </a:prstGeom>
        </p:spPr>
      </p:pic>
      <p:pic>
        <p:nvPicPr>
          <p:cNvPr id="9" name="Рисунок 8"/>
          <p:cNvPicPr>
            <a:picLocks noChangeAspect="1"/>
          </p:cNvPicPr>
          <p:nvPr/>
        </p:nvPicPr>
        <p:blipFill>
          <a:blip r:embed="rId5"/>
          <a:stretch>
            <a:fillRect/>
          </a:stretch>
        </p:blipFill>
        <p:spPr>
          <a:xfrm>
            <a:off x="5250599" y="1438465"/>
            <a:ext cx="4773681" cy="892024"/>
          </a:xfrm>
          <a:prstGeom prst="rect">
            <a:avLst/>
          </a:prstGeom>
        </p:spPr>
      </p:pic>
      <p:pic>
        <p:nvPicPr>
          <p:cNvPr id="11" name="Рисунок 10"/>
          <p:cNvPicPr>
            <a:picLocks noChangeAspect="1"/>
          </p:cNvPicPr>
          <p:nvPr/>
        </p:nvPicPr>
        <p:blipFill>
          <a:blip r:embed="rId6"/>
          <a:stretch>
            <a:fillRect/>
          </a:stretch>
        </p:blipFill>
        <p:spPr>
          <a:xfrm>
            <a:off x="5418952" y="2664824"/>
            <a:ext cx="4726421" cy="1013342"/>
          </a:xfrm>
          <a:prstGeom prst="rect">
            <a:avLst/>
          </a:prstGeom>
        </p:spPr>
      </p:pic>
      <p:grpSp>
        <p:nvGrpSpPr>
          <p:cNvPr id="12" name="Группа 11"/>
          <p:cNvGrpSpPr/>
          <p:nvPr/>
        </p:nvGrpSpPr>
        <p:grpSpPr>
          <a:xfrm>
            <a:off x="5631802" y="4170889"/>
            <a:ext cx="4513571" cy="1143052"/>
            <a:chOff x="2250814" y="2874213"/>
            <a:chExt cx="4513571" cy="1143052"/>
          </a:xfrm>
        </p:grpSpPr>
        <p:sp>
          <p:nvSpPr>
            <p:cNvPr id="13" name="Пятиугольник 12"/>
            <p:cNvSpPr/>
            <p:nvPr/>
          </p:nvSpPr>
          <p:spPr>
            <a:xfrm rot="10800000">
              <a:off x="2348228" y="2874213"/>
              <a:ext cx="4416157" cy="1143052"/>
            </a:xfrm>
            <a:prstGeom prst="homePlate">
              <a:avLst/>
            </a:prstGeom>
            <a:solidFill>
              <a:srgbClr val="DE7E18">
                <a:lumMod val="60000"/>
                <a:lumOff val="40000"/>
              </a:srgbClr>
            </a:solidFill>
            <a:ln w="15875" cap="rnd" cmpd="sng" algn="ctr">
              <a:solidFill>
                <a:sysClr val="window" lastClr="FFFFFF">
                  <a:hueOff val="0"/>
                  <a:satOff val="0"/>
                  <a:lumOff val="0"/>
                  <a:alphaOff val="0"/>
                </a:sysClr>
              </a:solidFill>
              <a:prstDash val="solid"/>
            </a:ln>
            <a:effectLst/>
          </p:spPr>
        </p:sp>
        <p:sp>
          <p:nvSpPr>
            <p:cNvPr id="14" name="Пятиугольник 4"/>
            <p:cNvSpPr txBox="1"/>
            <p:nvPr/>
          </p:nvSpPr>
          <p:spPr>
            <a:xfrm>
              <a:off x="2250814" y="2874213"/>
              <a:ext cx="4130394" cy="1143052"/>
            </a:xfrm>
            <a:prstGeom prst="rect">
              <a:avLst/>
            </a:prstGeom>
            <a:noFill/>
            <a:ln>
              <a:noFill/>
            </a:ln>
            <a:effectLst/>
          </p:spPr>
          <p:txBody>
            <a:bodyPr spcFirstLastPara="0" vert="horz" wrap="square" lIns="475653" tIns="60960" rIns="113792" bIns="60960" numCol="1" spcCol="1270" anchor="ctr" anchorCtr="0">
              <a:noAutofit/>
            </a:bodyPr>
            <a:lstStyle/>
            <a:p>
              <a:pPr marL="0" marR="0" lvl="0" indent="0" algn="ctr" defTabSz="711200" eaLnBrk="1" fontAlgn="auto" latinLnBrk="0" hangingPunct="1">
                <a:lnSpc>
                  <a:spcPct val="90000"/>
                </a:lnSpc>
                <a:spcBef>
                  <a:spcPct val="0"/>
                </a:spcBef>
                <a:spcAft>
                  <a:spcPct val="35000"/>
                </a:spcAft>
                <a:buClrTx/>
                <a:buSzTx/>
                <a:buFontTx/>
                <a:buNone/>
                <a:tabLst/>
                <a:defRPr/>
              </a:pPr>
              <a:r>
                <a:rPr kumimoji="0" lang="ru-RU" sz="1600" b="1" i="0" u="none" strike="noStrike" kern="1200" cap="none" spc="0" normalizeH="0" baseline="0" noProof="0" dirty="0" smtClean="0">
                  <a:ln>
                    <a:noFill/>
                  </a:ln>
                  <a:solidFill>
                    <a:sysClr val="window" lastClr="FFFFFF"/>
                  </a:solidFill>
                  <a:effectLst/>
                  <a:uLnTx/>
                  <a:uFillTx/>
                  <a:latin typeface="Century Gothic" panose="020B0502020202020204"/>
                  <a:ea typeface="+mn-ea"/>
                  <a:cs typeface="+mn-cs"/>
                </a:rPr>
                <a:t>Сбор за использование недр</a:t>
              </a:r>
              <a:endParaRPr kumimoji="0" lang="ru-RU" sz="1600" b="1" i="0" u="none" strike="noStrike" kern="1200" cap="none" spc="0" normalizeH="0" baseline="0" noProof="0" dirty="0">
                <a:ln>
                  <a:noFill/>
                </a:ln>
                <a:solidFill>
                  <a:sysClr val="window" lastClr="FFFFFF"/>
                </a:solidFill>
                <a:effectLst/>
                <a:uLnTx/>
                <a:uFillTx/>
                <a:latin typeface="Century Gothic" panose="020B0502020202020204"/>
                <a:ea typeface="+mn-ea"/>
                <a:cs typeface="+mn-cs"/>
              </a:endParaRPr>
            </a:p>
          </p:txBody>
        </p:sp>
      </p:grpSp>
    </p:spTree>
    <p:extLst>
      <p:ext uri="{BB962C8B-B14F-4D97-AF65-F5344CB8AC3E}">
        <p14:creationId xmlns:p14="http://schemas.microsoft.com/office/powerpoint/2010/main" val="237530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6983" y="357052"/>
            <a:ext cx="10185700" cy="539932"/>
          </a:xfrm>
        </p:spPr>
        <p:txBody>
          <a:bodyPr>
            <a:normAutofit/>
          </a:bodyPr>
          <a:lstStyle/>
          <a:p>
            <a:r>
              <a:rPr lang="ru-RU" sz="2000" b="1" dirty="0">
                <a:solidFill>
                  <a:srgbClr val="FF0000"/>
                </a:solidFill>
                <a:latin typeface="Times New Roman" panose="02020603050405020304" pitchFamily="18" charset="0"/>
                <a:cs typeface="Times New Roman" panose="02020603050405020304" pitchFamily="18" charset="0"/>
              </a:rPr>
              <a:t>Налоговый период и налогооблагаемая база</a:t>
            </a:r>
          </a:p>
        </p:txBody>
      </p:sp>
      <p:sp>
        <p:nvSpPr>
          <p:cNvPr id="3" name="Объект 2"/>
          <p:cNvSpPr>
            <a:spLocks noGrp="1"/>
          </p:cNvSpPr>
          <p:nvPr>
            <p:ph sz="quarter" idx="13"/>
          </p:nvPr>
        </p:nvSpPr>
        <p:spPr>
          <a:xfrm>
            <a:off x="689113" y="755374"/>
            <a:ext cx="11015207" cy="5976730"/>
          </a:xfrm>
        </p:spPr>
        <p:txBody>
          <a:bodyPr>
            <a:noAutofit/>
          </a:bodyPr>
          <a:lstStyle/>
          <a:p>
            <a:pPr marL="342900" lvl="0" indent="-342900" algn="just" defTabSz="457200">
              <a:lnSpc>
                <a:spcPct val="100000"/>
              </a:lnSpc>
              <a:buClr>
                <a:srgbClr val="B31166"/>
              </a:buClr>
              <a:buSzPct val="80000"/>
              <a:buFont typeface="Wingdings 3" charset="2"/>
              <a:buChar char=""/>
              <a:tabLst>
                <a:tab pos="6846314" algn="l"/>
                <a:tab pos="7045102" algn="l"/>
              </a:tabLst>
            </a:pPr>
            <a:r>
              <a:rPr lang="ru-RU" b="1" cap="none" dirty="0">
                <a:solidFill>
                  <a:prstClr val="black">
                    <a:lumMod val="75000"/>
                    <a:lumOff val="25000"/>
                  </a:prstClr>
                </a:solidFill>
                <a:latin typeface="Times New Roman" panose="02020603050405020304" pitchFamily="18" charset="0"/>
                <a:ea typeface="Calibri" panose="020F0502020204030204" pitchFamily="34" charset="0"/>
                <a:cs typeface="Times New Roman" panose="02020603050405020304" pitchFamily="18" charset="0"/>
              </a:rPr>
              <a:t>Налоговый период </a:t>
            </a:r>
            <a:r>
              <a:rPr lang="ru-RU" cap="none" dirty="0">
                <a:solidFill>
                  <a:prstClr val="black">
                    <a:lumMod val="75000"/>
                    <a:lumOff val="25000"/>
                  </a:prstClr>
                </a:solidFill>
                <a:latin typeface="Times New Roman" panose="02020603050405020304" pitchFamily="18" charset="0"/>
                <a:ea typeface="Calibri" panose="020F0502020204030204" pitchFamily="34" charset="0"/>
                <a:cs typeface="Times New Roman" panose="02020603050405020304" pitchFamily="18" charset="0"/>
              </a:rPr>
              <a:t>КАЛЕНДАРНЫЙ ГОД</a:t>
            </a:r>
            <a:endParaRPr lang="ru-RU" b="1" cap="none" dirty="0">
              <a:solidFill>
                <a:prstClr val="black">
                  <a:lumMod val="75000"/>
                  <a:lumOff val="25000"/>
                </a:prstClr>
              </a:solidFill>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defTabSz="457200">
              <a:lnSpc>
                <a:spcPct val="100000"/>
              </a:lnSpc>
              <a:buClr>
                <a:srgbClr val="B31166"/>
              </a:buClr>
              <a:buSzPct val="80000"/>
              <a:buFont typeface="Wingdings 3" charset="2"/>
              <a:buChar char=""/>
            </a:pPr>
            <a:r>
              <a:rPr lang="ru-RU" b="1" cap="none" dirty="0">
                <a:solidFill>
                  <a:prstClr val="black">
                    <a:lumMod val="75000"/>
                    <a:lumOff val="25000"/>
                  </a:prstClr>
                </a:solidFill>
                <a:latin typeface="Times New Roman" panose="02020603050405020304" pitchFamily="18" charset="0"/>
                <a:cs typeface="Times New Roman" panose="02020603050405020304" pitchFamily="18" charset="0"/>
              </a:rPr>
              <a:t>Налогооблагаемая база</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a:t>
            </a:r>
          </a:p>
          <a:p>
            <a:pPr lvl="0" algn="just" defTabSz="457200">
              <a:lnSpc>
                <a:spcPct val="100000"/>
              </a:lnSpc>
              <a:spcBef>
                <a:spcPts val="0"/>
              </a:spcBef>
              <a:buClr>
                <a:srgbClr val="B31166"/>
              </a:buClr>
              <a:buSzPct val="80000"/>
              <a:buFont typeface="Wingdings" panose="05000000000000000000" pitchFamily="2" charset="2"/>
              <a:buChar char="ü"/>
            </a:pPr>
            <a:r>
              <a:rPr lang="en-US"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en-US" cap="none"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Для </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недвижимого имущества, </a:t>
            </a:r>
            <a:r>
              <a:rPr lang="ru-RU" i="1" cap="none" dirty="0">
                <a:solidFill>
                  <a:prstClr val="black">
                    <a:lumMod val="75000"/>
                    <a:lumOff val="25000"/>
                  </a:prstClr>
                </a:solidFill>
                <a:latin typeface="Times New Roman" panose="02020603050405020304" pitchFamily="18" charset="0"/>
                <a:cs typeface="Times New Roman" panose="02020603050405020304" pitchFamily="18" charset="0"/>
              </a:rPr>
              <a:t>оцененного кадастровыми органами в целях налогообложения </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b="1" cap="none" dirty="0">
                <a:solidFill>
                  <a:srgbClr val="7030A0"/>
                </a:solidFill>
                <a:latin typeface="Times New Roman" panose="02020603050405020304" pitchFamily="18" charset="0"/>
                <a:cs typeface="Times New Roman" panose="02020603050405020304" pitchFamily="18" charset="0"/>
              </a:rPr>
              <a:t>оцененная стоимость этого </a:t>
            </a:r>
            <a:r>
              <a:rPr lang="ru-RU" b="1" cap="none" dirty="0" smtClean="0">
                <a:solidFill>
                  <a:srgbClr val="7030A0"/>
                </a:solidFill>
                <a:latin typeface="Times New Roman" panose="02020603050405020304" pitchFamily="18" charset="0"/>
                <a:cs typeface="Times New Roman" panose="02020603050405020304" pitchFamily="18" charset="0"/>
              </a:rPr>
              <a:t>имущества </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по состоянию на 1 января налогового периода.</a:t>
            </a:r>
            <a:endParaRPr lang="ru-RU" cap="none" dirty="0">
              <a:solidFill>
                <a:prstClr val="black">
                  <a:lumMod val="75000"/>
                  <a:lumOff val="25000"/>
                </a:prstClr>
              </a:solidFill>
              <a:latin typeface="Times New Roman" panose="02020603050405020304" pitchFamily="18" charset="0"/>
              <a:cs typeface="Times New Roman" panose="02020603050405020304" pitchFamily="18" charset="0"/>
            </a:endParaRPr>
          </a:p>
          <a:p>
            <a:pPr marL="0" lvl="0" indent="-342900" algn="just" defTabSz="457200">
              <a:lnSpc>
                <a:spcPct val="100000"/>
              </a:lnSpc>
              <a:spcBef>
                <a:spcPts val="0"/>
              </a:spcBef>
              <a:buClr>
                <a:srgbClr val="B31166"/>
              </a:buClr>
              <a:buSzPct val="80000"/>
              <a:buFont typeface="Wingdings" panose="05000000000000000000" pitchFamily="2" charset="2"/>
              <a:buChar char="ü"/>
            </a:pP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Для земельных участков, </a:t>
            </a:r>
            <a:r>
              <a:rPr lang="ru-RU" i="1" cap="none" dirty="0">
                <a:solidFill>
                  <a:prstClr val="black">
                    <a:lumMod val="75000"/>
                    <a:lumOff val="25000"/>
                  </a:prstClr>
                </a:solidFill>
                <a:latin typeface="Times New Roman" panose="02020603050405020304" pitchFamily="18" charset="0"/>
                <a:cs typeface="Times New Roman" panose="02020603050405020304" pitchFamily="18" charset="0"/>
              </a:rPr>
              <a:t>не оцененных кадастровыми органами в целях налогообложения</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 </a:t>
            </a:r>
            <a:r>
              <a:rPr lang="ru-RU" b="1" cap="none" dirty="0">
                <a:solidFill>
                  <a:srgbClr val="7030A0"/>
                </a:solidFill>
                <a:latin typeface="Times New Roman" panose="02020603050405020304" pitchFamily="18" charset="0"/>
                <a:cs typeface="Times New Roman" panose="02020603050405020304" pitchFamily="18" charset="0"/>
              </a:rPr>
              <a:t>площадь земельного участка</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a:t>
            </a:r>
          </a:p>
          <a:p>
            <a:pPr>
              <a:spcBef>
                <a:spcPts val="0"/>
              </a:spcBef>
              <a:buFont typeface="Wingdings" panose="05000000000000000000" pitchFamily="2" charset="2"/>
              <a:buChar char="ü"/>
            </a:pP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Для </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зданий, сооружений, индивидуальных жилых домов, квартир и других изолированных помещений, в том числе находящихся в стадии завершения строительства (50 % и более), строительство которых не завершено в течение 3-х лет с его начала, </a:t>
            </a:r>
            <a:r>
              <a:rPr lang="ru-RU" b="1" cap="none" dirty="0">
                <a:solidFill>
                  <a:srgbClr val="7030A0"/>
                </a:solidFill>
                <a:latin typeface="Times New Roman" panose="02020603050405020304" pitchFamily="18" charset="0"/>
                <a:cs typeface="Times New Roman" panose="02020603050405020304" pitchFamily="18" charset="0"/>
              </a:rPr>
              <a:t>не оцененных кадастровыми органами в целях </a:t>
            </a:r>
            <a:r>
              <a:rPr lang="ru-RU" b="1" cap="none" dirty="0" smtClean="0">
                <a:solidFill>
                  <a:srgbClr val="7030A0"/>
                </a:solidFill>
                <a:latin typeface="Times New Roman" panose="02020603050405020304" pitchFamily="18" charset="0"/>
                <a:cs typeface="Times New Roman" panose="02020603050405020304" pitchFamily="18" charset="0"/>
              </a:rPr>
              <a:t>налогообложения</a:t>
            </a:r>
            <a:r>
              <a:rPr lang="ru-RU" cap="none" dirty="0" smtClean="0">
                <a:solidFill>
                  <a:srgbClr val="7030A0"/>
                </a:solidFill>
                <a:latin typeface="Times New Roman" panose="02020603050405020304" pitchFamily="18" charset="0"/>
                <a:cs typeface="Times New Roman" panose="02020603050405020304" pitchFamily="18" charset="0"/>
              </a:rPr>
              <a:t>:</a:t>
            </a:r>
          </a:p>
          <a:p>
            <a:pPr marL="0" indent="0" algn="just">
              <a:spcBef>
                <a:spcPts val="0"/>
              </a:spcBef>
              <a:buNone/>
            </a:pP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  - </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в случае </a:t>
            </a:r>
            <a:r>
              <a:rPr lang="ru-RU" i="1" cap="none" dirty="0">
                <a:solidFill>
                  <a:prstClr val="black">
                    <a:lumMod val="75000"/>
                    <a:lumOff val="25000"/>
                  </a:prstClr>
                </a:solidFill>
                <a:latin typeface="Times New Roman" panose="02020603050405020304" pitchFamily="18" charset="0"/>
                <a:cs typeface="Times New Roman" panose="02020603050405020304" pitchFamily="18" charset="0"/>
              </a:rPr>
              <a:t>юридических и физических лиц, зарегистрированных в качестве предпринимателей, </a:t>
            </a:r>
            <a:r>
              <a:rPr lang="ru-RU" i="1" cap="none" dirty="0">
                <a:solidFill>
                  <a:srgbClr val="FF0000"/>
                </a:solidFill>
                <a:latin typeface="Times New Roman" panose="02020603050405020304" pitchFamily="18" charset="0"/>
                <a:cs typeface="Times New Roman" panose="02020603050405020304" pitchFamily="18" charset="0"/>
              </a:rPr>
              <a:t>лиц, осуществляющих профессиональную деятельность в сфере </a:t>
            </a:r>
            <a:r>
              <a:rPr lang="ru-RU" i="1" cap="none" dirty="0" smtClean="0">
                <a:solidFill>
                  <a:srgbClr val="FF0000"/>
                </a:solidFill>
                <a:latin typeface="Times New Roman" panose="02020603050405020304" pitchFamily="18" charset="0"/>
                <a:cs typeface="Times New Roman" panose="02020603050405020304" pitchFamily="18" charset="0"/>
              </a:rPr>
              <a:t>правосудия</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i="1" cap="none" dirty="0" smtClean="0">
                <a:solidFill>
                  <a:srgbClr val="C00000"/>
                </a:solidFill>
                <a:latin typeface="Times New Roman" panose="02020603050405020304" pitchFamily="18" charset="0"/>
                <a:cs typeface="Times New Roman" panose="02020603050405020304" pitchFamily="18" charset="0"/>
              </a:rPr>
              <a:t>или в области здравоохранения </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cap="none" dirty="0">
                <a:solidFill>
                  <a:srgbClr val="7030A0"/>
                </a:solidFill>
                <a:latin typeface="Times New Roman" panose="02020603050405020304" pitchFamily="18" charset="0"/>
                <a:cs typeface="Times New Roman" panose="02020603050405020304" pitchFamily="18" charset="0"/>
              </a:rPr>
              <a:t>балансовая стоимость недвижимого </a:t>
            </a:r>
            <a:r>
              <a:rPr lang="ru-RU" cap="none" dirty="0" smtClean="0">
                <a:solidFill>
                  <a:srgbClr val="7030A0"/>
                </a:solidFill>
                <a:latin typeface="Times New Roman" panose="02020603050405020304" pitchFamily="18" charset="0"/>
                <a:cs typeface="Times New Roman" panose="02020603050405020304" pitchFamily="18" charset="0"/>
              </a:rPr>
              <a:t>имущества по состоянию на 1 </a:t>
            </a:r>
            <a:r>
              <a:rPr lang="ru-RU" cap="none" dirty="0">
                <a:solidFill>
                  <a:srgbClr val="7030A0"/>
                </a:solidFill>
                <a:latin typeface="Times New Roman" panose="02020603050405020304" pitchFamily="18" charset="0"/>
                <a:cs typeface="Times New Roman" panose="02020603050405020304" pitchFamily="18" charset="0"/>
              </a:rPr>
              <a:t>января текущего налогового года</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а в случае недвижимого имущества, приобретенного в течение года, в том числе недвижимого имущества, на которое меняется субъект налогообложения в течение года – </a:t>
            </a:r>
            <a:r>
              <a:rPr lang="ru-RU" b="1" cap="none" dirty="0">
                <a:solidFill>
                  <a:srgbClr val="7030A0"/>
                </a:solidFill>
                <a:latin typeface="Times New Roman" panose="02020603050405020304" pitchFamily="18" charset="0"/>
                <a:cs typeface="Times New Roman" panose="02020603050405020304" pitchFamily="18" charset="0"/>
              </a:rPr>
              <a:t>в соответствии с балансовой стоимостью на дату его </a:t>
            </a:r>
            <a:r>
              <a:rPr lang="ru-RU" b="1" cap="none" dirty="0" smtClean="0">
                <a:solidFill>
                  <a:srgbClr val="7030A0"/>
                </a:solidFill>
                <a:latin typeface="Times New Roman" panose="02020603050405020304" pitchFamily="18" charset="0"/>
                <a:cs typeface="Times New Roman" panose="02020603050405020304" pitchFamily="18" charset="0"/>
              </a:rPr>
              <a:t>приобретения</a:t>
            </a:r>
            <a:r>
              <a:rPr lang="ru-RU" b="1" cap="none" dirty="0" smtClean="0">
                <a:solidFill>
                  <a:prstClr val="black">
                    <a:lumMod val="75000"/>
                    <a:lumOff val="25000"/>
                  </a:prstClr>
                </a:solidFill>
                <a:latin typeface="Times New Roman" panose="02020603050405020304" pitchFamily="18" charset="0"/>
                <a:cs typeface="Times New Roman" panose="02020603050405020304" pitchFamily="18" charset="0"/>
              </a:rPr>
              <a:t>;</a:t>
            </a:r>
          </a:p>
          <a:p>
            <a:pPr algn="just"/>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 - </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в случае </a:t>
            </a:r>
            <a:r>
              <a:rPr lang="ru-RU" i="1" cap="none" dirty="0">
                <a:solidFill>
                  <a:prstClr val="black">
                    <a:lumMod val="75000"/>
                    <a:lumOff val="25000"/>
                  </a:prstClr>
                </a:solidFill>
                <a:latin typeface="Times New Roman" panose="02020603050405020304" pitchFamily="18" charset="0"/>
                <a:cs typeface="Times New Roman" panose="02020603050405020304" pitchFamily="18" charset="0"/>
              </a:rPr>
              <a:t>физических лиц, не зарегистрированных в качестве </a:t>
            </a:r>
            <a:r>
              <a:rPr lang="ru-RU" i="1" cap="none" dirty="0" smtClean="0">
                <a:solidFill>
                  <a:prstClr val="black">
                    <a:lumMod val="75000"/>
                    <a:lumOff val="25000"/>
                  </a:prstClr>
                </a:solidFill>
                <a:latin typeface="Times New Roman" panose="02020603050405020304" pitchFamily="18" charset="0"/>
                <a:cs typeface="Times New Roman" panose="02020603050405020304" pitchFamily="18" charset="0"/>
              </a:rPr>
              <a:t>предпринимателей</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cap="none" dirty="0" smtClean="0">
                <a:solidFill>
                  <a:srgbClr val="7030A0"/>
                </a:solidFill>
                <a:latin typeface="Times New Roman" panose="02020603050405020304" pitchFamily="18" charset="0"/>
                <a:cs typeface="Times New Roman" panose="02020603050405020304" pitchFamily="18" charset="0"/>
              </a:rPr>
              <a:t>стоимость </a:t>
            </a:r>
            <a:r>
              <a:rPr lang="ru-RU" cap="none" dirty="0">
                <a:solidFill>
                  <a:srgbClr val="7030A0"/>
                </a:solidFill>
                <a:latin typeface="Times New Roman" panose="02020603050405020304" pitchFamily="18" charset="0"/>
                <a:cs typeface="Times New Roman" panose="02020603050405020304" pitchFamily="18" charset="0"/>
              </a:rPr>
              <a:t>налогооблагаемого недвижимого </a:t>
            </a:r>
            <a:r>
              <a:rPr lang="ru-RU" cap="none" dirty="0" smtClean="0">
                <a:solidFill>
                  <a:srgbClr val="7030A0"/>
                </a:solidFill>
                <a:latin typeface="Times New Roman" panose="02020603050405020304" pitchFamily="18" charset="0"/>
                <a:cs typeface="Times New Roman" panose="02020603050405020304" pitchFamily="18" charset="0"/>
              </a:rPr>
              <a:t>имущества, определенная  </a:t>
            </a:r>
            <a:r>
              <a:rPr lang="ru-RU" cap="none" dirty="0">
                <a:solidFill>
                  <a:srgbClr val="7030A0"/>
                </a:solidFill>
                <a:latin typeface="Times New Roman" panose="02020603050405020304" pitchFamily="18" charset="0"/>
                <a:cs typeface="Times New Roman" panose="02020603050405020304" pitchFamily="18" charset="0"/>
              </a:rPr>
              <a:t>на основании документов, хранящихся в архивах кадастровых органов</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и/или в соответствии с инвентаризационной стоимостью, определенной образованными в составе </a:t>
            </a:r>
            <a:r>
              <a:rPr lang="ru-RU" cap="none" dirty="0" err="1">
                <a:solidFill>
                  <a:prstClr val="black">
                    <a:lumMod val="75000"/>
                    <a:lumOff val="25000"/>
                  </a:prstClr>
                </a:solidFill>
                <a:latin typeface="Times New Roman" panose="02020603050405020304" pitchFamily="18" charset="0"/>
                <a:cs typeface="Times New Roman" panose="02020603050405020304" pitchFamily="18" charset="0"/>
              </a:rPr>
              <a:t>примэрий</a:t>
            </a:r>
            <a:r>
              <a:rPr lang="ru-RU" cap="none" dirty="0">
                <a:solidFill>
                  <a:prstClr val="black">
                    <a:lumMod val="75000"/>
                    <a:lumOff val="25000"/>
                  </a:prstClr>
                </a:solidFill>
                <a:latin typeface="Times New Roman" panose="02020603050405020304" pitchFamily="18" charset="0"/>
                <a:cs typeface="Times New Roman" panose="02020603050405020304" pitchFamily="18" charset="0"/>
              </a:rPr>
              <a:t> специальными комиссиями</a:t>
            </a:r>
            <a:r>
              <a:rPr lang="ru-RU" cap="none"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400" dirty="0" smtClean="0">
                <a:solidFill>
                  <a:prstClr val="black">
                    <a:lumMod val="75000"/>
                    <a:lumOff val="25000"/>
                  </a:prstClr>
                </a:solidFill>
                <a:latin typeface="Times New Roman" panose="02020603050405020304" pitchFamily="18" charset="0"/>
                <a:cs typeface="Times New Roman" panose="02020603050405020304" pitchFamily="18" charset="0"/>
              </a:rPr>
              <a:t>Положение </a:t>
            </a:r>
            <a:r>
              <a:rPr lang="ru-RU" sz="1400" dirty="0">
                <a:latin typeface="Times New Roman" panose="02020603050405020304" pitchFamily="18" charset="0"/>
                <a:cs typeface="Times New Roman" panose="02020603050405020304" pitchFamily="18" charset="0"/>
              </a:rPr>
              <a:t>об оценке или актуализации инвентаризационной </a:t>
            </a:r>
            <a:r>
              <a:rPr lang="ru-RU" sz="1400" dirty="0" smtClean="0">
                <a:latin typeface="Times New Roman" panose="02020603050405020304" pitchFamily="18" charset="0"/>
                <a:cs typeface="Times New Roman" panose="02020603050405020304" pitchFamily="18" charset="0"/>
              </a:rPr>
              <a:t>стоимости недвижимого </a:t>
            </a:r>
            <a:r>
              <a:rPr lang="ru-RU" sz="1400" dirty="0">
                <a:latin typeface="Times New Roman" panose="02020603050405020304" pitchFamily="18" charset="0"/>
                <a:cs typeface="Times New Roman" panose="02020603050405020304" pitchFamily="18" charset="0"/>
              </a:rPr>
              <a:t>имущества в целях </a:t>
            </a:r>
            <a:r>
              <a:rPr lang="ru-RU" sz="1400" dirty="0" smtClean="0">
                <a:latin typeface="Times New Roman" panose="02020603050405020304" pitchFamily="18" charset="0"/>
                <a:cs typeface="Times New Roman" panose="02020603050405020304" pitchFamily="18" charset="0"/>
              </a:rPr>
              <a:t>налогообложения, </a:t>
            </a:r>
            <a:r>
              <a:rPr lang="ru-RU" sz="1400" cap="none" dirty="0" smtClean="0">
                <a:solidFill>
                  <a:prstClr val="black">
                    <a:lumMod val="75000"/>
                    <a:lumOff val="25000"/>
                  </a:prstClr>
                </a:solidFill>
                <a:latin typeface="Times New Roman" panose="02020603050405020304" pitchFamily="18" charset="0"/>
                <a:cs typeface="Times New Roman" panose="02020603050405020304" pitchFamily="18" charset="0"/>
              </a:rPr>
              <a:t>Приложение № 3 к ПП № 827/2020)</a:t>
            </a:r>
            <a:endParaRPr lang="ru-RU" sz="1400" cap="none" dirty="0">
              <a:solidFill>
                <a:prstClr val="black">
                  <a:lumMod val="75000"/>
                  <a:lumOff val="25000"/>
                </a:prstClr>
              </a:solidFill>
              <a:latin typeface="Century Gothic" panose="020B0502020202020204"/>
            </a:endParaRPr>
          </a:p>
        </p:txBody>
      </p:sp>
      <p:pic>
        <p:nvPicPr>
          <p:cNvPr id="4" name="Рисунок 3"/>
          <p:cNvPicPr>
            <a:picLocks noChangeAspect="1"/>
          </p:cNvPicPr>
          <p:nvPr/>
        </p:nvPicPr>
        <p:blipFill>
          <a:blip r:embed="rId2"/>
          <a:stretch>
            <a:fillRect/>
          </a:stretch>
        </p:blipFill>
        <p:spPr>
          <a:xfrm>
            <a:off x="8095183" y="203962"/>
            <a:ext cx="3482113" cy="1502918"/>
          </a:xfrm>
          <a:prstGeom prst="rect">
            <a:avLst/>
          </a:prstGeom>
        </p:spPr>
      </p:pic>
    </p:spTree>
    <p:extLst>
      <p:ext uri="{BB962C8B-B14F-4D97-AF65-F5344CB8AC3E}">
        <p14:creationId xmlns:p14="http://schemas.microsoft.com/office/powerpoint/2010/main" val="26621168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932686" y="485433"/>
            <a:ext cx="7154671" cy="371462"/>
          </a:xfrm>
          <a:prstGeom prst="rect">
            <a:avLst/>
          </a:prstGeom>
        </p:spPr>
        <p:txBody>
          <a:bodyPr vert="horz" lIns="75253" tIns="37626" rIns="75253" bIns="3762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воду</a:t>
            </a:r>
            <a:endParaRPr lang="ro-RO" sz="2540" b="1" i="1" dirty="0">
              <a:solidFill>
                <a:srgbClr val="C00000"/>
              </a:solidFill>
              <a:effectLst>
                <a:outerShdw blurRad="38100" dist="38100" dir="2700000" algn="tl">
                  <a:srgbClr val="000000">
                    <a:alpha val="43137"/>
                  </a:srgbClr>
                </a:outerShdw>
              </a:effectLst>
            </a:endParaRPr>
          </a:p>
        </p:txBody>
      </p:sp>
      <p:sp>
        <p:nvSpPr>
          <p:cNvPr id="3" name="Content Placeholder 2"/>
          <p:cNvSpPr txBox="1">
            <a:spLocks/>
          </p:cNvSpPr>
          <p:nvPr/>
        </p:nvSpPr>
        <p:spPr>
          <a:xfrm>
            <a:off x="1294228" y="856895"/>
            <a:ext cx="10897772" cy="5726785"/>
          </a:xfrm>
          <a:prstGeom prst="rect">
            <a:avLst/>
          </a:prstGeom>
        </p:spPr>
        <p:txBody>
          <a:bodyPr vert="horz" lIns="75253" tIns="37626" rIns="75253" bIns="37626" rtlCol="0">
            <a:normAutofit fontScale="32500" lnSpcReduction="20000"/>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endParaRPr lang="ru-RU" sz="6584" b="1" dirty="0"/>
          </a:p>
          <a:p>
            <a:r>
              <a:rPr lang="ru-RU" sz="6584" b="1" dirty="0"/>
              <a:t> </a:t>
            </a:r>
            <a:r>
              <a:rPr lang="ru-RU" sz="6584" b="1" dirty="0">
                <a:solidFill>
                  <a:srgbClr val="7030A0"/>
                </a:solidFill>
                <a:latin typeface="Times New Roman" panose="02020603050405020304" pitchFamily="18" charset="0"/>
                <a:cs typeface="Times New Roman" panose="02020603050405020304" pitchFamily="18" charset="0"/>
              </a:rPr>
              <a:t>Субъектами сбора за воду </a:t>
            </a:r>
            <a:r>
              <a:rPr lang="ru-RU" sz="6584" dirty="0">
                <a:latin typeface="Times New Roman" panose="02020603050405020304" pitchFamily="18" charset="0"/>
                <a:cs typeface="Times New Roman" panose="02020603050405020304" pitchFamily="18" charset="0"/>
              </a:rPr>
              <a:t>являются физические лица, осуществляющие</a:t>
            </a:r>
            <a:endParaRPr lang="en-US" sz="6584" dirty="0">
              <a:latin typeface="Times New Roman" panose="02020603050405020304" pitchFamily="18" charset="0"/>
              <a:cs typeface="Times New Roman" panose="02020603050405020304" pitchFamily="18" charset="0"/>
            </a:endParaRPr>
          </a:p>
          <a:p>
            <a:r>
              <a:rPr lang="ru-RU" sz="6584" dirty="0">
                <a:latin typeface="Times New Roman" panose="02020603050405020304" pitchFamily="18" charset="0"/>
                <a:cs typeface="Times New Roman" panose="02020603050405020304" pitchFamily="18" charset="0"/>
              </a:rPr>
              <a:t> предпринимательскую деятельность, и юридические лица, которые:</a:t>
            </a:r>
            <a:endParaRPr lang="ru-RU" sz="5926" dirty="0">
              <a:latin typeface="Times New Roman" panose="02020603050405020304" pitchFamily="18" charset="0"/>
              <a:cs typeface="Times New Roman" panose="02020603050405020304" pitchFamily="18" charset="0"/>
            </a:endParaRPr>
          </a:p>
          <a:p>
            <a:pPr marL="816485" algn="just">
              <a:lnSpc>
                <a:spcPct val="110000"/>
              </a:lnSpc>
              <a:spcBef>
                <a:spcPts val="544"/>
              </a:spcBef>
              <a:buFont typeface="Wingdings" panose="05000000000000000000" pitchFamily="2" charset="2"/>
              <a:buChar char="Ø"/>
            </a:pPr>
            <a:r>
              <a:rPr lang="ru-RU" sz="5926" dirty="0">
                <a:latin typeface="Times New Roman" panose="02020603050405020304" pitchFamily="18" charset="0"/>
                <a:cs typeface="Times New Roman" panose="02020603050405020304" pitchFamily="18" charset="0"/>
              </a:rPr>
              <a:t>используют питьевую воду из любого источника с целью розлива; </a:t>
            </a:r>
            <a:endParaRPr lang="ro-RO" sz="5926" dirty="0">
              <a:solidFill>
                <a:schemeClr val="accent1">
                  <a:lumMod val="50000"/>
                </a:schemeClr>
              </a:solidFill>
              <a:latin typeface="Times New Roman" panose="02020603050405020304" pitchFamily="18" charset="0"/>
              <a:cs typeface="Times New Roman" panose="02020603050405020304" pitchFamily="18" charset="0"/>
            </a:endParaRPr>
          </a:p>
          <a:p>
            <a:pPr marL="816485" algn="just">
              <a:lnSpc>
                <a:spcPct val="110000"/>
              </a:lnSpc>
              <a:spcBef>
                <a:spcPts val="544"/>
              </a:spcBef>
              <a:buFont typeface="Wingdings" panose="05000000000000000000" pitchFamily="2" charset="2"/>
              <a:buChar char="Ø"/>
            </a:pPr>
            <a:r>
              <a:rPr lang="ru-RU" sz="5926" dirty="0">
                <a:latin typeface="Times New Roman" panose="02020603050405020304" pitchFamily="18" charset="0"/>
                <a:cs typeface="Times New Roman" panose="02020603050405020304" pitchFamily="18" charset="0"/>
              </a:rPr>
              <a:t>добывают воду из поверхностных и подземных источников;</a:t>
            </a:r>
          </a:p>
          <a:p>
            <a:pPr marL="816485" algn="just">
              <a:lnSpc>
                <a:spcPct val="110000"/>
              </a:lnSpc>
              <a:spcBef>
                <a:spcPts val="544"/>
              </a:spcBef>
              <a:buFont typeface="Wingdings" panose="05000000000000000000" pitchFamily="2" charset="2"/>
              <a:buChar char="Ø"/>
            </a:pPr>
            <a:r>
              <a:rPr lang="ru-RU" sz="5926" dirty="0">
                <a:latin typeface="Times New Roman" panose="02020603050405020304" pitchFamily="18" charset="0"/>
                <a:cs typeface="Times New Roman" panose="02020603050405020304" pitchFamily="18" charset="0"/>
              </a:rPr>
              <a:t>добывают природную минеральную воду;</a:t>
            </a:r>
          </a:p>
          <a:p>
            <a:pPr marL="816485" algn="just">
              <a:lnSpc>
                <a:spcPct val="110000"/>
              </a:lnSpc>
              <a:spcBef>
                <a:spcPts val="544"/>
              </a:spcBef>
              <a:buFont typeface="Wingdings" panose="05000000000000000000" pitchFamily="2" charset="2"/>
              <a:buChar char="Ø"/>
            </a:pPr>
            <a:r>
              <a:rPr lang="ru-RU" sz="5926" dirty="0">
                <a:latin typeface="Times New Roman" panose="02020603050405020304" pitchFamily="18" charset="0"/>
                <a:cs typeface="Times New Roman" panose="02020603050405020304" pitchFamily="18" charset="0"/>
              </a:rPr>
              <a:t>используют воду в гидроцентралях. </a:t>
            </a:r>
            <a:endParaRPr lang="ru-RU" sz="5926" dirty="0" smtClean="0">
              <a:latin typeface="Times New Roman" panose="02020603050405020304" pitchFamily="18" charset="0"/>
              <a:cs typeface="Times New Roman" panose="02020603050405020304" pitchFamily="18" charset="0"/>
            </a:endParaRPr>
          </a:p>
          <a:p>
            <a:pPr marL="816485" algn="just">
              <a:lnSpc>
                <a:spcPct val="110000"/>
              </a:lnSpc>
              <a:spcBef>
                <a:spcPts val="544"/>
              </a:spcBef>
              <a:buFont typeface="Wingdings" panose="05000000000000000000" pitchFamily="2" charset="2"/>
              <a:buChar char="Ø"/>
            </a:pPr>
            <a:endParaRPr lang="ru-RU" sz="5926" b="1" dirty="0">
              <a:latin typeface="Times New Roman" panose="02020603050405020304" pitchFamily="18" charset="0"/>
              <a:cs typeface="Times New Roman" panose="02020603050405020304" pitchFamily="18" charset="0"/>
            </a:endParaRPr>
          </a:p>
          <a:p>
            <a:pPr marL="816485" algn="just">
              <a:lnSpc>
                <a:spcPct val="110000"/>
              </a:lnSpc>
              <a:spcBef>
                <a:spcPts val="544"/>
              </a:spcBef>
              <a:buFont typeface="Wingdings" panose="05000000000000000000" pitchFamily="2" charset="2"/>
              <a:buChar char="Ø"/>
            </a:pPr>
            <a:endParaRPr lang="ru-RU" sz="5926" b="1" dirty="0" smtClean="0">
              <a:latin typeface="Times New Roman" panose="02020603050405020304" pitchFamily="18" charset="0"/>
              <a:cs typeface="Times New Roman" panose="02020603050405020304" pitchFamily="18" charset="0"/>
            </a:endParaRPr>
          </a:p>
          <a:p>
            <a:pPr marL="816485" algn="just">
              <a:lnSpc>
                <a:spcPct val="110000"/>
              </a:lnSpc>
              <a:spcBef>
                <a:spcPts val="544"/>
              </a:spcBef>
              <a:buFont typeface="Wingdings" panose="05000000000000000000" pitchFamily="2" charset="2"/>
              <a:buChar char="Ø"/>
            </a:pPr>
            <a:r>
              <a:rPr lang="ru-RU" sz="6532" b="1" dirty="0" smtClean="0">
                <a:solidFill>
                  <a:srgbClr val="7030A0"/>
                </a:solidFill>
                <a:latin typeface="Times New Roman" panose="02020603050405020304" pitchFamily="18" charset="0"/>
                <a:cs typeface="Times New Roman" panose="02020603050405020304" pitchFamily="18" charset="0"/>
              </a:rPr>
              <a:t>Объектом </a:t>
            </a:r>
            <a:r>
              <a:rPr lang="ru-RU" sz="6532" b="1" dirty="0">
                <a:solidFill>
                  <a:srgbClr val="7030A0"/>
                </a:solidFill>
                <a:latin typeface="Times New Roman" panose="02020603050405020304" pitchFamily="18" charset="0"/>
                <a:cs typeface="Times New Roman" panose="02020603050405020304" pitchFamily="18" charset="0"/>
              </a:rPr>
              <a:t>налогообложения является</a:t>
            </a:r>
            <a:r>
              <a:rPr lang="ro-RO" sz="6532" dirty="0">
                <a:latin typeface="Times New Roman" pitchFamily="18" charset="0"/>
                <a:cs typeface="Times New Roman" pitchFamily="18" charset="0"/>
              </a:rPr>
              <a:t>: </a:t>
            </a:r>
            <a:endParaRPr lang="ru-RU" sz="6532" dirty="0">
              <a:latin typeface="Times New Roman" pitchFamily="18" charset="0"/>
              <a:cs typeface="Times New Roman" pitchFamily="18" charset="0"/>
            </a:endParaRPr>
          </a:p>
          <a:p>
            <a:pPr indent="414775">
              <a:lnSpc>
                <a:spcPct val="110000"/>
              </a:lnSpc>
              <a:spcBef>
                <a:spcPts val="544"/>
              </a:spcBef>
            </a:pPr>
            <a:endParaRPr lang="ru-RU" sz="6584" dirty="0">
              <a:solidFill>
                <a:prstClr val="black">
                  <a:lumMod val="75000"/>
                  <a:lumOff val="25000"/>
                </a:prstClr>
              </a:solidFill>
              <a:latin typeface="Times New Roman" panose="02020603050405020304" pitchFamily="18" charset="0"/>
              <a:cs typeface="Times New Roman" panose="02020603050405020304" pitchFamily="18" charset="0"/>
            </a:endParaRPr>
          </a:p>
          <a:p>
            <a:pPr indent="414775" algn="l">
              <a:lnSpc>
                <a:spcPct val="110000"/>
              </a:lnSpc>
              <a:spcBef>
                <a:spcPts val="544"/>
              </a:spcBef>
            </a:pPr>
            <a:r>
              <a:rPr lang="ru-RU" sz="6584" dirty="0">
                <a:solidFill>
                  <a:prstClr val="black">
                    <a:lumMod val="75000"/>
                    <a:lumOff val="25000"/>
                  </a:prstClr>
                </a:solidFill>
                <a:latin typeface="Times New Roman" panose="02020603050405020304" pitchFamily="18" charset="0"/>
                <a:cs typeface="Times New Roman" panose="02020603050405020304" pitchFamily="18" charset="0"/>
              </a:rPr>
              <a:t>        * объем воды, добываемой из поверхностных и подземных источников;</a:t>
            </a:r>
          </a:p>
          <a:p>
            <a:pPr lvl="0" algn="l">
              <a:buClr>
                <a:srgbClr val="B31166"/>
              </a:buClr>
            </a:pPr>
            <a:r>
              <a:rPr lang="ru-RU" sz="6584" dirty="0">
                <a:solidFill>
                  <a:prstClr val="black">
                    <a:lumMod val="75000"/>
                    <a:lumOff val="25000"/>
                  </a:prstClr>
                </a:solidFill>
                <a:latin typeface="Times New Roman" panose="02020603050405020304" pitchFamily="18" charset="0"/>
                <a:cs typeface="Times New Roman" panose="02020603050405020304" pitchFamily="18" charset="0"/>
              </a:rPr>
              <a:t>                * объем питьевой воды из любого источника, используемой с целью розлива;</a:t>
            </a:r>
          </a:p>
          <a:p>
            <a:pPr lvl="0" algn="l">
              <a:buClr>
                <a:srgbClr val="B31166"/>
              </a:buClr>
            </a:pPr>
            <a:r>
              <a:rPr lang="ru-RU" sz="6584" dirty="0">
                <a:solidFill>
                  <a:prstClr val="black">
                    <a:lumMod val="75000"/>
                    <a:lumOff val="25000"/>
                  </a:prstClr>
                </a:solidFill>
                <a:latin typeface="Times New Roman" panose="02020603050405020304" pitchFamily="18" charset="0"/>
                <a:cs typeface="Times New Roman" panose="02020603050405020304" pitchFamily="18" charset="0"/>
              </a:rPr>
              <a:t>                  * объем добываемой минеральной воды;</a:t>
            </a:r>
          </a:p>
          <a:p>
            <a:pPr lvl="0" algn="l">
              <a:buClr>
                <a:srgbClr val="B31166"/>
              </a:buClr>
            </a:pPr>
            <a:r>
              <a:rPr lang="ru-RU" sz="6584" dirty="0">
                <a:solidFill>
                  <a:prstClr val="black">
                    <a:lumMod val="75000"/>
                    <a:lumOff val="25000"/>
                  </a:prstClr>
                </a:solidFill>
                <a:latin typeface="Times New Roman" panose="02020603050405020304" pitchFamily="18" charset="0"/>
                <a:cs typeface="Times New Roman" panose="02020603050405020304" pitchFamily="18" charset="0"/>
              </a:rPr>
              <a:t>                  * объем воды, используемой гидроцентралями.</a:t>
            </a:r>
            <a:endParaRPr lang="ro-RO" sz="6532" dirty="0">
              <a:latin typeface="Times New Roman" pitchFamily="18" charset="0"/>
              <a:cs typeface="Times New Roman" pitchFamily="18" charset="0"/>
            </a:endParaRPr>
          </a:p>
          <a:p>
            <a:pPr indent="414775" algn="just">
              <a:lnSpc>
                <a:spcPct val="110000"/>
              </a:lnSpc>
              <a:spcBef>
                <a:spcPts val="544"/>
              </a:spcBef>
            </a:pPr>
            <a:endParaRPr lang="ro-RO" sz="2903" dirty="0">
              <a:solidFill>
                <a:schemeClr val="accent1">
                  <a:lumMod val="50000"/>
                </a:schemeClr>
              </a:solidFill>
              <a:latin typeface="Times New Roman" panose="02020603050405020304" pitchFamily="18" charset="0"/>
              <a:cs typeface="Times New Roman" panose="02020603050405020304" pitchFamily="18" charset="0"/>
            </a:endParaRPr>
          </a:p>
          <a:p>
            <a:endParaRPr lang="ro-RO" sz="2177" dirty="0"/>
          </a:p>
        </p:txBody>
      </p:sp>
      <p:pic>
        <p:nvPicPr>
          <p:cNvPr id="4" name="Рисунок 3"/>
          <p:cNvPicPr>
            <a:picLocks noChangeAspect="1"/>
          </p:cNvPicPr>
          <p:nvPr/>
        </p:nvPicPr>
        <p:blipFill>
          <a:blip r:embed="rId2"/>
          <a:stretch>
            <a:fillRect/>
          </a:stretch>
        </p:blipFill>
        <p:spPr>
          <a:xfrm>
            <a:off x="9326391" y="2374789"/>
            <a:ext cx="1029686" cy="1048239"/>
          </a:xfrm>
          <a:prstGeom prst="rect">
            <a:avLst/>
          </a:prstGeom>
          <a:solidFill>
            <a:schemeClr val="accent2">
              <a:lumMod val="60000"/>
              <a:lumOff val="40000"/>
            </a:schemeClr>
          </a:solidFill>
        </p:spPr>
      </p:pic>
      <p:sp>
        <p:nvSpPr>
          <p:cNvPr id="5" name="Стрелка вправо 4"/>
          <p:cNvSpPr/>
          <p:nvPr/>
        </p:nvSpPr>
        <p:spPr>
          <a:xfrm>
            <a:off x="1186593" y="1312609"/>
            <a:ext cx="585938" cy="358098"/>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81"/>
          </a:p>
        </p:txBody>
      </p:sp>
    </p:spTree>
    <p:extLst>
      <p:ext uri="{BB962C8B-B14F-4D97-AF65-F5344CB8AC3E}">
        <p14:creationId xmlns:p14="http://schemas.microsoft.com/office/powerpoint/2010/main" val="40484743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662545" y="1330036"/>
            <a:ext cx="9910619" cy="4757255"/>
          </a:xfrm>
          <a:prstGeom prst="rect">
            <a:avLst/>
          </a:prstGeom>
        </p:spPr>
        <p:txBody>
          <a:bodyPr vert="horz" lIns="75253" tIns="37626" rIns="75253" bIns="37626"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ru-RU" sz="1646" b="1" dirty="0">
                <a:latin typeface="Times New Roman" panose="02020603050405020304" pitchFamily="18" charset="0"/>
                <a:cs typeface="Times New Roman" panose="02020603050405020304" pitchFamily="18" charset="0"/>
              </a:rPr>
              <a:t> </a:t>
            </a:r>
          </a:p>
          <a:p>
            <a:r>
              <a:rPr lang="ru-RU" sz="254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Ставки сбора за воду</a:t>
            </a:r>
          </a:p>
          <a:p>
            <a:pPr algn="l"/>
            <a:endParaRPr lang="ru-RU" sz="1399" b="1" dirty="0">
              <a:latin typeface="Times New Roman" panose="02020603050405020304" pitchFamily="18" charset="0"/>
              <a:cs typeface="Times New Roman" panose="02020603050405020304" pitchFamily="18" charset="0"/>
            </a:endParaRPr>
          </a:p>
          <a:p>
            <a:pPr algn="l"/>
            <a:r>
              <a:rPr lang="ru-RU" sz="1399" b="1" dirty="0">
                <a:latin typeface="Times New Roman" panose="02020603050405020304" pitchFamily="18" charset="0"/>
                <a:cs typeface="Times New Roman" panose="02020603050405020304" pitchFamily="18" charset="0"/>
              </a:rPr>
              <a:t>1</a:t>
            </a:r>
            <a:r>
              <a:rPr lang="ru-RU" sz="1481" b="1" dirty="0">
                <a:latin typeface="Times New Roman" panose="02020603050405020304" pitchFamily="18" charset="0"/>
                <a:cs typeface="Times New Roman" panose="02020603050405020304" pitchFamily="18" charset="0"/>
              </a:rPr>
              <a:t>) </a:t>
            </a:r>
            <a:r>
              <a:rPr lang="ru-RU" sz="1481" dirty="0">
                <a:latin typeface="Times New Roman" panose="02020603050405020304" pitchFamily="18" charset="0"/>
                <a:cs typeface="Times New Roman" panose="02020603050405020304" pitchFamily="18" charset="0"/>
              </a:rPr>
              <a:t>за каждый 1 м</a:t>
            </a:r>
            <a:r>
              <a:rPr lang="ru-RU" sz="1481" baseline="30000" dirty="0">
                <a:latin typeface="Times New Roman" panose="02020603050405020304" pitchFamily="18" charset="0"/>
                <a:cs typeface="Times New Roman" panose="02020603050405020304" pitchFamily="18" charset="0"/>
              </a:rPr>
              <a:t>3</a:t>
            </a:r>
            <a:r>
              <a:rPr lang="ru-RU" sz="1481" dirty="0">
                <a:latin typeface="Times New Roman" panose="02020603050405020304" pitchFamily="18" charset="0"/>
                <a:cs typeface="Times New Roman" panose="02020603050405020304" pitchFamily="18" charset="0"/>
              </a:rPr>
              <a:t> воды, добытой из поверхностных и подземных источников (исключая добытую природную минеральную воду, питьевую воду, добытую и/или использованную в целях розлива) –</a:t>
            </a:r>
            <a:r>
              <a:rPr lang="ru-RU" sz="1481" b="1" dirty="0">
                <a:latin typeface="Times New Roman" panose="02020603050405020304" pitchFamily="18" charset="0"/>
                <a:cs typeface="Times New Roman" panose="02020603050405020304" pitchFamily="18" charset="0"/>
              </a:rPr>
              <a:t> </a:t>
            </a:r>
            <a:r>
              <a:rPr lang="ru-RU" sz="1481" b="1" dirty="0">
                <a:solidFill>
                  <a:srgbClr val="7030A0"/>
                </a:solidFill>
                <a:latin typeface="Times New Roman" panose="02020603050405020304" pitchFamily="18" charset="0"/>
                <a:cs typeface="Times New Roman" panose="02020603050405020304" pitchFamily="18" charset="0"/>
              </a:rPr>
              <a:t>0,3 лея;</a:t>
            </a:r>
          </a:p>
          <a:p>
            <a:pPr algn="l"/>
            <a:r>
              <a:rPr lang="ru-RU" sz="1481" b="1" dirty="0">
                <a:latin typeface="Times New Roman" panose="02020603050405020304" pitchFamily="18" charset="0"/>
                <a:cs typeface="Times New Roman" panose="02020603050405020304" pitchFamily="18" charset="0"/>
              </a:rPr>
              <a:t>2) </a:t>
            </a:r>
            <a:r>
              <a:rPr lang="ru-RU" sz="1481" dirty="0">
                <a:latin typeface="Times New Roman" panose="02020603050405020304" pitchFamily="18" charset="0"/>
                <a:cs typeface="Times New Roman" panose="02020603050405020304" pitchFamily="18" charset="0"/>
              </a:rPr>
              <a:t>за каждый 1 м</a:t>
            </a:r>
            <a:r>
              <a:rPr lang="ru-RU" sz="1481" baseline="30000" dirty="0">
                <a:latin typeface="Times New Roman" panose="02020603050405020304" pitchFamily="18" charset="0"/>
                <a:cs typeface="Times New Roman" panose="02020603050405020304" pitchFamily="18" charset="0"/>
              </a:rPr>
              <a:t>3</a:t>
            </a:r>
            <a:r>
              <a:rPr lang="ru-RU" sz="1481" dirty="0">
                <a:latin typeface="Times New Roman" panose="02020603050405020304" pitchFamily="18" charset="0"/>
                <a:cs typeface="Times New Roman" panose="02020603050405020304" pitchFamily="18" charset="0"/>
              </a:rPr>
              <a:t> природной минеральной воды, добытой в целях розлива </a:t>
            </a:r>
            <a:r>
              <a:rPr lang="ru-RU" sz="1481" b="1" dirty="0">
                <a:latin typeface="Times New Roman" panose="02020603050405020304" pitchFamily="18" charset="0"/>
                <a:cs typeface="Times New Roman" panose="02020603050405020304" pitchFamily="18" charset="0"/>
              </a:rPr>
              <a:t>– </a:t>
            </a:r>
            <a:r>
              <a:rPr lang="ru-RU" sz="1481" b="1" dirty="0">
                <a:solidFill>
                  <a:srgbClr val="7030A0"/>
                </a:solidFill>
                <a:latin typeface="Times New Roman" panose="02020603050405020304" pitchFamily="18" charset="0"/>
                <a:cs typeface="Times New Roman" panose="02020603050405020304" pitchFamily="18" charset="0"/>
              </a:rPr>
              <a:t>16 леев</a:t>
            </a:r>
            <a:r>
              <a:rPr lang="ru-RU" sz="1481" b="1" dirty="0">
                <a:latin typeface="Times New Roman" panose="02020603050405020304" pitchFamily="18" charset="0"/>
                <a:cs typeface="Times New Roman" panose="02020603050405020304" pitchFamily="18" charset="0"/>
              </a:rPr>
              <a:t>;</a:t>
            </a:r>
          </a:p>
          <a:p>
            <a:pPr algn="l"/>
            <a:r>
              <a:rPr lang="ru-RU" sz="1481" b="1" dirty="0">
                <a:latin typeface="Times New Roman" panose="02020603050405020304" pitchFamily="18" charset="0"/>
                <a:cs typeface="Times New Roman" panose="02020603050405020304" pitchFamily="18" charset="0"/>
              </a:rPr>
              <a:t>3) </a:t>
            </a:r>
            <a:r>
              <a:rPr lang="ru-RU" sz="1481" dirty="0">
                <a:latin typeface="Times New Roman" panose="02020603050405020304" pitchFamily="18" charset="0"/>
                <a:cs typeface="Times New Roman" panose="02020603050405020304" pitchFamily="18" charset="0"/>
              </a:rPr>
              <a:t>за каждый 1 м</a:t>
            </a:r>
            <a:r>
              <a:rPr lang="ru-RU" sz="1481" baseline="30000" dirty="0">
                <a:latin typeface="Times New Roman" panose="02020603050405020304" pitchFamily="18" charset="0"/>
                <a:cs typeface="Times New Roman" panose="02020603050405020304" pitchFamily="18" charset="0"/>
              </a:rPr>
              <a:t>3</a:t>
            </a:r>
            <a:r>
              <a:rPr lang="ru-RU" sz="1481" dirty="0">
                <a:latin typeface="Times New Roman" panose="02020603050405020304" pitchFamily="18" charset="0"/>
                <a:cs typeface="Times New Roman" panose="02020603050405020304" pitchFamily="18" charset="0"/>
              </a:rPr>
              <a:t> природной минеральной воды, добытой и использованной в целях, иных чем предусмотренные пунктом 2)</a:t>
            </a:r>
            <a:r>
              <a:rPr lang="ru-RU" sz="1481" b="1" dirty="0">
                <a:latin typeface="Times New Roman" panose="02020603050405020304" pitchFamily="18" charset="0"/>
                <a:cs typeface="Times New Roman" panose="02020603050405020304" pitchFamily="18" charset="0"/>
              </a:rPr>
              <a:t> </a:t>
            </a:r>
            <a:r>
              <a:rPr lang="ru-RU" sz="1481" b="1" dirty="0">
                <a:solidFill>
                  <a:srgbClr val="7030A0"/>
                </a:solidFill>
                <a:latin typeface="Times New Roman" panose="02020603050405020304" pitchFamily="18" charset="0"/>
                <a:cs typeface="Times New Roman" panose="02020603050405020304" pitchFamily="18" charset="0"/>
              </a:rPr>
              <a:t>– 2 лея</a:t>
            </a:r>
            <a:r>
              <a:rPr lang="ru-RU" sz="1481" b="1" dirty="0">
                <a:latin typeface="Times New Roman" panose="02020603050405020304" pitchFamily="18" charset="0"/>
                <a:cs typeface="Times New Roman" panose="02020603050405020304" pitchFamily="18" charset="0"/>
              </a:rPr>
              <a:t>;</a:t>
            </a:r>
          </a:p>
          <a:p>
            <a:pPr algn="l"/>
            <a:r>
              <a:rPr lang="ru-RU" sz="1481" b="1" dirty="0">
                <a:latin typeface="Times New Roman" panose="02020603050405020304" pitchFamily="18" charset="0"/>
                <a:cs typeface="Times New Roman" panose="02020603050405020304" pitchFamily="18" charset="0"/>
              </a:rPr>
              <a:t>4) </a:t>
            </a:r>
            <a:r>
              <a:rPr lang="ru-RU" sz="1481" dirty="0">
                <a:latin typeface="Times New Roman" panose="02020603050405020304" pitchFamily="18" charset="0"/>
                <a:cs typeface="Times New Roman" panose="02020603050405020304" pitchFamily="18" charset="0"/>
              </a:rPr>
              <a:t>за каждый 1 м</a:t>
            </a:r>
            <a:r>
              <a:rPr lang="ru-RU" sz="1481" baseline="30000" dirty="0">
                <a:latin typeface="Times New Roman" panose="02020603050405020304" pitchFamily="18" charset="0"/>
                <a:cs typeface="Times New Roman" panose="02020603050405020304" pitchFamily="18" charset="0"/>
              </a:rPr>
              <a:t>3</a:t>
            </a:r>
            <a:r>
              <a:rPr lang="ru-RU" sz="1481" dirty="0">
                <a:latin typeface="Times New Roman" panose="02020603050405020304" pitchFamily="18" charset="0"/>
                <a:cs typeface="Times New Roman" panose="02020603050405020304" pitchFamily="18" charset="0"/>
              </a:rPr>
              <a:t> питьевой воды, добытой из поверхностных и подземных источников в целях розлива</a:t>
            </a:r>
            <a:r>
              <a:rPr lang="ru-RU" sz="1481" b="1" dirty="0">
                <a:latin typeface="Times New Roman" panose="02020603050405020304" pitchFamily="18" charset="0"/>
                <a:cs typeface="Times New Roman" panose="02020603050405020304" pitchFamily="18" charset="0"/>
              </a:rPr>
              <a:t> – </a:t>
            </a:r>
            <a:r>
              <a:rPr lang="ru-RU" sz="1481" b="1" dirty="0">
                <a:solidFill>
                  <a:srgbClr val="7030A0"/>
                </a:solidFill>
                <a:latin typeface="Times New Roman" panose="02020603050405020304" pitchFamily="18" charset="0"/>
                <a:cs typeface="Times New Roman" panose="02020603050405020304" pitchFamily="18" charset="0"/>
              </a:rPr>
              <a:t>16 леев</a:t>
            </a:r>
            <a:r>
              <a:rPr lang="ru-RU" sz="1481" b="1" dirty="0">
                <a:latin typeface="Times New Roman" panose="02020603050405020304" pitchFamily="18" charset="0"/>
                <a:cs typeface="Times New Roman" panose="02020603050405020304" pitchFamily="18" charset="0"/>
              </a:rPr>
              <a:t>;</a:t>
            </a:r>
          </a:p>
          <a:p>
            <a:pPr algn="l"/>
            <a:r>
              <a:rPr lang="ru-RU" sz="1481" b="1" dirty="0">
                <a:latin typeface="Times New Roman" panose="02020603050405020304" pitchFamily="18" charset="0"/>
                <a:cs typeface="Times New Roman" panose="02020603050405020304" pitchFamily="18" charset="0"/>
              </a:rPr>
              <a:t>5) </a:t>
            </a:r>
            <a:r>
              <a:rPr lang="ru-RU" sz="1481" dirty="0">
                <a:latin typeface="Times New Roman" panose="02020603050405020304" pitchFamily="18" charset="0"/>
                <a:cs typeface="Times New Roman" panose="02020603050405020304" pitchFamily="18" charset="0"/>
              </a:rPr>
              <a:t>за каждый 1 м</a:t>
            </a:r>
            <a:r>
              <a:rPr lang="ru-RU" sz="1481" baseline="30000" dirty="0">
                <a:latin typeface="Times New Roman" panose="02020603050405020304" pitchFamily="18" charset="0"/>
                <a:cs typeface="Times New Roman" panose="02020603050405020304" pitchFamily="18" charset="0"/>
              </a:rPr>
              <a:t>3</a:t>
            </a:r>
            <a:r>
              <a:rPr lang="ru-RU" sz="1481" dirty="0">
                <a:latin typeface="Times New Roman" panose="02020603050405020304" pitchFamily="18" charset="0"/>
                <a:cs typeface="Times New Roman" panose="02020603050405020304" pitchFamily="18" charset="0"/>
              </a:rPr>
              <a:t> питьевой воды, использованной в целях розлива</a:t>
            </a:r>
            <a:r>
              <a:rPr lang="ru-RU" sz="1481" b="1" dirty="0">
                <a:latin typeface="Times New Roman" panose="02020603050405020304" pitchFamily="18" charset="0"/>
                <a:cs typeface="Times New Roman" panose="02020603050405020304" pitchFamily="18" charset="0"/>
              </a:rPr>
              <a:t> – </a:t>
            </a:r>
            <a:r>
              <a:rPr lang="ru-RU" sz="1481" b="1" dirty="0">
                <a:solidFill>
                  <a:srgbClr val="7030A0"/>
                </a:solidFill>
                <a:latin typeface="Times New Roman" panose="02020603050405020304" pitchFamily="18" charset="0"/>
                <a:cs typeface="Times New Roman" panose="02020603050405020304" pitchFamily="18" charset="0"/>
              </a:rPr>
              <a:t>15,7 лея;</a:t>
            </a:r>
          </a:p>
          <a:p>
            <a:pPr algn="l"/>
            <a:r>
              <a:rPr lang="ru-RU" sz="1481" b="1" dirty="0">
                <a:latin typeface="Times New Roman" panose="02020603050405020304" pitchFamily="18" charset="0"/>
                <a:cs typeface="Times New Roman" panose="02020603050405020304" pitchFamily="18" charset="0"/>
              </a:rPr>
              <a:t>6) </a:t>
            </a:r>
            <a:r>
              <a:rPr lang="ru-RU" sz="1481" dirty="0">
                <a:latin typeface="Times New Roman" panose="02020603050405020304" pitchFamily="18" charset="0"/>
                <a:cs typeface="Times New Roman" panose="02020603050405020304" pitchFamily="18" charset="0"/>
              </a:rPr>
              <a:t>за каждые 10м</a:t>
            </a:r>
            <a:r>
              <a:rPr lang="ru-RU" sz="1481" baseline="30000" dirty="0">
                <a:latin typeface="Times New Roman" panose="02020603050405020304" pitchFamily="18" charset="0"/>
                <a:cs typeface="Times New Roman" panose="02020603050405020304" pitchFamily="18" charset="0"/>
              </a:rPr>
              <a:t>3</a:t>
            </a:r>
            <a:r>
              <a:rPr lang="ru-RU" sz="1481" dirty="0">
                <a:latin typeface="Times New Roman" panose="02020603050405020304" pitchFamily="18" charset="0"/>
                <a:cs typeface="Times New Roman" panose="02020603050405020304" pitchFamily="18" charset="0"/>
              </a:rPr>
              <a:t> воды, использованной гидроцентралями –</a:t>
            </a:r>
            <a:r>
              <a:rPr lang="ru-RU" sz="1481" b="1" dirty="0">
                <a:latin typeface="Times New Roman" panose="02020603050405020304" pitchFamily="18" charset="0"/>
                <a:cs typeface="Times New Roman" panose="02020603050405020304" pitchFamily="18" charset="0"/>
              </a:rPr>
              <a:t> </a:t>
            </a:r>
            <a:r>
              <a:rPr lang="ru-RU" sz="1481" b="1" dirty="0">
                <a:solidFill>
                  <a:srgbClr val="7030A0"/>
                </a:solidFill>
                <a:latin typeface="Times New Roman" panose="02020603050405020304" pitchFamily="18" charset="0"/>
                <a:cs typeface="Times New Roman" panose="02020603050405020304" pitchFamily="18" charset="0"/>
              </a:rPr>
              <a:t>0,06 лея.</a:t>
            </a:r>
          </a:p>
          <a:p>
            <a:pPr indent="414775" algn="just">
              <a:lnSpc>
                <a:spcPct val="110000"/>
              </a:lnSpc>
              <a:spcBef>
                <a:spcPts val="544"/>
              </a:spcBef>
            </a:pPr>
            <a:endParaRPr lang="ro-RO" sz="1481" dirty="0">
              <a:solidFill>
                <a:schemeClr val="accent1">
                  <a:lumMod val="50000"/>
                </a:schemeClr>
              </a:solidFill>
              <a:latin typeface="Times New Roman" panose="02020603050405020304" pitchFamily="18" charset="0"/>
              <a:cs typeface="Times New Roman" panose="02020603050405020304" pitchFamily="18" charset="0"/>
            </a:endParaRPr>
          </a:p>
          <a:p>
            <a:endParaRPr lang="ro-RO" sz="2177" dirty="0"/>
          </a:p>
        </p:txBody>
      </p:sp>
    </p:spTree>
    <p:extLst>
      <p:ext uri="{BB962C8B-B14F-4D97-AF65-F5344CB8AC3E}">
        <p14:creationId xmlns:p14="http://schemas.microsoft.com/office/powerpoint/2010/main" val="7769124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917893" y="323273"/>
            <a:ext cx="6532969" cy="988291"/>
          </a:xfrm>
          <a:prstGeom prst="rect">
            <a:avLst/>
          </a:prstGeom>
        </p:spPr>
        <p:txBody>
          <a:bodyPr vert="horz" lIns="75253" tIns="37626" rIns="75253" bIns="37626" rtlCol="0" anchor="b">
            <a:norm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Порядок исчисления сбора за воду</a:t>
            </a:r>
          </a:p>
          <a:p>
            <a:endParaRPr lang="ro-RO" sz="3266" b="1" dirty="0">
              <a:latin typeface="Times New Roman" panose="02020603050405020304" pitchFamily="18" charset="0"/>
              <a:cs typeface="Times New Roman" panose="02020603050405020304" pitchFamily="18" charset="0"/>
            </a:endParaRPr>
          </a:p>
        </p:txBody>
      </p:sp>
      <p:sp>
        <p:nvSpPr>
          <p:cNvPr id="3" name="Content Placeholder 2"/>
          <p:cNvSpPr txBox="1">
            <a:spLocks/>
          </p:cNvSpPr>
          <p:nvPr/>
        </p:nvSpPr>
        <p:spPr>
          <a:xfrm>
            <a:off x="1886883" y="1394692"/>
            <a:ext cx="8947372" cy="5037066"/>
          </a:xfrm>
          <a:prstGeom prst="rect">
            <a:avLst/>
          </a:prstGeom>
        </p:spPr>
        <p:txBody>
          <a:bodyPr vert="horz" lIns="75253" tIns="37626" rIns="75253" bIns="37626"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l"/>
            <a:r>
              <a:rPr lang="ru-RU" sz="1633" dirty="0">
                <a:latin typeface="Times New Roman" panose="02020603050405020304" pitchFamily="18" charset="0"/>
                <a:cs typeface="Times New Roman" panose="02020603050405020304" pitchFamily="18" charset="0"/>
              </a:rPr>
              <a:t>*Сбор за воду исчисляется самостоятельно субъектами налогообложения исходя из объема добытой и/или использованной воды, согласно данным измерительных приборов или, при отсутствии таковых, согласно нормам </a:t>
            </a:r>
            <a:r>
              <a:rPr lang="ru-RU" sz="1633" dirty="0" smtClean="0">
                <a:latin typeface="Times New Roman" panose="02020603050405020304" pitchFamily="18" charset="0"/>
                <a:cs typeface="Times New Roman" panose="02020603050405020304" pitchFamily="18" charset="0"/>
              </a:rPr>
              <a:t>добычи</a:t>
            </a:r>
            <a:r>
              <a:rPr lang="en-US" sz="1633" dirty="0" smtClean="0">
                <a:latin typeface="Times New Roman" panose="02020603050405020304" pitchFamily="18" charset="0"/>
                <a:cs typeface="Times New Roman" panose="02020603050405020304" pitchFamily="18" charset="0"/>
              </a:rPr>
              <a:t>*</a:t>
            </a:r>
            <a:r>
              <a:rPr lang="ru-RU" sz="1633" dirty="0" smtClean="0">
                <a:latin typeface="Times New Roman" panose="02020603050405020304" pitchFamily="18" charset="0"/>
                <a:cs typeface="Times New Roman" panose="02020603050405020304" pitchFamily="18" charset="0"/>
              </a:rPr>
              <a:t> </a:t>
            </a:r>
            <a:r>
              <a:rPr lang="ru-RU" sz="1633" dirty="0">
                <a:latin typeface="Times New Roman" panose="02020603050405020304" pitchFamily="18" charset="0"/>
                <a:cs typeface="Times New Roman" panose="02020603050405020304" pitchFamily="18" charset="0"/>
              </a:rPr>
              <a:t>и/или использования и ставки, установленной для соответствующей категории воды.</a:t>
            </a:r>
          </a:p>
          <a:p>
            <a:pPr algn="l">
              <a:lnSpc>
                <a:spcPct val="107000"/>
              </a:lnSpc>
            </a:pPr>
            <a:r>
              <a:rPr lang="ru-RU" sz="1633" dirty="0">
                <a:latin typeface="Times New Roman" panose="02020603050405020304" pitchFamily="18" charset="0"/>
                <a:ea typeface="Times New Roman" panose="02020603050405020304" pitchFamily="18" charset="0"/>
                <a:cs typeface="Times New Roman" panose="02020603050405020304" pitchFamily="18" charset="0"/>
              </a:rPr>
              <a:t>*</a:t>
            </a:r>
            <a:r>
              <a:rPr lang="ru-RU" sz="1633"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Разработка норм добычи и/или использования воды и контроль объема добытой воды осуществляются Агентством </a:t>
            </a:r>
            <a:r>
              <a:rPr lang="ru-RU" sz="1633"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Apele</a:t>
            </a:r>
            <a:r>
              <a:rPr lang="ru-RU" sz="1633"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633"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Moldovei</a:t>
            </a:r>
            <a:r>
              <a:rPr lang="ru-RU" sz="1633"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1633" dirty="0">
              <a:latin typeface="Times New Roman" panose="02020603050405020304" pitchFamily="18" charset="0"/>
              <a:ea typeface="Times New Roman" panose="02020603050405020304" pitchFamily="18" charset="0"/>
              <a:cs typeface="Times New Roman" panose="02020603050405020304" pitchFamily="18" charset="0"/>
            </a:endParaRPr>
          </a:p>
          <a:p>
            <a:pPr indent="414775" algn="l">
              <a:lnSpc>
                <a:spcPct val="110000"/>
              </a:lnSpc>
              <a:spcBef>
                <a:spcPts val="544"/>
              </a:spcBef>
              <a:defRPr/>
            </a:pPr>
            <a:endParaRPr lang="ro-RO" sz="2631" dirty="0">
              <a:latin typeface="Times New Roman" pitchFamily="18" charset="0"/>
              <a:cs typeface="Times New Roman" pitchFamily="18" charset="0"/>
            </a:endParaRPr>
          </a:p>
          <a:p>
            <a:pPr>
              <a:lnSpc>
                <a:spcPct val="100000"/>
              </a:lnSpc>
              <a:spcBef>
                <a:spcPts val="0"/>
              </a:spcBef>
            </a:pPr>
            <a:endParaRPr lang="ro-RO" sz="2359" b="1" dirty="0">
              <a:solidFill>
                <a:prstClr val="black"/>
              </a:solidFill>
              <a:latin typeface="Times New Roman" panose="02020603050405020304" pitchFamily="18" charset="0"/>
              <a:cs typeface="Times New Roman" panose="02020603050405020304" pitchFamily="18" charset="0"/>
            </a:endParaRPr>
          </a:p>
          <a:p>
            <a:pPr algn="just"/>
            <a:endParaRPr lang="ro-RO" sz="2177" dirty="0">
              <a:latin typeface="Times New Roman" pitchFamily="18" charset="0"/>
              <a:cs typeface="Times New Roman" pitchFamily="18" charset="0"/>
            </a:endParaRPr>
          </a:p>
          <a:p>
            <a:endParaRPr lang="ro-RO" sz="998" dirty="0">
              <a:latin typeface="Times New Roman" pitchFamily="18" charset="0"/>
              <a:cs typeface="Times New Roman" pitchFamily="18" charset="0"/>
            </a:endParaRPr>
          </a:p>
        </p:txBody>
      </p:sp>
      <p:pic>
        <p:nvPicPr>
          <p:cNvPr id="4" name="Picture 4" descr="проценты иллюстрация штока. иллюстрации насчитывающей проценты - 2172003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47824" y="4345182"/>
            <a:ext cx="2435057" cy="1631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6905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726363" y="584339"/>
            <a:ext cx="7154671" cy="474389"/>
          </a:xfrm>
          <a:prstGeom prst="rect">
            <a:avLst/>
          </a:prstGeom>
        </p:spPr>
        <p:txBody>
          <a:bodyPr vert="horz" lIns="75253" tIns="37626" rIns="75253" bIns="37626" rtlCol="0" anchor="b">
            <a:norm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Налоговые льготы</a:t>
            </a:r>
            <a:endParaRPr lang="ro-RO" sz="254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txBox="1">
            <a:spLocks/>
          </p:cNvSpPr>
          <p:nvPr/>
        </p:nvSpPr>
        <p:spPr>
          <a:xfrm>
            <a:off x="1827025" y="1137105"/>
            <a:ext cx="9833752" cy="5063398"/>
          </a:xfrm>
          <a:prstGeom prst="rect">
            <a:avLst/>
          </a:prstGeom>
        </p:spPr>
        <p:txBody>
          <a:bodyPr vert="horz" lIns="75253" tIns="37626" rIns="75253" bIns="37626" rtlCol="0">
            <a:normAutofit fontScale="25000" lnSpcReduction="20000"/>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l"/>
            <a:endParaRPr lang="ru-RU" sz="3629" b="1" dirty="0">
              <a:latin typeface="Times New Roman" panose="02020603050405020304" pitchFamily="18" charset="0"/>
              <a:cs typeface="Times New Roman" panose="02020603050405020304" pitchFamily="18" charset="0"/>
            </a:endParaRPr>
          </a:p>
          <a:p>
            <a:pPr algn="l"/>
            <a:r>
              <a:rPr lang="ru-RU" sz="5806" b="1" dirty="0">
                <a:solidFill>
                  <a:srgbClr val="7030A0"/>
                </a:solidFill>
                <a:latin typeface="Times New Roman" panose="02020603050405020304" pitchFamily="18" charset="0"/>
                <a:cs typeface="Times New Roman" panose="02020603050405020304" pitchFamily="18" charset="0"/>
              </a:rPr>
              <a:t>Сбор не взимается за:</a:t>
            </a:r>
          </a:p>
          <a:p>
            <a:pPr algn="l"/>
            <a:endParaRPr lang="ru-RU" sz="5806" b="1" dirty="0">
              <a:latin typeface="Times New Roman" panose="02020603050405020304" pitchFamily="18" charset="0"/>
              <a:cs typeface="Times New Roman" panose="02020603050405020304" pitchFamily="18" charset="0"/>
            </a:endParaRPr>
          </a:p>
          <a:p>
            <a:pPr algn="l"/>
            <a:r>
              <a:rPr lang="ru-RU" sz="5806" dirty="0">
                <a:latin typeface="Times New Roman" panose="02020603050405020304" pitchFamily="18" charset="0"/>
                <a:cs typeface="Times New Roman" panose="02020603050405020304" pitchFamily="18" charset="0"/>
              </a:rPr>
              <a:t>a) воду, добытую из недр попутно с добычей полезных ископаемых или в целях предупреждения (ликвидации) вредного воздействия этих вод;</a:t>
            </a:r>
          </a:p>
          <a:p>
            <a:pPr algn="l"/>
            <a:r>
              <a:rPr lang="ru-RU" sz="5806" dirty="0">
                <a:latin typeface="Times New Roman" panose="02020603050405020304" pitchFamily="18" charset="0"/>
                <a:cs typeface="Times New Roman" panose="02020603050405020304" pitchFamily="18" charset="0"/>
              </a:rPr>
              <a:t>b) воду, добытую и поставленную, непосредственно или через хозяйствующие субъекты, населению, публичным органам и органам, финансируемым из средств бюджетов всех уровней;</a:t>
            </a:r>
          </a:p>
          <a:p>
            <a:pPr algn="l"/>
            <a:r>
              <a:rPr lang="ru-RU" sz="5806" dirty="0">
                <a:latin typeface="Times New Roman" panose="02020603050405020304" pitchFamily="18" charset="0"/>
                <a:cs typeface="Times New Roman" panose="02020603050405020304" pitchFamily="18" charset="0"/>
              </a:rPr>
              <a:t>с) воду, добытую для тушения пожаров или поданную в этих целях непосредственно или через хозяйствующие субъекты;</a:t>
            </a:r>
          </a:p>
          <a:p>
            <a:pPr algn="l"/>
            <a:r>
              <a:rPr lang="ru-RU" sz="5806" dirty="0">
                <a:latin typeface="Times New Roman" panose="02020603050405020304" pitchFamily="18" charset="0"/>
                <a:cs typeface="Times New Roman" panose="02020603050405020304" pitchFamily="18" charset="0"/>
              </a:rPr>
              <a:t>d) воду, добытую предприятиями обществ слепых, глухих и инвалидов, а также государственными медико-санитарными учреждениями или поданную им непосредственно или через хозяйствующие субъекты;</a:t>
            </a:r>
          </a:p>
          <a:p>
            <a:pPr algn="l"/>
            <a:r>
              <a:rPr lang="ru-RU" sz="5806" dirty="0">
                <a:latin typeface="Times New Roman" panose="02020603050405020304" pitchFamily="18" charset="0"/>
                <a:cs typeface="Times New Roman" panose="02020603050405020304" pitchFamily="18" charset="0"/>
              </a:rPr>
              <a:t>е) воду, добытую предприятиями пенитенциарной системы или поданную им непосредственно или через хозяйствующие субъекты.</a:t>
            </a:r>
          </a:p>
          <a:p>
            <a:pPr algn="l"/>
            <a:endParaRPr lang="ru-RU" sz="5806" dirty="0">
              <a:latin typeface="Times New Roman" panose="02020603050405020304" pitchFamily="18" charset="0"/>
              <a:cs typeface="Times New Roman" panose="02020603050405020304" pitchFamily="18" charset="0"/>
            </a:endParaRPr>
          </a:p>
          <a:p>
            <a:pPr algn="l"/>
            <a:r>
              <a:rPr lang="ru-RU" sz="5806" dirty="0">
                <a:latin typeface="Times New Roman" panose="02020603050405020304" pitchFamily="18" charset="0"/>
                <a:cs typeface="Times New Roman" panose="02020603050405020304" pitchFamily="18" charset="0"/>
              </a:rPr>
              <a:t>_______________________</a:t>
            </a:r>
          </a:p>
          <a:p>
            <a:pPr algn="l"/>
            <a:r>
              <a:rPr lang="ru-RU" sz="5806" i="1" dirty="0">
                <a:solidFill>
                  <a:srgbClr val="7030A0"/>
                </a:solidFill>
                <a:latin typeface="Times New Roman" panose="02020603050405020304" pitchFamily="18" charset="0"/>
                <a:cs typeface="Times New Roman" panose="02020603050405020304" pitchFamily="18" charset="0"/>
              </a:rPr>
              <a:t>Информация об объеме воды, поставляемой в целях, указанных в </a:t>
            </a:r>
            <a:r>
              <a:rPr lang="ru-RU" sz="5806" i="1" dirty="0" err="1">
                <a:solidFill>
                  <a:srgbClr val="7030A0"/>
                </a:solidFill>
                <a:latin typeface="Times New Roman" panose="02020603050405020304" pitchFamily="18" charset="0"/>
                <a:cs typeface="Times New Roman" panose="02020603050405020304" pitchFamily="18" charset="0"/>
              </a:rPr>
              <a:t>лит.b</a:t>
            </a:r>
            <a:r>
              <a:rPr lang="ru-RU" sz="5806" i="1" dirty="0">
                <a:solidFill>
                  <a:srgbClr val="7030A0"/>
                </a:solidFill>
                <a:latin typeface="Times New Roman" panose="02020603050405020304" pitchFamily="18" charset="0"/>
                <a:cs typeface="Times New Roman" panose="02020603050405020304" pitchFamily="18" charset="0"/>
              </a:rPr>
              <a:t>), c), d) и e) ст.306 Налогового кодекса</a:t>
            </a:r>
            <a:r>
              <a:rPr lang="ru-RU" sz="5806" i="1" dirty="0">
                <a:latin typeface="Times New Roman" panose="02020603050405020304" pitchFamily="18" charset="0"/>
                <a:cs typeface="Times New Roman" panose="02020603050405020304" pitchFamily="18" charset="0"/>
              </a:rPr>
              <a:t>,</a:t>
            </a:r>
            <a:r>
              <a:rPr lang="ru-RU" sz="5806" dirty="0">
                <a:latin typeface="Times New Roman" panose="02020603050405020304" pitchFamily="18" charset="0"/>
                <a:cs typeface="Times New Roman" panose="02020603050405020304" pitchFamily="18" charset="0"/>
              </a:rPr>
              <a:t> представляется хозяйствующими субъектами, являющимися </a:t>
            </a:r>
            <a:r>
              <a:rPr lang="ru-RU" sz="5806" dirty="0">
                <a:solidFill>
                  <a:srgbClr val="FF0000"/>
                </a:solidFill>
                <a:latin typeface="Times New Roman" panose="02020603050405020304" pitchFamily="18" charset="0"/>
                <a:cs typeface="Times New Roman" panose="02020603050405020304" pitchFamily="18" charset="0"/>
              </a:rPr>
              <a:t>посредниками в водоснабжении в целях, указанных в </a:t>
            </a:r>
            <a:r>
              <a:rPr lang="ru-RU" sz="5806" dirty="0" err="1">
                <a:solidFill>
                  <a:srgbClr val="FF0000"/>
                </a:solidFill>
                <a:latin typeface="Times New Roman" panose="02020603050405020304" pitchFamily="18" charset="0"/>
                <a:cs typeface="Times New Roman" panose="02020603050405020304" pitchFamily="18" charset="0"/>
              </a:rPr>
              <a:t>лит.b</a:t>
            </a:r>
            <a:r>
              <a:rPr lang="ru-RU" sz="5806" dirty="0">
                <a:solidFill>
                  <a:srgbClr val="FF0000"/>
                </a:solidFill>
                <a:latin typeface="Times New Roman" panose="02020603050405020304" pitchFamily="18" charset="0"/>
                <a:cs typeface="Times New Roman" panose="02020603050405020304" pitchFamily="18" charset="0"/>
              </a:rPr>
              <a:t>), c), d) и e) </a:t>
            </a:r>
            <a:r>
              <a:rPr lang="ru-RU" sz="5806" dirty="0">
                <a:latin typeface="Times New Roman" panose="02020603050405020304" pitchFamily="18" charset="0"/>
                <a:cs typeface="Times New Roman" panose="02020603050405020304" pitchFamily="18" charset="0"/>
              </a:rPr>
              <a:t>статьи 306 Налогового кодекса</a:t>
            </a:r>
            <a:r>
              <a:rPr lang="ru-RU" sz="5806" dirty="0" smtClean="0">
                <a:latin typeface="Times New Roman" panose="02020603050405020304" pitchFamily="18" charset="0"/>
                <a:cs typeface="Times New Roman" panose="02020603050405020304" pitchFamily="18" charset="0"/>
              </a:rPr>
              <a:t>,</a:t>
            </a:r>
            <a:r>
              <a:rPr lang="en-US" sz="5806" dirty="0" smtClean="0">
                <a:latin typeface="Times New Roman" panose="02020603050405020304" pitchFamily="18" charset="0"/>
                <a:cs typeface="Times New Roman" panose="02020603050405020304" pitchFamily="18" charset="0"/>
              </a:rPr>
              <a:t> </a:t>
            </a:r>
            <a:r>
              <a:rPr lang="ru-RU" sz="5806" dirty="0" smtClean="0">
                <a:latin typeface="Times New Roman" panose="02020603050405020304" pitchFamily="18" charset="0"/>
                <a:cs typeface="Times New Roman" panose="02020603050405020304" pitchFamily="18" charset="0"/>
              </a:rPr>
              <a:t>один раз в полугодие, </a:t>
            </a:r>
            <a:r>
              <a:rPr lang="ru-RU" sz="5806" dirty="0">
                <a:latin typeface="Times New Roman" panose="02020603050405020304" pitchFamily="18" charset="0"/>
                <a:cs typeface="Times New Roman" panose="02020603050405020304" pitchFamily="18" charset="0"/>
              </a:rPr>
              <a:t>до 5-го числа месяца, следующего за отчетным </a:t>
            </a:r>
            <a:r>
              <a:rPr lang="ru-RU" sz="5806" dirty="0" smtClean="0">
                <a:latin typeface="Times New Roman" panose="02020603050405020304" pitchFamily="18" charset="0"/>
                <a:cs typeface="Times New Roman" panose="02020603050405020304" pitchFamily="18" charset="0"/>
              </a:rPr>
              <a:t>полугодием, </a:t>
            </a:r>
            <a:r>
              <a:rPr lang="ru-RU" sz="5806" dirty="0">
                <a:latin typeface="Times New Roman" panose="02020603050405020304" pitchFamily="18" charset="0"/>
                <a:cs typeface="Times New Roman" panose="02020603050405020304" pitchFamily="18" charset="0"/>
              </a:rPr>
              <a:t>субъекту налогообложения, добывающего и подающего воду соответствующему хозяйствующему субъекту в форме, утвержденной Приказом ГГНИ №</a:t>
            </a:r>
            <a:r>
              <a:rPr lang="ru-RU" sz="5806" dirty="0">
                <a:latin typeface="Times New Roman" panose="02020603050405020304" pitchFamily="18" charset="0"/>
                <a:cs typeface="Times New Roman" panose="02020603050405020304" pitchFamily="18" charset="0"/>
                <a:hlinkClick r:id="" action="ppaction://hlinkfile"/>
              </a:rPr>
              <a:t> 533 </a:t>
            </a:r>
            <a:r>
              <a:rPr lang="ru-RU" sz="5267" dirty="0">
                <a:latin typeface="Times New Roman" panose="02020603050405020304" pitchFamily="18" charset="0"/>
                <a:cs typeface="Times New Roman" panose="02020603050405020304" pitchFamily="18" charset="0"/>
                <a:hlinkClick r:id="" action="ppaction://hlinkfile"/>
              </a:rPr>
              <a:t>от 26.06.2015 (</a:t>
            </a:r>
            <a:r>
              <a:rPr lang="ru-RU" sz="5267" dirty="0" err="1">
                <a:latin typeface="Times New Roman" panose="02020603050405020304" pitchFamily="18" charset="0"/>
                <a:cs typeface="Times New Roman" panose="02020603050405020304" pitchFamily="18" charset="0"/>
              </a:rPr>
              <a:t>Мониторул</a:t>
            </a:r>
            <a:r>
              <a:rPr lang="ru-RU" sz="5267" dirty="0">
                <a:latin typeface="Times New Roman" panose="02020603050405020304" pitchFamily="18" charset="0"/>
                <a:cs typeface="Times New Roman" panose="02020603050405020304" pitchFamily="18" charset="0"/>
              </a:rPr>
              <a:t> </a:t>
            </a:r>
            <a:r>
              <a:rPr lang="ru-RU" sz="5267" dirty="0" err="1">
                <a:latin typeface="Times New Roman" panose="02020603050405020304" pitchFamily="18" charset="0"/>
                <a:cs typeface="Times New Roman" panose="02020603050405020304" pitchFamily="18" charset="0"/>
              </a:rPr>
              <a:t>Офичиал</a:t>
            </a:r>
            <a:r>
              <a:rPr lang="ru-RU" sz="5267" dirty="0">
                <a:latin typeface="Times New Roman" panose="02020603050405020304" pitchFamily="18" charset="0"/>
                <a:cs typeface="Times New Roman" panose="02020603050405020304" pitchFamily="18" charset="0"/>
              </a:rPr>
              <a:t> ал </a:t>
            </a:r>
            <a:r>
              <a:rPr lang="ru-RU" sz="5267" dirty="0" err="1">
                <a:latin typeface="Times New Roman" panose="02020603050405020304" pitchFamily="18" charset="0"/>
                <a:cs typeface="Times New Roman" panose="02020603050405020304" pitchFamily="18" charset="0"/>
              </a:rPr>
              <a:t>Р.Молдова</a:t>
            </a:r>
            <a:r>
              <a:rPr lang="ru-RU" sz="5267" dirty="0">
                <a:latin typeface="Times New Roman" panose="02020603050405020304" pitchFamily="18" charset="0"/>
                <a:cs typeface="Times New Roman" panose="02020603050405020304" pitchFamily="18" charset="0"/>
              </a:rPr>
              <a:t> № 166-176 ст. 1178 от 03.07.2015)</a:t>
            </a:r>
          </a:p>
          <a:p>
            <a:r>
              <a:rPr lang="ru-RU" sz="5267" dirty="0">
                <a:latin typeface="Times New Roman" panose="02020603050405020304" pitchFamily="18" charset="0"/>
                <a:cs typeface="Times New Roman" panose="02020603050405020304" pitchFamily="18" charset="0"/>
              </a:rPr>
              <a:t/>
            </a:r>
            <a:br>
              <a:rPr lang="ru-RU" sz="5267" dirty="0">
                <a:latin typeface="Times New Roman" panose="02020603050405020304" pitchFamily="18" charset="0"/>
                <a:cs typeface="Times New Roman" panose="02020603050405020304" pitchFamily="18" charset="0"/>
              </a:rPr>
            </a:br>
            <a:endParaRPr lang="ro-RO" sz="5267" dirty="0">
              <a:latin typeface="Times New Roman" pitchFamily="18" charset="0"/>
              <a:cs typeface="Times New Roman" pitchFamily="18" charset="0"/>
            </a:endParaRPr>
          </a:p>
        </p:txBody>
      </p:sp>
    </p:spTree>
    <p:extLst>
      <p:ext uri="{BB962C8B-B14F-4D97-AF65-F5344CB8AC3E}">
        <p14:creationId xmlns:p14="http://schemas.microsoft.com/office/powerpoint/2010/main" val="1306599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56036" y="423128"/>
            <a:ext cx="7154671" cy="783891"/>
          </a:xfrm>
          <a:prstGeom prst="rect">
            <a:avLst/>
          </a:prstGeom>
        </p:spPr>
        <p:txBody>
          <a:bodyPr vert="horz" lIns="75253" tIns="37626" rIns="75253" bIns="3762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Сбор за добычу полезных ископаемых</a:t>
            </a:r>
            <a:endParaRPr lang="ro-RO" sz="2540" b="1" i="1" dirty="0">
              <a:solidFill>
                <a:srgbClr val="7030A0"/>
              </a:solidFill>
              <a:effectLst>
                <a:outerShdw blurRad="38100" dist="38100" dir="2700000" algn="tl">
                  <a:srgbClr val="000000">
                    <a:alpha val="43137"/>
                  </a:srgbClr>
                </a:outerShdw>
              </a:effectLst>
            </a:endParaRPr>
          </a:p>
        </p:txBody>
      </p:sp>
      <p:sp>
        <p:nvSpPr>
          <p:cNvPr id="3" name="Content Placeholder 2"/>
          <p:cNvSpPr txBox="1">
            <a:spLocks/>
          </p:cNvSpPr>
          <p:nvPr/>
        </p:nvSpPr>
        <p:spPr>
          <a:xfrm>
            <a:off x="1947265" y="1515236"/>
            <a:ext cx="8623415" cy="3614179"/>
          </a:xfrm>
          <a:prstGeom prst="rect">
            <a:avLst/>
          </a:prstGeom>
        </p:spPr>
        <p:txBody>
          <a:bodyPr vert="horz" lIns="75253" tIns="37626" rIns="75253" bIns="3762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l"/>
            <a:r>
              <a:rPr lang="ru-RU" sz="1646" b="1" dirty="0">
                <a:latin typeface="Times New Roman" panose="02020603050405020304" pitchFamily="18" charset="0"/>
                <a:cs typeface="Times New Roman" panose="02020603050405020304" pitchFamily="18" charset="0"/>
              </a:rPr>
              <a:t>Субъекты налогообложения</a:t>
            </a:r>
            <a:r>
              <a:rPr lang="ru-RU" sz="1646" dirty="0">
                <a:latin typeface="Times New Roman" panose="02020603050405020304" pitchFamily="18" charset="0"/>
                <a:cs typeface="Times New Roman" panose="02020603050405020304" pitchFamily="18" charset="0"/>
              </a:rPr>
              <a:t>: </a:t>
            </a:r>
            <a:r>
              <a:rPr lang="ru-RU" sz="1646" dirty="0" err="1">
                <a:latin typeface="Times New Roman" panose="02020603050405020304" pitchFamily="18" charset="0"/>
                <a:cs typeface="Times New Roman" panose="02020603050405020304" pitchFamily="18" charset="0"/>
              </a:rPr>
              <a:t>недропользователи</a:t>
            </a:r>
            <a:r>
              <a:rPr lang="ru-RU" sz="1646" dirty="0">
                <a:latin typeface="Times New Roman" panose="02020603050405020304" pitchFamily="18" charset="0"/>
                <a:cs typeface="Times New Roman" panose="02020603050405020304" pitchFamily="18" charset="0"/>
              </a:rPr>
              <a:t> – физические лица, которые осуществляют предпринимательскую деятельность, и юридические лица, занимающиеся добычей полезных ископаемых.</a:t>
            </a:r>
          </a:p>
          <a:p>
            <a:pPr algn="l"/>
            <a:r>
              <a:rPr lang="ru-RU" sz="1646" b="1" dirty="0">
                <a:latin typeface="Times New Roman" panose="02020603050405020304" pitchFamily="18" charset="0"/>
                <a:cs typeface="Times New Roman" panose="02020603050405020304" pitchFamily="18" charset="0"/>
              </a:rPr>
              <a:t>Объекты налогообложения</a:t>
            </a:r>
            <a:r>
              <a:rPr lang="ru-RU" sz="1646" dirty="0">
                <a:latin typeface="Times New Roman" panose="02020603050405020304" pitchFamily="18" charset="0"/>
                <a:cs typeface="Times New Roman" panose="02020603050405020304" pitchFamily="18" charset="0"/>
              </a:rPr>
              <a:t>: </a:t>
            </a:r>
            <a:r>
              <a:rPr lang="ru-RU" sz="1646" i="1" dirty="0">
                <a:solidFill>
                  <a:srgbClr val="7030A0"/>
                </a:solidFill>
                <a:latin typeface="Times New Roman" panose="02020603050405020304" pitchFamily="18" charset="0"/>
                <a:cs typeface="Times New Roman" panose="02020603050405020304" pitchFamily="18" charset="0"/>
              </a:rPr>
              <a:t>объем полезных ископаемых, </a:t>
            </a:r>
            <a:r>
              <a:rPr lang="ru-RU" sz="1646" i="1" dirty="0">
                <a:solidFill>
                  <a:srgbClr val="FF0000"/>
                </a:solidFill>
                <a:latin typeface="Times New Roman" panose="02020603050405020304" pitchFamily="18" charset="0"/>
                <a:cs typeface="Times New Roman" panose="02020603050405020304" pitchFamily="18" charset="0"/>
              </a:rPr>
              <a:t>добытых за </a:t>
            </a:r>
            <a:r>
              <a:rPr lang="ru-RU" sz="1646" i="1" dirty="0" smtClean="0">
                <a:solidFill>
                  <a:srgbClr val="FF0000"/>
                </a:solidFill>
                <a:latin typeface="Times New Roman" panose="02020603050405020304" pitchFamily="18" charset="0"/>
                <a:cs typeface="Times New Roman" panose="02020603050405020304" pitchFamily="18" charset="0"/>
              </a:rPr>
              <a:t>отчетное полугодие</a:t>
            </a:r>
            <a:r>
              <a:rPr lang="ru-RU" sz="1646" i="1" dirty="0">
                <a:solidFill>
                  <a:srgbClr val="FF0000"/>
                </a:solidFill>
                <a:latin typeface="Times New Roman" panose="02020603050405020304" pitchFamily="18" charset="0"/>
                <a:cs typeface="Times New Roman" panose="02020603050405020304" pitchFamily="18" charset="0"/>
              </a:rPr>
              <a:t/>
            </a:r>
            <a:br>
              <a:rPr lang="ru-RU" sz="1646" i="1" dirty="0">
                <a:solidFill>
                  <a:srgbClr val="FF0000"/>
                </a:solidFill>
                <a:latin typeface="Times New Roman" panose="02020603050405020304" pitchFamily="18" charset="0"/>
                <a:cs typeface="Times New Roman" panose="02020603050405020304" pitchFamily="18" charset="0"/>
              </a:rPr>
            </a:br>
            <a:endParaRPr lang="ru-RU" sz="1646" i="1" dirty="0">
              <a:solidFill>
                <a:srgbClr val="FF0000"/>
              </a:solidFill>
              <a:latin typeface="Times New Roman" panose="02020603050405020304" pitchFamily="18" charset="0"/>
              <a:cs typeface="Times New Roman" panose="02020603050405020304" pitchFamily="18" charset="0"/>
            </a:endParaRPr>
          </a:p>
          <a:p>
            <a:pPr indent="414775" algn="just"/>
            <a:endParaRPr lang="ru-RU" sz="2177" b="1" dirty="0">
              <a:latin typeface="Times New Roman" panose="02020603050405020304" pitchFamily="18" charset="0"/>
              <a:cs typeface="Times New Roman" panose="02020603050405020304" pitchFamily="18" charset="0"/>
            </a:endParaRPr>
          </a:p>
          <a:p>
            <a:pPr indent="414775" algn="just"/>
            <a:endParaRPr lang="ru-RU" sz="2177" b="1" dirty="0">
              <a:latin typeface="Times New Roman" panose="02020603050405020304" pitchFamily="18" charset="0"/>
              <a:cs typeface="Times New Roman" panose="02020603050405020304" pitchFamily="18" charset="0"/>
            </a:endParaRPr>
          </a:p>
          <a:p>
            <a:pPr indent="414775" algn="just"/>
            <a:endParaRPr lang="ru-RU" sz="2177" b="1" dirty="0">
              <a:latin typeface="Times New Roman" panose="02020603050405020304" pitchFamily="18" charset="0"/>
              <a:cs typeface="Times New Roman" panose="02020603050405020304" pitchFamily="18" charset="0"/>
            </a:endParaRPr>
          </a:p>
          <a:p>
            <a:pPr indent="414775"/>
            <a:endParaRPr lang="ro-RO" sz="2177" dirty="0">
              <a:latin typeface="Times New Roman" panose="02020603050405020304" pitchFamily="18" charset="0"/>
              <a:cs typeface="Times New Roman" panose="02020603050405020304" pitchFamily="18" charset="0"/>
            </a:endParaRPr>
          </a:p>
          <a:p>
            <a:pPr indent="414775">
              <a:spcBef>
                <a:spcPts val="544"/>
              </a:spcBef>
            </a:pPr>
            <a:endParaRPr lang="ro-RO" sz="2177" dirty="0">
              <a:latin typeface="Times New Roman" panose="02020603050405020304" pitchFamily="18" charset="0"/>
              <a:cs typeface="Times New Roman" panose="02020603050405020304" pitchFamily="18" charset="0"/>
            </a:endParaRPr>
          </a:p>
          <a:p>
            <a:pPr indent="414775">
              <a:spcBef>
                <a:spcPts val="544"/>
              </a:spcBef>
            </a:pPr>
            <a:endParaRPr lang="ro-RO" sz="2177" dirty="0">
              <a:latin typeface="Times New Roman" panose="02020603050405020304" pitchFamily="18" charset="0"/>
              <a:cs typeface="Times New Roman" panose="02020603050405020304" pitchFamily="18" charset="0"/>
            </a:endParaRPr>
          </a:p>
          <a:p>
            <a:pPr indent="414775">
              <a:spcBef>
                <a:spcPts val="544"/>
              </a:spcBef>
            </a:pPr>
            <a:endParaRPr lang="ro-RO" sz="2177"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729565" y="2879816"/>
            <a:ext cx="5004580" cy="3346813"/>
          </a:xfrm>
          <a:prstGeom prst="rect">
            <a:avLst/>
          </a:prstGeom>
        </p:spPr>
      </p:pic>
    </p:spTree>
    <p:extLst>
      <p:ext uri="{BB962C8B-B14F-4D97-AF65-F5344CB8AC3E}">
        <p14:creationId xmlns:p14="http://schemas.microsoft.com/office/powerpoint/2010/main" val="6209216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645079" y="992777"/>
            <a:ext cx="8084521" cy="853440"/>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defTabSz="819314">
              <a:lnSpc>
                <a:spcPct val="100000"/>
              </a:lnSpc>
              <a:spcBef>
                <a:spcPts val="0"/>
              </a:spcBef>
            </a:pPr>
            <a:r>
              <a:rPr lang="ru-RU" sz="1814"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Ставки сбора за добычу полезных ископаемых</a:t>
            </a:r>
            <a:r>
              <a:rPr lang="en-US" sz="1814" b="1" i="1" dirty="0">
                <a:solidFill>
                  <a:srgbClr val="C00000"/>
                </a:solidFill>
                <a:effectLst>
                  <a:outerShdw blurRad="38100" dist="38100" dir="2700000" algn="tl">
                    <a:srgbClr val="000000">
                      <a:alpha val="43137"/>
                    </a:srgbClr>
                  </a:outerShdw>
                </a:effectLst>
                <a:latin typeface="Times New Roman" pitchFamily="18" charset="0"/>
                <a:ea typeface="+mn-ea"/>
                <a:cs typeface="Times New Roman" pitchFamily="18" charset="0"/>
              </a:rPr>
              <a:t>, </a:t>
            </a:r>
            <a:r>
              <a:rPr lang="en-US" sz="1814" b="1" i="1" dirty="0">
                <a:solidFill>
                  <a:srgbClr val="C00000"/>
                </a:solidFill>
                <a:latin typeface="Times New Roman" pitchFamily="18" charset="0"/>
                <a:ea typeface="+mn-ea"/>
                <a:cs typeface="Times New Roman" pitchFamily="18" charset="0"/>
              </a:rPr>
              <a:t/>
            </a:r>
            <a:br>
              <a:rPr lang="en-US" sz="1814" b="1" i="1" dirty="0">
                <a:solidFill>
                  <a:srgbClr val="C00000"/>
                </a:solidFill>
                <a:latin typeface="Times New Roman" pitchFamily="18" charset="0"/>
                <a:ea typeface="+mn-ea"/>
                <a:cs typeface="Times New Roman" pitchFamily="18" charset="0"/>
              </a:rPr>
            </a:br>
            <a:r>
              <a:rPr lang="ru-RU" sz="1814" b="1" i="1" dirty="0">
                <a:solidFill>
                  <a:srgbClr val="C00000"/>
                </a:solidFill>
                <a:effectLst>
                  <a:outerShdw blurRad="38100" dist="38100" dir="2700000" algn="tl">
                    <a:srgbClr val="000000">
                      <a:alpha val="43137"/>
                    </a:srgbClr>
                  </a:outerShdw>
                </a:effectLst>
                <a:latin typeface="Times New Roman" pitchFamily="18" charset="0"/>
                <a:ea typeface="+mn-ea"/>
                <a:cs typeface="Times New Roman" pitchFamily="18" charset="0"/>
              </a:rPr>
              <a:t>согласно приложению № 2 к разделу </a:t>
            </a:r>
            <a:r>
              <a:rPr lang="ro-RO" sz="1814"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VIII </a:t>
            </a:r>
            <a:r>
              <a:rPr lang="ru-RU" sz="1814"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Налогового кодекса</a:t>
            </a:r>
            <a:r>
              <a:rPr lang="ro-RO" sz="1814" i="1" dirty="0">
                <a:solidFill>
                  <a:srgbClr val="C00000"/>
                </a:solidFill>
                <a:latin typeface="Calibri" panose="020F0502020204030204"/>
                <a:ea typeface="+mn-ea"/>
                <a:cs typeface="+mn-cs"/>
              </a:rPr>
              <a:t/>
            </a:r>
            <a:br>
              <a:rPr lang="ro-RO" sz="1814" i="1" dirty="0">
                <a:solidFill>
                  <a:srgbClr val="C00000"/>
                </a:solidFill>
                <a:latin typeface="Calibri" panose="020F0502020204030204"/>
                <a:ea typeface="+mn-ea"/>
                <a:cs typeface="+mn-cs"/>
              </a:rPr>
            </a:br>
            <a:endParaRPr lang="ru-RU" sz="6000" i="1" dirty="0">
              <a:solidFill>
                <a:srgbClr val="C00000"/>
              </a:solidFill>
            </a:endParaRPr>
          </a:p>
        </p:txBody>
      </p:sp>
      <p:graphicFrame>
        <p:nvGraphicFramePr>
          <p:cNvPr id="3" name="Объект 4"/>
          <p:cNvGraphicFramePr>
            <a:graphicFrameLocks/>
          </p:cNvGraphicFramePr>
          <p:nvPr>
            <p:extLst>
              <p:ext uri="{D42A27DB-BD31-4B8C-83A1-F6EECF244321}">
                <p14:modId xmlns:p14="http://schemas.microsoft.com/office/powerpoint/2010/main" val="1218639617"/>
              </p:ext>
            </p:extLst>
          </p:nvPr>
        </p:nvGraphicFramePr>
        <p:xfrm>
          <a:off x="1933304" y="1254035"/>
          <a:ext cx="8490856" cy="5277394"/>
        </p:xfrm>
        <a:graphic>
          <a:graphicData uri="http://schemas.openxmlformats.org/drawingml/2006/table">
            <a:tbl>
              <a:tblPr/>
              <a:tblGrid>
                <a:gridCol w="601103">
                  <a:extLst>
                    <a:ext uri="{9D8B030D-6E8A-4147-A177-3AD203B41FA5}">
                      <a16:colId xmlns:a16="http://schemas.microsoft.com/office/drawing/2014/main" val="738584741"/>
                    </a:ext>
                  </a:extLst>
                </a:gridCol>
                <a:gridCol w="3972201">
                  <a:extLst>
                    <a:ext uri="{9D8B030D-6E8A-4147-A177-3AD203B41FA5}">
                      <a16:colId xmlns:a16="http://schemas.microsoft.com/office/drawing/2014/main" val="3661664666"/>
                    </a:ext>
                  </a:extLst>
                </a:gridCol>
                <a:gridCol w="1692777">
                  <a:extLst>
                    <a:ext uri="{9D8B030D-6E8A-4147-A177-3AD203B41FA5}">
                      <a16:colId xmlns:a16="http://schemas.microsoft.com/office/drawing/2014/main" val="68782155"/>
                    </a:ext>
                  </a:extLst>
                </a:gridCol>
                <a:gridCol w="2224775">
                  <a:extLst>
                    <a:ext uri="{9D8B030D-6E8A-4147-A177-3AD203B41FA5}">
                      <a16:colId xmlns:a16="http://schemas.microsoft.com/office/drawing/2014/main" val="1693780608"/>
                    </a:ext>
                  </a:extLst>
                </a:gridCol>
              </a:tblGrid>
              <a:tr h="140070">
                <a:tc gridSpan="4">
                  <a:txBody>
                    <a:bodyPr/>
                    <a:lstStyle/>
                    <a:p>
                      <a:pPr indent="0" algn="ctr" fontAlgn="t">
                        <a:spcBef>
                          <a:spcPts val="0"/>
                        </a:spcBef>
                        <a:spcAft>
                          <a:spcPts val="0"/>
                        </a:spcAft>
                      </a:pPr>
                      <a:endParaRPr lang="ru-RU" sz="500" dirty="0">
                        <a:effectLst/>
                      </a:endParaRPr>
                    </a:p>
                  </a:txBody>
                  <a:tcPr marL="17988" marR="17988" marT="8995" marB="8995">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459042919"/>
                  </a:ext>
                </a:extLst>
              </a:tr>
              <a:tr h="895746">
                <a:tc>
                  <a:txBody>
                    <a:bodyPr/>
                    <a:lstStyle/>
                    <a:p>
                      <a:pPr indent="0" algn="ctr" fontAlgn="t"/>
                      <a:r>
                        <a:rPr lang="ru-RU" sz="1000" b="1" dirty="0">
                          <a:effectLst/>
                          <a:latin typeface="Times New Roman" panose="02020603050405020304" pitchFamily="18" charset="0"/>
                          <a:cs typeface="Times New Roman" panose="02020603050405020304" pitchFamily="18" charset="0"/>
                        </a:rPr>
                        <a:t>№</a:t>
                      </a:r>
                      <a:br>
                        <a:rPr lang="ru-RU" sz="1000" b="1" dirty="0">
                          <a:effectLst/>
                          <a:latin typeface="Times New Roman" panose="02020603050405020304" pitchFamily="18" charset="0"/>
                          <a:cs typeface="Times New Roman" panose="02020603050405020304" pitchFamily="18" charset="0"/>
                        </a:rPr>
                      </a:br>
                      <a:r>
                        <a:rPr lang="ru-RU" sz="1000" b="1" dirty="0">
                          <a:effectLst/>
                          <a:latin typeface="Times New Roman" panose="02020603050405020304" pitchFamily="18" charset="0"/>
                          <a:cs typeface="Times New Roman" panose="02020603050405020304" pitchFamily="18" charset="0"/>
                        </a:rPr>
                        <a:t>п/п</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tc>
                  <a:txBody>
                    <a:bodyPr/>
                    <a:lstStyle/>
                    <a:p>
                      <a:pPr indent="0" algn="ctr" fontAlgn="t"/>
                      <a:r>
                        <a:rPr lang="ru-RU" sz="1000" b="1" dirty="0">
                          <a:effectLst/>
                          <a:latin typeface="Times New Roman" panose="02020603050405020304" pitchFamily="18" charset="0"/>
                          <a:cs typeface="Times New Roman" panose="02020603050405020304" pitchFamily="18" charset="0"/>
                        </a:rPr>
                        <a:t>Категория и тип полезного ископаемого</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tc>
                  <a:txBody>
                    <a:bodyPr/>
                    <a:lstStyle/>
                    <a:p>
                      <a:pPr indent="0" algn="ctr" fontAlgn="t"/>
                      <a:r>
                        <a:rPr lang="ru-RU" sz="1000" b="1" dirty="0">
                          <a:effectLst/>
                          <a:latin typeface="Times New Roman" panose="02020603050405020304" pitchFamily="18" charset="0"/>
                          <a:cs typeface="Times New Roman" panose="02020603050405020304" pitchFamily="18" charset="0"/>
                        </a:rPr>
                        <a:t>Единица</a:t>
                      </a:r>
                      <a:br>
                        <a:rPr lang="ru-RU" sz="1000" b="1" dirty="0">
                          <a:effectLst/>
                          <a:latin typeface="Times New Roman" panose="02020603050405020304" pitchFamily="18" charset="0"/>
                          <a:cs typeface="Times New Roman" panose="02020603050405020304" pitchFamily="18" charset="0"/>
                        </a:rPr>
                      </a:br>
                      <a:r>
                        <a:rPr lang="ru-RU" sz="1000" b="1" dirty="0">
                          <a:effectLst/>
                          <a:latin typeface="Times New Roman" panose="02020603050405020304" pitchFamily="18" charset="0"/>
                          <a:cs typeface="Times New Roman" panose="02020603050405020304" pitchFamily="18" charset="0"/>
                        </a:rPr>
                        <a:t>измерения</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tc>
                  <a:txBody>
                    <a:bodyPr/>
                    <a:lstStyle/>
                    <a:p>
                      <a:pPr indent="0" algn="ctr" fontAlgn="t"/>
                      <a:r>
                        <a:rPr lang="ru-RU" sz="1000" b="1" dirty="0">
                          <a:effectLst/>
                          <a:latin typeface="Times New Roman" panose="02020603050405020304" pitchFamily="18" charset="0"/>
                          <a:cs typeface="Times New Roman" panose="02020603050405020304" pitchFamily="18" charset="0"/>
                        </a:rPr>
                        <a:t>Ставка</a:t>
                      </a:r>
                      <a:br>
                        <a:rPr lang="ru-RU" sz="1000" b="1" dirty="0">
                          <a:effectLst/>
                          <a:latin typeface="Times New Roman" panose="02020603050405020304" pitchFamily="18" charset="0"/>
                          <a:cs typeface="Times New Roman" panose="02020603050405020304" pitchFamily="18" charset="0"/>
                        </a:rPr>
                      </a:br>
                      <a:r>
                        <a:rPr lang="ru-RU" sz="1000" b="1" dirty="0">
                          <a:effectLst/>
                          <a:latin typeface="Times New Roman" panose="02020603050405020304" pitchFamily="18" charset="0"/>
                          <a:cs typeface="Times New Roman" panose="02020603050405020304" pitchFamily="18" charset="0"/>
                        </a:rPr>
                        <a:t>сбора за</a:t>
                      </a:r>
                      <a:br>
                        <a:rPr lang="ru-RU" sz="1000" b="1" dirty="0">
                          <a:effectLst/>
                          <a:latin typeface="Times New Roman" panose="02020603050405020304" pitchFamily="18" charset="0"/>
                          <a:cs typeface="Times New Roman" panose="02020603050405020304" pitchFamily="18" charset="0"/>
                        </a:rPr>
                      </a:br>
                      <a:r>
                        <a:rPr lang="ru-RU" sz="1000" b="1" dirty="0">
                          <a:effectLst/>
                          <a:latin typeface="Times New Roman" panose="02020603050405020304" pitchFamily="18" charset="0"/>
                          <a:cs typeface="Times New Roman" panose="02020603050405020304" pitchFamily="18" charset="0"/>
                        </a:rPr>
                        <a:t>единицу</a:t>
                      </a:r>
                      <a:br>
                        <a:rPr lang="ru-RU" sz="1000" b="1" dirty="0">
                          <a:effectLst/>
                          <a:latin typeface="Times New Roman" panose="02020603050405020304" pitchFamily="18" charset="0"/>
                          <a:cs typeface="Times New Roman" panose="02020603050405020304" pitchFamily="18" charset="0"/>
                        </a:rPr>
                      </a:br>
                      <a:r>
                        <a:rPr lang="ru-RU" sz="1000" b="1" dirty="0">
                          <a:effectLst/>
                          <a:latin typeface="Times New Roman" panose="02020603050405020304" pitchFamily="18" charset="0"/>
                          <a:cs typeface="Times New Roman" panose="02020603050405020304" pitchFamily="18" charset="0"/>
                        </a:rPr>
                        <a:t>измерения,</a:t>
                      </a:r>
                      <a:br>
                        <a:rPr lang="ru-RU" sz="1000" b="1" dirty="0">
                          <a:effectLst/>
                          <a:latin typeface="Times New Roman" panose="02020603050405020304" pitchFamily="18" charset="0"/>
                          <a:cs typeface="Times New Roman" panose="02020603050405020304" pitchFamily="18" charset="0"/>
                        </a:rPr>
                      </a:br>
                      <a:r>
                        <a:rPr lang="ru-RU" sz="1000" b="1" dirty="0">
                          <a:effectLst/>
                          <a:latin typeface="Times New Roman" panose="02020603050405020304" pitchFamily="18" charset="0"/>
                          <a:cs typeface="Times New Roman" panose="02020603050405020304" pitchFamily="18" charset="0"/>
                        </a:rPr>
                        <a:t>леев</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E6E6E6"/>
                    </a:solidFill>
                  </a:tcPr>
                </a:tc>
                <a:extLst>
                  <a:ext uri="{0D108BD9-81ED-4DB2-BD59-A6C34878D82A}">
                    <a16:rowId xmlns:a16="http://schemas.microsoft.com/office/drawing/2014/main" val="3129558615"/>
                  </a:ext>
                </a:extLst>
              </a:tr>
              <a:tr h="195677">
                <a:tc>
                  <a:txBody>
                    <a:bodyPr/>
                    <a:lstStyle/>
                    <a:p>
                      <a:pPr indent="0" algn="ctr" fontAlgn="t"/>
                      <a:r>
                        <a:rPr lang="ru-RU" sz="1000" dirty="0">
                          <a:effectLst/>
                          <a:latin typeface="Times New Roman" panose="02020603050405020304" pitchFamily="18" charset="0"/>
                          <a:cs typeface="Times New Roman" panose="02020603050405020304" pitchFamily="18" charset="0"/>
                        </a:rPr>
                        <a:t>1</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Глина </a:t>
                      </a:r>
                      <a:r>
                        <a:rPr lang="ru-RU" sz="1000" dirty="0" err="1">
                          <a:effectLst/>
                          <a:latin typeface="Times New Roman" panose="02020603050405020304" pitchFamily="18" charset="0"/>
                          <a:cs typeface="Times New Roman" panose="02020603050405020304" pitchFamily="18" charset="0"/>
                        </a:rPr>
                        <a:t>бентонитовая</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21</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761022"/>
                  </a:ext>
                </a:extLst>
              </a:tr>
              <a:tr h="195677">
                <a:tc>
                  <a:txBody>
                    <a:bodyPr/>
                    <a:lstStyle/>
                    <a:p>
                      <a:pPr indent="0" algn="ctr" fontAlgn="t"/>
                      <a:r>
                        <a:rPr lang="ru-RU" sz="1000" dirty="0">
                          <a:effectLst/>
                          <a:latin typeface="Times New Roman" panose="02020603050405020304" pitchFamily="18" charset="0"/>
                          <a:cs typeface="Times New Roman" panose="02020603050405020304" pitchFamily="18" charset="0"/>
                        </a:rPr>
                        <a:t>2</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Известняк для производства извести</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12</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6187812"/>
                  </a:ext>
                </a:extLst>
              </a:tr>
              <a:tr h="195677">
                <a:tc>
                  <a:txBody>
                    <a:bodyPr/>
                    <a:lstStyle/>
                    <a:p>
                      <a:pPr indent="0" algn="ctr" fontAlgn="t"/>
                      <a:r>
                        <a:rPr lang="ru-RU" sz="1000" dirty="0">
                          <a:effectLst/>
                          <a:latin typeface="Times New Roman" panose="02020603050405020304" pitchFamily="18" charset="0"/>
                          <a:cs typeface="Times New Roman" panose="02020603050405020304" pitchFamily="18" charset="0"/>
                        </a:rPr>
                        <a:t>3</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Кремнеземистый известняк</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12</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1505022"/>
                  </a:ext>
                </a:extLst>
              </a:tr>
              <a:tr h="348801">
                <a:tc>
                  <a:txBody>
                    <a:bodyPr/>
                    <a:lstStyle/>
                    <a:p>
                      <a:pPr indent="0" algn="ctr" fontAlgn="t"/>
                      <a:r>
                        <a:rPr lang="ru-RU" sz="1000" dirty="0">
                          <a:effectLst/>
                          <a:latin typeface="Times New Roman" panose="02020603050405020304" pitchFamily="18" charset="0"/>
                          <a:cs typeface="Times New Roman" panose="02020603050405020304" pitchFamily="18" charset="0"/>
                        </a:rPr>
                        <a:t>4</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Газ горючий (свободный, растворенный в нефти)</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150</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2954053"/>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5</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Гипс</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21</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1778943"/>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6</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Песчано-гравийные породы</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12</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05029"/>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7</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Формовочные материалы (песок, глина)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18</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0205569"/>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8</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Известняк для сахарной промышленности</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12</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187929"/>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9</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Кремнистое сырье (диатомит, трепел)</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12</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4188173"/>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10</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Керамическое сырье (глина, суглинок)</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18</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932517"/>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11</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Цементное сырье (известняк, глина)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12</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3495443"/>
                  </a:ext>
                </a:extLst>
              </a:tr>
              <a:tr h="370695">
                <a:tc>
                  <a:txBody>
                    <a:bodyPr/>
                    <a:lstStyle/>
                    <a:p>
                      <a:pPr indent="0" algn="ctr" fontAlgn="t"/>
                      <a:r>
                        <a:rPr lang="ru-RU" sz="1000">
                          <a:effectLst/>
                          <a:latin typeface="Times New Roman" panose="02020603050405020304" pitchFamily="18" charset="0"/>
                          <a:cs typeface="Times New Roman" panose="02020603050405020304" pitchFamily="18" charset="0"/>
                        </a:rPr>
                        <a:t>12</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Кирпично-черепичное сырье (глина, суглинок, песок-</a:t>
                      </a:r>
                      <a:r>
                        <a:rPr lang="ru-RU" sz="1000" dirty="0" err="1">
                          <a:effectLst/>
                          <a:latin typeface="Times New Roman" panose="02020603050405020304" pitchFamily="18" charset="0"/>
                          <a:cs typeface="Times New Roman" panose="02020603050405020304" pitchFamily="18" charset="0"/>
                        </a:rPr>
                        <a:t>отощитель</a:t>
                      </a:r>
                      <a:r>
                        <a:rPr lang="ru-RU" sz="1000" dirty="0">
                          <a:effectLst/>
                          <a:latin typeface="Times New Roman" panose="02020603050405020304" pitchFamily="18" charset="0"/>
                          <a:cs typeface="Times New Roman" panose="02020603050405020304" pitchFamily="18" charset="0"/>
                        </a:rPr>
                        <a:t>)</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330108"/>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13</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Стекольное сырье (песок)</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4669233"/>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14</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Керамзитовое сырье (глина, аргиллит)</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3085888"/>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15</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Песок для силикатных изделий</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3244915"/>
                  </a:ext>
                </a:extLst>
              </a:tr>
              <a:tr h="238126">
                <a:tc>
                  <a:txBody>
                    <a:bodyPr/>
                    <a:lstStyle/>
                    <a:p>
                      <a:pPr indent="0" algn="ctr" fontAlgn="t"/>
                      <a:r>
                        <a:rPr lang="ru-RU" sz="1000">
                          <a:effectLst/>
                          <a:latin typeface="Times New Roman" panose="02020603050405020304" pitchFamily="18" charset="0"/>
                          <a:cs typeface="Times New Roman" panose="02020603050405020304" pitchFamily="18" charset="0"/>
                        </a:rPr>
                        <a:t>16</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Нефть (геологические и извлекаемые запасы)</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тонна</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150</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41638"/>
                  </a:ext>
                </a:extLst>
              </a:tr>
              <a:tr h="348801">
                <a:tc>
                  <a:txBody>
                    <a:bodyPr/>
                    <a:lstStyle/>
                    <a:p>
                      <a:pPr indent="0" algn="ctr" fontAlgn="t"/>
                      <a:r>
                        <a:rPr lang="ru-RU" sz="1000" dirty="0">
                          <a:effectLst/>
                          <a:latin typeface="Times New Roman" panose="02020603050405020304" pitchFamily="18" charset="0"/>
                          <a:cs typeface="Times New Roman" panose="02020603050405020304" pitchFamily="18" charset="0"/>
                        </a:rPr>
                        <a:t>17</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Камень строительный (известняк, песчаник, гранит)</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15</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2161954"/>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18</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Камень природный облицовочный (известняк, песчаник)</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48</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7929484"/>
                  </a:ext>
                </a:extLst>
              </a:tr>
              <a:tr h="195677">
                <a:tc>
                  <a:txBody>
                    <a:bodyPr/>
                    <a:lstStyle/>
                    <a:p>
                      <a:pPr indent="0" algn="ctr" fontAlgn="t"/>
                      <a:r>
                        <a:rPr lang="ru-RU" sz="1000">
                          <a:effectLst/>
                          <a:latin typeface="Times New Roman" panose="02020603050405020304" pitchFamily="18" charset="0"/>
                          <a:cs typeface="Times New Roman" panose="02020603050405020304" pitchFamily="18" charset="0"/>
                        </a:rPr>
                        <a:t>19</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fontAlgn="t"/>
                      <a:r>
                        <a:rPr lang="ru-RU" sz="1000" dirty="0">
                          <a:effectLst/>
                          <a:latin typeface="Times New Roman" panose="02020603050405020304" pitchFamily="18" charset="0"/>
                          <a:cs typeface="Times New Roman" panose="02020603050405020304" pitchFamily="18" charset="0"/>
                        </a:rPr>
                        <a:t>Известняк пильный для стеновых блоков</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a:effectLst/>
                          <a:latin typeface="Times New Roman" panose="02020603050405020304" pitchFamily="18" charset="0"/>
                          <a:cs typeface="Times New Roman" panose="02020603050405020304" pitchFamily="18" charset="0"/>
                        </a:rPr>
                        <a:t>куб. м</a:t>
                      </a: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indent="0" algn="ctr" fontAlgn="t"/>
                      <a:r>
                        <a:rPr lang="ru-RU" sz="1000" dirty="0" smtClean="0">
                          <a:effectLst/>
                          <a:latin typeface="Times New Roman" panose="02020603050405020304" pitchFamily="18" charset="0"/>
                          <a:cs typeface="Times New Roman" panose="02020603050405020304" pitchFamily="18" charset="0"/>
                        </a:rPr>
                        <a:t>21</a:t>
                      </a:r>
                      <a:endParaRPr lang="ru-RU" sz="1000" dirty="0">
                        <a:effectLst/>
                        <a:latin typeface="Times New Roman" panose="02020603050405020304" pitchFamily="18" charset="0"/>
                        <a:cs typeface="Times New Roman" panose="02020603050405020304" pitchFamily="18" charset="0"/>
                      </a:endParaRPr>
                    </a:p>
                  </a:txBody>
                  <a:tcPr marL="17988" marR="17988" marT="8995" marB="899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0656396"/>
                  </a:ext>
                </a:extLst>
              </a:tr>
            </a:tbl>
          </a:graphicData>
        </a:graphic>
      </p:graphicFrame>
    </p:spTree>
    <p:extLst>
      <p:ext uri="{BB962C8B-B14F-4D97-AF65-F5344CB8AC3E}">
        <p14:creationId xmlns:p14="http://schemas.microsoft.com/office/powerpoint/2010/main" val="29587527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908663" y="496389"/>
            <a:ext cx="5570055" cy="813336"/>
          </a:xfrm>
          <a:prstGeom prst="rect">
            <a:avLst/>
          </a:prstGeom>
        </p:spPr>
        <p:txBody>
          <a:bodyPr vert="horz" lIns="75253" tIns="37626" rIns="75253" bIns="3762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54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Порядок исчисления сбора за добычу полезных ископаемых</a:t>
            </a:r>
            <a:r>
              <a:rPr lang="pt-BR" sz="2540"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o-RO" sz="4355" b="1" i="1" dirty="0">
              <a:effectLst>
                <a:outerShdw blurRad="38100" dist="38100" dir="2700000" algn="tl">
                  <a:srgbClr val="000000">
                    <a:alpha val="43137"/>
                  </a:srgbClr>
                </a:outerShdw>
              </a:effectLst>
            </a:endParaRPr>
          </a:p>
        </p:txBody>
      </p:sp>
      <p:sp>
        <p:nvSpPr>
          <p:cNvPr id="3" name="Content Placeholder 2"/>
          <p:cNvSpPr txBox="1">
            <a:spLocks/>
          </p:cNvSpPr>
          <p:nvPr/>
        </p:nvSpPr>
        <p:spPr>
          <a:xfrm>
            <a:off x="1616364" y="1483933"/>
            <a:ext cx="6954981" cy="1610250"/>
          </a:xfrm>
          <a:prstGeom prst="rect">
            <a:avLst/>
          </a:prstGeom>
        </p:spPr>
        <p:txBody>
          <a:bodyPr vert="horz" lIns="75253" tIns="37626" rIns="75253" bIns="3762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indent="414775" algn="just"/>
            <a:endParaRPr lang="ru-RU" sz="1481" dirty="0">
              <a:latin typeface="Times New Roman" panose="02020603050405020304" pitchFamily="18" charset="0"/>
              <a:cs typeface="Times New Roman" panose="02020603050405020304" pitchFamily="18" charset="0"/>
            </a:endParaRPr>
          </a:p>
          <a:p>
            <a:pPr indent="414775" algn="just"/>
            <a:r>
              <a:rPr lang="ru-RU" sz="1600" dirty="0">
                <a:latin typeface="Times New Roman" panose="02020603050405020304" pitchFamily="18" charset="0"/>
                <a:cs typeface="Times New Roman" panose="02020603050405020304" pitchFamily="18" charset="0"/>
              </a:rPr>
              <a:t> Сбор исчисляется самостоятельно субъектом налогообложения </a:t>
            </a:r>
            <a:r>
              <a:rPr lang="ru-RU" sz="1600" dirty="0" smtClean="0">
                <a:latin typeface="Times New Roman" panose="02020603050405020304" pitchFamily="18" charset="0"/>
                <a:cs typeface="Times New Roman" panose="02020603050405020304" pitchFamily="18" charset="0"/>
              </a:rPr>
              <a:t>и</a:t>
            </a:r>
            <a:r>
              <a:rPr lang="ru-RU" sz="1600" b="1" dirty="0" smtClean="0">
                <a:solidFill>
                  <a:srgbClr val="7030A0"/>
                </a:solidFill>
                <a:latin typeface="Times New Roman" panose="02020603050405020304" pitchFamily="18" charset="0"/>
                <a:cs typeface="Times New Roman" panose="02020603050405020304" pitchFamily="18" charset="0"/>
              </a:rPr>
              <a:t>сходя </a:t>
            </a:r>
            <a:r>
              <a:rPr lang="ru-RU" sz="1600" b="1" dirty="0">
                <a:solidFill>
                  <a:srgbClr val="7030A0"/>
                </a:solidFill>
                <a:latin typeface="Times New Roman" panose="02020603050405020304" pitchFamily="18" charset="0"/>
                <a:cs typeface="Times New Roman" panose="02020603050405020304" pitchFamily="18" charset="0"/>
              </a:rPr>
              <a:t>из объема добытого полезного ископаемого за </a:t>
            </a:r>
            <a:r>
              <a:rPr lang="ru-RU" sz="1600" b="1" dirty="0" smtClean="0">
                <a:solidFill>
                  <a:srgbClr val="7030A0"/>
                </a:solidFill>
                <a:latin typeface="Times New Roman" panose="02020603050405020304" pitchFamily="18" charset="0"/>
                <a:cs typeface="Times New Roman" panose="02020603050405020304" pitchFamily="18" charset="0"/>
              </a:rPr>
              <a:t>отчетное полугодие </a:t>
            </a:r>
            <a:r>
              <a:rPr lang="ru-RU" sz="1600" b="1" dirty="0">
                <a:solidFill>
                  <a:srgbClr val="7030A0"/>
                </a:solidFill>
                <a:latin typeface="Times New Roman" panose="02020603050405020304" pitchFamily="18" charset="0"/>
                <a:cs typeface="Times New Roman" panose="02020603050405020304" pitchFamily="18" charset="0"/>
              </a:rPr>
              <a:t>и соответствующей ставки сбора</a:t>
            </a:r>
            <a:r>
              <a:rPr lang="ru-RU" sz="1600" b="1"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 установленной в приложении 2 к разделу </a:t>
            </a:r>
            <a:r>
              <a:rPr lang="ro-RO" sz="1600" dirty="0">
                <a:latin typeface="Times New Roman" panose="02020603050405020304" pitchFamily="18" charset="0"/>
                <a:cs typeface="Times New Roman" panose="02020603050405020304" pitchFamily="18" charset="0"/>
              </a:rPr>
              <a:t>VIII </a:t>
            </a:r>
            <a:r>
              <a:rPr lang="ru-RU" sz="1600" dirty="0">
                <a:latin typeface="Times New Roman" panose="02020603050405020304" pitchFamily="18" charset="0"/>
                <a:cs typeface="Times New Roman" panose="02020603050405020304" pitchFamily="18" charset="0"/>
              </a:rPr>
              <a:t>НК.</a:t>
            </a:r>
            <a:endParaRPr lang="ro-RO" sz="16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839200" y="536962"/>
            <a:ext cx="3094182" cy="1956855"/>
          </a:xfrm>
          <a:prstGeom prst="rect">
            <a:avLst/>
          </a:prstGeom>
        </p:spPr>
      </p:pic>
      <p:sp>
        <p:nvSpPr>
          <p:cNvPr id="5" name="TextBox 4"/>
          <p:cNvSpPr txBox="1"/>
          <p:nvPr/>
        </p:nvSpPr>
        <p:spPr>
          <a:xfrm>
            <a:off x="1902691" y="3094184"/>
            <a:ext cx="7834483" cy="1004121"/>
          </a:xfrm>
          <a:prstGeom prst="rect">
            <a:avLst/>
          </a:prstGeom>
          <a:noFill/>
        </p:spPr>
        <p:txBody>
          <a:bodyPr wrap="square" rtlCol="0">
            <a:spAutoFit/>
          </a:bodyPr>
          <a:lstStyle/>
          <a:p>
            <a:pPr indent="414775" algn="just" defTabSz="622161">
              <a:lnSpc>
                <a:spcPct val="90000"/>
              </a:lnSpc>
              <a:spcBef>
                <a:spcPts val="680"/>
              </a:spcBef>
              <a:defRPr/>
            </a:pPr>
            <a:r>
              <a:rPr lang="ru-RU" sz="1646" b="1" dirty="0">
                <a:solidFill>
                  <a:srgbClr val="C00000"/>
                </a:solidFill>
                <a:latin typeface="Times New Roman" panose="02020603050405020304" pitchFamily="18" charset="0"/>
                <a:cs typeface="Times New Roman" panose="02020603050405020304" pitchFamily="18" charset="0"/>
              </a:rPr>
              <a:t> </a:t>
            </a:r>
            <a:r>
              <a:rPr lang="ru-RU" sz="1646" b="1" i="1" u="sng" dirty="0">
                <a:solidFill>
                  <a:srgbClr val="C00000"/>
                </a:solidFill>
                <a:latin typeface="Times New Roman" panose="02020603050405020304" pitchFamily="18" charset="0"/>
                <a:cs typeface="Times New Roman" panose="02020603050405020304" pitchFamily="18" charset="0"/>
              </a:rPr>
              <a:t>В расчет сбора не включается </a:t>
            </a:r>
            <a:r>
              <a:rPr lang="ru-RU" sz="1646" dirty="0">
                <a:latin typeface="Times New Roman" panose="02020603050405020304" pitchFamily="18" charset="0"/>
                <a:cs typeface="Times New Roman" panose="02020603050405020304" pitchFamily="18" charset="0"/>
              </a:rPr>
              <a:t>объем потерь при добыче полезного ископаемого и эксплуатационных потерь в опорных целиках и кровле горных выработок в шахтах, которые согласно проекту обеспечивают безопасность людей и исключают провалы земной поверхности.</a:t>
            </a:r>
            <a:endParaRPr lang="x-none" sz="1646" dirty="0">
              <a:solidFill>
                <a:prstClr val="black"/>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717964" y="4098305"/>
            <a:ext cx="9753600" cy="646331"/>
          </a:xfrm>
          <a:prstGeom prst="rect">
            <a:avLst/>
          </a:prstGeom>
          <a:noFill/>
        </p:spPr>
        <p:txBody>
          <a:bodyPr wrap="square" rtlCol="0">
            <a:spAutoFit/>
          </a:bodyPr>
          <a:lstStyle/>
          <a:p>
            <a:r>
              <a:rPr lang="ru-RU" dirty="0">
                <a:latin typeface="Arial" panose="020B0604020202020204" pitchFamily="34" charset="0"/>
              </a:rPr>
              <a:t/>
            </a:r>
            <a:br>
              <a:rPr lang="ru-RU" dirty="0">
                <a:latin typeface="Arial" panose="020B0604020202020204" pitchFamily="34" charset="0"/>
              </a:rPr>
            </a:br>
            <a:endParaRPr lang="ru-RU" dirty="0"/>
          </a:p>
        </p:txBody>
      </p:sp>
    </p:spTree>
    <p:extLst>
      <p:ext uri="{BB962C8B-B14F-4D97-AF65-F5344CB8AC3E}">
        <p14:creationId xmlns:p14="http://schemas.microsoft.com/office/powerpoint/2010/main" val="269660897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0981" y="997527"/>
            <a:ext cx="5948219" cy="418812"/>
          </a:xfrm>
          <a:prstGeom prst="rect">
            <a:avLst/>
          </a:prstGeom>
        </p:spPr>
        <p:txBody>
          <a:bodyPr vert="horz" lIns="75253" tIns="37626" rIns="75253" bIns="3762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marL="282211" defTabSz="376281">
              <a:lnSpc>
                <a:spcPct val="100000"/>
              </a:lnSpc>
              <a:spcBef>
                <a:spcPts val="0"/>
              </a:spcBef>
              <a:buClr>
                <a:srgbClr val="B31166"/>
              </a:buClr>
              <a:buSzPct val="80000"/>
            </a:pPr>
            <a:endParaRPr lang="ru-RU" sz="1481" b="1" dirty="0">
              <a:solidFill>
                <a:prstClr val="black">
                  <a:lumMod val="75000"/>
                  <a:lumOff val="25000"/>
                </a:prstClr>
              </a:solidFill>
              <a:latin typeface="Arial" panose="020B0604020202020204" pitchFamily="34" charset="0"/>
              <a:ea typeface="+mn-ea"/>
              <a:cs typeface="+mn-cs"/>
            </a:endParaRPr>
          </a:p>
          <a:p>
            <a:pPr marL="282211" defTabSz="376281">
              <a:lnSpc>
                <a:spcPct val="100000"/>
              </a:lnSpc>
              <a:spcBef>
                <a:spcPts val="0"/>
              </a:spcBef>
              <a:buClr>
                <a:srgbClr val="B31166"/>
              </a:buClr>
              <a:buSzPct val="80000"/>
            </a:pPr>
            <a:endParaRPr lang="ru-RU" sz="1481" b="1" dirty="0">
              <a:solidFill>
                <a:prstClr val="black">
                  <a:lumMod val="75000"/>
                  <a:lumOff val="25000"/>
                </a:prstClr>
              </a:solidFill>
              <a:latin typeface="Arial" panose="020B0604020202020204" pitchFamily="34" charset="0"/>
              <a:ea typeface="+mn-ea"/>
              <a:cs typeface="+mn-cs"/>
            </a:endParaRPr>
          </a:p>
          <a:p>
            <a:pPr marL="282211" defTabSz="376281">
              <a:lnSpc>
                <a:spcPct val="100000"/>
              </a:lnSpc>
              <a:spcBef>
                <a:spcPts val="0"/>
              </a:spcBef>
              <a:buClr>
                <a:srgbClr val="B31166"/>
              </a:buClr>
              <a:buSzPct val="80000"/>
            </a:pPr>
            <a:endParaRPr lang="ru-RU" sz="1481" b="1" dirty="0">
              <a:solidFill>
                <a:prstClr val="black">
                  <a:lumMod val="75000"/>
                  <a:lumOff val="25000"/>
                </a:prstClr>
              </a:solidFill>
              <a:latin typeface="Arial" panose="020B0604020202020204" pitchFamily="34" charset="0"/>
              <a:ea typeface="+mn-ea"/>
              <a:cs typeface="+mn-cs"/>
            </a:endParaRPr>
          </a:p>
          <a:p>
            <a:pPr marL="282211" defTabSz="376281">
              <a:lnSpc>
                <a:spcPct val="100000"/>
              </a:lnSpc>
              <a:spcBef>
                <a:spcPts val="0"/>
              </a:spcBef>
              <a:buClr>
                <a:srgbClr val="B31166"/>
              </a:buClr>
              <a:buSzPct val="80000"/>
            </a:pPr>
            <a:endParaRPr lang="ru-RU" sz="1481" b="1" dirty="0">
              <a:solidFill>
                <a:prstClr val="black">
                  <a:lumMod val="75000"/>
                  <a:lumOff val="25000"/>
                </a:prstClr>
              </a:solidFill>
              <a:latin typeface="Arial" panose="020B0604020202020204" pitchFamily="34" charset="0"/>
              <a:ea typeface="+mn-ea"/>
              <a:cs typeface="+mn-cs"/>
            </a:endParaRPr>
          </a:p>
          <a:p>
            <a:pPr marL="282211" defTabSz="376281">
              <a:lnSpc>
                <a:spcPct val="100000"/>
              </a:lnSpc>
              <a:spcBef>
                <a:spcPts val="0"/>
              </a:spcBef>
              <a:buClr>
                <a:srgbClr val="B31166"/>
              </a:buClr>
              <a:buSzPct val="80000"/>
            </a:pPr>
            <a:endParaRPr lang="ru-RU" sz="1481" b="1" dirty="0">
              <a:solidFill>
                <a:schemeClr val="tx1">
                  <a:lumMod val="95000"/>
                  <a:lumOff val="5000"/>
                </a:schemeClr>
              </a:solidFill>
              <a:latin typeface="Arial" panose="020B0604020202020204" pitchFamily="34" charset="0"/>
              <a:ea typeface="+mn-ea"/>
              <a:cs typeface="+mn-cs"/>
            </a:endParaRPr>
          </a:p>
          <a:p>
            <a:pPr marL="282211" defTabSz="376281">
              <a:lnSpc>
                <a:spcPct val="100000"/>
              </a:lnSpc>
              <a:spcBef>
                <a:spcPts val="0"/>
              </a:spcBef>
              <a:buClr>
                <a:srgbClr val="B31166"/>
              </a:buClr>
              <a:buSzPct val="80000"/>
            </a:pPr>
            <a:r>
              <a:rPr lang="ru-RU" sz="2540" b="1" i="1"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Сбор за использование недр</a:t>
            </a:r>
            <a:endParaRPr lang="ro-RO" sz="3266"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txBox="1">
            <a:spLocks/>
          </p:cNvSpPr>
          <p:nvPr/>
        </p:nvSpPr>
        <p:spPr>
          <a:xfrm>
            <a:off x="1154545" y="1551709"/>
            <a:ext cx="10538691" cy="4692336"/>
          </a:xfrm>
          <a:prstGeom prst="rect">
            <a:avLst/>
          </a:prstGeom>
        </p:spPr>
        <p:txBody>
          <a:bodyPr vert="horz" lIns="75253" tIns="37626" rIns="75253" bIns="3762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just">
              <a:spcBef>
                <a:spcPts val="0"/>
              </a:spcBef>
            </a:pPr>
            <a:endParaRPr lang="ru-RU" sz="1633" b="1" dirty="0"/>
          </a:p>
          <a:p>
            <a:pPr algn="just">
              <a:spcBef>
                <a:spcPts val="0"/>
              </a:spcBef>
            </a:pPr>
            <a:r>
              <a:rPr lang="ru-RU" sz="1633" b="1" dirty="0" smtClean="0">
                <a:latin typeface="Times New Roman" panose="02020603050405020304" pitchFamily="18" charset="0"/>
                <a:cs typeface="Times New Roman" panose="02020603050405020304" pitchFamily="18" charset="0"/>
              </a:rPr>
              <a:t>     </a:t>
            </a:r>
            <a:r>
              <a:rPr lang="ru-RU" sz="1400" b="1" dirty="0" smtClean="0">
                <a:solidFill>
                  <a:srgbClr val="7030A0"/>
                </a:solidFill>
                <a:latin typeface="Times New Roman" panose="02020603050405020304" pitchFamily="18" charset="0"/>
                <a:cs typeface="Times New Roman" panose="02020603050405020304" pitchFamily="18" charset="0"/>
              </a:rPr>
              <a:t>Субъекты </a:t>
            </a:r>
            <a:r>
              <a:rPr lang="ru-RU" sz="1400" b="1" dirty="0">
                <a:solidFill>
                  <a:srgbClr val="7030A0"/>
                </a:solidFill>
                <a:latin typeface="Times New Roman" panose="02020603050405020304" pitchFamily="18" charset="0"/>
                <a:cs typeface="Times New Roman" panose="02020603050405020304" pitchFamily="18" charset="0"/>
              </a:rPr>
              <a:t>сбора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недропользователи</a:t>
            </a:r>
            <a:r>
              <a:rPr lang="ru-RU" sz="1400" dirty="0">
                <a:latin typeface="Times New Roman" panose="02020603050405020304" pitchFamily="18" charset="0"/>
                <a:cs typeface="Times New Roman" panose="02020603050405020304" pitchFamily="18" charset="0"/>
              </a:rPr>
              <a:t> – физические лица, осуществляющие предпринимательскую деятельность, и юридические лица, использующие недра.</a:t>
            </a:r>
          </a:p>
          <a:p>
            <a:pPr algn="just">
              <a:buFont typeface="Wingdings" panose="05000000000000000000" pitchFamily="2" charset="2"/>
              <a:buChar char="Ø"/>
            </a:pPr>
            <a:r>
              <a:rPr lang="ru-RU" sz="1400" b="1" dirty="0" smtClean="0">
                <a:solidFill>
                  <a:srgbClr val="7030A0"/>
                </a:solidFill>
                <a:latin typeface="Times New Roman" panose="02020603050405020304" pitchFamily="18" charset="0"/>
                <a:cs typeface="Times New Roman" panose="02020603050405020304" pitchFamily="18" charset="0"/>
              </a:rPr>
              <a:t>Объекты налогообложения</a:t>
            </a: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a:p>
            <a:pPr algn="just"/>
            <a:r>
              <a:rPr lang="ru-RU" sz="1400" b="1" dirty="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   1)</a:t>
            </a:r>
            <a:r>
              <a:rPr lang="ru-RU" sz="1400" dirty="0" smtClean="0">
                <a:latin typeface="Times New Roman" panose="02020603050405020304" pitchFamily="18" charset="0"/>
                <a:cs typeface="Times New Roman" panose="02020603050405020304" pitchFamily="18" charset="0"/>
              </a:rPr>
              <a:t> </a:t>
            </a:r>
            <a:r>
              <a:rPr lang="ru-RU" sz="1400" dirty="0">
                <a:solidFill>
                  <a:srgbClr val="FF0000"/>
                </a:solidFill>
                <a:latin typeface="Times New Roman" panose="02020603050405020304" pitchFamily="18" charset="0"/>
                <a:cs typeface="Times New Roman" panose="02020603050405020304" pitchFamily="18" charset="0"/>
              </a:rPr>
              <a:t>подземные пространства </a:t>
            </a:r>
            <a:r>
              <a:rPr lang="ru-RU" sz="1400" dirty="0">
                <a:latin typeface="Times New Roman" panose="02020603050405020304" pitchFamily="18" charset="0"/>
                <a:cs typeface="Times New Roman" panose="02020603050405020304" pitchFamily="18" charset="0"/>
              </a:rPr>
              <a:t>(</a:t>
            </a:r>
            <a:r>
              <a:rPr lang="ru-RU" sz="1400" b="1" i="1" dirty="0">
                <a:latin typeface="Times New Roman" panose="02020603050405020304" pitchFamily="18" charset="0"/>
                <a:cs typeface="Times New Roman" panose="02020603050405020304" pitchFamily="18" charset="0"/>
              </a:rPr>
              <a:t>пещеры, искусственно созданные подземные пространства, выработанные шахты</a:t>
            </a:r>
            <a:r>
              <a:rPr lang="ru-RU" sz="1400" dirty="0">
                <a:latin typeface="Times New Roman" panose="02020603050405020304" pitchFamily="18" charset="0"/>
                <a:cs typeface="Times New Roman" panose="02020603050405020304" pitchFamily="18" charset="0"/>
              </a:rPr>
              <a:t>), </a:t>
            </a:r>
            <a:r>
              <a:rPr lang="ru-RU" sz="1400" dirty="0">
                <a:solidFill>
                  <a:srgbClr val="FF0000"/>
                </a:solidFill>
                <a:latin typeface="Times New Roman" panose="02020603050405020304" pitchFamily="18" charset="0"/>
                <a:cs typeface="Times New Roman" panose="02020603050405020304" pitchFamily="18" charset="0"/>
              </a:rPr>
              <a:t>используемые для строительства </a:t>
            </a:r>
            <a:r>
              <a:rPr lang="ru-RU" sz="1400" dirty="0">
                <a:solidFill>
                  <a:srgbClr val="7030A0"/>
                </a:solidFill>
                <a:latin typeface="Times New Roman" panose="02020603050405020304" pitchFamily="18" charset="0"/>
                <a:cs typeface="Times New Roman" panose="02020603050405020304" pitchFamily="18" charset="0"/>
              </a:rPr>
              <a:t>подземных </a:t>
            </a:r>
            <a:r>
              <a:rPr lang="ru-RU" sz="1400" dirty="0" smtClean="0">
                <a:solidFill>
                  <a:srgbClr val="7030A0"/>
                </a:solidFill>
                <a:latin typeface="Times New Roman" panose="02020603050405020304" pitchFamily="18" charset="0"/>
                <a:cs typeface="Times New Roman" panose="02020603050405020304" pitchFamily="18" charset="0"/>
              </a:rPr>
              <a:t>объектов;</a:t>
            </a:r>
          </a:p>
          <a:p>
            <a:pPr marL="285750" indent="-285750" algn="just">
              <a:buFont typeface="Wingdings" panose="05000000000000000000" pitchFamily="2" charset="2"/>
              <a:buChar char="ü"/>
            </a:pPr>
            <a:r>
              <a:rPr lang="ru-RU" sz="1400" dirty="0" smtClean="0">
                <a:solidFill>
                  <a:srgbClr val="7030A0"/>
                </a:solidFill>
                <a:latin typeface="Times New Roman" panose="02020603050405020304" pitchFamily="18" charset="0"/>
                <a:cs typeface="Times New Roman" panose="02020603050405020304" pitchFamily="18" charset="0"/>
              </a:rPr>
              <a:t>      налогооблагаемая база - </a:t>
            </a:r>
            <a:r>
              <a:rPr lang="ru-RU" sz="1400" dirty="0" smtClean="0">
                <a:latin typeface="Times New Roman" panose="02020603050405020304" pitchFamily="18" charset="0"/>
                <a:cs typeface="Times New Roman" panose="02020603050405020304" pitchFamily="18" charset="0"/>
              </a:rPr>
              <a:t>д</a:t>
            </a:r>
            <a:r>
              <a:rPr lang="ru-RU" sz="1400" i="1" dirty="0" smtClean="0">
                <a:latin typeface="Times New Roman" panose="02020603050405020304" pitchFamily="18" charset="0"/>
                <a:cs typeface="Times New Roman" panose="02020603050405020304" pitchFamily="18" charset="0"/>
              </a:rPr>
              <a:t>оговорная </a:t>
            </a:r>
            <a:r>
              <a:rPr lang="ru-RU" sz="1400" i="1" dirty="0">
                <a:latin typeface="Times New Roman" panose="02020603050405020304" pitchFamily="18" charset="0"/>
                <a:cs typeface="Times New Roman" panose="02020603050405020304" pitchFamily="18" charset="0"/>
              </a:rPr>
              <a:t>(сметная) стоимость работ</a:t>
            </a:r>
            <a:r>
              <a:rPr lang="ru-RU" sz="1400" i="1" dirty="0">
                <a:solidFill>
                  <a:srgbClr val="7030A0"/>
                </a:solidFill>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по строительству подземных </a:t>
            </a:r>
            <a:r>
              <a:rPr lang="ru-RU" sz="1400" dirty="0" smtClean="0">
                <a:latin typeface="Times New Roman" panose="02020603050405020304" pitchFamily="18" charset="0"/>
                <a:cs typeface="Times New Roman" panose="02020603050405020304" pitchFamily="18" charset="0"/>
              </a:rPr>
              <a:t>объектов</a:t>
            </a:r>
          </a:p>
          <a:p>
            <a:pPr marL="285750" indent="-285750" algn="just">
              <a:buFont typeface="Wingdings" panose="05000000000000000000" pitchFamily="2" charset="2"/>
              <a:buChar char="ü"/>
            </a:pPr>
            <a:r>
              <a:rPr lang="ru-RU" sz="1400" dirty="0">
                <a:solidFill>
                  <a:srgbClr val="7030A0"/>
                </a:solidFill>
                <a:latin typeface="Times New Roman" panose="02020603050405020304" pitchFamily="18" charset="0"/>
                <a:cs typeface="Times New Roman" panose="02020603050405020304" pitchFamily="18" charset="0"/>
              </a:rPr>
              <a:t> </a:t>
            </a:r>
            <a:r>
              <a:rPr lang="ru-RU" sz="1400" dirty="0" smtClean="0">
                <a:solidFill>
                  <a:srgbClr val="7030A0"/>
                </a:solidFill>
                <a:latin typeface="Times New Roman" panose="02020603050405020304" pitchFamily="18" charset="0"/>
                <a:cs typeface="Times New Roman" panose="02020603050405020304" pitchFamily="18" charset="0"/>
              </a:rPr>
              <a:t>     ставка </a:t>
            </a:r>
            <a:r>
              <a:rPr lang="ru-RU" sz="1400" dirty="0" smtClean="0">
                <a:latin typeface="Times New Roman" panose="02020603050405020304" pitchFamily="18" charset="0"/>
                <a:cs typeface="Times New Roman" panose="02020603050405020304" pitchFamily="18" charset="0"/>
              </a:rPr>
              <a:t>- </a:t>
            </a:r>
            <a:r>
              <a:rPr lang="ro-RO" sz="1400" dirty="0">
                <a:solidFill>
                  <a:srgbClr val="C00000"/>
                </a:solidFill>
                <a:latin typeface="Times New Roman" panose="02020603050405020304" pitchFamily="18" charset="0"/>
                <a:cs typeface="Times New Roman" panose="02020603050405020304" pitchFamily="18" charset="0"/>
              </a:rPr>
              <a:t>3%</a:t>
            </a:r>
            <a:r>
              <a:rPr lang="ru-RU" sz="1400" dirty="0">
                <a:solidFill>
                  <a:srgbClr val="C00000"/>
                </a:solidFill>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от договорной (сметной) стоимости работ </a:t>
            </a:r>
            <a:endParaRPr lang="ru-RU" sz="1400" dirty="0" smtClean="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ru-RU" sz="1400" dirty="0" smtClean="0">
                <a:latin typeface="Times New Roman" panose="02020603050405020304" pitchFamily="18" charset="0"/>
                <a:cs typeface="Times New Roman" panose="02020603050405020304" pitchFamily="18" charset="0"/>
              </a:rPr>
              <a:t>      сбор </a:t>
            </a:r>
            <a:r>
              <a:rPr lang="ru-RU" sz="1400" dirty="0">
                <a:latin typeface="Times New Roman" panose="02020603050405020304" pitchFamily="18" charset="0"/>
                <a:cs typeface="Times New Roman" panose="02020603050405020304" pitchFamily="18" charset="0"/>
              </a:rPr>
              <a:t>исчисляется </a:t>
            </a:r>
            <a:r>
              <a:rPr lang="ru-RU" sz="1400" dirty="0" smtClean="0">
                <a:latin typeface="Times New Roman" panose="02020603050405020304" pitchFamily="18" charset="0"/>
                <a:cs typeface="Times New Roman" panose="02020603050405020304" pitchFamily="18" charset="0"/>
              </a:rPr>
              <a:t>и </a:t>
            </a:r>
            <a:r>
              <a:rPr lang="ru-RU" sz="1400" i="1" u="sng" dirty="0">
                <a:solidFill>
                  <a:srgbClr val="7030A0"/>
                </a:solidFill>
                <a:latin typeface="Times New Roman" panose="02020603050405020304" pitchFamily="18" charset="0"/>
                <a:cs typeface="Times New Roman" panose="02020603050405020304" pitchFamily="18" charset="0"/>
              </a:rPr>
              <a:t>уплачивается до начала строительных работ.</a:t>
            </a:r>
          </a:p>
          <a:p>
            <a:pPr algn="just"/>
            <a:r>
              <a:rPr lang="ru-RU" sz="1400" dirty="0" smtClean="0">
                <a:latin typeface="Times New Roman" panose="02020603050405020304" pitchFamily="18" charset="0"/>
                <a:cs typeface="Times New Roman" panose="02020603050405020304" pitchFamily="18" charset="0"/>
              </a:rPr>
              <a:t>     2)</a:t>
            </a:r>
            <a:r>
              <a:rPr lang="ru-RU" sz="1400" dirty="0">
                <a:solidFill>
                  <a:srgbClr val="7030A0"/>
                </a:solidFill>
                <a:latin typeface="Times New Roman" panose="02020603050405020304" pitchFamily="18" charset="0"/>
                <a:cs typeface="Times New Roman" panose="02020603050405020304" pitchFamily="18" charset="0"/>
              </a:rPr>
              <a:t> </a:t>
            </a:r>
            <a:r>
              <a:rPr lang="ru-RU" sz="1400" dirty="0">
                <a:solidFill>
                  <a:srgbClr val="FF0000"/>
                </a:solidFill>
                <a:latin typeface="Times New Roman" panose="02020603050405020304" pitchFamily="18" charset="0"/>
                <a:cs typeface="Times New Roman" panose="02020603050405020304" pitchFamily="18" charset="0"/>
              </a:rPr>
              <a:t>подземные сооружения </a:t>
            </a:r>
            <a:r>
              <a:rPr lang="ru-RU" sz="1400" dirty="0">
                <a:latin typeface="Times New Roman" panose="02020603050405020304" pitchFamily="18" charset="0"/>
                <a:cs typeface="Times New Roman" panose="02020603050405020304" pitchFamily="18" charset="0"/>
              </a:rPr>
              <a:t>(</a:t>
            </a:r>
            <a:r>
              <a:rPr lang="ru-RU" sz="1400" b="1" i="1" dirty="0">
                <a:latin typeface="Times New Roman" panose="02020603050405020304" pitchFamily="18" charset="0"/>
                <a:cs typeface="Times New Roman" panose="02020603050405020304" pitchFamily="18" charset="0"/>
              </a:rPr>
              <a:t>шахты, где добываются или ранее добывались полезные ископаемые, другие сооружения (объекты), построенные под землей для предпринимательской деятельности</a:t>
            </a:r>
            <a:r>
              <a:rPr lang="ru-RU" sz="1400" dirty="0">
                <a:latin typeface="Times New Roman" panose="02020603050405020304" pitchFamily="18" charset="0"/>
                <a:cs typeface="Times New Roman" panose="02020603050405020304" pitchFamily="18" charset="0"/>
              </a:rPr>
              <a:t>), </a:t>
            </a:r>
            <a:r>
              <a:rPr lang="ru-RU" sz="1400" dirty="0">
                <a:solidFill>
                  <a:srgbClr val="FF0000"/>
                </a:solidFill>
                <a:latin typeface="Times New Roman" panose="02020603050405020304" pitchFamily="18" charset="0"/>
                <a:cs typeface="Times New Roman" panose="02020603050405020304" pitchFamily="18" charset="0"/>
              </a:rPr>
              <a:t>эксплуатируемые субъектами </a:t>
            </a:r>
            <a:r>
              <a:rPr lang="ru-RU" sz="1400" dirty="0" smtClean="0">
                <a:solidFill>
                  <a:srgbClr val="FF0000"/>
                </a:solidFill>
                <a:latin typeface="Times New Roman" panose="02020603050405020304" pitchFamily="18" charset="0"/>
                <a:cs typeface="Times New Roman" panose="02020603050405020304" pitchFamily="18" charset="0"/>
              </a:rPr>
              <a:t>сбора</a:t>
            </a:r>
            <a:r>
              <a:rPr lang="ru-RU" sz="1400" dirty="0" smtClean="0">
                <a:solidFill>
                  <a:srgbClr val="7030A0"/>
                </a:solidFill>
                <a:latin typeface="Times New Roman" panose="02020603050405020304" pitchFamily="18" charset="0"/>
                <a:cs typeface="Times New Roman" panose="02020603050405020304" pitchFamily="18" charset="0"/>
              </a:rPr>
              <a:t>;</a:t>
            </a:r>
          </a:p>
          <a:p>
            <a:pPr marL="285750" indent="-285750" algn="just">
              <a:spcBef>
                <a:spcPts val="0"/>
              </a:spcBef>
              <a:spcAft>
                <a:spcPts val="1200"/>
              </a:spcAft>
              <a:buFont typeface="Wingdings" panose="05000000000000000000" pitchFamily="2" charset="2"/>
              <a:buChar char="ü"/>
            </a:pPr>
            <a:r>
              <a:rPr lang="ru-RU" sz="1400" dirty="0">
                <a:solidFill>
                  <a:srgbClr val="7030A0"/>
                </a:solidFill>
                <a:latin typeface="Times New Roman" panose="02020603050405020304" pitchFamily="18" charset="0"/>
                <a:cs typeface="Times New Roman" panose="02020603050405020304" pitchFamily="18" charset="0"/>
              </a:rPr>
              <a:t> </a:t>
            </a:r>
            <a:r>
              <a:rPr lang="ru-RU" sz="1400" dirty="0" smtClean="0">
                <a:solidFill>
                  <a:srgbClr val="7030A0"/>
                </a:solidFill>
                <a:latin typeface="Times New Roman" panose="02020603050405020304" pitchFamily="18" charset="0"/>
                <a:cs typeface="Times New Roman" panose="02020603050405020304" pitchFamily="18" charset="0"/>
              </a:rPr>
              <a:t>     налогооблагаемая база - </a:t>
            </a:r>
            <a:r>
              <a:rPr lang="ru-RU" sz="1400" i="1" dirty="0" smtClean="0">
                <a:latin typeface="Times New Roman" panose="02020603050405020304" pitchFamily="18" charset="0"/>
                <a:cs typeface="Times New Roman" panose="02020603050405020304" pitchFamily="18" charset="0"/>
              </a:rPr>
              <a:t>балансовая </a:t>
            </a:r>
            <a:r>
              <a:rPr lang="ru-RU" sz="1400" i="1" dirty="0">
                <a:latin typeface="Times New Roman" panose="02020603050405020304" pitchFamily="18" charset="0"/>
                <a:cs typeface="Times New Roman" panose="02020603050405020304" pitchFamily="18" charset="0"/>
              </a:rPr>
              <a:t>стоимость </a:t>
            </a:r>
            <a:r>
              <a:rPr lang="ru-RU" sz="1400" i="1" dirty="0" smtClean="0">
                <a:latin typeface="Times New Roman" panose="02020603050405020304" pitchFamily="18" charset="0"/>
                <a:cs typeface="Times New Roman" panose="02020603050405020304" pitchFamily="18" charset="0"/>
              </a:rPr>
              <a:t>подземного сооружения;</a:t>
            </a:r>
          </a:p>
          <a:p>
            <a:pPr marL="285750" indent="-285750" algn="just">
              <a:spcBef>
                <a:spcPts val="0"/>
              </a:spcBef>
              <a:spcAft>
                <a:spcPts val="1200"/>
              </a:spcAft>
              <a:buFont typeface="Wingdings" panose="05000000000000000000" pitchFamily="2" charset="2"/>
              <a:buChar char="ü"/>
            </a:pPr>
            <a:r>
              <a:rPr lang="ru-RU" sz="1400" dirty="0" smtClean="0">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ставка</a:t>
            </a:r>
            <a:r>
              <a:rPr lang="ru-RU" sz="1400" dirty="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 </a:t>
            </a:r>
            <a:r>
              <a:rPr lang="ru-RU" sz="1400" dirty="0">
                <a:solidFill>
                  <a:srgbClr val="C00000"/>
                </a:solidFill>
                <a:latin typeface="Times New Roman" panose="02020603050405020304" pitchFamily="18" charset="0"/>
                <a:cs typeface="Times New Roman" panose="02020603050405020304" pitchFamily="18" charset="0"/>
              </a:rPr>
              <a:t>0,2% </a:t>
            </a:r>
            <a:r>
              <a:rPr lang="ru-RU" sz="1400" dirty="0">
                <a:latin typeface="Times New Roman" panose="02020603050405020304" pitchFamily="18" charset="0"/>
                <a:cs typeface="Times New Roman" panose="02020603050405020304" pitchFamily="18" charset="0"/>
              </a:rPr>
              <a:t>от балансовой стоимости </a:t>
            </a:r>
            <a:r>
              <a:rPr lang="ru-RU" sz="1400" dirty="0" smtClean="0">
                <a:latin typeface="Times New Roman" panose="02020603050405020304" pitchFamily="18" charset="0"/>
                <a:cs typeface="Times New Roman" panose="02020603050405020304" pitchFamily="18" charset="0"/>
              </a:rPr>
              <a:t>подземного сооружения;</a:t>
            </a:r>
          </a:p>
          <a:p>
            <a:pPr marL="285750" indent="-285750" algn="just">
              <a:spcBef>
                <a:spcPts val="0"/>
              </a:spcBef>
              <a:spcAft>
                <a:spcPts val="1200"/>
              </a:spcAft>
              <a:buFont typeface="Wingdings" panose="05000000000000000000" pitchFamily="2" charset="2"/>
              <a:buChar char="ü"/>
            </a:pPr>
            <a:r>
              <a:rPr lang="ru-RU" sz="1400" dirty="0" smtClean="0">
                <a:latin typeface="Times New Roman" panose="02020603050405020304" pitchFamily="18" charset="0"/>
                <a:cs typeface="Times New Roman" panose="02020603050405020304" pitchFamily="18" charset="0"/>
              </a:rPr>
              <a:t>  </a:t>
            </a:r>
            <a:r>
              <a:rPr lang="ru-RU" sz="1400" dirty="0" smtClean="0">
                <a:solidFill>
                  <a:srgbClr val="7030A0"/>
                </a:solidFill>
                <a:latin typeface="Times New Roman" panose="02020603050405020304" pitchFamily="18" charset="0"/>
                <a:cs typeface="Times New Roman" panose="02020603050405020304" pitchFamily="18" charset="0"/>
              </a:rPr>
              <a:t>сбор исчисляется один раз в полугодие</a:t>
            </a:r>
            <a:r>
              <a:rPr lang="ru-RU" sz="1400" dirty="0" smtClean="0">
                <a:latin typeface="Times New Roman" panose="02020603050405020304" pitchFamily="18" charset="0"/>
                <a:cs typeface="Times New Roman" panose="02020603050405020304" pitchFamily="18" charset="0"/>
              </a:rPr>
              <a:t> </a:t>
            </a:r>
            <a:r>
              <a:rPr lang="ru-RU" sz="1400" dirty="0" smtClean="0">
                <a:solidFill>
                  <a:srgbClr val="000000"/>
                </a:solidFill>
                <a:latin typeface="Times New Roman" panose="02020603050405020304" pitchFamily="18" charset="0"/>
                <a:cs typeface="Times New Roman" panose="02020603050405020304" pitchFamily="18" charset="0"/>
              </a:rPr>
              <a:t>исходя из балансовой стоимости подземного </a:t>
            </a:r>
            <a:r>
              <a:rPr lang="ru-RU" sz="1400" dirty="0">
                <a:solidFill>
                  <a:srgbClr val="000000"/>
                </a:solidFill>
                <a:latin typeface="Times New Roman" panose="02020603050405020304" pitchFamily="18" charset="0"/>
                <a:cs typeface="Times New Roman" panose="02020603050405020304" pitchFamily="18" charset="0"/>
              </a:rPr>
              <a:t>сооружения по состоянию на 1 января текущего года, а в случае подземных сооружений, приобретенных субъектом сбора в течение года, – исходя из балансовой стоимости на день их приобретения</a:t>
            </a:r>
            <a:r>
              <a:rPr lang="ru-RU" sz="1400" dirty="0" smtClean="0">
                <a:solidFill>
                  <a:srgbClr val="000000"/>
                </a:solidFill>
                <a:latin typeface="Times New Roman" panose="02020603050405020304" pitchFamily="18" charset="0"/>
                <a:cs typeface="Times New Roman" panose="02020603050405020304" pitchFamily="18" charset="0"/>
              </a:rPr>
              <a:t>.</a:t>
            </a:r>
          </a:p>
          <a:p>
            <a:pPr algn="just"/>
            <a:endParaRPr lang="ru-RU" sz="2000" dirty="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a:p>
            <a:pPr algn="just"/>
            <a:endParaRPr lang="ru-RU" sz="1975" dirty="0">
              <a:solidFill>
                <a:srgbClr val="7030A0"/>
              </a:solidFill>
              <a:latin typeface="Times New Roman" panose="02020603050405020304" pitchFamily="18" charset="0"/>
              <a:cs typeface="Times New Roman" panose="02020603050405020304" pitchFamily="18" charset="0"/>
            </a:endParaRPr>
          </a:p>
          <a:p>
            <a:pPr algn="just"/>
            <a:endParaRPr lang="ru-RU" sz="1633" dirty="0">
              <a:latin typeface="Times New Roman" panose="02020603050405020304" pitchFamily="18" charset="0"/>
              <a:cs typeface="Times New Roman" panose="02020603050405020304" pitchFamily="18" charset="0"/>
            </a:endParaRPr>
          </a:p>
          <a:p>
            <a:pPr algn="just"/>
            <a:endParaRPr lang="ru-RU" sz="1633" dirty="0">
              <a:solidFill>
                <a:srgbClr val="7030A0"/>
              </a:solidFill>
              <a:latin typeface="Times New Roman" panose="02020603050405020304" pitchFamily="18" charset="0"/>
              <a:cs typeface="Times New Roman" panose="02020603050405020304" pitchFamily="18" charset="0"/>
            </a:endParaRPr>
          </a:p>
          <a:p>
            <a:pPr algn="just"/>
            <a:r>
              <a:rPr lang="ru-RU" sz="1633" dirty="0">
                <a:latin typeface="Times New Roman" panose="02020603050405020304" pitchFamily="18" charset="0"/>
                <a:cs typeface="Times New Roman" panose="02020603050405020304" pitchFamily="18" charset="0"/>
              </a:rPr>
              <a:t>    </a:t>
            </a:r>
            <a:r>
              <a:rPr lang="ru-RU" sz="1633" dirty="0" smtClean="0">
                <a:latin typeface="Times New Roman" panose="02020603050405020304" pitchFamily="18" charset="0"/>
                <a:cs typeface="Times New Roman" panose="02020603050405020304" pitchFamily="18" charset="0"/>
              </a:rPr>
              <a:t>-</a:t>
            </a:r>
            <a:endParaRPr lang="ro-RO" sz="2177"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9318790" y="209551"/>
            <a:ext cx="2571750" cy="1409700"/>
          </a:xfrm>
          <a:prstGeom prst="rect">
            <a:avLst/>
          </a:prstGeom>
        </p:spPr>
      </p:pic>
    </p:spTree>
    <p:extLst>
      <p:ext uri="{BB962C8B-B14F-4D97-AF65-F5344CB8AC3E}">
        <p14:creationId xmlns:p14="http://schemas.microsoft.com/office/powerpoint/2010/main" val="19224905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19419" y="630157"/>
            <a:ext cx="7221354" cy="675313"/>
          </a:xfrm>
          <a:prstGeom prst="rect">
            <a:avLst/>
          </a:prstGeom>
        </p:spPr>
        <p:txBody>
          <a:bodyPr vert="horz" lIns="75253" tIns="37626" rIns="75253" bIns="3762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pPr>
              <a:lnSpc>
                <a:spcPct val="100000"/>
              </a:lnSpc>
              <a:spcBef>
                <a:spcPts val="0"/>
              </a:spcBef>
            </a:pPr>
            <a:r>
              <a:rPr lang="ru-RU" sz="254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Сроки уплаты и предоставления отчета по сборам за природные ресурсы</a:t>
            </a:r>
            <a:endParaRPr lang="ro-RO" sz="254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p:txBody>
      </p:sp>
      <p:sp>
        <p:nvSpPr>
          <p:cNvPr id="3" name="Content Placeholder 2"/>
          <p:cNvSpPr txBox="1">
            <a:spLocks/>
          </p:cNvSpPr>
          <p:nvPr/>
        </p:nvSpPr>
        <p:spPr>
          <a:xfrm>
            <a:off x="1741714" y="1305470"/>
            <a:ext cx="9443522" cy="4825365"/>
          </a:xfrm>
          <a:prstGeom prst="rect">
            <a:avLst/>
          </a:prstGeom>
        </p:spPr>
        <p:txBody>
          <a:bodyPr vert="horz" lIns="75253" tIns="37626" rIns="75253" bIns="3762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just"/>
            <a:r>
              <a:rPr lang="ru-RU" sz="1633" dirty="0" smtClean="0">
                <a:solidFill>
                  <a:prstClr val="black"/>
                </a:solidFill>
                <a:latin typeface="Times New Roman" panose="02020603050405020304" pitchFamily="18" charset="0"/>
                <a:cs typeface="Times New Roman" panose="02020603050405020304" pitchFamily="18" charset="0"/>
              </a:rPr>
              <a:t>   </a:t>
            </a:r>
          </a:p>
          <a:p>
            <a:pPr marL="285750" indent="-285750" algn="just">
              <a:buFont typeface="Wingdings" panose="05000000000000000000" pitchFamily="2" charset="2"/>
              <a:buChar char="Ø"/>
            </a:pPr>
            <a:r>
              <a:rPr lang="ru-RU" sz="1633" dirty="0">
                <a:solidFill>
                  <a:prstClr val="black"/>
                </a:solidFill>
                <a:latin typeface="Times New Roman" panose="02020603050405020304" pitchFamily="18" charset="0"/>
                <a:cs typeface="Times New Roman" panose="02020603050405020304" pitchFamily="18" charset="0"/>
              </a:rPr>
              <a:t> </a:t>
            </a:r>
            <a:r>
              <a:rPr lang="ru-RU" sz="1633" dirty="0" smtClean="0">
                <a:solidFill>
                  <a:prstClr val="black"/>
                </a:solidFill>
                <a:latin typeface="Times New Roman" panose="02020603050405020304" pitchFamily="18" charset="0"/>
                <a:cs typeface="Times New Roman" panose="02020603050405020304" pitchFamily="18" charset="0"/>
              </a:rPr>
              <a:t>     </a:t>
            </a:r>
            <a:r>
              <a:rPr lang="ru-RU" sz="1400" dirty="0" smtClean="0">
                <a:solidFill>
                  <a:prstClr val="black"/>
                </a:solidFill>
                <a:latin typeface="Times New Roman" panose="02020603050405020304" pitchFamily="18" charset="0"/>
                <a:cs typeface="Times New Roman" panose="02020603050405020304" pitchFamily="18" charset="0"/>
              </a:rPr>
              <a:t>Субъекты </a:t>
            </a:r>
            <a:r>
              <a:rPr lang="ru-RU" sz="1400" dirty="0">
                <a:solidFill>
                  <a:prstClr val="black"/>
                </a:solidFill>
                <a:latin typeface="Times New Roman" panose="02020603050405020304" pitchFamily="18" charset="0"/>
                <a:cs typeface="Times New Roman" panose="02020603050405020304" pitchFamily="18" charset="0"/>
              </a:rPr>
              <a:t>налогообложения по сборам за природные ресурсы </a:t>
            </a:r>
            <a:r>
              <a:rPr lang="ru-RU" sz="1400" dirty="0" smtClean="0">
                <a:solidFill>
                  <a:prstClr val="black"/>
                </a:solidFill>
                <a:latin typeface="Times New Roman" panose="02020603050405020304" pitchFamily="18" charset="0"/>
                <a:cs typeface="Times New Roman" panose="02020603050405020304" pitchFamily="18" charset="0"/>
              </a:rPr>
              <a:t>предоставляют </a:t>
            </a:r>
            <a:r>
              <a:rPr lang="ru-RU" sz="1400" dirty="0" smtClean="0">
                <a:latin typeface="Times New Roman" panose="02020603050405020304" pitchFamily="18" charset="0"/>
                <a:cs typeface="Times New Roman" panose="02020603050405020304" pitchFamily="18" charset="0"/>
              </a:rPr>
              <a:t>один </a:t>
            </a:r>
            <a:r>
              <a:rPr lang="ru-RU" sz="1400" dirty="0">
                <a:latin typeface="Times New Roman" panose="02020603050405020304" pitchFamily="18" charset="0"/>
                <a:cs typeface="Times New Roman" panose="02020603050405020304" pitchFamily="18" charset="0"/>
              </a:rPr>
              <a:t>общий </a:t>
            </a:r>
            <a:r>
              <a:rPr lang="ro-RO" sz="1400" dirty="0" err="1">
                <a:latin typeface="Times New Roman" panose="02020603050405020304" pitchFamily="18" charset="0"/>
                <a:cs typeface="Times New Roman" panose="02020603050405020304" pitchFamily="18" charset="0"/>
              </a:rPr>
              <a:t>Отчет</a:t>
            </a:r>
            <a:r>
              <a:rPr lang="ro-RO" sz="1400" dirty="0">
                <a:latin typeface="Times New Roman" panose="02020603050405020304" pitchFamily="18" charset="0"/>
                <a:cs typeface="Times New Roman" panose="02020603050405020304" pitchFamily="18" charset="0"/>
              </a:rPr>
              <a:t> </a:t>
            </a:r>
            <a:r>
              <a:rPr lang="ro-RO" sz="1400" dirty="0" err="1">
                <a:latin typeface="Times New Roman" panose="02020603050405020304" pitchFamily="18" charset="0"/>
                <a:cs typeface="Times New Roman" panose="02020603050405020304" pitchFamily="18" charset="0"/>
              </a:rPr>
              <a:t>по</a:t>
            </a:r>
            <a:r>
              <a:rPr lang="ro-RO" sz="1400" dirty="0">
                <a:latin typeface="Times New Roman" panose="02020603050405020304" pitchFamily="18" charset="0"/>
                <a:cs typeface="Times New Roman" panose="02020603050405020304" pitchFamily="18" charset="0"/>
              </a:rPr>
              <a:t> </a:t>
            </a:r>
            <a:r>
              <a:rPr lang="ro-RO" sz="1400" dirty="0" err="1">
                <a:latin typeface="Times New Roman" panose="02020603050405020304" pitchFamily="18" charset="0"/>
                <a:cs typeface="Times New Roman" panose="02020603050405020304" pitchFamily="18" charset="0"/>
              </a:rPr>
              <a:t>сборам</a:t>
            </a:r>
            <a:r>
              <a:rPr lang="ro-RO" sz="1400" dirty="0">
                <a:latin typeface="Times New Roman" panose="02020603050405020304" pitchFamily="18" charset="0"/>
                <a:cs typeface="Times New Roman" panose="02020603050405020304" pitchFamily="18" charset="0"/>
              </a:rPr>
              <a:t> </a:t>
            </a:r>
            <a:r>
              <a:rPr lang="ro-RO" sz="1400" dirty="0" err="1">
                <a:latin typeface="Times New Roman" panose="02020603050405020304" pitchFamily="18" charset="0"/>
                <a:cs typeface="Times New Roman" panose="02020603050405020304" pitchFamily="18" charset="0"/>
              </a:rPr>
              <a:t>за</a:t>
            </a:r>
            <a:r>
              <a:rPr lang="ro-RO" sz="1400" dirty="0">
                <a:latin typeface="Times New Roman" panose="02020603050405020304" pitchFamily="18" charset="0"/>
                <a:cs typeface="Times New Roman" panose="02020603050405020304" pitchFamily="18" charset="0"/>
              </a:rPr>
              <a:t> </a:t>
            </a:r>
            <a:r>
              <a:rPr lang="ro-RO" sz="1400" dirty="0" err="1">
                <a:latin typeface="Times New Roman" panose="02020603050405020304" pitchFamily="18" charset="0"/>
                <a:cs typeface="Times New Roman" panose="02020603050405020304" pitchFamily="18" charset="0"/>
              </a:rPr>
              <a:t>природные</a:t>
            </a:r>
            <a:r>
              <a:rPr lang="ro-RO" sz="1400" dirty="0">
                <a:latin typeface="Times New Roman" panose="02020603050405020304" pitchFamily="18" charset="0"/>
                <a:cs typeface="Times New Roman" panose="02020603050405020304" pitchFamily="18" charset="0"/>
              </a:rPr>
              <a:t> </a:t>
            </a:r>
            <a:r>
              <a:rPr lang="ro-RO" sz="1400" dirty="0" err="1">
                <a:latin typeface="Times New Roman" panose="02020603050405020304" pitchFamily="18" charset="0"/>
                <a:cs typeface="Times New Roman" panose="02020603050405020304" pitchFamily="18" charset="0"/>
              </a:rPr>
              <a:t>ресурсы</a:t>
            </a:r>
            <a:r>
              <a:rPr lang="ro-RO" sz="1400" dirty="0">
                <a:latin typeface="Times New Roman" panose="02020603050405020304" pitchFamily="18" charset="0"/>
                <a:cs typeface="Times New Roman" panose="02020603050405020304" pitchFamily="18" charset="0"/>
              </a:rPr>
              <a:t> (Forma TRN </a:t>
            </a:r>
            <a:r>
              <a:rPr lang="ru-RU" sz="1400" dirty="0">
                <a:latin typeface="Times New Roman" panose="02020603050405020304" pitchFamily="18" charset="0"/>
                <a:cs typeface="Times New Roman" panose="02020603050405020304" pitchFamily="18" charset="0"/>
              </a:rPr>
              <a:t>21</a:t>
            </a:r>
            <a:r>
              <a:rPr lang="ro-RO" sz="1400" dirty="0" smtClean="0">
                <a:latin typeface="Times New Roman" panose="02020603050405020304" pitchFamily="18" charset="0"/>
                <a:cs typeface="Times New Roman" panose="02020603050405020304" pitchFamily="18" charset="0"/>
              </a:rPr>
              <a:t>)</a:t>
            </a:r>
            <a:r>
              <a:rPr lang="ru-RU" sz="1400" dirty="0" smtClean="0">
                <a:latin typeface="Times New Roman" panose="02020603050405020304" pitchFamily="18" charset="0"/>
                <a:cs typeface="Times New Roman" panose="02020603050405020304" pitchFamily="18" charset="0"/>
              </a:rPr>
              <a:t> </a:t>
            </a:r>
            <a:r>
              <a:rPr lang="ru-RU" sz="1400" b="1" i="1" dirty="0" smtClean="0">
                <a:solidFill>
                  <a:srgbClr val="C00000"/>
                </a:solidFill>
                <a:latin typeface="Times New Roman" panose="02020603050405020304" pitchFamily="18" charset="0"/>
                <a:cs typeface="Times New Roman" panose="02020603050405020304" pitchFamily="18" charset="0"/>
              </a:rPr>
              <a:t>один раз в полугодие, до 25-го числа месяца, следующего за отчетным полугодием с уплатой сборов в эти же сроки</a:t>
            </a:r>
            <a:r>
              <a:rPr lang="ru-RU" sz="1400" dirty="0" smtClean="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в следующем порядке</a:t>
            </a:r>
            <a:r>
              <a:rPr lang="ru-RU" sz="1400" dirty="0" smtClean="0">
                <a:latin typeface="Times New Roman" panose="02020603050405020304" pitchFamily="18" charset="0"/>
                <a:cs typeface="Times New Roman" panose="02020603050405020304" pitchFamily="18" charset="0"/>
              </a:rPr>
              <a:t>:</a:t>
            </a:r>
          </a:p>
          <a:p>
            <a:pPr marL="285750" indent="-285750" algn="just">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a</a:t>
            </a:r>
            <a:r>
              <a:rPr lang="ru-RU" sz="1400" dirty="0">
                <a:latin typeface="Times New Roman" panose="02020603050405020304" pitchFamily="18" charset="0"/>
                <a:cs typeface="Times New Roman" panose="02020603050405020304" pitchFamily="18" charset="0"/>
              </a:rPr>
              <a:t>) 50% от суммы сбора перечисляется в местный бюджет первого уровня*. </a:t>
            </a:r>
          </a:p>
          <a:p>
            <a:pPr marL="285750" indent="-285750" algn="just">
              <a:buFont typeface="Wingdings" panose="05000000000000000000" pitchFamily="2" charset="2"/>
              <a:buChar char="Ø"/>
            </a:pPr>
            <a:r>
              <a:rPr lang="ru-RU" sz="1400" dirty="0">
                <a:latin typeface="Times New Roman" panose="02020603050405020304" pitchFamily="18" charset="0"/>
                <a:cs typeface="Times New Roman" panose="02020603050405020304" pitchFamily="18" charset="0"/>
              </a:rPr>
              <a:t>b) 50% от суммы сбора перечисляется в государственный бюджет;</a:t>
            </a:r>
            <a:endParaRPr lang="ru-RU" sz="1400" dirty="0" smtClean="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Ø"/>
            </a:pPr>
            <a:r>
              <a:rPr lang="ru-RU" sz="1400" dirty="0" smtClean="0">
                <a:latin typeface="Times New Roman" panose="02020603050405020304" pitchFamily="18" charset="0"/>
                <a:cs typeface="Times New Roman" panose="02020603050405020304" pitchFamily="18" charset="0"/>
              </a:rPr>
              <a:t>      Плательщики сборов за </a:t>
            </a:r>
            <a:r>
              <a:rPr lang="ru-RU" sz="1400" dirty="0">
                <a:latin typeface="Times New Roman" panose="02020603050405020304" pitchFamily="18" charset="0"/>
                <a:cs typeface="Times New Roman" panose="02020603050405020304" pitchFamily="18" charset="0"/>
              </a:rPr>
              <a:t>природные ресурсы (коды ЭКО 114611, 114612 и 114614) , </a:t>
            </a:r>
            <a:r>
              <a:rPr lang="ru-RU" sz="1400" dirty="0" smtClean="0">
                <a:latin typeface="Times New Roman" panose="02020603050405020304" pitchFamily="18" charset="0"/>
                <a:cs typeface="Times New Roman" panose="02020603050405020304" pitchFamily="18" charset="0"/>
              </a:rPr>
              <a:t>перечисляют сборы полностью </a:t>
            </a:r>
            <a:r>
              <a:rPr lang="ru-RU" sz="1400" dirty="0">
                <a:latin typeface="Times New Roman" panose="02020603050405020304" pitchFamily="18" charset="0"/>
                <a:cs typeface="Times New Roman" panose="02020603050405020304" pitchFamily="18" charset="0"/>
              </a:rPr>
              <a:t>в государственный бюджет в зависимости от местонахождения </a:t>
            </a:r>
            <a:r>
              <a:rPr lang="ru-RU" sz="1400" dirty="0" smtClean="0">
                <a:latin typeface="Times New Roman" panose="02020603050405020304" pitchFamily="18" charset="0"/>
                <a:cs typeface="Times New Roman" panose="02020603050405020304" pitchFamily="18" charset="0"/>
              </a:rPr>
              <a:t>природных ресурсов.</a:t>
            </a:r>
            <a:endParaRPr lang="ru-RU" sz="1400" dirty="0">
              <a:latin typeface="Times New Roman" panose="02020603050405020304" pitchFamily="18" charset="0"/>
              <a:cs typeface="Times New Roman" panose="02020603050405020304" pitchFamily="18" charset="0"/>
            </a:endParaRPr>
          </a:p>
          <a:p>
            <a:pPr algn="just"/>
            <a:endParaRPr lang="ru-RU"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ru-RU" sz="1400" dirty="0" smtClean="0">
                <a:latin typeface="Times New Roman" panose="02020603050405020304" pitchFamily="18" charset="0"/>
                <a:cs typeface="Times New Roman" panose="02020603050405020304" pitchFamily="18" charset="0"/>
              </a:rPr>
              <a:t>  при </a:t>
            </a:r>
            <a:r>
              <a:rPr lang="ru-RU" sz="1400" dirty="0">
                <a:latin typeface="Times New Roman" panose="02020603050405020304" pitchFamily="18" charset="0"/>
                <a:cs typeface="Times New Roman" panose="02020603050405020304" pitchFamily="18" charset="0"/>
              </a:rPr>
              <a:t>отсутствии объекта </a:t>
            </a:r>
            <a:r>
              <a:rPr lang="ru-RU" sz="1400" dirty="0" smtClean="0">
                <a:latin typeface="Times New Roman" panose="02020603050405020304" pitchFamily="18" charset="0"/>
                <a:cs typeface="Times New Roman" panose="02020603050405020304" pitchFamily="18" charset="0"/>
              </a:rPr>
              <a:t>сбора отчет </a:t>
            </a:r>
            <a:r>
              <a:rPr lang="ru-RU" sz="1400" dirty="0">
                <a:latin typeface="Times New Roman" panose="02020603050405020304" pitchFamily="18" charset="0"/>
                <a:cs typeface="Times New Roman" panose="02020603050405020304" pitchFamily="18" charset="0"/>
              </a:rPr>
              <a:t>не представляется.</a:t>
            </a:r>
          </a:p>
          <a:p>
            <a:pPr algn="l"/>
            <a:r>
              <a:rPr lang="ru-RU" sz="1400" b="1" dirty="0" smtClean="0">
                <a:latin typeface="Times New Roman" panose="02020603050405020304" pitchFamily="18" charset="0"/>
                <a:cs typeface="Times New Roman" panose="02020603050405020304" pitchFamily="18" charset="0"/>
              </a:rPr>
              <a:t>* Местные </a:t>
            </a:r>
            <a:r>
              <a:rPr lang="ru-RU" sz="1400" b="1" dirty="0">
                <a:latin typeface="Times New Roman" panose="02020603050405020304" pitchFamily="18" charset="0"/>
                <a:cs typeface="Times New Roman" panose="02020603050405020304" pitchFamily="18" charset="0"/>
              </a:rPr>
              <a:t>бюджеты первого уровня</a:t>
            </a:r>
            <a:r>
              <a:rPr lang="ru-RU" sz="1400" dirty="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представляют </a:t>
            </a:r>
            <a:r>
              <a:rPr lang="ru-RU" sz="1400" dirty="0">
                <a:latin typeface="Times New Roman" panose="02020603050405020304" pitchFamily="18" charset="0"/>
                <a:cs typeface="Times New Roman" panose="02020603050405020304" pitchFamily="18" charset="0"/>
              </a:rPr>
              <a:t>собой бюджеты сел (коммун), городов (муниципиев, за исключением муниципиев </a:t>
            </a:r>
            <a:r>
              <a:rPr lang="ru-RU" sz="1400" dirty="0" err="1">
                <a:latin typeface="Times New Roman" panose="02020603050405020304" pitchFamily="18" charset="0"/>
                <a:cs typeface="Times New Roman" panose="02020603050405020304" pitchFamily="18" charset="0"/>
              </a:rPr>
              <a:t>Бэлць</a:t>
            </a:r>
            <a:r>
              <a:rPr lang="ru-RU" sz="1400" dirty="0">
                <a:latin typeface="Times New Roman" panose="02020603050405020304" pitchFamily="18" charset="0"/>
                <a:cs typeface="Times New Roman" panose="02020603050405020304" pitchFamily="18" charset="0"/>
              </a:rPr>
              <a:t> и </a:t>
            </a:r>
            <a:r>
              <a:rPr lang="ru-RU" sz="1400" dirty="0" err="1">
                <a:latin typeface="Times New Roman" panose="02020603050405020304" pitchFamily="18" charset="0"/>
                <a:cs typeface="Times New Roman" panose="02020603050405020304" pitchFamily="18" charset="0"/>
              </a:rPr>
              <a:t>Кишинэу</a:t>
            </a:r>
            <a:r>
              <a:rPr lang="ru-RU" sz="1400" dirty="0">
                <a:latin typeface="Times New Roman" panose="02020603050405020304" pitchFamily="18" charset="0"/>
                <a:cs typeface="Times New Roman" panose="02020603050405020304" pitchFamily="18" charset="0"/>
              </a:rPr>
              <a:t>).</a:t>
            </a:r>
          </a:p>
          <a:p>
            <a:pPr marL="259232" indent="-259232" algn="just">
              <a:buFont typeface="Wingdings" panose="05000000000000000000" pitchFamily="2" charset="2"/>
              <a:buChar char="Ø"/>
            </a:pPr>
            <a:endParaRPr lang="ru-RU" sz="1633" dirty="0">
              <a:latin typeface="Times New Roman" panose="02020603050405020304" pitchFamily="18" charset="0"/>
              <a:cs typeface="Times New Roman" panose="02020603050405020304" pitchFamily="18" charset="0"/>
            </a:endParaRPr>
          </a:p>
          <a:p>
            <a:pPr marL="259232" indent="-259232" algn="just">
              <a:buFont typeface="Wingdings" panose="05000000000000000000" pitchFamily="2" charset="2"/>
              <a:buChar char="Ø"/>
            </a:pPr>
            <a:endParaRPr lang="ro-RO" sz="1317" dirty="0">
              <a:latin typeface="Times New Roman" panose="02020603050405020304" pitchFamily="18" charset="0"/>
              <a:cs typeface="Times New Roman" panose="02020603050405020304" pitchFamily="18" charset="0"/>
            </a:endParaRPr>
          </a:p>
          <a:p>
            <a:pPr>
              <a:spcBef>
                <a:spcPts val="0"/>
              </a:spcBef>
            </a:pPr>
            <a:endParaRPr lang="ro-RO" sz="726" dirty="0">
              <a:solidFill>
                <a:prstClr val="black"/>
              </a:solidFill>
            </a:endParaRPr>
          </a:p>
          <a:p>
            <a:pPr indent="414775" algn="just">
              <a:lnSpc>
                <a:spcPct val="100000"/>
              </a:lnSpc>
              <a:spcBef>
                <a:spcPts val="0"/>
              </a:spcBef>
            </a:pPr>
            <a:endParaRPr lang="x-none" sz="1633" dirty="0">
              <a:solidFill>
                <a:prstClr val="black"/>
              </a:solidFill>
            </a:endParaRPr>
          </a:p>
        </p:txBody>
      </p:sp>
    </p:spTree>
    <p:extLst>
      <p:ext uri="{BB962C8B-B14F-4D97-AF65-F5344CB8AC3E}">
        <p14:creationId xmlns:p14="http://schemas.microsoft.com/office/powerpoint/2010/main" val="37821095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48464" y="897273"/>
            <a:ext cx="7154671" cy="987996"/>
          </a:xfrm>
          <a:prstGeom prst="rect">
            <a:avLst/>
          </a:prstGeom>
        </p:spPr>
        <p:txBody>
          <a:bodyPr vert="horz" lIns="75253" tIns="37626" rIns="75253" bIns="37626" rtlCol="0" anchor="b">
            <a:normAutofit fontScale="90000" lnSpcReduction="20000"/>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o-RO" sz="2540" b="1" dirty="0">
                <a:solidFill>
                  <a:prstClr val="black"/>
                </a:solidFill>
                <a:latin typeface="Times New Roman" panose="02020603050405020304" pitchFamily="18" charset="0"/>
                <a:cs typeface="Times New Roman" panose="02020603050405020304" pitchFamily="18" charset="0"/>
              </a:rPr>
              <a:t/>
            </a:r>
            <a:br>
              <a:rPr lang="ro-RO" sz="2540" b="1" dirty="0">
                <a:solidFill>
                  <a:prstClr val="black"/>
                </a:solidFill>
                <a:latin typeface="Times New Roman" panose="02020603050405020304" pitchFamily="18" charset="0"/>
                <a:cs typeface="Times New Roman" panose="02020603050405020304" pitchFamily="18" charset="0"/>
              </a:rPr>
            </a:br>
            <a:r>
              <a:rPr lang="ru-RU" sz="2812"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Льготы</a:t>
            </a:r>
            <a:r>
              <a:rPr lang="pt-BR" sz="2812"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2812"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o-RO" sz="2812"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o-RO" sz="2963" b="1" i="1" dirty="0">
              <a:effectLst>
                <a:outerShdw blurRad="38100" dist="38100" dir="2700000" algn="tl">
                  <a:srgbClr val="000000">
                    <a:alpha val="43137"/>
                  </a:srgbClr>
                </a:outerShdw>
              </a:effectLst>
            </a:endParaRPr>
          </a:p>
        </p:txBody>
      </p:sp>
      <p:sp>
        <p:nvSpPr>
          <p:cNvPr id="3" name="Content Placeholder 2"/>
          <p:cNvSpPr txBox="1">
            <a:spLocks/>
          </p:cNvSpPr>
          <p:nvPr/>
        </p:nvSpPr>
        <p:spPr>
          <a:xfrm>
            <a:off x="2970682" y="2067299"/>
            <a:ext cx="7316327" cy="3024396"/>
          </a:xfrm>
          <a:prstGeom prst="rect">
            <a:avLst/>
          </a:prstGeom>
        </p:spPr>
        <p:txBody>
          <a:bodyPr vert="horz" lIns="75253" tIns="37626" rIns="75253" bIns="3762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indent="414775">
              <a:lnSpc>
                <a:spcPct val="150000"/>
              </a:lnSpc>
            </a:pPr>
            <a:r>
              <a:rPr lang="ro-RO" sz="2177" dirty="0">
                <a:solidFill>
                  <a:prstClr val="black"/>
                </a:solidFill>
                <a:latin typeface="Times New Roman" panose="02020603050405020304" pitchFamily="18" charset="0"/>
                <a:cs typeface="Times New Roman" panose="02020603050405020304" pitchFamily="18" charset="0"/>
              </a:rPr>
              <a:t> </a:t>
            </a:r>
            <a:r>
              <a:rPr lang="ru-RU" sz="2177" dirty="0">
                <a:solidFill>
                  <a:prstClr val="black"/>
                </a:solidFill>
                <a:latin typeface="Times New Roman" panose="02020603050405020304" pitchFamily="18" charset="0"/>
                <a:cs typeface="Times New Roman" panose="02020603050405020304" pitchFamily="18" charset="0"/>
              </a:rPr>
              <a:t>Разделом </a:t>
            </a:r>
            <a:r>
              <a:rPr lang="ro-RO" sz="2177" dirty="0">
                <a:solidFill>
                  <a:prstClr val="black"/>
                </a:solidFill>
                <a:latin typeface="Times New Roman" panose="02020603050405020304" pitchFamily="18" charset="0"/>
                <a:cs typeface="Times New Roman" panose="02020603050405020304" pitchFamily="18" charset="0"/>
              </a:rPr>
              <a:t>VIII </a:t>
            </a:r>
            <a:r>
              <a:rPr lang="ru-RU" sz="2177" dirty="0">
                <a:solidFill>
                  <a:prstClr val="black"/>
                </a:solidFill>
                <a:latin typeface="Times New Roman" panose="02020603050405020304" pitchFamily="18" charset="0"/>
                <a:cs typeface="Times New Roman" panose="02020603050405020304" pitchFamily="18" charset="0"/>
              </a:rPr>
              <a:t>Налогового кодекса не предусмотрены льготы по сбору за добычу полезных ископаемых для какой-либо категории налогоплательщиков, осуществляющих добычу полезных ископаемых</a:t>
            </a:r>
            <a:r>
              <a:rPr lang="ro-RO" sz="2177" dirty="0">
                <a:solidFill>
                  <a:prstClr val="black"/>
                </a:solidFill>
                <a:latin typeface="Times New Roman" panose="02020603050405020304" pitchFamily="18" charset="0"/>
                <a:cs typeface="Times New Roman" panose="02020603050405020304" pitchFamily="18" charset="0"/>
              </a:rPr>
              <a:t>.</a:t>
            </a:r>
          </a:p>
          <a:p>
            <a:pPr indent="414775" algn="just"/>
            <a:endParaRPr lang="ro-RO" sz="2177" dirty="0">
              <a:solidFill>
                <a:prstClr val="black"/>
              </a:solidFill>
              <a:latin typeface="Times New Roman" panose="02020603050405020304" pitchFamily="18" charset="0"/>
              <a:cs typeface="Times New Roman" panose="02020603050405020304" pitchFamily="18" charset="0"/>
            </a:endParaRPr>
          </a:p>
        </p:txBody>
      </p:sp>
      <p:sp>
        <p:nvSpPr>
          <p:cNvPr id="4" name="Dreptunghi 7">
            <a:extLst>
              <a:ext uri="{FF2B5EF4-FFF2-40B4-BE49-F238E27FC236}">
                <a16:creationId xmlns:a16="http://schemas.microsoft.com/office/drawing/2014/main" id="{0966FA52-9546-4469-BAE7-E1F74C5E8AAE}"/>
              </a:ext>
            </a:extLst>
          </p:cNvPr>
          <p:cNvSpPr/>
          <p:nvPr/>
        </p:nvSpPr>
        <p:spPr>
          <a:xfrm>
            <a:off x="2274507" y="1920317"/>
            <a:ext cx="1217494" cy="837686"/>
          </a:xfrm>
          <a:prstGeom prst="rect">
            <a:avLst/>
          </a:prstGeom>
          <a:noFill/>
        </p:spPr>
        <p:txBody>
          <a:bodyPr wrap="none" lIns="82953" tIns="41476" rIns="82953" bIns="41476">
            <a:spAutoFit/>
          </a:bodyPr>
          <a:lstStyle/>
          <a:p>
            <a:pPr algn="ctr" defTabSz="829549">
              <a:defRPr/>
            </a:pPr>
            <a:r>
              <a:rPr lang="ro-RO" sz="4899" b="1" dirty="0">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rPr>
              <a:t>!!!!!</a:t>
            </a:r>
            <a:endParaRPr lang="ru-RU" sz="4899" b="1" dirty="0">
              <a:ln w="22225">
                <a:solidFill>
                  <a:srgbClr val="ED7D31"/>
                </a:solidFill>
                <a:prstDash val="solid"/>
              </a:ln>
              <a:solidFill>
                <a:srgbClr val="ED7D31">
                  <a:lumMod val="40000"/>
                  <a:lumOff val="60000"/>
                </a:srgbClr>
              </a:solidFill>
              <a:latin typeface="Calibri" panose="020F0502020204030204"/>
            </a:endParaRPr>
          </a:p>
        </p:txBody>
      </p:sp>
    </p:spTree>
    <p:extLst>
      <p:ext uri="{BB962C8B-B14F-4D97-AF65-F5344CB8AC3E}">
        <p14:creationId xmlns:p14="http://schemas.microsoft.com/office/powerpoint/2010/main" val="88373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3019" y="476328"/>
            <a:ext cx="9232466" cy="724399"/>
          </a:xfrm>
        </p:spPr>
        <p:txBody>
          <a:bodyPr>
            <a:normAutofit fontScale="90000"/>
          </a:bodyPr>
          <a:lstStyle/>
          <a:p>
            <a:r>
              <a:rPr lang="ru-RU" sz="1600" b="1" dirty="0">
                <a:solidFill>
                  <a:srgbClr val="FF0000"/>
                </a:solidFill>
                <a:latin typeface="Times New Roman" panose="02020603050405020304" pitchFamily="18" charset="0"/>
                <a:cs typeface="Times New Roman" panose="02020603050405020304" pitchFamily="18" charset="0"/>
              </a:rPr>
              <a:t>Конкретные ставки  по налогу на недвижимое имущество для оцененного кадастровыми органами в целях налогообложения недвижимого имущества (ст. 280 НК)</a:t>
            </a:r>
            <a:r>
              <a:rPr lang="ru-RU" sz="1600" b="1" dirty="0">
                <a:solidFill>
                  <a:srgbClr val="7030A0"/>
                </a:solidFill>
                <a:latin typeface="Times New Roman" panose="02020603050405020304" pitchFamily="18" charset="0"/>
                <a:cs typeface="Times New Roman" panose="02020603050405020304" pitchFamily="18" charset="0"/>
              </a:rPr>
              <a:t/>
            </a:r>
            <a:br>
              <a:rPr lang="ru-RU" sz="1600" b="1" dirty="0">
                <a:solidFill>
                  <a:srgbClr val="7030A0"/>
                </a:solidFill>
                <a:latin typeface="Times New Roman" panose="02020603050405020304" pitchFamily="18" charset="0"/>
                <a:cs typeface="Times New Roman" panose="02020603050405020304" pitchFamily="18" charset="0"/>
              </a:rPr>
            </a:br>
            <a:endParaRPr lang="ru-RU" sz="1600" dirty="0"/>
          </a:p>
        </p:txBody>
      </p:sp>
      <p:sp>
        <p:nvSpPr>
          <p:cNvPr id="3" name="Объект 2"/>
          <p:cNvSpPr>
            <a:spLocks noGrp="1"/>
          </p:cNvSpPr>
          <p:nvPr>
            <p:ph sz="quarter" idx="13"/>
          </p:nvPr>
        </p:nvSpPr>
        <p:spPr>
          <a:xfrm>
            <a:off x="685800" y="960582"/>
            <a:ext cx="10394707" cy="4036291"/>
          </a:xfrm>
        </p:spPr>
        <p:txBody>
          <a:bodyPr>
            <a:normAutofit fontScale="92500" lnSpcReduction="20000"/>
          </a:bodyPr>
          <a:lstStyle/>
          <a:p>
            <a:pPr marL="0" indent="0" algn="ctr">
              <a:buNone/>
            </a:pPr>
            <a:r>
              <a:rPr lang="ru-RU" dirty="0" smtClean="0">
                <a:solidFill>
                  <a:srgbClr val="000000"/>
                </a:solidFill>
                <a:latin typeface="Times New Roman" panose="02020603050405020304" pitchFamily="18" charset="0"/>
                <a:cs typeface="Times New Roman" panose="02020603050405020304" pitchFamily="18" charset="0"/>
              </a:rPr>
              <a:t>(</a:t>
            </a:r>
            <a:r>
              <a:rPr lang="ru-RU" dirty="0">
                <a:solidFill>
                  <a:srgbClr val="000000"/>
                </a:solidFill>
                <a:latin typeface="Times New Roman" panose="02020603050405020304" pitchFamily="18" charset="0"/>
                <a:cs typeface="Times New Roman" panose="02020603050405020304" pitchFamily="18" charset="0"/>
              </a:rPr>
              <a:t>1) Ставки налога на недвижимое имущество составляют:</a:t>
            </a:r>
            <a:endParaRPr lang="ru-RU" dirty="0">
              <a:solidFill>
                <a:srgbClr val="333333"/>
              </a:solidFill>
              <a:latin typeface="Times New Roman" panose="02020603050405020304" pitchFamily="18" charset="0"/>
              <a:cs typeface="Times New Roman" panose="02020603050405020304" pitchFamily="18" charset="0"/>
            </a:endParaRPr>
          </a:p>
          <a:p>
            <a:pPr marL="628650" indent="-285750" algn="just">
              <a:buFont typeface="Wingdings" panose="05000000000000000000" pitchFamily="2" charset="2"/>
              <a:buChar char="Ø"/>
            </a:pPr>
            <a:r>
              <a:rPr lang="ru-RU" dirty="0">
                <a:solidFill>
                  <a:srgbClr val="000000"/>
                </a:solidFill>
                <a:latin typeface="Times New Roman" panose="02020603050405020304" pitchFamily="18" charset="0"/>
                <a:cs typeface="Times New Roman" panose="02020603050405020304" pitchFamily="18" charset="0"/>
              </a:rPr>
              <a:t>а) для недвижимого имущества, предназначенного для жилья (квартиры и индивидуальные жилые дома, прилегающие земельные участки); для гаражей и земельных участков, на которых они расположены; для земель садоводческих товариществ с расположенными на них строениями или без них: </a:t>
            </a:r>
            <a:r>
              <a:rPr lang="ru-RU" b="1" dirty="0">
                <a:solidFill>
                  <a:srgbClr val="000000"/>
                </a:solidFill>
                <a:latin typeface="Times New Roman" panose="02020603050405020304" pitchFamily="18" charset="0"/>
                <a:cs typeface="Times New Roman" panose="02020603050405020304" pitchFamily="18" charset="0"/>
              </a:rPr>
              <a:t>минимальная – 0,05 %</a:t>
            </a:r>
            <a:endParaRPr lang="ru-RU" dirty="0">
              <a:solidFill>
                <a:srgbClr val="333333"/>
              </a:solidFill>
              <a:latin typeface="Times New Roman" panose="02020603050405020304" pitchFamily="18" charset="0"/>
              <a:cs typeface="Times New Roman" panose="02020603050405020304" pitchFamily="18" charset="0"/>
            </a:endParaRPr>
          </a:p>
          <a:p>
            <a:pPr marL="628650" indent="-285750" algn="just">
              <a:buFont typeface="Wingdings" panose="05000000000000000000" pitchFamily="2" charset="2"/>
              <a:buChar char="Ø"/>
            </a:pPr>
            <a:r>
              <a:rPr lang="ru-RU" dirty="0">
                <a:solidFill>
                  <a:srgbClr val="000000"/>
                </a:solidFill>
                <a:latin typeface="Times New Roman" panose="02020603050405020304" pitchFamily="18" charset="0"/>
                <a:cs typeface="Times New Roman" panose="02020603050405020304" pitchFamily="18" charset="0"/>
              </a:rPr>
              <a:t>a</a:t>
            </a:r>
            <a:r>
              <a:rPr lang="ru-RU" baseline="30000" dirty="0">
                <a:solidFill>
                  <a:srgbClr val="000000"/>
                </a:solidFill>
                <a:latin typeface="Times New Roman" panose="02020603050405020304" pitchFamily="18" charset="0"/>
                <a:cs typeface="Times New Roman" panose="02020603050405020304" pitchFamily="18" charset="0"/>
              </a:rPr>
              <a:t>1</a:t>
            </a:r>
            <a:r>
              <a:rPr lang="ru-RU" dirty="0">
                <a:solidFill>
                  <a:srgbClr val="000000"/>
                </a:solidFill>
                <a:latin typeface="Times New Roman" panose="02020603050405020304" pitchFamily="18" charset="0"/>
                <a:cs typeface="Times New Roman" panose="02020603050405020304" pitchFamily="18" charset="0"/>
              </a:rPr>
              <a:t>) для сельскохозяйственных земель с расположенными на них строениями: </a:t>
            </a:r>
            <a:r>
              <a:rPr lang="ru-RU" b="1" dirty="0">
                <a:solidFill>
                  <a:srgbClr val="000000"/>
                </a:solidFill>
                <a:latin typeface="Times New Roman" panose="02020603050405020304" pitchFamily="18" charset="0"/>
                <a:cs typeface="Times New Roman" panose="02020603050405020304" pitchFamily="18" charset="0"/>
              </a:rPr>
              <a:t>минимальная – 0,1 %</a:t>
            </a:r>
            <a:endParaRPr lang="ru-RU" b="1" dirty="0">
              <a:solidFill>
                <a:srgbClr val="333333"/>
              </a:solidFill>
              <a:latin typeface="Times New Roman" panose="02020603050405020304" pitchFamily="18" charset="0"/>
              <a:cs typeface="Times New Roman" panose="02020603050405020304" pitchFamily="18" charset="0"/>
            </a:endParaRPr>
          </a:p>
          <a:p>
            <a:pPr marL="628650" indent="-285750" algn="just">
              <a:buFont typeface="Wingdings" panose="05000000000000000000" pitchFamily="2" charset="2"/>
              <a:buChar char="Ø"/>
            </a:pPr>
            <a:r>
              <a:rPr lang="ru-RU" dirty="0">
                <a:solidFill>
                  <a:srgbClr val="000000"/>
                </a:solidFill>
                <a:latin typeface="Times New Roman" panose="02020603050405020304" pitchFamily="18" charset="0"/>
                <a:cs typeface="Times New Roman" panose="02020603050405020304" pitchFamily="18" charset="0"/>
              </a:rPr>
              <a:t>b) для недвижимого имущества, назначение которого отлично от жилищного или сельскохозяйственного, в том числе за исключением гаражей и земельных участков, на которых они расположены, и земель садоводческих товариществ с расположенными на них строениями или без них, – </a:t>
            </a:r>
            <a:r>
              <a:rPr lang="ru-RU" b="1" dirty="0">
                <a:solidFill>
                  <a:srgbClr val="000000"/>
                </a:solidFill>
                <a:latin typeface="Times New Roman" panose="02020603050405020304" pitchFamily="18" charset="0"/>
                <a:cs typeface="Times New Roman" panose="02020603050405020304" pitchFamily="18" charset="0"/>
              </a:rPr>
              <a:t>0,3 %</a:t>
            </a:r>
            <a:r>
              <a:rPr lang="ru-RU" dirty="0">
                <a:solidFill>
                  <a:srgbClr val="000000"/>
                </a:solidFill>
                <a:latin typeface="Times New Roman" panose="02020603050405020304" pitchFamily="18" charset="0"/>
                <a:cs typeface="Times New Roman" panose="02020603050405020304" pitchFamily="18" charset="0"/>
              </a:rPr>
              <a:t>.</a:t>
            </a:r>
            <a:endParaRPr lang="ru-RU" dirty="0">
              <a:solidFill>
                <a:srgbClr val="333333"/>
              </a:solidFill>
              <a:latin typeface="Times New Roman" panose="02020603050405020304" pitchFamily="18" charset="0"/>
              <a:cs typeface="Times New Roman" panose="02020603050405020304" pitchFamily="18" charset="0"/>
            </a:endParaRPr>
          </a:p>
          <a:p>
            <a:pPr algn="just">
              <a:spcBef>
                <a:spcPts val="0"/>
              </a:spcBef>
              <a:buFont typeface="Wingdings" panose="05000000000000000000" pitchFamily="2" charset="2"/>
              <a:buChar char="Ø"/>
            </a:pPr>
            <a:r>
              <a:rPr lang="ru-RU" b="1" dirty="0">
                <a:solidFill>
                  <a:srgbClr val="C00000"/>
                </a:solidFill>
                <a:latin typeface="Times New Roman" panose="02020603050405020304" pitchFamily="18" charset="0"/>
                <a:cs typeface="Times New Roman" panose="02020603050405020304" pitchFamily="18" charset="0"/>
              </a:rPr>
              <a:t>С 2025, </a:t>
            </a:r>
            <a:r>
              <a:rPr lang="ru-RU" dirty="0">
                <a:solidFill>
                  <a:srgbClr val="000000"/>
                </a:solidFill>
                <a:latin typeface="Times New Roman" panose="02020603050405020304" pitchFamily="18" charset="0"/>
                <a:cs typeface="Times New Roman" panose="02020603050405020304" pitchFamily="18" charset="0"/>
              </a:rPr>
              <a:t>согласно ч. (1</a:t>
            </a:r>
            <a:r>
              <a:rPr lang="ru-RU" baseline="30000" dirty="0">
                <a:solidFill>
                  <a:srgbClr val="000000"/>
                </a:solidFill>
                <a:latin typeface="Times New Roman" panose="02020603050405020304" pitchFamily="18" charset="0"/>
                <a:cs typeface="Times New Roman" panose="02020603050405020304" pitchFamily="18" charset="0"/>
              </a:rPr>
              <a:t>1</a:t>
            </a:r>
            <a:r>
              <a:rPr lang="ru-RU" dirty="0">
                <a:solidFill>
                  <a:srgbClr val="000000"/>
                </a:solidFill>
                <a:latin typeface="Times New Roman" panose="02020603050405020304" pitchFamily="18" charset="0"/>
                <a:cs typeface="Times New Roman" panose="02020603050405020304" pitchFamily="18" charset="0"/>
              </a:rPr>
              <a:t>) В отступление от положений части (1) местный совет </a:t>
            </a:r>
            <a:r>
              <a:rPr lang="ru-RU" b="1" dirty="0">
                <a:solidFill>
                  <a:srgbClr val="C00000"/>
                </a:solidFill>
                <a:latin typeface="Times New Roman" panose="02020603050405020304" pitchFamily="18" charset="0"/>
                <a:cs typeface="Times New Roman" panose="02020603050405020304" pitchFamily="18" charset="0"/>
              </a:rPr>
              <a:t>может увеличить налог до 300 %:</a:t>
            </a:r>
          </a:p>
          <a:p>
            <a:pPr algn="just">
              <a:spcBef>
                <a:spcPts val="0"/>
              </a:spcBef>
              <a:buFont typeface="Wingdings" panose="05000000000000000000" pitchFamily="2" charset="2"/>
              <a:buChar char="Ø"/>
            </a:pPr>
            <a:r>
              <a:rPr lang="ru-RU" dirty="0">
                <a:solidFill>
                  <a:srgbClr val="FF0000"/>
                </a:solidFill>
                <a:latin typeface="Times New Roman" panose="02020603050405020304" pitchFamily="18" charset="0"/>
                <a:cs typeface="Times New Roman" panose="02020603050405020304" pitchFamily="18" charset="0"/>
              </a:rPr>
              <a:t>для неухоженных зданий и земельных участков в черте населенных пунктов</a:t>
            </a:r>
            <a:r>
              <a:rPr lang="ru-RU" dirty="0">
                <a:solidFill>
                  <a:srgbClr val="000000"/>
                </a:solidFill>
                <a:latin typeface="Times New Roman" panose="02020603050405020304" pitchFamily="18" charset="0"/>
                <a:cs typeface="Times New Roman" panose="02020603050405020304" pitchFamily="18" charset="0"/>
              </a:rPr>
              <a:t>. Критерии отнесения к категории неухоженных зданий и земельных участков принимаются по решению ОМПУ;</a:t>
            </a:r>
            <a:r>
              <a:rPr lang="ru-RU" dirty="0">
                <a:solidFill>
                  <a:srgbClr val="333333"/>
                </a:solidFill>
                <a:latin typeface="Times New Roman" panose="02020603050405020304" pitchFamily="18" charset="0"/>
                <a:cs typeface="Times New Roman" panose="02020603050405020304" pitchFamily="18" charset="0"/>
              </a:rPr>
              <a:t>​</a:t>
            </a:r>
          </a:p>
          <a:p>
            <a:pPr algn="just">
              <a:spcBef>
                <a:spcPts val="0"/>
              </a:spcBef>
              <a:buFont typeface="Wingdings" panose="05000000000000000000" pitchFamily="2" charset="2"/>
              <a:buChar char="Ø"/>
            </a:pPr>
            <a:r>
              <a:rPr lang="ru-RU" dirty="0">
                <a:solidFill>
                  <a:srgbClr val="FF0000"/>
                </a:solidFill>
                <a:latin typeface="Times New Roman" panose="02020603050405020304" pitchFamily="18" charset="0"/>
                <a:cs typeface="Times New Roman" panose="02020603050405020304" pitchFamily="18" charset="0"/>
              </a:rPr>
              <a:t>для сельскохозяйственных земель, не обрабатываемых два года подряд,</a:t>
            </a:r>
            <a:r>
              <a:rPr lang="ru-RU" dirty="0">
                <a:solidFill>
                  <a:srgbClr val="000000"/>
                </a:solidFill>
                <a:latin typeface="Times New Roman" panose="02020603050405020304" pitchFamily="18" charset="0"/>
                <a:cs typeface="Times New Roman" panose="02020603050405020304" pitchFamily="18" charset="0"/>
              </a:rPr>
              <a:t> налог взимается, начиная с третьего года, на условиях, установленных по решению представительного и правомочного органа местного публичного управления.</a:t>
            </a:r>
            <a:endParaRPr lang="ru-RU" dirty="0"/>
          </a:p>
        </p:txBody>
      </p:sp>
      <p:sp>
        <p:nvSpPr>
          <p:cNvPr id="4" name="TextBox 3"/>
          <p:cNvSpPr txBox="1"/>
          <p:nvPr/>
        </p:nvSpPr>
        <p:spPr>
          <a:xfrm>
            <a:off x="685800" y="5227782"/>
            <a:ext cx="10394707" cy="1107996"/>
          </a:xfrm>
          <a:prstGeom prst="rect">
            <a:avLst/>
          </a:prstGeom>
          <a:noFill/>
        </p:spPr>
        <p:txBody>
          <a:bodyPr wrap="square" rtlCol="0">
            <a:spAutoFit/>
          </a:bodyPr>
          <a:lstStyle/>
          <a:p>
            <a:r>
              <a:rPr lang="ru-RU" dirty="0" smtClean="0">
                <a:solidFill>
                  <a:prstClr val="black"/>
                </a:solidFill>
                <a:latin typeface="Calibri" panose="020F0502020204030204"/>
              </a:rPr>
              <a:t>       </a:t>
            </a:r>
            <a:r>
              <a:rPr lang="ru-RU" sz="1200" i="1" dirty="0">
                <a:solidFill>
                  <a:prstClr val="black"/>
                </a:solidFill>
                <a:latin typeface="Times New Roman" panose="02020603050405020304" pitchFamily="18" charset="0"/>
                <a:cs typeface="Times New Roman" panose="02020603050405020304" pitchFamily="18" charset="0"/>
              </a:rPr>
              <a:t>К примеру</a:t>
            </a:r>
            <a:r>
              <a:rPr lang="ru-RU" sz="1200" dirty="0">
                <a:solidFill>
                  <a:prstClr val="black"/>
                </a:solidFill>
                <a:latin typeface="Times New Roman" panose="02020603050405020304" pitchFamily="18" charset="0"/>
                <a:cs typeface="Times New Roman" panose="02020603050405020304" pitchFamily="18" charset="0"/>
              </a:rPr>
              <a:t>, </a:t>
            </a:r>
            <a:r>
              <a:rPr lang="ru-RU" sz="1400" dirty="0">
                <a:solidFill>
                  <a:prstClr val="black"/>
                </a:solidFill>
                <a:latin typeface="Times New Roman" panose="02020603050405020304" pitchFamily="18" charset="0"/>
                <a:cs typeface="Times New Roman" panose="02020603050405020304" pitchFamily="18" charset="0"/>
              </a:rPr>
              <a:t>если ОМПУ дополнительно к указанной фиксированной ставке</a:t>
            </a:r>
            <a:r>
              <a:rPr lang="ru-RU" sz="1200" dirty="0">
                <a:solidFill>
                  <a:prstClr val="black"/>
                </a:solidFill>
                <a:latin typeface="Times New Roman" panose="02020603050405020304" pitchFamily="18" charset="0"/>
                <a:cs typeface="Times New Roman" panose="02020603050405020304" pitchFamily="18" charset="0"/>
              </a:rPr>
              <a:t>, на основании критериев отнесения зданий и земельных участков, расположенных в черте населенного пункта к категории «неухоженных», увеличат налог до 150 %, субъект налогообложения, имеющий обязательства самостоятельно исчислять налог на недвижимое имущество и представлять расчет, чей объект налогообложения попадет под указанные критерии, величину обязательств по налогу на недвижимое имущество определит следующим образом: (оцененная стоимость объекта x 0.3%) x 150%)).  Полученный результат будет отражен в r. 7 гр. 8 Расчета по налогу на недвижимое имущество (</a:t>
            </a:r>
            <a:r>
              <a:rPr lang="ru-RU" sz="1200" dirty="0" err="1">
                <a:solidFill>
                  <a:prstClr val="black"/>
                </a:solidFill>
                <a:latin typeface="Times New Roman" panose="02020603050405020304" pitchFamily="18" charset="0"/>
                <a:cs typeface="Times New Roman" panose="02020603050405020304" pitchFamily="18" charset="0"/>
              </a:rPr>
              <a:t>Forma</a:t>
            </a:r>
            <a:r>
              <a:rPr lang="ru-RU" sz="1200" dirty="0">
                <a:solidFill>
                  <a:prstClr val="black"/>
                </a:solidFill>
                <a:latin typeface="Times New Roman" panose="02020603050405020304" pitchFamily="18" charset="0"/>
                <a:cs typeface="Times New Roman" panose="02020603050405020304" pitchFamily="18" charset="0"/>
              </a:rPr>
              <a:t> BIJ 17).</a:t>
            </a:r>
            <a:endParaRPr lang="ru-RU" dirty="0"/>
          </a:p>
        </p:txBody>
      </p:sp>
    </p:spTree>
    <p:extLst>
      <p:ext uri="{BB962C8B-B14F-4D97-AF65-F5344CB8AC3E}">
        <p14:creationId xmlns:p14="http://schemas.microsoft.com/office/powerpoint/2010/main" val="18034874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735304" y="263767"/>
            <a:ext cx="7642949" cy="5223843"/>
          </a:xfrm>
          <a:prstGeom prst="rect">
            <a:avLst/>
          </a:prstGeom>
        </p:spPr>
        <p:txBody>
          <a:bodyPr vert="horz" lIns="82953" tIns="41476" rIns="82953" bIns="4147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nSpc>
                <a:spcPct val="100000"/>
              </a:lnSpc>
              <a:spcBef>
                <a:spcPts val="0"/>
              </a:spcBef>
              <a:defRPr/>
            </a:pPr>
            <a:r>
              <a:rPr lang="ru-RU" sz="1814"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Система дорожных сборов, </a:t>
            </a:r>
            <a:r>
              <a:rPr lang="ro-RO" sz="1814"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a:lnSpc>
                <a:spcPct val="100000"/>
              </a:lnSpc>
              <a:spcBef>
                <a:spcPts val="0"/>
              </a:spcBef>
              <a:defRPr/>
            </a:pPr>
            <a:r>
              <a:rPr lang="ru-RU" sz="1633">
                <a:latin typeface="Times New Roman" panose="02020603050405020304" pitchFamily="18" charset="0"/>
                <a:cs typeface="Times New Roman" panose="02020603050405020304" pitchFamily="18" charset="0"/>
              </a:rPr>
              <a:t>регулируемых </a:t>
            </a:r>
            <a:r>
              <a:rPr lang="ru-RU" sz="1633">
                <a:solidFill>
                  <a:srgbClr val="FF0000"/>
                </a:solidFill>
                <a:latin typeface="Times New Roman" panose="02020603050405020304" pitchFamily="18" charset="0"/>
                <a:cs typeface="Times New Roman" panose="02020603050405020304" pitchFamily="18" charset="0"/>
              </a:rPr>
              <a:t>разделом </a:t>
            </a:r>
            <a:r>
              <a:rPr lang="ro-RO" sz="1633">
                <a:solidFill>
                  <a:srgbClr val="FF0000"/>
                </a:solidFill>
                <a:latin typeface="Times New Roman" panose="02020603050405020304" pitchFamily="18" charset="0"/>
                <a:cs typeface="Times New Roman" panose="02020603050405020304" pitchFamily="18" charset="0"/>
              </a:rPr>
              <a:t>IX </a:t>
            </a:r>
            <a:r>
              <a:rPr lang="ru-RU" sz="1633">
                <a:solidFill>
                  <a:srgbClr val="FF0000"/>
                </a:solidFill>
                <a:latin typeface="Times New Roman" panose="02020603050405020304" pitchFamily="18" charset="0"/>
                <a:cs typeface="Times New Roman" panose="02020603050405020304" pitchFamily="18" charset="0"/>
              </a:rPr>
              <a:t>Налогового Кодекса </a:t>
            </a:r>
            <a:r>
              <a:rPr lang="ru-RU" sz="1633">
                <a:latin typeface="Times New Roman" panose="02020603050405020304" pitchFamily="18" charset="0"/>
                <a:cs typeface="Times New Roman" panose="02020603050405020304" pitchFamily="18" charset="0"/>
              </a:rPr>
              <a:t>и</a:t>
            </a:r>
            <a:r>
              <a:rPr lang="ro-RO" sz="1633">
                <a:latin typeface="Times New Roman" panose="02020603050405020304" pitchFamily="18" charset="0"/>
                <a:cs typeface="Times New Roman" panose="02020603050405020304" pitchFamily="18" charset="0"/>
              </a:rPr>
              <a:t> </a:t>
            </a:r>
            <a:r>
              <a:rPr lang="ru-RU" sz="1633">
                <a:solidFill>
                  <a:srgbClr val="FF0000"/>
                </a:solidFill>
                <a:latin typeface="Times New Roman" panose="02020603050405020304" pitchFamily="18" charset="0"/>
                <a:cs typeface="Times New Roman" panose="02020603050405020304" pitchFamily="18" charset="0"/>
              </a:rPr>
              <a:t>Законом «О дорожном фонде»  </a:t>
            </a:r>
            <a:r>
              <a:rPr lang="ro-RO" sz="1633">
                <a:solidFill>
                  <a:srgbClr val="FF0000"/>
                </a:solidFill>
                <a:latin typeface="Times New Roman" panose="02020603050405020304" pitchFamily="18" charset="0"/>
                <a:cs typeface="Times New Roman" panose="02020603050405020304" pitchFamily="18" charset="0"/>
              </a:rPr>
              <a:t> </a:t>
            </a:r>
            <a:r>
              <a:rPr lang="ru-RU" sz="1633">
                <a:solidFill>
                  <a:srgbClr val="FF0000"/>
                </a:solidFill>
                <a:latin typeface="Times New Roman" panose="02020603050405020304" pitchFamily="18" charset="0"/>
                <a:cs typeface="Times New Roman" panose="02020603050405020304" pitchFamily="18" charset="0"/>
              </a:rPr>
              <a:t> </a:t>
            </a:r>
            <a:r>
              <a:rPr lang="ru-RU" sz="1633">
                <a:latin typeface="Times New Roman" panose="02020603050405020304" pitchFamily="18" charset="0"/>
                <a:cs typeface="Times New Roman" panose="02020603050405020304" pitchFamily="18" charset="0"/>
              </a:rPr>
              <a:t>№</a:t>
            </a:r>
            <a:r>
              <a:rPr lang="ro-RO" sz="1633">
                <a:latin typeface="Times New Roman" panose="02020603050405020304" pitchFamily="18" charset="0"/>
                <a:cs typeface="Times New Roman" panose="02020603050405020304" pitchFamily="18" charset="0"/>
              </a:rPr>
              <a:t> 720/1996</a:t>
            </a:r>
            <a:r>
              <a:rPr lang="ru-RU" sz="1633">
                <a:latin typeface="Times New Roman" panose="02020603050405020304" pitchFamily="18" charset="0"/>
                <a:cs typeface="Times New Roman" panose="02020603050405020304" pitchFamily="18" charset="0"/>
              </a:rPr>
              <a:t>, включает</a:t>
            </a:r>
            <a:r>
              <a:rPr lang="ro-RO" sz="1633">
                <a:latin typeface="Times New Roman" panose="02020603050405020304" pitchFamily="18" charset="0"/>
                <a:cs typeface="Times New Roman" panose="02020603050405020304" pitchFamily="18" charset="0"/>
              </a:rPr>
              <a:t>:</a:t>
            </a:r>
            <a:endParaRPr lang="ro-RO" sz="1633" dirty="0">
              <a:latin typeface="Times New Roman" panose="02020603050405020304" pitchFamily="18" charset="0"/>
              <a:cs typeface="Times New Roman" panose="02020603050405020304" pitchFamily="18" charset="0"/>
            </a:endParaRPr>
          </a:p>
        </p:txBody>
      </p:sp>
      <p:graphicFrame>
        <p:nvGraphicFramePr>
          <p:cNvPr id="3" name="Схема 1">
            <a:extLst>
              <a:ext uri="{FF2B5EF4-FFF2-40B4-BE49-F238E27FC236}">
                <a16:creationId xmlns:a16="http://schemas.microsoft.com/office/drawing/2014/main" id="{CF18B075-0A61-4E64-AFE4-78E04CE0E432}"/>
              </a:ext>
            </a:extLst>
          </p:cNvPr>
          <p:cNvGraphicFramePr/>
          <p:nvPr>
            <p:extLst/>
          </p:nvPr>
        </p:nvGraphicFramePr>
        <p:xfrm>
          <a:off x="820353" y="1255348"/>
          <a:ext cx="9062237" cy="4929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95701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83649" y="272035"/>
            <a:ext cx="8034895" cy="783889"/>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1996"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Сбор за пользование автомобильными дорогами автомобилями, зарегистрированными в Республике Молдова </a:t>
            </a:r>
            <a:endParaRPr lang="ro-RO" sz="1996" b="1" dirty="0">
              <a:solidFill>
                <a:srgbClr val="C00000"/>
              </a:solidFill>
              <a:effectLst>
                <a:outerShdw blurRad="38100" dist="38100" dir="2700000" algn="tl">
                  <a:srgbClr val="000000">
                    <a:alpha val="43137"/>
                  </a:srgbClr>
                </a:outerShdw>
              </a:effectLst>
            </a:endParaRPr>
          </a:p>
        </p:txBody>
      </p:sp>
      <p:sp>
        <p:nvSpPr>
          <p:cNvPr id="3" name="Content Placeholder 2"/>
          <p:cNvSpPr txBox="1">
            <a:spLocks/>
          </p:cNvSpPr>
          <p:nvPr/>
        </p:nvSpPr>
        <p:spPr>
          <a:xfrm>
            <a:off x="1983649" y="1236617"/>
            <a:ext cx="8875940" cy="4423954"/>
          </a:xfrm>
          <a:prstGeom prst="rect">
            <a:avLst/>
          </a:prstGeom>
        </p:spPr>
        <p:txBody>
          <a:bodyPr vert="horz" lIns="82953" tIns="41476" rIns="82953" bIns="4147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just"/>
            <a:r>
              <a:rPr lang="ru-RU" sz="1452" b="1" dirty="0">
                <a:latin typeface="Times New Roman" panose="02020603050405020304" pitchFamily="18" charset="0"/>
                <a:cs typeface="Times New Roman" panose="02020603050405020304" pitchFamily="18" charset="0"/>
              </a:rPr>
              <a:t>        </a:t>
            </a:r>
            <a:r>
              <a:rPr lang="ru-RU" sz="1452" b="1"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1452" dirty="0">
                <a:latin typeface="Times New Roman" panose="02020603050405020304" pitchFamily="18" charset="0"/>
                <a:cs typeface="Times New Roman" panose="02020603050405020304" pitchFamily="18" charset="0"/>
              </a:rPr>
              <a:t>являются физические и юридические лица – </a:t>
            </a:r>
            <a:r>
              <a:rPr lang="ru-RU" sz="1452" b="1" dirty="0" smtClean="0">
                <a:solidFill>
                  <a:srgbClr val="7030A0"/>
                </a:solidFill>
                <a:latin typeface="Times New Roman" panose="02020603050405020304" pitchFamily="18" charset="0"/>
                <a:cs typeface="Times New Roman" panose="02020603050405020304" pitchFamily="18" charset="0"/>
              </a:rPr>
              <a:t>владельцы* </a:t>
            </a:r>
            <a:r>
              <a:rPr lang="ru-RU" sz="1452" b="1" dirty="0">
                <a:solidFill>
                  <a:srgbClr val="7030A0"/>
                </a:solidFill>
                <a:latin typeface="Times New Roman" panose="02020603050405020304" pitchFamily="18" charset="0"/>
                <a:cs typeface="Times New Roman" panose="02020603050405020304" pitchFamily="18" charset="0"/>
              </a:rPr>
              <a:t>автомобилей, </a:t>
            </a:r>
            <a:r>
              <a:rPr lang="ru-RU" sz="1452" b="1" dirty="0" smtClean="0">
                <a:solidFill>
                  <a:srgbClr val="7030A0"/>
                </a:solidFill>
                <a:latin typeface="Times New Roman" panose="02020603050405020304" pitchFamily="18" charset="0"/>
                <a:cs typeface="Times New Roman" panose="02020603050405020304" pitchFamily="18" charset="0"/>
              </a:rPr>
              <a:t>   зарегистрированных </a:t>
            </a:r>
            <a:r>
              <a:rPr lang="ru-RU" sz="1452" b="1" dirty="0">
                <a:solidFill>
                  <a:srgbClr val="7030A0"/>
                </a:solidFill>
                <a:latin typeface="Times New Roman" panose="02020603050405020304" pitchFamily="18" charset="0"/>
                <a:cs typeface="Times New Roman" panose="02020603050405020304" pitchFamily="18" charset="0"/>
              </a:rPr>
              <a:t>в Республике Молдова.</a:t>
            </a:r>
          </a:p>
          <a:p>
            <a:r>
              <a:rPr lang="ro-RO" sz="1452" b="1" dirty="0">
                <a:solidFill>
                  <a:srgbClr val="7030A0"/>
                </a:solidFill>
                <a:latin typeface="Times New Roman" panose="02020603050405020304" pitchFamily="18" charset="0"/>
                <a:cs typeface="Times New Roman" panose="02020603050405020304" pitchFamily="18" charset="0"/>
              </a:rPr>
              <a:t>    </a:t>
            </a:r>
            <a:r>
              <a:rPr lang="ru-RU" sz="1452" b="1" dirty="0">
                <a:solidFill>
                  <a:srgbClr val="7030A0"/>
                </a:solidFill>
                <a:latin typeface="Times New Roman" panose="02020603050405020304" pitchFamily="18" charset="0"/>
                <a:cs typeface="Times New Roman" panose="02020603050405020304" pitchFamily="18" charset="0"/>
              </a:rPr>
              <a:t>Объектом налогообложения </a:t>
            </a:r>
            <a:r>
              <a:rPr lang="ru-RU" sz="1452" dirty="0">
                <a:latin typeface="Times New Roman" panose="02020603050405020304" pitchFamily="18" charset="0"/>
                <a:cs typeface="Times New Roman" panose="02020603050405020304" pitchFamily="18" charset="0"/>
              </a:rPr>
              <a:t>являются </a:t>
            </a:r>
            <a:r>
              <a:rPr lang="ru-RU" sz="1452" b="1" dirty="0">
                <a:solidFill>
                  <a:srgbClr val="7030A0"/>
                </a:solidFill>
                <a:latin typeface="Times New Roman" panose="02020603050405020304" pitchFamily="18" charset="0"/>
                <a:cs typeface="Times New Roman" panose="02020603050405020304" pitchFamily="18" charset="0"/>
              </a:rPr>
              <a:t>автомобили, зарегистрированные на постоянной или временной основе </a:t>
            </a:r>
            <a:r>
              <a:rPr lang="ru-RU" sz="1452" b="1" dirty="0">
                <a:solidFill>
                  <a:srgbClr val="C00000"/>
                </a:solidFill>
                <a:latin typeface="Times New Roman" panose="02020603050405020304" pitchFamily="18" charset="0"/>
                <a:cs typeface="Times New Roman" panose="02020603050405020304" pitchFamily="18" charset="0"/>
              </a:rPr>
              <a:t>или временно зарегистрированные для испытаний</a:t>
            </a:r>
            <a:r>
              <a:rPr lang="ru-RU" sz="1452" dirty="0">
                <a:latin typeface="Times New Roman" panose="02020603050405020304" pitchFamily="18" charset="0"/>
                <a:cs typeface="Times New Roman" panose="02020603050405020304" pitchFamily="18" charset="0"/>
              </a:rPr>
              <a:t> </a:t>
            </a:r>
            <a:r>
              <a:rPr lang="ru-RU" sz="1452" b="1" dirty="0">
                <a:solidFill>
                  <a:srgbClr val="7030A0"/>
                </a:solidFill>
                <a:latin typeface="Times New Roman" panose="02020603050405020304" pitchFamily="18" charset="0"/>
                <a:cs typeface="Times New Roman" panose="02020603050405020304" pitchFamily="18" charset="0"/>
              </a:rPr>
              <a:t>в Республике Молдова</a:t>
            </a:r>
            <a:r>
              <a:rPr lang="ru-RU" sz="1452" dirty="0">
                <a:latin typeface="Times New Roman" panose="02020603050405020304" pitchFamily="18" charset="0"/>
                <a:cs typeface="Times New Roman" panose="02020603050405020304" pitchFamily="18" charset="0"/>
              </a:rPr>
              <a:t>, мотоциклы, мопеды, скутеры, мотороллеры, легковые автомобили, грузовые автомобили, автомобили специального назначения на шасси легковых автомобилей или микроавтобусов, автомобили специального назначения на шасси грузовых автомобилей, тягачи, прицепы, полуприцепы, микроавтобусы, автобусы, трактора, другие самоходные автомобили</a:t>
            </a:r>
            <a:r>
              <a:rPr lang="ro-RO" sz="1452" dirty="0">
                <a:latin typeface="Times New Roman" panose="02020603050405020304" pitchFamily="18" charset="0"/>
                <a:cs typeface="Times New Roman" panose="02020603050405020304" pitchFamily="18" charset="0"/>
              </a:rPr>
              <a:t>.</a:t>
            </a:r>
          </a:p>
          <a:p>
            <a:pPr algn="l"/>
            <a:r>
              <a:rPr lang="ru-RU" sz="1452" dirty="0">
                <a:latin typeface="Times New Roman" panose="02020603050405020304" pitchFamily="18" charset="0"/>
                <a:cs typeface="Times New Roman" panose="02020603050405020304" pitchFamily="18" charset="0"/>
              </a:rPr>
              <a:t>      </a:t>
            </a:r>
            <a:r>
              <a:rPr lang="ru-RU" sz="1270" b="1" dirty="0">
                <a:solidFill>
                  <a:srgbClr val="7030A0"/>
                </a:solidFill>
                <a:latin typeface="Times New Roman" panose="02020603050405020304" pitchFamily="18" charset="0"/>
                <a:cs typeface="Times New Roman" panose="02020603050405020304" pitchFamily="18" charset="0"/>
              </a:rPr>
              <a:t>Не являются </a:t>
            </a:r>
            <a:r>
              <a:rPr lang="ru-RU" sz="1270" b="1" dirty="0" smtClean="0">
                <a:solidFill>
                  <a:srgbClr val="7030A0"/>
                </a:solidFill>
                <a:latin typeface="Times New Roman" panose="02020603050405020304" pitchFamily="18" charset="0"/>
                <a:cs typeface="Times New Roman" panose="02020603050405020304" pitchFamily="18" charset="0"/>
              </a:rPr>
              <a:t>объектами </a:t>
            </a:r>
            <a:r>
              <a:rPr lang="ru-RU" sz="1270" b="1" dirty="0">
                <a:solidFill>
                  <a:srgbClr val="7030A0"/>
                </a:solidFill>
                <a:latin typeface="Times New Roman" panose="02020603050405020304" pitchFamily="18" charset="0"/>
                <a:cs typeface="Times New Roman" panose="02020603050405020304" pitchFamily="18" charset="0"/>
              </a:rPr>
              <a:t>налогообложения:</a:t>
            </a:r>
          </a:p>
          <a:p>
            <a:pPr marL="406131" indent="-164181" algn="l"/>
            <a:r>
              <a:rPr lang="ru-RU" sz="1452" dirty="0">
                <a:latin typeface="Times New Roman" panose="02020603050405020304" pitchFamily="18" charset="0"/>
                <a:cs typeface="Times New Roman" panose="02020603050405020304" pitchFamily="18" charset="0"/>
              </a:rPr>
              <a:t>а) трактора и прицепы, используемые в сельскохозяйственной деятельности;</a:t>
            </a:r>
          </a:p>
          <a:p>
            <a:pPr marL="406131" indent="-164181" algn="l"/>
            <a:r>
              <a:rPr lang="ru-RU" sz="1452" dirty="0">
                <a:latin typeface="Times New Roman" panose="02020603050405020304" pitchFamily="18" charset="0"/>
                <a:cs typeface="Times New Roman" panose="02020603050405020304" pitchFamily="18" charset="0"/>
              </a:rPr>
              <a:t>b) автомобили общественного пользования на электрическом приводе;</a:t>
            </a:r>
          </a:p>
          <a:p>
            <a:pPr marL="406131" indent="-164181" algn="l"/>
            <a:r>
              <a:rPr lang="ru-RU" sz="1452" dirty="0">
                <a:latin typeface="Times New Roman" panose="02020603050405020304" pitchFamily="18" charset="0"/>
                <a:cs typeface="Times New Roman" panose="02020603050405020304" pitchFamily="18" charset="0"/>
              </a:rPr>
              <a:t>с) транспортные средства, входящие в оснащение иностранной военной силы, в соответствии с международными договорами, одной из сторон которых является Республика Молдова.</a:t>
            </a:r>
          </a:p>
          <a:p>
            <a:pPr indent="414772" algn="l">
              <a:spcBef>
                <a:spcPts val="0"/>
              </a:spcBef>
            </a:pPr>
            <a:endParaRPr lang="ru-RU" sz="1452"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414772" algn="l">
              <a:spcBef>
                <a:spcPts val="0"/>
              </a:spcBef>
            </a:pPr>
            <a:r>
              <a:rPr lang="ru-RU" sz="1452"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Налоговым </a:t>
            </a:r>
            <a:r>
              <a:rPr lang="ru-RU" sz="1452"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периодом является календарный год</a:t>
            </a:r>
            <a:r>
              <a:rPr lang="ro-RO" sz="1452"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indent="414772" algn="l">
              <a:spcBef>
                <a:spcPts val="0"/>
              </a:spcBef>
            </a:pPr>
            <a:endParaRPr lang="ro-RO" sz="1452"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414772" algn="l">
              <a:spcBef>
                <a:spcPts val="0"/>
              </a:spcBef>
            </a:pPr>
            <a:r>
              <a:rPr lang="ru-RU" sz="1452"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Ставки налогообложения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установлены в приложении № 1 к Разделу </a:t>
            </a:r>
            <a:r>
              <a:rPr lang="ro-RO"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IX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Налогового Кодекса</a:t>
            </a:r>
            <a:r>
              <a:rPr lang="ro-RO"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indent="414772" algn="just">
              <a:spcBef>
                <a:spcPts val="0"/>
              </a:spcBef>
            </a:pPr>
            <a:endParaRPr lang="en-US" sz="1724"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414772" algn="just">
              <a:spcBef>
                <a:spcPts val="0"/>
              </a:spcBef>
            </a:pPr>
            <a:endParaRPr lang="ro-RO" sz="907"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1983649" y="5763491"/>
            <a:ext cx="8665878" cy="615553"/>
          </a:xfrm>
          <a:prstGeom prst="rect">
            <a:avLst/>
          </a:prstGeom>
          <a:noFill/>
        </p:spPr>
        <p:txBody>
          <a:bodyPr wrap="square" rtlCol="0">
            <a:spAutoFit/>
          </a:bodyPr>
          <a:lstStyle/>
          <a:p>
            <a:r>
              <a:rPr lang="ru-RU" dirty="0"/>
              <a:t> </a:t>
            </a:r>
            <a:r>
              <a:rPr lang="ru-RU" sz="1600" dirty="0" smtClean="0">
                <a:latin typeface="Times New Roman" panose="02020603050405020304" pitchFamily="18" charset="0"/>
                <a:cs typeface="Times New Roman" panose="02020603050405020304" pitchFamily="18" charset="0"/>
              </a:rPr>
              <a:t>* </a:t>
            </a:r>
            <a:r>
              <a:rPr lang="ru-RU" sz="1600" i="1" dirty="0" smtClean="0">
                <a:latin typeface="Times New Roman" panose="02020603050405020304" pitchFamily="18" charset="0"/>
                <a:cs typeface="Times New Roman" panose="02020603050405020304" pitchFamily="18" charset="0"/>
              </a:rPr>
              <a:t>владелец </a:t>
            </a:r>
            <a:r>
              <a:rPr lang="ru-RU" sz="1600" i="1" dirty="0">
                <a:latin typeface="Times New Roman" panose="02020603050405020304" pitchFamily="18" charset="0"/>
                <a:cs typeface="Times New Roman" panose="02020603050405020304" pitchFamily="18" charset="0"/>
              </a:rPr>
              <a:t>автомобиля</a:t>
            </a:r>
            <a:r>
              <a:rPr lang="ru-RU" sz="1600" dirty="0">
                <a:latin typeface="Times New Roman" panose="02020603050405020304" pitchFamily="18" charset="0"/>
                <a:cs typeface="Times New Roman" panose="02020603050405020304" pitchFamily="18" charset="0"/>
              </a:rPr>
              <a:t> – физическое или юридическое лицо, во владении которого находится автомобиль.</a:t>
            </a:r>
          </a:p>
        </p:txBody>
      </p:sp>
    </p:spTree>
    <p:extLst>
      <p:ext uri="{BB962C8B-B14F-4D97-AF65-F5344CB8AC3E}">
        <p14:creationId xmlns:p14="http://schemas.microsoft.com/office/powerpoint/2010/main" val="29202926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623127" y="235132"/>
            <a:ext cx="7095639" cy="974832"/>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1800"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Порядок исчисления и уплаты сбора за пользование автомобильными дорогами автомобилями, зарегистрированными в РМ </a:t>
            </a:r>
            <a:endParaRPr lang="ro-RO" sz="1800" b="1" i="1" dirty="0">
              <a:solidFill>
                <a:srgbClr val="C00000"/>
              </a:solidFill>
              <a:effectLst>
                <a:outerShdw blurRad="38100" dist="38100" dir="2700000" algn="tl">
                  <a:srgbClr val="000000">
                    <a:alpha val="43137"/>
                  </a:srgbClr>
                </a:outerShdw>
              </a:effectLst>
            </a:endParaRPr>
          </a:p>
        </p:txBody>
      </p:sp>
      <p:sp>
        <p:nvSpPr>
          <p:cNvPr id="5" name="TextBox 4"/>
          <p:cNvSpPr txBox="1"/>
          <p:nvPr/>
        </p:nvSpPr>
        <p:spPr>
          <a:xfrm>
            <a:off x="1293092" y="1209964"/>
            <a:ext cx="9402618" cy="2242152"/>
          </a:xfrm>
          <a:prstGeom prst="rect">
            <a:avLst/>
          </a:prstGeom>
          <a:noFill/>
        </p:spPr>
        <p:txBody>
          <a:bodyPr wrap="square" rtlCol="0">
            <a:spAutoFit/>
          </a:bodyPr>
          <a:lstStyle/>
          <a:p>
            <a:pPr marL="285750" indent="-285750" algn="just">
              <a:buFont typeface="Wingdings" panose="05000000000000000000" pitchFamily="2" charset="2"/>
              <a:buChar char="Ø"/>
            </a:pPr>
            <a:r>
              <a:rPr lang="ru-RU" sz="1270" b="1" dirty="0" smtClean="0">
                <a:solidFill>
                  <a:srgbClr val="7030A0"/>
                </a:solidFill>
                <a:latin typeface="Times New Roman" panose="02020603050405020304" pitchFamily="18" charset="0"/>
                <a:cs typeface="Times New Roman" panose="02020603050405020304" pitchFamily="18" charset="0"/>
              </a:rPr>
              <a:t>     Исчисление </a:t>
            </a:r>
            <a:r>
              <a:rPr lang="ru-RU" sz="1270" b="1" dirty="0">
                <a:solidFill>
                  <a:srgbClr val="7030A0"/>
                </a:solidFill>
                <a:latin typeface="Times New Roman" panose="02020603050405020304" pitchFamily="18" charset="0"/>
                <a:cs typeface="Times New Roman" panose="02020603050405020304" pitchFamily="18" charset="0"/>
              </a:rPr>
              <a:t>сбора </a:t>
            </a:r>
            <a:r>
              <a:rPr lang="ru-RU" sz="1270" dirty="0">
                <a:latin typeface="Times New Roman" panose="02020603050405020304" pitchFamily="18" charset="0"/>
                <a:cs typeface="Times New Roman" panose="02020603050405020304" pitchFamily="18" charset="0"/>
              </a:rPr>
              <a:t>осуществляется субъектом </a:t>
            </a:r>
            <a:r>
              <a:rPr lang="ru-RU" sz="1270" b="1" dirty="0">
                <a:latin typeface="Times New Roman" panose="02020603050405020304" pitchFamily="18" charset="0"/>
                <a:cs typeface="Times New Roman" panose="02020603050405020304" pitchFamily="18" charset="0"/>
              </a:rPr>
              <a:t>налогообложения самостоятельно в зависимости от объекта налогообложения и ставки сбора</a:t>
            </a:r>
            <a:r>
              <a:rPr lang="ru-RU" sz="1270" dirty="0">
                <a:latin typeface="Times New Roman" panose="02020603050405020304" pitchFamily="18" charset="0"/>
                <a:cs typeface="Times New Roman" panose="02020603050405020304" pitchFamily="18" charset="0"/>
              </a:rPr>
              <a:t>, согласно </a:t>
            </a:r>
            <a:r>
              <a:rPr lang="ru-RU" sz="1270" dirty="0" smtClean="0">
                <a:latin typeface="Times New Roman" panose="02020603050405020304" pitchFamily="18" charset="0"/>
                <a:cs typeface="Times New Roman" panose="02020603050405020304" pitchFamily="18" charset="0"/>
              </a:rPr>
              <a:t>приложению 1 </a:t>
            </a:r>
            <a:r>
              <a:rPr lang="ru-RU" sz="1270" dirty="0">
                <a:latin typeface="Times New Roman" panose="02020603050405020304" pitchFamily="18" charset="0"/>
                <a:cs typeface="Times New Roman" panose="02020603050405020304" pitchFamily="18" charset="0"/>
              </a:rPr>
              <a:t>к разделу </a:t>
            </a:r>
            <a:r>
              <a:rPr lang="ro-RO" sz="1270" dirty="0">
                <a:latin typeface="Times New Roman" panose="02020603050405020304" pitchFamily="18" charset="0"/>
                <a:cs typeface="Times New Roman" panose="02020603050405020304" pitchFamily="18" charset="0"/>
              </a:rPr>
              <a:t>IX </a:t>
            </a:r>
            <a:r>
              <a:rPr lang="ru-RU" sz="1270" dirty="0">
                <a:latin typeface="Times New Roman" panose="02020603050405020304" pitchFamily="18" charset="0"/>
                <a:cs typeface="Times New Roman" panose="02020603050405020304" pitchFamily="18" charset="0"/>
              </a:rPr>
              <a:t>НК</a:t>
            </a:r>
            <a:r>
              <a:rPr lang="ru-RU" sz="1270" dirty="0" smtClean="0">
                <a:latin typeface="Times New Roman" panose="02020603050405020304" pitchFamily="18" charset="0"/>
                <a:cs typeface="Times New Roman" panose="02020603050405020304" pitchFamily="18" charset="0"/>
              </a:rPr>
              <a:t>.</a:t>
            </a:r>
          </a:p>
          <a:p>
            <a:pPr marL="285750" indent="-285750" algn="just">
              <a:buFont typeface="Wingdings" panose="05000000000000000000" pitchFamily="2" charset="2"/>
              <a:buChar char="Ø"/>
            </a:pPr>
            <a:r>
              <a:rPr lang="ru-RU" sz="1270" dirty="0" smtClean="0">
                <a:latin typeface="Times New Roman" panose="02020603050405020304" pitchFamily="18" charset="0"/>
                <a:cs typeface="Times New Roman" panose="02020603050405020304" pitchFamily="18" charset="0"/>
              </a:rPr>
              <a:t>     Сбор </a:t>
            </a:r>
            <a:r>
              <a:rPr lang="ru-RU" sz="1270" dirty="0">
                <a:latin typeface="Times New Roman" panose="02020603050405020304" pitchFamily="18" charset="0"/>
                <a:cs typeface="Times New Roman" panose="02020603050405020304" pitchFamily="18" charset="0"/>
              </a:rPr>
              <a:t>уплачивается за автомобили, находящиеся во владении субъекта налогообложения на дату возникновения обязательств по уплате сбора.</a:t>
            </a:r>
          </a:p>
          <a:p>
            <a:pPr marL="285750" indent="-285750" algn="just">
              <a:buFont typeface="Wingdings" panose="05000000000000000000" pitchFamily="2" charset="2"/>
              <a:buChar char="Ø"/>
            </a:pPr>
            <a:r>
              <a:rPr lang="ru-RU" sz="1270" b="1" dirty="0" smtClean="0">
                <a:solidFill>
                  <a:srgbClr val="7030A0"/>
                </a:solidFill>
                <a:latin typeface="Times New Roman" panose="02020603050405020304" pitchFamily="18" charset="0"/>
                <a:cs typeface="Times New Roman" panose="02020603050405020304" pitchFamily="18" charset="0"/>
              </a:rPr>
              <a:t>      Уплата сбора осуществляется </a:t>
            </a:r>
            <a:r>
              <a:rPr lang="ru-RU" sz="1270" b="1" dirty="0">
                <a:solidFill>
                  <a:srgbClr val="7030A0"/>
                </a:solidFill>
                <a:latin typeface="Times New Roman" panose="02020603050405020304" pitchFamily="18" charset="0"/>
                <a:cs typeface="Times New Roman" panose="02020603050405020304" pitchFamily="18" charset="0"/>
              </a:rPr>
              <a:t>за налоговый период разовым платежом и в полном объеме</a:t>
            </a:r>
            <a:r>
              <a:rPr lang="ru-RU" sz="1270" dirty="0">
                <a:latin typeface="Times New Roman" panose="02020603050405020304" pitchFamily="18" charset="0"/>
                <a:cs typeface="Times New Roman" panose="02020603050405020304" pitchFamily="18" charset="0"/>
              </a:rPr>
              <a:t>, </a:t>
            </a:r>
            <a:r>
              <a:rPr lang="ro-RO" sz="1270" u="sng" dirty="0">
                <a:latin typeface="Times New Roman" panose="02020603050405020304" pitchFamily="18" charset="0"/>
                <a:cs typeface="Times New Roman" panose="02020603050405020304" pitchFamily="18" charset="0"/>
              </a:rPr>
              <a:t>с оформлением платежного документа, </a:t>
            </a:r>
            <a:r>
              <a:rPr lang="ro-RO" sz="1270" b="1" u="sng" dirty="0">
                <a:latin typeface="Times New Roman" panose="02020603050405020304" pitchFamily="18" charset="0"/>
                <a:cs typeface="Times New Roman" panose="02020603050405020304" pitchFamily="18" charset="0"/>
              </a:rPr>
              <a:t>в котором в обязательном порядке указываются </a:t>
            </a:r>
            <a:r>
              <a:rPr lang="ro-RO" sz="1270" u="sng" dirty="0">
                <a:latin typeface="Times New Roman" panose="02020603050405020304" pitchFamily="18" charset="0"/>
                <a:cs typeface="Times New Roman" panose="02020603050405020304" pitchFamily="18" charset="0"/>
              </a:rPr>
              <a:t>идентификационный номер (VIN-код), тип и марка автомобиля</a:t>
            </a:r>
            <a:r>
              <a:rPr lang="ru-RU" sz="1270" u="sng" dirty="0">
                <a:latin typeface="Times New Roman" panose="02020603050405020304" pitchFamily="18" charset="0"/>
                <a:cs typeface="Times New Roman" panose="02020603050405020304" pitchFamily="18" charset="0"/>
              </a:rPr>
              <a:t> </a:t>
            </a:r>
            <a:r>
              <a:rPr lang="ru-RU" sz="1270" dirty="0">
                <a:latin typeface="Times New Roman" panose="02020603050405020304" pitchFamily="18" charset="0"/>
                <a:cs typeface="Times New Roman" panose="02020603050405020304" pitchFamily="18" charset="0"/>
              </a:rPr>
              <a:t>за каждый автомобиль</a:t>
            </a:r>
            <a:r>
              <a:rPr lang="ro-RO" sz="1270" dirty="0" smtClean="0">
                <a:latin typeface="Times New Roman" panose="02020603050405020304" pitchFamily="18" charset="0"/>
                <a:cs typeface="Times New Roman" panose="02020603050405020304" pitchFamily="18" charset="0"/>
              </a:rPr>
              <a:t>:</a:t>
            </a:r>
            <a:endParaRPr lang="ru-RU" sz="1270" dirty="0" smtClean="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ru-RU" sz="1270" dirty="0" smtClean="0">
                <a:latin typeface="Times New Roman" panose="02020603050405020304" pitchFamily="18" charset="0"/>
                <a:cs typeface="Times New Roman" panose="02020603050405020304" pitchFamily="18" charset="0"/>
              </a:rPr>
              <a:t>        на </a:t>
            </a:r>
            <a:r>
              <a:rPr lang="ru-RU" sz="1270" dirty="0">
                <a:latin typeface="Times New Roman" panose="02020603050405020304" pitchFamily="18" charset="0"/>
                <a:cs typeface="Times New Roman" panose="02020603050405020304" pitchFamily="18" charset="0"/>
              </a:rPr>
              <a:t>дату прохождения ежегодного периодического </a:t>
            </a:r>
            <a:r>
              <a:rPr lang="ru-RU" sz="1270" u="sng" dirty="0">
                <a:latin typeface="Times New Roman" panose="02020603050405020304" pitchFamily="18" charset="0"/>
                <a:cs typeface="Times New Roman" panose="02020603050405020304" pitchFamily="18" charset="0"/>
              </a:rPr>
              <a:t>технического осмотра </a:t>
            </a:r>
            <a:r>
              <a:rPr lang="ru-RU" sz="1270" dirty="0">
                <a:latin typeface="Times New Roman" panose="02020603050405020304" pitchFamily="18" charset="0"/>
                <a:cs typeface="Times New Roman" panose="02020603050405020304" pitchFamily="18" charset="0"/>
              </a:rPr>
              <a:t>транспортного средства, если до этой даты сбор не был уплачен </a:t>
            </a:r>
            <a:endParaRPr lang="ru-RU" sz="1270" dirty="0" smtClean="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ru-RU" sz="1270" dirty="0" smtClean="0">
                <a:latin typeface="Times New Roman" panose="02020603050405020304" pitchFamily="18" charset="0"/>
                <a:cs typeface="Times New Roman" panose="02020603050405020304" pitchFamily="18" charset="0"/>
              </a:rPr>
              <a:t>         периодический </a:t>
            </a:r>
            <a:r>
              <a:rPr lang="ru-RU" sz="1270" dirty="0">
                <a:latin typeface="Times New Roman" panose="02020603050405020304" pitchFamily="18" charset="0"/>
                <a:cs typeface="Times New Roman" panose="02020603050405020304" pitchFamily="18" charset="0"/>
              </a:rPr>
              <a:t>технический осмотр транспортного средства проводится лишь при условии уплаты сбора на текущий год.</a:t>
            </a:r>
            <a:endParaRPr lang="en-US" sz="1270" dirty="0" smtClean="0">
              <a:latin typeface="Times New Roman" panose="02020603050405020304" pitchFamily="18" charset="0"/>
              <a:cs typeface="Times New Roman" panose="02020603050405020304" pitchFamily="18" charset="0"/>
            </a:endParaRPr>
          </a:p>
          <a:p>
            <a:pPr indent="414772" algn="just"/>
            <a:endParaRPr lang="ru-RU" sz="127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819564" y="4849090"/>
            <a:ext cx="9347199" cy="1460400"/>
          </a:xfrm>
          <a:prstGeom prst="rect">
            <a:avLst/>
          </a:prstGeom>
          <a:noFill/>
        </p:spPr>
        <p:txBody>
          <a:bodyPr wrap="square" rtlCol="0">
            <a:spAutoFit/>
          </a:bodyPr>
          <a:lstStyle/>
          <a:p>
            <a:pPr algn="just"/>
            <a:r>
              <a:rPr lang="ru-RU" sz="1270" i="1" dirty="0" smtClean="0">
                <a:latin typeface="Times New Roman" panose="02020603050405020304" pitchFamily="18" charset="0"/>
                <a:cs typeface="Times New Roman" panose="02020603050405020304" pitchFamily="18" charset="0"/>
              </a:rPr>
              <a:t>* За </a:t>
            </a:r>
            <a:r>
              <a:rPr lang="ru-RU" sz="1270" i="1" dirty="0">
                <a:latin typeface="Times New Roman" panose="02020603050405020304" pitchFamily="18" charset="0"/>
                <a:cs typeface="Times New Roman" panose="02020603050405020304" pitchFamily="18" charset="0"/>
              </a:rPr>
              <a:t>автомобили, которые в соответствии с законодательством подлежат обязательному техническому тестированию/техническому осмотру два раза в год, субъекты налогообложения уплачивают сбор равными частями на дату прохождения обязательного технического тестирования.</a:t>
            </a:r>
          </a:p>
          <a:p>
            <a:pPr algn="just"/>
            <a:r>
              <a:rPr lang="ru-RU" sz="1270" b="1" dirty="0" smtClean="0">
                <a:solidFill>
                  <a:srgbClr val="7030A0"/>
                </a:solidFill>
                <a:latin typeface="Times New Roman" panose="02020603050405020304" pitchFamily="18" charset="0"/>
                <a:cs typeface="Times New Roman" panose="02020603050405020304" pitchFamily="18" charset="0"/>
              </a:rPr>
              <a:t>     Сбор </a:t>
            </a:r>
            <a:r>
              <a:rPr lang="ru-RU" sz="1270" b="1" dirty="0">
                <a:solidFill>
                  <a:srgbClr val="7030A0"/>
                </a:solidFill>
                <a:latin typeface="Times New Roman" panose="02020603050405020304" pitchFamily="18" charset="0"/>
                <a:cs typeface="Times New Roman" panose="02020603050405020304" pitchFamily="18" charset="0"/>
              </a:rPr>
              <a:t>не уплачивается за</a:t>
            </a:r>
            <a:r>
              <a:rPr lang="ru-RU" sz="1270" dirty="0">
                <a:latin typeface="Times New Roman" panose="02020603050405020304" pitchFamily="18" charset="0"/>
                <a:cs typeface="Times New Roman" panose="02020603050405020304" pitchFamily="18" charset="0"/>
              </a:rPr>
              <a:t>:</a:t>
            </a:r>
          </a:p>
          <a:p>
            <a:pPr marL="259232" indent="-259232">
              <a:buFontTx/>
              <a:buChar char="-"/>
            </a:pPr>
            <a:r>
              <a:rPr lang="ru-RU" sz="1270" dirty="0">
                <a:latin typeface="Times New Roman" panose="02020603050405020304" pitchFamily="18" charset="0"/>
                <a:cs typeface="Times New Roman" panose="02020603050405020304" pitchFamily="18" charset="0"/>
              </a:rPr>
              <a:t>выбракованные автомобили, а также временно не эксплуатируемые, изъятые из эксплуатации или снятые с учета органами, уполномоченными вести учет автомобилей;</a:t>
            </a:r>
            <a:endParaRPr lang="ro-RO" sz="1270" dirty="0">
              <a:latin typeface="Times New Roman" panose="02020603050405020304" pitchFamily="18" charset="0"/>
              <a:cs typeface="Times New Roman" panose="02020603050405020304" pitchFamily="18" charset="0"/>
            </a:endParaRPr>
          </a:p>
          <a:p>
            <a:r>
              <a:rPr lang="ru-RU" sz="1270" dirty="0">
                <a:latin typeface="Times New Roman" panose="02020603050405020304" pitchFamily="18" charset="0"/>
                <a:cs typeface="Times New Roman" panose="02020603050405020304" pitchFamily="18" charset="0"/>
              </a:rPr>
              <a:t>- </a:t>
            </a:r>
            <a:r>
              <a:rPr lang="ro-RO" sz="1270" dirty="0">
                <a:latin typeface="Times New Roman" panose="02020603050405020304" pitchFamily="18" charset="0"/>
                <a:cs typeface="Times New Roman" panose="02020603050405020304" pitchFamily="18" charset="0"/>
              </a:rPr>
              <a:t>   </a:t>
            </a:r>
            <a:r>
              <a:rPr lang="ru-RU" sz="1270" dirty="0">
                <a:latin typeface="Times New Roman" panose="02020603050405020304" pitchFamily="18" charset="0"/>
                <a:cs typeface="Times New Roman" panose="02020603050405020304" pitchFamily="18" charset="0"/>
              </a:rPr>
              <a:t>автомобили, не используемые физическими лицами – гражданами</a:t>
            </a:r>
            <a:r>
              <a:rPr lang="ro-RO" sz="1270" dirty="0">
                <a:latin typeface="Times New Roman" panose="02020603050405020304" pitchFamily="18" charset="0"/>
                <a:cs typeface="Times New Roman" panose="02020603050405020304" pitchFamily="18" charset="0"/>
              </a:rPr>
              <a:t>.**</a:t>
            </a:r>
          </a:p>
        </p:txBody>
      </p:sp>
      <p:sp>
        <p:nvSpPr>
          <p:cNvPr id="6" name="TextBox 5"/>
          <p:cNvSpPr txBox="1"/>
          <p:nvPr/>
        </p:nvSpPr>
        <p:spPr>
          <a:xfrm>
            <a:off x="1394692" y="3315855"/>
            <a:ext cx="9578108" cy="1169551"/>
          </a:xfrm>
          <a:prstGeom prst="rect">
            <a:avLst/>
          </a:prstGeom>
          <a:noFill/>
        </p:spPr>
        <p:txBody>
          <a:bodyPr wrap="square" rtlCol="0">
            <a:spAutoFit/>
          </a:bodyPr>
          <a:lstStyle/>
          <a:p>
            <a:pPr lvl="0"/>
            <a:r>
              <a:rPr lang="ru-RU" sz="1200" b="1" dirty="0" smtClean="0">
                <a:solidFill>
                  <a:srgbClr val="7030A0"/>
                </a:solidFill>
                <a:latin typeface="Times New Roman" panose="02020603050405020304" pitchFamily="18" charset="0"/>
                <a:cs typeface="Times New Roman" panose="02020603050405020304" pitchFamily="18" charset="0"/>
              </a:rPr>
              <a:t>      В </a:t>
            </a:r>
            <a:r>
              <a:rPr lang="ru-RU" sz="1200" b="1" dirty="0">
                <a:solidFill>
                  <a:srgbClr val="7030A0"/>
                </a:solidFill>
                <a:latin typeface="Times New Roman" panose="02020603050405020304" pitchFamily="18" charset="0"/>
                <a:cs typeface="Times New Roman" panose="02020603050405020304" pitchFamily="18" charset="0"/>
              </a:rPr>
              <a:t>случае автомобилей, временно зарегистрированных для пробных </a:t>
            </a:r>
            <a:r>
              <a:rPr lang="ru-RU" sz="1200" b="1" dirty="0" smtClean="0">
                <a:solidFill>
                  <a:srgbClr val="7030A0"/>
                </a:solidFill>
                <a:latin typeface="Times New Roman" panose="02020603050405020304" pitchFamily="18" charset="0"/>
                <a:cs typeface="Times New Roman" panose="02020603050405020304" pitchFamily="18" charset="0"/>
              </a:rPr>
              <a:t>испытаний:</a:t>
            </a:r>
            <a:endParaRPr lang="ru-RU" sz="1200" b="1" dirty="0">
              <a:solidFill>
                <a:srgbClr val="7030A0"/>
              </a:solidFill>
              <a:latin typeface="Times New Roman" panose="02020603050405020304" pitchFamily="18" charset="0"/>
              <a:cs typeface="Times New Roman" panose="02020603050405020304" pitchFamily="18" charset="0"/>
            </a:endParaRPr>
          </a:p>
          <a:p>
            <a:pPr indent="-171450">
              <a:spcAft>
                <a:spcPts val="600"/>
              </a:spcAft>
              <a:buFont typeface="Wingdings" panose="05000000000000000000" pitchFamily="2" charset="2"/>
              <a:buChar char="ü"/>
            </a:pP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налоговый период составляет 90 дней со дня уплаты сбора;</a:t>
            </a:r>
            <a:endParaRPr lang="ru-RU" sz="1200" b="1" dirty="0">
              <a:latin typeface="Times New Roman" panose="02020603050405020304" pitchFamily="18" charset="0"/>
              <a:cs typeface="Times New Roman" panose="02020603050405020304" pitchFamily="18" charset="0"/>
            </a:endParaRPr>
          </a:p>
          <a:p>
            <a:pPr indent="-171450">
              <a:spcAft>
                <a:spcPts val="600"/>
              </a:spcAft>
              <a:buFont typeface="Wingdings" panose="05000000000000000000" pitchFamily="2" charset="2"/>
              <a:buChar char="ü"/>
            </a:pP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ставка сбора составляет </a:t>
            </a:r>
            <a:r>
              <a:rPr lang="ru-RU" sz="1200" dirty="0" smtClean="0">
                <a:latin typeface="Times New Roman" panose="02020603050405020304" pitchFamily="18" charset="0"/>
                <a:cs typeface="Times New Roman" panose="02020603050405020304" pitchFamily="18" charset="0"/>
              </a:rPr>
              <a:t>25 % </a:t>
            </a:r>
            <a:r>
              <a:rPr lang="ru-RU" sz="1200" dirty="0">
                <a:latin typeface="Times New Roman" panose="02020603050405020304" pitchFamily="18" charset="0"/>
                <a:cs typeface="Times New Roman" panose="02020603050405020304" pitchFamily="18" charset="0"/>
              </a:rPr>
              <a:t>от ставки сбора, установленного в соответствии с приложением 1 к настоящему разделу;</a:t>
            </a:r>
            <a:endParaRPr lang="ru-RU" sz="1200" b="1" dirty="0">
              <a:latin typeface="Times New Roman" panose="02020603050405020304" pitchFamily="18" charset="0"/>
              <a:cs typeface="Times New Roman" panose="02020603050405020304" pitchFamily="18" charset="0"/>
            </a:endParaRPr>
          </a:p>
          <a:p>
            <a:pPr indent="-171450">
              <a:spcAft>
                <a:spcPts val="600"/>
              </a:spcAft>
              <a:buFont typeface="Wingdings" panose="05000000000000000000" pitchFamily="2" charset="2"/>
              <a:buChar char="ü"/>
            </a:pP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по истечении срока, указанного в пункте а), за оставшийся в соответствующем календарном году налоговый период субъекты налогообложения уплачивают сбор в полном размере согласно статье 339.</a:t>
            </a:r>
            <a:endParaRPr lang="ru-RU"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65450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65605" y="249284"/>
            <a:ext cx="8034895" cy="783889"/>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1996" b="1" i="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Отчет по уплаченной сумме сбора за пользование автомобильными дорогами автомобилями, зарегистрированными в РМ </a:t>
            </a:r>
            <a:endParaRPr lang="ro-RO" sz="1996" b="1" i="1" dirty="0">
              <a:solidFill>
                <a:srgbClr val="C00000"/>
              </a:solidFill>
              <a:effectLst>
                <a:outerShdw blurRad="38100" dist="38100" dir="2700000" algn="tl">
                  <a:srgbClr val="000000">
                    <a:alpha val="43137"/>
                  </a:srgbClr>
                </a:outerShdw>
              </a:effectLst>
            </a:endParaRPr>
          </a:p>
        </p:txBody>
      </p:sp>
      <p:sp>
        <p:nvSpPr>
          <p:cNvPr id="3" name="Content Placeholder 2"/>
          <p:cNvSpPr txBox="1">
            <a:spLocks/>
          </p:cNvSpPr>
          <p:nvPr/>
        </p:nvSpPr>
        <p:spPr>
          <a:xfrm>
            <a:off x="1487056" y="1173018"/>
            <a:ext cx="9236362" cy="4984176"/>
          </a:xfrm>
          <a:prstGeom prst="rect">
            <a:avLst/>
          </a:prstGeom>
        </p:spPr>
        <p:txBody>
          <a:bodyPr vert="horz" lIns="82953" tIns="41476" rIns="82953" bIns="4147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indent="414772" algn="just">
              <a:lnSpc>
                <a:spcPct val="100000"/>
              </a:lnSpc>
              <a:spcBef>
                <a:spcPts val="0"/>
              </a:spcBef>
            </a:pPr>
            <a:r>
              <a:rPr lang="ru-RU" sz="1633" b="1" dirty="0">
                <a:solidFill>
                  <a:prstClr val="black"/>
                </a:solidFill>
                <a:latin typeface="Times New Roman" panose="02020603050405020304" pitchFamily="18" charset="0"/>
                <a:cs typeface="Times New Roman" panose="02020603050405020304" pitchFamily="18" charset="0"/>
              </a:rPr>
              <a:t>Юридические и физические лица, осуществляющие предпринимательскую деятельность </a:t>
            </a:r>
            <a:r>
              <a:rPr lang="ro-RO" sz="1633" dirty="0">
                <a:solidFill>
                  <a:prstClr val="black"/>
                </a:solidFill>
                <a:latin typeface="Times New Roman" panose="02020603050405020304" pitchFamily="18" charset="0"/>
                <a:cs typeface="Times New Roman" panose="02020603050405020304" pitchFamily="18" charset="0"/>
              </a:rPr>
              <a:t>– </a:t>
            </a:r>
            <a:r>
              <a:rPr lang="ru-RU" sz="1633" dirty="0">
                <a:solidFill>
                  <a:prstClr val="black"/>
                </a:solidFill>
                <a:latin typeface="Times New Roman" panose="02020603050405020304" pitchFamily="18" charset="0"/>
                <a:cs typeface="Times New Roman" panose="02020603050405020304" pitchFamily="18" charset="0"/>
              </a:rPr>
              <a:t>субъекты обложения сбором за пользование автомобильными дорогами, зарегистрированными автомобилями </a:t>
            </a:r>
            <a:r>
              <a:rPr lang="ru-RU" sz="1633" b="1" i="1" dirty="0">
                <a:latin typeface="Times New Roman" panose="02020603050405020304" pitchFamily="18" charset="0"/>
                <a:cs typeface="Times New Roman" panose="02020603050405020304" pitchFamily="18" charset="0"/>
              </a:rPr>
              <a:t>представляют ежегодно</a:t>
            </a:r>
            <a:r>
              <a:rPr lang="pt-BR" sz="1633" b="1" i="1" dirty="0">
                <a:latin typeface="Times New Roman" panose="02020603050405020304" pitchFamily="18" charset="0"/>
                <a:cs typeface="Times New Roman" panose="02020603050405020304" pitchFamily="18" charset="0"/>
              </a:rPr>
              <a:t>, </a:t>
            </a:r>
            <a:r>
              <a:rPr lang="ru-RU" sz="1633" b="1" i="1" dirty="0">
                <a:latin typeface="Times New Roman" panose="02020603050405020304" pitchFamily="18" charset="0"/>
                <a:cs typeface="Times New Roman" panose="02020603050405020304" pitchFamily="18" charset="0"/>
              </a:rPr>
              <a:t>до </a:t>
            </a:r>
            <a:r>
              <a:rPr lang="pt-BR" sz="1633" b="1" i="1" dirty="0">
                <a:latin typeface="Times New Roman" panose="02020603050405020304" pitchFamily="18" charset="0"/>
                <a:cs typeface="Times New Roman" panose="02020603050405020304" pitchFamily="18" charset="0"/>
              </a:rPr>
              <a:t>25 </a:t>
            </a:r>
            <a:r>
              <a:rPr lang="ru-RU" sz="1633" b="1" i="1" dirty="0">
                <a:latin typeface="Times New Roman" panose="02020603050405020304" pitchFamily="18" charset="0"/>
                <a:cs typeface="Times New Roman" panose="02020603050405020304" pitchFamily="18" charset="0"/>
              </a:rPr>
              <a:t>января года, следующего за отчетным налоговым годом </a:t>
            </a:r>
            <a:r>
              <a:rPr lang="ru-RU"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Отчет по сбору за пользование автомобильными дорогами автомобилями, зарегистрированными в РМ </a:t>
            </a:r>
            <a:r>
              <a:rPr lang="x-none"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u-RU"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 </a:t>
            </a:r>
            <a:r>
              <a:rPr lang="en-US"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t>
            </a:r>
            <a:r>
              <a:rPr lang="ro-RO"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FD</a:t>
            </a:r>
            <a:r>
              <a:rPr lang="en-US"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a:t>
            </a:r>
            <a:r>
              <a:rPr lang="ro-RO"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9</a:t>
            </a:r>
            <a:r>
              <a:rPr lang="x-none"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x-none" sz="1633" dirty="0">
                <a:solidFill>
                  <a:srgbClr val="5B9BD5">
                    <a:lumMod val="75000"/>
                  </a:srgbClr>
                </a:solidFill>
                <a:latin typeface="Times New Roman" panose="02020603050405020304" pitchFamily="18" charset="0"/>
                <a:cs typeface="Times New Roman" panose="02020603050405020304" pitchFamily="18" charset="0"/>
              </a:rPr>
              <a:t>, </a:t>
            </a:r>
            <a:r>
              <a:rPr lang="ru-RU" sz="1633" dirty="0">
                <a:solidFill>
                  <a:prstClr val="black"/>
                </a:solidFill>
                <a:latin typeface="Times New Roman" panose="02020603050405020304" pitchFamily="18" charset="0"/>
                <a:cs typeface="Times New Roman" panose="02020603050405020304" pitchFamily="18" charset="0"/>
              </a:rPr>
              <a:t>утвержденный Приказом ГНС №</a:t>
            </a:r>
            <a:r>
              <a:rPr lang="x-none" sz="1633" dirty="0">
                <a:solidFill>
                  <a:prstClr val="black"/>
                </a:solidFill>
                <a:latin typeface="Times New Roman" panose="02020603050405020304" pitchFamily="18" charset="0"/>
                <a:cs typeface="Times New Roman" panose="02020603050405020304" pitchFamily="18" charset="0"/>
              </a:rPr>
              <a:t> </a:t>
            </a:r>
            <a:r>
              <a:rPr lang="ro-RO" sz="1633" dirty="0">
                <a:solidFill>
                  <a:prstClr val="black"/>
                </a:solidFill>
                <a:latin typeface="Times New Roman" panose="02020603050405020304" pitchFamily="18" charset="0"/>
                <a:cs typeface="Times New Roman" panose="02020603050405020304" pitchFamily="18" charset="0"/>
              </a:rPr>
              <a:t>406</a:t>
            </a:r>
            <a:r>
              <a:rPr lang="x-none" sz="1633" dirty="0">
                <a:solidFill>
                  <a:prstClr val="black"/>
                </a:solidFill>
                <a:latin typeface="Times New Roman" panose="02020603050405020304" pitchFamily="18" charset="0"/>
                <a:cs typeface="Times New Roman" panose="02020603050405020304" pitchFamily="18" charset="0"/>
              </a:rPr>
              <a:t> </a:t>
            </a:r>
            <a:r>
              <a:rPr lang="ru-RU" sz="1633" dirty="0">
                <a:solidFill>
                  <a:prstClr val="black"/>
                </a:solidFill>
                <a:latin typeface="Times New Roman" panose="02020603050405020304" pitchFamily="18" charset="0"/>
                <a:cs typeface="Times New Roman" panose="02020603050405020304" pitchFamily="18" charset="0"/>
              </a:rPr>
              <a:t>от</a:t>
            </a:r>
            <a:r>
              <a:rPr lang="x-none" sz="1633" dirty="0">
                <a:solidFill>
                  <a:prstClr val="black"/>
                </a:solidFill>
                <a:latin typeface="Times New Roman" panose="02020603050405020304" pitchFamily="18" charset="0"/>
                <a:cs typeface="Times New Roman" panose="02020603050405020304" pitchFamily="18" charset="0"/>
              </a:rPr>
              <a:t> </a:t>
            </a:r>
            <a:r>
              <a:rPr lang="ro-RO" sz="1633" dirty="0">
                <a:solidFill>
                  <a:prstClr val="black"/>
                </a:solidFill>
                <a:latin typeface="Times New Roman" panose="02020603050405020304" pitchFamily="18" charset="0"/>
                <a:cs typeface="Times New Roman" panose="02020603050405020304" pitchFamily="18" charset="0"/>
              </a:rPr>
              <a:t>08.08.2019</a:t>
            </a:r>
            <a:r>
              <a:rPr lang="ru-RU" sz="1633" dirty="0">
                <a:solidFill>
                  <a:prstClr val="black"/>
                </a:solidFill>
                <a:latin typeface="Times New Roman" panose="02020603050405020304" pitchFamily="18" charset="0"/>
                <a:cs typeface="Times New Roman" panose="02020603050405020304" pitchFamily="18" charset="0"/>
              </a:rPr>
              <a:t>.</a:t>
            </a:r>
            <a:endParaRPr lang="ro-RO" sz="1633" dirty="0">
              <a:solidFill>
                <a:prstClr val="black"/>
              </a:solidFill>
              <a:latin typeface="Times New Roman" panose="02020603050405020304" pitchFamily="18" charset="0"/>
              <a:cs typeface="Times New Roman" panose="02020603050405020304" pitchFamily="18" charset="0"/>
            </a:endParaRPr>
          </a:p>
          <a:p>
            <a:pPr indent="414772">
              <a:lnSpc>
                <a:spcPct val="100000"/>
              </a:lnSpc>
              <a:spcBef>
                <a:spcPts val="0"/>
              </a:spcBef>
            </a:pPr>
            <a:endParaRPr lang="en-US" sz="1633" b="1" i="1" dirty="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414772" algn="just">
              <a:lnSpc>
                <a:spcPct val="100000"/>
              </a:lnSpc>
              <a:spcBef>
                <a:spcPts val="544"/>
              </a:spcBef>
            </a:pPr>
            <a:r>
              <a:rPr lang="ru-RU" sz="1633" dirty="0">
                <a:solidFill>
                  <a:prstClr val="black"/>
                </a:solidFill>
                <a:latin typeface="Times New Roman" panose="02020603050405020304" pitchFamily="18" charset="0"/>
                <a:cs typeface="Times New Roman" panose="02020603050405020304" pitchFamily="18" charset="0"/>
              </a:rPr>
              <a:t>Индивидуальный предприниматель, крестьянское (фермерское) хозяйство, в которых среднегодовая численность работников на протяжении налогового периода не превышает </a:t>
            </a:r>
            <a:r>
              <a:rPr lang="ru-RU" sz="1633" dirty="0" smtClean="0">
                <a:solidFill>
                  <a:prstClr val="black"/>
                </a:solidFill>
                <a:latin typeface="Times New Roman" panose="02020603050405020304" pitchFamily="18" charset="0"/>
                <a:cs typeface="Times New Roman" panose="02020603050405020304" pitchFamily="18" charset="0"/>
              </a:rPr>
              <a:t>пяти </a:t>
            </a:r>
            <a:r>
              <a:rPr lang="ru-RU" sz="1633" dirty="0">
                <a:solidFill>
                  <a:prstClr val="black"/>
                </a:solidFill>
                <a:latin typeface="Times New Roman" panose="02020603050405020304" pitchFamily="18" charset="0"/>
                <a:cs typeface="Times New Roman" panose="02020603050405020304" pitchFamily="18" charset="0"/>
              </a:rPr>
              <a:t>единиц и которые не зарегистрированы в качестве плательщиков НДС, представляют единую налоговую отчетность в срок </a:t>
            </a:r>
            <a:r>
              <a:rPr lang="ru-RU" sz="1633" b="1" i="1" dirty="0">
                <a:solidFill>
                  <a:prstClr val="black"/>
                </a:solidFill>
                <a:latin typeface="Times New Roman" panose="02020603050405020304" pitchFamily="18" charset="0"/>
                <a:cs typeface="Times New Roman" panose="02020603050405020304" pitchFamily="18" charset="0"/>
              </a:rPr>
              <a:t>до 25 марта года, следующего за отчетным налоговым годом</a:t>
            </a:r>
            <a:r>
              <a:rPr lang="ru-RU" sz="1633" dirty="0"/>
              <a:t>, </a:t>
            </a:r>
            <a:r>
              <a:rPr lang="ru-RU"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Единый налоговый отчет </a:t>
            </a:r>
            <a:r>
              <a:rPr lang="ro-RO"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Декларация</a:t>
            </a:r>
            <a:r>
              <a:rPr lang="ro-RO"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 </a:t>
            </a:r>
            <a:r>
              <a:rPr lang="ro-RO"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UNIF</a:t>
            </a:r>
            <a:r>
              <a:rPr lang="ru-RU"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21</a:t>
            </a:r>
            <a:r>
              <a:rPr lang="ro-RO" sz="1633"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o-RO" sz="1633" i="1" dirty="0">
                <a:solidFill>
                  <a:srgbClr val="5B9BD5">
                    <a:lumMod val="75000"/>
                  </a:srgbClr>
                </a:solidFill>
                <a:latin typeface="Times New Roman" panose="02020603050405020304" pitchFamily="18" charset="0"/>
                <a:cs typeface="Times New Roman" panose="02020603050405020304" pitchFamily="18" charset="0"/>
              </a:rPr>
              <a:t>, </a:t>
            </a:r>
            <a:r>
              <a:rPr lang="ru-RU" sz="1633" dirty="0">
                <a:solidFill>
                  <a:prstClr val="black"/>
                </a:solidFill>
                <a:latin typeface="Times New Roman" panose="02020603050405020304" pitchFamily="18" charset="0"/>
                <a:cs typeface="Times New Roman" panose="02020603050405020304" pitchFamily="18" charset="0"/>
              </a:rPr>
              <a:t>утвержденный Приказом ГНС № № 140  от  16.03.2021</a:t>
            </a:r>
            <a:r>
              <a:rPr lang="ru-RU" sz="1633" dirty="0">
                <a:ln w="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года.</a:t>
            </a:r>
            <a:endParaRPr lang="ro-RO" sz="1633" i="1" dirty="0">
              <a:solidFill>
                <a:prstClr val="black"/>
              </a:solidFill>
              <a:latin typeface="Times New Roman" panose="02020603050405020304" pitchFamily="18" charset="0"/>
              <a:cs typeface="Times New Roman" panose="02020603050405020304" pitchFamily="18" charset="0"/>
            </a:endParaRPr>
          </a:p>
          <a:p>
            <a:pPr marL="414772" indent="-414772" algn="just">
              <a:spcBef>
                <a:spcPts val="0"/>
              </a:spcBef>
              <a:buFont typeface="Arial" panose="020B0604020202020204" pitchFamily="34" charset="0"/>
              <a:buAutoNum type="arabicParenR"/>
            </a:pPr>
            <a:endParaRPr lang="ro-RO" sz="1724"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855618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5677" y="225508"/>
            <a:ext cx="8368186" cy="698129"/>
          </a:xfrm>
          <a:prstGeom prst="rect">
            <a:avLst/>
          </a:prstGeom>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1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пользование автомобильными дорогами автомобилями с превышением допустимых общей массы, весовых нагрузок на ось или габаритных параметров </a:t>
            </a:r>
            <a:r>
              <a:rPr lang="en-US" sz="18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sz="18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o-RO" sz="1800" i="1" dirty="0">
              <a:effectLst>
                <a:outerShdw blurRad="38100" dist="38100" dir="2700000" algn="tl">
                  <a:srgbClr val="000000">
                    <a:alpha val="43137"/>
                  </a:srgbClr>
                </a:outerShdw>
              </a:effectLst>
            </a:endParaRPr>
          </a:p>
        </p:txBody>
      </p:sp>
      <p:sp>
        <p:nvSpPr>
          <p:cNvPr id="3" name="Content Placeholder 2"/>
          <p:cNvSpPr txBox="1">
            <a:spLocks/>
          </p:cNvSpPr>
          <p:nvPr/>
        </p:nvSpPr>
        <p:spPr>
          <a:xfrm>
            <a:off x="1652152" y="781132"/>
            <a:ext cx="8870482" cy="4339508"/>
          </a:xfrm>
          <a:prstGeom prst="rect">
            <a:avLst/>
          </a:prstGeom>
        </p:spPr>
        <p:txBody>
          <a:bodyPr vert="horz" lIns="82953" tIns="41476" rIns="82953" bIns="4147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marL="285750" indent="-285750" algn="just">
              <a:spcBef>
                <a:spcPts val="544"/>
              </a:spcBef>
              <a:buFont typeface="Wingdings" panose="05000000000000000000" pitchFamily="2" charset="2"/>
              <a:buChar char="Ø"/>
            </a:pPr>
            <a:r>
              <a:rPr lang="ru-RU" sz="1600" b="1"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1600" dirty="0" smtClean="0">
                <a:latin typeface="Times New Roman" panose="02020603050405020304" pitchFamily="18" charset="0"/>
                <a:cs typeface="Times New Roman" panose="02020603050405020304" pitchFamily="18" charset="0"/>
              </a:rPr>
              <a:t>являются </a:t>
            </a:r>
            <a:r>
              <a:rPr lang="ru-RU" sz="1600" dirty="0">
                <a:latin typeface="Times New Roman" panose="02020603050405020304" pitchFamily="18" charset="0"/>
                <a:cs typeface="Times New Roman" panose="02020603050405020304" pitchFamily="18" charset="0"/>
              </a:rPr>
              <a:t>физические лица (граждане Республики Молдова, иностранные граждане, лица без гражданства) и юридические лица (резиденты и нерезиденты) – владельцы автомобилей с превышением </a:t>
            </a:r>
            <a:r>
              <a:rPr lang="ru-RU" sz="1600" dirty="0" smtClean="0">
                <a:solidFill>
                  <a:srgbClr val="C00000"/>
                </a:solidFill>
                <a:latin typeface="Times New Roman" panose="02020603050405020304" pitchFamily="18" charset="0"/>
                <a:cs typeface="Times New Roman" panose="02020603050405020304" pitchFamily="18" charset="0"/>
              </a:rPr>
              <a:t>максимально</a:t>
            </a:r>
            <a:r>
              <a:rPr lang="ro-RO" sz="1600" dirty="0" smtClean="0">
                <a:solidFill>
                  <a:srgbClr val="C00000"/>
                </a:solidFill>
                <a:latin typeface="Times New Roman" panose="02020603050405020304" pitchFamily="18" charset="0"/>
                <a:cs typeface="Times New Roman" panose="02020603050405020304" pitchFamily="18" charset="0"/>
              </a:rPr>
              <a:t>*</a:t>
            </a:r>
            <a:r>
              <a:rPr lang="ru-RU" sz="1600" dirty="0" smtClean="0">
                <a:solidFill>
                  <a:srgbClr val="C0000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допустимых общей массы, весовых нагрузок на ось или габаритных параметров.</a:t>
            </a:r>
            <a:endParaRPr lang="ro-RO"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Ø"/>
            </a:pPr>
            <a:r>
              <a:rPr lang="ro-RO" sz="1600" b="1"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      </a:t>
            </a:r>
            <a:r>
              <a:rPr lang="ru-RU" sz="1600" b="1" dirty="0">
                <a:solidFill>
                  <a:srgbClr val="7030A0"/>
                </a:solidFill>
                <a:latin typeface="Times New Roman" panose="02020603050405020304" pitchFamily="18" charset="0"/>
                <a:cs typeface="Times New Roman" panose="02020603050405020304" pitchFamily="18" charset="0"/>
              </a:rPr>
              <a:t>Объектами налогообложения </a:t>
            </a:r>
            <a:r>
              <a:rPr lang="ru-RU" sz="1600" dirty="0">
                <a:solidFill>
                  <a:prstClr val="black"/>
                </a:solidFill>
                <a:latin typeface="Times New Roman" panose="02020603050405020304" pitchFamily="18" charset="0"/>
                <a:cs typeface="Times New Roman" panose="02020603050405020304" pitchFamily="18" charset="0"/>
              </a:rPr>
              <a:t>являются </a:t>
            </a:r>
            <a:r>
              <a:rPr lang="ru-RU" sz="1600" b="1" i="1" dirty="0">
                <a:solidFill>
                  <a:prstClr val="black"/>
                </a:solidFill>
                <a:latin typeface="Times New Roman" panose="02020603050405020304" pitchFamily="18" charset="0"/>
                <a:cs typeface="Times New Roman" panose="02020603050405020304" pitchFamily="18" charset="0"/>
              </a:rPr>
              <a:t>автомобили, зарегистрированные и не зарегистрированные в Республике Молдова,</a:t>
            </a:r>
            <a:r>
              <a:rPr lang="ru-RU" sz="1600" i="1" dirty="0">
                <a:solidFill>
                  <a:prstClr val="black"/>
                </a:solidFill>
                <a:latin typeface="Times New Roman" panose="02020603050405020304" pitchFamily="18" charset="0"/>
                <a:cs typeface="Times New Roman" panose="02020603050405020304" pitchFamily="18" charset="0"/>
              </a:rPr>
              <a:t> </a:t>
            </a:r>
            <a:r>
              <a:rPr lang="ru-RU" sz="1600" dirty="0">
                <a:solidFill>
                  <a:prstClr val="black"/>
                </a:solidFill>
                <a:latin typeface="Times New Roman" panose="02020603050405020304" pitchFamily="18" charset="0"/>
                <a:cs typeface="Times New Roman" panose="02020603050405020304" pitchFamily="18" charset="0"/>
              </a:rPr>
              <a:t>с превышением* </a:t>
            </a:r>
            <a:r>
              <a:rPr lang="ru-RU" sz="1600" dirty="0">
                <a:solidFill>
                  <a:srgbClr val="C00000"/>
                </a:solidFill>
                <a:latin typeface="Times New Roman" panose="02020603050405020304" pitchFamily="18" charset="0"/>
                <a:cs typeface="Times New Roman" panose="02020603050405020304" pitchFamily="18" charset="0"/>
              </a:rPr>
              <a:t>максимально</a:t>
            </a:r>
            <a:r>
              <a:rPr lang="ro-RO" sz="1600" dirty="0" smtClean="0">
                <a:solidFill>
                  <a:srgbClr val="C00000"/>
                </a:solidFill>
                <a:latin typeface="Times New Roman" panose="02020603050405020304" pitchFamily="18" charset="0"/>
                <a:cs typeface="Times New Roman" panose="02020603050405020304" pitchFamily="18" charset="0"/>
              </a:rPr>
              <a:t>*</a:t>
            </a:r>
            <a:r>
              <a:rPr lang="ru-RU" sz="1600" dirty="0" smtClean="0">
                <a:latin typeface="Times New Roman" panose="02020603050405020304" pitchFamily="18" charset="0"/>
                <a:cs typeface="Times New Roman" panose="02020603050405020304" pitchFamily="18" charset="0"/>
              </a:rPr>
              <a:t> </a:t>
            </a:r>
            <a:r>
              <a:rPr lang="ru-RU" sz="1600" dirty="0" smtClean="0">
                <a:solidFill>
                  <a:prstClr val="black"/>
                </a:solidFill>
                <a:latin typeface="Times New Roman" panose="02020603050405020304" pitchFamily="18" charset="0"/>
                <a:cs typeface="Times New Roman" panose="02020603050405020304" pitchFamily="18" charset="0"/>
              </a:rPr>
              <a:t>допустимых </a:t>
            </a:r>
            <a:r>
              <a:rPr lang="ru-RU" sz="1600" dirty="0">
                <a:solidFill>
                  <a:prstClr val="black"/>
                </a:solidFill>
                <a:latin typeface="Times New Roman" panose="02020603050405020304" pitchFamily="18" charset="0"/>
                <a:cs typeface="Times New Roman" panose="02020603050405020304" pitchFamily="18" charset="0"/>
              </a:rPr>
              <a:t>общей массы, весовых нагрузок на ось или габаритных параметров, которые пользуются автомобильными дорогами Республики Молдова</a:t>
            </a:r>
            <a:r>
              <a:rPr lang="x-none" sz="1600" dirty="0">
                <a:latin typeface="Times New Roman" panose="02020603050405020304" pitchFamily="18" charset="0"/>
                <a:cs typeface="Times New Roman" panose="02020603050405020304" pitchFamily="18" charset="0"/>
              </a:rPr>
              <a:t>*. </a:t>
            </a:r>
            <a:r>
              <a:rPr lang="ru-RU" sz="1600" dirty="0">
                <a:solidFill>
                  <a:prstClr val="black"/>
                </a:solidFill>
                <a:latin typeface="Times New Roman" panose="02020603050405020304" pitchFamily="18" charset="0"/>
                <a:cs typeface="Times New Roman" panose="02020603050405020304" pitchFamily="18" charset="0"/>
              </a:rPr>
              <a:t>В случае превышения допустимых и общей массы, и весовых нагрузок на ось, и габаритных параметров </a:t>
            </a:r>
            <a:r>
              <a:rPr lang="ru-RU" sz="1600" b="1" i="1" dirty="0">
                <a:solidFill>
                  <a:prstClr val="black"/>
                </a:solidFill>
                <a:latin typeface="Times New Roman" panose="02020603050405020304" pitchFamily="18" charset="0"/>
                <a:cs typeface="Times New Roman" panose="02020603050405020304" pitchFamily="18" charset="0"/>
              </a:rPr>
              <a:t>сбор исчисляется путем суммирования сборов, исчисленных по каждому показателю в отдельности</a:t>
            </a:r>
            <a:r>
              <a:rPr lang="ru-RU" sz="1600" dirty="0" smtClean="0">
                <a:solidFill>
                  <a:prstClr val="black"/>
                </a:solidFill>
                <a:latin typeface="Times New Roman" panose="02020603050405020304" pitchFamily="18" charset="0"/>
                <a:cs typeface="Times New Roman" panose="02020603050405020304" pitchFamily="18" charset="0"/>
              </a:rPr>
              <a:t>.</a:t>
            </a:r>
            <a:endParaRPr lang="ro-RO" sz="1600" dirty="0">
              <a:solidFill>
                <a:prstClr val="black"/>
              </a:solidFill>
              <a:latin typeface="Times New Roman" panose="02020603050405020304" pitchFamily="18" charset="0"/>
              <a:cs typeface="Times New Roman" panose="02020603050405020304" pitchFamily="18" charset="0"/>
            </a:endParaRPr>
          </a:p>
          <a:p>
            <a:pPr marL="285750" indent="-285750" algn="just">
              <a:spcBef>
                <a:spcPts val="0"/>
              </a:spcBef>
              <a:buFont typeface="Wingdings" panose="05000000000000000000" pitchFamily="2" charset="2"/>
              <a:buChar char="Ø"/>
            </a:pPr>
            <a:r>
              <a:rPr lang="ru-RU" sz="1452"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Ставки сбора</a:t>
            </a:r>
            <a:r>
              <a:rPr lang="ru-RU" sz="1452"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установлены в Приложении № 3 к Разделу </a:t>
            </a:r>
            <a:r>
              <a:rPr lang="ro-RO"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IX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Налогового Кодекса</a:t>
            </a:r>
            <a:r>
              <a:rPr lang="en-US"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285750" indent="-285750" algn="just">
              <a:spcBef>
                <a:spcPts val="0"/>
              </a:spcBef>
              <a:buFont typeface="Wingdings" panose="05000000000000000000" pitchFamily="2" charset="2"/>
              <a:buChar char="Ø"/>
            </a:pP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Субъекты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налогообложения уплачивают </a:t>
            </a:r>
            <a:r>
              <a:rPr lang="ru-RU" sz="1452"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выдачу предварительного заключения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 подаче заявки. </a:t>
            </a:r>
            <a:r>
              <a:rPr lang="ru-RU" sz="1452"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разрешение в полном размере уплачивается до получения документов, разрешающих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перевозку грузов автомобилями с превышением допустимых общей массы, весовых нагрузок на ось или габаритных параметров</a:t>
            </a: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285750" indent="-285750" algn="just">
              <a:spcBef>
                <a:spcPts val="0"/>
              </a:spcBef>
              <a:buFont typeface="Wingdings" panose="05000000000000000000" pitchFamily="2" charset="2"/>
              <a:buChar char="Ø"/>
            </a:pP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Если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территории страны обнаруживаются автомобили с превышением максимально допустимых общей массы, весовых нагрузок на ось и габаритных параметров, которые передвигаются </a:t>
            </a:r>
            <a:r>
              <a:rPr lang="ru-RU" sz="1452"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без специального разрешения</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или если устанавливается, что общая масса, весовая нагрузка на ось или габаритные параметры данных автомобилей </a:t>
            </a:r>
            <a:r>
              <a:rPr lang="ru-RU" sz="1452"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не совпадают с указанными в разрешении</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285750" indent="-285750" algn="just">
              <a:spcBef>
                <a:spcPts val="0"/>
              </a:spcBef>
              <a:buFont typeface="Wingdings" panose="05000000000000000000" pitchFamily="2" charset="2"/>
              <a:buChar char="Ø"/>
            </a:pP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indent="414772" algn="just">
              <a:spcBef>
                <a:spcPts val="0"/>
              </a:spcBef>
            </a:pPr>
            <a:endPar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414772" algn="just">
              <a:spcBef>
                <a:spcPts val="0"/>
              </a:spcBef>
            </a:pP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Максимально допустимые для передвижения по </a:t>
            </a: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автомобильным дорогам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общего пользования массы и </a:t>
            </a: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габаритные размеры </a:t>
            </a:r>
            <a:r>
              <a:rPr lang="ru-RU" sz="1452"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транспортных </a:t>
            </a:r>
            <a:r>
              <a:rPr lang="ru-RU" sz="1452"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средств отражены в приложении № 2 к Закону об автомобильных дорогах № 509/1995 </a:t>
            </a:r>
            <a:endParaRPr lang="en-US" sz="1452"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48044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08237" y="544640"/>
            <a:ext cx="8161207" cy="1106294"/>
          </a:xfrm>
          <a:prstGeom prst="rect">
            <a:avLst/>
          </a:prstGeom>
          <a:ln>
            <a:solidFill>
              <a:schemeClr val="accent1"/>
            </a:solidFill>
          </a:ln>
        </p:spPr>
        <p:txBody>
          <a:bodyPr vert="horz" lIns="82953" tIns="41476" rIns="82953" bIns="41476" rtlCol="0" anchor="b">
            <a:no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177" b="1" i="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пользование автомобильными дорогами автомобилями с превышением допустимых общей массы, весовых нагрузок на ось или габаритных параметров</a:t>
            </a:r>
            <a:endParaRPr lang="ro-RO" sz="2177" i="1" dirty="0">
              <a:effectLst>
                <a:outerShdw blurRad="38100" dist="38100" dir="2700000" algn="tl">
                  <a:srgbClr val="000000">
                    <a:alpha val="43137"/>
                  </a:srgbClr>
                </a:outerShdw>
              </a:effectLst>
            </a:endParaRPr>
          </a:p>
        </p:txBody>
      </p:sp>
      <p:sp>
        <p:nvSpPr>
          <p:cNvPr id="3" name="Content Placeholder 2"/>
          <p:cNvSpPr txBox="1">
            <a:spLocks/>
          </p:cNvSpPr>
          <p:nvPr/>
        </p:nvSpPr>
        <p:spPr>
          <a:xfrm>
            <a:off x="2006691" y="2196879"/>
            <a:ext cx="3715400" cy="1883175"/>
          </a:xfrm>
          <a:prstGeom prst="rect">
            <a:avLst/>
          </a:prstGeom>
        </p:spPr>
        <p:txBody>
          <a:bodyPr vert="horz" lIns="82953" tIns="41476" rIns="82953" bIns="41476" rtlCol="0">
            <a:no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just"/>
            <a:r>
              <a:rPr lang="fr-FR" sz="1724" dirty="0">
                <a:latin typeface="Times New Roman" panose="02020603050405020304" pitchFamily="18" charset="0"/>
                <a:cs typeface="Times New Roman" panose="02020603050405020304" pitchFamily="18" charset="0"/>
              </a:rPr>
              <a:t> </a:t>
            </a:r>
            <a:endParaRPr lang="ro-RO" sz="1814" dirty="0">
              <a:latin typeface="Times New Roman" panose="02020603050405020304" pitchFamily="18" charset="0"/>
              <a:cs typeface="Times New Roman" panose="02020603050405020304" pitchFamily="18" charset="0"/>
            </a:endParaRPr>
          </a:p>
        </p:txBody>
      </p:sp>
      <p:sp>
        <p:nvSpPr>
          <p:cNvPr id="7" name="TextBox 6"/>
          <p:cNvSpPr txBox="1"/>
          <p:nvPr/>
        </p:nvSpPr>
        <p:spPr>
          <a:xfrm>
            <a:off x="2006691" y="2196879"/>
            <a:ext cx="8339092" cy="1656544"/>
          </a:xfrm>
          <a:prstGeom prst="rect">
            <a:avLst/>
          </a:prstGeom>
          <a:noFill/>
        </p:spPr>
        <p:txBody>
          <a:bodyPr wrap="square" rtlCol="0">
            <a:spAutoFit/>
          </a:bodyPr>
          <a:lstStyle/>
          <a:p>
            <a:pPr algn="just"/>
            <a:r>
              <a:rPr lang="ru-RU" sz="1452" dirty="0" smtClean="0">
                <a:latin typeface="Times New Roman" panose="02020603050405020304" pitchFamily="18" charset="0"/>
                <a:cs typeface="Times New Roman" panose="02020603050405020304" pitchFamily="18" charset="0"/>
              </a:rPr>
              <a:t>     Субъекты </a:t>
            </a:r>
            <a:r>
              <a:rPr lang="ru-RU" sz="1452" dirty="0">
                <a:latin typeface="Times New Roman" panose="02020603050405020304" pitchFamily="18" charset="0"/>
                <a:cs typeface="Times New Roman" panose="02020603050405020304" pitchFamily="18" charset="0"/>
              </a:rPr>
              <a:t>налогообложения – резиденты Республики Молдова, занимающиеся предпринимательской деятельностью, </a:t>
            </a:r>
            <a:r>
              <a:rPr lang="ru-RU" sz="1452" b="1" i="1" dirty="0">
                <a:latin typeface="Times New Roman" panose="02020603050405020304" pitchFamily="18" charset="0"/>
                <a:cs typeface="Times New Roman" panose="02020603050405020304" pitchFamily="18" charset="0"/>
              </a:rPr>
              <a:t>ежеквартально</a:t>
            </a:r>
            <a:r>
              <a:rPr lang="ru-RU" sz="1452" dirty="0">
                <a:latin typeface="Times New Roman" panose="02020603050405020304" pitchFamily="18" charset="0"/>
                <a:cs typeface="Times New Roman" panose="02020603050405020304" pitchFamily="18" charset="0"/>
              </a:rPr>
              <a:t>, </a:t>
            </a:r>
            <a:r>
              <a:rPr lang="ru-RU" sz="1452" b="1" i="1" dirty="0">
                <a:latin typeface="Times New Roman" panose="02020603050405020304" pitchFamily="18" charset="0"/>
                <a:cs typeface="Times New Roman" panose="02020603050405020304" pitchFamily="18" charset="0"/>
              </a:rPr>
              <a:t>к 25-му числу месяца, следующего за отчетным кварталом</a:t>
            </a:r>
            <a:r>
              <a:rPr lang="ru-RU" sz="1452" dirty="0">
                <a:latin typeface="Times New Roman" panose="02020603050405020304" pitchFamily="18" charset="0"/>
                <a:cs typeface="Times New Roman" panose="02020603050405020304" pitchFamily="18" charset="0"/>
              </a:rPr>
              <a:t>, в котором были получены документы, необходимые для передвижения при превышении допустимых нормативов, представляют </a:t>
            </a:r>
            <a:r>
              <a:rPr lang="ru-RU" sz="1452"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Отчет по сбору за пользование автомобильными дорогами автомобилями с превышением допустимых общей массы, весовых нагрузок на ось или габаритных параметров </a:t>
            </a:r>
            <a:r>
              <a:rPr lang="ro-RO" sz="1452"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 </a:t>
            </a:r>
            <a:r>
              <a:rPr lang="ro-RO" sz="1452" b="1" i="1" dirty="0">
                <a:solidFill>
                  <a:srgbClr val="5B9BD5">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TDL 13), </a:t>
            </a:r>
            <a:r>
              <a:rPr lang="ru-RU" sz="1452" dirty="0">
                <a:solidFill>
                  <a:prstClr val="black"/>
                </a:solidFill>
                <a:latin typeface="Times New Roman" panose="02020603050405020304" pitchFamily="18" charset="0"/>
                <a:cs typeface="Times New Roman" panose="02020603050405020304" pitchFamily="18" charset="0"/>
              </a:rPr>
              <a:t>утвержденный Приказом ГНС № </a:t>
            </a:r>
            <a:r>
              <a:rPr lang="ro-RO" sz="1452" dirty="0">
                <a:solidFill>
                  <a:prstClr val="black"/>
                </a:solidFill>
                <a:latin typeface="Times New Roman" panose="02020603050405020304" pitchFamily="18" charset="0"/>
                <a:cs typeface="Times New Roman" panose="02020603050405020304" pitchFamily="18" charset="0"/>
              </a:rPr>
              <a:t>274</a:t>
            </a:r>
            <a:r>
              <a:rPr lang="x-none" sz="1452" dirty="0">
                <a:solidFill>
                  <a:prstClr val="black"/>
                </a:solidFill>
                <a:latin typeface="Times New Roman" panose="02020603050405020304" pitchFamily="18" charset="0"/>
                <a:cs typeface="Times New Roman" panose="02020603050405020304" pitchFamily="18" charset="0"/>
              </a:rPr>
              <a:t> </a:t>
            </a:r>
            <a:r>
              <a:rPr lang="ru-RU" sz="1452" dirty="0">
                <a:solidFill>
                  <a:prstClr val="black"/>
                </a:solidFill>
                <a:latin typeface="Times New Roman" panose="02020603050405020304" pitchFamily="18" charset="0"/>
                <a:cs typeface="Times New Roman" panose="02020603050405020304" pitchFamily="18" charset="0"/>
              </a:rPr>
              <a:t>от </a:t>
            </a:r>
            <a:r>
              <a:rPr lang="ro-RO" sz="1452" dirty="0">
                <a:solidFill>
                  <a:prstClr val="black"/>
                </a:solidFill>
                <a:latin typeface="Times New Roman" panose="02020603050405020304" pitchFamily="18" charset="0"/>
                <a:cs typeface="Times New Roman" panose="02020603050405020304" pitchFamily="18" charset="0"/>
              </a:rPr>
              <a:t>07.03.2013</a:t>
            </a:r>
            <a:r>
              <a:rPr lang="ru-RU" sz="1452" dirty="0">
                <a:solidFill>
                  <a:prstClr val="black"/>
                </a:solidFill>
                <a:latin typeface="Times New Roman" panose="02020603050405020304" pitchFamily="18" charset="0"/>
                <a:cs typeface="Times New Roman" panose="02020603050405020304" pitchFamily="18" charset="0"/>
              </a:rPr>
              <a:t>.</a:t>
            </a:r>
            <a:endParaRPr lang="ro-RO" sz="145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31093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246292" y="159205"/>
            <a:ext cx="8995576" cy="1022244"/>
          </a:xfrm>
          <a:prstGeom prst="rect">
            <a:avLst/>
          </a:prstGeom>
        </p:spPr>
        <p:txBody>
          <a:bodyPr vert="horz" lIns="82953" tIns="41476" rIns="82953" bIns="41476" rtlCol="0" anchor="b">
            <a:normAutofit fontScale="97500"/>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2177"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пользование автомобильными дорогами автомобилями с превышением допустимых общей массы, весовых нагрузок на ось или габаритных параметров</a:t>
            </a:r>
            <a:endParaRPr lang="ru-RU" sz="6000" dirty="0">
              <a:solidFill>
                <a:srgbClr val="C00000"/>
              </a:solidFill>
            </a:endParaRPr>
          </a:p>
        </p:txBody>
      </p:sp>
      <p:sp>
        <p:nvSpPr>
          <p:cNvPr id="3" name="Объект 2"/>
          <p:cNvSpPr txBox="1">
            <a:spLocks/>
          </p:cNvSpPr>
          <p:nvPr/>
        </p:nvSpPr>
        <p:spPr>
          <a:xfrm>
            <a:off x="1246292" y="1350498"/>
            <a:ext cx="9985126" cy="5219114"/>
          </a:xfrm>
          <a:prstGeom prst="rect">
            <a:avLst/>
          </a:prstGeom>
        </p:spPr>
        <p:txBody>
          <a:bodyPr vert="horz" lIns="82953" tIns="41476" rIns="82953" bIns="41476" rtlCol="0">
            <a:normAutofit fontScale="70000" lnSpcReduction="20000"/>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marL="414772" indent="-414772" algn="just">
              <a:buFont typeface="Wingdings" panose="05000000000000000000" pitchFamily="2" charset="2"/>
              <a:buChar char="Ø"/>
            </a:pPr>
            <a:endParaRPr lang="ru-RU" sz="2400" dirty="0" smtClean="0">
              <a:latin typeface="Times New Roman" panose="02020603050405020304" pitchFamily="18" charset="0"/>
              <a:cs typeface="Times New Roman" panose="02020603050405020304" pitchFamily="18" charset="0"/>
            </a:endParaRPr>
          </a:p>
          <a:p>
            <a:pPr marL="414772" indent="-414772" algn="just">
              <a:buFont typeface="Wingdings" panose="05000000000000000000" pitchFamily="2" charset="2"/>
              <a:buChar char="Ø"/>
            </a:pPr>
            <a:r>
              <a:rPr lang="ru-RU" sz="3810" dirty="0" smtClean="0">
                <a:latin typeface="Times New Roman" panose="02020603050405020304" pitchFamily="18" charset="0"/>
                <a:cs typeface="Times New Roman" panose="02020603050405020304" pitchFamily="18" charset="0"/>
              </a:rPr>
              <a:t>Национальное </a:t>
            </a:r>
            <a:r>
              <a:rPr lang="ru-RU" sz="3810" dirty="0">
                <a:latin typeface="Times New Roman" panose="02020603050405020304" pitchFamily="18" charset="0"/>
                <a:cs typeface="Times New Roman" panose="02020603050405020304" pitchFamily="18" charset="0"/>
              </a:rPr>
              <a:t>агентство автомобильного транспорта, </a:t>
            </a:r>
            <a:r>
              <a:rPr lang="ru-RU" sz="3810" b="1" dirty="0">
                <a:latin typeface="Times New Roman" panose="02020603050405020304" pitchFamily="18" charset="0"/>
                <a:cs typeface="Times New Roman" panose="02020603050405020304" pitchFamily="18" charset="0"/>
              </a:rPr>
              <a:t>ежеквартально, до 25 числа месяца, следующего за отчетным кварталом</a:t>
            </a:r>
            <a:r>
              <a:rPr lang="ru-RU" sz="3810" dirty="0">
                <a:latin typeface="Times New Roman" panose="02020603050405020304" pitchFamily="18" charset="0"/>
                <a:cs typeface="Times New Roman" panose="02020603050405020304" pitchFamily="18" charset="0"/>
              </a:rPr>
              <a:t>, в котором были составлены протоколы весового контроля весовых нагрузок на ось по автомобилям, пользующимся автомобильными дорогами, общая масса или габариты которых превышают допустимые лимиты, представляет </a:t>
            </a:r>
            <a:r>
              <a:rPr lang="ru-RU" sz="3810" b="1" i="1" dirty="0">
                <a:solidFill>
                  <a:srgbClr val="7030A0"/>
                </a:solidFill>
                <a:latin typeface="Times New Roman" panose="02020603050405020304" pitchFamily="18" charset="0"/>
                <a:cs typeface="Times New Roman" panose="02020603050405020304" pitchFamily="18" charset="0"/>
              </a:rPr>
              <a:t>Информацию по сбору за пользование автомобильными дорогами автомобилями, общая масса, весовые нагрузки на ось или габариты которых превышают допустимые лимиты, исчисленному</a:t>
            </a:r>
            <a:r>
              <a:rPr lang="ro-RO" sz="3810" b="1" i="1" dirty="0">
                <a:solidFill>
                  <a:srgbClr val="7030A0"/>
                </a:solidFill>
                <a:latin typeface="Times New Roman" panose="02020603050405020304" pitchFamily="18" charset="0"/>
                <a:cs typeface="Times New Roman" panose="02020603050405020304" pitchFamily="18" charset="0"/>
              </a:rPr>
              <a:t> </a:t>
            </a:r>
            <a:r>
              <a:rPr lang="ru-RU" sz="3810" b="1" i="1" dirty="0">
                <a:solidFill>
                  <a:srgbClr val="7030A0"/>
                </a:solidFill>
                <a:latin typeface="Times New Roman" panose="02020603050405020304" pitchFamily="18" charset="0"/>
                <a:cs typeface="Times New Roman" panose="02020603050405020304" pitchFamily="18" charset="0"/>
              </a:rPr>
              <a:t>в соответствии с ч.(4) ст.351 НК </a:t>
            </a:r>
            <a:r>
              <a:rPr lang="ru-RU" sz="3810" dirty="0">
                <a:solidFill>
                  <a:srgbClr val="7030A0"/>
                </a:solidFill>
                <a:latin typeface="Times New Roman" panose="02020603050405020304" pitchFamily="18" charset="0"/>
                <a:cs typeface="Times New Roman" panose="02020603050405020304" pitchFamily="18" charset="0"/>
              </a:rPr>
              <a:t>(</a:t>
            </a:r>
            <a:r>
              <a:rPr lang="ru-RU" sz="3810" b="1" i="1" dirty="0">
                <a:solidFill>
                  <a:srgbClr val="7030A0"/>
                </a:solidFill>
                <a:latin typeface="Times New Roman" panose="02020603050405020304" pitchFamily="18" charset="0"/>
                <a:cs typeface="Times New Roman" panose="02020603050405020304" pitchFamily="18" charset="0"/>
              </a:rPr>
              <a:t>Форма TDLMS-09), </a:t>
            </a:r>
            <a:r>
              <a:rPr lang="ru-RU" sz="3810" dirty="0">
                <a:latin typeface="Times New Roman" panose="02020603050405020304" pitchFamily="18" charset="0"/>
                <a:cs typeface="Times New Roman" panose="02020603050405020304" pitchFamily="18" charset="0"/>
              </a:rPr>
              <a:t>утвержденную Приказом ГГНИ № 317 от  27.11.2009 г.</a:t>
            </a:r>
            <a:endParaRPr lang="ro-RO" sz="3810" dirty="0">
              <a:latin typeface="Times New Roman" panose="02020603050405020304" pitchFamily="18" charset="0"/>
              <a:cs typeface="Times New Roman" panose="02020603050405020304" pitchFamily="18" charset="0"/>
            </a:endParaRPr>
          </a:p>
          <a:p>
            <a:pPr algn="just"/>
            <a:r>
              <a:rPr lang="ru-RU" sz="3810" dirty="0">
                <a:latin typeface="Times New Roman" panose="02020603050405020304" pitchFamily="18" charset="0"/>
                <a:cs typeface="Times New Roman" panose="02020603050405020304" pitchFamily="18" charset="0"/>
              </a:rPr>
              <a:t>     В Информации указываются данные  лица, на которого был составлен протокол весового контроля весовых нагрузок на ось.</a:t>
            </a:r>
          </a:p>
        </p:txBody>
      </p:sp>
    </p:spTree>
    <p:extLst>
      <p:ext uri="{BB962C8B-B14F-4D97-AF65-F5344CB8AC3E}">
        <p14:creationId xmlns:p14="http://schemas.microsoft.com/office/powerpoint/2010/main" val="19223300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61309" y="230909"/>
            <a:ext cx="8477664" cy="738909"/>
          </a:xfrm>
        </p:spPr>
        <p:txBody>
          <a:bodyPr>
            <a:normAutofit fontScale="90000"/>
          </a:bodyPr>
          <a:lstStyle/>
          <a:p>
            <a:pPr algn="ctr" defTabSz="414772">
              <a:spcBef>
                <a:spcPts val="0"/>
              </a:spcBef>
            </a:pPr>
            <a:r>
              <a:rPr lang="ru-RU"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Сборы за пользование зоной дороги общественного пользования</a:t>
            </a:r>
            <a:r>
              <a:rPr lang="ro-RO"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t>
            </a:r>
            <a:r>
              <a:rPr lang="en-US"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en-US"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u-RU"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и/или охранной зоной, за чертой населенных пунктов </a:t>
            </a:r>
            <a:r>
              <a:rPr lang="en-US"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en-US" sz="2000" b="1" i="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endParaRPr lang="ru-RU" sz="2000" dirty="0">
              <a:solidFill>
                <a:srgbClr val="C00000"/>
              </a:solidFill>
            </a:endParaRPr>
          </a:p>
        </p:txBody>
      </p:sp>
      <p:sp>
        <p:nvSpPr>
          <p:cNvPr id="3" name="Объект 2"/>
          <p:cNvSpPr>
            <a:spLocks noGrp="1"/>
          </p:cNvSpPr>
          <p:nvPr>
            <p:ph idx="1"/>
          </p:nvPr>
        </p:nvSpPr>
        <p:spPr>
          <a:xfrm>
            <a:off x="1136073" y="969818"/>
            <a:ext cx="10575636" cy="5080000"/>
          </a:xfrm>
        </p:spPr>
        <p:txBody>
          <a:bodyPr>
            <a:normAutofit fontScale="92500" lnSpcReduction="10000"/>
          </a:bodyPr>
          <a:lstStyle/>
          <a:p>
            <a:r>
              <a:rPr lang="ru-RU" sz="1633" dirty="0" smtClean="0">
                <a:latin typeface="Times New Roman" panose="02020603050405020304" pitchFamily="18" charset="0"/>
                <a:cs typeface="Times New Roman" panose="02020603050405020304" pitchFamily="18" charset="0"/>
              </a:rPr>
              <a:t>1) Сбор </a:t>
            </a:r>
            <a:r>
              <a:rPr lang="ru-RU" sz="1633" dirty="0">
                <a:latin typeface="Times New Roman" panose="02020603050405020304" pitchFamily="18" charset="0"/>
                <a:cs typeface="Times New Roman" panose="02020603050405020304" pitchFamily="18" charset="0"/>
              </a:rPr>
              <a:t>за пользование зоной дороги общего пользования и/или охранной зоной, за чертой населенных пунктов </a:t>
            </a:r>
            <a:r>
              <a:rPr lang="ru-RU" sz="1633" dirty="0">
                <a:solidFill>
                  <a:srgbClr val="7030A0"/>
                </a:solidFill>
                <a:latin typeface="Times New Roman" panose="02020603050405020304" pitchFamily="18" charset="0"/>
                <a:cs typeface="Times New Roman" panose="02020603050405020304" pitchFamily="18" charset="0"/>
              </a:rPr>
              <a:t>для ведения строительно-монтажных работ</a:t>
            </a:r>
            <a:r>
              <a:rPr lang="ru-RU" sz="1633" dirty="0" smtClean="0">
                <a:latin typeface="Times New Roman" panose="02020603050405020304" pitchFamily="18" charset="0"/>
                <a:cs typeface="Times New Roman" panose="02020603050405020304" pitchFamily="18" charset="0"/>
              </a:rPr>
              <a:t>;</a:t>
            </a:r>
          </a:p>
          <a:p>
            <a:pPr algn="just">
              <a:spcBef>
                <a:spcPts val="0"/>
              </a:spcBef>
              <a:buFont typeface="Wingdings" panose="05000000000000000000" pitchFamily="2" charset="2"/>
              <a:buChar char="Ø"/>
            </a:pPr>
            <a:r>
              <a:rPr lang="ru-RU" sz="1200" b="1" dirty="0">
                <a:latin typeface="Times New Roman" panose="02020603050405020304" pitchFamily="18" charset="0"/>
                <a:cs typeface="Times New Roman" panose="02020603050405020304" pitchFamily="18" charset="0"/>
              </a:rPr>
              <a:t>        </a:t>
            </a:r>
            <a:r>
              <a:rPr lang="ru-RU" sz="1200" b="1" dirty="0">
                <a:solidFill>
                  <a:srgbClr val="7030A0"/>
                </a:solidFill>
                <a:latin typeface="Times New Roman" panose="02020603050405020304" pitchFamily="18" charset="0"/>
                <a:cs typeface="Times New Roman" panose="02020603050405020304" pitchFamily="18" charset="0"/>
              </a:rPr>
              <a:t>Субъектами налогообложения </a:t>
            </a:r>
            <a:r>
              <a:rPr lang="ru-RU" sz="1200" dirty="0">
                <a:latin typeface="Times New Roman" panose="02020603050405020304" pitchFamily="18" charset="0"/>
                <a:cs typeface="Times New Roman" panose="02020603050405020304" pitchFamily="18" charset="0"/>
              </a:rPr>
              <a:t>являются физические и юридические лица, </a:t>
            </a:r>
            <a:r>
              <a:rPr lang="ru-RU" sz="1200" dirty="0">
                <a:solidFill>
                  <a:srgbClr val="C00000"/>
                </a:solidFill>
                <a:latin typeface="Times New Roman" panose="02020603050405020304" pitchFamily="18" charset="0"/>
                <a:cs typeface="Times New Roman" panose="02020603050405020304" pitchFamily="18" charset="0"/>
              </a:rPr>
              <a:t>подавшие заявку на получение разрешения </a:t>
            </a:r>
            <a:r>
              <a:rPr lang="ru-RU" sz="1200" dirty="0">
                <a:latin typeface="Times New Roman" panose="02020603050405020304" pitchFamily="18" charset="0"/>
                <a:cs typeface="Times New Roman" panose="02020603050405020304" pitchFamily="18" charset="0"/>
              </a:rPr>
              <a:t>на проведение в зоне дороги общего пользования и/или в охранной зоне, за чертой населенных пунктов </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зона дорог</a:t>
            </a:r>
            <a:r>
              <a:rPr lang="ru-RU" sz="1200" dirty="0" smtClean="0">
                <a:latin typeface="Times New Roman" panose="02020603050405020304" pitchFamily="18" charset="0"/>
                <a:cs typeface="Times New Roman" panose="02020603050405020304" pitchFamily="18" charset="0"/>
              </a:rPr>
              <a:t>) подземных </a:t>
            </a:r>
            <a:r>
              <a:rPr lang="ru-RU" sz="1200" dirty="0">
                <a:latin typeface="Times New Roman" panose="02020603050405020304" pitchFamily="18" charset="0"/>
                <a:cs typeface="Times New Roman" panose="02020603050405020304" pitchFamily="18" charset="0"/>
              </a:rPr>
              <a:t>и/или наземных работ по прокладке инженерных коммуникаций, работ по устройству подъездов к автодорогам, площадок для стоянки, работ по строительству зданий и сооружений, </a:t>
            </a:r>
            <a:r>
              <a:rPr lang="ru-RU" sz="1200" i="1" dirty="0">
                <a:latin typeface="Times New Roman" panose="02020603050405020304" pitchFamily="18" charset="0"/>
                <a:cs typeface="Times New Roman" panose="02020603050405020304" pitchFamily="18" charset="0"/>
              </a:rPr>
              <a:t>за исключением объектов дорожного сервиса</a:t>
            </a:r>
            <a:r>
              <a:rPr lang="ru-RU" sz="1200" i="1" dirty="0" smtClean="0">
                <a:latin typeface="Times New Roman" panose="02020603050405020304" pitchFamily="18" charset="0"/>
                <a:cs typeface="Times New Roman" panose="02020603050405020304" pitchFamily="18" charset="0"/>
              </a:rPr>
              <a:t>.</a:t>
            </a:r>
          </a:p>
          <a:p>
            <a:pPr algn="just">
              <a:spcBef>
                <a:spcPts val="0"/>
              </a:spcBef>
              <a:buFont typeface="Wingdings" panose="05000000000000000000" pitchFamily="2" charset="2"/>
              <a:buChar char="Ø"/>
            </a:pP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a:solidFill>
                  <a:srgbClr val="7030A0"/>
                </a:solidFill>
                <a:latin typeface="Times New Roman" panose="02020603050405020304" pitchFamily="18" charset="0"/>
                <a:cs typeface="Times New Roman" panose="02020603050405020304" pitchFamily="18" charset="0"/>
              </a:rPr>
              <a:t>Объектами налогообложения </a:t>
            </a:r>
            <a:r>
              <a:rPr lang="ru-RU" sz="1200" dirty="0">
                <a:latin typeface="Times New Roman" panose="02020603050405020304" pitchFamily="18" charset="0"/>
                <a:cs typeface="Times New Roman" panose="02020603050405020304" pitchFamily="18" charset="0"/>
              </a:rPr>
              <a:t>являются проекты строительно-монтажных работ, подземные и наземные работы по прокладке инженерных коммуникаций, работы по устройству подъездов к автодорогам, площадок для стоянки, работы по строительству зданий и сооружений.</a:t>
            </a:r>
          </a:p>
          <a:p>
            <a:r>
              <a:rPr lang="ru-RU" sz="1633" dirty="0" smtClean="0">
                <a:latin typeface="Times New Roman" panose="02020603050405020304" pitchFamily="18" charset="0"/>
                <a:cs typeface="Times New Roman" panose="02020603050405020304" pitchFamily="18" charset="0"/>
              </a:rPr>
              <a:t> 2) Сбор </a:t>
            </a:r>
            <a:r>
              <a:rPr lang="ru-RU" sz="1633" dirty="0">
                <a:latin typeface="Times New Roman" panose="02020603050405020304" pitchFamily="18" charset="0"/>
                <a:cs typeface="Times New Roman" panose="02020603050405020304" pitchFamily="18" charset="0"/>
              </a:rPr>
              <a:t>за пользование зоной дороги общего пользования и/или охранной зоной, за чертой населенных пунктов </a:t>
            </a:r>
            <a:r>
              <a:rPr lang="ru-RU" sz="1633" dirty="0">
                <a:solidFill>
                  <a:srgbClr val="7030A0"/>
                </a:solidFill>
                <a:latin typeface="Times New Roman" panose="02020603050405020304" pitchFamily="18" charset="0"/>
                <a:cs typeface="Times New Roman" panose="02020603050405020304" pitchFamily="18" charset="0"/>
              </a:rPr>
              <a:t>для размещения наружной рекламы</a:t>
            </a:r>
            <a:r>
              <a:rPr lang="ru-RU" sz="1633" dirty="0" smtClean="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ru-RU" sz="1200" dirty="0" smtClean="0">
                <a:latin typeface="Times New Roman" panose="02020603050405020304" pitchFamily="18" charset="0"/>
                <a:cs typeface="Times New Roman" panose="02020603050405020304" pitchFamily="18" charset="0"/>
              </a:rPr>
              <a:t>     </a:t>
            </a:r>
            <a:r>
              <a:rPr lang="ru-RU" sz="1200" b="1" dirty="0" smtClean="0">
                <a:solidFill>
                  <a:srgbClr val="7030A0"/>
                </a:solidFill>
                <a:latin typeface="Times New Roman" panose="02020603050405020304" pitchFamily="18" charset="0"/>
                <a:cs typeface="Times New Roman" panose="02020603050405020304" pitchFamily="18" charset="0"/>
              </a:rPr>
              <a:t>Субъектами </a:t>
            </a:r>
            <a:r>
              <a:rPr lang="ru-RU" sz="1200" b="1" dirty="0">
                <a:solidFill>
                  <a:srgbClr val="7030A0"/>
                </a:solidFill>
                <a:latin typeface="Times New Roman" panose="02020603050405020304" pitchFamily="18" charset="0"/>
                <a:cs typeface="Times New Roman" panose="02020603050405020304" pitchFamily="18" charset="0"/>
              </a:rPr>
              <a:t>налогообложения </a:t>
            </a:r>
            <a:r>
              <a:rPr lang="ru-RU" sz="1200" dirty="0">
                <a:latin typeface="Times New Roman" panose="02020603050405020304" pitchFamily="18" charset="0"/>
                <a:cs typeface="Times New Roman" panose="02020603050405020304" pitchFamily="18" charset="0"/>
              </a:rPr>
              <a:t>являются физические и юридические лица, осуществляющие предпринимательскую деятельность, </a:t>
            </a:r>
            <a:r>
              <a:rPr lang="ru-RU" sz="1200" dirty="0">
                <a:solidFill>
                  <a:srgbClr val="FF0000"/>
                </a:solidFill>
                <a:latin typeface="Times New Roman" panose="02020603050405020304" pitchFamily="18" charset="0"/>
                <a:cs typeface="Times New Roman" panose="02020603050405020304" pitchFamily="18" charset="0"/>
              </a:rPr>
              <a:t>владеющие и/или использующие объекты наружной рекламы </a:t>
            </a:r>
            <a:r>
              <a:rPr lang="ru-RU" sz="1200" b="1" dirty="0">
                <a:latin typeface="Times New Roman" panose="02020603050405020304" pitchFamily="18" charset="0"/>
                <a:cs typeface="Times New Roman" panose="02020603050405020304" pitchFamily="18" charset="0"/>
              </a:rPr>
              <a:t>в зоне </a:t>
            </a:r>
            <a:r>
              <a:rPr lang="ru-RU" sz="1200" b="1" dirty="0" smtClean="0">
                <a:latin typeface="Times New Roman" panose="02020603050405020304" pitchFamily="18" charset="0"/>
                <a:cs typeface="Times New Roman" panose="02020603050405020304" pitchFamily="18" charset="0"/>
              </a:rPr>
              <a:t>дороги</a:t>
            </a:r>
            <a:r>
              <a:rPr lang="ru-RU" sz="1200" dirty="0" smtClean="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ru-RU" sz="1200" dirty="0" smtClean="0">
                <a:solidFill>
                  <a:srgbClr val="7030A0"/>
                </a:solidFill>
                <a:latin typeface="Times New Roman" panose="02020603050405020304" pitchFamily="18" charset="0"/>
                <a:cs typeface="Times New Roman" panose="02020603050405020304" pitchFamily="18" charset="0"/>
              </a:rPr>
              <a:t>     </a:t>
            </a:r>
            <a:r>
              <a:rPr lang="ru-RU" sz="1200" b="1" dirty="0" smtClean="0">
                <a:solidFill>
                  <a:srgbClr val="7030A0"/>
                </a:solidFill>
                <a:latin typeface="Times New Roman" panose="02020603050405020304" pitchFamily="18" charset="0"/>
                <a:cs typeface="Times New Roman" panose="02020603050405020304" pitchFamily="18" charset="0"/>
              </a:rPr>
              <a:t>Объектами </a:t>
            </a:r>
            <a:r>
              <a:rPr lang="ru-RU" sz="1200" b="1" dirty="0">
                <a:solidFill>
                  <a:srgbClr val="7030A0"/>
                </a:solidFill>
                <a:latin typeface="Times New Roman" panose="02020603050405020304" pitchFamily="18" charset="0"/>
                <a:cs typeface="Times New Roman" panose="02020603050405020304" pitchFamily="18" charset="0"/>
              </a:rPr>
              <a:t>налогообложения </a:t>
            </a:r>
            <a:r>
              <a:rPr lang="ru-RU" sz="1200" dirty="0">
                <a:latin typeface="Times New Roman" panose="02020603050405020304" pitchFamily="18" charset="0"/>
                <a:cs typeface="Times New Roman" panose="02020603050405020304" pitchFamily="18" charset="0"/>
              </a:rPr>
              <a:t>являются </a:t>
            </a:r>
            <a:r>
              <a:rPr lang="ru-RU" sz="1200" dirty="0">
                <a:solidFill>
                  <a:srgbClr val="C00000"/>
                </a:solidFill>
                <a:latin typeface="Times New Roman" panose="02020603050405020304" pitchFamily="18" charset="0"/>
                <a:cs typeface="Times New Roman" panose="02020603050405020304" pitchFamily="18" charset="0"/>
              </a:rPr>
              <a:t>проекты размещения наружной рекламы </a:t>
            </a:r>
            <a:r>
              <a:rPr lang="ru-RU" sz="1200" b="1" dirty="0">
                <a:latin typeface="Times New Roman" panose="02020603050405020304" pitchFamily="18" charset="0"/>
                <a:cs typeface="Times New Roman" panose="02020603050405020304" pitchFamily="18" charset="0"/>
              </a:rPr>
              <a:t>в зоне </a:t>
            </a:r>
            <a:r>
              <a:rPr lang="ru-RU" sz="1200" b="1" dirty="0" smtClean="0">
                <a:latin typeface="Times New Roman" panose="02020603050405020304" pitchFamily="18" charset="0"/>
                <a:cs typeface="Times New Roman" panose="02020603050405020304" pitchFamily="18" charset="0"/>
              </a:rPr>
              <a:t>дороги</a:t>
            </a:r>
            <a:r>
              <a:rPr lang="ru-RU" sz="1200" dirty="0" smtClean="0">
                <a:latin typeface="Times New Roman" panose="02020603050405020304" pitchFamily="18" charset="0"/>
                <a:cs typeface="Times New Roman" panose="02020603050405020304" pitchFamily="18" charset="0"/>
              </a:rPr>
              <a:t>, </a:t>
            </a:r>
            <a:r>
              <a:rPr lang="ru-RU" sz="1200" dirty="0">
                <a:solidFill>
                  <a:srgbClr val="C00000"/>
                </a:solidFill>
                <a:latin typeface="Times New Roman" panose="02020603050405020304" pitchFamily="18" charset="0"/>
                <a:cs typeface="Times New Roman" panose="02020603050405020304" pitchFamily="18" charset="0"/>
              </a:rPr>
              <a:t>объекты наружной рекламы</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размещенные в зоне </a:t>
            </a:r>
            <a:r>
              <a:rPr lang="ru-RU" sz="1200" b="1" dirty="0" smtClean="0">
                <a:latin typeface="Times New Roman" panose="02020603050405020304" pitchFamily="18" charset="0"/>
                <a:cs typeface="Times New Roman" panose="02020603050405020304" pitchFamily="18" charset="0"/>
              </a:rPr>
              <a:t>дороги</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в том числе на земельных участках, являющихся собственностью субъекта налогообложения: плакаты, щиты, стенды, сооружения и конструкции (отдельно стоящие или размещенные на стенах и крышах зданий), а также трехмерная и световая вывески, электромеханические и электронные подвесные табло и иные рекламные технические средства.</a:t>
            </a:r>
          </a:p>
          <a:p>
            <a:r>
              <a:rPr lang="ru-RU" sz="1633" dirty="0" smtClean="0">
                <a:latin typeface="Times New Roman" panose="02020603050405020304" pitchFamily="18" charset="0"/>
                <a:cs typeface="Times New Roman" panose="02020603050405020304" pitchFamily="18" charset="0"/>
              </a:rPr>
              <a:t>3)  Сбор </a:t>
            </a:r>
            <a:r>
              <a:rPr lang="ru-RU" sz="1633" dirty="0">
                <a:latin typeface="Times New Roman" panose="02020603050405020304" pitchFamily="18" charset="0"/>
                <a:cs typeface="Times New Roman" panose="02020603050405020304" pitchFamily="18" charset="0"/>
              </a:rPr>
              <a:t>за пользование зоной дороги общего пользования и/или охранной зоной, за чертой населенных пунктов </a:t>
            </a:r>
            <a:r>
              <a:rPr lang="ru-RU" sz="1633" dirty="0">
                <a:solidFill>
                  <a:srgbClr val="7030A0"/>
                </a:solidFill>
                <a:latin typeface="Times New Roman" panose="02020603050405020304" pitchFamily="18" charset="0"/>
                <a:cs typeface="Times New Roman" panose="02020603050405020304" pitchFamily="18" charset="0"/>
              </a:rPr>
              <a:t>для размещения объектов дорожного сервиса и торгово-экономических объектов</a:t>
            </a:r>
            <a:r>
              <a:rPr lang="ru-RU" sz="1633" dirty="0" smtClean="0">
                <a:solidFill>
                  <a:srgbClr val="7030A0"/>
                </a:solidFill>
                <a:latin typeface="Times New Roman" panose="02020603050405020304" pitchFamily="18" charset="0"/>
                <a:cs typeface="Times New Roman" panose="02020603050405020304" pitchFamily="18" charset="0"/>
              </a:rPr>
              <a:t>.</a:t>
            </a:r>
          </a:p>
          <a:p>
            <a:pPr marL="0" indent="0" algn="just">
              <a:buNone/>
            </a:pPr>
            <a:r>
              <a:rPr lang="ru-RU" sz="1633" b="1" dirty="0">
                <a:solidFill>
                  <a:srgbClr val="7030A0"/>
                </a:solidFill>
                <a:latin typeface="Times New Roman" panose="02020603050405020304" pitchFamily="18" charset="0"/>
                <a:cs typeface="Times New Roman" panose="02020603050405020304" pitchFamily="18" charset="0"/>
              </a:rPr>
              <a:t> </a:t>
            </a:r>
            <a:r>
              <a:rPr lang="ru-RU" sz="1633" b="1" dirty="0" smtClean="0">
                <a:solidFill>
                  <a:srgbClr val="7030A0"/>
                </a:solidFill>
                <a:latin typeface="Times New Roman" panose="02020603050405020304" pitchFamily="18" charset="0"/>
                <a:cs typeface="Times New Roman" panose="02020603050405020304" pitchFamily="18" charset="0"/>
              </a:rPr>
              <a:t>      </a:t>
            </a:r>
            <a:r>
              <a:rPr lang="ru-RU" sz="1300" b="1" dirty="0" smtClean="0">
                <a:solidFill>
                  <a:srgbClr val="7030A0"/>
                </a:solidFill>
                <a:latin typeface="Times New Roman" panose="02020603050405020304" pitchFamily="18" charset="0"/>
                <a:cs typeface="Times New Roman" panose="02020603050405020304" pitchFamily="18" charset="0"/>
              </a:rPr>
              <a:t>Субъектами </a:t>
            </a:r>
            <a:r>
              <a:rPr lang="ru-RU" sz="1300" b="1" dirty="0">
                <a:solidFill>
                  <a:srgbClr val="7030A0"/>
                </a:solidFill>
                <a:latin typeface="Times New Roman" panose="02020603050405020304" pitchFamily="18" charset="0"/>
                <a:cs typeface="Times New Roman" panose="02020603050405020304" pitchFamily="18" charset="0"/>
              </a:rPr>
              <a:t>налогообложения </a:t>
            </a:r>
            <a:r>
              <a:rPr lang="ru-RU" sz="1300" dirty="0">
                <a:latin typeface="Times New Roman" panose="02020603050405020304" pitchFamily="18" charset="0"/>
                <a:cs typeface="Times New Roman" panose="02020603050405020304" pitchFamily="18" charset="0"/>
              </a:rPr>
              <a:t>являются физические лица, осуществляющие предпринимательскую деятельность, и юридические лица, </a:t>
            </a:r>
            <a:r>
              <a:rPr lang="ru-RU" sz="1300" dirty="0">
                <a:solidFill>
                  <a:srgbClr val="C00000"/>
                </a:solidFill>
                <a:latin typeface="Times New Roman" panose="02020603050405020304" pitchFamily="18" charset="0"/>
                <a:cs typeface="Times New Roman" panose="02020603050405020304" pitchFamily="18" charset="0"/>
              </a:rPr>
              <a:t>владеющие и/или использующие объекты дорожного сервиса и торгово-экономических объектов</a:t>
            </a:r>
            <a:r>
              <a:rPr lang="ru-RU" sz="1300" dirty="0">
                <a:latin typeface="Times New Roman" panose="02020603050405020304" pitchFamily="18" charset="0"/>
                <a:cs typeface="Times New Roman" panose="02020603050405020304" pitchFamily="18" charset="0"/>
              </a:rPr>
              <a:t> </a:t>
            </a:r>
            <a:r>
              <a:rPr lang="ru-RU" sz="1300" b="1" dirty="0">
                <a:latin typeface="Times New Roman" panose="02020603050405020304" pitchFamily="18" charset="0"/>
                <a:cs typeface="Times New Roman" panose="02020603050405020304" pitchFamily="18" charset="0"/>
              </a:rPr>
              <a:t>в зоне </a:t>
            </a:r>
            <a:r>
              <a:rPr lang="ru-RU" sz="1300" b="1" dirty="0" smtClean="0">
                <a:latin typeface="Times New Roman" panose="02020603050405020304" pitchFamily="18" charset="0"/>
                <a:cs typeface="Times New Roman" panose="02020603050405020304" pitchFamily="18" charset="0"/>
              </a:rPr>
              <a:t>дороги</a:t>
            </a:r>
          </a:p>
          <a:p>
            <a:pPr marL="0" indent="0" algn="just">
              <a:buNone/>
            </a:pPr>
            <a:r>
              <a:rPr lang="ru-RU" sz="1400" dirty="0">
                <a:solidFill>
                  <a:srgbClr val="7030A0"/>
                </a:solidFill>
                <a:latin typeface="Times New Roman" panose="02020603050405020304" pitchFamily="18" charset="0"/>
                <a:cs typeface="Times New Roman" panose="02020603050405020304" pitchFamily="18" charset="0"/>
              </a:rPr>
              <a:t> </a:t>
            </a:r>
            <a:r>
              <a:rPr lang="ru-RU" sz="1400" dirty="0" smtClean="0">
                <a:solidFill>
                  <a:srgbClr val="7030A0"/>
                </a:solidFill>
                <a:latin typeface="Times New Roman" panose="02020603050405020304" pitchFamily="18" charset="0"/>
                <a:cs typeface="Times New Roman" panose="02020603050405020304" pitchFamily="18" charset="0"/>
              </a:rPr>
              <a:t>          </a:t>
            </a:r>
            <a:r>
              <a:rPr lang="ru-RU" sz="1400" b="1" dirty="0" smtClean="0">
                <a:solidFill>
                  <a:srgbClr val="7030A0"/>
                </a:solidFill>
                <a:latin typeface="Times New Roman" panose="02020603050405020304" pitchFamily="18" charset="0"/>
                <a:cs typeface="Times New Roman" panose="02020603050405020304" pitchFamily="18" charset="0"/>
              </a:rPr>
              <a:t>Объектами </a:t>
            </a:r>
            <a:r>
              <a:rPr lang="ru-RU" sz="1400" b="1" dirty="0">
                <a:solidFill>
                  <a:srgbClr val="7030A0"/>
                </a:solidFill>
                <a:latin typeface="Times New Roman" panose="02020603050405020304" pitchFamily="18" charset="0"/>
                <a:cs typeface="Times New Roman" panose="02020603050405020304" pitchFamily="18" charset="0"/>
              </a:rPr>
              <a:t>налогообложения </a:t>
            </a:r>
            <a:r>
              <a:rPr lang="ru-RU" sz="1400" dirty="0">
                <a:latin typeface="Times New Roman" panose="02020603050405020304" pitchFamily="18" charset="0"/>
                <a:cs typeface="Times New Roman" panose="02020603050405020304" pitchFamily="18" charset="0"/>
              </a:rPr>
              <a:t>являются </a:t>
            </a:r>
            <a:r>
              <a:rPr lang="ru-RU" sz="1400" dirty="0">
                <a:solidFill>
                  <a:srgbClr val="C00000"/>
                </a:solidFill>
                <a:latin typeface="Times New Roman" panose="02020603050405020304" pitchFamily="18" charset="0"/>
                <a:cs typeface="Times New Roman" panose="02020603050405020304" pitchFamily="18" charset="0"/>
              </a:rPr>
              <a:t>проекты по размещению объектов дорожного сервиса </a:t>
            </a:r>
            <a:r>
              <a:rPr lang="ru-RU" sz="1400" b="1" dirty="0">
                <a:latin typeface="Times New Roman" panose="02020603050405020304" pitchFamily="18" charset="0"/>
                <a:cs typeface="Times New Roman" panose="02020603050405020304" pitchFamily="18" charset="0"/>
              </a:rPr>
              <a:t>в зоне дороги </a:t>
            </a:r>
            <a:r>
              <a:rPr lang="ru-RU" sz="1400" dirty="0" smtClean="0">
                <a:latin typeface="Times New Roman" panose="02020603050405020304" pitchFamily="18" charset="0"/>
                <a:cs typeface="Times New Roman" panose="02020603050405020304" pitchFamily="18" charset="0"/>
              </a:rPr>
              <a:t>и </a:t>
            </a:r>
            <a:r>
              <a:rPr lang="ru-RU" sz="1400" dirty="0">
                <a:solidFill>
                  <a:srgbClr val="C00000"/>
                </a:solidFill>
                <a:latin typeface="Times New Roman" panose="02020603050405020304" pitchFamily="18" charset="0"/>
                <a:cs typeface="Times New Roman" panose="02020603050405020304" pitchFamily="18" charset="0"/>
              </a:rPr>
              <a:t>объекты дорожного сервиса, торгово-экономические объекты, размещенные</a:t>
            </a:r>
            <a:r>
              <a:rPr lang="ru-RU" sz="1400"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в зоне </a:t>
            </a:r>
            <a:r>
              <a:rPr lang="ru-RU" sz="1400" b="1" dirty="0" smtClean="0">
                <a:latin typeface="Times New Roman" panose="02020603050405020304" pitchFamily="18" charset="0"/>
                <a:cs typeface="Times New Roman" panose="02020603050405020304" pitchFamily="18" charset="0"/>
              </a:rPr>
              <a:t>дороги</a:t>
            </a:r>
            <a:r>
              <a:rPr lang="ru-RU" sz="1400" dirty="0" smtClean="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в том числе на земельных участках, которые являются собственностью субъекта налогообложения: автозаправочные станции, станции технического обслуживания, пункты вулканизации, лотки, предприятия розничной торговли, предприятия общественного питания, структуры по приему туристов с функциями размещения и питания и торгово-экономических объектов.</a:t>
            </a:r>
            <a:endParaRPr lang="ru-RU" sz="1300" b="1" dirty="0" smtClean="0">
              <a:latin typeface="Times New Roman" panose="02020603050405020304" pitchFamily="18" charset="0"/>
              <a:cs typeface="Times New Roman" panose="02020603050405020304" pitchFamily="18" charset="0"/>
            </a:endParaRPr>
          </a:p>
          <a:p>
            <a:pPr marL="0" indent="0" algn="just">
              <a:buNone/>
            </a:pPr>
            <a:endParaRPr lang="ru-RU" sz="13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686009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743217" y="227961"/>
            <a:ext cx="7459797" cy="1106036"/>
          </a:xfrm>
          <a:prstGeom prst="rect">
            <a:avLst/>
          </a:prstGeom>
        </p:spPr>
        <p:txBody>
          <a:bodyPr vert="horz" lIns="82953" tIns="41476" rIns="82953" bIns="41476" rtlCol="0">
            <a:normAutofit fontScale="25000" lnSpcReduction="20000"/>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ru-RU" sz="800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Порядок исчисления налоговых обязательств </a:t>
            </a:r>
          </a:p>
          <a:p>
            <a:r>
              <a:rPr lang="ru-RU" sz="800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 сборам за пользование зоной дороги общественного пользования и/или охранной зоной, за чертой населенных пунктов</a:t>
            </a:r>
            <a:endParaRPr lang="ro-RO" sz="8000"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ru-RU" sz="8000" u="sng"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ru-RU" sz="6532"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ro-RO" sz="1724" dirty="0">
                <a:latin typeface="Times New Roman" panose="02020603050405020304" pitchFamily="18" charset="0"/>
                <a:cs typeface="Times New Roman" panose="02020603050405020304" pitchFamily="18" charset="0"/>
              </a:rPr>
              <a:t>                  </a:t>
            </a:r>
            <a:endParaRPr lang="ru-RU" sz="1724" dirty="0">
              <a:latin typeface="Times New Roman" panose="02020603050405020304" pitchFamily="18" charset="0"/>
              <a:cs typeface="Times New Roman" panose="02020603050405020304" pitchFamily="18" charset="0"/>
            </a:endParaRPr>
          </a:p>
          <a:p>
            <a:pPr indent="414772" algn="just"/>
            <a:endParaRPr lang="ro-RO" sz="2177"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767797" y="1551709"/>
            <a:ext cx="9574458" cy="4302681"/>
          </a:xfrm>
          <a:prstGeom prst="rect">
            <a:avLst/>
          </a:prstGeom>
        </p:spPr>
        <p:txBody>
          <a:bodyPr wrap="square">
            <a:spAutoFit/>
          </a:bodyPr>
          <a:lstStyle/>
          <a:p>
            <a:pPr marL="259232" indent="-259232" algn="just">
              <a:buFont typeface="Wingdings" panose="05000000000000000000" pitchFamily="2" charset="2"/>
              <a:buChar char="Ø"/>
            </a:pPr>
            <a:r>
              <a:rPr lang="ru-RU" sz="1633" dirty="0">
                <a:latin typeface="Times New Roman" panose="02020603050405020304" pitchFamily="18" charset="0"/>
                <a:cs typeface="Times New Roman" panose="02020603050405020304" pitchFamily="18" charset="0"/>
              </a:rPr>
              <a:t>      Первый год, при выдаче разрешений, сборы исчисляются уполномоченным органом центрального публичного управления:</a:t>
            </a:r>
          </a:p>
          <a:p>
            <a:pPr marL="259232" indent="-259232" algn="just">
              <a:buFontTx/>
              <a:buChar char="-"/>
            </a:pPr>
            <a:r>
              <a:rPr lang="ru-RU" sz="1633" dirty="0">
                <a:latin typeface="Times New Roman" panose="02020603050405020304" pitchFamily="18" charset="0"/>
                <a:cs typeface="Times New Roman" panose="02020603050405020304" pitchFamily="18" charset="0"/>
              </a:rPr>
              <a:t>при разрешении ведения строительно-монтажных работ – в соответствии со ставками приложения 5 к разделу </a:t>
            </a:r>
            <a:r>
              <a:rPr lang="ro-RO" sz="1633" dirty="0">
                <a:latin typeface="Times New Roman" panose="02020603050405020304" pitchFamily="18" charset="0"/>
                <a:cs typeface="Times New Roman" panose="02020603050405020304" pitchFamily="18" charset="0"/>
              </a:rPr>
              <a:t>IX </a:t>
            </a:r>
            <a:r>
              <a:rPr lang="ru-RU" sz="1633" dirty="0">
                <a:latin typeface="Times New Roman" panose="02020603050405020304" pitchFamily="18" charset="0"/>
                <a:cs typeface="Times New Roman" panose="02020603050405020304" pitchFamily="18" charset="0"/>
              </a:rPr>
              <a:t>Налогового кодекса;</a:t>
            </a:r>
          </a:p>
          <a:p>
            <a:pPr marL="259232" indent="-259232" algn="just">
              <a:buFontTx/>
              <a:buChar char="-"/>
            </a:pPr>
            <a:r>
              <a:rPr lang="ru-RU" sz="1633" dirty="0">
                <a:latin typeface="Times New Roman" panose="02020603050405020304" pitchFamily="18" charset="0"/>
                <a:cs typeface="Times New Roman" panose="02020603050405020304" pitchFamily="18" charset="0"/>
              </a:rPr>
              <a:t>при разрешении размещения объектов дорожного сервиса, </a:t>
            </a:r>
            <a:r>
              <a:rPr lang="ru-RU" sz="1633" dirty="0">
                <a:solidFill>
                  <a:srgbClr val="C00000"/>
                </a:solidFill>
                <a:latin typeface="Times New Roman" panose="02020603050405020304" pitchFamily="18" charset="0"/>
                <a:cs typeface="Times New Roman" panose="02020603050405020304" pitchFamily="18" charset="0"/>
              </a:rPr>
              <a:t>торгово-экономических объектов* </a:t>
            </a:r>
            <a:r>
              <a:rPr lang="ru-RU" sz="1633" dirty="0">
                <a:latin typeface="Times New Roman" panose="02020603050405020304" pitchFamily="18" charset="0"/>
                <a:cs typeface="Times New Roman" panose="02020603050405020304" pitchFamily="18" charset="0"/>
              </a:rPr>
              <a:t>и объектов наружной рекламы - </a:t>
            </a:r>
            <a:r>
              <a:rPr lang="ru-RU" sz="1633" dirty="0">
                <a:solidFill>
                  <a:prstClr val="black"/>
                </a:solidFill>
                <a:latin typeface="Times New Roman" panose="02020603050405020304" pitchFamily="18" charset="0"/>
                <a:cs typeface="Times New Roman" panose="02020603050405020304" pitchFamily="18" charset="0"/>
              </a:rPr>
              <a:t>в соответствии со ставками приложения 6 к разделу </a:t>
            </a:r>
            <a:r>
              <a:rPr lang="ro-RO" sz="1633" dirty="0">
                <a:solidFill>
                  <a:prstClr val="black"/>
                </a:solidFill>
                <a:latin typeface="Times New Roman" panose="02020603050405020304" pitchFamily="18" charset="0"/>
                <a:cs typeface="Times New Roman" panose="02020603050405020304" pitchFamily="18" charset="0"/>
              </a:rPr>
              <a:t>IX </a:t>
            </a:r>
            <a:r>
              <a:rPr lang="ru-RU" sz="1633" dirty="0">
                <a:solidFill>
                  <a:prstClr val="black"/>
                </a:solidFill>
                <a:latin typeface="Times New Roman" panose="02020603050405020304" pitchFamily="18" charset="0"/>
                <a:cs typeface="Times New Roman" panose="02020603050405020304" pitchFamily="18" charset="0"/>
              </a:rPr>
              <a:t>Налогового кодекса.</a:t>
            </a:r>
          </a:p>
          <a:p>
            <a:pPr marL="259232" indent="-259232" algn="just">
              <a:buFont typeface="Wingdings" panose="05000000000000000000" pitchFamily="2" charset="2"/>
              <a:buChar char="Ø"/>
            </a:pPr>
            <a:r>
              <a:rPr lang="ru-RU" sz="1633" dirty="0">
                <a:latin typeface="Times New Roman" panose="02020603050405020304" pitchFamily="18" charset="0"/>
                <a:cs typeface="Times New Roman" panose="02020603050405020304" pitchFamily="18" charset="0"/>
              </a:rPr>
              <a:t>     За последующие налоговые периоды при размещении объектов дорожного сервиса, торгово-экономических объектов и объектов наружной рекламы, соответствующие сборы исчисляются самостоятельно субъектами налогообложения.</a:t>
            </a:r>
          </a:p>
          <a:p>
            <a:pPr marL="259232" indent="-259232" algn="just">
              <a:buFont typeface="Wingdings" panose="05000000000000000000" pitchFamily="2" charset="2"/>
              <a:buChar char="Ø"/>
            </a:pPr>
            <a:r>
              <a:rPr lang="ru-RU" sz="1452"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Сбор уплачивается за календарный год:</a:t>
            </a:r>
            <a:endParaRPr lang="ru-RU" sz="1452" b="1" dirty="0">
              <a:latin typeface="Times New Roman" panose="02020603050405020304" pitchFamily="18" charset="0"/>
              <a:ea typeface="Times New Roman" panose="02020603050405020304" pitchFamily="18" charset="0"/>
              <a:cs typeface="Times New Roman" panose="02020603050405020304" pitchFamily="18" charset="0"/>
            </a:endParaRPr>
          </a:p>
          <a:p>
            <a:pPr marL="55303" algn="just"/>
            <a:r>
              <a:rPr lang="ru-RU" sz="1452" dirty="0">
                <a:latin typeface="Times New Roman" panose="02020603050405020304" pitchFamily="18" charset="0"/>
                <a:ea typeface="Calibri" panose="020F0502020204030204" pitchFamily="34" charset="0"/>
                <a:cs typeface="Times New Roman" panose="02020603050405020304" pitchFamily="18" charset="0"/>
              </a:rPr>
              <a:t>1) первый год - до выдачи уполномоченным органом центрального публичного управления разрешения на размещение в</a:t>
            </a:r>
            <a:r>
              <a:rPr lang="ru-RU" sz="1452"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зоне дороги общего пользования и/или в охранной зоне за чертой населенных пунктов</a:t>
            </a:r>
            <a:r>
              <a:rPr lang="ru-RU" sz="1452" dirty="0">
                <a:latin typeface="Times New Roman" panose="02020603050405020304" pitchFamily="18" charset="0"/>
                <a:ea typeface="Calibri" panose="020F0502020204030204" pitchFamily="34" charset="0"/>
                <a:cs typeface="Times New Roman" panose="02020603050405020304" pitchFamily="18" charset="0"/>
              </a:rPr>
              <a:t> объектов дорожного сервиса, </a:t>
            </a:r>
            <a:r>
              <a:rPr lang="ru-RU" sz="1452"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торгово-экономических объектов;</a:t>
            </a:r>
            <a:endParaRPr lang="ru-RU" sz="1452" b="1" dirty="0">
              <a:latin typeface="Times New Roman" panose="02020603050405020304" pitchFamily="18" charset="0"/>
              <a:ea typeface="Calibri" panose="020F0502020204030204" pitchFamily="34" charset="0"/>
              <a:cs typeface="Times New Roman" panose="02020603050405020304" pitchFamily="18" charset="0"/>
            </a:endParaRPr>
          </a:p>
          <a:p>
            <a:pPr marL="55303" algn="just"/>
            <a:r>
              <a:rPr lang="ru-RU" sz="1452" dirty="0">
                <a:latin typeface="Times New Roman" panose="02020603050405020304" pitchFamily="18" charset="0"/>
                <a:ea typeface="Calibri" panose="020F0502020204030204" pitchFamily="34" charset="0"/>
                <a:cs typeface="Times New Roman" panose="02020603050405020304" pitchFamily="18" charset="0"/>
              </a:rPr>
              <a:t>2) за последующие налоговые периоды - д</a:t>
            </a:r>
            <a:r>
              <a:rPr lang="ru-RU" sz="1452"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 25 марта текущего налогового года.</a:t>
            </a:r>
            <a:endParaRPr lang="ru-RU" sz="1452" b="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ru-RU" sz="1452" b="1" i="1" dirty="0">
                <a:latin typeface="Times New Roman" panose="02020603050405020304" pitchFamily="18" charset="0"/>
                <a:ea typeface="Calibri" panose="020F0502020204030204" pitchFamily="34" charset="0"/>
                <a:cs typeface="Times New Roman" panose="02020603050405020304" pitchFamily="18" charset="0"/>
              </a:rPr>
              <a:t>   </a:t>
            </a:r>
          </a:p>
          <a:p>
            <a:pPr algn="just"/>
            <a:r>
              <a:rPr lang="ru-RU" sz="1452"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452"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Торгово-экономические объекты – склады, сельскохозяйственные холодильники</a:t>
            </a:r>
          </a:p>
        </p:txBody>
      </p:sp>
    </p:spTree>
    <p:extLst>
      <p:ext uri="{BB962C8B-B14F-4D97-AF65-F5344CB8AC3E}">
        <p14:creationId xmlns:p14="http://schemas.microsoft.com/office/powerpoint/2010/main" val="364384361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64508" y="230910"/>
            <a:ext cx="8051339" cy="849745"/>
          </a:xfrm>
        </p:spPr>
        <p:txBody>
          <a:bodyPr>
            <a:normAutofit fontScale="90000"/>
          </a:bodyPr>
          <a:lstStyle/>
          <a:p>
            <a:pPr lvl="0" algn="ctr">
              <a:spcBef>
                <a:spcPts val="0"/>
              </a:spcBef>
            </a:pPr>
            <a:r>
              <a:rPr lang="ru-RU" sz="1800" b="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Отчетность налоговых обязательств </a:t>
            </a:r>
            <a:br>
              <a:rPr lang="ru-RU" sz="1800" b="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u-RU" sz="1800" b="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по сборам за пользование зоной дороги общественного </a:t>
            </a:r>
            <a:r>
              <a:rPr lang="en-US" sz="1800" b="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en-US" sz="1800" b="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r>
              <a:rPr lang="ru-RU" sz="1800" b="1" dirty="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пользования и/или охранной зоной, за чертой населенных </a:t>
            </a:r>
            <a:r>
              <a:rPr lang="ru-RU" sz="1800" b="1" dirty="0" smtClean="0">
                <a:solidFill>
                  <a:srgbClr val="C0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пунктов</a:t>
            </a:r>
            <a:endParaRPr lang="en-US" dirty="0"/>
          </a:p>
        </p:txBody>
      </p:sp>
      <p:graphicFrame>
        <p:nvGraphicFramePr>
          <p:cNvPr id="5" name="Таблица 4"/>
          <p:cNvGraphicFramePr>
            <a:graphicFrameLocks noGrp="1"/>
          </p:cNvGraphicFramePr>
          <p:nvPr>
            <p:extLst>
              <p:ext uri="{D42A27DB-BD31-4B8C-83A1-F6EECF244321}">
                <p14:modId xmlns:p14="http://schemas.microsoft.com/office/powerpoint/2010/main" val="2338704480"/>
              </p:ext>
            </p:extLst>
          </p:nvPr>
        </p:nvGraphicFramePr>
        <p:xfrm>
          <a:off x="1228437" y="2604656"/>
          <a:ext cx="10160002" cy="4255593"/>
        </p:xfrm>
        <a:graphic>
          <a:graphicData uri="http://schemas.openxmlformats.org/drawingml/2006/table">
            <a:tbl>
              <a:tblPr firstRow="1" firstCol="1" bandRow="1"/>
              <a:tblGrid>
                <a:gridCol w="242748">
                  <a:extLst>
                    <a:ext uri="{9D8B030D-6E8A-4147-A177-3AD203B41FA5}">
                      <a16:colId xmlns:a16="http://schemas.microsoft.com/office/drawing/2014/main" val="3398415638"/>
                    </a:ext>
                  </a:extLst>
                </a:gridCol>
                <a:gridCol w="972835">
                  <a:extLst>
                    <a:ext uri="{9D8B030D-6E8A-4147-A177-3AD203B41FA5}">
                      <a16:colId xmlns:a16="http://schemas.microsoft.com/office/drawing/2014/main" val="3536781540"/>
                    </a:ext>
                  </a:extLst>
                </a:gridCol>
                <a:gridCol w="1322300">
                  <a:extLst>
                    <a:ext uri="{9D8B030D-6E8A-4147-A177-3AD203B41FA5}">
                      <a16:colId xmlns:a16="http://schemas.microsoft.com/office/drawing/2014/main" val="594689663"/>
                    </a:ext>
                  </a:extLst>
                </a:gridCol>
                <a:gridCol w="1038950">
                  <a:extLst>
                    <a:ext uri="{9D8B030D-6E8A-4147-A177-3AD203B41FA5}">
                      <a16:colId xmlns:a16="http://schemas.microsoft.com/office/drawing/2014/main" val="2810028762"/>
                    </a:ext>
                  </a:extLst>
                </a:gridCol>
                <a:gridCol w="897275">
                  <a:extLst>
                    <a:ext uri="{9D8B030D-6E8A-4147-A177-3AD203B41FA5}">
                      <a16:colId xmlns:a16="http://schemas.microsoft.com/office/drawing/2014/main" val="2196870699"/>
                    </a:ext>
                  </a:extLst>
                </a:gridCol>
                <a:gridCol w="1190070">
                  <a:extLst>
                    <a:ext uri="{9D8B030D-6E8A-4147-A177-3AD203B41FA5}">
                      <a16:colId xmlns:a16="http://schemas.microsoft.com/office/drawing/2014/main" val="3989014326"/>
                    </a:ext>
                  </a:extLst>
                </a:gridCol>
                <a:gridCol w="953946">
                  <a:extLst>
                    <a:ext uri="{9D8B030D-6E8A-4147-A177-3AD203B41FA5}">
                      <a16:colId xmlns:a16="http://schemas.microsoft.com/office/drawing/2014/main" val="4132910132"/>
                    </a:ext>
                  </a:extLst>
                </a:gridCol>
                <a:gridCol w="1509878">
                  <a:extLst>
                    <a:ext uri="{9D8B030D-6E8A-4147-A177-3AD203B41FA5}">
                      <a16:colId xmlns:a16="http://schemas.microsoft.com/office/drawing/2014/main" val="3471196479"/>
                    </a:ext>
                  </a:extLst>
                </a:gridCol>
                <a:gridCol w="1016000">
                  <a:extLst>
                    <a:ext uri="{9D8B030D-6E8A-4147-A177-3AD203B41FA5}">
                      <a16:colId xmlns:a16="http://schemas.microsoft.com/office/drawing/2014/main" val="3007470097"/>
                    </a:ext>
                  </a:extLst>
                </a:gridCol>
                <a:gridCol w="1016000">
                  <a:extLst>
                    <a:ext uri="{9D8B030D-6E8A-4147-A177-3AD203B41FA5}">
                      <a16:colId xmlns:a16="http://schemas.microsoft.com/office/drawing/2014/main" val="604180775"/>
                    </a:ext>
                  </a:extLst>
                </a:gridCol>
              </a:tblGrid>
              <a:tr h="816300">
                <a:tc rowSpan="2">
                  <a:txBody>
                    <a:bodyPr/>
                    <a:lstStyle/>
                    <a:p>
                      <a:pPr algn="ctr">
                        <a:lnSpc>
                          <a:spcPct val="107000"/>
                        </a:lnSpc>
                        <a:spcAft>
                          <a:spcPts val="0"/>
                        </a:spcAft>
                      </a:pPr>
                      <a:r>
                        <a:rPr lang="ro-MD" sz="600" b="1" dirty="0">
                          <a:effectLst/>
                          <a:latin typeface="Times New Roman" panose="02020603050405020304" pitchFamily="18" charset="0"/>
                          <a:ea typeface="Times New Roman" panose="02020603050405020304" pitchFamily="18" charset="0"/>
                          <a:cs typeface="Times New Roman" panose="02020603050405020304" pitchFamily="18" charset="0"/>
                        </a:rPr>
                        <a:t>Nr.</a:t>
                      </a:r>
                      <a:br>
                        <a:rPr lang="ro-MD" sz="6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b="1" dirty="0">
                          <a:effectLst/>
                          <a:latin typeface="Times New Roman" panose="02020603050405020304" pitchFamily="18" charset="0"/>
                          <a:ea typeface="Times New Roman" panose="02020603050405020304" pitchFamily="18" charset="0"/>
                          <a:cs typeface="Times New Roman" panose="02020603050405020304" pitchFamily="18" charset="0"/>
                        </a:rPr>
                        <a:t>crt.</a:t>
                      </a:r>
                      <a:r>
                        <a:rPr lang="ro-MD" sz="600" i="1" dirty="0">
                          <a:effectLst/>
                          <a:latin typeface="Times New Roman" panose="02020603050405020304" pitchFamily="18" charset="0"/>
                          <a:ea typeface="Times New Roman" panose="02020603050405020304" pitchFamily="18" charset="0"/>
                          <a:cs typeface="Times New Roman" panose="02020603050405020304" pitchFamily="18" charset="0"/>
                        </a:rPr>
                        <a:t>/</a:t>
                      </a:r>
                      <a:br>
                        <a:rPr lang="ro-MD" sz="6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i="1" dirty="0">
                          <a:effectLst/>
                          <a:latin typeface="Times New Roman" panose="02020603050405020304" pitchFamily="18" charset="0"/>
                          <a:ea typeface="Times New Roman" panose="02020603050405020304" pitchFamily="18" charset="0"/>
                          <a:cs typeface="Times New Roman" panose="02020603050405020304" pitchFamily="18" charset="0"/>
                        </a:rPr>
                        <a:t>№</a:t>
                      </a:r>
                      <a:br>
                        <a:rPr lang="ro-MD" sz="6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i="1" dirty="0">
                          <a:effectLst/>
                          <a:latin typeface="Times New Roman" panose="02020603050405020304" pitchFamily="18" charset="0"/>
                          <a:ea typeface="Times New Roman" panose="02020603050405020304" pitchFamily="18" charset="0"/>
                          <a:cs typeface="Times New Roman" panose="02020603050405020304" pitchFamily="18" charset="0"/>
                        </a:rPr>
                        <a:t>п/п</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0"/>
                        </a:spcAft>
                      </a:pPr>
                      <a:r>
                        <a:rPr lang="ro-MD" sz="900" b="1" dirty="0" err="1">
                          <a:effectLst/>
                          <a:latin typeface="Times New Roman" panose="02020603050405020304" pitchFamily="18" charset="0"/>
                          <a:ea typeface="Times New Roman" panose="02020603050405020304" pitchFamily="18" charset="0"/>
                          <a:cs typeface="Times New Roman" panose="02020603050405020304" pitchFamily="18" charset="0"/>
                        </a:rPr>
                        <a:t>Clasificaţia</a:t>
                      </a: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veniturilor</a:t>
                      </a:r>
                      <a:b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bugetare</a:t>
                      </a:r>
                      <a: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Счёт</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бюджетной</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класси</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фикации</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0"/>
                        </a:spcAft>
                      </a:pP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Denumirea taxei/</a:t>
                      </a:r>
                      <a: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сбора</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0"/>
                        </a:spcAft>
                      </a:pP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Obiectul impunerii</a:t>
                      </a:r>
                      <a:b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Oбъект</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налогообложения</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Baza impozabilă a</a:t>
                      </a:r>
                      <a:b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obiectului impunerii</a:t>
                      </a:r>
                      <a: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Налогооблагаемая</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база</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объектa</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налогообложения</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a:lnSpc>
                          <a:spcPct val="107000"/>
                        </a:lnSpc>
                        <a:spcAft>
                          <a:spcPts val="0"/>
                        </a:spcAft>
                      </a:pP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Cota </a:t>
                      </a:r>
                      <a: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t>(lei)</a:t>
                      </a:r>
                      <a:r>
                        <a:rPr lang="ro-MD" sz="9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b="1"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Ставка</a:t>
                      </a:r>
                      <a: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9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o-MD" sz="900" i="1" dirty="0" err="1">
                          <a:effectLst/>
                          <a:latin typeface="Times New Roman" panose="02020603050405020304" pitchFamily="18" charset="0"/>
                          <a:ea typeface="Times New Roman" panose="02020603050405020304" pitchFamily="18" charset="0"/>
                          <a:cs typeface="Times New Roman" panose="02020603050405020304" pitchFamily="18" charset="0"/>
                        </a:rPr>
                        <a:t>леев</a:t>
                      </a:r>
                      <a:r>
                        <a:rPr lang="ro-MD" sz="9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0"/>
                        </a:spcAft>
                      </a:pP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Suma taxei achitate de</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către contribuabil pentru</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err="1">
                          <a:effectLst/>
                          <a:latin typeface="Times New Roman" panose="02020603050405020304" pitchFamily="18" charset="0"/>
                          <a:ea typeface="Times New Roman" panose="02020603050405020304" pitchFamily="18" charset="0"/>
                          <a:cs typeface="Times New Roman" panose="02020603050405020304" pitchFamily="18" charset="0"/>
                        </a:rPr>
                        <a:t>autorizaţiile</a:t>
                      </a: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 eliberate în</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perioada fiscală precedentă</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celei de gestiune (lei)</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b="1"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b="1"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Сумма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сбора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уплаченная</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налогоплательщиком</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за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выданные</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авторизации</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в</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налоговом</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периоде</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предшествующем</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отчётному</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леев</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0"/>
                        </a:spcAft>
                      </a:pP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Suma taxei calculată</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ce urmează a fi achitată</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pentru perioada fiscal</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de gestiune – pînă la 25</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martie a anului curent</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(col.6xcol.7)  (lei)</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Исчисленная</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и</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подлежащая</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уплате</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сумма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сбора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за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текущий</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налоговый</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период</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 в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срок</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до</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25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марта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текущего</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года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гр.6</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x</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гр.7</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леев</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7000"/>
                        </a:lnSpc>
                        <a:spcAft>
                          <a:spcPts val="0"/>
                        </a:spcAft>
                      </a:pP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Suma</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taxei</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către</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plată</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(col.8 +</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col.9)</a:t>
                      </a:r>
                      <a:b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b="1" dirty="0">
                          <a:effectLst/>
                          <a:latin typeface="Times New Roman" panose="02020603050405020304" pitchFamily="18" charset="0"/>
                          <a:ea typeface="Times New Roman" panose="02020603050405020304" pitchFamily="18" charset="0"/>
                          <a:cs typeface="Times New Roman" panose="02020603050405020304" pitchFamily="18" charset="0"/>
                        </a:rPr>
                        <a:t>(lei)</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Cумма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сбора</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к</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уплате</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(гр.8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гр.9)</a:t>
                      </a:r>
                      <a:r>
                        <a:rPr lang="ro-MD" sz="1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b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ro-MD" sz="1000" i="1" dirty="0" err="1">
                          <a:effectLst/>
                          <a:latin typeface="Times New Roman" panose="02020603050405020304" pitchFamily="18" charset="0"/>
                          <a:ea typeface="Times New Roman" panose="02020603050405020304" pitchFamily="18" charset="0"/>
                          <a:cs typeface="Times New Roman" panose="02020603050405020304" pitchFamily="18" charset="0"/>
                        </a:rPr>
                        <a:t>леев</a:t>
                      </a:r>
                      <a:r>
                        <a:rPr lang="ro-MD" sz="1000" i="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8606633"/>
                  </a:ext>
                </a:extLst>
              </a:tr>
              <a:tr h="274893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Unitatea de</a:t>
                      </a:r>
                      <a:br>
                        <a:rPr lang="ro-MD" sz="600" b="1">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măsură/</a:t>
                      </a:r>
                      <a:r>
                        <a:rPr lang="ro-MD" sz="60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600" i="1">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600" i="1">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i="1">
                          <a:effectLst/>
                          <a:latin typeface="Times New Roman" panose="02020603050405020304" pitchFamily="18" charset="0"/>
                          <a:ea typeface="Times New Roman" panose="02020603050405020304" pitchFamily="18" charset="0"/>
                          <a:cs typeface="Times New Roman" panose="02020603050405020304" pitchFamily="18" charset="0"/>
                        </a:rPr>
                        <a:t>Единица</a:t>
                      </a:r>
                      <a:br>
                        <a:rPr lang="ro-MD" sz="600" i="1">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i="1">
                          <a:effectLst/>
                          <a:latin typeface="Times New Roman" panose="02020603050405020304" pitchFamily="18" charset="0"/>
                          <a:ea typeface="Times New Roman" panose="02020603050405020304" pitchFamily="18" charset="0"/>
                          <a:cs typeface="Times New Roman" panose="02020603050405020304" pitchFamily="18" charset="0"/>
                        </a:rPr>
                        <a:t>измерения</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Nr.unităţilor/</a:t>
                      </a:r>
                      <a:r>
                        <a:rPr lang="ro-MD" sz="600">
                          <a:effectLst/>
                          <a:latin typeface="Times New Roman" panose="02020603050405020304" pitchFamily="18" charset="0"/>
                          <a:ea typeface="Times New Roman" panose="02020603050405020304" pitchFamily="18" charset="0"/>
                          <a:cs typeface="Times New Roman" panose="02020603050405020304" pitchFamily="18" charset="0"/>
                        </a:rPr>
                        <a:t> </a:t>
                      </a:r>
                      <a:r>
                        <a:rPr lang="ro-MD" sz="600" b="1" i="1">
                          <a:effectLst/>
                          <a:latin typeface="Times New Roman" panose="02020603050405020304" pitchFamily="18" charset="0"/>
                          <a:ea typeface="Times New Roman" panose="02020603050405020304" pitchFamily="18" charset="0"/>
                          <a:cs typeface="Times New Roman" panose="02020603050405020304" pitchFamily="18" charset="0"/>
                        </a:rPr>
                        <a:t/>
                      </a:r>
                      <a:br>
                        <a:rPr lang="ro-MD" sz="600" b="1" i="1">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i="1">
                          <a:effectLst/>
                          <a:latin typeface="Times New Roman" panose="02020603050405020304" pitchFamily="18" charset="0"/>
                          <a:ea typeface="Times New Roman" panose="02020603050405020304" pitchFamily="18" charset="0"/>
                          <a:cs typeface="Times New Roman" panose="02020603050405020304" pitchFamily="18" charset="0"/>
                        </a:rPr>
                        <a:t>Количество</a:t>
                      </a:r>
                      <a:br>
                        <a:rPr lang="ro-MD" sz="600" i="1">
                          <a:effectLst/>
                          <a:latin typeface="Times New Roman" panose="02020603050405020304" pitchFamily="18" charset="0"/>
                          <a:ea typeface="Times New Roman" panose="02020603050405020304" pitchFamily="18" charset="0"/>
                          <a:cs typeface="Times New Roman" panose="02020603050405020304" pitchFamily="18" charset="0"/>
                        </a:rPr>
                      </a:br>
                      <a:r>
                        <a:rPr lang="ro-MD" sz="600" i="1">
                          <a:effectLst/>
                          <a:latin typeface="Times New Roman" panose="02020603050405020304" pitchFamily="18" charset="0"/>
                          <a:ea typeface="Times New Roman" panose="02020603050405020304" pitchFamily="18" charset="0"/>
                          <a:cs typeface="Times New Roman" panose="02020603050405020304" pitchFamily="18" charset="0"/>
                        </a:rPr>
                        <a:t>единиц</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621823573"/>
                  </a:ext>
                </a:extLst>
              </a:tr>
              <a:tr h="182317">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dirty="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o-MD" sz="600" b="1" dirty="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7598317"/>
                  </a:ext>
                </a:extLst>
              </a:tr>
              <a:tr h="231765">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6598167"/>
                  </a:ext>
                </a:extLst>
              </a:tr>
              <a:tr h="231765">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22250" marR="22250" marT="11125" marB="111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4967445"/>
                  </a:ext>
                </a:extLst>
              </a:tr>
            </a:tbl>
          </a:graphicData>
        </a:graphic>
      </p:graphicFrame>
      <p:sp>
        <p:nvSpPr>
          <p:cNvPr id="6" name="TextBox 5"/>
          <p:cNvSpPr txBox="1"/>
          <p:nvPr/>
        </p:nvSpPr>
        <p:spPr>
          <a:xfrm>
            <a:off x="1717965" y="1293092"/>
            <a:ext cx="8913090" cy="1246495"/>
          </a:xfrm>
          <a:prstGeom prst="rect">
            <a:avLst/>
          </a:prstGeom>
          <a:noFill/>
        </p:spPr>
        <p:txBody>
          <a:bodyPr wrap="square" rtlCol="0">
            <a:spAutoFit/>
          </a:bodyPr>
          <a:lstStyle/>
          <a:p>
            <a:r>
              <a:rPr lang="ru-RU" sz="1500" b="1" i="1">
                <a:solidFill>
                  <a:srgbClr val="A53010">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50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a:t>
            </a:r>
            <a:r>
              <a:rPr lang="ru-RU" sz="1500">
                <a:solidFill>
                  <a:prstClr val="black"/>
                </a:solidFill>
                <a:latin typeface="Times New Roman" panose="02020603050405020304" pitchFamily="18" charset="0"/>
                <a:cs typeface="Times New Roman" panose="02020603050405020304" pitchFamily="18" charset="0"/>
              </a:rPr>
              <a:t> суммах начисленных  за текущий налоговый период, а также о суммах сборов, уплаченных в предыдущем году, при выдаче разрешений,</a:t>
            </a:r>
            <a:r>
              <a:rPr lang="ru-RU" sz="1500" b="1" i="1">
                <a:solidFill>
                  <a:srgbClr val="A53010">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500" b="1" i="1">
                <a:solidFill>
                  <a:prstClr val="black"/>
                </a:solidFill>
                <a:latin typeface="Times New Roman" panose="02020603050405020304" pitchFamily="18" charset="0"/>
                <a:cs typeface="Times New Roman" panose="02020603050405020304" pitchFamily="18" charset="0"/>
              </a:rPr>
              <a:t>ежегодно</a:t>
            </a:r>
            <a:r>
              <a:rPr lang="ro-RO" sz="1500" b="1" i="1">
                <a:solidFill>
                  <a:prstClr val="black"/>
                </a:solidFill>
                <a:latin typeface="Times New Roman" panose="02020603050405020304" pitchFamily="18" charset="0"/>
                <a:cs typeface="Times New Roman" panose="02020603050405020304" pitchFamily="18" charset="0"/>
              </a:rPr>
              <a:t>, </a:t>
            </a:r>
            <a:r>
              <a:rPr lang="ru-RU" sz="1500" b="1" i="1">
                <a:solidFill>
                  <a:prstClr val="black"/>
                </a:solidFill>
                <a:latin typeface="Times New Roman" panose="02020603050405020304" pitchFamily="18" charset="0"/>
                <a:cs typeface="Times New Roman" panose="02020603050405020304" pitchFamily="18" charset="0"/>
              </a:rPr>
              <a:t>до </a:t>
            </a:r>
            <a:r>
              <a:rPr lang="ro-RO" sz="1500" b="1" i="1">
                <a:solidFill>
                  <a:prstClr val="black"/>
                </a:solidFill>
                <a:latin typeface="Times New Roman" panose="02020603050405020304" pitchFamily="18" charset="0"/>
                <a:cs typeface="Times New Roman" panose="02020603050405020304" pitchFamily="18" charset="0"/>
              </a:rPr>
              <a:t>25 </a:t>
            </a:r>
            <a:r>
              <a:rPr lang="ru-RU" sz="1500" b="1" i="1">
                <a:solidFill>
                  <a:prstClr val="black"/>
                </a:solidFill>
                <a:latin typeface="Times New Roman" panose="02020603050405020304" pitchFamily="18" charset="0"/>
                <a:cs typeface="Times New Roman" panose="02020603050405020304" pitchFamily="18" charset="0"/>
              </a:rPr>
              <a:t>марта текущего налогового периода, </a:t>
            </a:r>
            <a:r>
              <a:rPr lang="ru-RU" sz="1500">
                <a:solidFill>
                  <a:prstClr val="black"/>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предоставляется</a:t>
            </a:r>
            <a:r>
              <a:rPr lang="ru-RU" sz="1500" b="1" i="1">
                <a:solidFill>
                  <a:srgbClr val="A53010">
                    <a:lumMod val="7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1500" b="1" i="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Отчет по сборам за пользование зоной дороги общественного пользования и/или охранной зоной за чертой населенных пунктов </a:t>
            </a:r>
            <a:r>
              <a:rPr lang="ro-RO" sz="1500" b="1" i="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u-RU" sz="1500" b="1" i="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a:t>
            </a:r>
            <a:r>
              <a:rPr lang="ro-RO" sz="1500" b="1" i="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TFZD 15)</a:t>
            </a:r>
            <a:r>
              <a:rPr lang="en-US" sz="1500" b="1" i="1">
                <a:solidFill>
                  <a:srgbClr val="7030A0"/>
                </a:solidFill>
                <a:latin typeface="Times New Roman" panose="02020603050405020304" pitchFamily="18" charset="0"/>
                <a:cs typeface="Times New Roman" panose="02020603050405020304" pitchFamily="18" charset="0"/>
              </a:rPr>
              <a:t>,</a:t>
            </a:r>
            <a:r>
              <a:rPr lang="en-US" sz="1500" b="1" i="1">
                <a:solidFill>
                  <a:prstClr val="black"/>
                </a:solidFill>
                <a:latin typeface="Times New Roman" panose="02020603050405020304" pitchFamily="18" charset="0"/>
                <a:cs typeface="Times New Roman" panose="02020603050405020304" pitchFamily="18" charset="0"/>
              </a:rPr>
              <a:t> </a:t>
            </a:r>
            <a:r>
              <a:rPr lang="ru-RU" sz="1500">
                <a:solidFill>
                  <a:prstClr val="black"/>
                </a:solidFill>
                <a:latin typeface="Times New Roman" panose="02020603050405020304" pitchFamily="18" charset="0"/>
                <a:cs typeface="Times New Roman" panose="02020603050405020304" pitchFamily="18" charset="0"/>
              </a:rPr>
              <a:t>утвержденный Приказом ГГНИ № </a:t>
            </a:r>
            <a:r>
              <a:rPr lang="ro-RO" sz="1500">
                <a:solidFill>
                  <a:prstClr val="black"/>
                </a:solidFill>
                <a:latin typeface="Times New Roman" panose="02020603050405020304" pitchFamily="18" charset="0"/>
                <a:cs typeface="Times New Roman" panose="02020603050405020304" pitchFamily="18" charset="0"/>
              </a:rPr>
              <a:t>521 </a:t>
            </a:r>
            <a:r>
              <a:rPr lang="ru-RU" sz="1500">
                <a:solidFill>
                  <a:prstClr val="black"/>
                </a:solidFill>
                <a:latin typeface="Times New Roman" panose="02020603050405020304" pitchFamily="18" charset="0"/>
                <a:cs typeface="Times New Roman" panose="02020603050405020304" pitchFamily="18" charset="0"/>
              </a:rPr>
              <a:t>от</a:t>
            </a:r>
            <a:r>
              <a:rPr lang="ro-RO" sz="1500">
                <a:solidFill>
                  <a:prstClr val="black"/>
                </a:solidFill>
                <a:latin typeface="Times New Roman" panose="02020603050405020304" pitchFamily="18" charset="0"/>
                <a:cs typeface="Times New Roman" panose="02020603050405020304" pitchFamily="18" charset="0"/>
              </a:rPr>
              <a:t> 23.06.2015</a:t>
            </a:r>
            <a:r>
              <a:rPr lang="ru-RU" sz="1500">
                <a:solidFill>
                  <a:prstClr val="black"/>
                </a:solidFill>
                <a:latin typeface="Times New Roman" panose="02020603050405020304" pitchFamily="18" charset="0"/>
                <a:cs typeface="Times New Roman" panose="02020603050405020304" pitchFamily="18" charset="0"/>
              </a:rPr>
              <a:t>.</a:t>
            </a:r>
            <a:endParaRPr lang="ru-RU" dirty="0"/>
          </a:p>
        </p:txBody>
      </p:sp>
    </p:spTree>
    <p:extLst>
      <p:ext uri="{BB962C8B-B14F-4D97-AF65-F5344CB8AC3E}">
        <p14:creationId xmlns:p14="http://schemas.microsoft.com/office/powerpoint/2010/main" val="2212045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2946" y="624110"/>
            <a:ext cx="10451666" cy="1066145"/>
          </a:xfrm>
        </p:spPr>
        <p:txBody>
          <a:bodyPr/>
          <a:lstStyle/>
          <a:p>
            <a:pPr algn="ctr"/>
            <a:r>
              <a:rPr lang="ru-RU" sz="2800" b="1" cap="none" dirty="0">
                <a:solidFill>
                  <a:srgbClr val="C00000"/>
                </a:solidFill>
                <a:latin typeface="Times New Roman" panose="02020603050405020304" pitchFamily="18" charset="0"/>
                <a:cs typeface="Times New Roman" panose="02020603050405020304" pitchFamily="18" charset="0"/>
              </a:rPr>
              <a:t>Информация об оцененной стоимости недвижимого имущества в целях налогообложения</a:t>
            </a:r>
            <a:endParaRPr lang="ru-RU" dirty="0">
              <a:solidFill>
                <a:srgbClr val="C00000"/>
              </a:solidFill>
            </a:endParaRPr>
          </a:p>
        </p:txBody>
      </p:sp>
      <p:sp>
        <p:nvSpPr>
          <p:cNvPr id="3" name="TextBox 2"/>
          <p:cNvSpPr txBox="1"/>
          <p:nvPr/>
        </p:nvSpPr>
        <p:spPr>
          <a:xfrm>
            <a:off x="1584960" y="1985554"/>
            <a:ext cx="9497724" cy="3139321"/>
          </a:xfrm>
          <a:prstGeom prst="rect">
            <a:avLst/>
          </a:prstGeom>
          <a:noFill/>
        </p:spPr>
        <p:txBody>
          <a:bodyPr wrap="square" rtlCol="0">
            <a:spAutoFit/>
          </a:bodyPr>
          <a:lstStyle/>
          <a:p>
            <a:r>
              <a:rPr lang="ru-RU" dirty="0" smtClean="0">
                <a:solidFill>
                  <a:srgbClr val="7030A0"/>
                </a:solidFill>
                <a:latin typeface="Bookman Old Style" panose="02050604050505020204" pitchFamily="18" charset="0"/>
              </a:rPr>
              <a:t>    Доступ к сайту Агентства государственных услуг</a:t>
            </a:r>
            <a:r>
              <a:rPr lang="ro-RO" dirty="0" smtClean="0">
                <a:solidFill>
                  <a:srgbClr val="7030A0"/>
                </a:solidFill>
                <a:latin typeface="Bookman Old Style" panose="02050604050505020204" pitchFamily="18" charset="0"/>
              </a:rPr>
              <a:t>: </a:t>
            </a:r>
            <a:r>
              <a:rPr lang="ro-RO" dirty="0" smtClean="0">
                <a:latin typeface="Bookman Old Style" panose="02050604050505020204" pitchFamily="18" charset="0"/>
                <a:hlinkClick r:id="rId2"/>
              </a:rPr>
              <a:t>http://asp.gov.md</a:t>
            </a:r>
            <a:endParaRPr lang="ro-RO" dirty="0" smtClean="0">
              <a:latin typeface="Bookman Old Style" panose="02050604050505020204" pitchFamily="18" charset="0"/>
            </a:endParaRPr>
          </a:p>
          <a:p>
            <a:pPr marL="285750" indent="-285750">
              <a:buFontTx/>
              <a:buChar char="-"/>
            </a:pPr>
            <a:r>
              <a:rPr lang="ru-RU" dirty="0" smtClean="0">
                <a:latin typeface="Bookman Old Style" panose="02050604050505020204" pitchFamily="18" charset="0"/>
              </a:rPr>
              <a:t>Услуги</a:t>
            </a:r>
          </a:p>
          <a:p>
            <a:pPr marL="285750" indent="-285750">
              <a:buFontTx/>
              <a:buChar char="-"/>
            </a:pPr>
            <a:r>
              <a:rPr lang="ru-RU" dirty="0" smtClean="0">
                <a:latin typeface="Bookman Old Style" panose="02050604050505020204" pitchFamily="18" charset="0"/>
              </a:rPr>
              <a:t>Недвижимое имущество</a:t>
            </a:r>
          </a:p>
          <a:p>
            <a:pPr marL="285750" indent="-285750">
              <a:buFontTx/>
              <a:buChar char="-"/>
            </a:pPr>
            <a:r>
              <a:rPr lang="ru-RU" dirty="0" smtClean="0">
                <a:latin typeface="Bookman Old Style" panose="02050604050505020204" pitchFamily="18" charset="0"/>
              </a:rPr>
              <a:t>Е – Кадастр</a:t>
            </a:r>
          </a:p>
          <a:p>
            <a:pPr marL="285750" indent="-285750">
              <a:buFontTx/>
              <a:buChar char="-"/>
            </a:pPr>
            <a:r>
              <a:rPr lang="ru-RU" dirty="0" smtClean="0">
                <a:latin typeface="Bookman Old Style" panose="02050604050505020204" pitchFamily="18" charset="0"/>
              </a:rPr>
              <a:t>Доступ к центральному банку данных</a:t>
            </a:r>
          </a:p>
          <a:p>
            <a:pPr marL="285750" indent="-285750">
              <a:buFontTx/>
              <a:buChar char="-"/>
            </a:pPr>
            <a:r>
              <a:rPr lang="ro-RO" dirty="0">
                <a:latin typeface="Bookman Old Style" panose="02050604050505020204" pitchFamily="18" charset="0"/>
              </a:rPr>
              <a:t>Datele deschise din Registrul Bunurilor </a:t>
            </a:r>
            <a:r>
              <a:rPr lang="ro-RO" dirty="0" smtClean="0">
                <a:latin typeface="Bookman Old Style" panose="02050604050505020204" pitchFamily="18" charset="0"/>
              </a:rPr>
              <a:t>Imobile</a:t>
            </a:r>
            <a:endParaRPr lang="ru-RU" dirty="0" smtClean="0">
              <a:latin typeface="Bookman Old Style" panose="02050604050505020204" pitchFamily="18" charset="0"/>
            </a:endParaRPr>
          </a:p>
          <a:p>
            <a:pPr marL="285750" indent="-285750">
              <a:buFontTx/>
              <a:buChar char="-"/>
            </a:pPr>
            <a:r>
              <a:rPr lang="ro-RO" dirty="0" smtClean="0">
                <a:latin typeface="Bookman Old Style" panose="02050604050505020204" pitchFamily="18" charset="0"/>
              </a:rPr>
              <a:t>Căutare</a:t>
            </a:r>
          </a:p>
          <a:p>
            <a:pPr marL="285750" indent="-285750">
              <a:buFontTx/>
              <a:buChar char="-"/>
            </a:pPr>
            <a:r>
              <a:rPr lang="ro-RO" dirty="0" smtClean="0">
                <a:latin typeface="Bookman Old Style" panose="02050604050505020204" pitchFamily="18" charset="0"/>
              </a:rPr>
              <a:t>Căutare universală</a:t>
            </a:r>
          </a:p>
          <a:p>
            <a:pPr marL="285750" indent="-285750">
              <a:buFontTx/>
              <a:buChar char="-"/>
            </a:pPr>
            <a:r>
              <a:rPr lang="ro-RO" dirty="0" smtClean="0">
                <a:latin typeface="Bookman Old Style" panose="02050604050505020204" pitchFamily="18" charset="0"/>
              </a:rPr>
              <a:t>Introduceți valoarea (</a:t>
            </a:r>
            <a:r>
              <a:rPr lang="ru-RU" dirty="0" smtClean="0">
                <a:latin typeface="Bookman Old Style" panose="02050604050505020204" pitchFamily="18" charset="0"/>
              </a:rPr>
              <a:t>кадастровый номер недвижимого имущества</a:t>
            </a:r>
            <a:r>
              <a:rPr lang="ro-RO" dirty="0" smtClean="0">
                <a:latin typeface="Bookman Old Style" panose="02050604050505020204" pitchFamily="18" charset="0"/>
              </a:rPr>
              <a:t>)</a:t>
            </a:r>
            <a:endParaRPr lang="ro-RO" dirty="0">
              <a:latin typeface="Bookman Old Style" panose="02050604050505020204" pitchFamily="18" charset="0"/>
            </a:endParaRPr>
          </a:p>
          <a:p>
            <a:endParaRPr lang="ro-RO" dirty="0" smtClean="0">
              <a:latin typeface="Bookman Old Style" panose="02050604050505020204" pitchFamily="18" charset="0"/>
            </a:endParaRPr>
          </a:p>
          <a:p>
            <a:endParaRPr lang="ro-RO" dirty="0" smtClean="0">
              <a:latin typeface="Bookman Old Style" panose="02050604050505020204" pitchFamily="18" charset="0"/>
            </a:endParaRPr>
          </a:p>
        </p:txBody>
      </p:sp>
    </p:spTree>
    <p:extLst>
      <p:ext uri="{BB962C8B-B14F-4D97-AF65-F5344CB8AC3E}">
        <p14:creationId xmlns:p14="http://schemas.microsoft.com/office/powerpoint/2010/main" val="427482760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685457" y="221042"/>
            <a:ext cx="7338835" cy="815278"/>
          </a:xfrm>
          <a:prstGeom prst="rect">
            <a:avLst/>
          </a:prstGeom>
        </p:spPr>
        <p:txBody>
          <a:bodyPr vert="horz" lIns="82953" tIns="41476" rIns="82953" bIns="41476" rtlCol="0" anchor="b">
            <a:normAutofit/>
          </a:bodyPr>
          <a:lstStyle>
            <a:lvl1pPr algn="ctr" defTabSz="1007943" rtl="0" eaLnBrk="1" latinLnBrk="0" hangingPunct="1">
              <a:lnSpc>
                <a:spcPct val="90000"/>
              </a:lnSpc>
              <a:spcBef>
                <a:spcPct val="0"/>
              </a:spcBef>
              <a:buNone/>
              <a:defRPr sz="6614" kern="1200">
                <a:solidFill>
                  <a:schemeClr val="tx1"/>
                </a:solidFill>
                <a:latin typeface="+mj-lt"/>
                <a:ea typeface="+mj-ea"/>
                <a:cs typeface="+mj-cs"/>
              </a:defRPr>
            </a:lvl1pPr>
          </a:lstStyle>
          <a:p>
            <a:r>
              <a:rPr lang="ru-RU" sz="1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Сбор за реализацию природного газа, предназначенного в качестве горючего для автотранспортных средств</a:t>
            </a:r>
            <a:r>
              <a:rPr lang="ru-RU" sz="1800" b="1" dirty="0">
                <a:solidFill>
                  <a:srgbClr val="C00000"/>
                </a:solidFill>
                <a:latin typeface="Times New Roman" panose="02020603050405020304" pitchFamily="18" charset="0"/>
                <a:cs typeface="Times New Roman" panose="02020603050405020304" pitchFamily="18" charset="0"/>
              </a:rPr>
              <a:t> </a:t>
            </a:r>
          </a:p>
        </p:txBody>
      </p:sp>
      <p:sp>
        <p:nvSpPr>
          <p:cNvPr id="3" name="Объект 2"/>
          <p:cNvSpPr txBox="1">
            <a:spLocks/>
          </p:cNvSpPr>
          <p:nvPr/>
        </p:nvSpPr>
        <p:spPr>
          <a:xfrm>
            <a:off x="1685457" y="1036320"/>
            <a:ext cx="9472070" cy="4644044"/>
          </a:xfrm>
          <a:prstGeom prst="rect">
            <a:avLst/>
          </a:prstGeom>
        </p:spPr>
        <p:txBody>
          <a:bodyPr vert="horz" lIns="82953" tIns="41476" rIns="82953" bIns="41476" rtlCol="0">
            <a:normAutofit fontScale="85000" lnSpcReduction="20000"/>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algn="l"/>
            <a:r>
              <a:rPr lang="ru-RU" sz="1724" b="1" dirty="0" smtClean="0">
                <a:solidFill>
                  <a:srgbClr val="7030A0"/>
                </a:solidFill>
                <a:latin typeface="Times New Roman" panose="02020603050405020304" pitchFamily="18" charset="0"/>
                <a:cs typeface="Times New Roman" panose="02020603050405020304" pitchFamily="18" charset="0"/>
              </a:rPr>
              <a:t>    Плательщиками </a:t>
            </a:r>
            <a:r>
              <a:rPr lang="ru-RU" sz="1724" b="1" dirty="0">
                <a:solidFill>
                  <a:srgbClr val="7030A0"/>
                </a:solidFill>
                <a:latin typeface="Times New Roman" panose="02020603050405020304" pitchFamily="18" charset="0"/>
                <a:cs typeface="Times New Roman" panose="02020603050405020304" pitchFamily="18" charset="0"/>
              </a:rPr>
              <a:t>сбора </a:t>
            </a:r>
            <a:r>
              <a:rPr lang="ru-RU" sz="1724" dirty="0">
                <a:latin typeface="Times New Roman" panose="02020603050405020304" pitchFamily="18" charset="0"/>
                <a:cs typeface="Times New Roman" panose="02020603050405020304" pitchFamily="18" charset="0"/>
              </a:rPr>
              <a:t>за реализацию природного газа, предназначенного для использования в качестве топлива для автотранспортных предприятий, являются юридические лица – </a:t>
            </a:r>
            <a:r>
              <a:rPr lang="ru-RU" sz="1724" b="1" dirty="0">
                <a:solidFill>
                  <a:srgbClr val="C00000"/>
                </a:solidFill>
                <a:latin typeface="Times New Roman" panose="02020603050405020304" pitchFamily="18" charset="0"/>
                <a:cs typeface="Times New Roman" panose="02020603050405020304" pitchFamily="18" charset="0"/>
              </a:rPr>
              <a:t>обладатели лицензий на его реализацию</a:t>
            </a:r>
            <a:r>
              <a:rPr lang="ru-RU" sz="1724" dirty="0">
                <a:solidFill>
                  <a:srgbClr val="C00000"/>
                </a:solidFill>
                <a:latin typeface="Times New Roman" panose="02020603050405020304" pitchFamily="18" charset="0"/>
                <a:cs typeface="Times New Roman" panose="02020603050405020304" pitchFamily="18" charset="0"/>
              </a:rPr>
              <a:t>.</a:t>
            </a:r>
            <a:r>
              <a:rPr lang="ru-RU" sz="1724" dirty="0">
                <a:latin typeface="Times New Roman" panose="02020603050405020304" pitchFamily="18" charset="0"/>
                <a:cs typeface="Times New Roman" panose="02020603050405020304" pitchFamily="18" charset="0"/>
              </a:rPr>
              <a:t/>
            </a:r>
            <a:br>
              <a:rPr lang="ru-RU" sz="1724" dirty="0">
                <a:latin typeface="Times New Roman" panose="02020603050405020304" pitchFamily="18" charset="0"/>
                <a:cs typeface="Times New Roman" panose="02020603050405020304" pitchFamily="18" charset="0"/>
              </a:rPr>
            </a:br>
            <a:r>
              <a:rPr lang="ru-RU" sz="1724" dirty="0">
                <a:latin typeface="Times New Roman" panose="02020603050405020304" pitchFamily="18" charset="0"/>
                <a:cs typeface="Times New Roman" panose="02020603050405020304" pitchFamily="18" charset="0"/>
              </a:rPr>
              <a:t>  «</a:t>
            </a:r>
            <a:r>
              <a:rPr lang="ru-RU" sz="1724" i="1" dirty="0">
                <a:latin typeface="Times New Roman" panose="02020603050405020304" pitchFamily="18" charset="0"/>
                <a:cs typeface="Times New Roman" panose="02020603050405020304" pitchFamily="18" charset="0"/>
              </a:rPr>
              <a:t>Лицензия на производство природного газа; передачу природного газа; распределение природного газа; хранение природного газа; поставку природного газа; поставку сжатого природного газа для транспортных средств на заправочных станциях</a:t>
            </a:r>
            <a:r>
              <a:rPr lang="ru-RU" sz="1724" dirty="0">
                <a:latin typeface="Times New Roman" panose="02020603050405020304" pitchFamily="18" charset="0"/>
                <a:cs typeface="Times New Roman" panose="02020603050405020304" pitchFamily="18" charset="0"/>
              </a:rPr>
              <a:t>» выдается Национальным агентством по регулированию в энергетике.</a:t>
            </a:r>
            <a:br>
              <a:rPr lang="ru-RU" sz="1724" dirty="0">
                <a:latin typeface="Times New Roman" panose="02020603050405020304" pitchFamily="18" charset="0"/>
                <a:cs typeface="Times New Roman" panose="02020603050405020304" pitchFamily="18" charset="0"/>
              </a:rPr>
            </a:br>
            <a:endParaRPr lang="ru-RU" sz="1724" dirty="0">
              <a:latin typeface="Times New Roman" panose="02020603050405020304" pitchFamily="18" charset="0"/>
              <a:cs typeface="Times New Roman" panose="02020603050405020304" pitchFamily="18" charset="0"/>
            </a:endParaRPr>
          </a:p>
          <a:p>
            <a:pPr algn="l"/>
            <a:r>
              <a:rPr lang="ru-RU" sz="1724" dirty="0">
                <a:solidFill>
                  <a:srgbClr val="7030A0"/>
                </a:solidFill>
                <a:latin typeface="Times New Roman" panose="02020603050405020304" pitchFamily="18" charset="0"/>
                <a:cs typeface="Times New Roman" panose="02020603050405020304" pitchFamily="18" charset="0"/>
              </a:rPr>
              <a:t>    Взимание сбора </a:t>
            </a:r>
            <a:r>
              <a:rPr lang="ru-RU" sz="1724" dirty="0">
                <a:latin typeface="Times New Roman" panose="02020603050405020304" pitchFamily="18" charset="0"/>
                <a:cs typeface="Times New Roman" panose="02020603050405020304" pitchFamily="18" charset="0"/>
              </a:rPr>
              <a:t>за реализацию природного газа, предназначенного для использования в качестве горючего для </a:t>
            </a:r>
            <a:r>
              <a:rPr lang="ru-RU" sz="1724" dirty="0" err="1">
                <a:latin typeface="Times New Roman" panose="02020603050405020304" pitchFamily="18" charset="0"/>
                <a:cs typeface="Times New Roman" panose="02020603050405020304" pitchFamily="18" charset="0"/>
              </a:rPr>
              <a:t>атотранспортных</a:t>
            </a:r>
            <a:r>
              <a:rPr lang="ru-RU" sz="1724" dirty="0">
                <a:latin typeface="Times New Roman" panose="02020603050405020304" pitchFamily="18" charset="0"/>
                <a:cs typeface="Times New Roman" panose="02020603050405020304" pitchFamily="18" charset="0"/>
              </a:rPr>
              <a:t> средств, </a:t>
            </a:r>
            <a:r>
              <a:rPr lang="ru-RU" sz="1724" dirty="0">
                <a:solidFill>
                  <a:srgbClr val="7030A0"/>
                </a:solidFill>
                <a:latin typeface="Times New Roman" panose="02020603050405020304" pitchFamily="18" charset="0"/>
                <a:cs typeface="Times New Roman" panose="02020603050405020304" pitchFamily="18" charset="0"/>
              </a:rPr>
              <a:t>осуществляется его продавцами </a:t>
            </a:r>
            <a:r>
              <a:rPr lang="ru-RU" sz="1724" dirty="0">
                <a:latin typeface="Times New Roman" panose="02020603050405020304" pitchFamily="18" charset="0"/>
                <a:cs typeface="Times New Roman" panose="02020603050405020304" pitchFamily="18" charset="0"/>
              </a:rPr>
              <a:t>по ставке </a:t>
            </a:r>
            <a:r>
              <a:rPr lang="ru-RU" sz="1814" b="1" i="1" dirty="0">
                <a:latin typeface="Times New Roman" panose="02020603050405020304" pitchFamily="18" charset="0"/>
                <a:cs typeface="Times New Roman" panose="02020603050405020304" pitchFamily="18" charset="0"/>
              </a:rPr>
              <a:t>0,40 лея за 1 м3</a:t>
            </a:r>
            <a:r>
              <a:rPr lang="ru-RU" sz="1724" dirty="0">
                <a:latin typeface="Times New Roman" panose="02020603050405020304" pitchFamily="18" charset="0"/>
                <a:cs typeface="Times New Roman" panose="02020603050405020304" pitchFamily="18" charset="0"/>
              </a:rPr>
              <a:t> на </a:t>
            </a:r>
            <a:r>
              <a:rPr lang="ru-RU" sz="1724" dirty="0" err="1">
                <a:latin typeface="Times New Roman" panose="02020603050405020304" pitchFamily="18" charset="0"/>
                <a:cs typeface="Times New Roman" panose="02020603050405020304" pitchFamily="18" charset="0"/>
              </a:rPr>
              <a:t>автогазозаправочных</a:t>
            </a:r>
            <a:r>
              <a:rPr lang="ru-RU" sz="1724" dirty="0">
                <a:latin typeface="Times New Roman" panose="02020603050405020304" pitchFamily="18" charset="0"/>
                <a:cs typeface="Times New Roman" panose="02020603050405020304" pitchFamily="18" charset="0"/>
              </a:rPr>
              <a:t> станциях.</a:t>
            </a:r>
          </a:p>
          <a:p>
            <a:pPr algn="l"/>
            <a:r>
              <a:rPr lang="ru-RU" sz="1724" b="1" dirty="0" smtClean="0">
                <a:solidFill>
                  <a:srgbClr val="7030A0"/>
                </a:solidFill>
                <a:latin typeface="Times New Roman" panose="02020603050405020304" pitchFamily="18" charset="0"/>
                <a:cs typeface="Times New Roman" panose="02020603050405020304" pitchFamily="18" charset="0"/>
              </a:rPr>
              <a:t>     Порядок </a:t>
            </a:r>
            <a:r>
              <a:rPr lang="ru-RU" sz="1724" b="1" dirty="0">
                <a:solidFill>
                  <a:srgbClr val="7030A0"/>
                </a:solidFill>
                <a:latin typeface="Times New Roman" panose="02020603050405020304" pitchFamily="18" charset="0"/>
                <a:cs typeface="Times New Roman" panose="02020603050405020304" pitchFamily="18" charset="0"/>
              </a:rPr>
              <a:t>исчисления сбора</a:t>
            </a:r>
          </a:p>
          <a:p>
            <a:pPr algn="l"/>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Сумма сбора за реализацию </a:t>
            </a:r>
            <a:r>
              <a:rPr lang="ru-RU" sz="1724" b="1"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природного газа, предназначенного для использования в качестве топлива для автотранспортных средств, </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подлежащая перечислению на казначейские счета государственного бюджета, </a:t>
            </a:r>
            <a:r>
              <a:rPr lang="ru-RU" sz="1724" dirty="0">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рассчитывается плательщиками данного сбора самостоятельно и ежесуточно </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согласно показаниям прибора учета природного газа, реализованного в течение суток, по формуле:</a:t>
            </a:r>
            <a:endParaRPr lang="ru-RU" sz="1724" b="1" dirty="0">
              <a:latin typeface="Times New Roman" panose="02020603050405020304" pitchFamily="18" charset="0"/>
              <a:ea typeface="Microsoft JhengHei" panose="020B0604030504040204" pitchFamily="34" charset="-120"/>
              <a:cs typeface="Times New Roman" panose="02020603050405020304" pitchFamily="18" charset="0"/>
            </a:endParaRPr>
          </a:p>
          <a:p>
            <a:pPr algn="l"/>
            <a:r>
              <a:rPr lang="ru-RU" sz="1724" dirty="0" err="1">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St</a:t>
            </a:r>
            <a:r>
              <a:rPr lang="ru-RU" sz="1724" dirty="0">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 = (V1 - V2) x C,</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где:</a:t>
            </a:r>
            <a:endParaRPr lang="ru-RU" sz="1724" b="1" dirty="0">
              <a:latin typeface="Times New Roman" panose="02020603050405020304" pitchFamily="18" charset="0"/>
              <a:ea typeface="Microsoft JhengHei" panose="020B0604030504040204" pitchFamily="34" charset="-120"/>
              <a:cs typeface="Times New Roman" panose="02020603050405020304" pitchFamily="18" charset="0"/>
            </a:endParaRPr>
          </a:p>
          <a:p>
            <a:pPr algn="l"/>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a:t>
            </a:r>
            <a:r>
              <a:rPr lang="ru-RU" sz="1724" dirty="0" err="1">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St</a:t>
            </a:r>
            <a:r>
              <a:rPr lang="ru-RU" sz="1724" dirty="0">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 </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сумма перечисляемого в бюджет сбора;</a:t>
            </a:r>
            <a:b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b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a:t>
            </a:r>
            <a:r>
              <a:rPr lang="ru-RU" sz="1724" dirty="0">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V1 </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данные счетчика в конце суток (при сдаче смены);</a:t>
            </a:r>
            <a:b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b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a:t>
            </a:r>
            <a:r>
              <a:rPr lang="ru-RU" sz="1724" dirty="0">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V2</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 данные счетчика в начале суток (в начале смены);</a:t>
            </a:r>
            <a:b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b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a:t>
            </a:r>
            <a:r>
              <a:rPr lang="ru-RU" sz="1724" dirty="0">
                <a:solidFill>
                  <a:srgbClr val="C00000"/>
                </a:solidFill>
                <a:latin typeface="Times New Roman" panose="02020603050405020304" pitchFamily="18" charset="0"/>
                <a:ea typeface="Microsoft JhengHei" panose="020B0604030504040204" pitchFamily="34" charset="-120"/>
                <a:cs typeface="Times New Roman" panose="02020603050405020304" pitchFamily="18" charset="0"/>
              </a:rPr>
              <a:t>C</a:t>
            </a:r>
            <a:r>
              <a:rPr lang="ru-RU" sz="1724" dirty="0">
                <a:solidFill>
                  <a:srgbClr val="000000"/>
                </a:solidFill>
                <a:latin typeface="Times New Roman" panose="02020603050405020304" pitchFamily="18" charset="0"/>
                <a:ea typeface="Microsoft JhengHei" panose="020B0604030504040204" pitchFamily="34" charset="-120"/>
                <a:cs typeface="Times New Roman" panose="02020603050405020304" pitchFamily="18" charset="0"/>
              </a:rPr>
              <a:t> – ставка сбора.</a:t>
            </a:r>
          </a:p>
          <a:p>
            <a:pPr algn="l"/>
            <a:r>
              <a:rPr lang="ru-RU" sz="1724" b="1" dirty="0">
                <a:latin typeface="Times New Roman" panose="02020603050405020304" pitchFamily="18" charset="0"/>
                <a:cs typeface="Times New Roman" panose="02020603050405020304" pitchFamily="18" charset="0"/>
              </a:rPr>
              <a:t>Суммы сборов перечисляются еженедельно в государственный бюджет на счет казначейства 114524.</a:t>
            </a:r>
            <a:r>
              <a:rPr lang="ru-RU" sz="1633" dirty="0">
                <a:latin typeface="Times New Roman" panose="02020603050405020304" pitchFamily="18" charset="0"/>
                <a:cs typeface="Times New Roman" panose="02020603050405020304" pitchFamily="18" charset="0"/>
              </a:rPr>
              <a:t/>
            </a:r>
            <a:br>
              <a:rPr lang="ru-RU" sz="1633" dirty="0">
                <a:latin typeface="Times New Roman" panose="02020603050405020304" pitchFamily="18" charset="0"/>
                <a:cs typeface="Times New Roman" panose="02020603050405020304" pitchFamily="18" charset="0"/>
              </a:rPr>
            </a:br>
            <a:endParaRPr lang="ru-RU" sz="1633" dirty="0">
              <a:latin typeface="Times New Roman" panose="02020603050405020304" pitchFamily="18" charset="0"/>
              <a:ea typeface="Microsoft JhengHei" panose="020B0604030504040204" pitchFamily="34" charset="-120"/>
              <a:cs typeface="Times New Roman" panose="02020603050405020304" pitchFamily="18" charset="0"/>
            </a:endParaRPr>
          </a:p>
        </p:txBody>
      </p:sp>
      <p:sp>
        <p:nvSpPr>
          <p:cNvPr id="5" name="TextBox 4"/>
          <p:cNvSpPr txBox="1"/>
          <p:nvPr/>
        </p:nvSpPr>
        <p:spPr>
          <a:xfrm>
            <a:off x="1496291" y="5514109"/>
            <a:ext cx="9467273" cy="800219"/>
          </a:xfrm>
          <a:prstGeom prst="rect">
            <a:avLst/>
          </a:prstGeom>
          <a:noFill/>
        </p:spPr>
        <p:txBody>
          <a:bodyPr wrap="square" rtlCol="0">
            <a:spAutoFit/>
          </a:bodyPr>
          <a:lstStyle/>
          <a:p>
            <a:r>
              <a:rPr lang="ru-RU" dirty="0" smtClean="0"/>
              <a:t>        </a:t>
            </a:r>
            <a:r>
              <a:rPr lang="ru-RU" sz="1400" dirty="0">
                <a:latin typeface="Times New Roman" panose="02020603050405020304" pitchFamily="18" charset="0"/>
                <a:cs typeface="Times New Roman" panose="02020603050405020304" pitchFamily="18" charset="0"/>
              </a:rPr>
              <a:t>Отчет по сбору за реализацию природного газа, предназначенного для использования в качестве горючего для автотранспортных средств </a:t>
            </a:r>
            <a:r>
              <a:rPr lang="ru-RU" sz="1400" b="1" dirty="0">
                <a:latin typeface="Times New Roman" panose="02020603050405020304" pitchFamily="18" charset="0"/>
                <a:cs typeface="Times New Roman" panose="02020603050405020304" pitchFamily="18" charset="0"/>
              </a:rPr>
              <a:t>Форма TGN-07</a:t>
            </a:r>
            <a:r>
              <a:rPr lang="ru-RU" sz="1400" dirty="0">
                <a:latin typeface="Times New Roman" panose="02020603050405020304" pitchFamily="18" charset="0"/>
                <a:cs typeface="Times New Roman" panose="02020603050405020304" pitchFamily="18" charset="0"/>
              </a:rPr>
              <a:t>, утверждённый Приказом ГГНИ № 289 от 07.06.2007г. представляется ежеквартально, до 20-го числа месяца, следующего за отчетным периодом</a:t>
            </a:r>
          </a:p>
        </p:txBody>
      </p:sp>
    </p:spTree>
    <p:extLst>
      <p:ext uri="{BB962C8B-B14F-4D97-AF65-F5344CB8AC3E}">
        <p14:creationId xmlns:p14="http://schemas.microsoft.com/office/powerpoint/2010/main" val="3231283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1" y="193964"/>
            <a:ext cx="7465422" cy="628073"/>
          </a:xfrm>
        </p:spPr>
        <p:txBody>
          <a:bodyPr>
            <a:noAutofit/>
          </a:bodyPr>
          <a:lstStyle/>
          <a:p>
            <a:pPr algn="ctr"/>
            <a:r>
              <a:rPr lang="ru-RU" sz="1800" b="1" dirty="0" smtClean="0">
                <a:solidFill>
                  <a:srgbClr val="FF0000"/>
                </a:solidFill>
                <a:latin typeface="Times New Roman" panose="02020603050405020304" pitchFamily="18" charset="0"/>
                <a:cs typeface="Times New Roman" panose="02020603050405020304" pitchFamily="18" charset="0"/>
              </a:rPr>
              <a:t>Сроки </a:t>
            </a:r>
            <a:r>
              <a:rPr lang="ru-RU" sz="1800" b="1" dirty="0">
                <a:solidFill>
                  <a:srgbClr val="FF0000"/>
                </a:solidFill>
                <a:latin typeface="Times New Roman" panose="02020603050405020304" pitchFamily="18" charset="0"/>
                <a:cs typeface="Times New Roman" panose="02020603050405020304" pitchFamily="18" charset="0"/>
              </a:rPr>
              <a:t>представления </a:t>
            </a:r>
            <a:r>
              <a:rPr lang="ru-RU" sz="1800" b="1" dirty="0" smtClean="0">
                <a:solidFill>
                  <a:srgbClr val="FF0000"/>
                </a:solidFill>
                <a:latin typeface="Times New Roman" panose="02020603050405020304" pitchFamily="18" charset="0"/>
                <a:cs typeface="Times New Roman" panose="02020603050405020304" pitchFamily="18" charset="0"/>
              </a:rPr>
              <a:t>отчета по налогу на недвижимое имущество и земельному налогу</a:t>
            </a:r>
            <a:endParaRPr lang="ru-RU" sz="1800"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quarter" idx="13"/>
          </p:nvPr>
        </p:nvSpPr>
        <p:spPr>
          <a:xfrm>
            <a:off x="267855" y="960582"/>
            <a:ext cx="11433814" cy="5652654"/>
          </a:xfrm>
        </p:spPr>
        <p:txBody>
          <a:bodyPr>
            <a:noAutofit/>
          </a:bodyPr>
          <a:lstStyle/>
          <a:p>
            <a:pPr indent="360000">
              <a:lnSpc>
                <a:spcPct val="100000"/>
              </a:lnSpc>
              <a:spcBef>
                <a:spcPts val="600"/>
              </a:spcBef>
              <a:tabLst>
                <a:tab pos="685800" algn="l"/>
              </a:tabLst>
            </a:pPr>
            <a:r>
              <a:rPr lang="en-US"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Расчет</a:t>
            </a:r>
            <a:r>
              <a:rPr lang="en-US"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a:t>
            </a:r>
            <a:r>
              <a:rPr lang="en-US"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недвижимое</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имущество</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BIJ 17</a:t>
            </a:r>
            <a:r>
              <a:rPr lang="ro-RO" b="1" i="1" dirty="0">
                <a:solidFill>
                  <a:srgbClr val="7030A0"/>
                </a:solidFill>
                <a:latin typeface="Times New Roman" panose="02020603050405020304" pitchFamily="18" charset="0"/>
                <a:cs typeface="Times New Roman" panose="02020603050405020304" pitchFamily="18" charset="0"/>
              </a:rPr>
              <a:t>)</a:t>
            </a:r>
            <a:r>
              <a:rPr lang="ru-RU" b="1" i="1" dirty="0">
                <a:solidFill>
                  <a:srgbClr val="7030A0"/>
                </a:solidFill>
                <a:latin typeface="Times New Roman" panose="02020603050405020304" pitchFamily="18" charset="0"/>
                <a:cs typeface="Times New Roman" panose="02020603050405020304" pitchFamily="18" charset="0"/>
              </a:rPr>
              <a:t>,</a:t>
            </a:r>
            <a:r>
              <a:rPr lang="ro-RO" b="1" dirty="0">
                <a:solidFill>
                  <a:srgbClr val="7030A0"/>
                </a:solidFill>
                <a:latin typeface="Times New Roman" panose="02020603050405020304" pitchFamily="18" charset="0"/>
                <a:cs typeface="Times New Roman" panose="02020603050405020304" pitchFamily="18" charset="0"/>
              </a:rPr>
              <a:t> </a:t>
            </a:r>
            <a:endParaRPr lang="ru-RU" b="1" dirty="0">
              <a:solidFill>
                <a:srgbClr val="7030A0"/>
              </a:solidFill>
              <a:latin typeface="Times New Roman" panose="02020603050405020304" pitchFamily="18" charset="0"/>
              <a:cs typeface="Times New Roman" panose="02020603050405020304" pitchFamily="18" charset="0"/>
            </a:endParaRPr>
          </a:p>
          <a:p>
            <a:pPr indent="360000">
              <a:lnSpc>
                <a:spcPct val="100000"/>
              </a:lnSpc>
              <a:spcBef>
                <a:spcPts val="600"/>
              </a:spcBef>
              <a:tabLst>
                <a:tab pos="685800" algn="l"/>
              </a:tabLst>
            </a:pPr>
            <a:r>
              <a:rPr lang="ro-RO" i="1" dirty="0" err="1">
                <a:latin typeface="Times New Roman" panose="02020603050405020304" pitchFamily="18" charset="0"/>
                <a:cs typeface="Times New Roman" panose="02020603050405020304" pitchFamily="18" charset="0"/>
              </a:rPr>
              <a:t>утвержден</a:t>
            </a:r>
            <a:r>
              <a:rPr lang="ru-RU" i="1" dirty="0" err="1">
                <a:latin typeface="Times New Roman" panose="02020603050405020304" pitchFamily="18" charset="0"/>
                <a:cs typeface="Times New Roman" panose="02020603050405020304" pitchFamily="18" charset="0"/>
              </a:rPr>
              <a:t>ный</a:t>
            </a:r>
            <a:r>
              <a:rPr lang="ro-RO" i="1" dirty="0">
                <a:latin typeface="Times New Roman" panose="02020603050405020304" pitchFamily="18" charset="0"/>
                <a:cs typeface="Times New Roman" panose="02020603050405020304" pitchFamily="18" charset="0"/>
              </a:rPr>
              <a:t> </a:t>
            </a:r>
            <a:r>
              <a:rPr lang="ro-RO"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Приказом</a:t>
            </a:r>
            <a:r>
              <a:rPr lang="ro-RO"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ГНС № </a:t>
            </a:r>
            <a:r>
              <a:rPr lang="en-US"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73</a:t>
            </a:r>
            <a:r>
              <a:rPr lang="ro-RO"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от</a:t>
            </a:r>
            <a:r>
              <a:rPr lang="ro-RO"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15.02.2021</a:t>
            </a:r>
            <a:r>
              <a:rPr lang="ru-RU"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представляется:</a:t>
            </a:r>
            <a:endParaRPr lang="ro-RO" i="1" dirty="0">
              <a:latin typeface="Times New Roman" panose="02020603050405020304" pitchFamily="18" charset="0"/>
              <a:cs typeface="Times New Roman" panose="02020603050405020304" pitchFamily="18" charset="0"/>
            </a:endParaRPr>
          </a:p>
          <a:p>
            <a:pPr indent="360000" algn="just">
              <a:lnSpc>
                <a:spcPct val="100000"/>
              </a:lnSpc>
              <a:spcBef>
                <a:spcPts val="0"/>
              </a:spcBef>
              <a:spcAft>
                <a:spcPts val="600"/>
              </a:spcAft>
              <a:tabLst>
                <a:tab pos="685800" algn="l"/>
              </a:tabLst>
            </a:pPr>
            <a:endParaRPr lang="ro-RO" i="1" dirty="0">
              <a:latin typeface="Times New Roman" panose="02020603050405020304" pitchFamily="18" charset="0"/>
              <a:cs typeface="Times New Roman" panose="02020603050405020304" pitchFamily="18" charset="0"/>
            </a:endParaRPr>
          </a:p>
          <a:p>
            <a:pPr marL="457200" indent="-457200" algn="just">
              <a:lnSpc>
                <a:spcPct val="100000"/>
              </a:lnSpc>
              <a:spcBef>
                <a:spcPts val="0"/>
              </a:spcBef>
              <a:buFont typeface="Wingdings" panose="05000000000000000000" pitchFamily="2" charset="2"/>
              <a:buChar char="Ø"/>
              <a:tabLst>
                <a:tab pos="685800" algn="l"/>
              </a:tabLst>
            </a:pPr>
            <a:r>
              <a:rPr lang="ru-RU" b="1" i="1" dirty="0">
                <a:latin typeface="Times New Roman" panose="02020603050405020304" pitchFamily="18" charset="0"/>
                <a:cs typeface="Times New Roman" panose="02020603050405020304" pitchFamily="18" charset="0"/>
              </a:rPr>
              <a:t>до 25 сентября соответствующего налогового периода включительно</a:t>
            </a:r>
            <a:r>
              <a:rPr lang="ro-RO" b="1" i="1" dirty="0">
                <a:latin typeface="Times New Roman" panose="02020603050405020304" pitchFamily="18" charset="0"/>
                <a:cs typeface="Times New Roman" panose="02020603050405020304" pitchFamily="18" charset="0"/>
              </a:rPr>
              <a:t> – </a:t>
            </a:r>
            <a:r>
              <a:rPr lang="ro-RO" i="1" dirty="0" err="1">
                <a:latin typeface="Times New Roman" panose="02020603050405020304" pitchFamily="18" charset="0"/>
                <a:cs typeface="Times New Roman" panose="02020603050405020304" pitchFamily="18" charset="0"/>
              </a:rPr>
              <a:t>за</a:t>
            </a:r>
            <a:r>
              <a:rPr lang="ru-RU" i="1" dirty="0">
                <a:latin typeface="Times New Roman" panose="02020603050405020304" pitchFamily="18" charset="0"/>
                <a:cs typeface="Times New Roman" panose="02020603050405020304" pitchFamily="18" charset="0"/>
              </a:rPr>
              <a:t> недвижим</a:t>
            </a:r>
            <a:r>
              <a:rPr lang="ro-RO" i="1" dirty="0" err="1">
                <a:latin typeface="Times New Roman" panose="02020603050405020304" pitchFamily="18" charset="0"/>
                <a:cs typeface="Times New Roman" panose="02020603050405020304" pitchFamily="18" charset="0"/>
              </a:rPr>
              <a:t>ое</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имущест</a:t>
            </a:r>
            <a:r>
              <a:rPr lang="ro-RO" i="1" dirty="0" err="1">
                <a:latin typeface="Times New Roman" panose="02020603050405020304" pitchFamily="18" charset="0"/>
                <a:cs typeface="Times New Roman" panose="02020603050405020304" pitchFamily="18" charset="0"/>
              </a:rPr>
              <a:t>во</a:t>
            </a:r>
            <a:r>
              <a:rPr lang="ru-RU" i="1" dirty="0">
                <a:latin typeface="Times New Roman" panose="02020603050405020304" pitchFamily="18" charset="0"/>
                <a:cs typeface="Times New Roman" panose="02020603050405020304" pitchFamily="18" charset="0"/>
              </a:rPr>
              <a:t> (оцененное в целях налогообложения и не оцененные </a:t>
            </a:r>
            <a:r>
              <a:rPr lang="ru-RU" i="1" dirty="0">
                <a:solidFill>
                  <a:schemeClr val="tx1">
                    <a:lumMod val="95000"/>
                    <a:lumOff val="5000"/>
                  </a:schemeClr>
                </a:solidFill>
                <a:latin typeface="Times New Roman" panose="02020603050405020304" pitchFamily="18" charset="0"/>
                <a:cs typeface="Times New Roman" panose="02020603050405020304" pitchFamily="18" charset="0"/>
              </a:rPr>
              <a:t>здания, сооружения, в том числе находящиеся в стадии завершения строительства (50 % и более), строительство которых не завершено в течение 3-х лет с его начала</a:t>
            </a:r>
            <a:r>
              <a:rPr lang="ru-RU" dirty="0">
                <a:solidFill>
                  <a:schemeClr val="tx1">
                    <a:lumMod val="95000"/>
                    <a:lumOff val="5000"/>
                  </a:schemeClr>
                </a:solidFill>
                <a:latin typeface="Times New Roman" panose="02020603050405020304" pitchFamily="18" charset="0"/>
                <a:cs typeface="Times New Roman" panose="02020603050405020304" pitchFamily="18" charset="0"/>
              </a:rPr>
              <a:t>)</a:t>
            </a:r>
            <a:r>
              <a:rPr lang="ru-RU" i="1" dirty="0">
                <a:latin typeface="Times New Roman" panose="02020603050405020304" pitchFamily="18" charset="0"/>
                <a:cs typeface="Times New Roman" panose="02020603050405020304" pitchFamily="18" charset="0"/>
              </a:rPr>
              <a:t>, имеющие</a:t>
            </a:r>
            <a:r>
              <a:rPr lang="ro-RO" i="1" dirty="0" err="1">
                <a:latin typeface="Times New Roman" panose="02020603050405020304" pitchFamily="18" charset="0"/>
                <a:cs typeface="Times New Roman" panose="02020603050405020304" pitchFamily="18" charset="0"/>
              </a:rPr>
              <a:t>еся</a:t>
            </a:r>
            <a:r>
              <a:rPr lang="ru-RU" i="1" dirty="0">
                <a:latin typeface="Times New Roman" panose="02020603050405020304" pitchFamily="18" charset="0"/>
                <a:cs typeface="Times New Roman" panose="02020603050405020304" pitchFamily="18" charset="0"/>
              </a:rPr>
              <a:t> и/или </a:t>
            </a:r>
            <a:r>
              <a:rPr lang="ru-RU" i="1" dirty="0" err="1">
                <a:latin typeface="Times New Roman" panose="02020603050405020304" pitchFamily="18" charset="0"/>
                <a:cs typeface="Times New Roman" panose="02020603050405020304" pitchFamily="18" charset="0"/>
              </a:rPr>
              <a:t>приобретенн</a:t>
            </a:r>
            <a:r>
              <a:rPr lang="ro-RO" i="1" dirty="0" err="1">
                <a:latin typeface="Times New Roman" panose="02020603050405020304" pitchFamily="18" charset="0"/>
                <a:cs typeface="Times New Roman" panose="02020603050405020304" pitchFamily="18" charset="0"/>
              </a:rPr>
              <a:t>ое</a:t>
            </a:r>
            <a:r>
              <a:rPr lang="ru-RU" i="1" dirty="0">
                <a:latin typeface="Times New Roman" panose="02020603050405020304" pitchFamily="18" charset="0"/>
                <a:cs typeface="Times New Roman" panose="02020603050405020304" pitchFamily="18" charset="0"/>
              </a:rPr>
              <a:t> </a:t>
            </a:r>
            <a:r>
              <a:rPr lang="ro-RO" b="1" i="1" dirty="0" err="1">
                <a:solidFill>
                  <a:srgbClr val="C00000"/>
                </a:solidFill>
                <a:latin typeface="Times New Roman" panose="02020603050405020304" pitchFamily="18" charset="0"/>
                <a:cs typeface="Times New Roman" panose="02020603050405020304" pitchFamily="18" charset="0"/>
              </a:rPr>
              <a:t>до</a:t>
            </a:r>
            <a:r>
              <a:rPr lang="ru-RU" b="1" i="1" dirty="0">
                <a:solidFill>
                  <a:srgbClr val="C00000"/>
                </a:solidFill>
                <a:latin typeface="Times New Roman" panose="02020603050405020304" pitchFamily="18" charset="0"/>
                <a:cs typeface="Times New Roman" panose="02020603050405020304" pitchFamily="18" charset="0"/>
              </a:rPr>
              <a:t> 31 августа </a:t>
            </a:r>
            <a:r>
              <a:rPr lang="ru-RU" i="1" dirty="0">
                <a:latin typeface="Times New Roman" panose="02020603050405020304" pitchFamily="18" charset="0"/>
                <a:cs typeface="Times New Roman" panose="02020603050405020304" pitchFamily="18" charset="0"/>
              </a:rPr>
              <a:t>соответствующего налогового периода</a:t>
            </a:r>
          </a:p>
          <a:p>
            <a:pPr marL="457200" lvl="0" indent="-457200" algn="just" defTabSz="457200">
              <a:lnSpc>
                <a:spcPct val="100000"/>
              </a:lnSpc>
              <a:spcBef>
                <a:spcPts val="0"/>
              </a:spcBef>
              <a:buFont typeface="Wingdings" panose="05000000000000000000" pitchFamily="2" charset="2"/>
              <a:buChar char="Ø"/>
              <a:tabLst>
                <a:tab pos="685800" algn="l"/>
              </a:tabLst>
            </a:pPr>
            <a:r>
              <a:rPr lang="ru-RU" b="1" i="1" dirty="0">
                <a:latin typeface="Times New Roman" panose="02020603050405020304" pitchFamily="18" charset="0"/>
                <a:cs typeface="Times New Roman" panose="02020603050405020304" pitchFamily="18" charset="0"/>
              </a:rPr>
              <a:t>до 25 сентября соответствующего налогового периода включительно за земельные участки, не оцененные в целях налогообложения - </a:t>
            </a:r>
            <a:r>
              <a:rPr lang="ru-RU" i="1" dirty="0">
                <a:solidFill>
                  <a:prstClr val="black"/>
                </a:solidFill>
                <a:latin typeface="Times New Roman" panose="02020603050405020304" pitchFamily="18" charset="0"/>
                <a:cs typeface="Times New Roman" panose="02020603050405020304" pitchFamily="18" charset="0"/>
              </a:rPr>
              <a:t>имеющие</a:t>
            </a:r>
            <a:r>
              <a:rPr lang="ro-RO" i="1" dirty="0" err="1">
                <a:solidFill>
                  <a:prstClr val="black"/>
                </a:solidFill>
                <a:latin typeface="Times New Roman" panose="02020603050405020304" pitchFamily="18" charset="0"/>
                <a:cs typeface="Times New Roman" panose="02020603050405020304" pitchFamily="18" charset="0"/>
              </a:rPr>
              <a:t>еся</a:t>
            </a:r>
            <a:r>
              <a:rPr lang="ru-RU" i="1" dirty="0">
                <a:solidFill>
                  <a:prstClr val="black"/>
                </a:solidFill>
                <a:latin typeface="Times New Roman" panose="02020603050405020304" pitchFamily="18" charset="0"/>
                <a:cs typeface="Times New Roman" panose="02020603050405020304" pitchFamily="18" charset="0"/>
              </a:rPr>
              <a:t> и/или </a:t>
            </a:r>
            <a:r>
              <a:rPr lang="ru-RU" i="1" dirty="0" err="1">
                <a:solidFill>
                  <a:prstClr val="black"/>
                </a:solidFill>
                <a:latin typeface="Times New Roman" panose="02020603050405020304" pitchFamily="18" charset="0"/>
                <a:cs typeface="Times New Roman" panose="02020603050405020304" pitchFamily="18" charset="0"/>
              </a:rPr>
              <a:t>приобретенны</a:t>
            </a:r>
            <a:r>
              <a:rPr lang="ro-RO" i="1" dirty="0">
                <a:solidFill>
                  <a:prstClr val="black"/>
                </a:solidFill>
                <a:latin typeface="Times New Roman" panose="02020603050405020304" pitchFamily="18" charset="0"/>
                <a:cs typeface="Times New Roman" panose="02020603050405020304" pitchFamily="18" charset="0"/>
              </a:rPr>
              <a:t>е</a:t>
            </a:r>
            <a:r>
              <a:rPr lang="ru-RU" i="1" dirty="0">
                <a:solidFill>
                  <a:prstClr val="black"/>
                </a:solidFill>
                <a:latin typeface="Times New Roman" panose="02020603050405020304" pitchFamily="18" charset="0"/>
                <a:cs typeface="Times New Roman" panose="02020603050405020304" pitchFamily="18" charset="0"/>
              </a:rPr>
              <a:t> </a:t>
            </a:r>
            <a:r>
              <a:rPr lang="ro-RO" i="1" dirty="0" err="1">
                <a:solidFill>
                  <a:srgbClr val="C00000"/>
                </a:solidFill>
                <a:latin typeface="Times New Roman" panose="02020603050405020304" pitchFamily="18" charset="0"/>
                <a:cs typeface="Times New Roman" panose="02020603050405020304" pitchFamily="18" charset="0"/>
              </a:rPr>
              <a:t>до</a:t>
            </a:r>
            <a:r>
              <a:rPr lang="ru-RU" i="1" dirty="0">
                <a:solidFill>
                  <a:srgbClr val="C00000"/>
                </a:solidFill>
                <a:latin typeface="Times New Roman" panose="02020603050405020304" pitchFamily="18" charset="0"/>
                <a:cs typeface="Times New Roman" panose="02020603050405020304" pitchFamily="18" charset="0"/>
              </a:rPr>
              <a:t> 25 сентября</a:t>
            </a:r>
            <a:r>
              <a:rPr lang="ru-RU" i="1" dirty="0">
                <a:solidFill>
                  <a:prstClr val="black"/>
                </a:solidFill>
                <a:latin typeface="Times New Roman" panose="02020603050405020304" pitchFamily="18" charset="0"/>
                <a:cs typeface="Times New Roman" panose="02020603050405020304" pitchFamily="18" charset="0"/>
              </a:rPr>
              <a:t> соответствующего налогового периода</a:t>
            </a:r>
          </a:p>
          <a:p>
            <a:pPr marL="457200" indent="-457200" algn="just">
              <a:lnSpc>
                <a:spcPct val="100000"/>
              </a:lnSpc>
              <a:spcBef>
                <a:spcPts val="0"/>
              </a:spcBef>
              <a:buFont typeface="Wingdings" panose="05000000000000000000" pitchFamily="2" charset="2"/>
              <a:buChar char="Ø"/>
              <a:tabLst>
                <a:tab pos="685800" algn="l"/>
              </a:tabLst>
            </a:pPr>
            <a:r>
              <a:rPr lang="ru-RU" b="1" i="1" dirty="0">
                <a:latin typeface="Times New Roman" panose="02020603050405020304" pitchFamily="18" charset="0"/>
                <a:cs typeface="Times New Roman" panose="02020603050405020304" pitchFamily="18" charset="0"/>
              </a:rPr>
              <a:t>до 25 марта </a:t>
            </a:r>
            <a:r>
              <a:rPr lang="ro-RO" b="1" i="1" dirty="0" err="1">
                <a:latin typeface="Times New Roman" panose="02020603050405020304" pitchFamily="18" charset="0"/>
                <a:cs typeface="Times New Roman" panose="02020603050405020304" pitchFamily="18" charset="0"/>
              </a:rPr>
              <a:t>налогового</a:t>
            </a:r>
            <a:r>
              <a:rPr lang="ro-RO" b="1" i="1" dirty="0">
                <a:latin typeface="Times New Roman" panose="02020603050405020304" pitchFamily="18" charset="0"/>
                <a:cs typeface="Times New Roman" panose="02020603050405020304" pitchFamily="18" charset="0"/>
              </a:rPr>
              <a:t> </a:t>
            </a:r>
            <a:r>
              <a:rPr lang="ro-RO" b="1" i="1" dirty="0" err="1">
                <a:latin typeface="Times New Roman" panose="02020603050405020304" pitchFamily="18" charset="0"/>
                <a:cs typeface="Times New Roman" panose="02020603050405020304" pitchFamily="18" charset="0"/>
              </a:rPr>
              <a:t>периода</a:t>
            </a:r>
            <a:r>
              <a:rPr lang="ru-RU" b="1" i="1" dirty="0">
                <a:latin typeface="Times New Roman" panose="02020603050405020304" pitchFamily="18" charset="0"/>
                <a:cs typeface="Times New Roman" panose="02020603050405020304" pitchFamily="18" charset="0"/>
              </a:rPr>
              <a:t>, следующего за отчетным налоговым периодом </a:t>
            </a:r>
            <a:r>
              <a:rPr lang="ro-RO" b="1"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за</a:t>
            </a:r>
            <a:r>
              <a:rPr lang="ru-RU" i="1" dirty="0">
                <a:latin typeface="Times New Roman" panose="02020603050405020304" pitchFamily="18" charset="0"/>
                <a:cs typeface="Times New Roman" panose="02020603050405020304" pitchFamily="18" charset="0"/>
              </a:rPr>
              <a:t> недвижимо</a:t>
            </a:r>
            <a:r>
              <a:rPr lang="ro-RO" i="1" dirty="0">
                <a:latin typeface="Times New Roman" panose="02020603050405020304" pitchFamily="18" charset="0"/>
                <a:cs typeface="Times New Roman" panose="02020603050405020304" pitchFamily="18" charset="0"/>
              </a:rPr>
              <a:t>е</a:t>
            </a:r>
            <a:r>
              <a:rPr lang="ru-RU" i="1" dirty="0">
                <a:latin typeface="Times New Roman" panose="02020603050405020304" pitchFamily="18" charset="0"/>
                <a:cs typeface="Times New Roman" panose="02020603050405020304" pitchFamily="18" charset="0"/>
              </a:rPr>
              <a:t> имуществ</a:t>
            </a:r>
            <a:r>
              <a:rPr lang="ro-RO" i="1" dirty="0">
                <a:latin typeface="Times New Roman" panose="02020603050405020304" pitchFamily="18" charset="0"/>
                <a:cs typeface="Times New Roman" panose="02020603050405020304" pitchFamily="18" charset="0"/>
              </a:rPr>
              <a:t>о</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приобретенно</a:t>
            </a:r>
            <a:r>
              <a:rPr lang="ro-RO" i="1" dirty="0">
                <a:latin typeface="Times New Roman" panose="02020603050405020304" pitchFamily="18" charset="0"/>
                <a:cs typeface="Times New Roman" panose="02020603050405020304" pitchFamily="18" charset="0"/>
              </a:rPr>
              <a:t>е </a:t>
            </a:r>
            <a:r>
              <a:rPr lang="ru-RU" i="1" dirty="0">
                <a:solidFill>
                  <a:srgbClr val="C00000"/>
                </a:solidFill>
                <a:latin typeface="Times New Roman" panose="02020603050405020304" pitchFamily="18" charset="0"/>
                <a:cs typeface="Times New Roman" panose="02020603050405020304" pitchFamily="18" charset="0"/>
              </a:rPr>
              <a:t>после 31 августа </a:t>
            </a:r>
            <a:r>
              <a:rPr lang="ru-RU" i="1" dirty="0">
                <a:latin typeface="Times New Roman" panose="02020603050405020304" pitchFamily="18" charset="0"/>
                <a:cs typeface="Times New Roman" panose="02020603050405020304" pitchFamily="18" charset="0"/>
              </a:rPr>
              <a:t>и за </a:t>
            </a:r>
            <a:r>
              <a:rPr lang="ru-RU" i="1" dirty="0" err="1">
                <a:latin typeface="Times New Roman" panose="02020603050405020304" pitchFamily="18" charset="0"/>
                <a:cs typeface="Times New Roman" panose="02020603050405020304" pitchFamily="18" charset="0"/>
              </a:rPr>
              <a:t>приобреннные</a:t>
            </a:r>
            <a:r>
              <a:rPr lang="ru-RU" i="1" dirty="0">
                <a:latin typeface="Times New Roman" panose="02020603050405020304" pitchFamily="18" charset="0"/>
                <a:cs typeface="Times New Roman" panose="02020603050405020304" pitchFamily="18" charset="0"/>
              </a:rPr>
              <a:t> после 25 сентября земельные </a:t>
            </a:r>
            <a:r>
              <a:rPr lang="ru-RU" i="1" dirty="0" smtClean="0">
                <a:latin typeface="Times New Roman" panose="02020603050405020304" pitchFamily="18" charset="0"/>
                <a:cs typeface="Times New Roman" panose="02020603050405020304" pitchFamily="18" charset="0"/>
              </a:rPr>
              <a:t>участки</a:t>
            </a:r>
            <a:endParaRPr lang="ru-RU"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indent="360000">
              <a:lnSpc>
                <a:spcPct val="100000"/>
              </a:lnSpc>
              <a:spcBef>
                <a:spcPts val="0"/>
              </a:spcBef>
              <a:tabLst>
                <a:tab pos="685800" algn="l"/>
              </a:tabLst>
            </a:pP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Единый</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налоговый отчет </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Декларация</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b="1" i="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UNIF</a:t>
            </a:r>
            <a:r>
              <a:rPr lang="ru-RU"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21</a:t>
            </a:r>
            <a:r>
              <a:rPr lang="ro-RO" b="1" i="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indent="360000">
              <a:lnSpc>
                <a:spcPct val="100000"/>
              </a:lnSpc>
              <a:spcBef>
                <a:spcPts val="0"/>
              </a:spcBef>
              <a:tabLst>
                <a:tab pos="685800" algn="l"/>
              </a:tabLst>
            </a:pPr>
            <a:r>
              <a:rPr lang="ru-RU" i="1" dirty="0">
                <a:latin typeface="Times New Roman" panose="02020603050405020304" pitchFamily="18" charset="0"/>
                <a:cs typeface="Times New Roman" panose="02020603050405020304" pitchFamily="18" charset="0"/>
              </a:rPr>
              <a:t>у</a:t>
            </a:r>
            <a:r>
              <a:rPr lang="ro-RO" i="1" dirty="0" err="1">
                <a:latin typeface="Times New Roman" panose="02020603050405020304" pitchFamily="18" charset="0"/>
                <a:cs typeface="Times New Roman" panose="02020603050405020304" pitchFamily="18" charset="0"/>
              </a:rPr>
              <a:t>твержденный</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Приказом</a:t>
            </a:r>
            <a:r>
              <a:rPr lang="ro-RO" i="1" dirty="0">
                <a:latin typeface="Times New Roman" panose="02020603050405020304" pitchFamily="18" charset="0"/>
                <a:cs typeface="Times New Roman" panose="02020603050405020304" pitchFamily="18" charset="0"/>
              </a:rPr>
              <a:t> ГНС № </a:t>
            </a:r>
            <a:r>
              <a:rPr lang="ru-RU" i="1" dirty="0">
                <a:latin typeface="Times New Roman" panose="02020603050405020304" pitchFamily="18" charset="0"/>
                <a:cs typeface="Times New Roman" panose="02020603050405020304" pitchFamily="18" charset="0"/>
              </a:rPr>
              <a:t>370</a:t>
            </a:r>
            <a:r>
              <a:rPr lang="ro-RO" i="1" dirty="0">
                <a:latin typeface="Times New Roman" panose="02020603050405020304" pitchFamily="18" charset="0"/>
                <a:cs typeface="Times New Roman" panose="02020603050405020304" pitchFamily="18" charset="0"/>
              </a:rPr>
              <a:t> </a:t>
            </a:r>
            <a:r>
              <a:rPr lang="ro-RO" i="1" dirty="0" err="1">
                <a:latin typeface="Times New Roman" panose="02020603050405020304" pitchFamily="18" charset="0"/>
                <a:cs typeface="Times New Roman" panose="02020603050405020304" pitchFamily="18" charset="0"/>
              </a:rPr>
              <a:t>от</a:t>
            </a:r>
            <a:r>
              <a:rPr lang="ro-RO" i="1" dirty="0">
                <a:latin typeface="Times New Roman" panose="02020603050405020304" pitchFamily="18" charset="0"/>
                <a:cs typeface="Times New Roman" panose="02020603050405020304" pitchFamily="18" charset="0"/>
              </a:rPr>
              <a:t> </a:t>
            </a:r>
            <a:r>
              <a:rPr lang="ru-RU" i="1" dirty="0">
                <a:latin typeface="Times New Roman" panose="02020603050405020304" pitchFamily="18" charset="0"/>
                <a:cs typeface="Times New Roman" panose="02020603050405020304" pitchFamily="18" charset="0"/>
              </a:rPr>
              <a:t>24 июля </a:t>
            </a:r>
            <a:r>
              <a:rPr lang="ro-RO" i="1" dirty="0">
                <a:latin typeface="Times New Roman" panose="02020603050405020304" pitchFamily="18" charset="0"/>
                <a:cs typeface="Times New Roman" panose="02020603050405020304" pitchFamily="18" charset="0"/>
              </a:rPr>
              <a:t>20</a:t>
            </a:r>
            <a:r>
              <a:rPr lang="ru-RU" i="1" dirty="0">
                <a:latin typeface="Times New Roman" panose="02020603050405020304" pitchFamily="18" charset="0"/>
                <a:cs typeface="Times New Roman" panose="02020603050405020304" pitchFamily="18" charset="0"/>
              </a:rPr>
              <a:t>20</a:t>
            </a:r>
            <a:r>
              <a:rPr lang="ro-RO" i="1" dirty="0">
                <a:latin typeface="Times New Roman" panose="02020603050405020304" pitchFamily="18" charset="0"/>
                <a:cs typeface="Times New Roman" panose="02020603050405020304" pitchFamily="18" charset="0"/>
              </a:rPr>
              <a:t> </a:t>
            </a:r>
          </a:p>
          <a:p>
            <a:pPr marL="342900" indent="-342900">
              <a:lnSpc>
                <a:spcPct val="100000"/>
              </a:lnSpc>
              <a:spcBef>
                <a:spcPts val="0"/>
              </a:spcBef>
              <a:buFont typeface="Wingdings" panose="05000000000000000000" pitchFamily="2" charset="2"/>
              <a:buChar char="Ø"/>
              <a:tabLst>
                <a:tab pos="685800" algn="l"/>
              </a:tabLst>
            </a:pPr>
            <a:r>
              <a:rPr lang="ro-RO" i="1" dirty="0">
                <a:latin typeface="Times New Roman" panose="02020603050405020304" pitchFamily="18" charset="0"/>
                <a:cs typeface="Times New Roman" panose="02020603050405020304" pitchFamily="18" charset="0"/>
              </a:rPr>
              <a:t> </a:t>
            </a:r>
            <a:r>
              <a:rPr lang="en-US" i="1" dirty="0">
                <a:latin typeface="Times New Roman" panose="02020603050405020304" pitchFamily="18" charset="0"/>
                <a:cs typeface="Times New Roman" panose="02020603050405020304" pitchFamily="18" charset="0"/>
              </a:rPr>
              <a:t>  </a:t>
            </a:r>
            <a:r>
              <a:rPr lang="ro-RO" i="1" dirty="0">
                <a:latin typeface="Times New Roman" panose="02020603050405020304" pitchFamily="18" charset="0"/>
                <a:cs typeface="Times New Roman" panose="02020603050405020304" pitchFamily="18" charset="0"/>
              </a:rPr>
              <a:t> </a:t>
            </a:r>
            <a:r>
              <a:rPr lang="ru-RU" b="1" i="1" dirty="0">
                <a:latin typeface="Times New Roman" panose="02020603050405020304" pitchFamily="18" charset="0"/>
                <a:cs typeface="Times New Roman" panose="02020603050405020304" pitchFamily="18" charset="0"/>
              </a:rPr>
              <a:t>до 25 марта налогового периода, следующего за отчетным налоговым </a:t>
            </a:r>
            <a:r>
              <a:rPr lang="ru-RU" b="1" i="1" dirty="0" smtClean="0">
                <a:latin typeface="Times New Roman" panose="02020603050405020304" pitchFamily="18" charset="0"/>
                <a:cs typeface="Times New Roman" panose="02020603050405020304" pitchFamily="18" charset="0"/>
              </a:rPr>
              <a:t>периодом</a:t>
            </a:r>
            <a:endParaRPr lang="ro-RO" b="1" i="1" dirty="0" smtClean="0">
              <a:latin typeface="Times New Roman" panose="02020603050405020304" pitchFamily="18" charset="0"/>
              <a:cs typeface="Times New Roman" panose="02020603050405020304" pitchFamily="18" charset="0"/>
            </a:endParaRPr>
          </a:p>
          <a:p>
            <a:pPr indent="180340" algn="just">
              <a:spcBef>
                <a:spcPts val="0"/>
              </a:spcBef>
            </a:pPr>
            <a:r>
              <a:rPr lang="ro-RO" b="1" i="1" dirty="0">
                <a:latin typeface="Times New Roman" panose="02020603050405020304" pitchFamily="18" charset="0"/>
                <a:cs typeface="Times New Roman" panose="02020603050405020304" pitchFamily="18" charset="0"/>
              </a:rPr>
              <a:t> </a:t>
            </a:r>
            <a:r>
              <a:rPr lang="ro-RO" b="1" i="1" dirty="0" smtClean="0">
                <a:latin typeface="Times New Roman" panose="02020603050405020304" pitchFamily="18" charset="0"/>
                <a:cs typeface="Times New Roman" panose="02020603050405020304" pitchFamily="18" charset="0"/>
              </a:rPr>
              <a:t> </a:t>
            </a:r>
            <a:r>
              <a:rPr lang="ro-RO" b="1" i="1" dirty="0" smtClean="0">
                <a:solidFill>
                  <a:srgbClr val="FF0000"/>
                </a:solidFill>
                <a:latin typeface="Times New Roman" panose="02020603050405020304" pitchFamily="18" charset="0"/>
                <a:cs typeface="Times New Roman" panose="02020603050405020304" pitchFamily="18" charset="0"/>
              </a:rPr>
              <a:t>C 01</a:t>
            </a:r>
            <a:r>
              <a:rPr lang="ru-RU" b="1" i="1" dirty="0" smtClean="0">
                <a:solidFill>
                  <a:srgbClr val="FF0000"/>
                </a:solidFill>
                <a:latin typeface="Times New Roman" panose="02020603050405020304" pitchFamily="18" charset="0"/>
                <a:cs typeface="Times New Roman" panose="02020603050405020304" pitchFamily="18" charset="0"/>
              </a:rPr>
              <a:t>.01.2025 </a:t>
            </a:r>
            <a:r>
              <a:rPr lang="ru-RU" b="1" i="1" dirty="0" smtClean="0">
                <a:latin typeface="Times New Roman" panose="02020603050405020304" pitchFamily="18" charset="0"/>
                <a:cs typeface="Times New Roman" panose="02020603050405020304" pitchFamily="18" charset="0"/>
              </a:rPr>
              <a:t>право на представление Единого налогового отчета будет у </a:t>
            </a:r>
            <a:r>
              <a:rPr lang="ru-RU" dirty="0" smtClean="0">
                <a:latin typeface="Times New Roman" panose="02020603050405020304" pitchFamily="18" charset="0"/>
                <a:ea typeface="Times New Roman" panose="02020603050405020304" pitchFamily="18" charset="0"/>
              </a:rPr>
              <a:t>индивидуальных </a:t>
            </a:r>
            <a:r>
              <a:rPr lang="ru-RU" dirty="0">
                <a:latin typeface="Times New Roman" panose="02020603050405020304" pitchFamily="18" charset="0"/>
                <a:ea typeface="Times New Roman" panose="02020603050405020304" pitchFamily="18" charset="0"/>
              </a:rPr>
              <a:t>предприниматели и </a:t>
            </a:r>
            <a:r>
              <a:rPr lang="ru-RU" dirty="0" smtClean="0">
                <a:latin typeface="Times New Roman" panose="02020603050405020304" pitchFamily="18" charset="0"/>
                <a:ea typeface="Times New Roman" panose="02020603050405020304" pitchFamily="18" charset="0"/>
              </a:rPr>
              <a:t>крестьянских </a:t>
            </a:r>
            <a:r>
              <a:rPr lang="ru-RU" dirty="0">
                <a:latin typeface="Times New Roman" panose="02020603050405020304" pitchFamily="18" charset="0"/>
                <a:ea typeface="Times New Roman" panose="02020603050405020304" pitchFamily="18" charset="0"/>
              </a:rPr>
              <a:t>(</a:t>
            </a:r>
            <a:r>
              <a:rPr lang="ru-RU" dirty="0" smtClean="0">
                <a:latin typeface="Times New Roman" panose="02020603050405020304" pitchFamily="18" charset="0"/>
                <a:ea typeface="Times New Roman" panose="02020603050405020304" pitchFamily="18" charset="0"/>
              </a:rPr>
              <a:t>фермерских) хозяйств </a:t>
            </a:r>
            <a:r>
              <a:rPr lang="ru-RU" dirty="0">
                <a:latin typeface="Times New Roman" panose="02020603050405020304" pitchFamily="18" charset="0"/>
                <a:ea typeface="Times New Roman" panose="02020603050405020304" pitchFamily="18" charset="0"/>
              </a:rPr>
              <a:t>(</a:t>
            </a:r>
            <a:r>
              <a:rPr lang="ru-RU" i="1" dirty="0">
                <a:latin typeface="Times New Roman" panose="02020603050405020304" pitchFamily="18" charset="0"/>
                <a:ea typeface="Times New Roman" panose="02020603050405020304" pitchFamily="18" charset="0"/>
              </a:rPr>
              <a:t>за исключением случаев наличия у  крестьянских (фермерских) хозяйств обязательств по земельному налогу</a:t>
            </a:r>
            <a:r>
              <a:rPr lang="ru-RU" dirty="0">
                <a:latin typeface="Times New Roman" panose="02020603050405020304" pitchFamily="18" charset="0"/>
                <a:ea typeface="Times New Roman" panose="02020603050405020304" pitchFamily="18" charset="0"/>
              </a:rPr>
              <a:t>), </a:t>
            </a:r>
            <a:r>
              <a:rPr lang="ru-RU" dirty="0">
                <a:solidFill>
                  <a:srgbClr val="FF0000"/>
                </a:solidFill>
                <a:latin typeface="Times New Roman" panose="02020603050405020304" pitchFamily="18" charset="0"/>
                <a:ea typeface="Times New Roman" panose="02020603050405020304" pitchFamily="18" charset="0"/>
              </a:rPr>
              <a:t>среднегодовая численность работников которых на протяжении налогового периода не превышает </a:t>
            </a:r>
            <a:r>
              <a:rPr lang="ru-RU" b="1" dirty="0">
                <a:solidFill>
                  <a:srgbClr val="FF0000"/>
                </a:solidFill>
                <a:latin typeface="Times New Roman" panose="02020603050405020304" pitchFamily="18" charset="0"/>
                <a:ea typeface="Times New Roman" panose="02020603050405020304" pitchFamily="18" charset="0"/>
              </a:rPr>
              <a:t>пяти единиц</a:t>
            </a:r>
            <a:r>
              <a:rPr lang="ru-RU" dirty="0">
                <a:solidFill>
                  <a:srgbClr val="FF0000"/>
                </a:solidFill>
                <a:latin typeface="Times New Roman" panose="02020603050405020304" pitchFamily="18" charset="0"/>
                <a:ea typeface="Times New Roman" panose="02020603050405020304" pitchFamily="18" charset="0"/>
              </a:rPr>
              <a:t> </a:t>
            </a:r>
            <a:r>
              <a:rPr lang="ru-RU" dirty="0">
                <a:latin typeface="Times New Roman" panose="02020603050405020304" pitchFamily="18" charset="0"/>
                <a:ea typeface="Times New Roman" panose="02020603050405020304" pitchFamily="18" charset="0"/>
              </a:rPr>
              <a:t>и которые не зарегистрированы в качестве плательщиков НДС. </a:t>
            </a:r>
            <a:endParaRPr lang="ro-RO" i="1" dirty="0">
              <a:latin typeface="Times New Roman" panose="02020603050405020304" pitchFamily="18" charset="0"/>
              <a:cs typeface="Times New Roman" panose="02020603050405020304" pitchFamily="18" charset="0"/>
            </a:endParaRPr>
          </a:p>
          <a:p>
            <a:endParaRPr lang="ru-RU" sz="1400" dirty="0"/>
          </a:p>
        </p:txBody>
      </p:sp>
      <p:pic>
        <p:nvPicPr>
          <p:cNvPr id="7" name="Рисунок 6"/>
          <p:cNvPicPr/>
          <p:nvPr/>
        </p:nvPicPr>
        <p:blipFill rotWithShape="1">
          <a:blip r:embed="rId2"/>
          <a:srcRect l="11699" t="27949" r="35893" b="22564"/>
          <a:stretch/>
        </p:blipFill>
        <p:spPr bwMode="auto">
          <a:xfrm>
            <a:off x="8851961" y="381708"/>
            <a:ext cx="2200553" cy="15263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634367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50127" y="265320"/>
            <a:ext cx="6467038" cy="1092425"/>
          </a:xfrm>
        </p:spPr>
        <p:txBody>
          <a:bodyPr>
            <a:normAutofit fontScale="90000"/>
          </a:bodyPr>
          <a:lstStyle/>
          <a:p>
            <a:pPr lvl="0" defTabSz="457200">
              <a:lnSpc>
                <a:spcPct val="100000"/>
              </a:lnSpc>
              <a:spcBef>
                <a:spcPts val="0"/>
              </a:spcBef>
              <a:tabLst>
                <a:tab pos="685800" algn="l"/>
              </a:tabLst>
            </a:pPr>
            <a:r>
              <a:rPr lang="ru-RU" sz="2000" b="1" cap="none" dirty="0">
                <a:solidFill>
                  <a:prstClr val="black"/>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t>
            </a:r>
            <a:r>
              <a:rPr lang="ru-RU" sz="3100" b="1" i="1" cap="none"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Сроки уплаты налога </a:t>
            </a:r>
            <a:r>
              <a:rPr lang="ru-RU" sz="3100" b="1" i="1" cap="none" dirty="0" smtClean="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на недвижимое имущество и земельного налога</a:t>
            </a:r>
            <a:r>
              <a:rPr lang="ru-RU" sz="3100" b="1" i="1" cap="none"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
            </a:r>
            <a:br>
              <a:rPr lang="ru-RU" sz="3100" b="1" i="1" cap="none" dirty="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br>
            <a:endParaRPr lang="ru-RU" dirty="0">
              <a:solidFill>
                <a:srgbClr val="FF0000"/>
              </a:solidFill>
            </a:endParaRPr>
          </a:p>
        </p:txBody>
      </p:sp>
      <p:sp>
        <p:nvSpPr>
          <p:cNvPr id="3" name="Объект 2"/>
          <p:cNvSpPr>
            <a:spLocks noGrp="1"/>
          </p:cNvSpPr>
          <p:nvPr>
            <p:ph sz="quarter" idx="13"/>
          </p:nvPr>
        </p:nvSpPr>
        <p:spPr>
          <a:xfrm>
            <a:off x="775855" y="1237674"/>
            <a:ext cx="10984736" cy="4996872"/>
          </a:xfrm>
        </p:spPr>
        <p:txBody>
          <a:bodyPr>
            <a:normAutofit fontScale="25000" lnSpcReduction="20000"/>
          </a:bodyPr>
          <a:lstStyle/>
          <a:p>
            <a:pPr marL="0" lvl="0" indent="0" defTabSz="457200">
              <a:lnSpc>
                <a:spcPct val="100000"/>
              </a:lnSpc>
              <a:spcBef>
                <a:spcPts val="0"/>
              </a:spcBef>
              <a:buClrTx/>
              <a:buSzTx/>
              <a:buNone/>
              <a:tabLst>
                <a:tab pos="685800" algn="l"/>
              </a:tabLst>
            </a:pPr>
            <a:endParaRPr lang="ro-MD" b="1" cap="none"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0" defTabSz="457200">
              <a:lnSpc>
                <a:spcPct val="100000"/>
              </a:lnSpc>
              <a:spcBef>
                <a:spcPts val="0"/>
              </a:spcBef>
              <a:buClrTx/>
              <a:buSzTx/>
              <a:buNone/>
              <a:tabLst>
                <a:tab pos="685800" algn="l"/>
              </a:tabLst>
            </a:pPr>
            <a:endParaRPr lang="ru-RU" b="1" cap="none"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lvl="0" indent="0" defTabSz="457200">
              <a:lnSpc>
                <a:spcPct val="120000"/>
              </a:lnSpc>
              <a:spcBef>
                <a:spcPts val="0"/>
              </a:spcBef>
              <a:buClrTx/>
              <a:buSzTx/>
              <a:buFont typeface="Wingdings" panose="05000000000000000000" pitchFamily="2" charset="2"/>
              <a:buChar char="Ø"/>
              <a:tabLst>
                <a:tab pos="685800" algn="l"/>
              </a:tabLst>
            </a:pPr>
            <a:r>
              <a:rPr lang="ro-RO" cap="none" dirty="0">
                <a:solidFill>
                  <a:srgbClr val="7030A0"/>
                </a:solidFill>
                <a:latin typeface="Times New Roman" panose="02020603050405020304" pitchFamily="18" charset="0"/>
                <a:cs typeface="Times New Roman" panose="02020603050405020304" pitchFamily="18" charset="0"/>
              </a:rPr>
              <a:t> </a:t>
            </a:r>
            <a:r>
              <a:rPr lang="ru-RU" sz="7200" cap="none" dirty="0">
                <a:solidFill>
                  <a:srgbClr val="7030A0"/>
                </a:solidFill>
                <a:latin typeface="Times New Roman" panose="02020603050405020304" pitchFamily="18" charset="0"/>
                <a:cs typeface="Times New Roman" panose="02020603050405020304" pitchFamily="18" charset="0"/>
              </a:rPr>
              <a:t>Юридические лица, физические лица, зарегистрированные в качестве предпринимателей</a:t>
            </a:r>
            <a:r>
              <a:rPr lang="en-US" sz="7200" cap="none" dirty="0">
                <a:solidFill>
                  <a:srgbClr val="7030A0"/>
                </a:solidFill>
                <a:latin typeface="Times New Roman" panose="02020603050405020304" pitchFamily="18" charset="0"/>
                <a:cs typeface="Times New Roman" panose="02020603050405020304" pitchFamily="18" charset="0"/>
              </a:rPr>
              <a:t> </a:t>
            </a:r>
            <a:r>
              <a:rPr lang="ro-RO" sz="7200" cap="none" dirty="0">
                <a:solidFill>
                  <a:srgbClr val="7030A0"/>
                </a:solidFill>
                <a:latin typeface="Times New Roman" panose="02020603050405020304" pitchFamily="18" charset="0"/>
                <a:cs typeface="Times New Roman" panose="02020603050405020304" pitchFamily="18" charset="0"/>
              </a:rPr>
              <a:t>* </a:t>
            </a:r>
            <a:r>
              <a:rPr lang="ru-RU" sz="7200" cap="none" dirty="0">
                <a:solidFill>
                  <a:prstClr val="black"/>
                </a:solidFill>
                <a:latin typeface="Times New Roman" panose="02020603050405020304" pitchFamily="18" charset="0"/>
                <a:cs typeface="Times New Roman" panose="02020603050405020304" pitchFamily="18" charset="0"/>
              </a:rPr>
              <a:t>уплачивают налог на недвижимое имущество </a:t>
            </a:r>
            <a:r>
              <a:rPr lang="en-US" sz="7200" cap="none" dirty="0">
                <a:solidFill>
                  <a:prstClr val="black"/>
                </a:solidFill>
                <a:latin typeface="Times New Roman" panose="02020603050405020304" pitchFamily="18" charset="0"/>
                <a:cs typeface="Times New Roman" panose="02020603050405020304" pitchFamily="18" charset="0"/>
              </a:rPr>
              <a:t>и </a:t>
            </a:r>
            <a:r>
              <a:rPr lang="en-US" sz="7200" cap="none" dirty="0" err="1">
                <a:solidFill>
                  <a:prstClr val="black"/>
                </a:solidFill>
                <a:latin typeface="Times New Roman" panose="02020603050405020304" pitchFamily="18" charset="0"/>
                <a:cs typeface="Times New Roman" panose="02020603050405020304" pitchFamily="18" charset="0"/>
              </a:rPr>
              <a:t>земельный</a:t>
            </a:r>
            <a:r>
              <a:rPr lang="en-US" sz="7200" cap="none" dirty="0">
                <a:solidFill>
                  <a:prstClr val="black"/>
                </a:solidFill>
                <a:latin typeface="Times New Roman" panose="02020603050405020304" pitchFamily="18" charset="0"/>
                <a:cs typeface="Times New Roman" panose="02020603050405020304" pitchFamily="18" charset="0"/>
              </a:rPr>
              <a:t> </a:t>
            </a:r>
            <a:r>
              <a:rPr lang="en-US" sz="7200" cap="none" dirty="0" err="1">
                <a:solidFill>
                  <a:prstClr val="black"/>
                </a:solidFill>
                <a:latin typeface="Times New Roman" panose="02020603050405020304" pitchFamily="18" charset="0"/>
                <a:cs typeface="Times New Roman" panose="02020603050405020304" pitchFamily="18" charset="0"/>
              </a:rPr>
              <a:t>налог</a:t>
            </a:r>
            <a:r>
              <a:rPr lang="ro-RO" sz="7200" cap="none" dirty="0" smtClean="0">
                <a:solidFill>
                  <a:prstClr val="black"/>
                </a:solidFill>
                <a:latin typeface="Times New Roman" panose="02020603050405020304" pitchFamily="18" charset="0"/>
                <a:cs typeface="Times New Roman" panose="02020603050405020304" pitchFamily="18" charset="0"/>
              </a:rPr>
              <a:t>:</a:t>
            </a:r>
            <a:endParaRPr lang="ru-RU" sz="7200" cap="none" dirty="0" smtClean="0">
              <a:solidFill>
                <a:prstClr val="black"/>
              </a:solidFill>
              <a:latin typeface="Times New Roman" panose="02020603050405020304" pitchFamily="18" charset="0"/>
              <a:cs typeface="Times New Roman" panose="02020603050405020304" pitchFamily="18" charset="0"/>
            </a:endParaRPr>
          </a:p>
          <a:p>
            <a:pPr marL="0" lvl="0" indent="0" defTabSz="457200">
              <a:lnSpc>
                <a:spcPct val="120000"/>
              </a:lnSpc>
              <a:spcBef>
                <a:spcPts val="0"/>
              </a:spcBef>
              <a:buClrTx/>
              <a:buSzTx/>
              <a:buFont typeface="Wingdings" panose="05000000000000000000" pitchFamily="2" charset="2"/>
              <a:buChar char="Ø"/>
              <a:tabLst>
                <a:tab pos="685800" algn="l"/>
              </a:tabLst>
            </a:pPr>
            <a:r>
              <a:rPr lang="ru-RU" sz="7200" b="1" cap="none" dirty="0" smtClean="0">
                <a:solidFill>
                  <a:prstClr val="black"/>
                </a:solidFill>
                <a:latin typeface="Times New Roman" panose="02020603050405020304" pitchFamily="18" charset="0"/>
                <a:cs typeface="Times New Roman" panose="02020603050405020304" pitchFamily="18" charset="0"/>
              </a:rPr>
              <a:t>до </a:t>
            </a:r>
            <a:r>
              <a:rPr lang="en-US" sz="7200" b="1" cap="none" dirty="0">
                <a:solidFill>
                  <a:prstClr val="black"/>
                </a:solidFill>
                <a:latin typeface="Times New Roman" panose="02020603050405020304" pitchFamily="18" charset="0"/>
                <a:cs typeface="Times New Roman" panose="02020603050405020304" pitchFamily="18" charset="0"/>
              </a:rPr>
              <a:t>25</a:t>
            </a:r>
            <a:r>
              <a:rPr lang="ru-RU" sz="7200" b="1" cap="none" dirty="0">
                <a:solidFill>
                  <a:prstClr val="black"/>
                </a:solidFill>
                <a:latin typeface="Times New Roman" panose="02020603050405020304" pitchFamily="18" charset="0"/>
                <a:cs typeface="Times New Roman" panose="02020603050405020304" pitchFamily="18" charset="0"/>
              </a:rPr>
              <a:t> </a:t>
            </a:r>
            <a:r>
              <a:rPr lang="en-US" sz="7200" b="1" cap="none" dirty="0" err="1">
                <a:solidFill>
                  <a:prstClr val="black"/>
                </a:solidFill>
                <a:latin typeface="Times New Roman" panose="02020603050405020304" pitchFamily="18" charset="0"/>
                <a:cs typeface="Times New Roman" panose="02020603050405020304" pitchFamily="18" charset="0"/>
              </a:rPr>
              <a:t>сентябр</a:t>
            </a:r>
            <a:r>
              <a:rPr lang="ru-RU" sz="7200" b="1" cap="none" dirty="0">
                <a:solidFill>
                  <a:prstClr val="black"/>
                </a:solidFill>
                <a:latin typeface="Times New Roman" panose="02020603050405020304" pitchFamily="18" charset="0"/>
                <a:cs typeface="Times New Roman" panose="02020603050405020304" pitchFamily="18" charset="0"/>
              </a:rPr>
              <a:t>я текущего года - </a:t>
            </a:r>
            <a:r>
              <a:rPr lang="ru-RU" sz="7200" cap="none" dirty="0">
                <a:solidFill>
                  <a:prstClr val="black"/>
                </a:solidFill>
                <a:latin typeface="Times New Roman" panose="02020603050405020304" pitchFamily="18" charset="0"/>
                <a:cs typeface="Times New Roman" panose="02020603050405020304" pitchFamily="18" charset="0"/>
              </a:rPr>
              <a:t>за объекты налогообложения имеющиеся и/или приобретенные </a:t>
            </a:r>
            <a:r>
              <a:rPr lang="ru-RU" sz="7200" b="1" cap="none" dirty="0">
                <a:solidFill>
                  <a:srgbClr val="C00000"/>
                </a:solidFill>
                <a:latin typeface="Times New Roman" panose="02020603050405020304" pitchFamily="18" charset="0"/>
                <a:cs typeface="Times New Roman" panose="02020603050405020304" pitchFamily="18" charset="0"/>
              </a:rPr>
              <a:t>до 31 августа</a:t>
            </a:r>
            <a:r>
              <a:rPr lang="ru-RU" sz="7200" cap="none" dirty="0">
                <a:solidFill>
                  <a:prstClr val="black"/>
                </a:solidFill>
                <a:latin typeface="Times New Roman" panose="02020603050405020304" pitchFamily="18" charset="0"/>
                <a:cs typeface="Times New Roman" panose="02020603050405020304" pitchFamily="18" charset="0"/>
              </a:rPr>
              <a:t>, в случае не оцененных земельных участков – до </a:t>
            </a:r>
            <a:r>
              <a:rPr lang="en-US" sz="7200" cap="none" dirty="0">
                <a:solidFill>
                  <a:prstClr val="black"/>
                </a:solidFill>
                <a:latin typeface="Times New Roman" panose="02020603050405020304" pitchFamily="18" charset="0"/>
                <a:cs typeface="Times New Roman" panose="02020603050405020304" pitchFamily="18" charset="0"/>
              </a:rPr>
              <a:t>25 </a:t>
            </a:r>
            <a:r>
              <a:rPr lang="en-US" sz="7200" cap="none" dirty="0" err="1">
                <a:solidFill>
                  <a:prstClr val="black"/>
                </a:solidFill>
                <a:latin typeface="Times New Roman" panose="02020603050405020304" pitchFamily="18" charset="0"/>
                <a:cs typeface="Times New Roman" panose="02020603050405020304" pitchFamily="18" charset="0"/>
              </a:rPr>
              <a:t>сентябр</a:t>
            </a:r>
            <a:r>
              <a:rPr lang="ru-RU" sz="7200" cap="none" dirty="0">
                <a:solidFill>
                  <a:prstClr val="black"/>
                </a:solidFill>
                <a:latin typeface="Times New Roman" panose="02020603050405020304" pitchFamily="18" charset="0"/>
                <a:cs typeface="Times New Roman" panose="02020603050405020304" pitchFamily="18" charset="0"/>
              </a:rPr>
              <a:t>я текущего налогового года, </a:t>
            </a:r>
            <a:r>
              <a:rPr lang="ru-RU" sz="7200" cap="none" dirty="0" smtClean="0">
                <a:solidFill>
                  <a:prstClr val="black"/>
                </a:solidFill>
                <a:latin typeface="Times New Roman" panose="02020603050405020304" pitchFamily="18" charset="0"/>
                <a:cs typeface="Times New Roman" panose="02020603050405020304" pitchFamily="18" charset="0"/>
              </a:rPr>
              <a:t>включительно</a:t>
            </a:r>
          </a:p>
          <a:p>
            <a:pPr marL="0" lvl="0" indent="0" defTabSz="457200">
              <a:lnSpc>
                <a:spcPct val="120000"/>
              </a:lnSpc>
              <a:spcBef>
                <a:spcPts val="0"/>
              </a:spcBef>
              <a:buClrTx/>
              <a:buSzTx/>
              <a:buFont typeface="Wingdings" panose="05000000000000000000" pitchFamily="2" charset="2"/>
              <a:buChar char="Ø"/>
              <a:tabLst>
                <a:tab pos="685800" algn="l"/>
              </a:tabLst>
            </a:pPr>
            <a:r>
              <a:rPr lang="ru-RU" sz="7200" b="1" cap="none" dirty="0" smtClean="0">
                <a:solidFill>
                  <a:prstClr val="black"/>
                </a:solidFill>
                <a:latin typeface="Times New Roman" panose="02020603050405020304" pitchFamily="18" charset="0"/>
                <a:cs typeface="Times New Roman" panose="02020603050405020304" pitchFamily="18" charset="0"/>
              </a:rPr>
              <a:t>до </a:t>
            </a:r>
            <a:r>
              <a:rPr lang="ru-RU" sz="7200" b="1" cap="none" dirty="0">
                <a:solidFill>
                  <a:prstClr val="black"/>
                </a:solidFill>
                <a:latin typeface="Times New Roman" panose="02020603050405020304" pitchFamily="18" charset="0"/>
                <a:cs typeface="Times New Roman" panose="02020603050405020304" pitchFamily="18" charset="0"/>
              </a:rPr>
              <a:t>25 марта налогового периода, </a:t>
            </a:r>
            <a:r>
              <a:rPr lang="ru-RU" sz="7200" cap="none" dirty="0">
                <a:solidFill>
                  <a:prstClr val="black"/>
                </a:solidFill>
                <a:latin typeface="Times New Roman" panose="02020603050405020304" pitchFamily="18" charset="0"/>
                <a:cs typeface="Times New Roman" panose="02020603050405020304" pitchFamily="18" charset="0"/>
              </a:rPr>
              <a:t>следующего за отчетным налоговым периодом</a:t>
            </a:r>
            <a:r>
              <a:rPr lang="en-US" sz="7200" cap="none" dirty="0">
                <a:solidFill>
                  <a:prstClr val="black"/>
                </a:solidFill>
                <a:latin typeface="Times New Roman" panose="02020603050405020304" pitchFamily="18" charset="0"/>
                <a:cs typeface="Times New Roman" panose="02020603050405020304" pitchFamily="18" charset="0"/>
              </a:rPr>
              <a:t> </a:t>
            </a:r>
            <a:r>
              <a:rPr lang="ru-RU" sz="7200" cap="none" dirty="0">
                <a:solidFill>
                  <a:prstClr val="black"/>
                </a:solidFill>
                <a:latin typeface="Times New Roman" panose="02020603050405020304" pitchFamily="18" charset="0"/>
                <a:cs typeface="Times New Roman" panose="02020603050405020304" pitchFamily="18" charset="0"/>
              </a:rPr>
              <a:t>- за объекты налогообложения</a:t>
            </a:r>
            <a:r>
              <a:rPr lang="en-US" sz="7200" cap="none" dirty="0">
                <a:solidFill>
                  <a:prstClr val="black"/>
                </a:solidFill>
                <a:latin typeface="Times New Roman" panose="02020603050405020304" pitchFamily="18" charset="0"/>
                <a:cs typeface="Times New Roman" panose="02020603050405020304" pitchFamily="18" charset="0"/>
              </a:rPr>
              <a:t>,</a:t>
            </a:r>
            <a:r>
              <a:rPr lang="ru-RU" sz="7200" cap="none" dirty="0">
                <a:solidFill>
                  <a:prstClr val="black"/>
                </a:solidFill>
                <a:latin typeface="Times New Roman" panose="02020603050405020304" pitchFamily="18" charset="0"/>
                <a:cs typeface="Times New Roman" panose="02020603050405020304" pitchFamily="18" charset="0"/>
              </a:rPr>
              <a:t> приобретенные в период с </a:t>
            </a:r>
            <a:r>
              <a:rPr lang="ru-RU" sz="7200" cap="none" dirty="0">
                <a:solidFill>
                  <a:srgbClr val="C00000"/>
                </a:solidFill>
                <a:latin typeface="Times New Roman" panose="02020603050405020304" pitchFamily="18" charset="0"/>
                <a:cs typeface="Times New Roman" panose="02020603050405020304" pitchFamily="18" charset="0"/>
              </a:rPr>
              <a:t>1 </a:t>
            </a:r>
            <a:r>
              <a:rPr lang="ru-RU" sz="7200" cap="none" dirty="0" err="1">
                <a:solidFill>
                  <a:srgbClr val="C00000"/>
                </a:solidFill>
                <a:latin typeface="Times New Roman" panose="02020603050405020304" pitchFamily="18" charset="0"/>
                <a:cs typeface="Times New Roman" panose="02020603050405020304" pitchFamily="18" charset="0"/>
              </a:rPr>
              <a:t>сентябр</a:t>
            </a:r>
            <a:r>
              <a:rPr lang="en-US" sz="7200" cap="none" dirty="0">
                <a:solidFill>
                  <a:srgbClr val="C00000"/>
                </a:solidFill>
                <a:latin typeface="Times New Roman" panose="02020603050405020304" pitchFamily="18" charset="0"/>
                <a:cs typeface="Times New Roman" panose="02020603050405020304" pitchFamily="18" charset="0"/>
              </a:rPr>
              <a:t>я</a:t>
            </a:r>
            <a:r>
              <a:rPr lang="en-US" sz="7200" cap="none" dirty="0">
                <a:solidFill>
                  <a:prstClr val="black"/>
                </a:solidFill>
                <a:latin typeface="Times New Roman" panose="02020603050405020304" pitchFamily="18" charset="0"/>
                <a:cs typeface="Times New Roman" panose="02020603050405020304" pitchFamily="18" charset="0"/>
              </a:rPr>
              <a:t> </a:t>
            </a:r>
            <a:r>
              <a:rPr lang="ru-RU" sz="7200" cap="none" dirty="0">
                <a:solidFill>
                  <a:prstClr val="black"/>
                </a:solidFill>
                <a:latin typeface="Times New Roman" panose="02020603050405020304" pitchFamily="18" charset="0"/>
                <a:cs typeface="Times New Roman" panose="02020603050405020304" pitchFamily="18" charset="0"/>
              </a:rPr>
              <a:t>по 31 декабря, а в случае не оцененных земельных участков – в период с  26 </a:t>
            </a:r>
            <a:r>
              <a:rPr lang="ru-RU" sz="7200" cap="none" dirty="0" err="1">
                <a:solidFill>
                  <a:prstClr val="black"/>
                </a:solidFill>
                <a:latin typeface="Times New Roman" panose="02020603050405020304" pitchFamily="18" charset="0"/>
                <a:cs typeface="Times New Roman" panose="02020603050405020304" pitchFamily="18" charset="0"/>
              </a:rPr>
              <a:t>сентябр</a:t>
            </a:r>
            <a:r>
              <a:rPr lang="en-US" sz="7200" cap="none" dirty="0">
                <a:solidFill>
                  <a:prstClr val="black"/>
                </a:solidFill>
                <a:latin typeface="Times New Roman" panose="02020603050405020304" pitchFamily="18" charset="0"/>
                <a:cs typeface="Times New Roman" panose="02020603050405020304" pitchFamily="18" charset="0"/>
              </a:rPr>
              <a:t>я </a:t>
            </a:r>
            <a:r>
              <a:rPr lang="ru-RU" sz="7200" cap="none" dirty="0">
                <a:solidFill>
                  <a:prstClr val="black"/>
                </a:solidFill>
                <a:latin typeface="Times New Roman" panose="02020603050405020304" pitchFamily="18" charset="0"/>
                <a:cs typeface="Times New Roman" panose="02020603050405020304" pitchFamily="18" charset="0"/>
              </a:rPr>
              <a:t>по 31 декабря текущего налогового года, </a:t>
            </a:r>
            <a:r>
              <a:rPr lang="ru-RU" sz="7200" cap="none" dirty="0" smtClean="0">
                <a:solidFill>
                  <a:prstClr val="black"/>
                </a:solidFill>
                <a:latin typeface="Times New Roman" panose="02020603050405020304" pitchFamily="18" charset="0"/>
                <a:cs typeface="Times New Roman" panose="02020603050405020304" pitchFamily="18" charset="0"/>
              </a:rPr>
              <a:t>включительно</a:t>
            </a:r>
            <a:r>
              <a:rPr lang="ro-RO" sz="7200" b="1" cap="none" dirty="0" smtClean="0">
                <a:solidFill>
                  <a:prstClr val="black"/>
                </a:solidFill>
                <a:latin typeface="Times New Roman" panose="02020603050405020304" pitchFamily="18" charset="0"/>
                <a:cs typeface="Times New Roman" panose="02020603050405020304" pitchFamily="18" charset="0"/>
              </a:rPr>
              <a:t> </a:t>
            </a:r>
            <a:endParaRPr lang="en-US" sz="7200" b="1" cap="none" dirty="0">
              <a:solidFill>
                <a:prstClr val="black"/>
              </a:solidFill>
              <a:latin typeface="Times New Roman" panose="02020603050405020304" pitchFamily="18" charset="0"/>
              <a:cs typeface="Times New Roman" panose="02020603050405020304" pitchFamily="18" charset="0"/>
            </a:endParaRPr>
          </a:p>
          <a:p>
            <a:pPr marL="0" lvl="0" indent="0" algn="just" defTabSz="457200">
              <a:lnSpc>
                <a:spcPct val="120000"/>
              </a:lnSpc>
              <a:spcBef>
                <a:spcPts val="0"/>
              </a:spcBef>
              <a:buClrTx/>
              <a:buSzTx/>
              <a:buFont typeface="Wingdings" panose="05000000000000000000" pitchFamily="2" charset="2"/>
              <a:buChar char="Ø"/>
            </a:pPr>
            <a:r>
              <a:rPr lang="en-US" sz="7200" cap="none" dirty="0" smtClean="0">
                <a:solidFill>
                  <a:srgbClr val="7030A0"/>
                </a:solidFill>
                <a:latin typeface="Times New Roman" panose="02020603050405020304" pitchFamily="18" charset="0"/>
                <a:cs typeface="Times New Roman" panose="02020603050405020304" pitchFamily="18" charset="0"/>
              </a:rPr>
              <a:t>    </a:t>
            </a:r>
            <a:r>
              <a:rPr lang="ru-RU" sz="7200" cap="none" dirty="0">
                <a:solidFill>
                  <a:srgbClr val="7030A0"/>
                </a:solidFill>
                <a:latin typeface="Times New Roman" panose="02020603050405020304" pitchFamily="18" charset="0"/>
                <a:cs typeface="Times New Roman" panose="02020603050405020304" pitchFamily="18" charset="0"/>
              </a:rPr>
              <a:t>Индивидуальные предприниматели, </a:t>
            </a:r>
            <a:r>
              <a:rPr lang="ru-RU" sz="7200" cap="none" dirty="0" smtClean="0">
                <a:solidFill>
                  <a:srgbClr val="7030A0"/>
                </a:solidFill>
                <a:latin typeface="Times New Roman" panose="02020603050405020304" pitchFamily="18" charset="0"/>
                <a:cs typeface="Times New Roman" panose="02020603050405020304" pitchFamily="18" charset="0"/>
              </a:rPr>
              <a:t>среднегодовая </a:t>
            </a:r>
            <a:r>
              <a:rPr lang="ru-RU" sz="7200" cap="none" dirty="0">
                <a:solidFill>
                  <a:srgbClr val="7030A0"/>
                </a:solidFill>
                <a:latin typeface="Times New Roman" panose="02020603050405020304" pitchFamily="18" charset="0"/>
                <a:cs typeface="Times New Roman" panose="02020603050405020304" pitchFamily="18" charset="0"/>
              </a:rPr>
              <a:t>численность работников которых на протяжении налогового периода не превышает </a:t>
            </a:r>
            <a:r>
              <a:rPr lang="ru-RU" sz="7200" b="1" cap="none" dirty="0" smtClean="0">
                <a:solidFill>
                  <a:srgbClr val="FF0000"/>
                </a:solidFill>
                <a:latin typeface="Times New Roman" panose="02020603050405020304" pitchFamily="18" charset="0"/>
                <a:cs typeface="Times New Roman" panose="02020603050405020304" pitchFamily="18" charset="0"/>
              </a:rPr>
              <a:t>пяти единиц </a:t>
            </a:r>
            <a:r>
              <a:rPr lang="ru-RU" sz="7200" cap="none" dirty="0">
                <a:solidFill>
                  <a:srgbClr val="7030A0"/>
                </a:solidFill>
                <a:latin typeface="Times New Roman" panose="02020603050405020304" pitchFamily="18" charset="0"/>
                <a:cs typeface="Times New Roman" panose="02020603050405020304" pitchFamily="18" charset="0"/>
              </a:rPr>
              <a:t>и которые не зарегистрированы в качестве плательщиков НДС,</a:t>
            </a:r>
            <a:r>
              <a:rPr lang="ru-RU" sz="7200" cap="none" dirty="0">
                <a:solidFill>
                  <a:prstClr val="black"/>
                </a:solidFill>
                <a:latin typeface="Times New Roman" panose="02020603050405020304" pitchFamily="18" charset="0"/>
                <a:cs typeface="Times New Roman" panose="02020603050405020304" pitchFamily="18" charset="0"/>
              </a:rPr>
              <a:t> </a:t>
            </a:r>
            <a:r>
              <a:rPr lang="en-US" sz="7200" cap="none" dirty="0" err="1">
                <a:solidFill>
                  <a:prstClr val="black"/>
                </a:solidFill>
                <a:latin typeface="Times New Roman" panose="02020603050405020304" pitchFamily="18" charset="0"/>
                <a:cs typeface="Times New Roman" panose="02020603050405020304" pitchFamily="18" charset="0"/>
              </a:rPr>
              <a:t>уплачива</a:t>
            </a:r>
            <a:r>
              <a:rPr lang="ru-RU" sz="7200" cap="none" dirty="0">
                <a:solidFill>
                  <a:prstClr val="black"/>
                </a:solidFill>
                <a:latin typeface="Times New Roman" panose="02020603050405020304" pitchFamily="18" charset="0"/>
                <a:cs typeface="Times New Roman" panose="02020603050405020304" pitchFamily="18" charset="0"/>
              </a:rPr>
              <a:t>ют </a:t>
            </a:r>
            <a:r>
              <a:rPr lang="en-US" sz="7200" cap="none" dirty="0" err="1">
                <a:solidFill>
                  <a:prstClr val="black"/>
                </a:solidFill>
                <a:latin typeface="Times New Roman" panose="02020603050405020304" pitchFamily="18" charset="0"/>
                <a:cs typeface="Times New Roman" panose="02020603050405020304" pitchFamily="18" charset="0"/>
              </a:rPr>
              <a:t>налог</a:t>
            </a:r>
            <a:r>
              <a:rPr lang="en-US" sz="7200" cap="none" dirty="0">
                <a:solidFill>
                  <a:prstClr val="black"/>
                </a:solidFill>
                <a:latin typeface="Times New Roman" panose="02020603050405020304" pitchFamily="18" charset="0"/>
                <a:cs typeface="Times New Roman" panose="02020603050405020304" pitchFamily="18" charset="0"/>
              </a:rPr>
              <a:t> </a:t>
            </a:r>
            <a:r>
              <a:rPr lang="en-US" sz="7200" cap="none" dirty="0" err="1">
                <a:solidFill>
                  <a:prstClr val="black"/>
                </a:solidFill>
                <a:latin typeface="Times New Roman" panose="02020603050405020304" pitchFamily="18" charset="0"/>
                <a:cs typeface="Times New Roman" panose="02020603050405020304" pitchFamily="18" charset="0"/>
              </a:rPr>
              <a:t>на</a:t>
            </a:r>
            <a:r>
              <a:rPr lang="en-US" sz="7200" cap="none" dirty="0">
                <a:solidFill>
                  <a:prstClr val="black"/>
                </a:solidFill>
                <a:latin typeface="Times New Roman" panose="02020603050405020304" pitchFamily="18" charset="0"/>
                <a:cs typeface="Times New Roman" panose="02020603050405020304" pitchFamily="18" charset="0"/>
              </a:rPr>
              <a:t> </a:t>
            </a:r>
            <a:r>
              <a:rPr lang="en-US" sz="7200" cap="none" dirty="0" err="1">
                <a:solidFill>
                  <a:prstClr val="black"/>
                </a:solidFill>
                <a:latin typeface="Times New Roman" panose="02020603050405020304" pitchFamily="18" charset="0"/>
                <a:cs typeface="Times New Roman" panose="02020603050405020304" pitchFamily="18" charset="0"/>
              </a:rPr>
              <a:t>недвижимое</a:t>
            </a:r>
            <a:r>
              <a:rPr lang="en-US" sz="7200" cap="none" dirty="0">
                <a:solidFill>
                  <a:prstClr val="black"/>
                </a:solidFill>
                <a:latin typeface="Times New Roman" panose="02020603050405020304" pitchFamily="18" charset="0"/>
                <a:cs typeface="Times New Roman" panose="02020603050405020304" pitchFamily="18" charset="0"/>
              </a:rPr>
              <a:t> </a:t>
            </a:r>
            <a:r>
              <a:rPr lang="en-US" sz="7200" cap="none" dirty="0" err="1">
                <a:solidFill>
                  <a:prstClr val="black"/>
                </a:solidFill>
                <a:latin typeface="Times New Roman" panose="02020603050405020304" pitchFamily="18" charset="0"/>
                <a:cs typeface="Times New Roman" panose="02020603050405020304" pitchFamily="18" charset="0"/>
              </a:rPr>
              <a:t>имущество</a:t>
            </a:r>
            <a:r>
              <a:rPr lang="en-US" sz="7200" cap="none" dirty="0">
                <a:solidFill>
                  <a:prstClr val="black"/>
                </a:solidFill>
                <a:latin typeface="Times New Roman" panose="02020603050405020304" pitchFamily="18" charset="0"/>
                <a:cs typeface="Times New Roman" panose="02020603050405020304" pitchFamily="18" charset="0"/>
              </a:rPr>
              <a:t> - </a:t>
            </a:r>
            <a:r>
              <a:rPr lang="ru-RU" sz="7200" b="1" cap="none" dirty="0">
                <a:solidFill>
                  <a:srgbClr val="C00000"/>
                </a:solidFill>
                <a:latin typeface="Times New Roman" panose="02020603050405020304" pitchFamily="18" charset="0"/>
                <a:cs typeface="Times New Roman" panose="02020603050405020304" pitchFamily="18" charset="0"/>
              </a:rPr>
              <a:t>до 25 марта </a:t>
            </a:r>
            <a:r>
              <a:rPr lang="ru-RU" sz="7200" b="1" cap="none" dirty="0">
                <a:solidFill>
                  <a:prstClr val="black"/>
                </a:solidFill>
                <a:latin typeface="Times New Roman" panose="02020603050405020304" pitchFamily="18" charset="0"/>
                <a:cs typeface="Times New Roman" panose="02020603050405020304" pitchFamily="18" charset="0"/>
              </a:rPr>
              <a:t>налогового периода, </a:t>
            </a:r>
            <a:r>
              <a:rPr lang="ru-RU" sz="7200" cap="none" dirty="0">
                <a:solidFill>
                  <a:prstClr val="black"/>
                </a:solidFill>
                <a:latin typeface="Times New Roman" panose="02020603050405020304" pitchFamily="18" charset="0"/>
                <a:cs typeface="Times New Roman" panose="02020603050405020304" pitchFamily="18" charset="0"/>
              </a:rPr>
              <a:t>следующего за отчетным налоговым периодом</a:t>
            </a:r>
            <a:r>
              <a:rPr lang="en-US" sz="7200" cap="none" dirty="0" smtClean="0">
                <a:solidFill>
                  <a:prstClr val="black"/>
                </a:solidFill>
                <a:latin typeface="Times New Roman" panose="02020603050405020304" pitchFamily="18" charset="0"/>
                <a:cs typeface="Times New Roman" panose="02020603050405020304" pitchFamily="18" charset="0"/>
              </a:rPr>
              <a:t>.</a:t>
            </a:r>
            <a:endParaRPr lang="ro-RO" sz="7200" cap="none" dirty="0" smtClean="0">
              <a:solidFill>
                <a:prstClr val="black"/>
              </a:solidFill>
              <a:latin typeface="Times New Roman" panose="02020603050405020304" pitchFamily="18" charset="0"/>
              <a:cs typeface="Times New Roman" panose="02020603050405020304" pitchFamily="18" charset="0"/>
            </a:endParaRPr>
          </a:p>
          <a:p>
            <a:pPr marL="0" lvl="0" indent="0" algn="just" defTabSz="457200">
              <a:lnSpc>
                <a:spcPct val="120000"/>
              </a:lnSpc>
              <a:spcBef>
                <a:spcPts val="0"/>
              </a:spcBef>
              <a:buClrTx/>
              <a:buSzTx/>
              <a:buFont typeface="Wingdings" panose="05000000000000000000" pitchFamily="2" charset="2"/>
              <a:buChar char="Ø"/>
            </a:pPr>
            <a:r>
              <a:rPr lang="ru-RU" sz="7200" cap="none" dirty="0">
                <a:solidFill>
                  <a:srgbClr val="7030A0"/>
                </a:solidFill>
                <a:latin typeface="Times New Roman" panose="02020603050405020304" pitchFamily="18" charset="0"/>
                <a:cs typeface="Times New Roman" panose="02020603050405020304" pitchFamily="18" charset="0"/>
              </a:rPr>
              <a:t>Крестьянские хозяйства уплачивают земельный налог:</a:t>
            </a:r>
          </a:p>
          <a:p>
            <a:pPr marL="0" lvl="0" indent="0" algn="just" defTabSz="457200">
              <a:lnSpc>
                <a:spcPct val="120000"/>
              </a:lnSpc>
              <a:spcBef>
                <a:spcPts val="0"/>
              </a:spcBef>
              <a:buClrTx/>
              <a:buSzTx/>
              <a:buFont typeface="Wingdings" panose="05000000000000000000" pitchFamily="2" charset="2"/>
              <a:buChar char="Ø"/>
            </a:pPr>
            <a:r>
              <a:rPr lang="ru-RU" sz="7200" cap="none" dirty="0">
                <a:solidFill>
                  <a:prstClr val="black"/>
                </a:solidFill>
                <a:latin typeface="Times New Roman" panose="02020603050405020304" pitchFamily="18" charset="0"/>
                <a:cs typeface="Times New Roman" panose="02020603050405020304" pitchFamily="18" charset="0"/>
              </a:rPr>
              <a:t>- </a:t>
            </a:r>
            <a:r>
              <a:rPr lang="ru-RU" sz="7200" cap="none" dirty="0" smtClean="0">
                <a:solidFill>
                  <a:srgbClr val="C00000"/>
                </a:solidFill>
                <a:latin typeface="Times New Roman" panose="02020603050405020304" pitchFamily="18" charset="0"/>
                <a:cs typeface="Times New Roman" panose="02020603050405020304" pitchFamily="18" charset="0"/>
              </a:rPr>
              <a:t>в срок до 30 июня </a:t>
            </a:r>
            <a:r>
              <a:rPr lang="ru-RU" sz="7200" cap="none" dirty="0" smtClean="0">
                <a:solidFill>
                  <a:prstClr val="black"/>
                </a:solidFill>
                <a:latin typeface="Times New Roman" panose="02020603050405020304" pitchFamily="18" charset="0"/>
                <a:cs typeface="Times New Roman" panose="02020603050405020304" pitchFamily="18" charset="0"/>
              </a:rPr>
              <a:t>текущего </a:t>
            </a:r>
            <a:r>
              <a:rPr lang="ru-RU" sz="7200" cap="none" dirty="0">
                <a:solidFill>
                  <a:prstClr val="black"/>
                </a:solidFill>
                <a:latin typeface="Times New Roman" panose="02020603050405020304" pitchFamily="18" charset="0"/>
                <a:cs typeface="Times New Roman" panose="02020603050405020304" pitchFamily="18" charset="0"/>
              </a:rPr>
              <a:t>налогового года - по земельным участкам, имеющимся и/или приобретенным до 31 марта, включительно;</a:t>
            </a:r>
          </a:p>
          <a:p>
            <a:pPr marL="0" lvl="0" indent="0" algn="just" defTabSz="457200">
              <a:lnSpc>
                <a:spcPct val="120000"/>
              </a:lnSpc>
              <a:spcBef>
                <a:spcPts val="0"/>
              </a:spcBef>
              <a:buClrTx/>
              <a:buSzTx/>
              <a:buFont typeface="Wingdings" panose="05000000000000000000" pitchFamily="2" charset="2"/>
              <a:buChar char="Ø"/>
            </a:pPr>
            <a:r>
              <a:rPr lang="ru-RU" sz="7200" cap="none" dirty="0">
                <a:solidFill>
                  <a:prstClr val="black"/>
                </a:solidFill>
                <a:latin typeface="Times New Roman" panose="02020603050405020304" pitchFamily="18" charset="0"/>
                <a:cs typeface="Times New Roman" panose="02020603050405020304" pitchFamily="18" charset="0"/>
              </a:rPr>
              <a:t>- </a:t>
            </a:r>
            <a:r>
              <a:rPr lang="ru-RU" sz="7200" cap="none" dirty="0">
                <a:solidFill>
                  <a:srgbClr val="C00000"/>
                </a:solidFill>
                <a:latin typeface="Times New Roman" panose="02020603050405020304" pitchFamily="18" charset="0"/>
                <a:cs typeface="Times New Roman" panose="02020603050405020304" pitchFamily="18" charset="0"/>
              </a:rPr>
              <a:t>в срок до 25 марта </a:t>
            </a:r>
            <a:r>
              <a:rPr lang="ru-RU" sz="7200" cap="none" dirty="0" smtClean="0">
                <a:solidFill>
                  <a:srgbClr val="C00000"/>
                </a:solidFill>
                <a:latin typeface="Times New Roman" panose="02020603050405020304" pitchFamily="18" charset="0"/>
                <a:cs typeface="Times New Roman" panose="02020603050405020304" pitchFamily="18" charset="0"/>
              </a:rPr>
              <a:t>года</a:t>
            </a:r>
            <a:r>
              <a:rPr lang="ru-RU" sz="7200" cap="none" dirty="0" smtClean="0">
                <a:solidFill>
                  <a:prstClr val="black"/>
                </a:solidFill>
                <a:latin typeface="Times New Roman" panose="02020603050405020304" pitchFamily="18" charset="0"/>
                <a:cs typeface="Times New Roman" panose="02020603050405020304" pitchFamily="18" charset="0"/>
              </a:rPr>
              <a:t>, </a:t>
            </a:r>
            <a:r>
              <a:rPr lang="ru-RU" sz="7200" cap="none" dirty="0">
                <a:solidFill>
                  <a:prstClr val="black"/>
                </a:solidFill>
                <a:latin typeface="Times New Roman" panose="02020603050405020304" pitchFamily="18" charset="0"/>
                <a:cs typeface="Times New Roman" panose="02020603050405020304" pitchFamily="18" charset="0"/>
              </a:rPr>
              <a:t>следующего за отчетным - по земельным участкам, приобретенным в период с 1 апреля по 31 декабря текущего налогового года</a:t>
            </a:r>
          </a:p>
          <a:p>
            <a:pPr marL="0" lvl="0" indent="0" algn="just" defTabSz="457200">
              <a:lnSpc>
                <a:spcPct val="100000"/>
              </a:lnSpc>
              <a:spcBef>
                <a:spcPts val="0"/>
              </a:spcBef>
              <a:buClrTx/>
              <a:buSzTx/>
              <a:buFont typeface="Wingdings" panose="05000000000000000000" pitchFamily="2" charset="2"/>
              <a:buChar char="Ø"/>
            </a:pPr>
            <a:endParaRPr lang="en-US" sz="7200" cap="none" dirty="0">
              <a:solidFill>
                <a:prstClr val="black"/>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9781308" y="19910"/>
            <a:ext cx="2152073" cy="1410689"/>
          </a:xfrm>
          <a:prstGeom prst="rect">
            <a:avLst/>
          </a:prstGeom>
        </p:spPr>
      </p:pic>
    </p:spTree>
    <p:extLst>
      <p:ext uri="{BB962C8B-B14F-4D97-AF65-F5344CB8AC3E}">
        <p14:creationId xmlns:p14="http://schemas.microsoft.com/office/powerpoint/2010/main" val="337573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78582" y="225084"/>
            <a:ext cx="5696076" cy="689316"/>
          </a:xfrm>
        </p:spPr>
        <p:txBody>
          <a:bodyPr>
            <a:normAutofit/>
          </a:bodyPr>
          <a:lstStyle/>
          <a:p>
            <a:pPr indent="360000" algn="ctr">
              <a:lnSpc>
                <a:spcPct val="100000"/>
              </a:lnSpc>
              <a:spcBef>
                <a:spcPts val="600"/>
              </a:spcBef>
              <a:tabLst>
                <a:tab pos="685800" algn="l"/>
              </a:tabLst>
            </a:pPr>
            <a:r>
              <a:rPr lang="en-US"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Расчет</a:t>
            </a:r>
            <a:r>
              <a:rPr lang="en-US"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по</a:t>
            </a:r>
            <a:r>
              <a:rPr lang="ro-RO"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налог</a:t>
            </a:r>
            <a:r>
              <a:rPr lang="en-US"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a:t>
            </a:r>
            <a:r>
              <a:rPr lang="ro-RO"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a:t>
            </a:r>
            <a:r>
              <a:rPr lang="ro-RO"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недвижимое</a:t>
            </a:r>
            <a:r>
              <a:rPr lang="ro-RO"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имущество</a:t>
            </a:r>
            <a:r>
              <a:rPr lang="ro-RO"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a:t>
            </a:r>
            <a:r>
              <a:rPr lang="ro-RO" sz="1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BIJ 17</a:t>
            </a:r>
            <a:r>
              <a:rPr lang="ro-RO" sz="1400" b="1" i="1" dirty="0">
                <a:latin typeface="Times New Roman" panose="02020603050405020304" pitchFamily="18" charset="0"/>
                <a:cs typeface="Times New Roman" panose="02020603050405020304" pitchFamily="18" charset="0"/>
              </a:rPr>
              <a:t>)</a:t>
            </a:r>
            <a:r>
              <a:rPr lang="ru-RU" sz="1400" b="1" i="1" dirty="0">
                <a:latin typeface="Times New Roman" panose="02020603050405020304" pitchFamily="18" charset="0"/>
                <a:cs typeface="Times New Roman" panose="02020603050405020304" pitchFamily="18" charset="0"/>
              </a:rPr>
              <a:t>,</a:t>
            </a:r>
            <a:r>
              <a:rPr lang="ro-RO" sz="1400" b="1"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
            </a:r>
            <a:br>
              <a:rPr lang="ru-RU" sz="1400" b="1" dirty="0">
                <a:latin typeface="Times New Roman" panose="02020603050405020304" pitchFamily="18" charset="0"/>
                <a:cs typeface="Times New Roman" panose="02020603050405020304" pitchFamily="18" charset="0"/>
              </a:rPr>
            </a:br>
            <a:r>
              <a:rPr lang="ro-RO" sz="1400" i="1" dirty="0" err="1" smtClean="0">
                <a:latin typeface="Times New Roman" panose="02020603050405020304" pitchFamily="18" charset="0"/>
                <a:cs typeface="Times New Roman" panose="02020603050405020304" pitchFamily="18" charset="0"/>
              </a:rPr>
              <a:t>утвержден</a:t>
            </a:r>
            <a:r>
              <a:rPr lang="ru-RU" sz="1400" i="1" dirty="0" err="1">
                <a:latin typeface="Times New Roman" panose="02020603050405020304" pitchFamily="18" charset="0"/>
                <a:cs typeface="Times New Roman" panose="02020603050405020304" pitchFamily="18" charset="0"/>
              </a:rPr>
              <a:t>ный</a:t>
            </a:r>
            <a:r>
              <a:rPr lang="ro-RO" sz="1400" i="1" dirty="0">
                <a:latin typeface="Times New Roman" panose="02020603050405020304" pitchFamily="18" charset="0"/>
                <a:cs typeface="Times New Roman" panose="02020603050405020304" pitchFamily="18" charset="0"/>
              </a:rPr>
              <a:t> </a:t>
            </a:r>
            <a:r>
              <a:rPr lang="ro-RO" sz="1400"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Приказом</a:t>
            </a:r>
            <a:r>
              <a:rPr lang="ro-RO" sz="140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ГНС № </a:t>
            </a:r>
            <a:r>
              <a:rPr lang="en-US" sz="140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73</a:t>
            </a:r>
            <a:r>
              <a:rPr lang="ro-RO" sz="140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o-RO" sz="1400"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от</a:t>
            </a:r>
            <a:r>
              <a:rPr lang="ro-RO" sz="140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40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15.02.2021</a:t>
            </a:r>
            <a:endParaRPr lang="ru-RU" sz="14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sz="quarter" idx="13"/>
          </p:nvPr>
        </p:nvPicPr>
        <p:blipFill>
          <a:blip r:embed="rId2"/>
          <a:stretch>
            <a:fillRect/>
          </a:stretch>
        </p:blipFill>
        <p:spPr>
          <a:xfrm>
            <a:off x="651135" y="812800"/>
            <a:ext cx="10739126" cy="5052292"/>
          </a:xfrm>
          <a:prstGeom prst="rect">
            <a:avLst/>
          </a:prstGeom>
        </p:spPr>
      </p:pic>
    </p:spTree>
    <p:extLst>
      <p:ext uri="{BB962C8B-B14F-4D97-AF65-F5344CB8AC3E}">
        <p14:creationId xmlns:p14="http://schemas.microsoft.com/office/powerpoint/2010/main" val="3222387685"/>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9832</TotalTime>
  <Words>9914</Words>
  <Application>Microsoft Office PowerPoint</Application>
  <PresentationFormat>Широкоэкранный</PresentationFormat>
  <Paragraphs>718</Paragraphs>
  <Slides>60</Slides>
  <Notes>6</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1</vt:i4>
      </vt:variant>
      <vt:variant>
        <vt:lpstr>Заголовки слайдов</vt:lpstr>
      </vt:variant>
      <vt:variant>
        <vt:i4>60</vt:i4>
      </vt:variant>
    </vt:vector>
  </HeadingPairs>
  <TitlesOfParts>
    <vt:vector size="71" baseType="lpstr">
      <vt:lpstr>Microsoft JhengHei</vt:lpstr>
      <vt:lpstr>Arial</vt:lpstr>
      <vt:lpstr>Bookman Old Style</vt:lpstr>
      <vt:lpstr>Calibri</vt:lpstr>
      <vt:lpstr>Cambria</vt:lpstr>
      <vt:lpstr>Century Gothic</vt:lpstr>
      <vt:lpstr>Times New Roman</vt:lpstr>
      <vt:lpstr>Wingdings</vt:lpstr>
      <vt:lpstr>Wingdings 3</vt:lpstr>
      <vt:lpstr>Легкий дым</vt:lpstr>
      <vt:lpstr>Документ</vt:lpstr>
      <vt:lpstr>Презентация PowerPoint</vt:lpstr>
      <vt:lpstr>Налогообложение недвижимого имущества налогом на недвижимое имущество и/или земельным налогом регулируется положениями: </vt:lpstr>
      <vt:lpstr>Субъекты налогообложения (ч. (1) ст. 277 НК Объекты налогообложения:</vt:lpstr>
      <vt:lpstr>Налоговый период и налогооблагаемая база</vt:lpstr>
      <vt:lpstr>Конкретные ставки  по налогу на недвижимое имущество для оцененного кадастровыми органами в целях налогообложения недвижимого имущества (ст. 280 НК) </vt:lpstr>
      <vt:lpstr>Информация об оцененной стоимости недвижимого имущества в целях налогообложения</vt:lpstr>
      <vt:lpstr>Сроки представления отчета по налогу на недвижимое имущество и земельному налогу</vt:lpstr>
      <vt:lpstr> Сроки уплаты налога на недвижимое имущество и земельного налога </vt:lpstr>
      <vt:lpstr>Расчет по налогу на недвижимое имущество (Форма BIJ 17),  утвержденный Приказом ГНС № 73 от 15.02.2021</vt:lpstr>
      <vt:lpstr>Презентация PowerPoint</vt:lpstr>
      <vt:lpstr> Anexa nr. 1 la Calculul BIJ 17  Informația privind sumele impozitului pe bunurile imobiliare/impozitului funciar calculate, divizată pe localități / Информация о начисленных суммах налога на недвижимое имущество/земельного налога, распределенных по местностям                         Denumirea contribuabilului/  Наименование налогоплательщика _____________________ Codul fiscal al contribuabilului/ Фискальный код налогоплательщика _______________________________       </vt:lpstr>
      <vt:lpstr>Anexa nr. 2 la Calculul BIJ 17 Informaţia privind sumele înlesnirilor/ Информация о суммах льгот </vt:lpstr>
      <vt:lpstr>Раздел VI1 ПОИМУЩЕСТВЕННЫЙ НАЛОГ </vt:lpstr>
      <vt:lpstr>                    Местные сборы являются обязательными платежами в местные бюджеты </vt:lpstr>
      <vt:lpstr>    Список местных сборов, которые ОМПУ могут вводить на администрируемой ими территории</vt:lpstr>
      <vt:lpstr>Изменения в разделе VII НК</vt:lpstr>
      <vt:lpstr>Презентация PowerPoint</vt:lpstr>
      <vt:lpstr>При установлении ставок местных сборов, предусмотренных частью (2) статьи 289, органы местного публичного управления обязаны руководствоваться следующими критериями и принципами:</vt:lpstr>
      <vt:lpstr>ОМПУ устанавливают ставки местных сборов в единицах измерения, предусмотренных в графе 3 Приложении к Разделу  VII Налогового Кодекса, с учетом характеристик объектов налогообложения, налогооблагаемой базы</vt:lpstr>
      <vt:lpstr> Освобождения от местных сборов  (ст. 295 НК)</vt:lpstr>
      <vt:lpstr>        Освобождение от местных сборов и льготы,         (предоставляемые ОМПУ согласно ст. 296 НК)</vt:lpstr>
      <vt:lpstr>Решения об установлении местных сборов</vt:lpstr>
      <vt:lpstr>Презентация PowerPoint</vt:lpstr>
      <vt:lpstr>Презентация PowerPoint</vt:lpstr>
      <vt:lpstr>Презентация PowerPoint</vt:lpstr>
      <vt:lpstr>        Субъектами налогообложения являются юридические лица или физические лица, зарегистрированные в качестве предпринимателей, размещающие и/или распространяющие рекламу посредством кинематографических средств, видео-, телефонных, телеграфных и телексных линий, устройств для наружной рекламы и других средств (за исключением телевидения, интернета, радио, периодической печати, иной печатной продукции);       Объектом налогообложения являются   услуги по размещению и/или распространению рекламы посредством кинематографических средств, видео-, телефонных, телеграфных и телексных линий, посредством устройств распространителя наружной рекламы и посредством других средств (за исключением телевидения, интернета, радио, периодической печати, иной печатнойпродукции)          Налогооблагаемой базой является доход от продажи услуг по размещению и/или распространению рекламы посредством кинематографических средств, видео-, телефонных, телеграфных и телексных линий, посредством устройств распространителя наружной рекламы и посредством других средств (за исключением телевидения, интернета, радио, периодической печати, иной печатной продукции);         Ставка устанавливается ОМПУ в  процентах от налогооблагаемой базы объекта налогообложения.           Исчисляется сбор исходя из налогооблагаемой базы за отчетный период и ставки, установленной ОМПУ</vt:lpstr>
      <vt:lpstr>Сбор за рекламные устройства</vt:lpstr>
      <vt:lpstr>Сбор за использование местной символики  </vt:lpstr>
      <vt:lpstr>Рыночный сбор</vt:lpstr>
      <vt:lpstr>Сбор за объекты торговли и/или объекты по оказанию услуг  </vt:lpstr>
      <vt:lpstr>Сбор за предоставление услуг по автомобильной перевозке пассажиров на территории муниципиев, городов и сел (коммун) </vt:lpstr>
      <vt:lpstr>Сбор за парковку  автотранспорта   </vt:lpstr>
      <vt:lpstr>Сбор за временное проживание</vt:lpstr>
      <vt:lpstr>Курортный сбор  </vt:lpstr>
      <vt:lpstr>   Сборы, администрируемые в соответствии с  условиями, установленными органом местного публичного управления  </vt:lpstr>
      <vt:lpstr>Презентация PowerPoint</vt:lpstr>
      <vt:lpstr>Отчетность о налоговых обязательствах по местным сборам</vt:lpstr>
      <vt:lpstr>Сборы за природные ресурсы</vt:lpstr>
      <vt:lpstr> Система сборов за природные ресурсы, регламентируемых разделом VIII Налогового кодекса включает: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Сборы за пользование зоной дороги общественного пользования  и/или охранной зоной, за чертой населенных пунктов  </vt:lpstr>
      <vt:lpstr>Презентация PowerPoint</vt:lpstr>
      <vt:lpstr>Отчетность налоговых обязательств  по сборам за пользование зоной дороги общественного  пользования и/или охранной зоной, за чертой населенных пунктов</vt:lpstr>
      <vt:lpstr>Презентация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Gropa Liudmila</dc:creator>
  <cp:lastModifiedBy>Gropa Liudmila</cp:lastModifiedBy>
  <cp:revision>324</cp:revision>
  <dcterms:created xsi:type="dcterms:W3CDTF">2024-02-01T07:44:03Z</dcterms:created>
  <dcterms:modified xsi:type="dcterms:W3CDTF">2025-01-29T07:19:10Z</dcterms:modified>
</cp:coreProperties>
</file>