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31"/>
  </p:notesMasterIdLst>
  <p:sldIdLst>
    <p:sldId id="256" r:id="rId2"/>
    <p:sldId id="259" r:id="rId3"/>
    <p:sldId id="292" r:id="rId4"/>
    <p:sldId id="323" r:id="rId5"/>
    <p:sldId id="322" r:id="rId6"/>
    <p:sldId id="324" r:id="rId7"/>
    <p:sldId id="342" r:id="rId8"/>
    <p:sldId id="326" r:id="rId9"/>
    <p:sldId id="325" r:id="rId10"/>
    <p:sldId id="296" r:id="rId11"/>
    <p:sldId id="327" r:id="rId12"/>
    <p:sldId id="328" r:id="rId13"/>
    <p:sldId id="314" r:id="rId14"/>
    <p:sldId id="320" r:id="rId15"/>
    <p:sldId id="315" r:id="rId16"/>
    <p:sldId id="329" r:id="rId17"/>
    <p:sldId id="334" r:id="rId18"/>
    <p:sldId id="330" r:id="rId19"/>
    <p:sldId id="318" r:id="rId20"/>
    <p:sldId id="304" r:id="rId21"/>
    <p:sldId id="335" r:id="rId22"/>
    <p:sldId id="305" r:id="rId23"/>
    <p:sldId id="336" r:id="rId24"/>
    <p:sldId id="337" r:id="rId25"/>
    <p:sldId id="338" r:id="rId26"/>
    <p:sldId id="339" r:id="rId27"/>
    <p:sldId id="313" r:id="rId28"/>
    <p:sldId id="341" r:id="rId29"/>
    <p:sldId id="340" r:id="rId30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770" autoAdjust="0"/>
  </p:normalViewPr>
  <p:slideViewPr>
    <p:cSldViewPr snapToGrid="0">
      <p:cViewPr varScale="1">
        <p:scale>
          <a:sx n="68" d="100"/>
          <a:sy n="68" d="100"/>
        </p:scale>
        <p:origin x="66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9F48D-8244-41AE-8792-559071FF572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F352F-450C-45E4-B809-25F03E77EC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3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394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73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62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079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481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88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1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37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64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19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89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4B298-B0C5-489D-A74A-B9842F7D5FE1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FFD8-B463-43BC-83F1-77490175E5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46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9484" y="685801"/>
            <a:ext cx="10283482" cy="36654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sz="2800" b="1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Некоторые аспекты, касающиеся исчисления подоходного налога у источника выплаты, взносов на обязательное медицинское страхование и </a:t>
            </a:r>
            <a:r>
              <a:rPr lang="ru-RU" sz="27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 социальное страхование, </a:t>
            </a:r>
            <a:r>
              <a:rPr lang="ru-RU" sz="27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 контексте изменений, внесенных </a:t>
            </a:r>
            <a:r>
              <a:rPr lang="ru-RU" sz="27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налоговой политикой</a:t>
            </a:r>
            <a:br>
              <a:rPr lang="ru-RU" sz="27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 2025 год</a:t>
            </a:r>
            <a:r>
              <a:rPr lang="ru-RU" sz="27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57604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3299" y="1011115"/>
            <a:ext cx="11481359" cy="5846885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4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b="1" u="sng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</a:t>
            </a: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33-3</a:t>
            </a: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Налогового кодекса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24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777598"/>
              </p:ext>
            </p:extLst>
          </p:nvPr>
        </p:nvGraphicFramePr>
        <p:xfrm>
          <a:off x="293299" y="1825625"/>
          <a:ext cx="11364128" cy="4885726"/>
        </p:xfrm>
        <a:graphic>
          <a:graphicData uri="http://schemas.openxmlformats.org/drawingml/2006/table">
            <a:tbl>
              <a:tblPr firstRow="1" firstCol="1" bandRow="1"/>
              <a:tblGrid>
                <a:gridCol w="6889010">
                  <a:extLst>
                    <a:ext uri="{9D8B030D-6E8A-4147-A177-3AD203B41FA5}">
                      <a16:colId xmlns:a16="http://schemas.microsoft.com/office/drawing/2014/main" val="3020767758"/>
                    </a:ext>
                  </a:extLst>
                </a:gridCol>
                <a:gridCol w="2241207">
                  <a:extLst>
                    <a:ext uri="{9D8B030D-6E8A-4147-A177-3AD203B41FA5}">
                      <a16:colId xmlns:a16="http://schemas.microsoft.com/office/drawing/2014/main" val="3030117169"/>
                    </a:ext>
                  </a:extLst>
                </a:gridCol>
                <a:gridCol w="2233911">
                  <a:extLst>
                    <a:ext uri="{9D8B030D-6E8A-4147-A177-3AD203B41FA5}">
                      <a16:colId xmlns:a16="http://schemas.microsoft.com/office/drawing/2014/main" val="1300032544"/>
                    </a:ext>
                  </a:extLst>
                </a:gridCol>
              </a:tblGrid>
              <a:tr h="9319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E7E6E6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Сумма освобождении</a:t>
                      </a:r>
                      <a:endParaRPr lang="ro-RO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o-RO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o-RO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727337"/>
                  </a:ext>
                </a:extLst>
              </a:tr>
              <a:tr h="7188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Личное освобождение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27 000 леев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29 700 леев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235199"/>
                  </a:ext>
                </a:extLst>
              </a:tr>
              <a:tr h="7188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Личное льготное освобождение</a:t>
                      </a:r>
                      <a:endParaRPr lang="ro-RO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31 500 леев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34 620 леев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56472"/>
                  </a:ext>
                </a:extLst>
              </a:tr>
              <a:tr h="7188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Освобождение для супруги (супруга)</a:t>
                      </a:r>
                      <a:endParaRPr lang="ro-RO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19 800 леев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21 780 леев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090890"/>
                  </a:ext>
                </a:extLst>
              </a:tr>
              <a:tr h="7188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Освобождение на иждивенцев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9 000 леев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9 900 леев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060193"/>
                  </a:ext>
                </a:extLst>
              </a:tr>
              <a:tr h="1078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Освобождение на иждивенцев с ограниченными возможностями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19 800 леев 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21 780 леев</a:t>
                      </a:r>
                      <a:endParaRPr lang="ro-RO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10" marR="577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091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72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1238250"/>
            <a:ext cx="11027229" cy="532583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Расширение спектра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вычитаемых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расходов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физических лиц</a:t>
            </a:r>
            <a:r>
              <a:rPr lang="ro-RO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ro-RO" sz="2400" b="1" dirty="0" smtClean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35</a:t>
            </a:r>
            <a:r>
              <a:rPr lang="ru-RU" sz="2400" b="1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Налогового кодекса дополнена ч.(6) следующего содержания:</a:t>
            </a:r>
            <a:endParaRPr lang="ro-RO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(6)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Разрешается вычет расходов, уплаченных физическим лицом в течение налогового периода, на обучение иждивенцев-детей, предоставляемое учебными заведениями, предусмотренными статей 15 Кодекса об образовании № 152/2014,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размере одной среднемесячной заработной платы по экономике, прогнозируемой и утверждаемой Правительством на соответствующий год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Сумма вычета применяется в совокупности на общее количество детей и по всем видам образования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30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8750"/>
            <a:ext cx="10515600" cy="542925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8419" y="770037"/>
            <a:ext cx="10515600" cy="70707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o-RO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lang="ru-RU" sz="2800" b="1" u="sng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татья</a:t>
            </a: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</a:t>
            </a:r>
            <a:r>
              <a:rPr lang="ro-RO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5/2</a:t>
            </a:r>
            <a:r>
              <a:rPr lang="ru-RU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Налогового кодекса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48419" y="1617785"/>
            <a:ext cx="10705381" cy="4559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MO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2110154"/>
            <a:ext cx="10607039" cy="3056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US" sz="1600" dirty="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o-R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0933"/>
              </p:ext>
            </p:extLst>
          </p:nvPr>
        </p:nvGraphicFramePr>
        <p:xfrm>
          <a:off x="120770" y="1336430"/>
          <a:ext cx="11818187" cy="53749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24800">
                  <a:extLst>
                    <a:ext uri="{9D8B030D-6E8A-4147-A177-3AD203B41FA5}">
                      <a16:colId xmlns:a16="http://schemas.microsoft.com/office/drawing/2014/main" val="1420198233"/>
                    </a:ext>
                  </a:extLst>
                </a:gridCol>
                <a:gridCol w="6193387">
                  <a:extLst>
                    <a:ext uri="{9D8B030D-6E8A-4147-A177-3AD203B41FA5}">
                      <a16:colId xmlns:a16="http://schemas.microsoft.com/office/drawing/2014/main" val="1028831927"/>
                    </a:ext>
                  </a:extLst>
                </a:gridCol>
              </a:tblGrid>
              <a:tr h="22892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 </a:t>
                      </a:r>
                      <a:r>
                        <a:rPr lang="en-US" sz="1200">
                          <a:effectLst/>
                        </a:rPr>
                        <a:t>01.01</a:t>
                      </a:r>
                      <a:r>
                        <a:rPr lang="ro-RO" sz="1200">
                          <a:effectLst/>
                        </a:rPr>
                        <a:t>.</a:t>
                      </a:r>
                      <a:r>
                        <a:rPr lang="ru-RU" sz="1200">
                          <a:effectLst/>
                        </a:rPr>
                        <a:t>202</a:t>
                      </a:r>
                      <a:r>
                        <a:rPr lang="en-US" sz="1200">
                          <a:effectLst/>
                        </a:rPr>
                        <a:t>5</a:t>
                      </a:r>
                      <a:endParaRPr lang="ro-R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85" marR="3788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</a:rPr>
                        <a:t>c  01.01.2025</a:t>
                      </a:r>
                      <a:endParaRPr lang="ro-RO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85" marR="37885" marT="0" marB="0"/>
                </a:tc>
                <a:extLst>
                  <a:ext uri="{0D108BD9-81ED-4DB2-BD59-A6C34878D82A}">
                    <a16:rowId xmlns:a16="http://schemas.microsoft.com/office/drawing/2014/main" val="1169289832"/>
                  </a:ext>
                </a:extLst>
              </a:tr>
              <a:tr h="514599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35/2 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 расходов физических лиц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(4) Разрешается вычет суммы, уплаченной физическим лицом на приобретение страховой премии на основании договора страхования жизни, в размере среднемесячной заработной платы по экономике, прогнозируемой и утверждаемой Правительством на соответствующий год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 Разрешается вычет суммы, уплаченной в виде процентов физическим лицом по ипотечным кредитам на приобретение первого жилья, кроме заключенных в рамках государственной программы "Первый дом", в размере одной среднемесячной заработной платы по экономике, прогнозируемой и утверждаемой Правительством на соответствующий год. В случае жилья, находящегося в общей совместной/общей долевой собственности, право вычета предоставляется каждому получателю ипотечного кредита соразмерно принадлежащей ему доле с применением согласно установленному лимиту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85" marR="378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</a:t>
                      </a: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35/2   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 расходов физических лиц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 (4) Разрешается вычет суммы, уплаченной физическим лицом на приобретение страховой премии на основании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договора о страховании, заключенного согласно классам страхования жизни, страхования здоровья, страхования от пожара и других стихийных бедствий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 размере среднемесячной заработной платы по экономике, прогнозируемой и утверждаемой Правительством на соответствующий год, по всем видам договоров в совокупности.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(5) Разрешается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 процентов,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уплаченных физическими лицами в течение налогового периода, в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случае приобретения первого жилья на основании кредитного договора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кроме договора, заключенного в рамках государственных программ, в размере одной среднемесячной заработной платы по экономике, прогнозируемой и утверждаемой Правительством на соответствующий год. В случае жилья, находящегося в общей совместной/общей долевой собственности, право вычета предоставляется каждому получателю кредита соразмерно принадлежащей ему доле с применением согласно установленному лимиту.</a:t>
                      </a:r>
                      <a:endParaRPr lang="ro-RO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85" marR="37885" marT="0" marB="0"/>
                </a:tc>
                <a:extLst>
                  <a:ext uri="{0D108BD9-81ED-4DB2-BD59-A6C34878D82A}">
                    <a16:rowId xmlns:a16="http://schemas.microsoft.com/office/drawing/2014/main" val="3584400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4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011116"/>
            <a:ext cx="11239500" cy="543429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endParaRPr lang="ro-RO" sz="2400" dirty="0">
              <a:solidFill>
                <a:srgbClr val="333333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vi-VN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ro-MO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дополнена ч.</a:t>
            </a:r>
            <a:r>
              <a:rPr lang="vi-VN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vi-VN" sz="200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vi-VN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следующего содержания</a:t>
            </a:r>
            <a:r>
              <a:rPr lang="vi-VN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20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vi-VN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отступление от положений части (1)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нерезидентов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указанные в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пунктах k) и k1) части (1) статьи 71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полученные от лиц, иных чем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статье 90,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 налогообложению подоходным налогом в размере 12 процентов месячной стоимости договора.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 обязаны зарегистрировать заключенный договор в Государственной налоговой службе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семидневный срок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дня его заключения. Уплата налога осуществляется ежемесячно,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25-го числа текущего месяца в установленном Государственной налоговой службой порядке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Уплата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налога осуществляется ежемесячно, не позднее 25-го числа текущего месяца в установленном Государственной налоговой службой порядке.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заключается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25-го числа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сроком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уплат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25-е число месяца, следующего за месяцем передачи недвижимости во владение и/или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пользование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месяце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нерегистрации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 имущественного найма, аренды, узуфрукта,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суперфиция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недвижимой собственности и неуплаты налога на полученный доход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Государственная налоговая служба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 доход физического лица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осуществляющего предпринимательскую деятельность,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косвенные методы и источники в соответствии с положениями статей 189 и 225.</a:t>
            </a:r>
            <a:endParaRPr lang="ro-RO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o-MO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vi-VN" sz="2000" b="1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11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1011115"/>
            <a:ext cx="11027229" cy="504678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o-RO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000" b="1" u="sng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</a:t>
            </a:r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o-RO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дополнена следующими положениями</a:t>
            </a:r>
            <a:r>
              <a:rPr lang="ro-RO" sz="20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</a:t>
            </a:r>
            <a:endParaRPr lang="en-US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(1) дополнена текстом следующего содержания: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«Работодатель не обязан следить за утратой права на использование личного освобождения».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88 дополнена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частями </a:t>
            </a:r>
            <a:r>
              <a:rPr lang="ro-RO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ro-RO" altLang="en-US" sz="20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o-RO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o-RO" altLang="en-US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altLang="en-US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(6) </a:t>
            </a:r>
            <a:r>
              <a:rPr lang="ru-RU" alt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следующего содержания:</a:t>
            </a:r>
          </a:p>
          <a:p>
            <a:pPr marL="285750" lvl="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ru-RU" sz="20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Для целей настоящей статьи понятие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"работодатель"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 по аналогии и в отношении "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бенефициаров работ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и "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 в системе дуального образования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".;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поручения между юридическим лицом и управляющим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признаются для целей налогообложения как трудовые отношения и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облагаются налогом аналогично заработной плате.</a:t>
            </a:r>
          </a:p>
          <a:p>
            <a:pPr lvl="0" algn="just" eaLnBrk="0" fontAlgn="base" hangingPunct="0"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ro-RO" sz="20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01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Взносы на обязательное медицинское страхование</a:t>
            </a:r>
            <a:endParaRPr lang="vi-VN" sz="2800" b="1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552575"/>
            <a:ext cx="11691257" cy="5305425"/>
          </a:xfrm>
        </p:spPr>
        <p:txBody>
          <a:bodyPr>
            <a:normAutofit lnSpcReduction="10000"/>
          </a:bodyPr>
          <a:lstStyle/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Закона о фондах обязательного медицинского страхования на 2025 год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(№</a:t>
            </a:r>
            <a:r>
              <a:rPr lang="ro-MD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.304/2024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o-MD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становлено следующее</a:t>
            </a:r>
            <a:r>
              <a:rPr lang="ro-MD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9%</a:t>
            </a: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ставка для начисления взносов обязательного медицинского страхования, исчисленный в процентном отношении к заработной плате и другим выплатам;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o-MD" sz="16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12636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леев -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взнос обязательного медицинского страхования, исчисленный в виде фиксированной суммы </a:t>
            </a: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6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1264</a:t>
            </a:r>
            <a:r>
              <a:rPr lang="ro-RO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lei </a:t>
            </a: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взнос для собственников земель сельскохозяйственного назначения, кроме огородов и земельных участков для огородничества, независимо от того, передали они или не передали эти земли в аренду или пользование на основании договора</a:t>
            </a: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которые платят взнос в срок 31 марта, установленный частью (1) статьи 22 указанного закона, если данные лица не относятся одновременно к категориям плательщиков, предусмотренным подпунктами b)–f) пункта 1, пунктами 2 и 21 приложения 2 к указанному Закону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1895 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леев 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взнос для   физические лица,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осуществляющие независимую деятельность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области розничной торговли, за исключением торговли подакцизными товарами</a:t>
            </a: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5054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леев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взнос для неработающих медиаторов, нотариусы, адвокаты, судебные исполнители, судебные эксперты, осуществляющие деятельность в бюро судебной экспертизы, синхронные переводчики и переводчики, авторизованные управляющие, независимо от организационно-правовой формы деятельности, получившие аттестат, лицензию или разрешение в установленном законом порядке</a:t>
            </a: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ro-MD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Неработающих лиц, самостоятельно осуществляющие деятельность семейного врача в одной из форм организации профессиональной деятельности, предусмотренных Законом об охране здоровья № 411/1995.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o-MD" sz="16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2527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леев</a:t>
            </a:r>
            <a:r>
              <a:rPr lang="ro-MD" sz="16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для физических лиц, предусмотренных подпунктами b)–d), e) и f) пункта 1, пунктами 3 и 4 приложения 2 к Закону №1593/2002</a:t>
            </a:r>
            <a:endParaRPr lang="ru-RU" sz="3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42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Взносы на обязательное медицинское страхование</a:t>
            </a:r>
            <a:endParaRPr lang="vi-VN" sz="2800" b="1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552575"/>
            <a:ext cx="11691257" cy="5305425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плательщиков взносов обязательного медицинского страхования, исчисленных в процентном отношении к заработной плате и другим выплатам, согласно приложении №1 к Закону №1593/2002, в действие с 1 января 2021 года: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o-RO" sz="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Работники.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Физические лица, которые получают другие выплаты.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21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Взносы на обязательное медицинское страхование</a:t>
            </a:r>
            <a:endParaRPr lang="vi-VN" sz="2800" b="1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552575"/>
            <a:ext cx="11691257" cy="5305425"/>
          </a:xfrm>
        </p:spPr>
        <p:txBody>
          <a:bodyPr>
            <a:normAutofit/>
          </a:bodyPr>
          <a:lstStyle/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общеустановленного порядка начисления/удержания взносов обязательного медицинского страхования установлено для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u-RU" sz="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резидентов парков информационных технологии </a:t>
            </a:r>
            <a:r>
              <a:rPr lang="ro-RO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</a:t>
            </a:r>
            <a:r>
              <a:rPr lang="ro-RO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</a:t>
            </a:r>
            <a:r>
              <a:rPr lang="ro-RO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pt-BR" sz="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работников-водителей, осуществляющие таксомоторные автотранспортные перевозки пассажиров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(сотрудники, которые работают в компаниях в сфере автомобильных перевозок пассажиров в режиме такси, заработная плата которых составляет до 10 000 леев)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o-RO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ro-RO" sz="2400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(12636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леев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/12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1053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леев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медицинского страхования и 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1709,83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леев – для социального страхования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(20518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леев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/12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</a:t>
            </a:r>
            <a:r>
              <a:rPr lang="ro-RO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o-RO" sz="1800" i="1" strike="sngStrike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взноса на обязательное медицинское страхование в фиксированном размере на 2025 год составляет 12636 леев, Закон № 304/2024, а взносов на социальное страхование в фиксированном размере - 20518 леев, Закон № 303/2024)</a:t>
            </a:r>
            <a:endParaRPr lang="ro-RO" sz="20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93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0775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Взносы на обязательное медицинское страхование</a:t>
            </a:r>
            <a:endParaRPr lang="vi-VN" sz="2800" b="1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552575"/>
            <a:ext cx="11691257" cy="5305425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для исчисления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взносов обязательного медицинского страхования составляет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заработная плата и другие выплаты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понятием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«другие выплаты»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понимать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любую другую сумму, кроме заработной платы, выплаченную работодателем в пользу его работника, а также другие платежи и доходы, выплаченные физическим лицам, за исключением предусмотренных в статьях 20, 89, 90 и 90</a:t>
            </a:r>
            <a:r>
              <a:rPr lang="ru-RU" sz="2400" b="1" baseline="300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Налогового кодекса, на которые не начисляются взносы обязательного медицинского страхования. 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(ст.3 Закона №1593 от 26.12.2002).</a:t>
            </a: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23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82725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Взносы на обязательное медицинское страхование</a:t>
            </a:r>
            <a:endParaRPr lang="vi-VN" sz="2800" b="1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3" y="1600201"/>
            <a:ext cx="11723914" cy="525780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Законом №356/2022 внесены изменения в </a:t>
            </a:r>
            <a:r>
              <a:rPr lang="ru-RU" sz="23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ст.23 ч.(2) </a:t>
            </a: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Закона о размере, порядке и сроках уплаты взносов обязательного медицинского страхования № 1593/2002:</a:t>
            </a:r>
            <a:endParaRPr lang="ru-RU" sz="18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"(2) Физические лица, включенные в начале отчетного года в одну из категорий плательщиков, предусмотренных в приложении 2, которые в течение года включены в одну из категорий плательщиков, предусмотренных в пункте 2 приложения 1, и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подтвердили уплату взносов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обязательного медицинского страхования в фиксированной сумме на соответствующий год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уплачивают взносы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обязательного медицинского страхования, исчисленные в процентном отношении к заработной плате и другим выплатам, за соответствующий период,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возможностью потребовать возмещения уплаченного в фиксированной сумме взноса обязательного медицинского страхования в размере, пропорциональном числу дней отчетного года, в котором они относились к категориям плательщиков, предусмотренным в пункте 2 приложения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1."</a:t>
            </a:r>
            <a:endParaRPr lang="ru-RU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20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34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9300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4474"/>
            <a:ext cx="10515600" cy="377190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o-RO" sz="2400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o-MD" sz="4800" i="1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o-MD" sz="4800" i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48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759088"/>
              </p:ext>
            </p:extLst>
          </p:nvPr>
        </p:nvGraphicFramePr>
        <p:xfrm>
          <a:off x="312234" y="1223889"/>
          <a:ext cx="11621923" cy="5493777"/>
        </p:xfrm>
        <a:graphic>
          <a:graphicData uri="http://schemas.openxmlformats.org/drawingml/2006/table">
            <a:tbl>
              <a:tblPr firstRow="1" firstCol="1" bandRow="1"/>
              <a:tblGrid>
                <a:gridCol w="5539926">
                  <a:extLst>
                    <a:ext uri="{9D8B030D-6E8A-4147-A177-3AD203B41FA5}">
                      <a16:colId xmlns:a16="http://schemas.microsoft.com/office/drawing/2014/main" val="1831370120"/>
                    </a:ext>
                  </a:extLst>
                </a:gridCol>
                <a:gridCol w="6081997">
                  <a:extLst>
                    <a:ext uri="{9D8B030D-6E8A-4147-A177-3AD203B41FA5}">
                      <a16:colId xmlns:a16="http://schemas.microsoft.com/office/drawing/2014/main" val="2156887254"/>
                    </a:ext>
                  </a:extLst>
                </a:gridCol>
              </a:tblGrid>
              <a:tr h="366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01.01.</a:t>
                      </a:r>
                      <a:r>
                        <a:rPr lang="ro-RO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41" marR="6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 01.01.2025</a:t>
                      </a:r>
                      <a:endParaRPr lang="ro-RO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41" marR="6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808333"/>
                  </a:ext>
                </a:extLst>
              </a:tr>
              <a:tr h="512752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Общие понятия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46)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Основное жилье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жилье, которое удовлетворяет в совокупности следующим условиям: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состоит в собственности налогоплательщика не менее трех лет;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b) составляет место жительства/пребывания налогоплательщика в течение последних трех лет </a:t>
                      </a: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момента отчуждения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41" marR="6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Статья 5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Общие понятия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46)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Основное жилье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жилье, которое удовлетворяет в совокупности следующим условиям: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a)	состоит в собственности налогоплательщика не менее трех лет;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b) составляет место жительства/пребывания налогоплательщика в течение последних трех лет до момента отчуждения 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 если место жительства/пребывания аннулировано </a:t>
                      </a:r>
                      <a:r>
                        <a:rPr lang="ru-RU" sz="2000" b="1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более чем за 90 календарных дней до даты отчуждения</a:t>
                      </a:r>
                      <a:endParaRPr lang="ro-R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41" marR="6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116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72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Взносы на обязательное медицинское страхование</a:t>
            </a:r>
            <a:endParaRPr lang="vi-VN" sz="2800" b="1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ro-RO" sz="2000" b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12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3219" y="1364567"/>
            <a:ext cx="11624456" cy="5221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Изменена редакция ч. </a:t>
            </a:r>
            <a:r>
              <a:rPr lang="ro-MD" sz="1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o-RO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o-RO" sz="19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o-MD" sz="1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23 Закона №1593/2002 </a:t>
            </a:r>
            <a:r>
              <a:rPr lang="ro-RO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силе с 28.11.2023</a:t>
            </a:r>
            <a:r>
              <a:rPr lang="ro-RO" sz="2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</a:t>
            </a:r>
            <a:r>
              <a:rPr lang="ru-RU" sz="22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Физические лица, включенные с 1 января отчетного года в одну из предусмотренных в приложении 2 категорий плательщиков, застрахованных в индивидуальном порядке до 31 марта, 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течение года уплачивающие взнос обязательного медицинского страхования, исчисленный в процентном отношении к другим выплатам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размере, превышающем размер взноса обязательного медицинского страхования в фиксированной сумме, который утверждается законом о фондах обязательного медицинского страхования на соответствующий год, 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требовать возмещения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уплаченного в фиксированной сумме взноса обязательного медицинского страхования.</a:t>
            </a:r>
          </a:p>
          <a:p>
            <a:pPr lvl="0" algn="just"/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23  дополнена ч.(2</a:t>
            </a:r>
            <a:r>
              <a:rPr lang="ru-RU" sz="22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lvl="0" algn="just"/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(2</a:t>
            </a:r>
            <a:r>
              <a:rPr lang="ru-RU" sz="2200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предусмотренных в частях (2) и (2</a:t>
            </a:r>
            <a:r>
              <a:rPr lang="ru-RU" sz="2200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взносов обязательного медицинского страхования в фиксированной сумме, а </a:t>
            </a:r>
            <a:r>
              <a:rPr lang="ru-RU" sz="2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излишне уплаченных взносов в случае поступления запроса производится Национальной компанией медицинского страхования в порядке, установленном приказом ее генерального директора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solidFill>
                <a:prstClr val="black"/>
              </a:solidFill>
            </a:endParaRPr>
          </a:p>
          <a:p>
            <a:pPr lvl="0" indent="228600" algn="just" defTabSz="995507">
              <a:lnSpc>
                <a:spcPct val="115000"/>
              </a:lnSpc>
            </a:pPr>
            <a:r>
              <a:rPr lang="ro-RO" sz="22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(Ordinul CNAM nr.12 din 15.01.2024)</a:t>
            </a:r>
            <a:endParaRPr lang="ru-RU" sz="2200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6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Взносы на обязательное медицинское страхование</a:t>
            </a:r>
            <a:endParaRPr lang="vi-VN" sz="2800" b="1" dirty="0">
              <a:solidFill>
                <a:prstClr val="black"/>
              </a:solidFill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endParaRPr lang="ro-RO" sz="2000" b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Внесены изменения и в ч.(4) ст.23 вышеупомянутого Закона в результате чего </a:t>
            </a:r>
            <a:r>
              <a:rPr lang="ru-RU" sz="26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физические лица, которые одновременно относятся к категориям застрахованных Правительством неработающих лиц, указанным в пунктах i) и j) части (4) статьи 4 Закона об обязательном медицинском страховании № 1585/1998, и категориям плательщиков взносов обязательного медицинского страхования в фиксированной сумме, предусмотренным </a:t>
            </a:r>
            <a:r>
              <a:rPr lang="ru-RU" sz="26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подпунктом а) и </a:t>
            </a:r>
            <a:r>
              <a:rPr lang="ro-RO" sz="26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d) </a:t>
            </a:r>
            <a:r>
              <a:rPr lang="ru-RU" sz="26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пункта 1 приложения 2 к данному закону, </a:t>
            </a:r>
            <a:r>
              <a:rPr lang="ru-RU" sz="26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уплачивают взнос обязательного медицинского страхования в фиксированной сумме</a:t>
            </a:r>
            <a:r>
              <a:rPr lang="ru-RU" sz="26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.".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lang="ru-RU" sz="2600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(- </a:t>
            </a:r>
            <a:r>
              <a:rPr lang="ru-RU" sz="2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собственники земель сельскохозяйственного назначения, кроме огородов и земельных участков для огородничества, независимо от того, передали они или не передали эти земли в аренду или пользование на основании договора;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o-MD" sz="2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d)</a:t>
            </a:r>
            <a:r>
              <a:rPr lang="ru-RU" sz="22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обладатели предпринимательских патентов;)</a:t>
            </a:r>
            <a:endParaRPr lang="ru-RU" sz="2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o-MD" sz="2400" i="1" dirty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o-MD" sz="2400" i="1" dirty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2076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250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Взносы обязательного государственного социального страхования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12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6948" y="1297316"/>
            <a:ext cx="11830929" cy="6555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95507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Взнос обязательного  социального страхования в фиксированной сумме на 2025 год составляет:</a:t>
            </a:r>
          </a:p>
          <a:p>
            <a:pPr marL="342900" lvl="0" indent="-342900" algn="just" defTabSz="995507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o-RO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20518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леев</a:t>
            </a:r>
            <a:r>
              <a:rPr lang="ro-RO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для физических лиц,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исключением пенсионеров, лиц с ограниченными возможностями, а также лиц, относящихся к категориям работников,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находящихся в одном из следующих положений</a:t>
            </a:r>
            <a:r>
              <a:rPr lang="it-IT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95507">
              <a:lnSpc>
                <a:spcPct val="107000"/>
              </a:lnSpc>
            </a:pPr>
            <a:r>
              <a:rPr lang="ro-RO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o-MD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учредители индивидуальных предприятий, включая учредителей крестьянских (фермерских) хозяйств;</a:t>
            </a:r>
            <a:endParaRPr lang="ro-MD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95507">
              <a:lnSpc>
                <a:spcPct val="107000"/>
              </a:lnSpc>
            </a:pPr>
            <a:r>
              <a:rPr lang="ro-MD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физические лица, осуществляющие независимую деятельность в сфере розничной торговли, за исключением торговли подакцизными товарами;</a:t>
            </a:r>
            <a:endParaRPr lang="ro-MD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95507">
              <a:lnSpc>
                <a:spcPct val="107000"/>
              </a:lnSpc>
            </a:pPr>
            <a:r>
              <a:rPr lang="ro-MD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физические лица, осуществляющие деятельность в сфере закупок продукции растениеводства и/или садоводства и/или объектов растительного мира;</a:t>
            </a:r>
          </a:p>
          <a:p>
            <a:pPr lvl="0" algn="just" defTabSz="995507">
              <a:lnSpc>
                <a:spcPct val="107000"/>
              </a:lnSpc>
            </a:pPr>
            <a:r>
              <a:rPr lang="ro-RO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обладатели предпринимательского патента</a:t>
            </a:r>
            <a:r>
              <a:rPr lang="ro-MD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 defTabSz="995507">
              <a:lnSpc>
                <a:spcPct val="107000"/>
              </a:lnSpc>
            </a:pPr>
            <a:r>
              <a:rPr lang="ro-MD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ежемесячная сумма взносов – 1709.83 леев (20518 леев/12 месяцев</a:t>
            </a:r>
            <a:r>
              <a:rPr lang="en-US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defTabSz="995507">
              <a:lnSpc>
                <a:spcPct val="107000"/>
              </a:lnSpc>
            </a:pPr>
            <a:endParaRPr lang="ru-RU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defTabSz="995507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27 772 леев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для свободных профессионалов, осуществляющие деятельность в сфере правосудия,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исключением пенсионеров, лиц с ограниченными возможностями, а также лиц, отнесенных к категориям работников </a:t>
            </a:r>
            <a:r>
              <a:rPr lang="ro-MD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ежемесячная сумма взносов </a:t>
            </a:r>
            <a:r>
              <a:rPr lang="ro-MD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2314,33 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леев</a:t>
            </a:r>
            <a:r>
              <a:rPr lang="ro-MD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(27772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леев </a:t>
            </a:r>
            <a:r>
              <a:rPr lang="ro-MD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/12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месяцев</a:t>
            </a:r>
            <a:r>
              <a:rPr lang="ro-MD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ro-RO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30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Взносы обязательного государственного социального страхования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899" y="1095376"/>
            <a:ext cx="11691257" cy="5762624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Основа для исчисления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взносов обязательного государственного социального страхования составляет фонд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оплаты труда и другие выплаты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Под понятием «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выплаты»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следует понимать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любую сумму, иную нежели заработной платы, выплаченной работодателем в пользу лиц, работающих по индивидуальному трудовому договору, лиц, находящихся в служебных отношениях на основании административного акта или по иным гражданским договорам о выполнении работ или оказании услуг, включая выплаты в натуре, регулируемые нормативными актами или коллективным трудовым договором, кроме платежей и доходов, из которых не исчисляются взносы обязательного государственного социального страхования (ст.1 Закона №489/1999).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платежей и доходов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из которых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исчисляются взносы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обязательного государственного социального страхования установлены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приложение №3 к Закону №489/1999).</a:t>
            </a:r>
          </a:p>
          <a:p>
            <a:pPr marL="0" lvl="0" indent="449580" algn="ctr" defTabSz="995507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o-RO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anexa nr.3 din Legea nr.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489/1999).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212" y="1297316"/>
            <a:ext cx="11077575" cy="1970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ro-RO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8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Взносы обязательного государственного социального страхования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899" y="1095376"/>
            <a:ext cx="11691257" cy="5762624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приложении №3 к Закону №489/1999 включены следующие дополнения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понесенные и определенные расходы на перевозку и питание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студентов-стажеров и/или учеников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Правительством;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</a:rPr>
              <a:t/>
            </a:r>
            <a:br>
              <a:rPr lang="ru-RU" sz="1800" dirty="0">
                <a:solidFill>
                  <a:prstClr val="black"/>
                </a:solidFill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12)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суммы, составляющие стоимость подарков (вещевых премий), получаемых работниками или бывшими работниками по месту основной работы, а также суммы, составляющие стоимость вещевых премий, и суммы денежных вознаграждений, полученных на конкурсах и соревнованиях, 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суммы, полученные в соответствии с частями (19</a:t>
            </a:r>
            <a:r>
              <a:rPr lang="ru-RU" sz="2000" b="1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(20) статьи 24 Налогового кодекса № 1163/1997;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42) платежи, произведенные работодателем в пользу работника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целью компенсации затрат на альтернативные услуги по уходу за детьми в возрасте до трех лет в размере,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превышающем 2500 леев на каждого ребенка работника в месяц.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.........................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449580" algn="just" defTabSz="995507">
              <a:lnSpc>
                <a:spcPct val="115000"/>
              </a:lnSpc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212" y="1297316"/>
            <a:ext cx="11077575" cy="1970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ro-RO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31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Взносы обязательного государственного социального страхования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899" y="1095376"/>
            <a:ext cx="11691257" cy="5762624"/>
          </a:xfrm>
        </p:spPr>
        <p:txBody>
          <a:bodyPr>
            <a:noAutofit/>
          </a:bodyPr>
          <a:lstStyle/>
          <a:p>
            <a:pPr marL="0" lvl="0" indent="449580" algn="just" defTabSz="995507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Изменена редакция ч.</a:t>
            </a:r>
            <a:r>
              <a:rPr lang="ro-RO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</a:t>
            </a:r>
            <a:r>
              <a:rPr lang="ro-RO" sz="1800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o-RO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o-MD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</a:t>
            </a:r>
            <a:r>
              <a:rPr lang="ro-MD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.24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Налогового кодекса</a:t>
            </a:r>
            <a:r>
              <a:rPr lang="ro-MD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din Codul fiscal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(доходы из которых те будут исчисляется </a:t>
            </a:r>
            <a:r>
              <a:rPr lang="ro-MD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взносы социального страхования</a:t>
            </a:r>
            <a:r>
              <a:rPr lang="ro-MD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just" defTabSz="995507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подарки в натуральной форме,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том числе ваучеры, предоставленные работникам, годовая сумма которых в расчете на одного работника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превышает в совокупности 10%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среднемесячной заработной платы по экономике, прогнозируемой и утверждаемой Правительством на соответствующий год</a:t>
            </a:r>
            <a:r>
              <a:rPr lang="ro-MD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 defTabSz="995507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ro-MD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квалификации работников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кроме предусмотренной частью (19), а также на деятельность, связанную с укреплением корпоративной культуры и командного духа, в порядке, установленном Правительством </a:t>
            </a: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 годовом размере, </a:t>
            </a:r>
            <a:r>
              <a:rPr 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превышающем 5% от суммы</a:t>
            </a: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рассчитанной как разница между фондом оплаты труда всего по предприятию, определенным на предыдущий или текущий год, и фондом оплаты труда лиц, указанных в составных группах 112 и 121 Классификатора занятий Республики Молдова, на соответствующий год. В целях настоящего пункта под фондом оплаты труда понимаются заработная плата, другие вознаграждения за выполненную работу, в том числе материальная помощь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o-MD" sz="18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defTabSz="995507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AutoNum type="alphaLcParenR"/>
            </a:pP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d) заключение договора на оказание медицинских услуг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в размере среднемесячной заработной платы по экономике, прогнозируемой и утверждаемой Правительством на соответствующий год, в расчете на одного работника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MD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</a:t>
            </a: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o-MD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2025</a:t>
            </a: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года</a:t>
            </a:r>
            <a:r>
              <a:rPr lang="ro-MD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-16 100 </a:t>
            </a:r>
            <a:r>
              <a:rPr lang="ru-RU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леев</a:t>
            </a:r>
            <a:r>
              <a:rPr lang="ro-MD" sz="1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0" lvl="0" indent="449580" algn="just" defTabSz="995507">
              <a:lnSpc>
                <a:spcPct val="115000"/>
              </a:lnSpc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212" y="1297316"/>
            <a:ext cx="11077575" cy="1970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ro-RO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73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Взносы обязательного государственного социального страхования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899" y="1095376"/>
            <a:ext cx="11691257" cy="5762624"/>
          </a:xfrm>
        </p:spPr>
        <p:txBody>
          <a:bodyPr>
            <a:noAutofit/>
          </a:bodyPr>
          <a:lstStyle/>
          <a:p>
            <a:pPr marL="0" lvl="0" indent="449580" algn="just" defTabSz="995507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исчисляются взносы на социальное страхование также из дохода, указанного в ч. (20)      ст. 24 Налогового кодекса:</a:t>
            </a:r>
          </a:p>
          <a:p>
            <a:pPr marL="0" lvl="0" indent="449580" algn="just" defTabSz="995507">
              <a:lnSpc>
                <a:spcPct val="115000"/>
              </a:lnSpc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15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годовые расходы, понесенные работодателем на взносы добровольного медицинского страхования за работника, </a:t>
            </a:r>
            <a:r>
              <a:rPr lang="ru-RU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 размере среднемесячной заработной платы по экономике, прогнозируемой и утверждаемой Правительством на соответствующий год, в расчете на каждого работника.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(размере среднемесячной заработной платы по экономике, прогнозируемой на 2025 год – 16 100 леев</a:t>
            </a:r>
            <a:r>
              <a:rPr lang="ru-RU" sz="16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</a:t>
            </a:r>
            <a:endParaRPr lang="ru-RU" sz="1600" i="1" dirty="0">
              <a:solidFill>
                <a:prstClr val="black"/>
              </a:solidFill>
            </a:endParaRPr>
          </a:p>
          <a:p>
            <a:pPr marL="0" lvl="0" indent="449580" algn="just" defTabSz="995507">
              <a:lnSpc>
                <a:spcPct val="115000"/>
              </a:lnSpc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212" y="1297316"/>
            <a:ext cx="11077575" cy="1970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endParaRPr lang="ro-RO" b="1" dirty="0" smtClean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46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Взносы обязательного государственного социального страхования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12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1950" y="1095375"/>
            <a:ext cx="114109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Декларация о начислении и использовании взносов обязательного государственного социального страхования и декларация о поименном учете застрахованных лиц, согласно ст.5 Закона №489/1999 представляется :</a:t>
            </a:r>
          </a:p>
          <a:p>
            <a:pPr lvl="0" algn="just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a)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работодателями, независимо от вида собственности и организационно-правовой формы, свободные профессионалы, осуществляющие деятельность в сфере правосудия – ежемесячно,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25-го числа месяца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следующего за отчетным, а в случае ликвидации – не позднее 10 дней с даты утверждения ликвидационного баланса;</a:t>
            </a:r>
          </a:p>
          <a:p>
            <a:pPr lvl="0" algn="just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b)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физическими лицами: индивидуальные предприниматели, получившие право на осуществление деятельности в установленном законом порядке, независимо от организационно-правовой формы, физические лица, осуществляющие деятельность в сфере закупок продукции растениеводства и/или садоводства и/или объектов растительного мира, не имеющие работников, нанятых по индивидуальному трудовому договору, – один раз в год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15 января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года, следующего за отчетным, а в случае ликвидации – в срок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трех дней со дня подачи заявления о снятии с учета</a:t>
            </a:r>
          </a:p>
        </p:txBody>
      </p:sp>
    </p:spTree>
    <p:extLst>
      <p:ext uri="{BB962C8B-B14F-4D97-AF65-F5344CB8AC3E}">
        <p14:creationId xmlns:p14="http://schemas.microsoft.com/office/powerpoint/2010/main" val="200509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Взносы обязательного государственного социального страхования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12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1950" y="1095375"/>
            <a:ext cx="114109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исправленная декларация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 порядке, установленном в статье 188 Налогового кодекса № 1163/1997;</a:t>
            </a:r>
          </a:p>
          <a:p>
            <a:pPr lvl="0" algn="just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e) в отступление от пункта а) работодатели,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свободные профессионалы, осуществляющие деятельность в сфере правосудия,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в течение отчетного месяца не рассчитывают взносы социального страхования и у которых нет работников, </a:t>
            </a:r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обязаны представлять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удержании подоходного налога, взносов обязательного медицинского страхования и начисленных взносах обязательного государственного социального страхования за соответствующий месяц.</a:t>
            </a: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f) физические лица, которые в течение отчетного года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рассчитывают взносы социального страхования, </a:t>
            </a:r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обязаны представлять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расчете взносов обязательного государственного социального страхования и о поименном учете лиц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застрахованных в системе государственного социального страхования за соответствующий год.</a:t>
            </a:r>
          </a:p>
        </p:txBody>
      </p:sp>
    </p:spTree>
    <p:extLst>
      <p:ext uri="{BB962C8B-B14F-4D97-AF65-F5344CB8AC3E}">
        <p14:creationId xmlns:p14="http://schemas.microsoft.com/office/powerpoint/2010/main" val="25708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55270"/>
            <a:ext cx="10515600" cy="3314701"/>
          </a:xfrm>
        </p:spPr>
        <p:txBody>
          <a:bodyPr>
            <a:normAutofit/>
          </a:bodyPr>
          <a:lstStyle/>
          <a:p>
            <a:pPr algn="ctr"/>
            <a:r>
              <a:rPr lang="ro-MD" sz="28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Mul</a:t>
            </a:r>
            <a:r>
              <a:rPr lang="en-US" sz="28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’u</a:t>
            </a:r>
            <a:r>
              <a:rPr lang="ro-MD" sz="2800" b="1" dirty="0" err="1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mesc</a:t>
            </a:r>
            <a:r>
              <a:rPr lang="en-US" sz="28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pentru</a:t>
            </a:r>
            <a:r>
              <a:rPr lang="en-US" sz="28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aten’ie</a:t>
            </a:r>
            <a:r>
              <a:rPr lang="en-US" sz="28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!</a:t>
            </a:r>
            <a:r>
              <a:rPr lang="ro-MD" sz="2800" b="1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1353800" cy="4624161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o-MD" sz="1200" i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1200" i="1" dirty="0">
              <a:solidFill>
                <a:prstClr val="black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63" y="489856"/>
            <a:ext cx="11605846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8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3" y="1011115"/>
            <a:ext cx="11658599" cy="524272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6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</a:t>
            </a:r>
            <a:r>
              <a:rPr lang="ro-RO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Налогового кодекса</a:t>
            </a:r>
            <a:endParaRPr 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o-MD" sz="20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47)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Долгосрочная программа стимулирования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программа, инициированная в рамках юридического лица или его взаимозависимых юридических лиц, утвержденная общим собранием пайщиков/акционеров, которой его работникам и/или управляющим, имеющим статус резидента в понимании настоящего кодекса,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предоставляется право на приобретение по льготной цене или безвозмездное получение определенного количества паев (долей участия), выпущенных указанным юридическим лицом, но не более 25 процентов уставного капитала,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всех участников программы. </a:t>
            </a:r>
            <a:endParaRPr lang="en-US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 программы как 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соответствующая программа должна охватывать минимум три года с момента предоставления права и до момента его реализации (покупки/получения паев (долей участия).</a:t>
            </a:r>
          </a:p>
          <a:p>
            <a:pPr marL="0" indent="0" algn="just">
              <a:buNone/>
            </a:pPr>
            <a:r>
              <a:rPr lang="ro-MD" dirty="0"/>
              <a:t/>
            </a:r>
            <a:br>
              <a:rPr lang="ro-MD" dirty="0"/>
            </a:br>
            <a:endParaRPr lang="ru-RU" sz="48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2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354" y="1203158"/>
            <a:ext cx="11581783" cy="5486400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</a:t>
            </a:r>
            <a:r>
              <a:rPr lang="ro-RO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Налогового кодекса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o-MD" sz="2000" dirty="0" smtClean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предоставляемые в рамках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момент их предоставления в соответствии с условиями, установленными Правительством является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необлогаемым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источником дохода </a:t>
            </a:r>
            <a:r>
              <a:rPr lang="ro-RO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z</a:t>
            </a:r>
            <a:r>
              <a:rPr lang="ru-RU" sz="2000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ст.20 НК);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000" i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понесенные юридическим лицом в целях выкупа /аннулирования опционов из </a:t>
            </a:r>
            <a:r>
              <a:rPr lang="ro-RO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o-RO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ro-RO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подлежат вычету (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ст.24 ч.(27) НК);</a:t>
            </a:r>
            <a:endParaRPr lang="en-US" sz="20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lnSpc>
                <a:spcPct val="100000"/>
              </a:lnSpc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потеря капитала в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сделок с долями участия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приобретенными по льготной цене или безвозмездно в рамках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определяется как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ценой продажи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(полученной суммой/полученным доходом) паев (долей участия)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их стоимостным базисом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(ч.(6</a:t>
            </a:r>
            <a:r>
              <a:rPr lang="ru-RU" sz="2000" i="1" baseline="30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ст.40 НК)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Стоимостной базис капитальных активов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паев (долей участия),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продаваемых в рамках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представляет льготную цену покупки,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установленную на дату предоставления права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паев (долей участия), приобретенных безвозмездно, стоимостной базис считается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равным нулю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п.j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ст.42 НК);</a:t>
            </a:r>
          </a:p>
          <a:p>
            <a:pPr lvl="0" algn="just" eaLnBrk="0" fontAlgn="base" hangingPunct="0">
              <a:lnSpc>
                <a:spcPct val="100000"/>
              </a:lnSpc>
              <a:spcAft>
                <a:spcPct val="0"/>
              </a:spcAft>
              <a:buFont typeface="Wingdings" panose="05000000000000000000" pitchFamily="2" charset="2"/>
              <a:buChar char="Ø"/>
              <a:defRPr/>
            </a:pPr>
            <a:endParaRPr lang="ru-RU" sz="2000" i="1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8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</a:t>
            </a:r>
            <a:r>
              <a:rPr lang="ru-RU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</a:t>
            </a:r>
            <a:r>
              <a:rPr lang="en-US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11115"/>
            <a:ext cx="10515600" cy="5846885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en-US" sz="20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o-MD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just">
              <a:buNone/>
            </a:pPr>
            <a:r>
              <a:rPr lang="ro-MD" dirty="0"/>
              <a:t/>
            </a:r>
            <a:br>
              <a:rPr lang="ro-MD" dirty="0"/>
            </a:br>
            <a:endParaRPr lang="ru-RU" sz="48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27" y="1030016"/>
            <a:ext cx="11753385" cy="582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95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11115"/>
            <a:ext cx="10515600" cy="5846885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en-US" sz="20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o-MD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9230" y="690590"/>
            <a:ext cx="10515600" cy="150056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0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татья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Налогового кодекса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59230" y="1259457"/>
            <a:ext cx="11021280" cy="593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o-MO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995507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-937201" y="2451377"/>
            <a:ext cx="13508462" cy="520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566894"/>
              </p:ext>
            </p:extLst>
          </p:nvPr>
        </p:nvGraphicFramePr>
        <p:xfrm>
          <a:off x="190500" y="1641528"/>
          <a:ext cx="11677650" cy="5006921"/>
        </p:xfrm>
        <a:graphic>
          <a:graphicData uri="http://schemas.openxmlformats.org/drawingml/2006/table">
            <a:tbl>
              <a:tblPr firstRow="1" firstCol="1" bandRow="1"/>
              <a:tblGrid>
                <a:gridCol w="5826566">
                  <a:extLst>
                    <a:ext uri="{9D8B030D-6E8A-4147-A177-3AD203B41FA5}">
                      <a16:colId xmlns:a16="http://schemas.microsoft.com/office/drawing/2014/main" val="280045031"/>
                    </a:ext>
                  </a:extLst>
                </a:gridCol>
                <a:gridCol w="5851084">
                  <a:extLst>
                    <a:ext uri="{9D8B030D-6E8A-4147-A177-3AD203B41FA5}">
                      <a16:colId xmlns:a16="http://schemas.microsoft.com/office/drawing/2014/main" val="3608280563"/>
                    </a:ext>
                  </a:extLst>
                </a:gridCol>
              </a:tblGrid>
              <a:tr h="1625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31</a:t>
                      </a:r>
                      <a:r>
                        <a:rPr lang="ro-RO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o-RO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o-RO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94" marR="34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  01.01.2025</a:t>
                      </a:r>
                      <a:endParaRPr lang="ro-RO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94" marR="34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33008"/>
                  </a:ext>
                </a:extLst>
              </a:tr>
              <a:tr h="4844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20 Источники дохода, не облагаемые налогом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 источникам дохода, не облагаемые налогом, относятся: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……..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14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подарки в натуральной форме, в том числе ваучеры, полученные работниками, а также предоставленные их несовершеннолетним детям по случаю нерабочих праздничных дней в соответствии с Трудовым кодексом и дней рождения работников, сумма которых не превышает 10% среднемесячной заработной платы по экономике, прогнозируемой и утвержденной Правительством на соответствующий год;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14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понесенные работодателем, согласно частям (19), (19</a:t>
                      </a:r>
                      <a:r>
                        <a:rPr lang="ru-RU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(19</a:t>
                      </a:r>
                      <a:r>
                        <a:rPr lang="ru-RU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(19</a:t>
                      </a:r>
                      <a:r>
                        <a:rPr lang="ru-RU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(20) и (26) статьи 24;</a:t>
                      </a:r>
                      <a:r>
                        <a:rPr lang="ro-RO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o-RO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ru-RU" sz="14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o-RO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полученные физическими лицами, за исключением индивидуальных предпринимателей и крестьянских (фермерских) хозяйств, от сдачи возвратной тары, отходов и остатков бумаги и картона, каучука, пластика, стекла (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стеклобоя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отработавших электрических аккумуляторов, переданных отдельно или как составные части отходов электрического или электронного оборудования;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94" marR="34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 20 Источники дохода, не облагаемые налогом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источникам дохода, не облагаемые налогом, относятся: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……..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14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подарки в натуральной форме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в том числе ваучеры, предоставленные работникам, годовая сумма которых в расчете на одного работника не превышает в совокупности 10% среднемесячной заработной платы по экономике, прогнозируемой и утверждаемой Правительством на соответствующий год;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14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указанные в частях (19), (19</a:t>
                      </a:r>
                      <a:r>
                        <a:rPr lang="ru-RU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(19</a:t>
                      </a:r>
                      <a:r>
                        <a:rPr lang="ru-RU" sz="1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(20), (24) и (26) статьи 24, не превышающие предел, установленный Правительством или настоящим кодексом;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ru-RU" sz="14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o-RO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полученные физическими лицами–резидентами (граждане Республики Молдова и лица без гражданства)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 отчуждения основного жилья и от отчуждения легкового автомобиля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находившегося в собственности налогоплательщика не менее трех лет до даты отчуждения, за исключением автотранспортных средств, имеющих историческую или этнографическую ценность;</a:t>
                      </a:r>
                      <a:endParaRPr lang="ro-RO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394" marR="34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6188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49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93914" y="1259457"/>
            <a:ext cx="11617349" cy="5435256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93000"/>
              </a:lnSpc>
              <a:spcAft>
                <a:spcPts val="200"/>
              </a:spcAft>
              <a:buNone/>
            </a:pPr>
            <a:r>
              <a:rPr lang="vi-VN" sz="5500" dirty="0" smtClean="0">
                <a:solidFill>
                  <a:srgbClr val="333333"/>
                </a:solidFill>
                <a:latin typeface="+mj-lt"/>
              </a:rPr>
              <a:t> 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Выплаты, указанные в частях (19), (19</a:t>
            </a:r>
            <a:r>
              <a:rPr lang="ru-RU" sz="6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(19</a:t>
            </a:r>
            <a:r>
              <a:rPr lang="ru-RU" sz="6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(20), (24) и (26) статьи 24, не превышающие предел, установленный Правительством или Налоговым кодексом</a:t>
            </a:r>
            <a:r>
              <a:rPr lang="en-US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93000"/>
              </a:lnSpc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(19) 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Разрешается вычет понесенных и определенных работодателем расходов на проезд, питание и профессиональное образование работника, в том числе расходов, связанных с организацией и проведением программ профессионально-технической подготовки посредством дуального образования в порядке, установленном Правительством.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(19</a:t>
            </a:r>
            <a:r>
              <a:rPr lang="ru-RU" sz="64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Разрешается вычет понесенных и определенных работодателем расходов в пользу работника на: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0" algn="just">
              <a:buNone/>
            </a:pPr>
            <a:r>
              <a:rPr lang="ro-RO" sz="6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6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подарки в натуральной форме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 том числе ваучеры, предоставленные работникам, годовая сумма которых в расчете на одного работника не превышает в совокупности 10% среднемесячной заработной платы по экономике, прогнозируемой и утверждаемой Правительством на соответствующий год;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0" algn="just">
              <a:buNone/>
            </a:pPr>
            <a:r>
              <a:rPr lang="ro-RO" sz="6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6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повышение квалификации работников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кроме предусмотренной частью (19), а также на деятельность, связанную с укреплением корпоративной культуры и командного духа, в порядке, установленном Правительством, – в годовом размере, не превышающем 5% от суммы, рассчитанной как разница между фондом оплаты труда всего по предприятию, определенным на предыдущий или текущий год, и фондом оплаты труда лиц, указанных в составных группах 112 и 121 Классификатора занятий Республики Молдова, на соответствующий год. В целях настоящего пункта под фондом оплаты труда понимаются заработная плата, другие вознаграждения за выполненную работу, в том числе материальная помощь;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0" algn="just">
              <a:buNone/>
            </a:pPr>
            <a:r>
              <a:rPr lang="ro-RO" sz="6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6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абонементы на пользование спортивными объектами 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занятий спортом и физкультурой в поддерживающих, профилактических или лечебных целях, приобретенные у поставщиков, деятельность которых классифицируется кодами 93.11, 93.12 или 93.13 Классификатора видов экономической деятельности Молдовы, в том числе у их посредников, – в годовом размере до 50% среднемесячной заработной платы по экономике, прогнозируемой и утверждаемой Правительством на соответствующий год, в расчете на одного работника;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0" algn="just">
              <a:buNone/>
            </a:pPr>
            <a:r>
              <a:rPr lang="ro-RO" sz="6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6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заключение договора на оказание медицинских услуг 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в размере среднемесячной заработной платы по экономике, прогнозируемой и утверждаемой Правительством на соответствующий год, в расчете на одного работника.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0" algn="just">
              <a:buNone/>
            </a:pPr>
            <a:r>
              <a:rPr lang="ro-RO" sz="6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6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 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настоящего пункта не ограничивают право на вычет для целей налогообложения расходов, перечисленных в пунктах а)–d), если к сумме, превышающей указанный предельный размер, применяется часть (19</a:t>
            </a:r>
            <a:r>
              <a:rPr lang="ru-RU" sz="64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endParaRPr lang="ro-RO" sz="6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96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614" y="1240971"/>
            <a:ext cx="11731649" cy="5297852"/>
          </a:xfrm>
        </p:spPr>
        <p:txBody>
          <a:bodyPr>
            <a:normAutofit/>
          </a:bodyPr>
          <a:lstStyle/>
          <a:p>
            <a:pPr marL="382588" indent="-382588" algn="just">
              <a:lnSpc>
                <a:spcPct val="94000"/>
              </a:lnSpc>
              <a:spcAft>
                <a:spcPts val="20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Выплаты, указанные в частях (19), (19</a:t>
            </a:r>
            <a:r>
              <a:rPr lang="ru-RU" sz="2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(19</a:t>
            </a:r>
            <a:r>
              <a:rPr lang="ru-RU" sz="2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(20), (24) и (26) статьи 24, не превышающие предел, установленный Правительством или Налоговым кодексом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o-R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94000"/>
              </a:lnSpc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vi-VN" sz="2000" b="1" dirty="0" smtClean="0"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19</a:t>
            </a:r>
            <a:r>
              <a:rPr lang="vi-VN" sz="2000" b="1" baseline="30000" dirty="0" smtClean="0"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4</a:t>
            </a:r>
            <a:r>
              <a:rPr lang="vi-VN" sz="2000" b="1" dirty="0" smtClean="0"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)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Разрешается вычет расходов, понесенных на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перевозку и питание студентов-стажеров и/или учеников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основании правоотношений, регулируемых Кодексом об образовании и/или Законом о дуальном образовании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 110/2022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– в порядке, установленном Правительством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o-RO" sz="20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94000"/>
              </a:lnSpc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(20)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Разрешается вычет годовых расходов, понесенных работодателем на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взносы добровольного медицинского страхования за работника,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размере среднемесячной заработной платы по экономике, прогнозируемой и утверждаемой Правительством на соответствующий год, в расчете на каждого работника.</a:t>
            </a:r>
            <a:endParaRPr lang="ro-RO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(24)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Разрешается вычет расходов, понесенных получателем работ,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транспортировке и питанию поденщиков, в установленном Правительством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порядке</a:t>
            </a:r>
            <a:r>
              <a:rPr lang="ro-RO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o-RO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(26)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Разрешается вычет расходов, понесенных и определенных работодателем на выплаты, произведенные в пользу работника с целью компенсации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затрат на альтернативные услуги по уходу за детьми в возрасте до трех лет, в размере, не превышающем стоимость, равную 2500 леев в месяц на каждого ребенка работника</a:t>
            </a:r>
            <a:r>
              <a:rPr lang="ro-RO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o-RO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22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53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Подоходный налог</a:t>
            </a:r>
            <a:endParaRPr lang="ru-RU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53453" y="1010653"/>
            <a:ext cx="11357810" cy="5166310"/>
          </a:xfrm>
        </p:spPr>
        <p:txBody>
          <a:bodyPr>
            <a:normAutofit fontScale="77500" lnSpcReduction="20000"/>
          </a:bodyPr>
          <a:lstStyle/>
          <a:p>
            <a:pPr marL="382588" lvl="0" indent="-382588" algn="just">
              <a:lnSpc>
                <a:spcPct val="94000"/>
              </a:lnSpc>
              <a:spcAft>
                <a:spcPts val="200"/>
              </a:spcAft>
              <a:buNone/>
            </a:pP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Статья </a:t>
            </a:r>
            <a:r>
              <a:rPr lang="ro-RO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20</a:t>
            </a: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дополнена </a:t>
            </a: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новыми источниками </a:t>
            </a:r>
            <a:r>
              <a:rPr lang="ru-RU" sz="2600" b="1" dirty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дохода</a:t>
            </a: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 не облагаемые налогом</a:t>
            </a:r>
            <a:r>
              <a:rPr lang="ro-RO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o-RO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пункты</a:t>
            </a:r>
            <a:r>
              <a:rPr lang="ru-RU" sz="2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vi-VN" sz="2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vi-VN" sz="2600" baseline="30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vi-VN" sz="2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–z</a:t>
            </a:r>
            <a:r>
              <a:rPr lang="vi-VN" sz="260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vi-VN" sz="2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o-MO" sz="26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o-MD" sz="2600" dirty="0">
              <a:solidFill>
                <a:prstClr val="black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MD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o-MD" sz="2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o-MD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физических лиц–резидентов, полученные в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 прироста капитала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процентов,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связанные с государственными ценными бумагами и/или облигациями, выпущенными органами местного публичного управления</a:t>
            </a:r>
            <a:r>
              <a:rPr lang="ru-RU" sz="2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6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полученные от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продажи электрической энергии физическими лицами–резидентами, которые производят энергию из возобновляемых источников и к которым применяется механизм нетто-учета/нетто-фактурирования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согласно Закону о продвижении использования энергии из возобновляемых источников № 10/2016;</a:t>
            </a:r>
            <a:r>
              <a:rPr lang="ro-MD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o-MD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o-MD" sz="2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o-MD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предоставляемые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26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ru-RU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момент их предоставления в соответствии с условиями, установленными Правительством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D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RO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o-MD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o-MD" sz="2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o-MD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полученный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системным оператором и/или теплоэнергетической единицей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вследствие безвозмездного получения:</a:t>
            </a:r>
            <a:endParaRPr lang="ro-RO" sz="2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–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линий и электростанций согласно Закону об электроэнергии № 107/2016;</a:t>
            </a:r>
            <a:endParaRPr lang="ro-RO" sz="2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–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газовых установок согласно Закону о природном газе № 108/2016;</a:t>
            </a:r>
            <a:endParaRPr lang="ro-RO" sz="2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–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тепловых сетей и/или теплоэнергетических установок согласно Закону о тепловой энергии и продвижении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когенерации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№ 92/2014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D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19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23888</TotalTime>
  <Words>4318</Words>
  <Application>Microsoft Office PowerPoint</Application>
  <PresentationFormat>Широкоэкранный</PresentationFormat>
  <Paragraphs>285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NSimSun</vt:lpstr>
      <vt:lpstr>Arial</vt:lpstr>
      <vt:lpstr>Calibri</vt:lpstr>
      <vt:lpstr>Calibri Light</vt:lpstr>
      <vt:lpstr>Cambria</vt:lpstr>
      <vt:lpstr>Times New Roman</vt:lpstr>
      <vt:lpstr>Wingdings</vt:lpstr>
      <vt:lpstr>Тема Office</vt:lpstr>
      <vt:lpstr> Некоторые аспекты, касающиеся исчисления подоходного налога у источника выплаты, взносов на обязательное медицинское страхование и на социальное страхование, в контексте изменений, внесенных  налоговой политикой  на 2025 год  </vt:lpstr>
      <vt:lpstr>Подоходный налог</vt:lpstr>
      <vt:lpstr>Подоходный налог</vt:lpstr>
      <vt:lpstr>Подоходный налог</vt:lpstr>
      <vt:lpstr>Подоходный налог </vt:lpstr>
      <vt:lpstr>Подоходный налог</vt:lpstr>
      <vt:lpstr>Подоходный налог</vt:lpstr>
      <vt:lpstr>Подоходный налог</vt:lpstr>
      <vt:lpstr>Подоходный налог</vt:lpstr>
      <vt:lpstr>Подоходный налог</vt:lpstr>
      <vt:lpstr>Подоходный налог</vt:lpstr>
      <vt:lpstr>Подоходный налог</vt:lpstr>
      <vt:lpstr>Подоходный налог</vt:lpstr>
      <vt:lpstr>Подоходный налог</vt:lpstr>
      <vt:lpstr>Взносы на обязательное медицинское страхование</vt:lpstr>
      <vt:lpstr>Взносы на обязательное медицинское страхование</vt:lpstr>
      <vt:lpstr>Взносы на обязательное медицинское страхование</vt:lpstr>
      <vt:lpstr>Взносы на обязательное медицинское страхование</vt:lpstr>
      <vt:lpstr>Взносы на обязательное медицинское страхование</vt:lpstr>
      <vt:lpstr>Взносы на обязательное медицинское страхование</vt:lpstr>
      <vt:lpstr>Взносы на обязательное медицинское страхование</vt:lpstr>
      <vt:lpstr>Взносы обязательного государственного социального страхования</vt:lpstr>
      <vt:lpstr>Взносы обязательного государственного социального страхования</vt:lpstr>
      <vt:lpstr>Взносы обязательного государственного социального страхования</vt:lpstr>
      <vt:lpstr>Взносы обязательного государственного социального страхования</vt:lpstr>
      <vt:lpstr>Взносы обязательного государственного социального страхования</vt:lpstr>
      <vt:lpstr>Взносы обязательного государственного социального страхования</vt:lpstr>
      <vt:lpstr>Взносы обязательного государственного социального страхования</vt:lpstr>
      <vt:lpstr>Mul’umesc pentru aten’ie!i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Cebotarenco Parascovia</dc:creator>
  <cp:lastModifiedBy>Cebotarenco Parascovia</cp:lastModifiedBy>
  <cp:revision>117</cp:revision>
  <cp:lastPrinted>2024-02-22T15:01:31Z</cp:lastPrinted>
  <dcterms:created xsi:type="dcterms:W3CDTF">2023-02-09T05:23:37Z</dcterms:created>
  <dcterms:modified xsi:type="dcterms:W3CDTF">2025-01-31T12:13:32Z</dcterms:modified>
</cp:coreProperties>
</file>