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Lst>
  <p:notesMasterIdLst>
    <p:notesMasterId r:id="rId27"/>
  </p:notesMasterIdLst>
  <p:sldIdLst>
    <p:sldId id="257" r:id="rId2"/>
    <p:sldId id="278" r:id="rId3"/>
    <p:sldId id="258" r:id="rId4"/>
    <p:sldId id="259" r:id="rId5"/>
    <p:sldId id="261" r:id="rId6"/>
    <p:sldId id="280" r:id="rId7"/>
    <p:sldId id="281" r:id="rId8"/>
    <p:sldId id="260" r:id="rId9"/>
    <p:sldId id="263" r:id="rId10"/>
    <p:sldId id="284" r:id="rId11"/>
    <p:sldId id="285" r:id="rId12"/>
    <p:sldId id="262" r:id="rId13"/>
    <p:sldId id="286" r:id="rId14"/>
    <p:sldId id="287" r:id="rId15"/>
    <p:sldId id="288" r:id="rId16"/>
    <p:sldId id="289" r:id="rId17"/>
    <p:sldId id="264" r:id="rId18"/>
    <p:sldId id="283" r:id="rId19"/>
    <p:sldId id="266" r:id="rId20"/>
    <p:sldId id="267" r:id="rId21"/>
    <p:sldId id="274" r:id="rId22"/>
    <p:sldId id="275" r:id="rId23"/>
    <p:sldId id="276" r:id="rId24"/>
    <p:sldId id="277" r:id="rId25"/>
    <p:sldId id="273"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530" autoAdjust="0"/>
  </p:normalViewPr>
  <p:slideViewPr>
    <p:cSldViewPr>
      <p:cViewPr varScale="1">
        <p:scale>
          <a:sx n="57" d="100"/>
          <a:sy n="57" d="100"/>
        </p:scale>
        <p:origin x="-1546" y="-43"/>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8A7BE8-2BEE-4692-87BF-9638DBA88A28}" type="datetimeFigureOut">
              <a:rPr lang="en-US" smtClean="0"/>
              <a:pPr/>
              <a:t>1/12/2022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23F018-7C8F-40D5-994F-CEA5343621B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17" name="Footer Placeholder 16"/>
          <p:cNvSpPr>
            <a:spLocks noGrp="1"/>
          </p:cNvSpPr>
          <p:nvPr>
            <p:ph type="ftr" sz="quarter" idx="11"/>
          </p:nvPr>
        </p:nvSpPr>
        <p:spPr/>
        <p:txBody>
          <a:bodyPr/>
          <a:lstStyle/>
          <a:p>
            <a:endParaRPr lang="ru-RU"/>
          </a:p>
        </p:txBody>
      </p:sp>
      <p:sp>
        <p:nvSpPr>
          <p:cNvPr id="29" name="Slide Number Placeholder 28"/>
          <p:cNvSpPr>
            <a:spLocks noGrp="1"/>
          </p:cNvSpPr>
          <p:nvPr>
            <p:ph type="sldNum" sz="quarter" idx="12"/>
          </p:nvPr>
        </p:nvSpPr>
        <p:spPr/>
        <p:txBody>
          <a:bodyPr/>
          <a:lstStyle/>
          <a:p>
            <a:fld id="{725C68B6-61C2-468F-89AB-4B9F7531AA68}" type="slidenum">
              <a:rPr lang="ru-RU" smtClean="0"/>
              <a:pPr/>
              <a:t>‹#›</a:t>
            </a:fld>
            <a:endParaRPr lang="ru-RU"/>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B106E36-FD25-4E2D-B0AA-010F637433A0}" type="datetimeFigureOut">
              <a:rPr lang="ru-RU" smtClean="0"/>
              <a:pPr/>
              <a:t>12.01.2022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12.01.2022</a:t>
            </a:fld>
            <a:endParaRPr lang="ru-RU"/>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orientacascales.wordpress.com/"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4282" y="857232"/>
            <a:ext cx="8558218" cy="2928958"/>
          </a:xfrm>
        </p:spPr>
        <p:txBody>
          <a:bodyPr>
            <a:normAutofit fontScale="90000"/>
          </a:bodyPr>
          <a:lstStyle/>
          <a:p>
            <a:pPr algn="ctr"/>
            <a:r>
              <a:rPr lang="en-US" dirty="0" smtClean="0">
                <a:solidFill>
                  <a:srgbClr val="C00000"/>
                </a:solidFill>
                <a:latin typeface="Algerian" pitchFamily="82" charset="0"/>
                <a:cs typeface="Aharoni" pitchFamily="2" charset="-79"/>
              </a:rPr>
              <a:t/>
            </a:r>
            <a:br>
              <a:rPr lang="en-US" dirty="0" smtClean="0">
                <a:solidFill>
                  <a:srgbClr val="C00000"/>
                </a:solidFill>
                <a:latin typeface="Algerian" pitchFamily="82" charset="0"/>
                <a:cs typeface="Aharoni" pitchFamily="2" charset="-79"/>
              </a:rPr>
            </a:br>
            <a:r>
              <a:rPr lang="en-US" dirty="0" smtClean="0">
                <a:solidFill>
                  <a:srgbClr val="C00000"/>
                </a:solidFill>
                <a:latin typeface="Algerian" pitchFamily="82" charset="0"/>
                <a:cs typeface="Aharoni" pitchFamily="2" charset="-79"/>
              </a:rPr>
              <a:t/>
            </a:r>
            <a:br>
              <a:rPr lang="en-US" dirty="0" smtClean="0">
                <a:solidFill>
                  <a:srgbClr val="C00000"/>
                </a:solidFill>
                <a:latin typeface="Algerian" pitchFamily="82" charset="0"/>
                <a:cs typeface="Aharoni" pitchFamily="2" charset="-79"/>
              </a:rPr>
            </a:br>
            <a:r>
              <a:rPr lang="en-US" dirty="0" smtClean="0">
                <a:solidFill>
                  <a:srgbClr val="C00000"/>
                </a:solidFill>
                <a:latin typeface="Algerian" pitchFamily="82" charset="0"/>
                <a:cs typeface="Aharoni" pitchFamily="2" charset="-79"/>
              </a:rPr>
              <a:t/>
            </a:r>
            <a:br>
              <a:rPr lang="en-US" dirty="0" smtClean="0">
                <a:solidFill>
                  <a:srgbClr val="C00000"/>
                </a:solidFill>
                <a:latin typeface="Algerian" pitchFamily="82" charset="0"/>
                <a:cs typeface="Aharoni" pitchFamily="2" charset="-79"/>
              </a:rPr>
            </a:br>
            <a:r>
              <a:rPr lang="en-US" dirty="0" smtClean="0">
                <a:solidFill>
                  <a:srgbClr val="C00000"/>
                </a:solidFill>
                <a:latin typeface="Algerian" pitchFamily="82" charset="0"/>
                <a:cs typeface="Aharoni" pitchFamily="2" charset="-79"/>
              </a:rPr>
              <a:t/>
            </a:r>
            <a:br>
              <a:rPr lang="en-US" dirty="0" smtClean="0">
                <a:solidFill>
                  <a:srgbClr val="C00000"/>
                </a:solidFill>
                <a:latin typeface="Algerian" pitchFamily="82" charset="0"/>
                <a:cs typeface="Aharoni" pitchFamily="2" charset="-79"/>
              </a:rPr>
            </a:br>
            <a:r>
              <a:rPr lang="en-US" dirty="0" smtClean="0">
                <a:solidFill>
                  <a:srgbClr val="C00000"/>
                </a:solidFill>
                <a:latin typeface="Algerian" pitchFamily="82" charset="0"/>
                <a:cs typeface="Aharoni" pitchFamily="2" charset="-79"/>
              </a:rPr>
              <a:t/>
            </a:r>
            <a:br>
              <a:rPr lang="en-US" dirty="0" smtClean="0">
                <a:solidFill>
                  <a:srgbClr val="C00000"/>
                </a:solidFill>
                <a:latin typeface="Algerian" pitchFamily="82" charset="0"/>
                <a:cs typeface="Aharoni" pitchFamily="2" charset="-79"/>
              </a:rPr>
            </a:br>
            <a:r>
              <a:rPr lang="en-US" dirty="0" smtClean="0">
                <a:solidFill>
                  <a:srgbClr val="C00000"/>
                </a:solidFill>
                <a:latin typeface="Algerian" pitchFamily="82" charset="0"/>
                <a:cs typeface="Aharoni" pitchFamily="2" charset="-79"/>
              </a:rPr>
              <a:t/>
            </a:r>
            <a:br>
              <a:rPr lang="en-US" dirty="0" smtClean="0">
                <a:solidFill>
                  <a:srgbClr val="C00000"/>
                </a:solidFill>
                <a:latin typeface="Algerian" pitchFamily="82" charset="0"/>
                <a:cs typeface="Aharoni" pitchFamily="2" charset="-79"/>
              </a:rPr>
            </a:br>
            <a:r>
              <a:rPr lang="en-US" dirty="0" smtClean="0">
                <a:solidFill>
                  <a:srgbClr val="C00000"/>
                </a:solidFill>
                <a:latin typeface="Arial Black" pitchFamily="34" charset="0"/>
                <a:cs typeface="Aharoni" pitchFamily="2" charset="-79"/>
              </a:rPr>
              <a:t/>
            </a:r>
            <a:br>
              <a:rPr lang="en-US" dirty="0" smtClean="0">
                <a:solidFill>
                  <a:srgbClr val="C00000"/>
                </a:solidFill>
                <a:latin typeface="Arial Black" pitchFamily="34" charset="0"/>
                <a:cs typeface="Aharoni" pitchFamily="2" charset="-79"/>
              </a:rPr>
            </a:br>
            <a:r>
              <a:rPr lang="en-US" sz="4400" dirty="0" err="1" smtClean="0">
                <a:solidFill>
                  <a:srgbClr val="C00000"/>
                </a:solidFill>
                <a:latin typeface="Arial Black" pitchFamily="34" charset="0"/>
                <a:cs typeface="Aharoni" pitchFamily="2" charset="-79"/>
              </a:rPr>
              <a:t>Declararea</a:t>
            </a:r>
            <a:r>
              <a:rPr lang="en-US" sz="4400" dirty="0" smtClean="0">
                <a:solidFill>
                  <a:srgbClr val="C00000"/>
                </a:solidFill>
                <a:latin typeface="Arial Black" pitchFamily="34" charset="0"/>
                <a:cs typeface="Aharoni" pitchFamily="2" charset="-79"/>
              </a:rPr>
              <a:t> </a:t>
            </a:r>
            <a:r>
              <a:rPr lang="en-US" sz="4400" dirty="0" err="1" smtClean="0">
                <a:solidFill>
                  <a:srgbClr val="C00000"/>
                </a:solidFill>
                <a:latin typeface="Arial Black" pitchFamily="34" charset="0"/>
                <a:cs typeface="Aharoni" pitchFamily="2" charset="-79"/>
              </a:rPr>
              <a:t>contribu</a:t>
            </a:r>
            <a:r>
              <a:rPr lang="ro-RO" sz="4400" dirty="0" err="1" smtClean="0">
                <a:solidFill>
                  <a:srgbClr val="C00000"/>
                </a:solidFill>
                <a:latin typeface="Arial Black" pitchFamily="34" charset="0"/>
                <a:cs typeface="Aharoni" pitchFamily="2" charset="-79"/>
              </a:rPr>
              <a:t>Țiilor</a:t>
            </a:r>
            <a:r>
              <a:rPr lang="ro-RO" sz="4400" dirty="0" smtClean="0">
                <a:solidFill>
                  <a:srgbClr val="C00000"/>
                </a:solidFill>
                <a:latin typeface="Arial Black" pitchFamily="34" charset="0"/>
                <a:cs typeface="Aharoni" pitchFamily="2" charset="-79"/>
              </a:rPr>
              <a:t> de </a:t>
            </a:r>
            <a:r>
              <a:rPr lang="ro-RO" sz="4400" dirty="0" err="1" smtClean="0">
                <a:solidFill>
                  <a:srgbClr val="C00000"/>
                </a:solidFill>
                <a:latin typeface="Arial Black" pitchFamily="34" charset="0"/>
                <a:cs typeface="Aharoni" pitchFamily="2" charset="-79"/>
              </a:rPr>
              <a:t>asigurĂri</a:t>
            </a:r>
            <a:r>
              <a:rPr lang="ro-RO" sz="4400" dirty="0" smtClean="0">
                <a:solidFill>
                  <a:srgbClr val="C00000"/>
                </a:solidFill>
                <a:latin typeface="Arial Black" pitchFamily="34" charset="0"/>
                <a:cs typeface="Aharoni" pitchFamily="2" charset="-79"/>
              </a:rPr>
              <a:t> sociale în anul </a:t>
            </a:r>
            <a:br>
              <a:rPr lang="ro-RO" sz="4400" dirty="0" smtClean="0">
                <a:solidFill>
                  <a:srgbClr val="C00000"/>
                </a:solidFill>
                <a:latin typeface="Arial Black" pitchFamily="34" charset="0"/>
                <a:cs typeface="Aharoni" pitchFamily="2" charset="-79"/>
              </a:rPr>
            </a:br>
            <a:r>
              <a:rPr lang="ro-RO" sz="4400" dirty="0" smtClean="0">
                <a:solidFill>
                  <a:srgbClr val="C00000"/>
                </a:solidFill>
                <a:latin typeface="Arial Black" pitchFamily="34" charset="0"/>
                <a:cs typeface="Aharoni" pitchFamily="2" charset="-79"/>
              </a:rPr>
              <a:t>202</a:t>
            </a:r>
            <a:r>
              <a:rPr lang="en-US" sz="4400" dirty="0" smtClean="0">
                <a:solidFill>
                  <a:srgbClr val="C00000"/>
                </a:solidFill>
                <a:latin typeface="Arial Black" pitchFamily="34" charset="0"/>
                <a:cs typeface="Aharoni" pitchFamily="2" charset="-79"/>
              </a:rPr>
              <a:t>2</a:t>
            </a:r>
            <a:r>
              <a:rPr lang="en-US" dirty="0" smtClean="0">
                <a:solidFill>
                  <a:srgbClr val="C00000"/>
                </a:solidFill>
              </a:rPr>
              <a:t/>
            </a:r>
            <a:br>
              <a:rPr lang="en-US" dirty="0" smtClean="0">
                <a:solidFill>
                  <a:srgbClr val="C00000"/>
                </a:solidFill>
              </a:rPr>
            </a:br>
            <a:endParaRPr lang="en-US" dirty="0">
              <a:solidFill>
                <a:srgbClr val="C00000"/>
              </a:solidFill>
            </a:endParaRPr>
          </a:p>
        </p:txBody>
      </p:sp>
      <p:sp>
        <p:nvSpPr>
          <p:cNvPr id="3" name="Subtitle 2"/>
          <p:cNvSpPr>
            <a:spLocks noGrp="1"/>
          </p:cNvSpPr>
          <p:nvPr>
            <p:ph type="subTitle" idx="1"/>
          </p:nvPr>
        </p:nvSpPr>
        <p:spPr>
          <a:xfrm>
            <a:off x="4929190" y="3714752"/>
            <a:ext cx="3757610" cy="1571636"/>
          </a:xfrm>
        </p:spPr>
        <p:txBody>
          <a:bodyPr/>
          <a:lstStyle/>
          <a:p>
            <a:r>
              <a:rPr lang="ro-RO" sz="2800" dirty="0" smtClean="0">
                <a:solidFill>
                  <a:schemeClr val="tx2">
                    <a:lumMod val="10000"/>
                  </a:schemeClr>
                </a:solidFill>
                <a:latin typeface="Aharoni" pitchFamily="2" charset="-79"/>
                <a:cs typeface="Aharoni" pitchFamily="2" charset="-79"/>
              </a:rPr>
              <a:t>Clara SOROCEAN</a:t>
            </a:r>
          </a:p>
          <a:p>
            <a:endParaRPr lang="ro-RO" dirty="0" smtClean="0">
              <a:solidFill>
                <a:schemeClr val="tx2">
                  <a:lumMod val="10000"/>
                </a:schemeClr>
              </a:solidFill>
              <a:latin typeface="Aharoni" pitchFamily="2" charset="-79"/>
              <a:cs typeface="Aharoni" pitchFamily="2" charset="-79"/>
            </a:endParaRPr>
          </a:p>
          <a:p>
            <a:endParaRPr lang="en-US" dirty="0">
              <a:solidFill>
                <a:schemeClr val="tx2">
                  <a:lumMod val="10000"/>
                </a:schemeClr>
              </a:solidFill>
              <a:latin typeface="Aharoni" pitchFamily="2" charset="-79"/>
              <a:cs typeface="Aharoni" pitchFamily="2" charset="-79"/>
            </a:endParaRPr>
          </a:p>
        </p:txBody>
      </p:sp>
      <p:sp>
        <p:nvSpPr>
          <p:cNvPr id="4" name="Subtitle 2"/>
          <p:cNvSpPr txBox="1">
            <a:spLocks/>
          </p:cNvSpPr>
          <p:nvPr/>
        </p:nvSpPr>
        <p:spPr>
          <a:xfrm>
            <a:off x="2714612" y="5357826"/>
            <a:ext cx="3000396" cy="642942"/>
          </a:xfrm>
          <a:prstGeom prst="rect">
            <a:avLst/>
          </a:prstGeom>
        </p:spPr>
        <p:txBody>
          <a:bodyPr vert="horz" lIns="100584" tIns="45720" anchor="b">
            <a:normAutofit/>
          </a:bodyPr>
          <a:lstStyle/>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endParaRPr kumimoji="0" lang="ro-RO" sz="2000" b="0" i="0" u="none" strike="noStrike" kern="1200" cap="none" spc="0" normalizeH="0" baseline="0" noProof="0" dirty="0" smtClean="0">
              <a:ln>
                <a:noFill/>
              </a:ln>
              <a:solidFill>
                <a:schemeClr val="tx2">
                  <a:lumMod val="10000"/>
                </a:schemeClr>
              </a:solidFill>
              <a:effectLst/>
              <a:uLnTx/>
              <a:uFillTx/>
              <a:latin typeface="Aharoni" pitchFamily="2" charset="-79"/>
              <a:ea typeface="+mn-ea"/>
              <a:cs typeface="Aharoni" pitchFamily="2" charset="-79"/>
            </a:endParaRPr>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endParaRPr kumimoji="0" lang="ro-RO" sz="2000" b="0" i="0" u="none" strike="noStrike" kern="1200" cap="none" spc="0" normalizeH="0" baseline="0" noProof="0" dirty="0" smtClean="0">
              <a:ln>
                <a:noFill/>
              </a:ln>
              <a:solidFill>
                <a:schemeClr val="tx2">
                  <a:lumMod val="10000"/>
                </a:schemeClr>
              </a:solidFill>
              <a:effectLst/>
              <a:uLnTx/>
              <a:uFillTx/>
              <a:latin typeface="Aharoni" pitchFamily="2" charset="-79"/>
              <a:ea typeface="+mn-ea"/>
              <a:cs typeface="Aharoni" pitchFamily="2" charset="-79"/>
            </a:endParaRPr>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endParaRPr kumimoji="0" lang="en-US" sz="2000" b="0" i="0" u="none" strike="noStrike" kern="1200" cap="none" spc="0" normalizeH="0" baseline="0" noProof="0" dirty="0">
              <a:ln>
                <a:noFill/>
              </a:ln>
              <a:solidFill>
                <a:schemeClr val="tx2">
                  <a:lumMod val="10000"/>
                </a:schemeClr>
              </a:solidFill>
              <a:effectLst/>
              <a:uLnTx/>
              <a:uFillTx/>
              <a:latin typeface="Aharoni" pitchFamily="2" charset="-79"/>
              <a:ea typeface="+mn-ea"/>
              <a:cs typeface="Aharoni" pitchFamily="2" charset="-79"/>
            </a:endParaRPr>
          </a:p>
        </p:txBody>
      </p:sp>
      <p:sp>
        <p:nvSpPr>
          <p:cNvPr id="5" name="Rectangle 4"/>
          <p:cNvSpPr/>
          <p:nvPr/>
        </p:nvSpPr>
        <p:spPr>
          <a:xfrm>
            <a:off x="2928926" y="5572140"/>
            <a:ext cx="2857520" cy="461665"/>
          </a:xfrm>
          <a:prstGeom prst="rect">
            <a:avLst/>
          </a:prstGeom>
        </p:spPr>
        <p:txBody>
          <a:bodyPr wrap="square">
            <a:spAutoFit/>
          </a:bodyPr>
          <a:lstStyle/>
          <a:p>
            <a:pPr algn="ctr"/>
            <a:r>
              <a:rPr lang="ro-RO" sz="2400" b="1" dirty="0" smtClean="0">
                <a:solidFill>
                  <a:schemeClr val="tx2">
                    <a:lumMod val="10000"/>
                  </a:schemeClr>
                </a:solidFill>
                <a:latin typeface="Aharoni" pitchFamily="2" charset="-79"/>
                <a:cs typeface="Aharoni" pitchFamily="2" charset="-79"/>
              </a:rPr>
              <a:t>Chişinău 202</a:t>
            </a:r>
            <a:r>
              <a:rPr lang="en-US" sz="2400" b="1" dirty="0" smtClean="0">
                <a:solidFill>
                  <a:schemeClr val="tx2">
                    <a:lumMod val="10000"/>
                  </a:schemeClr>
                </a:solidFill>
                <a:latin typeface="Aharoni" pitchFamily="2" charset="-79"/>
                <a:cs typeface="Aharoni" pitchFamily="2" charset="-79"/>
              </a:rPr>
              <a:t>2</a:t>
            </a:r>
            <a:endParaRPr lang="ro-RO" sz="2400" b="1" dirty="0" smtClean="0">
              <a:solidFill>
                <a:schemeClr val="tx2">
                  <a:lumMod val="10000"/>
                </a:schemeClr>
              </a:solidFill>
              <a:latin typeface="Aharoni" pitchFamily="2" charset="-79"/>
              <a:cs typeface="Aharoni" pitchFamily="2" charset="-79"/>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166"/>
            <a:ext cx="8186766" cy="1846290"/>
          </a:xfrm>
        </p:spPr>
        <p:txBody>
          <a:bodyPr>
            <a:normAutofit fontScale="90000"/>
          </a:bodyPr>
          <a:lstStyle/>
          <a:p>
            <a:r>
              <a:rPr lang="ro-RO" sz="3600" dirty="0" smtClean="0">
                <a:solidFill>
                  <a:srgbClr val="C00000"/>
                </a:solidFill>
              </a:rPr>
              <a:t>Declararea situaţiilor după controlul fiscal</a:t>
            </a:r>
            <a:r>
              <a:rPr lang="en-US" dirty="0" smtClean="0"/>
              <a:t/>
            </a:r>
            <a:br>
              <a:rPr lang="en-US" dirty="0" smtClean="0"/>
            </a:br>
            <a:r>
              <a:rPr lang="ro-RO" dirty="0" smtClean="0"/>
              <a:t/>
            </a:r>
            <a:br>
              <a:rPr lang="ro-RO" dirty="0" smtClean="0"/>
            </a:b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solidFill>
                  <a:schemeClr val="tx2">
                    <a:lumMod val="10000"/>
                  </a:schemeClr>
                </a:solidFill>
              </a:rPr>
              <a:t>Pentru</a:t>
            </a:r>
            <a:r>
              <a:rPr lang="en-US" dirty="0" smtClean="0">
                <a:solidFill>
                  <a:schemeClr val="tx2">
                    <a:lumMod val="10000"/>
                  </a:schemeClr>
                </a:solidFill>
              </a:rPr>
              <a:t> </a:t>
            </a:r>
            <a:r>
              <a:rPr lang="en-US" dirty="0" err="1" smtClean="0">
                <a:solidFill>
                  <a:schemeClr val="tx2">
                    <a:lumMod val="10000"/>
                  </a:schemeClr>
                </a:solidFill>
              </a:rPr>
              <a:t>tipul</a:t>
            </a:r>
            <a:r>
              <a:rPr lang="en-US" dirty="0" smtClean="0">
                <a:solidFill>
                  <a:schemeClr val="tx2">
                    <a:lumMod val="10000"/>
                  </a:schemeClr>
                </a:solidFill>
              </a:rPr>
              <a:t> „</a:t>
            </a:r>
            <a:r>
              <a:rPr lang="en-US" b="1" dirty="0" err="1" smtClean="0">
                <a:solidFill>
                  <a:schemeClr val="tx2">
                    <a:lumMod val="10000"/>
                  </a:schemeClr>
                </a:solidFill>
              </a:rPr>
              <a:t>Declararea</a:t>
            </a:r>
            <a:r>
              <a:rPr lang="en-US" b="1" dirty="0" smtClean="0">
                <a:solidFill>
                  <a:schemeClr val="tx2">
                    <a:lumMod val="10000"/>
                  </a:schemeClr>
                </a:solidFill>
              </a:rPr>
              <a:t> </a:t>
            </a:r>
            <a:r>
              <a:rPr lang="en-US" b="1" dirty="0" err="1" smtClean="0">
                <a:solidFill>
                  <a:schemeClr val="tx2">
                    <a:lumMod val="10000"/>
                  </a:schemeClr>
                </a:solidFill>
              </a:rPr>
              <a:t>contribuțiilor</a:t>
            </a:r>
            <a:r>
              <a:rPr lang="en-US" b="1" dirty="0" smtClean="0">
                <a:solidFill>
                  <a:schemeClr val="tx2">
                    <a:lumMod val="10000"/>
                  </a:schemeClr>
                </a:solidFill>
              </a:rPr>
              <a:t> de </a:t>
            </a:r>
            <a:r>
              <a:rPr lang="en-US" b="1" dirty="0" err="1" smtClean="0">
                <a:solidFill>
                  <a:schemeClr val="tx2">
                    <a:lumMod val="10000"/>
                  </a:schemeClr>
                </a:solidFill>
              </a:rPr>
              <a:t>asigurări</a:t>
            </a:r>
            <a:r>
              <a:rPr lang="en-US" b="1" dirty="0" smtClean="0">
                <a:solidFill>
                  <a:schemeClr val="tx2">
                    <a:lumMod val="10000"/>
                  </a:schemeClr>
                </a:solidFill>
              </a:rPr>
              <a:t> </a:t>
            </a:r>
            <a:r>
              <a:rPr lang="en-US" b="1" dirty="0" err="1" smtClean="0">
                <a:solidFill>
                  <a:schemeClr val="tx2">
                    <a:lumMod val="10000"/>
                  </a:schemeClr>
                </a:solidFill>
              </a:rPr>
              <a:t>sociale</a:t>
            </a:r>
            <a:r>
              <a:rPr lang="en-US" b="1" dirty="0" smtClean="0">
                <a:solidFill>
                  <a:schemeClr val="tx2">
                    <a:lumMod val="10000"/>
                  </a:schemeClr>
                </a:solidFill>
              </a:rPr>
              <a:t> recalculate </a:t>
            </a:r>
            <a:r>
              <a:rPr lang="en-US" b="1" dirty="0" err="1" smtClean="0">
                <a:solidFill>
                  <a:schemeClr val="tx2">
                    <a:lumMod val="10000"/>
                  </a:schemeClr>
                </a:solidFill>
              </a:rPr>
              <a:t>în</a:t>
            </a:r>
            <a:r>
              <a:rPr lang="en-US" b="1" dirty="0" smtClean="0">
                <a:solidFill>
                  <a:schemeClr val="tx2">
                    <a:lumMod val="10000"/>
                  </a:schemeClr>
                </a:solidFill>
              </a:rPr>
              <a:t> </a:t>
            </a:r>
            <a:r>
              <a:rPr lang="en-US" b="1" dirty="0" err="1" smtClean="0">
                <a:solidFill>
                  <a:schemeClr val="tx2">
                    <a:lumMod val="10000"/>
                  </a:schemeClr>
                </a:solidFill>
              </a:rPr>
              <a:t>rezultatul</a:t>
            </a:r>
            <a:r>
              <a:rPr lang="en-US" b="1" dirty="0" smtClean="0">
                <a:solidFill>
                  <a:schemeClr val="tx2">
                    <a:lumMod val="10000"/>
                  </a:schemeClr>
                </a:solidFill>
              </a:rPr>
              <a:t> </a:t>
            </a:r>
            <a:r>
              <a:rPr lang="en-US" b="1" dirty="0" err="1" smtClean="0">
                <a:solidFill>
                  <a:schemeClr val="tx2">
                    <a:lumMod val="10000"/>
                  </a:schemeClr>
                </a:solidFill>
              </a:rPr>
              <a:t>controlului</a:t>
            </a:r>
            <a:r>
              <a:rPr lang="en-US" b="1" dirty="0" smtClean="0">
                <a:solidFill>
                  <a:schemeClr val="tx2">
                    <a:lumMod val="10000"/>
                  </a:schemeClr>
                </a:solidFill>
              </a:rPr>
              <a:t> fiscal </a:t>
            </a:r>
            <a:r>
              <a:rPr lang="en-US" b="1" dirty="0" err="1" smtClean="0">
                <a:solidFill>
                  <a:schemeClr val="tx2">
                    <a:lumMod val="10000"/>
                  </a:schemeClr>
                </a:solidFill>
              </a:rPr>
              <a:t>pentru</a:t>
            </a:r>
            <a:r>
              <a:rPr lang="en-US" b="1" dirty="0" smtClean="0">
                <a:solidFill>
                  <a:schemeClr val="tx2">
                    <a:lumMod val="10000"/>
                  </a:schemeClr>
                </a:solidFill>
              </a:rPr>
              <a:t> </a:t>
            </a:r>
            <a:r>
              <a:rPr lang="en-US" b="1" dirty="0" err="1" smtClean="0">
                <a:solidFill>
                  <a:schemeClr val="tx2">
                    <a:lumMod val="10000"/>
                  </a:schemeClr>
                </a:solidFill>
              </a:rPr>
              <a:t>persoanele</a:t>
            </a:r>
            <a:r>
              <a:rPr lang="en-US" b="1" dirty="0" smtClean="0">
                <a:solidFill>
                  <a:schemeClr val="tx2">
                    <a:lumMod val="10000"/>
                  </a:schemeClr>
                </a:solidFill>
              </a:rPr>
              <a:t> </a:t>
            </a:r>
            <a:r>
              <a:rPr lang="en-US" b="1" dirty="0" err="1" smtClean="0">
                <a:solidFill>
                  <a:schemeClr val="tx2">
                    <a:lumMod val="10000"/>
                  </a:schemeClr>
                </a:solidFill>
              </a:rPr>
              <a:t>asigurate</a:t>
            </a:r>
            <a:r>
              <a:rPr lang="en-US" b="1" dirty="0" smtClean="0">
                <a:solidFill>
                  <a:schemeClr val="tx2">
                    <a:lumMod val="10000"/>
                  </a:schemeClr>
                </a:solidFill>
              </a:rPr>
              <a:t>”</a:t>
            </a:r>
            <a:r>
              <a:rPr lang="en-US" dirty="0" smtClean="0">
                <a:solidFill>
                  <a:schemeClr val="tx2">
                    <a:lumMod val="10000"/>
                  </a:schemeClr>
                </a:solidFill>
              </a:rPr>
              <a:t> </a:t>
            </a:r>
            <a:r>
              <a:rPr lang="en-US" dirty="0" err="1" smtClean="0">
                <a:solidFill>
                  <a:schemeClr val="tx2">
                    <a:lumMod val="10000"/>
                  </a:schemeClr>
                </a:solidFill>
              </a:rPr>
              <a:t>Darea</a:t>
            </a:r>
            <a:r>
              <a:rPr lang="en-US" dirty="0" smtClean="0">
                <a:solidFill>
                  <a:schemeClr val="tx2">
                    <a:lumMod val="10000"/>
                  </a:schemeClr>
                </a:solidFill>
              </a:rPr>
              <a:t> de </a:t>
            </a:r>
            <a:r>
              <a:rPr lang="en-US" dirty="0" err="1" smtClean="0">
                <a:solidFill>
                  <a:schemeClr val="tx2">
                    <a:lumMod val="10000"/>
                  </a:schemeClr>
                </a:solidFill>
              </a:rPr>
              <a:t>seamă</a:t>
            </a:r>
            <a:r>
              <a:rPr lang="en-US" dirty="0" smtClean="0">
                <a:solidFill>
                  <a:schemeClr val="tx2">
                    <a:lumMod val="10000"/>
                  </a:schemeClr>
                </a:solidFill>
              </a:rPr>
              <a:t> IPC 21 se </a:t>
            </a:r>
            <a:r>
              <a:rPr lang="en-US" dirty="0" err="1" smtClean="0">
                <a:solidFill>
                  <a:schemeClr val="tx2">
                    <a:lumMod val="10000"/>
                  </a:schemeClr>
                </a:solidFill>
              </a:rPr>
              <a:t>va</a:t>
            </a:r>
            <a:r>
              <a:rPr lang="en-US" dirty="0" smtClean="0">
                <a:solidFill>
                  <a:schemeClr val="tx2">
                    <a:lumMod val="10000"/>
                  </a:schemeClr>
                </a:solidFill>
              </a:rPr>
              <a:t> complete </a:t>
            </a:r>
            <a:r>
              <a:rPr lang="en-US" dirty="0" err="1" smtClean="0">
                <a:solidFill>
                  <a:schemeClr val="tx2">
                    <a:lumMod val="10000"/>
                  </a:schemeClr>
                </a:solidFill>
              </a:rPr>
              <a:t>în</a:t>
            </a:r>
            <a:r>
              <a:rPr lang="en-US" dirty="0" smtClean="0">
                <a:solidFill>
                  <a:schemeClr val="tx2">
                    <a:lumMod val="10000"/>
                  </a:schemeClr>
                </a:solidFill>
              </a:rPr>
              <a:t> </a:t>
            </a:r>
            <a:r>
              <a:rPr lang="en-US" dirty="0" err="1" smtClean="0">
                <a:solidFill>
                  <a:schemeClr val="tx2">
                    <a:lumMod val="10000"/>
                  </a:schemeClr>
                </a:solidFill>
              </a:rPr>
              <a:t>felul</a:t>
            </a:r>
            <a:r>
              <a:rPr lang="en-US" dirty="0" smtClean="0">
                <a:solidFill>
                  <a:schemeClr val="tx2">
                    <a:lumMod val="10000"/>
                  </a:schemeClr>
                </a:solidFill>
              </a:rPr>
              <a:t> </a:t>
            </a:r>
            <a:r>
              <a:rPr lang="en-US" dirty="0" err="1" smtClean="0">
                <a:solidFill>
                  <a:schemeClr val="tx2">
                    <a:lumMod val="10000"/>
                  </a:schemeClr>
                </a:solidFill>
              </a:rPr>
              <a:t>următor</a:t>
            </a:r>
            <a:r>
              <a:rPr lang="en-US" dirty="0" smtClean="0">
                <a:solidFill>
                  <a:schemeClr val="tx2">
                    <a:lumMod val="10000"/>
                  </a:schemeClr>
                </a:solidFill>
              </a:rPr>
              <a:t>:</a:t>
            </a:r>
          </a:p>
          <a:p>
            <a:r>
              <a:rPr lang="ro-RO" dirty="0" smtClean="0">
                <a:solidFill>
                  <a:schemeClr val="tx2">
                    <a:lumMod val="10000"/>
                  </a:schemeClr>
                </a:solidFill>
              </a:rPr>
              <a:t>Se completează  tabelul nr. 2 unde,  se introduc doar acele persoane asigurate pentru care au fost identificate careva incorectitudini în sumele declarate iniţial urmare a controlului fiscal, iar tabelul 1 şi partea a doua a tabelului 2 (</a:t>
            </a:r>
            <a:r>
              <a:rPr lang="ro-RO" dirty="0" err="1" smtClean="0">
                <a:solidFill>
                  <a:schemeClr val="tx2">
                    <a:lumMod val="10000"/>
                  </a:schemeClr>
                </a:solidFill>
              </a:rPr>
              <a:t>rîndurile</a:t>
            </a:r>
            <a:r>
              <a:rPr lang="ro-RO" dirty="0" smtClean="0">
                <a:solidFill>
                  <a:schemeClr val="tx2">
                    <a:lumMod val="10000"/>
                  </a:schemeClr>
                </a:solidFill>
              </a:rPr>
              <a:t> 1 - 4) nu se completează. De asemenea, nu se completează totalul pe persoane (</a:t>
            </a:r>
            <a:r>
              <a:rPr lang="ro-RO" dirty="0" err="1" smtClean="0">
                <a:solidFill>
                  <a:schemeClr val="tx2">
                    <a:lumMod val="10000"/>
                  </a:schemeClr>
                </a:solidFill>
              </a:rPr>
              <a:t>rîndul</a:t>
            </a:r>
            <a:r>
              <a:rPr lang="ro-RO" dirty="0" smtClean="0">
                <a:solidFill>
                  <a:schemeClr val="tx2">
                    <a:lumMod val="10000"/>
                  </a:schemeClr>
                </a:solidFill>
              </a:rPr>
              <a:t> TOTAL). </a:t>
            </a:r>
            <a:endParaRPr lang="en-US" dirty="0" smtClean="0">
              <a:solidFill>
                <a:schemeClr val="tx2">
                  <a:lumMod val="10000"/>
                </a:schemeClr>
              </a:solidFill>
            </a:endParaRPr>
          </a:p>
          <a:p>
            <a:endParaRPr lang="en-US" dirty="0">
              <a:solidFill>
                <a:schemeClr val="tx2">
                  <a:lumMod val="1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952194"/>
          </a:xfrm>
        </p:spPr>
        <p:txBody>
          <a:bodyPr>
            <a:normAutofit lnSpcReduction="10000"/>
          </a:bodyPr>
          <a:lstStyle/>
          <a:p>
            <a:r>
              <a:rPr lang="ro-RO" dirty="0" smtClean="0">
                <a:solidFill>
                  <a:schemeClr val="tx2">
                    <a:lumMod val="10000"/>
                  </a:schemeClr>
                </a:solidFill>
              </a:rPr>
              <a:t>Pentru tipul  </a:t>
            </a:r>
            <a:r>
              <a:rPr lang="ro-RO" b="1" dirty="0" smtClean="0">
                <a:solidFill>
                  <a:schemeClr val="tx2">
                    <a:lumMod val="10000"/>
                  </a:schemeClr>
                </a:solidFill>
              </a:rPr>
              <a:t>„Corectarea datelor persoanei asigurate pentru o perioadă supusă anterior controlului fiscal"</a:t>
            </a:r>
            <a:r>
              <a:rPr lang="ro-RO" dirty="0" smtClean="0">
                <a:solidFill>
                  <a:schemeClr val="tx2">
                    <a:lumMod val="10000"/>
                  </a:schemeClr>
                </a:solidFill>
              </a:rPr>
              <a:t> </a:t>
            </a:r>
            <a:r>
              <a:rPr lang="en-US" dirty="0" err="1" smtClean="0">
                <a:solidFill>
                  <a:schemeClr val="tx2">
                    <a:lumMod val="10000"/>
                  </a:schemeClr>
                </a:solidFill>
              </a:rPr>
              <a:t>Darea</a:t>
            </a:r>
            <a:r>
              <a:rPr lang="en-US" dirty="0" smtClean="0">
                <a:solidFill>
                  <a:schemeClr val="tx2">
                    <a:lumMod val="10000"/>
                  </a:schemeClr>
                </a:solidFill>
              </a:rPr>
              <a:t> de </a:t>
            </a:r>
            <a:r>
              <a:rPr lang="en-US" dirty="0" err="1" smtClean="0">
                <a:solidFill>
                  <a:schemeClr val="tx2">
                    <a:lumMod val="10000"/>
                  </a:schemeClr>
                </a:solidFill>
              </a:rPr>
              <a:t>seamă</a:t>
            </a:r>
            <a:r>
              <a:rPr lang="en-US" dirty="0" smtClean="0">
                <a:solidFill>
                  <a:schemeClr val="tx2">
                    <a:lumMod val="10000"/>
                  </a:schemeClr>
                </a:solidFill>
              </a:rPr>
              <a:t> IPC 21 se </a:t>
            </a:r>
            <a:r>
              <a:rPr lang="en-US" dirty="0" err="1" smtClean="0">
                <a:solidFill>
                  <a:schemeClr val="tx2">
                    <a:lumMod val="10000"/>
                  </a:schemeClr>
                </a:solidFill>
              </a:rPr>
              <a:t>va</a:t>
            </a:r>
            <a:r>
              <a:rPr lang="en-US" dirty="0" smtClean="0">
                <a:solidFill>
                  <a:schemeClr val="tx2">
                    <a:lumMod val="10000"/>
                  </a:schemeClr>
                </a:solidFill>
              </a:rPr>
              <a:t> </a:t>
            </a:r>
            <a:r>
              <a:rPr lang="en-US" dirty="0" err="1" smtClean="0">
                <a:solidFill>
                  <a:schemeClr val="tx2">
                    <a:lumMod val="10000"/>
                  </a:schemeClr>
                </a:solidFill>
              </a:rPr>
              <a:t>completa</a:t>
            </a:r>
            <a:r>
              <a:rPr lang="en-US" dirty="0" smtClean="0">
                <a:solidFill>
                  <a:schemeClr val="tx2">
                    <a:lumMod val="10000"/>
                  </a:schemeClr>
                </a:solidFill>
              </a:rPr>
              <a:t> </a:t>
            </a:r>
            <a:r>
              <a:rPr lang="en-US" dirty="0" err="1" smtClean="0">
                <a:solidFill>
                  <a:schemeClr val="tx2">
                    <a:lumMod val="10000"/>
                  </a:schemeClr>
                </a:solidFill>
              </a:rPr>
              <a:t>în</a:t>
            </a:r>
            <a:r>
              <a:rPr lang="en-US" dirty="0" smtClean="0">
                <a:solidFill>
                  <a:schemeClr val="tx2">
                    <a:lumMod val="10000"/>
                  </a:schemeClr>
                </a:solidFill>
              </a:rPr>
              <a:t> </a:t>
            </a:r>
            <a:r>
              <a:rPr lang="en-US" dirty="0" err="1" smtClean="0">
                <a:solidFill>
                  <a:schemeClr val="tx2">
                    <a:lumMod val="10000"/>
                  </a:schemeClr>
                </a:solidFill>
              </a:rPr>
              <a:t>felul</a:t>
            </a:r>
            <a:r>
              <a:rPr lang="en-US" dirty="0" smtClean="0">
                <a:solidFill>
                  <a:schemeClr val="tx2">
                    <a:lumMod val="10000"/>
                  </a:schemeClr>
                </a:solidFill>
              </a:rPr>
              <a:t> </a:t>
            </a:r>
            <a:r>
              <a:rPr lang="en-US" dirty="0" err="1" smtClean="0">
                <a:solidFill>
                  <a:schemeClr val="tx2">
                    <a:lumMod val="10000"/>
                  </a:schemeClr>
                </a:solidFill>
              </a:rPr>
              <a:t>următor</a:t>
            </a:r>
            <a:r>
              <a:rPr lang="en-US" dirty="0" smtClean="0">
                <a:solidFill>
                  <a:schemeClr val="tx2">
                    <a:lumMod val="10000"/>
                  </a:schemeClr>
                </a:solidFill>
              </a:rPr>
              <a:t>:</a:t>
            </a:r>
          </a:p>
          <a:p>
            <a:r>
              <a:rPr lang="ro-RO" dirty="0" smtClean="0">
                <a:solidFill>
                  <a:schemeClr val="tx2">
                    <a:lumMod val="10000"/>
                  </a:schemeClr>
                </a:solidFill>
              </a:rPr>
              <a:t>Se completează  la necesitate în cazul în care au apărut unele incorectitudini ce ţin de datele nefinanciare (categoria persoanei asigurate, perioada de activitate, codul funcţiei, </a:t>
            </a:r>
            <a:r>
              <a:rPr lang="ro-RO" dirty="0" err="1" smtClean="0">
                <a:solidFill>
                  <a:schemeClr val="tx2">
                    <a:lumMod val="10000"/>
                  </a:schemeClr>
                </a:solidFill>
              </a:rPr>
              <a:t>etc</a:t>
            </a:r>
            <a:r>
              <a:rPr lang="ro-RO" dirty="0" smtClean="0">
                <a:solidFill>
                  <a:schemeClr val="tx2">
                    <a:lumMod val="10000"/>
                  </a:schemeClr>
                </a:solidFill>
              </a:rPr>
              <a:t> ). Se introduc doar acele persoane asigurate pentru care este necesar de modificat datele nefinanciare fără a modifica suma declarată anterior. De asemenea, nu se completează totalul pe persoane (</a:t>
            </a:r>
            <a:r>
              <a:rPr lang="ro-RO" dirty="0" err="1" smtClean="0">
                <a:solidFill>
                  <a:schemeClr val="tx2">
                    <a:lumMod val="10000"/>
                  </a:schemeClr>
                </a:solidFill>
              </a:rPr>
              <a:t>rîndul</a:t>
            </a:r>
            <a:r>
              <a:rPr lang="ro-RO" dirty="0" smtClean="0">
                <a:solidFill>
                  <a:schemeClr val="tx2">
                    <a:lumMod val="10000"/>
                  </a:schemeClr>
                </a:solidFill>
              </a:rPr>
              <a:t> TOTAL) şi partea a doua a tabelului nr. 2. </a:t>
            </a:r>
            <a:endParaRPr lang="en-US" dirty="0" smtClean="0">
              <a:solidFill>
                <a:schemeClr val="tx2">
                  <a:lumMod val="10000"/>
                </a:schemeClr>
              </a:solidFill>
            </a:endParaRPr>
          </a:p>
          <a:p>
            <a:endParaRPr lang="en-US" dirty="0">
              <a:solidFill>
                <a:schemeClr val="tx2">
                  <a:lumMod val="10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309252"/>
          </a:xfrm>
        </p:spPr>
        <p:txBody>
          <a:bodyPr/>
          <a:lstStyle/>
          <a:p>
            <a:r>
              <a:rPr lang="ro-RO" dirty="0" smtClean="0">
                <a:solidFill>
                  <a:schemeClr val="tx2">
                    <a:lumMod val="10000"/>
                  </a:schemeClr>
                </a:solidFill>
              </a:rPr>
              <a:t>b) în Tabelul nr.2, în </a:t>
            </a:r>
            <a:r>
              <a:rPr lang="ro-RO" dirty="0" err="1" smtClean="0">
                <a:solidFill>
                  <a:schemeClr val="tx2">
                    <a:lumMod val="10000"/>
                  </a:schemeClr>
                </a:solidFill>
              </a:rPr>
              <a:t>colonița</a:t>
            </a:r>
            <a:r>
              <a:rPr lang="ro-RO" dirty="0" smtClean="0">
                <a:solidFill>
                  <a:schemeClr val="tx2">
                    <a:lumMod val="10000"/>
                  </a:schemeClr>
                </a:solidFill>
              </a:rPr>
              <a:t> 10 de la indicatorii specificați la rândurile 2, 2.1, 2.2, 2.3, 2.4, 3, 3.1, 3.2, 3.3 și 3.4 se reflectă semnul „x”;</a:t>
            </a:r>
            <a:endParaRPr lang="en-US" dirty="0" smtClean="0">
              <a:solidFill>
                <a:schemeClr val="tx2">
                  <a:lumMod val="10000"/>
                </a:schemeClr>
              </a:solidFill>
            </a:endParaRPr>
          </a:p>
          <a:p>
            <a:r>
              <a:rPr lang="ro-RO" dirty="0" smtClean="0">
                <a:solidFill>
                  <a:schemeClr val="tx2">
                    <a:lumMod val="10000"/>
                  </a:schemeClr>
                </a:solidFill>
              </a:rPr>
              <a:t>a) în Capitolul I „Dispoziții generale”, punctele 8, 8.1, 8.2, 8.2</a:t>
            </a:r>
            <a:r>
              <a:rPr lang="ro-RO" baseline="30000" dirty="0" smtClean="0">
                <a:solidFill>
                  <a:schemeClr val="tx2">
                    <a:lumMod val="10000"/>
                  </a:schemeClr>
                </a:solidFill>
              </a:rPr>
              <a:t>1</a:t>
            </a:r>
            <a:r>
              <a:rPr lang="ro-RO" dirty="0" smtClean="0">
                <a:solidFill>
                  <a:schemeClr val="tx2">
                    <a:lumMod val="10000"/>
                  </a:schemeClr>
                </a:solidFill>
              </a:rPr>
              <a:t>, 8.2</a:t>
            </a:r>
            <a:r>
              <a:rPr lang="ro-RO" baseline="30000" dirty="0" smtClean="0">
                <a:solidFill>
                  <a:schemeClr val="tx2">
                    <a:lumMod val="10000"/>
                  </a:schemeClr>
                </a:solidFill>
              </a:rPr>
              <a:t>2 </a:t>
            </a:r>
            <a:r>
              <a:rPr lang="ro-RO" dirty="0" smtClean="0">
                <a:solidFill>
                  <a:schemeClr val="tx2">
                    <a:lumMod val="10000"/>
                  </a:schemeClr>
                </a:solidFill>
              </a:rPr>
              <a:t>și 8.3 se abrogă;</a:t>
            </a:r>
            <a:endParaRPr lang="en-US" dirty="0" smtClean="0">
              <a:solidFill>
                <a:schemeClr val="tx2">
                  <a:lumMod val="10000"/>
                </a:schemeClr>
              </a:solidFill>
            </a:endParaRP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68412"/>
          </a:xfrm>
        </p:spPr>
        <p:txBody>
          <a:bodyPr>
            <a:normAutofit fontScale="90000"/>
          </a:bodyPr>
          <a:lstStyle/>
          <a:p>
            <a:r>
              <a:rPr lang="ro-RO" dirty="0" smtClean="0">
                <a:solidFill>
                  <a:srgbClr val="C00000"/>
                </a:solidFill>
              </a:rPr>
              <a:t>Despre aplicarea prevederilor </a:t>
            </a:r>
            <a:r>
              <a:rPr lang="ro-RO" dirty="0" err="1" smtClean="0">
                <a:solidFill>
                  <a:srgbClr val="C00000"/>
                </a:solidFill>
              </a:rPr>
              <a:t>Hotărîrii</a:t>
            </a:r>
            <a:r>
              <a:rPr lang="ro-RO" dirty="0" smtClean="0">
                <a:solidFill>
                  <a:srgbClr val="C00000"/>
                </a:solidFill>
              </a:rPr>
              <a:t> Guvernului 316/2021</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r>
              <a:rPr lang="ro-RO" dirty="0" smtClean="0">
                <a:solidFill>
                  <a:schemeClr val="tx2">
                    <a:lumMod val="10000"/>
                  </a:schemeClr>
                </a:solidFill>
              </a:rPr>
              <a:t>În scopul aprobării unor măsuri de susţinere a angajatorilor şi salariaţilor din sectorul real în condiţiile aplicării măsurilor de restricţie pe perioada pandemiei de COVID 19, de către Guvernul Republicii Moldova a fost aprobată </a:t>
            </a:r>
            <a:r>
              <a:rPr lang="ro-RO" dirty="0" err="1" smtClean="0">
                <a:solidFill>
                  <a:schemeClr val="tx2">
                    <a:lumMod val="10000"/>
                  </a:schemeClr>
                </a:solidFill>
              </a:rPr>
              <a:t>Hotărîrea</a:t>
            </a:r>
            <a:r>
              <a:rPr lang="ro-RO" dirty="0" smtClean="0">
                <a:solidFill>
                  <a:schemeClr val="tx2">
                    <a:lumMod val="10000"/>
                  </a:schemeClr>
                </a:solidFill>
              </a:rPr>
              <a:t> Guvernului 316/2021 (în continuare </a:t>
            </a:r>
            <a:r>
              <a:rPr lang="ro-RO" dirty="0" err="1" smtClean="0">
                <a:solidFill>
                  <a:schemeClr val="tx2">
                    <a:lumMod val="10000"/>
                  </a:schemeClr>
                </a:solidFill>
              </a:rPr>
              <a:t>Hotărîrea</a:t>
            </a:r>
            <a:r>
              <a:rPr lang="ro-RO" dirty="0" smtClean="0">
                <a:solidFill>
                  <a:schemeClr val="tx2">
                    <a:lumMod val="10000"/>
                  </a:schemeClr>
                </a:solidFill>
              </a:rPr>
              <a:t> 316/2021) care a fost publicată în  Monitorul Oficial al RM nr. 273 (7983) din 5 noiembrie 2021. </a:t>
            </a:r>
            <a:r>
              <a:rPr lang="ro-RO" dirty="0" err="1" smtClean="0">
                <a:solidFill>
                  <a:schemeClr val="tx2">
                    <a:lumMod val="10000"/>
                  </a:schemeClr>
                </a:solidFill>
              </a:rPr>
              <a:t>Hotărîrea</a:t>
            </a:r>
            <a:r>
              <a:rPr lang="ro-RO" dirty="0" smtClean="0">
                <a:solidFill>
                  <a:schemeClr val="tx2">
                    <a:lumMod val="10000"/>
                  </a:schemeClr>
                </a:solidFill>
              </a:rPr>
              <a:t> dată include 3 anexe care reglementează următoarele:</a:t>
            </a:r>
            <a:endParaRPr lang="en-US" dirty="0" smtClean="0">
              <a:solidFill>
                <a:schemeClr val="tx2">
                  <a:lumMod val="10000"/>
                </a:schemeClr>
              </a:solidFill>
            </a:endParaRPr>
          </a:p>
          <a:p>
            <a:pPr lvl="0">
              <a:buNone/>
            </a:pPr>
            <a:r>
              <a:rPr lang="ro-RO" dirty="0" smtClean="0">
                <a:solidFill>
                  <a:schemeClr val="tx2">
                    <a:lumMod val="10000"/>
                  </a:schemeClr>
                </a:solidFill>
              </a:rPr>
              <a:t>-  Regulamentul privind acordarea din bugetul de stat  a indemnizațiilor </a:t>
            </a:r>
            <a:r>
              <a:rPr lang="ro-RO" b="1" dirty="0" smtClean="0">
                <a:solidFill>
                  <a:schemeClr val="tx2">
                    <a:lumMod val="10000"/>
                  </a:schemeClr>
                </a:solidFill>
              </a:rPr>
              <a:t>salariaților cu copii </a:t>
            </a:r>
            <a:r>
              <a:rPr lang="ro-RO" dirty="0" smtClean="0">
                <a:solidFill>
                  <a:schemeClr val="tx2">
                    <a:lumMod val="10000"/>
                  </a:schemeClr>
                </a:solidFill>
              </a:rPr>
              <a:t>în vârstă de până la 12 ani și copii cu dezabilități, care beneficiază de zile libere în cazul suspendării procesului educațional în regim cu prezență fizică (în continuare Anexa nr. 1 la </a:t>
            </a:r>
            <a:r>
              <a:rPr lang="ro-RO" dirty="0" err="1" smtClean="0">
                <a:solidFill>
                  <a:schemeClr val="tx2">
                    <a:lumMod val="10000"/>
                  </a:schemeClr>
                </a:solidFill>
              </a:rPr>
              <a:t>Hotărîrea</a:t>
            </a:r>
            <a:r>
              <a:rPr lang="ro-RO" dirty="0" smtClean="0">
                <a:solidFill>
                  <a:schemeClr val="tx2">
                    <a:lumMod val="10000"/>
                  </a:schemeClr>
                </a:solidFill>
              </a:rPr>
              <a:t> 316/2021); </a:t>
            </a:r>
            <a:endParaRPr lang="en-US" dirty="0" smtClean="0">
              <a:solidFill>
                <a:schemeClr val="tx2">
                  <a:lumMod val="10000"/>
                </a:schemeClr>
              </a:solidFill>
            </a:endParaRPr>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229600" cy="5737880"/>
          </a:xfrm>
        </p:spPr>
        <p:txBody>
          <a:bodyPr>
            <a:normAutofit/>
          </a:bodyPr>
          <a:lstStyle/>
          <a:p>
            <a:pPr lvl="0">
              <a:buNone/>
            </a:pPr>
            <a:r>
              <a:rPr lang="ro-RO" dirty="0" smtClean="0">
                <a:solidFill>
                  <a:schemeClr val="tx2">
                    <a:lumMod val="10000"/>
                  </a:schemeClr>
                </a:solidFill>
              </a:rPr>
              <a:t>- Regulamentul privind acordarea din bugetul de stat  a indemnizației pentru </a:t>
            </a:r>
            <a:r>
              <a:rPr lang="ro-RO" b="1" dirty="0" smtClean="0">
                <a:solidFill>
                  <a:schemeClr val="tx2">
                    <a:lumMod val="10000"/>
                  </a:schemeClr>
                </a:solidFill>
              </a:rPr>
              <a:t>șomajul tehnic,</a:t>
            </a:r>
            <a:r>
              <a:rPr lang="ro-RO" dirty="0" smtClean="0">
                <a:solidFill>
                  <a:schemeClr val="tx2">
                    <a:lumMod val="10000"/>
                  </a:schemeClr>
                </a:solidFill>
              </a:rPr>
              <a:t> instituit ca urmare a declarării stării de urgență, de asediu și de război și a restricțiilor impuse de starea de urgență în sănătate public (în continuare Anexa nr. 2 la </a:t>
            </a:r>
            <a:r>
              <a:rPr lang="ro-RO" dirty="0" err="1" smtClean="0">
                <a:solidFill>
                  <a:schemeClr val="tx2">
                    <a:lumMod val="10000"/>
                  </a:schemeClr>
                </a:solidFill>
              </a:rPr>
              <a:t>Hotărîrea</a:t>
            </a:r>
            <a:r>
              <a:rPr lang="ro-RO" dirty="0" smtClean="0">
                <a:solidFill>
                  <a:schemeClr val="tx2">
                    <a:lumMod val="10000"/>
                  </a:schemeClr>
                </a:solidFill>
              </a:rPr>
              <a:t> 316/2021); </a:t>
            </a:r>
            <a:endParaRPr lang="en-US" dirty="0" smtClean="0">
              <a:solidFill>
                <a:schemeClr val="tx2">
                  <a:lumMod val="10000"/>
                </a:schemeClr>
              </a:solidFill>
            </a:endParaRPr>
          </a:p>
          <a:p>
            <a:pPr lvl="0">
              <a:buNone/>
            </a:pPr>
            <a:r>
              <a:rPr lang="ro-RO" dirty="0" smtClean="0">
                <a:solidFill>
                  <a:schemeClr val="tx2">
                    <a:lumMod val="10000"/>
                  </a:schemeClr>
                </a:solidFill>
              </a:rPr>
              <a:t>- Regulamentul privind acordarea din bugetul de stat  a </a:t>
            </a:r>
            <a:r>
              <a:rPr lang="ro-RO" b="1" dirty="0" smtClean="0">
                <a:solidFill>
                  <a:schemeClr val="tx2">
                    <a:lumMod val="10000"/>
                  </a:schemeClr>
                </a:solidFill>
              </a:rPr>
              <a:t>compensației salariaților</a:t>
            </a:r>
            <a:r>
              <a:rPr lang="ro-RO" dirty="0" smtClean="0">
                <a:solidFill>
                  <a:schemeClr val="tx2">
                    <a:lumMod val="10000"/>
                  </a:schemeClr>
                </a:solidFill>
              </a:rPr>
              <a:t> pentru implementarea măsurilor speciale privind asigurarea securității, protecției vieții și sănătății populației (în continuare Anexa nr. 3 la </a:t>
            </a:r>
            <a:r>
              <a:rPr lang="ro-RO" dirty="0" err="1" smtClean="0">
                <a:solidFill>
                  <a:schemeClr val="tx2">
                    <a:lumMod val="10000"/>
                  </a:schemeClr>
                </a:solidFill>
              </a:rPr>
              <a:t>Hotărîrea</a:t>
            </a:r>
            <a:r>
              <a:rPr lang="ro-RO" dirty="0" smtClean="0">
                <a:solidFill>
                  <a:schemeClr val="tx2">
                    <a:lumMod val="10000"/>
                  </a:schemeClr>
                </a:solidFill>
              </a:rPr>
              <a:t> 316/2021); </a:t>
            </a:r>
            <a:endParaRPr lang="en-US" dirty="0" smtClean="0">
              <a:solidFill>
                <a:schemeClr val="tx2">
                  <a:lumMod val="10000"/>
                </a:schemeClr>
              </a:solidFill>
            </a:endParaRPr>
          </a:p>
          <a:p>
            <a:endParaRPr lang="en-US" dirty="0">
              <a:solidFill>
                <a:schemeClr val="tx2">
                  <a:lumMod val="1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229600" cy="1214446"/>
          </a:xfrm>
        </p:spPr>
        <p:txBody>
          <a:bodyPr>
            <a:normAutofit fontScale="90000"/>
          </a:bodyPr>
          <a:lstStyle/>
          <a:p>
            <a:r>
              <a:rPr lang="ro-RO" dirty="0" smtClean="0">
                <a:solidFill>
                  <a:srgbClr val="C00000"/>
                </a:solidFill>
              </a:rPr>
              <a:t>Vaccinarea salariaţilor </a:t>
            </a:r>
            <a:r>
              <a:rPr lang="ro-RO" dirty="0" err="1" smtClean="0">
                <a:solidFill>
                  <a:srgbClr val="C00000"/>
                </a:solidFill>
              </a:rPr>
              <a:t>salariaţilor</a:t>
            </a:r>
            <a:r>
              <a:rPr lang="ro-RO" dirty="0" smtClean="0">
                <a:solidFill>
                  <a:srgbClr val="C00000"/>
                </a:solidFill>
              </a:rPr>
              <a:t> împotriva SARS-CoV-2</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92500" lnSpcReduction="20000"/>
          </a:bodyPr>
          <a:lstStyle/>
          <a:p>
            <a:r>
              <a:rPr lang="ro-RO" dirty="0" smtClean="0">
                <a:solidFill>
                  <a:schemeClr val="tx2">
                    <a:lumMod val="10000"/>
                  </a:schemeClr>
                </a:solidFill>
              </a:rPr>
              <a:t>În Monitorul Oficial din 31 decembrie 2021 nr. 325-333 (8035-8043) a fost publicată Legea nr. 298 din 28 decembrie 2021pentru modificarea unor acte normative. Prin </a:t>
            </a:r>
            <a:r>
              <a:rPr lang="ro-RO" b="1" dirty="0" smtClean="0">
                <a:solidFill>
                  <a:schemeClr val="tx2">
                    <a:lumMod val="10000"/>
                  </a:schemeClr>
                </a:solidFill>
              </a:rPr>
              <a:t>art. V.</a:t>
            </a:r>
            <a:r>
              <a:rPr lang="ro-RO" dirty="0" smtClean="0">
                <a:solidFill>
                  <a:schemeClr val="tx2">
                    <a:lumMod val="10000"/>
                  </a:schemeClr>
                </a:solidFill>
              </a:rPr>
              <a:t>  a fost completată anexa nr. 3 la Legea nr. 489/1999 privind sistemul public de asigurări sociale unde,  pct. 41 a fost completat cu textul: „şi pentru vaccinarea salariaţilor împotriva SARS-CoV-2”.</a:t>
            </a:r>
            <a:endParaRPr lang="en-US" dirty="0" smtClean="0">
              <a:solidFill>
                <a:schemeClr val="tx2">
                  <a:lumMod val="10000"/>
                </a:schemeClr>
              </a:solidFill>
            </a:endParaRPr>
          </a:p>
          <a:p>
            <a:r>
              <a:rPr lang="ro-RO" dirty="0" smtClean="0">
                <a:solidFill>
                  <a:schemeClr val="tx2">
                    <a:lumMod val="10000"/>
                  </a:schemeClr>
                </a:solidFill>
              </a:rPr>
              <a:t>Redacţia nouă a pct. 41 din Legea nr. 489/1999:</a:t>
            </a:r>
            <a:endParaRPr lang="en-US" dirty="0" smtClean="0">
              <a:solidFill>
                <a:schemeClr val="tx2">
                  <a:lumMod val="10000"/>
                </a:schemeClr>
              </a:solidFill>
            </a:endParaRPr>
          </a:p>
          <a:p>
            <a:r>
              <a:rPr lang="ro-RO" dirty="0" smtClean="0">
                <a:solidFill>
                  <a:schemeClr val="tx2">
                    <a:lumMod val="10000"/>
                  </a:schemeClr>
                </a:solidFill>
              </a:rPr>
              <a:t>41) plățile efectuate de angajator pentru testarea salariaților în vederea depistării prezenței virusului SARS-CoV-2 şi pentru vaccinarea salariaţilor împotriva SARS-CoV-2.</a:t>
            </a:r>
            <a:endParaRPr lang="en-US" dirty="0" smtClean="0">
              <a:solidFill>
                <a:schemeClr val="tx2">
                  <a:lumMod val="10000"/>
                </a:schemeClr>
              </a:solidFill>
            </a:endParaRP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0"/>
            <a:ext cx="8229600" cy="1143000"/>
          </a:xfrm>
        </p:spPr>
        <p:txBody>
          <a:bodyPr>
            <a:normAutofit fontScale="90000"/>
          </a:bodyPr>
          <a:lstStyle/>
          <a:p>
            <a:r>
              <a:rPr lang="en-US" dirty="0" smtClean="0"/>
              <a:t/>
            </a:r>
            <a:br>
              <a:rPr lang="en-US" dirty="0" smtClean="0"/>
            </a:br>
            <a:r>
              <a:rPr lang="ro-RO" sz="3600" dirty="0" smtClean="0">
                <a:solidFill>
                  <a:srgbClr val="FF0000"/>
                </a:solidFill>
              </a:rPr>
              <a:t>Modificări </a:t>
            </a:r>
            <a:r>
              <a:rPr lang="ro-RO" sz="3600" dirty="0" smtClean="0">
                <a:solidFill>
                  <a:srgbClr val="FF0000"/>
                </a:solidFill>
              </a:rPr>
              <a:t>în Legea nr. 489/1999 privind sistemul public de asigurări sociale</a:t>
            </a:r>
            <a:r>
              <a:rPr lang="en-US" dirty="0" smtClean="0"/>
              <a:t/>
            </a:r>
            <a:br>
              <a:rPr lang="en-US" dirty="0" smtClean="0"/>
            </a:br>
            <a:endParaRPr lang="en-US" dirty="0"/>
          </a:p>
        </p:txBody>
      </p:sp>
      <p:sp>
        <p:nvSpPr>
          <p:cNvPr id="3" name="Content Placeholder 2"/>
          <p:cNvSpPr>
            <a:spLocks noGrp="1"/>
          </p:cNvSpPr>
          <p:nvPr>
            <p:ph idx="1"/>
          </p:nvPr>
        </p:nvSpPr>
        <p:spPr>
          <a:xfrm>
            <a:off x="457200" y="1285860"/>
            <a:ext cx="8472518" cy="5429288"/>
          </a:xfrm>
        </p:spPr>
        <p:txBody>
          <a:bodyPr>
            <a:normAutofit fontScale="70000" lnSpcReduction="20000"/>
          </a:bodyPr>
          <a:lstStyle/>
          <a:p>
            <a:r>
              <a:rPr lang="ro-RO" sz="3400" b="1" dirty="0" smtClean="0">
                <a:solidFill>
                  <a:schemeClr val="tx2">
                    <a:lumMod val="10000"/>
                  </a:schemeClr>
                </a:solidFill>
              </a:rPr>
              <a:t>În Monitorul Oficial din 31 decembrie 2021 au fost publicate modificările la Legea 489/1999 care au intrat în vigoare </a:t>
            </a:r>
            <a:r>
              <a:rPr lang="ro-RO" sz="3400" b="1" dirty="0" err="1" smtClean="0">
                <a:solidFill>
                  <a:schemeClr val="tx2">
                    <a:lumMod val="10000"/>
                  </a:schemeClr>
                </a:solidFill>
              </a:rPr>
              <a:t>începînd</a:t>
            </a:r>
            <a:r>
              <a:rPr lang="ro-RO" sz="3400" b="1" dirty="0" smtClean="0">
                <a:solidFill>
                  <a:schemeClr val="tx2">
                    <a:lumMod val="10000"/>
                  </a:schemeClr>
                </a:solidFill>
              </a:rPr>
              <a:t> cu 1 ianuarie 2022.</a:t>
            </a:r>
            <a:endParaRPr lang="en-US" sz="3400" b="1" dirty="0" smtClean="0">
              <a:solidFill>
                <a:schemeClr val="tx2">
                  <a:lumMod val="10000"/>
                </a:schemeClr>
              </a:solidFill>
            </a:endParaRPr>
          </a:p>
          <a:p>
            <a:r>
              <a:rPr lang="ro-RO" sz="3400" b="1" dirty="0" smtClean="0">
                <a:solidFill>
                  <a:schemeClr val="tx2">
                    <a:lumMod val="10000"/>
                  </a:schemeClr>
                </a:solidFill>
              </a:rPr>
              <a:t>Prevederile incluse în lege au fost anterior prevăzute în legea anuală a bugetului asigurărilor sociale de stat şi ţin de asigurarea socială pe bază de contract individual, veniturile bugetului asigurărilor sociale de stat, calculul şi plata contribuţiei de asigurări sociale, stabilirea majorărilor în caz de neplată în termen a contribuţiei de asigurări sociale şi modul de accesare a datelor din contul personal de asigurări sociale.</a:t>
            </a:r>
            <a:endParaRPr lang="en-US" sz="3400" b="1" dirty="0" smtClean="0">
              <a:solidFill>
                <a:schemeClr val="tx2">
                  <a:lumMod val="10000"/>
                </a:schemeClr>
              </a:solidFill>
            </a:endParaRPr>
          </a:p>
          <a:p>
            <a:pPr>
              <a:buNone/>
            </a:pPr>
            <a:endParaRPr lang="en-US" sz="3400" b="1" dirty="0" smtClean="0">
              <a:solidFill>
                <a:schemeClr val="tx2">
                  <a:lumMod val="10000"/>
                </a:schemeClr>
              </a:solidFill>
            </a:endParaRPr>
          </a:p>
          <a:p>
            <a:r>
              <a:rPr lang="ro-RO" sz="3400" b="1" dirty="0" smtClean="0">
                <a:solidFill>
                  <a:schemeClr val="tx2">
                    <a:lumMod val="10000"/>
                  </a:schemeClr>
                </a:solidFill>
              </a:rPr>
              <a:t>Tarifele contribuţiilor de asigurări sociale au rămas neschimbate pentru anul 2022 pentru angajatori şi pentru liber profesioniştii din domeniul justiţiei. Taxa fixă pentru fondatorii întreprinderilor individuale în 2022 constituie 12838 lei.</a:t>
            </a:r>
            <a:endParaRPr lang="en-US" sz="3400" b="1" dirty="0" smtClean="0">
              <a:solidFill>
                <a:schemeClr val="tx2">
                  <a:lumMod val="10000"/>
                </a:schemeClr>
              </a:solidFill>
            </a:endParaRP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500726"/>
          </a:xfrm>
        </p:spPr>
        <p:txBody>
          <a:bodyPr>
            <a:normAutofit fontScale="70000" lnSpcReduction="20000"/>
          </a:bodyPr>
          <a:lstStyle/>
          <a:p>
            <a:endParaRPr lang="ro-RO" dirty="0" smtClean="0">
              <a:solidFill>
                <a:schemeClr val="tx2">
                  <a:lumMod val="10000"/>
                </a:schemeClr>
              </a:solidFill>
            </a:endParaRPr>
          </a:p>
          <a:p>
            <a:r>
              <a:rPr lang="ro-RO" dirty="0" smtClean="0">
                <a:solidFill>
                  <a:schemeClr val="tx2">
                    <a:lumMod val="10000"/>
                  </a:schemeClr>
                </a:solidFill>
              </a:rPr>
              <a:t>Prin art. 15</a:t>
            </a:r>
            <a:r>
              <a:rPr lang="ro-RO" baseline="30000" dirty="0" smtClean="0">
                <a:solidFill>
                  <a:schemeClr val="tx2">
                    <a:lumMod val="10000"/>
                  </a:schemeClr>
                </a:solidFill>
              </a:rPr>
              <a:t>2</a:t>
            </a:r>
            <a:r>
              <a:rPr lang="ro-RO" dirty="0" smtClean="0">
                <a:solidFill>
                  <a:schemeClr val="tx2">
                    <a:lumMod val="10000"/>
                  </a:schemeClr>
                </a:solidFill>
              </a:rPr>
              <a:t> din Legea 156/1998 privind sistemul public de pensii este reglementat următoarele:</a:t>
            </a:r>
            <a:endParaRPr lang="en-US" dirty="0" smtClean="0">
              <a:solidFill>
                <a:schemeClr val="tx2">
                  <a:lumMod val="10000"/>
                </a:schemeClr>
              </a:solidFill>
            </a:endParaRPr>
          </a:p>
          <a:p>
            <a:r>
              <a:rPr lang="ro-RO" dirty="0" smtClean="0">
                <a:solidFill>
                  <a:schemeClr val="tx2">
                    <a:lumMod val="10000"/>
                  </a:schemeClr>
                </a:solidFill>
              </a:rPr>
              <a:t>(1) Dreptul la pensie anticipată pentru carieră lungă se acordă persoanelor care au realizat un stagiu contributiv de cotizare cu 5 ani pentru bărbați și cu 3 ani pentru femei mai mare decât cel prevăzut la art. 42 alin. (1).</a:t>
            </a:r>
            <a:endParaRPr lang="en-US" dirty="0" smtClean="0">
              <a:solidFill>
                <a:schemeClr val="tx2">
                  <a:lumMod val="10000"/>
                </a:schemeClr>
              </a:solidFill>
            </a:endParaRPr>
          </a:p>
          <a:p>
            <a:r>
              <a:rPr lang="ro-RO" dirty="0" smtClean="0">
                <a:solidFill>
                  <a:schemeClr val="tx2">
                    <a:lumMod val="10000"/>
                  </a:schemeClr>
                </a:solidFill>
              </a:rPr>
              <a:t>(2) La calcularea stagiului de cotizare necesar acordării pensiei anticipate pentru carieră lungă nu se iau în calcul perioadele necontributive prevăzute la art. 5 alin. (2).</a:t>
            </a:r>
            <a:endParaRPr lang="en-US" dirty="0" smtClean="0">
              <a:solidFill>
                <a:schemeClr val="tx2">
                  <a:lumMod val="10000"/>
                </a:schemeClr>
              </a:solidFill>
            </a:endParaRPr>
          </a:p>
          <a:p>
            <a:r>
              <a:rPr lang="ro-RO" dirty="0" smtClean="0">
                <a:solidFill>
                  <a:schemeClr val="tx2">
                    <a:lumMod val="10000"/>
                  </a:schemeClr>
                </a:solidFill>
              </a:rPr>
              <a:t>(3) Cuantumul pensiei anticipate pentru carieră lungă se stabilește în aceleași condiții în care se stabilește cel al pensiei pentru limită de vârstă.</a:t>
            </a:r>
            <a:endParaRPr lang="en-US" dirty="0" smtClean="0">
              <a:solidFill>
                <a:schemeClr val="tx2">
                  <a:lumMod val="10000"/>
                </a:schemeClr>
              </a:solidFill>
            </a:endParaRPr>
          </a:p>
          <a:p>
            <a:r>
              <a:rPr lang="ro-RO" dirty="0" smtClean="0">
                <a:solidFill>
                  <a:schemeClr val="tx2">
                    <a:lumMod val="10000"/>
                  </a:schemeClr>
                </a:solidFill>
              </a:rPr>
              <a:t>(4) Pensia anticipată pentru carieră lungă se acordă de la data depunerii cererii.</a:t>
            </a:r>
            <a:endParaRPr lang="en-US" dirty="0" smtClean="0">
              <a:solidFill>
                <a:schemeClr val="tx2">
                  <a:lumMod val="10000"/>
                </a:schemeClr>
              </a:solidFill>
            </a:endParaRPr>
          </a:p>
          <a:p>
            <a:r>
              <a:rPr lang="ro-RO" dirty="0" smtClean="0">
                <a:solidFill>
                  <a:schemeClr val="tx2">
                    <a:lumMod val="10000"/>
                  </a:schemeClr>
                </a:solidFill>
              </a:rPr>
              <a:t>(5) La data îndeplinirii cumulative a condițiilor pentru acordarea pensiilor pentru limită de vârstă prevăzute la art. 15 alin. (1) se acordă, la cerere, pensie pentru limită de vârstă prin adăugarea perioadelor necontributive asimilate și a celor contributive.</a:t>
            </a:r>
            <a:endParaRPr lang="en-US" dirty="0" smtClean="0">
              <a:solidFill>
                <a:schemeClr val="tx2">
                  <a:lumMod val="10000"/>
                </a:schemeClr>
              </a:solidFill>
            </a:endParaRPr>
          </a:p>
          <a:p>
            <a:r>
              <a:rPr lang="ro-RO" dirty="0" smtClean="0"/>
              <a:t> </a:t>
            </a:r>
            <a:endParaRPr lang="en-US" dirty="0" smtClean="0"/>
          </a:p>
          <a:p>
            <a:endParaRPr lang="en-US" dirty="0"/>
          </a:p>
        </p:txBody>
      </p:sp>
      <p:sp>
        <p:nvSpPr>
          <p:cNvPr id="4" name="Title 1"/>
          <p:cNvSpPr>
            <a:spLocks noGrp="1"/>
          </p:cNvSpPr>
          <p:nvPr>
            <p:ph type="title"/>
          </p:nvPr>
        </p:nvSpPr>
        <p:spPr>
          <a:xfrm>
            <a:off x="457200" y="274638"/>
            <a:ext cx="8229600" cy="725470"/>
          </a:xfrm>
        </p:spPr>
        <p:txBody>
          <a:bodyPr>
            <a:normAutofit fontScale="90000"/>
          </a:bodyPr>
          <a:lstStyle/>
          <a:p>
            <a:r>
              <a:rPr lang="ro-RO" dirty="0" smtClean="0"/>
              <a:t> </a:t>
            </a:r>
            <a:r>
              <a:rPr lang="en-US" dirty="0" smtClean="0"/>
              <a:t/>
            </a:r>
            <a:br>
              <a:rPr lang="en-US" dirty="0" smtClean="0"/>
            </a:br>
            <a:r>
              <a:rPr lang="en-US" dirty="0" err="1" smtClean="0">
                <a:solidFill>
                  <a:srgbClr val="FF0000"/>
                </a:solidFill>
              </a:rPr>
              <a:t>Modific</a:t>
            </a:r>
            <a:r>
              <a:rPr lang="ro-RO" dirty="0" err="1" smtClean="0">
                <a:solidFill>
                  <a:srgbClr val="FF0000"/>
                </a:solidFill>
              </a:rPr>
              <a:t>ările</a:t>
            </a:r>
            <a:r>
              <a:rPr lang="ro-RO" dirty="0" smtClean="0">
                <a:solidFill>
                  <a:srgbClr val="FF0000"/>
                </a:solidFill>
              </a:rPr>
              <a:t> în legislația de pensii</a:t>
            </a:r>
            <a:r>
              <a:rPr lang="en-US" dirty="0" smtClean="0"/>
              <a:t/>
            </a:r>
            <a:br>
              <a:rPr lang="en-US" dirty="0" smtClean="0"/>
            </a:b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050" name="Picture 2"/>
          <p:cNvPicPr>
            <a:picLocks noGrp="1" noChangeAspect="1" noChangeArrowheads="1"/>
          </p:cNvPicPr>
          <p:nvPr>
            <p:ph idx="1"/>
          </p:nvPr>
        </p:nvPicPr>
        <p:blipFill>
          <a:blip r:embed="rId2" cstate="print"/>
          <a:srcRect l="22536" t="21013" r="23451" b="12260"/>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28736"/>
          </a:xfrm>
        </p:spPr>
        <p:txBody>
          <a:bodyPr>
            <a:normAutofit fontScale="90000"/>
          </a:bodyPr>
          <a:lstStyle/>
          <a:p>
            <a:pPr algn="ct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r>
              <a:rPr lang="ro-RO" sz="3100" b="1" dirty="0" smtClean="0">
                <a:solidFill>
                  <a:schemeClr val="tx1"/>
                </a:solidFill>
                <a:latin typeface="Algerian" pitchFamily="82" charset="0"/>
              </a:rPr>
              <a:t>Aspecte privind prezentarea Formularului IRM 19</a:t>
            </a:r>
            <a:r>
              <a:rPr lang="en-US" sz="3100" dirty="0" smtClean="0">
                <a:solidFill>
                  <a:schemeClr val="tx1"/>
                </a:solidFill>
                <a:latin typeface="Algerian" pitchFamily="82" charset="0"/>
              </a:rPr>
              <a:t/>
            </a:r>
            <a:br>
              <a:rPr lang="en-US" sz="3100" dirty="0" smtClean="0">
                <a:solidFill>
                  <a:schemeClr val="tx1"/>
                </a:solidFill>
                <a:latin typeface="Algerian" pitchFamily="82" charset="0"/>
              </a:rPr>
            </a:br>
            <a:endParaRPr lang="en-US" sz="3100" dirty="0">
              <a:solidFill>
                <a:schemeClr val="tx1"/>
              </a:solidFill>
              <a:latin typeface="Algerian" pitchFamily="82" charset="0"/>
            </a:endParaRPr>
          </a:p>
        </p:txBody>
      </p:sp>
      <p:graphicFrame>
        <p:nvGraphicFramePr>
          <p:cNvPr id="5" name="Content Placeholder 4"/>
          <p:cNvGraphicFramePr>
            <a:graphicFrameLocks noGrp="1"/>
          </p:cNvGraphicFramePr>
          <p:nvPr>
            <p:ph idx="1"/>
          </p:nvPr>
        </p:nvGraphicFramePr>
        <p:xfrm>
          <a:off x="214281" y="1000109"/>
          <a:ext cx="8786876" cy="5857990"/>
        </p:xfrm>
        <a:graphic>
          <a:graphicData uri="http://schemas.openxmlformats.org/drawingml/2006/table">
            <a:tbl>
              <a:tblPr firstRow="1" bandRow="1">
                <a:tableStyleId>{073A0DAA-6AF3-43AB-8588-CEC1D06C72B9}</a:tableStyleId>
              </a:tblPr>
              <a:tblGrid>
                <a:gridCol w="617801"/>
                <a:gridCol w="2471326"/>
                <a:gridCol w="1716199"/>
                <a:gridCol w="3981550"/>
              </a:tblGrid>
              <a:tr h="1063158">
                <a:tc>
                  <a:txBody>
                    <a:bodyPr/>
                    <a:lstStyle/>
                    <a:p>
                      <a:pPr algn="just">
                        <a:lnSpc>
                          <a:spcPct val="115000"/>
                        </a:lnSpc>
                        <a:spcAft>
                          <a:spcPts val="0"/>
                        </a:spcAft>
                      </a:pPr>
                      <a:r>
                        <a:rPr lang="ro-RO" sz="1600" b="1" dirty="0">
                          <a:solidFill>
                            <a:schemeClr val="tx2">
                              <a:lumMod val="10000"/>
                            </a:schemeClr>
                          </a:solidFill>
                        </a:rPr>
                        <a:t>Nr. d/o</a:t>
                      </a:r>
                      <a:endParaRPr lang="en-US" sz="16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15000"/>
                        </a:lnSpc>
                        <a:spcAft>
                          <a:spcPts val="0"/>
                        </a:spcAft>
                      </a:pPr>
                      <a:r>
                        <a:rPr lang="ro-RO" sz="1600" b="1" dirty="0">
                          <a:solidFill>
                            <a:schemeClr val="tx2">
                              <a:lumMod val="10000"/>
                            </a:schemeClr>
                          </a:solidFill>
                        </a:rPr>
                        <a:t>Tipul de modificare a relaţiilor de muncă </a:t>
                      </a:r>
                      <a:endParaRPr lang="en-US" sz="16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15000"/>
                        </a:lnSpc>
                        <a:spcAft>
                          <a:spcPts val="0"/>
                        </a:spcAft>
                      </a:pPr>
                      <a:r>
                        <a:rPr lang="ro-RO" sz="1600" b="1" dirty="0">
                          <a:solidFill>
                            <a:schemeClr val="tx2">
                              <a:lumMod val="10000"/>
                            </a:schemeClr>
                          </a:solidFill>
                        </a:rPr>
                        <a:t>Necesitatea prezentării Informaţiei IRM 19</a:t>
                      </a:r>
                      <a:endParaRPr lang="en-US" sz="16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15000"/>
                        </a:lnSpc>
                        <a:spcAft>
                          <a:spcPts val="0"/>
                        </a:spcAft>
                      </a:pPr>
                      <a:r>
                        <a:rPr lang="ro-RO" sz="1600" b="1" dirty="0">
                          <a:solidFill>
                            <a:schemeClr val="tx2">
                              <a:lumMod val="10000"/>
                            </a:schemeClr>
                          </a:solidFill>
                        </a:rPr>
                        <a:t>Notă</a:t>
                      </a:r>
                      <a:endParaRPr lang="en-US" sz="16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1196075">
                <a:tc>
                  <a:txBody>
                    <a:bodyPr/>
                    <a:lstStyle/>
                    <a:p>
                      <a:pPr algn="just">
                        <a:lnSpc>
                          <a:spcPct val="115000"/>
                        </a:lnSpc>
                        <a:spcAft>
                          <a:spcPts val="0"/>
                        </a:spcAft>
                      </a:pPr>
                      <a:r>
                        <a:rPr lang="ro-RO" sz="1600" b="1" dirty="0">
                          <a:solidFill>
                            <a:schemeClr val="tx2">
                              <a:lumMod val="10000"/>
                            </a:schemeClr>
                          </a:solidFill>
                        </a:rPr>
                        <a:t>1.</a:t>
                      </a:r>
                      <a:endParaRPr lang="en-US" sz="16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1800" b="1" dirty="0">
                          <a:solidFill>
                            <a:schemeClr val="tx2">
                              <a:lumMod val="10000"/>
                            </a:schemeClr>
                          </a:solidFill>
                        </a:rPr>
                        <a:t>Situaţii de acordare a concediului de maternitate soţiei</a:t>
                      </a:r>
                      <a:endParaRPr lang="en-US" sz="18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1800" b="1" dirty="0">
                          <a:solidFill>
                            <a:schemeClr val="tx2">
                              <a:lumMod val="10000"/>
                            </a:schemeClr>
                          </a:solidFill>
                        </a:rPr>
                        <a:t>Nu se prezintă</a:t>
                      </a:r>
                      <a:endParaRPr lang="en-US" sz="18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1800" b="1" dirty="0">
                          <a:solidFill>
                            <a:schemeClr val="tx2">
                              <a:lumMod val="10000"/>
                            </a:schemeClr>
                          </a:solidFill>
                        </a:rPr>
                        <a:t>Perioadele de aflare a soţiei în concediu de maternitate nu se declară nici în Darea de seamă IPC 21</a:t>
                      </a:r>
                      <a:endParaRPr lang="en-US" sz="18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r>
              <a:tr h="1802722">
                <a:tc>
                  <a:txBody>
                    <a:bodyPr/>
                    <a:lstStyle/>
                    <a:p>
                      <a:pPr algn="just">
                        <a:lnSpc>
                          <a:spcPct val="115000"/>
                        </a:lnSpc>
                        <a:spcAft>
                          <a:spcPts val="0"/>
                        </a:spcAft>
                      </a:pPr>
                      <a:r>
                        <a:rPr lang="ro-RO" sz="1600" b="1" dirty="0">
                          <a:solidFill>
                            <a:schemeClr val="tx2">
                              <a:lumMod val="10000"/>
                            </a:schemeClr>
                          </a:solidFill>
                        </a:rPr>
                        <a:t>2.</a:t>
                      </a:r>
                      <a:endParaRPr lang="en-US" sz="16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1800" b="1" dirty="0">
                          <a:solidFill>
                            <a:schemeClr val="tx2">
                              <a:lumMod val="10000"/>
                            </a:schemeClr>
                          </a:solidFill>
                        </a:rPr>
                        <a:t>Situaţii de beneficiere a soţiei de indemnizaţie de maternitate din venitul asigurat al soţului</a:t>
                      </a:r>
                      <a:endParaRPr lang="en-US" sz="18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1800" b="1" dirty="0">
                          <a:solidFill>
                            <a:schemeClr val="tx2">
                              <a:lumMod val="10000"/>
                            </a:schemeClr>
                          </a:solidFill>
                        </a:rPr>
                        <a:t>Nu se prezintă</a:t>
                      </a:r>
                      <a:endParaRPr lang="en-US" sz="18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1800" b="1" dirty="0">
                          <a:solidFill>
                            <a:schemeClr val="tx2">
                              <a:lumMod val="10000"/>
                            </a:schemeClr>
                          </a:solidFill>
                        </a:rPr>
                        <a:t>Perioadele de beneficiere de indemnizaţie de  maternitate din venitul asigurat al soţului  nu se declară nici în Darea de seamă IPC 21</a:t>
                      </a:r>
                      <a:endParaRPr lang="en-US" sz="18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r>
              <a:tr h="1581646">
                <a:tc>
                  <a:txBody>
                    <a:bodyPr/>
                    <a:lstStyle/>
                    <a:p>
                      <a:pPr algn="just">
                        <a:lnSpc>
                          <a:spcPct val="115000"/>
                        </a:lnSpc>
                        <a:spcAft>
                          <a:spcPts val="0"/>
                        </a:spcAft>
                      </a:pPr>
                      <a:r>
                        <a:rPr lang="ro-RO" sz="1600" b="1">
                          <a:solidFill>
                            <a:schemeClr val="tx2">
                              <a:lumMod val="10000"/>
                            </a:schemeClr>
                          </a:solidFill>
                        </a:rPr>
                        <a:t>3.</a:t>
                      </a:r>
                      <a:endParaRPr lang="en-US" sz="1600" b="1">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1800" b="1">
                          <a:solidFill>
                            <a:schemeClr val="tx2">
                              <a:lumMod val="10000"/>
                            </a:schemeClr>
                          </a:solidFill>
                        </a:rPr>
                        <a:t>Situaţii de acordare a concediului de îngrijire a copilului pînă la 3 ani mamei</a:t>
                      </a:r>
                      <a:endParaRPr lang="en-US" sz="1800" b="1">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1800" b="1" dirty="0">
                          <a:solidFill>
                            <a:schemeClr val="tx2">
                              <a:lumMod val="10000"/>
                            </a:schemeClr>
                          </a:solidFill>
                        </a:rPr>
                        <a:t>Se prezintă</a:t>
                      </a:r>
                      <a:endParaRPr lang="en-US" sz="18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1800" b="1" dirty="0">
                          <a:solidFill>
                            <a:schemeClr val="tx2">
                              <a:lumMod val="10000"/>
                            </a:schemeClr>
                          </a:solidFill>
                        </a:rPr>
                        <a:t>Se prezintă Informaţia IRM 19 şi în caz de plecare repetată în concediu de îngrijire a copilului, </a:t>
                      </a:r>
                      <a:r>
                        <a:rPr lang="ro-RO" sz="1800" b="1" dirty="0" err="1">
                          <a:solidFill>
                            <a:schemeClr val="tx2">
                              <a:lumMod val="10000"/>
                            </a:schemeClr>
                          </a:solidFill>
                        </a:rPr>
                        <a:t>pînă</a:t>
                      </a:r>
                      <a:r>
                        <a:rPr lang="ro-RO" sz="1800" b="1" dirty="0">
                          <a:solidFill>
                            <a:schemeClr val="tx2">
                              <a:lumMod val="10000"/>
                            </a:schemeClr>
                          </a:solidFill>
                        </a:rPr>
                        <a:t> la revenirea din concediul precedent</a:t>
                      </a:r>
                      <a:endParaRPr lang="en-US" sz="1800" b="1"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r>
            </a:tbl>
          </a:graphicData>
        </a:graphic>
      </p:graphicFrame>
      <p:sp>
        <p:nvSpPr>
          <p:cNvPr id="4" name="Rectangle 3"/>
          <p:cNvSpPr/>
          <p:nvPr/>
        </p:nvSpPr>
        <p:spPr>
          <a:xfrm>
            <a:off x="0" y="0"/>
            <a:ext cx="9144000" cy="954107"/>
          </a:xfrm>
          <a:prstGeom prst="rect">
            <a:avLst/>
          </a:prstGeom>
        </p:spPr>
        <p:txBody>
          <a:bodyPr wrap="square">
            <a:spAutoFit/>
          </a:bodyPr>
          <a:lstStyle/>
          <a:p>
            <a:pPr algn="ctr"/>
            <a:r>
              <a:rPr lang="ro-RO" sz="2800" b="1" dirty="0" smtClean="0">
                <a:solidFill>
                  <a:srgbClr val="FF0000"/>
                </a:solidFill>
                <a:latin typeface="Algerian" pitchFamily="82" charset="0"/>
              </a:rPr>
              <a:t>Aspecte privind prezentarea Formularului IRM 19</a:t>
            </a:r>
            <a:endParaRPr lang="en-US" sz="2800"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z="2700" dirty="0" smtClean="0">
                <a:solidFill>
                  <a:srgbClr val="C00000"/>
                </a:solidFill>
              </a:rPr>
              <a:t/>
            </a:r>
            <a:br>
              <a:rPr lang="ro-RO" sz="2700" dirty="0" smtClean="0">
                <a:solidFill>
                  <a:srgbClr val="C00000"/>
                </a:solidFill>
              </a:rPr>
            </a:br>
            <a:r>
              <a:rPr lang="ro-RO" sz="2700" dirty="0" smtClean="0">
                <a:solidFill>
                  <a:srgbClr val="C00000"/>
                </a:solidFill>
              </a:rPr>
              <a:t/>
            </a:r>
            <a:br>
              <a:rPr lang="ro-RO" sz="2700" dirty="0" smtClean="0">
                <a:solidFill>
                  <a:srgbClr val="C00000"/>
                </a:solidFill>
              </a:rPr>
            </a:br>
            <a:r>
              <a:rPr lang="ro-RO" sz="2700" dirty="0" smtClean="0">
                <a:solidFill>
                  <a:srgbClr val="C00000"/>
                </a:solidFill>
              </a:rPr>
              <a:t/>
            </a:r>
            <a:br>
              <a:rPr lang="ro-RO" sz="2700" dirty="0" smtClean="0">
                <a:solidFill>
                  <a:srgbClr val="C00000"/>
                </a:solidFill>
              </a:rPr>
            </a:br>
            <a:r>
              <a:rPr lang="ro-RO" sz="2700" dirty="0" smtClean="0">
                <a:solidFill>
                  <a:srgbClr val="C00000"/>
                </a:solidFill>
              </a:rPr>
              <a:t/>
            </a:r>
            <a:br>
              <a:rPr lang="ro-RO" sz="2700" dirty="0" smtClean="0">
                <a:solidFill>
                  <a:srgbClr val="C00000"/>
                </a:solidFill>
              </a:rPr>
            </a:br>
            <a:r>
              <a:rPr lang="en-US" dirty="0" smtClean="0">
                <a:solidFill>
                  <a:srgbClr val="FF0000"/>
                </a:solidFill>
              </a:rPr>
              <a:t/>
            </a:r>
            <a:br>
              <a:rPr lang="en-US" dirty="0" smtClean="0">
                <a:solidFill>
                  <a:srgbClr val="FF0000"/>
                </a:solidFill>
              </a:rPr>
            </a:br>
            <a:endParaRPr lang="en-US" dirty="0">
              <a:solidFill>
                <a:srgbClr val="FF0000"/>
              </a:solidFill>
            </a:endParaRPr>
          </a:p>
        </p:txBody>
      </p:sp>
      <p:sp>
        <p:nvSpPr>
          <p:cNvPr id="3" name="Content Placeholder 2"/>
          <p:cNvSpPr>
            <a:spLocks noGrp="1"/>
          </p:cNvSpPr>
          <p:nvPr>
            <p:ph idx="1"/>
          </p:nvPr>
        </p:nvSpPr>
        <p:spPr>
          <a:xfrm>
            <a:off x="214282" y="0"/>
            <a:ext cx="8715436" cy="6715148"/>
          </a:xfrm>
        </p:spPr>
        <p:txBody>
          <a:bodyPr>
            <a:normAutofit fontScale="70000" lnSpcReduction="20000"/>
          </a:bodyPr>
          <a:lstStyle/>
          <a:p>
            <a:endParaRPr lang="ro-RO" dirty="0" smtClean="0">
              <a:solidFill>
                <a:srgbClr val="FF0000"/>
              </a:solidFill>
            </a:endParaRPr>
          </a:p>
          <a:p>
            <a:r>
              <a:rPr lang="ro-RO" sz="3400" b="1" dirty="0" smtClean="0">
                <a:solidFill>
                  <a:srgbClr val="C00000"/>
                </a:solidFill>
              </a:rPr>
              <a:t>În monitorul oficial din 10 decembrie 2021 a fost publicată </a:t>
            </a:r>
            <a:r>
              <a:rPr lang="ro-RO" sz="3400" b="1" dirty="0" err="1" smtClean="0">
                <a:solidFill>
                  <a:srgbClr val="C00000"/>
                </a:solidFill>
              </a:rPr>
              <a:t>Hotărîrea</a:t>
            </a:r>
            <a:r>
              <a:rPr lang="ro-RO" sz="3400" b="1" dirty="0" smtClean="0">
                <a:solidFill>
                  <a:srgbClr val="C00000"/>
                </a:solidFill>
              </a:rPr>
              <a:t> Guvernului 399/2021 pentru aprobarea Regulamentului administrării Registrului de stat al evidenţei individuale în sistemul public de asigurări sociale.</a:t>
            </a:r>
          </a:p>
          <a:p>
            <a:endParaRPr lang="ro-RO" dirty="0" smtClean="0">
              <a:solidFill>
                <a:srgbClr val="FF0000"/>
              </a:solidFill>
            </a:endParaRPr>
          </a:p>
          <a:p>
            <a:r>
              <a:rPr lang="ro-RO" sz="3100" b="1" dirty="0" smtClean="0">
                <a:solidFill>
                  <a:schemeClr val="tx2">
                    <a:lumMod val="10000"/>
                  </a:schemeClr>
                </a:solidFill>
              </a:rPr>
              <a:t>Conform pct. 19 al </a:t>
            </a:r>
            <a:r>
              <a:rPr lang="ro-RO" sz="3100" b="1" dirty="0" err="1" smtClean="0">
                <a:solidFill>
                  <a:schemeClr val="tx2">
                    <a:lumMod val="10000"/>
                  </a:schemeClr>
                </a:solidFill>
              </a:rPr>
              <a:t>Hotărîrii</a:t>
            </a:r>
            <a:r>
              <a:rPr lang="ro-RO" sz="3100" b="1" dirty="0" smtClean="0">
                <a:solidFill>
                  <a:schemeClr val="tx2">
                    <a:lumMod val="10000"/>
                  </a:schemeClr>
                </a:solidFill>
              </a:rPr>
              <a:t> Guvernului 399/2021, Registrul conţine unica sursă de informaţii privind contribuţiile de asigurări sociale calculate, plătite şi declarate de către plătitorii de contribuţii la bugetul asigurărilor sociale de stat. Totodată, în pct. 22 şi 23  este prevăzut că,  informaţia care se conţine în Registru este distribuită pe conturile personale de asigurări sociale gestionate în baza codului CPAS, care este criteriul de bază de identificare a persoanelor asigurate în sistemul public de asigurări sociale şi reprezintă un cod numeric din 11 cifre. La contul personal de asigurări sociale are loc acumularea informației despre contribuțiile de asigurări sociale calculate, plătite și declarate pentru fiecare asigurat, în baza căruia se stabilesc prestațiile de asigurări sociale prevăzute de legislație.</a:t>
            </a:r>
            <a:endParaRPr lang="en-US" sz="3100" b="1" dirty="0" smtClean="0">
              <a:solidFill>
                <a:schemeClr val="tx2">
                  <a:lumMod val="10000"/>
                </a:schemeClr>
              </a:solidFill>
            </a:endParaRPr>
          </a:p>
          <a:p>
            <a:endParaRPr 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14282" y="214291"/>
          <a:ext cx="8715437" cy="6635826"/>
        </p:xfrm>
        <a:graphic>
          <a:graphicData uri="http://schemas.openxmlformats.org/drawingml/2006/table">
            <a:tbl>
              <a:tblPr firstRow="1" bandRow="1">
                <a:tableStyleId>{5C22544A-7EE6-4342-B048-85BDC9FD1C3A}</a:tableStyleId>
              </a:tblPr>
              <a:tblGrid>
                <a:gridCol w="680898"/>
                <a:gridCol w="2496627"/>
                <a:gridCol w="1513108"/>
                <a:gridCol w="4024804"/>
              </a:tblGrid>
              <a:tr h="1600098">
                <a:tc>
                  <a:txBody>
                    <a:bodyPr/>
                    <a:lstStyle/>
                    <a:p>
                      <a:pPr algn="just">
                        <a:lnSpc>
                          <a:spcPct val="115000"/>
                        </a:lnSpc>
                        <a:spcAft>
                          <a:spcPts val="0"/>
                        </a:spcAft>
                      </a:pPr>
                      <a:r>
                        <a:rPr lang="ro-RO" sz="1600" dirty="0">
                          <a:solidFill>
                            <a:srgbClr val="000000"/>
                          </a:solidFill>
                          <a:latin typeface="Times New Roman"/>
                          <a:ea typeface="Calibri"/>
                          <a:cs typeface="Times New Roman"/>
                        </a:rPr>
                        <a:t>4.</a:t>
                      </a:r>
                      <a:endParaRPr lang="en-US" sz="1600" dirty="0">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dirty="0">
                          <a:solidFill>
                            <a:srgbClr val="000000"/>
                          </a:solidFill>
                          <a:latin typeface="Times New Roman"/>
                          <a:ea typeface="Calibri"/>
                          <a:cs typeface="Times New Roman"/>
                        </a:rPr>
                        <a:t>Situaţii de acordare a concediului de îngrijire a copilului </a:t>
                      </a:r>
                      <a:r>
                        <a:rPr lang="ro-RO" sz="2000" dirty="0" err="1">
                          <a:solidFill>
                            <a:srgbClr val="000000"/>
                          </a:solidFill>
                          <a:latin typeface="Times New Roman"/>
                          <a:ea typeface="Calibri"/>
                          <a:cs typeface="Times New Roman"/>
                        </a:rPr>
                        <a:t>pînă</a:t>
                      </a:r>
                      <a:r>
                        <a:rPr lang="ro-RO" sz="2000" dirty="0">
                          <a:solidFill>
                            <a:srgbClr val="000000"/>
                          </a:solidFill>
                          <a:latin typeface="Times New Roman"/>
                          <a:ea typeface="Calibri"/>
                          <a:cs typeface="Times New Roman"/>
                        </a:rPr>
                        <a:t> la 3 ani tatălui</a:t>
                      </a:r>
                      <a:endParaRPr lang="en-US" sz="2000" dirty="0">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dirty="0">
                          <a:solidFill>
                            <a:srgbClr val="000000"/>
                          </a:solidFill>
                          <a:latin typeface="Times New Roman"/>
                          <a:ea typeface="Calibri"/>
                          <a:cs typeface="Times New Roman"/>
                        </a:rPr>
                        <a:t>Se prezintă</a:t>
                      </a:r>
                      <a:endParaRPr lang="en-US" sz="2000" dirty="0">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dirty="0">
                          <a:solidFill>
                            <a:srgbClr val="000000"/>
                          </a:solidFill>
                          <a:latin typeface="Times New Roman"/>
                          <a:ea typeface="Calibri"/>
                          <a:cs typeface="Times New Roman"/>
                        </a:rPr>
                        <a:t>Se prezintă Informaţia IRM 19 şi în caz de plecare repetată în concediu de îngrijire a copilului, </a:t>
                      </a:r>
                      <a:r>
                        <a:rPr lang="ro-RO" sz="2000" dirty="0" err="1">
                          <a:solidFill>
                            <a:srgbClr val="000000"/>
                          </a:solidFill>
                          <a:latin typeface="Times New Roman"/>
                          <a:ea typeface="Calibri"/>
                          <a:cs typeface="Times New Roman"/>
                        </a:rPr>
                        <a:t>pînă</a:t>
                      </a:r>
                      <a:r>
                        <a:rPr lang="ro-RO" sz="2000" dirty="0">
                          <a:solidFill>
                            <a:srgbClr val="000000"/>
                          </a:solidFill>
                          <a:latin typeface="Times New Roman"/>
                          <a:ea typeface="Calibri"/>
                          <a:cs typeface="Times New Roman"/>
                        </a:rPr>
                        <a:t> la revenirea din concediul precedent</a:t>
                      </a:r>
                      <a:endParaRPr lang="en-US" sz="2000" dirty="0">
                        <a:latin typeface="Calibri"/>
                        <a:ea typeface="Calibri"/>
                        <a:cs typeface="Times New Roman"/>
                      </a:endParaRPr>
                    </a:p>
                  </a:txBody>
                  <a:tcPr marL="68580" marR="68580" marT="0" marB="0">
                    <a:solidFill>
                      <a:schemeClr val="tx1">
                        <a:lumMod val="65000"/>
                      </a:schemeClr>
                    </a:solidFill>
                  </a:tcPr>
                </a:tc>
              </a:tr>
              <a:tr h="1530528">
                <a:tc>
                  <a:txBody>
                    <a:bodyPr/>
                    <a:lstStyle/>
                    <a:p>
                      <a:pPr algn="just">
                        <a:lnSpc>
                          <a:spcPct val="115000"/>
                        </a:lnSpc>
                        <a:spcAft>
                          <a:spcPts val="0"/>
                        </a:spcAft>
                      </a:pPr>
                      <a:r>
                        <a:rPr lang="ro-RO" sz="1600" b="1" dirty="0">
                          <a:solidFill>
                            <a:srgbClr val="000000"/>
                          </a:solidFill>
                          <a:latin typeface="Times New Roman"/>
                          <a:ea typeface="Calibri"/>
                          <a:cs typeface="Times New Roman"/>
                        </a:rPr>
                        <a:t>5.</a:t>
                      </a:r>
                      <a:endParaRPr lang="en-US" sz="1600" b="1" dirty="0">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b="1" dirty="0">
                          <a:solidFill>
                            <a:srgbClr val="000000"/>
                          </a:solidFill>
                          <a:latin typeface="Times New Roman"/>
                          <a:ea typeface="Calibri"/>
                          <a:cs typeface="Times New Roman"/>
                        </a:rPr>
                        <a:t>Situaţii de acordare a concediului paternal </a:t>
                      </a:r>
                      <a:endParaRPr lang="en-US" sz="2000" b="1" dirty="0">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b="1" dirty="0">
                          <a:solidFill>
                            <a:srgbClr val="000000"/>
                          </a:solidFill>
                          <a:latin typeface="Times New Roman"/>
                          <a:ea typeface="Calibri"/>
                          <a:cs typeface="Times New Roman"/>
                        </a:rPr>
                        <a:t>Se prezintă</a:t>
                      </a:r>
                      <a:endParaRPr lang="en-US" sz="2000" b="1" dirty="0">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b="1" dirty="0">
                          <a:solidFill>
                            <a:srgbClr val="000000"/>
                          </a:solidFill>
                          <a:latin typeface="Times New Roman"/>
                          <a:ea typeface="Calibri"/>
                          <a:cs typeface="Times New Roman"/>
                        </a:rPr>
                        <a:t>Se prezintă de către toate entităţile dacă tatăl are mai multe locuri de muncă</a:t>
                      </a:r>
                      <a:endParaRPr lang="en-US" sz="2000" b="1" dirty="0">
                        <a:latin typeface="Calibri"/>
                        <a:ea typeface="Calibri"/>
                        <a:cs typeface="Times New Roman"/>
                      </a:endParaRPr>
                    </a:p>
                  </a:txBody>
                  <a:tcPr marL="68580" marR="68580" marT="0" marB="0">
                    <a:solidFill>
                      <a:schemeClr val="tx1">
                        <a:lumMod val="65000"/>
                      </a:schemeClr>
                    </a:solidFill>
                  </a:tcPr>
                </a:tc>
              </a:tr>
              <a:tr h="1685115">
                <a:tc>
                  <a:txBody>
                    <a:bodyPr/>
                    <a:lstStyle/>
                    <a:p>
                      <a:pPr algn="just">
                        <a:lnSpc>
                          <a:spcPct val="115000"/>
                        </a:lnSpc>
                        <a:spcAft>
                          <a:spcPts val="0"/>
                        </a:spcAft>
                      </a:pPr>
                      <a:r>
                        <a:rPr lang="ro-RO" sz="1600" b="1">
                          <a:solidFill>
                            <a:srgbClr val="000000"/>
                          </a:solidFill>
                          <a:latin typeface="Times New Roman"/>
                          <a:ea typeface="Calibri"/>
                          <a:cs typeface="Times New Roman"/>
                        </a:rPr>
                        <a:t>6.</a:t>
                      </a:r>
                      <a:endParaRPr lang="en-US" sz="1600" b="1">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b="1">
                          <a:solidFill>
                            <a:srgbClr val="000000"/>
                          </a:solidFill>
                          <a:latin typeface="Times New Roman"/>
                          <a:ea typeface="Calibri"/>
                          <a:cs typeface="Times New Roman"/>
                        </a:rPr>
                        <a:t>Situaţii de acordarea concediului neplătit de la 3 la 4 ani</a:t>
                      </a:r>
                      <a:endParaRPr lang="en-US" sz="2000" b="1">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b="1" dirty="0">
                          <a:solidFill>
                            <a:srgbClr val="000000"/>
                          </a:solidFill>
                          <a:latin typeface="Times New Roman"/>
                          <a:ea typeface="Calibri"/>
                          <a:cs typeface="Times New Roman"/>
                        </a:rPr>
                        <a:t>Se prezintă</a:t>
                      </a:r>
                      <a:endParaRPr lang="en-US" sz="2000" b="1" dirty="0">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b="1" dirty="0">
                          <a:solidFill>
                            <a:srgbClr val="000000"/>
                          </a:solidFill>
                          <a:latin typeface="Times New Roman"/>
                          <a:ea typeface="Calibri"/>
                          <a:cs typeface="Times New Roman"/>
                        </a:rPr>
                        <a:t>La revenirea mai devreme de 4 ani la serviciu, Informaţia IRM se completează la compartimentul Informaţie aferentă raporturilor de muncă</a:t>
                      </a:r>
                      <a:endParaRPr lang="en-US" sz="2000" b="1" dirty="0">
                        <a:latin typeface="Calibri"/>
                        <a:ea typeface="Calibri"/>
                        <a:cs typeface="Times New Roman"/>
                      </a:endParaRPr>
                    </a:p>
                  </a:txBody>
                  <a:tcPr marL="68580" marR="68580" marT="0" marB="0">
                    <a:solidFill>
                      <a:schemeClr val="tx1">
                        <a:lumMod val="65000"/>
                      </a:schemeClr>
                    </a:solidFill>
                  </a:tcPr>
                </a:tc>
              </a:tr>
              <a:tr h="1685115">
                <a:tc>
                  <a:txBody>
                    <a:bodyPr/>
                    <a:lstStyle/>
                    <a:p>
                      <a:pPr algn="just">
                        <a:lnSpc>
                          <a:spcPct val="115000"/>
                        </a:lnSpc>
                        <a:spcAft>
                          <a:spcPts val="0"/>
                        </a:spcAft>
                      </a:pPr>
                      <a:r>
                        <a:rPr lang="ro-RO" sz="1600" b="1">
                          <a:solidFill>
                            <a:srgbClr val="000000"/>
                          </a:solidFill>
                          <a:latin typeface="Times New Roman"/>
                          <a:ea typeface="Calibri"/>
                          <a:cs typeface="Times New Roman"/>
                        </a:rPr>
                        <a:t>7.</a:t>
                      </a:r>
                      <a:endParaRPr lang="en-US" sz="1600" b="1">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b="1" dirty="0">
                          <a:solidFill>
                            <a:srgbClr val="000000"/>
                          </a:solidFill>
                          <a:latin typeface="Times New Roman"/>
                          <a:ea typeface="Calibri"/>
                          <a:cs typeface="Times New Roman"/>
                        </a:rPr>
                        <a:t>Situaţii de revenire a tatălui sau mamei  din concediu de îngrijire a copilului </a:t>
                      </a:r>
                      <a:r>
                        <a:rPr lang="ro-RO" sz="2000" b="1" dirty="0" err="1">
                          <a:solidFill>
                            <a:srgbClr val="000000"/>
                          </a:solidFill>
                          <a:latin typeface="Times New Roman"/>
                          <a:ea typeface="Calibri"/>
                          <a:cs typeface="Times New Roman"/>
                        </a:rPr>
                        <a:t>pănă</a:t>
                      </a:r>
                      <a:r>
                        <a:rPr lang="ro-RO" sz="2000" b="1" dirty="0">
                          <a:solidFill>
                            <a:srgbClr val="000000"/>
                          </a:solidFill>
                          <a:latin typeface="Times New Roman"/>
                          <a:ea typeface="Calibri"/>
                          <a:cs typeface="Times New Roman"/>
                        </a:rPr>
                        <a:t> la 3 ani</a:t>
                      </a:r>
                      <a:endParaRPr lang="en-US" sz="2000" b="1" dirty="0">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b="1" dirty="0">
                          <a:solidFill>
                            <a:srgbClr val="000000"/>
                          </a:solidFill>
                          <a:latin typeface="Times New Roman"/>
                          <a:ea typeface="Calibri"/>
                          <a:cs typeface="Times New Roman"/>
                        </a:rPr>
                        <a:t>Nu se prezintă</a:t>
                      </a:r>
                      <a:endParaRPr lang="en-US" sz="2000" b="1" dirty="0">
                        <a:latin typeface="Calibri"/>
                        <a:ea typeface="Calibri"/>
                        <a:cs typeface="Times New Roman"/>
                      </a:endParaRPr>
                    </a:p>
                  </a:txBody>
                  <a:tcPr marL="68580" marR="68580" marT="0" marB="0">
                    <a:solidFill>
                      <a:schemeClr val="tx1">
                        <a:lumMod val="65000"/>
                      </a:schemeClr>
                    </a:solidFill>
                  </a:tcPr>
                </a:tc>
                <a:tc>
                  <a:txBody>
                    <a:bodyPr/>
                    <a:lstStyle/>
                    <a:p>
                      <a:pPr algn="just">
                        <a:lnSpc>
                          <a:spcPct val="115000"/>
                        </a:lnSpc>
                        <a:spcAft>
                          <a:spcPts val="0"/>
                        </a:spcAft>
                      </a:pPr>
                      <a:r>
                        <a:rPr lang="ro-RO" sz="2000" b="1" dirty="0" err="1">
                          <a:solidFill>
                            <a:srgbClr val="000000"/>
                          </a:solidFill>
                          <a:latin typeface="Times New Roman"/>
                          <a:ea typeface="Calibri"/>
                          <a:cs typeface="Times New Roman"/>
                        </a:rPr>
                        <a:t>Începînd</a:t>
                      </a:r>
                      <a:r>
                        <a:rPr lang="ro-RO" sz="2000" b="1" dirty="0">
                          <a:solidFill>
                            <a:srgbClr val="000000"/>
                          </a:solidFill>
                          <a:latin typeface="Times New Roman"/>
                          <a:ea typeface="Calibri"/>
                          <a:cs typeface="Times New Roman"/>
                        </a:rPr>
                        <a:t> cu prima zi de activitate angajatul se declară în Darea de seamă IPC 21</a:t>
                      </a:r>
                      <a:endParaRPr lang="en-US" sz="2000" b="1" dirty="0">
                        <a:latin typeface="Calibri"/>
                        <a:ea typeface="Calibri"/>
                        <a:cs typeface="Times New Roman"/>
                      </a:endParaRPr>
                    </a:p>
                  </a:txBody>
                  <a:tcPr marL="68580" marR="68580" marT="0" marB="0">
                    <a:solidFill>
                      <a:schemeClr val="tx1">
                        <a:lumMod val="65000"/>
                      </a:schemeClr>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a16="http://schemas.microsoft.com/office/drawing/2014/main" xmlns=""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a16="http://schemas.microsoft.com/office/drawing/2014/main" xmlns="" id="{973F3AAC-39A7-4C07-AC25-CF5DEC67DFE0}"/>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12" name="Прямоугольник: скругленные углы 11">
            <a:extLst>
              <a:ext uri="{FF2B5EF4-FFF2-40B4-BE49-F238E27FC236}">
                <a16:creationId xmlns:a16="http://schemas.microsoft.com/office/drawing/2014/main" xmlns="" id="{644DC0F5-D3CC-4C33-BCD6-30BB83CE5AEB}"/>
              </a:ext>
            </a:extLst>
          </p:cNvPr>
          <p:cNvSpPr/>
          <p:nvPr/>
        </p:nvSpPr>
        <p:spPr>
          <a:xfrm>
            <a:off x="-214346" y="0"/>
            <a:ext cx="9358346" cy="785794"/>
          </a:xfrm>
          <a:prstGeom prst="roundRect">
            <a:avLst/>
          </a:prstGeom>
          <a:solidFill>
            <a:schemeClr val="tx1">
              <a:lumMod val="65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o-RO" sz="2300" b="1" dirty="0">
                <a:solidFill>
                  <a:srgbClr val="C00000"/>
                </a:solidFill>
                <a:latin typeface="Times New Roman" panose="02020603050405020304" pitchFamily="18" charset="0"/>
                <a:cs typeface="Times New Roman" panose="02020603050405020304" pitchFamily="18" charset="0"/>
              </a:rPr>
              <a:t>Combinaţii de coduri ale categoriilor persoanelor asigurate care</a:t>
            </a:r>
            <a:endParaRPr lang="ru-RU" sz="2300" dirty="0">
              <a:solidFill>
                <a:srgbClr val="C00000"/>
              </a:solidFill>
              <a:latin typeface="Times New Roman" panose="02020603050405020304" pitchFamily="18" charset="0"/>
              <a:cs typeface="Times New Roman" panose="02020603050405020304" pitchFamily="18" charset="0"/>
            </a:endParaRPr>
          </a:p>
          <a:p>
            <a:pPr algn="ctr"/>
            <a:r>
              <a:rPr lang="ro-RO" sz="2300" b="1" dirty="0">
                <a:solidFill>
                  <a:srgbClr val="C00000"/>
                </a:solidFill>
                <a:latin typeface="Times New Roman" panose="02020603050405020304" pitchFamily="18" charset="0"/>
                <a:cs typeface="Times New Roman" panose="02020603050405020304" pitchFamily="18" charset="0"/>
              </a:rPr>
              <a:t>presupun suprapunere de perioade</a:t>
            </a:r>
            <a:endParaRPr lang="ru-RU" sz="2300" dirty="0">
              <a:solidFill>
                <a:srgbClr val="C00000"/>
              </a:solidFill>
              <a:latin typeface="Times New Roman" panose="02020603050405020304" pitchFamily="18" charset="0"/>
              <a:cs typeface="Times New Roman" panose="02020603050405020304" pitchFamily="18" charset="0"/>
            </a:endParaRPr>
          </a:p>
        </p:txBody>
      </p:sp>
      <p:graphicFrame>
        <p:nvGraphicFramePr>
          <p:cNvPr id="13" name="Таблица 12">
            <a:extLst>
              <a:ext uri="{FF2B5EF4-FFF2-40B4-BE49-F238E27FC236}">
                <a16:creationId xmlns:a16="http://schemas.microsoft.com/office/drawing/2014/main" xmlns="" id="{017D1F4C-FCF9-497A-B48B-FD310FA92E5D}"/>
              </a:ext>
            </a:extLst>
          </p:cNvPr>
          <p:cNvGraphicFramePr>
            <a:graphicFrameLocks noGrp="1"/>
          </p:cNvGraphicFramePr>
          <p:nvPr>
            <p:extLst>
              <p:ext uri="{D42A27DB-BD31-4B8C-83A1-F6EECF244321}">
                <p14:modId xmlns:p14="http://schemas.microsoft.com/office/powerpoint/2010/main" xmlns="" val="3822241326"/>
              </p:ext>
            </p:extLst>
          </p:nvPr>
        </p:nvGraphicFramePr>
        <p:xfrm>
          <a:off x="-142907" y="857231"/>
          <a:ext cx="9286909" cy="6356674"/>
        </p:xfrm>
        <a:graphic>
          <a:graphicData uri="http://schemas.openxmlformats.org/drawingml/2006/table">
            <a:tbl>
              <a:tblPr firstRow="1" bandRow="1">
                <a:tableStyleId>{21E4AEA4-8DFA-4A89-87EB-49C32662AFE0}</a:tableStyleId>
              </a:tblPr>
              <a:tblGrid>
                <a:gridCol w="2536043">
                  <a:extLst>
                    <a:ext uri="{9D8B030D-6E8A-4147-A177-3AD203B41FA5}">
                      <a16:colId xmlns:a16="http://schemas.microsoft.com/office/drawing/2014/main" xmlns="" val="2262503735"/>
                    </a:ext>
                  </a:extLst>
                </a:gridCol>
                <a:gridCol w="1567068">
                  <a:extLst>
                    <a:ext uri="{9D8B030D-6E8A-4147-A177-3AD203B41FA5}">
                      <a16:colId xmlns:a16="http://schemas.microsoft.com/office/drawing/2014/main" xmlns="" val="300709761"/>
                    </a:ext>
                  </a:extLst>
                </a:gridCol>
                <a:gridCol w="2440072">
                  <a:extLst>
                    <a:ext uri="{9D8B030D-6E8A-4147-A177-3AD203B41FA5}">
                      <a16:colId xmlns:a16="http://schemas.microsoft.com/office/drawing/2014/main" xmlns="" val="3419879452"/>
                    </a:ext>
                  </a:extLst>
                </a:gridCol>
                <a:gridCol w="2743726">
                  <a:extLst>
                    <a:ext uri="{9D8B030D-6E8A-4147-A177-3AD203B41FA5}">
                      <a16:colId xmlns:a16="http://schemas.microsoft.com/office/drawing/2014/main" xmlns="" val="4098151290"/>
                    </a:ext>
                  </a:extLst>
                </a:gridCol>
              </a:tblGrid>
              <a:tr h="1312970">
                <a:tc>
                  <a:txBody>
                    <a:bodyPr/>
                    <a:lstStyle/>
                    <a:p>
                      <a:pPr algn="ctr">
                        <a:lnSpc>
                          <a:spcPct val="115000"/>
                        </a:lnSpc>
                        <a:spcAft>
                          <a:spcPts val="0"/>
                        </a:spcAft>
                      </a:pPr>
                      <a:r>
                        <a:rPr lang="ro-RO" sz="1800" b="1" dirty="0">
                          <a:solidFill>
                            <a:schemeClr val="tx2">
                              <a:lumMod val="10000"/>
                            </a:schemeClr>
                          </a:solidFill>
                          <a:effectLst/>
                        </a:rPr>
                        <a:t>Combinaţii de coduri</a:t>
                      </a:r>
                      <a:endParaRPr lang="ru-RU" sz="18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tc>
                  <a:txBody>
                    <a:bodyPr/>
                    <a:lstStyle/>
                    <a:p>
                      <a:pPr algn="ctr">
                        <a:lnSpc>
                          <a:spcPct val="115000"/>
                        </a:lnSpc>
                        <a:spcAft>
                          <a:spcPts val="0"/>
                        </a:spcAft>
                      </a:pPr>
                      <a:r>
                        <a:rPr lang="ro-RO" sz="1800" b="1" dirty="0">
                          <a:solidFill>
                            <a:schemeClr val="tx2">
                              <a:lumMod val="10000"/>
                            </a:schemeClr>
                          </a:solidFill>
                          <a:effectLst/>
                        </a:rPr>
                        <a:t>Se acceptă/nu se acceptă suprapunerea perioadelor</a:t>
                      </a:r>
                      <a:endParaRPr lang="ru-RU" sz="18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tc>
                  <a:txBody>
                    <a:bodyPr/>
                    <a:lstStyle/>
                    <a:p>
                      <a:pPr algn="ctr">
                        <a:lnSpc>
                          <a:spcPct val="115000"/>
                        </a:lnSpc>
                        <a:spcAft>
                          <a:spcPts val="0"/>
                        </a:spcAft>
                      </a:pPr>
                      <a:r>
                        <a:rPr lang="ro-RO" sz="1800" b="1" dirty="0">
                          <a:solidFill>
                            <a:schemeClr val="tx2">
                              <a:lumMod val="10000"/>
                            </a:schemeClr>
                          </a:solidFill>
                          <a:effectLst/>
                        </a:rPr>
                        <a:t>Legea sau Hotărârea Guvernului care reglementează situaţia</a:t>
                      </a:r>
                      <a:endParaRPr lang="ru-RU" sz="18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tc>
                  <a:txBody>
                    <a:bodyPr/>
                    <a:lstStyle/>
                    <a:p>
                      <a:pPr algn="ctr">
                        <a:lnSpc>
                          <a:spcPct val="115000"/>
                        </a:lnSpc>
                        <a:spcAft>
                          <a:spcPts val="0"/>
                        </a:spcAft>
                      </a:pPr>
                      <a:r>
                        <a:rPr lang="ro-RO" sz="1800" b="1" dirty="0">
                          <a:solidFill>
                            <a:schemeClr val="tx2">
                              <a:lumMod val="10000"/>
                            </a:schemeClr>
                          </a:solidFill>
                          <a:effectLst/>
                        </a:rPr>
                        <a:t>Comentarii</a:t>
                      </a:r>
                      <a:endParaRPr lang="ru-RU" sz="18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extLst>
                  <a:ext uri="{0D108BD9-81ED-4DB2-BD59-A6C34878D82A}">
                    <a16:rowId xmlns:a16="http://schemas.microsoft.com/office/drawing/2014/main" xmlns="" val="2192915544"/>
                  </a:ext>
                </a:extLst>
              </a:tr>
              <a:tr h="1394795">
                <a:tc>
                  <a:txBody>
                    <a:bodyPr/>
                    <a:lstStyle/>
                    <a:p>
                      <a:pPr algn="just">
                        <a:lnSpc>
                          <a:spcPct val="115000"/>
                        </a:lnSpc>
                        <a:spcAft>
                          <a:spcPts val="0"/>
                        </a:spcAft>
                      </a:pPr>
                      <a:r>
                        <a:rPr lang="ro-RO" sz="1600" b="1" dirty="0">
                          <a:solidFill>
                            <a:srgbClr val="FF0000"/>
                          </a:solidFill>
                          <a:effectLst/>
                        </a:rPr>
                        <a:t>101–153</a:t>
                      </a:r>
                      <a:endParaRPr lang="ru-RU" sz="1600" b="1" dirty="0">
                        <a:solidFill>
                          <a:srgbClr val="FF0000"/>
                        </a:solidFill>
                        <a:effectLst/>
                      </a:endParaRPr>
                    </a:p>
                    <a:p>
                      <a:pPr algn="just">
                        <a:lnSpc>
                          <a:spcPct val="115000"/>
                        </a:lnSpc>
                        <a:spcAft>
                          <a:spcPts val="0"/>
                        </a:spcAft>
                      </a:pPr>
                      <a:r>
                        <a:rPr lang="ro-RO" sz="1600" b="1" dirty="0">
                          <a:solidFill>
                            <a:schemeClr val="tx2">
                              <a:lumMod val="10000"/>
                            </a:schemeClr>
                          </a:solidFill>
                          <a:effectLst/>
                        </a:rPr>
                        <a:t>Suprapunerea perioadelor de activitate cu perioadele de ITM.</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gn="just">
                        <a:lnSpc>
                          <a:spcPct val="115000"/>
                        </a:lnSpc>
                        <a:spcAft>
                          <a:spcPts val="0"/>
                        </a:spcAft>
                      </a:pPr>
                      <a:r>
                        <a:rPr lang="ro-RO" sz="1600" b="1" dirty="0">
                          <a:solidFill>
                            <a:schemeClr val="tx2">
                              <a:lumMod val="10000"/>
                            </a:schemeClr>
                          </a:solidFill>
                          <a:effectLst/>
                        </a:rPr>
                        <a:t>Nu se acceptă</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nSpc>
                          <a:spcPct val="115000"/>
                        </a:lnSpc>
                        <a:spcAft>
                          <a:spcPts val="0"/>
                        </a:spcAft>
                      </a:pPr>
                      <a:r>
                        <a:rPr lang="ro-RO" sz="1600" b="1" dirty="0">
                          <a:solidFill>
                            <a:schemeClr val="tx2">
                              <a:lumMod val="10000"/>
                            </a:schemeClr>
                          </a:solidFill>
                          <a:effectLst/>
                        </a:rPr>
                        <a:t>Art. 2 din Legea nr. 289/2004;</a:t>
                      </a:r>
                      <a:endParaRPr lang="ru-RU" sz="1600" b="1" dirty="0">
                        <a:solidFill>
                          <a:schemeClr val="tx2">
                            <a:lumMod val="10000"/>
                          </a:schemeClr>
                        </a:solidFill>
                        <a:effectLst/>
                      </a:endParaRPr>
                    </a:p>
                    <a:p>
                      <a:pPr>
                        <a:lnSpc>
                          <a:spcPct val="115000"/>
                        </a:lnSpc>
                        <a:spcAft>
                          <a:spcPts val="0"/>
                        </a:spcAft>
                      </a:pPr>
                      <a:r>
                        <a:rPr lang="ro-RO" sz="1600" b="1" dirty="0">
                          <a:solidFill>
                            <a:schemeClr val="tx2">
                              <a:lumMod val="10000"/>
                            </a:schemeClr>
                          </a:solidFill>
                          <a:effectLst/>
                        </a:rPr>
                        <a:t>Pct. 14 din HG nr. 108/2005</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gn="just">
                        <a:lnSpc>
                          <a:spcPct val="115000"/>
                        </a:lnSpc>
                        <a:spcAft>
                          <a:spcPts val="0"/>
                        </a:spcAft>
                      </a:pPr>
                      <a:r>
                        <a:rPr lang="ro-RO" sz="1600" b="1" dirty="0">
                          <a:solidFill>
                            <a:schemeClr val="tx2">
                              <a:lumMod val="10000"/>
                            </a:schemeClr>
                          </a:solidFill>
                          <a:effectLst/>
                        </a:rPr>
                        <a:t>Este obligatorie pierderea venitului asigurat pe perioada de ITM la toate entităţile la care </a:t>
                      </a:r>
                      <a:r>
                        <a:rPr lang="ro-RO" sz="1600" b="1" dirty="0" smtClean="0">
                          <a:solidFill>
                            <a:schemeClr val="tx2">
                              <a:lumMod val="10000"/>
                            </a:schemeClr>
                          </a:solidFill>
                          <a:effectLst/>
                        </a:rPr>
                        <a:t>desfăşoară</a:t>
                      </a:r>
                      <a:r>
                        <a:rPr lang="en-US" sz="1600" b="1" dirty="0" smtClean="0">
                          <a:solidFill>
                            <a:schemeClr val="tx2">
                              <a:lumMod val="10000"/>
                            </a:schemeClr>
                          </a:solidFill>
                          <a:effectLst/>
                        </a:rPr>
                        <a:t> </a:t>
                      </a:r>
                      <a:r>
                        <a:rPr lang="ro-RO" sz="1600" b="1" dirty="0" smtClean="0">
                          <a:solidFill>
                            <a:schemeClr val="tx2">
                              <a:lumMod val="10000"/>
                            </a:schemeClr>
                          </a:solidFill>
                          <a:effectLst/>
                        </a:rPr>
                        <a:t>activităţi</a:t>
                      </a:r>
                      <a:r>
                        <a:rPr lang="ro-RO" sz="1600" b="1" dirty="0">
                          <a:solidFill>
                            <a:schemeClr val="tx2">
                              <a:lumMod val="10000"/>
                            </a:schemeClr>
                          </a:solidFill>
                          <a:effectLst/>
                        </a:rPr>
                        <a:t>.</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extLst>
                  <a:ext uri="{0D108BD9-81ED-4DB2-BD59-A6C34878D82A}">
                    <a16:rowId xmlns:a16="http://schemas.microsoft.com/office/drawing/2014/main" xmlns="" val="4182743435"/>
                  </a:ext>
                </a:extLst>
              </a:tr>
              <a:tr h="1676962">
                <a:tc>
                  <a:txBody>
                    <a:bodyPr/>
                    <a:lstStyle/>
                    <a:p>
                      <a:pPr algn="just">
                        <a:lnSpc>
                          <a:spcPct val="115000"/>
                        </a:lnSpc>
                        <a:spcAft>
                          <a:spcPts val="0"/>
                        </a:spcAft>
                      </a:pPr>
                      <a:r>
                        <a:rPr lang="ro-RO" sz="1600" b="1" dirty="0">
                          <a:solidFill>
                            <a:srgbClr val="FF0000"/>
                          </a:solidFill>
                          <a:effectLst/>
                        </a:rPr>
                        <a:t>160–153</a:t>
                      </a:r>
                      <a:endParaRPr lang="ru-RU" sz="1600" b="1" dirty="0">
                        <a:solidFill>
                          <a:srgbClr val="FF0000"/>
                        </a:solidFill>
                        <a:effectLst/>
                      </a:endParaRPr>
                    </a:p>
                    <a:p>
                      <a:pPr algn="l">
                        <a:lnSpc>
                          <a:spcPct val="115000"/>
                        </a:lnSpc>
                        <a:spcAft>
                          <a:spcPts val="0"/>
                        </a:spcAft>
                      </a:pPr>
                      <a:r>
                        <a:rPr lang="ro-RO" sz="1600" b="1" dirty="0">
                          <a:solidFill>
                            <a:schemeClr val="tx2">
                              <a:lumMod val="10000"/>
                            </a:schemeClr>
                          </a:solidFill>
                          <a:effectLst/>
                        </a:rPr>
                        <a:t>Suprapunerea  perioadelor de concediului de odihnă anual cu perioada de ITM.</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gn="just">
                        <a:lnSpc>
                          <a:spcPct val="115000"/>
                        </a:lnSpc>
                        <a:spcAft>
                          <a:spcPts val="0"/>
                        </a:spcAft>
                      </a:pPr>
                      <a:r>
                        <a:rPr lang="ro-RO" sz="1600" b="1" dirty="0">
                          <a:solidFill>
                            <a:schemeClr val="tx2">
                              <a:lumMod val="10000"/>
                            </a:schemeClr>
                          </a:solidFill>
                          <a:effectLst/>
                        </a:rPr>
                        <a:t>Se acceptă</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gn="just">
                        <a:lnSpc>
                          <a:spcPct val="115000"/>
                        </a:lnSpc>
                        <a:spcAft>
                          <a:spcPts val="0"/>
                        </a:spcAft>
                      </a:pPr>
                      <a:r>
                        <a:rPr lang="ro-RO" sz="1600" b="1" dirty="0">
                          <a:solidFill>
                            <a:schemeClr val="tx2">
                              <a:lumMod val="10000"/>
                            </a:schemeClr>
                          </a:solidFill>
                          <a:effectLst/>
                        </a:rPr>
                        <a:t>Pct. 32 din HG nr. 108/2005</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nSpc>
                          <a:spcPct val="115000"/>
                        </a:lnSpc>
                        <a:spcAft>
                          <a:spcPts val="0"/>
                        </a:spcAft>
                      </a:pPr>
                      <a:r>
                        <a:rPr lang="ro-RO" sz="1600" b="1" dirty="0">
                          <a:solidFill>
                            <a:schemeClr val="tx2">
                              <a:lumMod val="10000"/>
                            </a:schemeClr>
                          </a:solidFill>
                          <a:effectLst/>
                        </a:rPr>
                        <a:t>Legislaţia prevede situaţii de aflare în  concediu medical  în perioada aflării în concediul de odihnă anual.</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extLst>
                  <a:ext uri="{0D108BD9-81ED-4DB2-BD59-A6C34878D82A}">
                    <a16:rowId xmlns:a16="http://schemas.microsoft.com/office/drawing/2014/main" xmlns="" val="62421533"/>
                  </a:ext>
                </a:extLst>
              </a:tr>
              <a:tr h="1959128">
                <a:tc>
                  <a:txBody>
                    <a:bodyPr/>
                    <a:lstStyle/>
                    <a:p>
                      <a:pPr algn="just">
                        <a:lnSpc>
                          <a:spcPct val="115000"/>
                        </a:lnSpc>
                        <a:spcAft>
                          <a:spcPts val="0"/>
                        </a:spcAft>
                      </a:pPr>
                      <a:r>
                        <a:rPr lang="ro-RO" sz="1600" b="1" dirty="0">
                          <a:solidFill>
                            <a:srgbClr val="FF0000"/>
                          </a:solidFill>
                          <a:effectLst/>
                        </a:rPr>
                        <a:t>155–153</a:t>
                      </a:r>
                      <a:endParaRPr lang="ru-RU" sz="1600" b="1" dirty="0">
                        <a:solidFill>
                          <a:srgbClr val="FF0000"/>
                        </a:solidFill>
                        <a:effectLst/>
                      </a:endParaRPr>
                    </a:p>
                    <a:p>
                      <a:pPr algn="just">
                        <a:lnSpc>
                          <a:spcPct val="115000"/>
                        </a:lnSpc>
                        <a:spcAft>
                          <a:spcPts val="0"/>
                        </a:spcAft>
                      </a:pPr>
                      <a:r>
                        <a:rPr lang="ro-RO" sz="1600" b="1" dirty="0">
                          <a:solidFill>
                            <a:schemeClr val="tx2">
                              <a:lumMod val="10000"/>
                            </a:schemeClr>
                          </a:solidFill>
                          <a:effectLst/>
                        </a:rPr>
                        <a:t>suprapunerea  perioadelor de prelungire a concediului de odihnă anual cu perioada de ITM.</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gn="just">
                        <a:lnSpc>
                          <a:spcPct val="115000"/>
                        </a:lnSpc>
                        <a:spcAft>
                          <a:spcPts val="0"/>
                        </a:spcAft>
                      </a:pPr>
                      <a:r>
                        <a:rPr lang="ro-RO" sz="1600" b="1" dirty="0">
                          <a:solidFill>
                            <a:schemeClr val="tx2">
                              <a:lumMod val="10000"/>
                            </a:schemeClr>
                          </a:solidFill>
                          <a:effectLst/>
                        </a:rPr>
                        <a:t>Se acceptă</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gn="just">
                        <a:lnSpc>
                          <a:spcPct val="115000"/>
                        </a:lnSpc>
                        <a:spcAft>
                          <a:spcPts val="0"/>
                        </a:spcAft>
                      </a:pPr>
                      <a:r>
                        <a:rPr lang="ro-RO" sz="1600" b="1" dirty="0">
                          <a:solidFill>
                            <a:schemeClr val="tx2">
                              <a:lumMod val="10000"/>
                            </a:schemeClr>
                          </a:solidFill>
                          <a:effectLst/>
                        </a:rPr>
                        <a:t>Art. 122 din Codul Muncii;</a:t>
                      </a:r>
                      <a:endParaRPr lang="ru-RU" sz="1600" b="1" dirty="0">
                        <a:solidFill>
                          <a:schemeClr val="tx2">
                            <a:lumMod val="10000"/>
                          </a:schemeClr>
                        </a:solidFill>
                        <a:effectLst/>
                      </a:endParaRPr>
                    </a:p>
                    <a:p>
                      <a:pPr algn="just">
                        <a:lnSpc>
                          <a:spcPct val="115000"/>
                        </a:lnSpc>
                        <a:spcAft>
                          <a:spcPts val="0"/>
                        </a:spcAft>
                      </a:pPr>
                      <a:r>
                        <a:rPr lang="ro-RO" sz="1600" b="1" dirty="0">
                          <a:solidFill>
                            <a:schemeClr val="tx2">
                              <a:lumMod val="10000"/>
                            </a:schemeClr>
                          </a:solidFill>
                          <a:effectLst/>
                        </a:rPr>
                        <a:t>Pct. 32 din HG nr. 108/2005</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nSpc>
                          <a:spcPct val="115000"/>
                        </a:lnSpc>
                        <a:spcAft>
                          <a:spcPts val="0"/>
                        </a:spcAft>
                      </a:pPr>
                      <a:r>
                        <a:rPr lang="ro-RO" sz="1600" b="1" dirty="0">
                          <a:solidFill>
                            <a:schemeClr val="tx2">
                              <a:lumMod val="10000"/>
                            </a:schemeClr>
                          </a:solidFill>
                          <a:effectLst/>
                        </a:rPr>
                        <a:t>În perioada de prelungire a concediului de odihnă anual persoana asigurată pierde venitul asigurat ceia ce dă dreptul la ITM .</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extLst>
                  <a:ext uri="{0D108BD9-81ED-4DB2-BD59-A6C34878D82A}">
                    <a16:rowId xmlns:a16="http://schemas.microsoft.com/office/drawing/2014/main" xmlns="" val="816764031"/>
                  </a:ext>
                </a:extLst>
              </a:tr>
            </a:tbl>
          </a:graphicData>
        </a:graphic>
      </p:graphicFrame>
    </p:spTree>
    <p:extLst>
      <p:ext uri="{BB962C8B-B14F-4D97-AF65-F5344CB8AC3E}">
        <p14:creationId xmlns:p14="http://schemas.microsoft.com/office/powerpoint/2010/main" xmlns="" val="2771216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a16="http://schemas.microsoft.com/office/drawing/2014/main" xmlns=""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a16="http://schemas.microsoft.com/office/drawing/2014/main" xmlns="" id="{973F3AAC-39A7-4C07-AC25-CF5DEC67DFE0}"/>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graphicFrame>
        <p:nvGraphicFramePr>
          <p:cNvPr id="13" name="Таблица 12">
            <a:extLst>
              <a:ext uri="{FF2B5EF4-FFF2-40B4-BE49-F238E27FC236}">
                <a16:creationId xmlns:a16="http://schemas.microsoft.com/office/drawing/2014/main" xmlns="" id="{017D1F4C-FCF9-497A-B48B-FD310FA92E5D}"/>
              </a:ext>
            </a:extLst>
          </p:cNvPr>
          <p:cNvGraphicFramePr>
            <a:graphicFrameLocks noGrp="1"/>
          </p:cNvGraphicFramePr>
          <p:nvPr>
            <p:extLst>
              <p:ext uri="{D42A27DB-BD31-4B8C-83A1-F6EECF244321}">
                <p14:modId xmlns:p14="http://schemas.microsoft.com/office/powerpoint/2010/main" xmlns="" val="282953659"/>
              </p:ext>
            </p:extLst>
          </p:nvPr>
        </p:nvGraphicFramePr>
        <p:xfrm>
          <a:off x="-214347" y="0"/>
          <a:ext cx="9358348" cy="7001882"/>
        </p:xfrm>
        <a:graphic>
          <a:graphicData uri="http://schemas.openxmlformats.org/drawingml/2006/table">
            <a:tbl>
              <a:tblPr firstRow="1" bandRow="1">
                <a:tableStyleId>{46F890A9-2807-4EBB-B81D-B2AA78EC7F39}</a:tableStyleId>
              </a:tblPr>
              <a:tblGrid>
                <a:gridCol w="2292385">
                  <a:extLst>
                    <a:ext uri="{9D8B030D-6E8A-4147-A177-3AD203B41FA5}">
                      <a16:colId xmlns:a16="http://schemas.microsoft.com/office/drawing/2014/main" xmlns="" val="2262503735"/>
                    </a:ext>
                  </a:extLst>
                </a:gridCol>
                <a:gridCol w="1640211">
                  <a:extLst>
                    <a:ext uri="{9D8B030D-6E8A-4147-A177-3AD203B41FA5}">
                      <a16:colId xmlns:a16="http://schemas.microsoft.com/office/drawing/2014/main" xmlns="" val="300709761"/>
                    </a:ext>
                  </a:extLst>
                </a:gridCol>
                <a:gridCol w="2553962">
                  <a:extLst>
                    <a:ext uri="{9D8B030D-6E8A-4147-A177-3AD203B41FA5}">
                      <a16:colId xmlns:a16="http://schemas.microsoft.com/office/drawing/2014/main" xmlns="" val="3419879452"/>
                    </a:ext>
                  </a:extLst>
                </a:gridCol>
                <a:gridCol w="2871790">
                  <a:extLst>
                    <a:ext uri="{9D8B030D-6E8A-4147-A177-3AD203B41FA5}">
                      <a16:colId xmlns:a16="http://schemas.microsoft.com/office/drawing/2014/main" xmlns="" val="4098151290"/>
                    </a:ext>
                  </a:extLst>
                </a:gridCol>
              </a:tblGrid>
              <a:tr h="1214422">
                <a:tc>
                  <a:txBody>
                    <a:bodyPr/>
                    <a:lstStyle/>
                    <a:p>
                      <a:pPr algn="ctr">
                        <a:lnSpc>
                          <a:spcPct val="115000"/>
                        </a:lnSpc>
                        <a:spcAft>
                          <a:spcPts val="0"/>
                        </a:spcAft>
                      </a:pPr>
                      <a:r>
                        <a:rPr lang="ro-RO" sz="1800" dirty="0">
                          <a:solidFill>
                            <a:schemeClr val="tx2">
                              <a:lumMod val="10000"/>
                            </a:schemeClr>
                          </a:solidFill>
                          <a:effectLst/>
                          <a:latin typeface="Times New Roman" panose="02020603050405020304" pitchFamily="18" charset="0"/>
                          <a:cs typeface="Times New Roman" panose="02020603050405020304" pitchFamily="18" charset="0"/>
                        </a:rPr>
                        <a:t>Combinaţii de coduri</a:t>
                      </a:r>
                      <a:endParaRPr lang="ru-RU" sz="1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schemeClr>
                    </a:solidFill>
                  </a:tcPr>
                </a:tc>
                <a:tc>
                  <a:txBody>
                    <a:bodyPr/>
                    <a:lstStyle/>
                    <a:p>
                      <a:pPr algn="ctr">
                        <a:lnSpc>
                          <a:spcPct val="115000"/>
                        </a:lnSpc>
                        <a:spcAft>
                          <a:spcPts val="0"/>
                        </a:spcAft>
                      </a:pPr>
                      <a:r>
                        <a:rPr lang="ro-RO" sz="1800" dirty="0">
                          <a:solidFill>
                            <a:schemeClr val="tx2">
                              <a:lumMod val="10000"/>
                            </a:schemeClr>
                          </a:solidFill>
                          <a:effectLst/>
                          <a:latin typeface="Times New Roman" panose="02020603050405020304" pitchFamily="18" charset="0"/>
                          <a:cs typeface="Times New Roman" panose="02020603050405020304" pitchFamily="18" charset="0"/>
                        </a:rPr>
                        <a:t>Se acceptă/nu se acceptă suprapunerea perioadelor</a:t>
                      </a:r>
                      <a:endParaRPr lang="ru-RU" sz="1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schemeClr>
                    </a:solidFill>
                  </a:tcPr>
                </a:tc>
                <a:tc>
                  <a:txBody>
                    <a:bodyPr/>
                    <a:lstStyle/>
                    <a:p>
                      <a:pPr algn="ctr">
                        <a:lnSpc>
                          <a:spcPct val="115000"/>
                        </a:lnSpc>
                        <a:spcAft>
                          <a:spcPts val="0"/>
                        </a:spcAft>
                      </a:pPr>
                      <a:r>
                        <a:rPr lang="ro-RO" sz="1800" dirty="0">
                          <a:solidFill>
                            <a:schemeClr val="tx2">
                              <a:lumMod val="10000"/>
                            </a:schemeClr>
                          </a:solidFill>
                          <a:effectLst/>
                          <a:latin typeface="Times New Roman" panose="02020603050405020304" pitchFamily="18" charset="0"/>
                          <a:cs typeface="Times New Roman" panose="02020603050405020304" pitchFamily="18" charset="0"/>
                        </a:rPr>
                        <a:t>Legea sau Hotărârea Guvernului care reglementează situaţia</a:t>
                      </a:r>
                      <a:endParaRPr lang="ru-RU" sz="1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schemeClr>
                    </a:solidFill>
                  </a:tcPr>
                </a:tc>
                <a:tc>
                  <a:txBody>
                    <a:bodyPr/>
                    <a:lstStyle/>
                    <a:p>
                      <a:pPr algn="ctr">
                        <a:lnSpc>
                          <a:spcPct val="115000"/>
                        </a:lnSpc>
                        <a:spcAft>
                          <a:spcPts val="0"/>
                        </a:spcAft>
                      </a:pPr>
                      <a:r>
                        <a:rPr lang="ro-RO" sz="1800" dirty="0">
                          <a:solidFill>
                            <a:schemeClr val="tx2">
                              <a:lumMod val="10000"/>
                            </a:schemeClr>
                          </a:solidFill>
                          <a:effectLst/>
                          <a:latin typeface="Times New Roman" panose="02020603050405020304" pitchFamily="18" charset="0"/>
                          <a:cs typeface="Times New Roman" panose="02020603050405020304" pitchFamily="18" charset="0"/>
                        </a:rPr>
                        <a:t>Comentarii</a:t>
                      </a:r>
                      <a:endParaRPr lang="ru-RU" sz="1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65000"/>
                      </a:schemeClr>
                    </a:solidFill>
                  </a:tcPr>
                </a:tc>
                <a:extLst>
                  <a:ext uri="{0D108BD9-81ED-4DB2-BD59-A6C34878D82A}">
                    <a16:rowId xmlns:a16="http://schemas.microsoft.com/office/drawing/2014/main" xmlns="" val="2192915544"/>
                  </a:ext>
                </a:extLst>
              </a:tr>
              <a:tr h="2280437">
                <a:tc>
                  <a:txBody>
                    <a:bodyPr/>
                    <a:lstStyle/>
                    <a:p>
                      <a:pPr algn="just">
                        <a:lnSpc>
                          <a:spcPct val="115000"/>
                        </a:lnSpc>
                        <a:spcAft>
                          <a:spcPts val="0"/>
                        </a:spcAft>
                      </a:pPr>
                      <a:r>
                        <a:rPr lang="ro-RO" sz="1600" b="1" dirty="0">
                          <a:solidFill>
                            <a:srgbClr val="FF0000"/>
                          </a:solidFill>
                          <a:effectLst/>
                          <a:latin typeface="Times New Roman" panose="02020603050405020304" pitchFamily="18" charset="0"/>
                          <a:cs typeface="Times New Roman" panose="02020603050405020304" pitchFamily="18" charset="0"/>
                        </a:rPr>
                        <a:t>143–160</a:t>
                      </a:r>
                      <a:endParaRPr lang="ru-RU" sz="1600" b="1" dirty="0">
                        <a:solidFill>
                          <a:srgbClr val="FF000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600" b="1" dirty="0">
                          <a:solidFill>
                            <a:srgbClr val="FF0000"/>
                          </a:solidFill>
                          <a:effectLst/>
                          <a:latin typeface="Times New Roman" panose="02020603050405020304" pitchFamily="18" charset="0"/>
                          <a:cs typeface="Times New Roman" panose="02020603050405020304" pitchFamily="18" charset="0"/>
                        </a:rPr>
                        <a:t>143–101</a:t>
                      </a:r>
                      <a:endParaRPr lang="ru-RU" sz="1600" b="1" dirty="0">
                        <a:solidFill>
                          <a:srgbClr val="FF000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600" dirty="0">
                          <a:solidFill>
                            <a:schemeClr val="tx2">
                              <a:lumMod val="10000"/>
                            </a:schemeClr>
                          </a:solidFill>
                          <a:effectLst/>
                          <a:latin typeface="Times New Roman" panose="02020603050405020304" pitchFamily="18" charset="0"/>
                          <a:cs typeface="Times New Roman" panose="02020603050405020304" pitchFamily="18" charset="0"/>
                        </a:rPr>
                        <a:t>Suprapunerea codului 143 cu perioadele de activitate sau perioada concediului de odihnă anual.</a:t>
                      </a:r>
                      <a:endParaRPr lang="ru-RU" sz="16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Nu se acceptă</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Art. 1 din Legea 489/1999 (noţiunea de recompensă);</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Codul 143 este prevăzut pentru reflectarea plăţilor cu caracter unic pe perioada concediului medical, concediului de maternitate şi  de îngrijire a copilului, </a:t>
                      </a:r>
                      <a:r>
                        <a:rPr lang="ro-RO" sz="1400" dirty="0" smtClean="0">
                          <a:solidFill>
                            <a:schemeClr val="tx2">
                              <a:lumMod val="10000"/>
                            </a:schemeClr>
                          </a:solidFill>
                          <a:effectLst/>
                          <a:latin typeface="Times New Roman" panose="02020603050405020304" pitchFamily="18" charset="0"/>
                          <a:cs typeface="Times New Roman" panose="02020603050405020304" pitchFamily="18" charset="0"/>
                        </a:rPr>
                        <a:t>de</a:t>
                      </a:r>
                      <a:r>
                        <a:rPr lang="en-US" sz="1400" dirty="0" smtClean="0">
                          <a:solidFill>
                            <a:schemeClr val="tx2">
                              <a:lumMod val="10000"/>
                            </a:schemeClr>
                          </a:solidFill>
                          <a:effectLst/>
                          <a:latin typeface="Times New Roman" panose="02020603050405020304" pitchFamily="18" charset="0"/>
                          <a:cs typeface="Times New Roman" panose="02020603050405020304" pitchFamily="18" charset="0"/>
                        </a:rPr>
                        <a:t> </a:t>
                      </a:r>
                      <a:r>
                        <a:rPr lang="ro-RO" sz="1400" dirty="0" smtClean="0">
                          <a:solidFill>
                            <a:schemeClr val="tx2">
                              <a:lumMod val="10000"/>
                            </a:schemeClr>
                          </a:solidFill>
                          <a:effectLst/>
                          <a:latin typeface="Times New Roman" panose="02020603050405020304" pitchFamily="18" charset="0"/>
                          <a:cs typeface="Times New Roman" panose="02020603050405020304" pitchFamily="18" charset="0"/>
                        </a:rPr>
                        <a:t>aceea </a:t>
                      </a:r>
                      <a:r>
                        <a:rPr lang="ro-RO" sz="1400" dirty="0">
                          <a:solidFill>
                            <a:schemeClr val="tx2">
                              <a:lumMod val="10000"/>
                            </a:schemeClr>
                          </a:solidFill>
                          <a:effectLst/>
                          <a:latin typeface="Times New Roman" panose="02020603050405020304" pitchFamily="18" charset="0"/>
                          <a:cs typeface="Times New Roman" panose="02020603050405020304" pitchFamily="18" charset="0"/>
                        </a:rPr>
                        <a:t>nu se acceptă utilizarea în combinaţie cu alte coduri care presupun activitate sau concediu de odihnă. Plata cu caracter unic este un venit asigurat şi se declară împreună cu fondul de retribuire a muncii.</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extLst>
                  <a:ext uri="{0D108BD9-81ED-4DB2-BD59-A6C34878D82A}">
                    <a16:rowId xmlns:a16="http://schemas.microsoft.com/office/drawing/2014/main" xmlns="" val="4182743435"/>
                  </a:ext>
                </a:extLst>
              </a:tr>
              <a:tr h="1288406">
                <a:tc>
                  <a:txBody>
                    <a:bodyPr/>
                    <a:lstStyle/>
                    <a:p>
                      <a:pPr algn="just">
                        <a:lnSpc>
                          <a:spcPct val="115000"/>
                        </a:lnSpc>
                        <a:spcAft>
                          <a:spcPts val="0"/>
                        </a:spcAft>
                      </a:pPr>
                      <a:r>
                        <a:rPr lang="ro-RO" sz="1600" b="1" dirty="0">
                          <a:solidFill>
                            <a:srgbClr val="FF0000"/>
                          </a:solidFill>
                          <a:effectLst/>
                          <a:latin typeface="Times New Roman" panose="02020603050405020304" pitchFamily="18" charset="0"/>
                          <a:cs typeface="Times New Roman" panose="02020603050405020304" pitchFamily="18" charset="0"/>
                        </a:rPr>
                        <a:t>160–101</a:t>
                      </a:r>
                      <a:endParaRPr lang="ru-RU" sz="1600" b="1" dirty="0">
                        <a:solidFill>
                          <a:srgbClr val="FF000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Suprapunerea perioadelor de activitate cu perioadele de beneficiere de indemnizaţie de concediu de odihnă anual</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Se acceptă</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Art. 122 din Codul Muncii;</a:t>
                      </a:r>
                      <a:endParaRPr lang="ru-RU" sz="1400" dirty="0">
                        <a:solidFill>
                          <a:schemeClr val="tx2">
                            <a:lumMod val="10000"/>
                          </a:schemeClr>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 </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La aflarea angajatului în concediul de odihnă anual, acesta poate fi rechemat şi remunerat pentru activitate în perioada respectivă.</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extLst>
                  <a:ext uri="{0D108BD9-81ED-4DB2-BD59-A6C34878D82A}">
                    <a16:rowId xmlns:a16="http://schemas.microsoft.com/office/drawing/2014/main" xmlns="" val="62421533"/>
                  </a:ext>
                </a:extLst>
              </a:tr>
              <a:tr h="1451187">
                <a:tc>
                  <a:txBody>
                    <a:bodyPr/>
                    <a:lstStyle/>
                    <a:p>
                      <a:pPr algn="just">
                        <a:lnSpc>
                          <a:spcPct val="115000"/>
                        </a:lnSpc>
                        <a:spcAft>
                          <a:spcPts val="0"/>
                        </a:spcAft>
                      </a:pPr>
                      <a:r>
                        <a:rPr lang="ro-RO" sz="1600" b="1" dirty="0">
                          <a:solidFill>
                            <a:srgbClr val="FF0000"/>
                          </a:solidFill>
                          <a:effectLst/>
                          <a:latin typeface="Times New Roman" panose="02020603050405020304" pitchFamily="18" charset="0"/>
                          <a:cs typeface="Times New Roman" panose="02020603050405020304" pitchFamily="18" charset="0"/>
                        </a:rPr>
                        <a:t>163–153</a:t>
                      </a:r>
                      <a:endParaRPr lang="ru-RU" sz="1600" b="1" dirty="0">
                        <a:solidFill>
                          <a:srgbClr val="FF000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Suprapunerea perioadei în care persoana a fost remunerată în calitate de membru al Consiliului de administraţie cu perioada de ITM</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Se acceptă</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Art. 1 din Legea 489/1999 (noţiunea de recompensă);</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cs typeface="Times New Roman" panose="02020603050405020304" pitchFamily="18" charset="0"/>
                        </a:rPr>
                        <a:t>Se constată situaţii de remunerare a persoanelor care, efectiv nu activează dar se achită o plată în calitate de membru al consiliului de administraţie al unei entităţi economice.</a:t>
                      </a:r>
                      <a:endParaRPr lang="ru-RU"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schemeClr>
                    </a:solidFill>
                  </a:tcPr>
                </a:tc>
                <a:extLst>
                  <a:ext uri="{0D108BD9-81ED-4DB2-BD59-A6C34878D82A}">
                    <a16:rowId xmlns:a16="http://schemas.microsoft.com/office/drawing/2014/main" xmlns="" val="816764031"/>
                  </a:ext>
                </a:extLst>
              </a:tr>
            </a:tbl>
          </a:graphicData>
        </a:graphic>
      </p:graphicFrame>
    </p:spTree>
    <p:extLst>
      <p:ext uri="{BB962C8B-B14F-4D97-AF65-F5344CB8AC3E}">
        <p14:creationId xmlns:p14="http://schemas.microsoft.com/office/powerpoint/2010/main" xmlns="" val="1694710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Таблица 12">
            <a:extLst>
              <a:ext uri="{FF2B5EF4-FFF2-40B4-BE49-F238E27FC236}">
                <a16:creationId xmlns:a16="http://schemas.microsoft.com/office/drawing/2014/main" xmlns="" id="{017D1F4C-FCF9-497A-B48B-FD310FA92E5D}"/>
              </a:ext>
            </a:extLst>
          </p:cNvPr>
          <p:cNvGraphicFramePr>
            <a:graphicFrameLocks noGrp="1"/>
          </p:cNvGraphicFramePr>
          <p:nvPr>
            <p:extLst>
              <p:ext uri="{D42A27DB-BD31-4B8C-83A1-F6EECF244321}">
                <p14:modId xmlns:p14="http://schemas.microsoft.com/office/powerpoint/2010/main" xmlns="" val="3569990250"/>
              </p:ext>
            </p:extLst>
          </p:nvPr>
        </p:nvGraphicFramePr>
        <p:xfrm>
          <a:off x="71407" y="-1"/>
          <a:ext cx="9072592" cy="6890448"/>
        </p:xfrm>
        <a:graphic>
          <a:graphicData uri="http://schemas.openxmlformats.org/drawingml/2006/table">
            <a:tbl>
              <a:tblPr firstRow="1" bandRow="1">
                <a:tableStyleId>{21E4AEA4-8DFA-4A89-87EB-49C32662AFE0}</a:tableStyleId>
              </a:tblPr>
              <a:tblGrid>
                <a:gridCol w="2304046">
                  <a:extLst>
                    <a:ext uri="{9D8B030D-6E8A-4147-A177-3AD203B41FA5}">
                      <a16:colId xmlns:a16="http://schemas.microsoft.com/office/drawing/2014/main" xmlns="" val="2262503735"/>
                    </a:ext>
                  </a:extLst>
                </a:gridCol>
                <a:gridCol w="1571173">
                  <a:extLst>
                    <a:ext uri="{9D8B030D-6E8A-4147-A177-3AD203B41FA5}">
                      <a16:colId xmlns:a16="http://schemas.microsoft.com/office/drawing/2014/main" xmlns="" val="300709761"/>
                    </a:ext>
                  </a:extLst>
                </a:gridCol>
                <a:gridCol w="2446461">
                  <a:extLst>
                    <a:ext uri="{9D8B030D-6E8A-4147-A177-3AD203B41FA5}">
                      <a16:colId xmlns:a16="http://schemas.microsoft.com/office/drawing/2014/main" xmlns="" val="3419879452"/>
                    </a:ext>
                  </a:extLst>
                </a:gridCol>
                <a:gridCol w="2750912">
                  <a:extLst>
                    <a:ext uri="{9D8B030D-6E8A-4147-A177-3AD203B41FA5}">
                      <a16:colId xmlns:a16="http://schemas.microsoft.com/office/drawing/2014/main" xmlns="" val="4098151290"/>
                    </a:ext>
                  </a:extLst>
                </a:gridCol>
              </a:tblGrid>
              <a:tr h="1317346">
                <a:tc>
                  <a:txBody>
                    <a:bodyPr/>
                    <a:lstStyle/>
                    <a:p>
                      <a:pPr algn="ctr">
                        <a:lnSpc>
                          <a:spcPct val="115000"/>
                        </a:lnSpc>
                        <a:spcAft>
                          <a:spcPts val="0"/>
                        </a:spcAft>
                      </a:pPr>
                      <a:r>
                        <a:rPr lang="ro-RO" sz="1800" dirty="0">
                          <a:solidFill>
                            <a:schemeClr val="tx2">
                              <a:lumMod val="10000"/>
                            </a:schemeClr>
                          </a:solidFill>
                          <a:effectLst/>
                        </a:rPr>
                        <a:t>Combinaţii de coduri</a:t>
                      </a:r>
                      <a:endParaRPr lang="ru-RU" sz="1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65000"/>
                      </a:schemeClr>
                    </a:solidFill>
                  </a:tcPr>
                </a:tc>
                <a:tc>
                  <a:txBody>
                    <a:bodyPr/>
                    <a:lstStyle/>
                    <a:p>
                      <a:pPr algn="ctr">
                        <a:lnSpc>
                          <a:spcPct val="115000"/>
                        </a:lnSpc>
                        <a:spcAft>
                          <a:spcPts val="0"/>
                        </a:spcAft>
                      </a:pPr>
                      <a:r>
                        <a:rPr lang="ro-RO" sz="1800" dirty="0">
                          <a:solidFill>
                            <a:schemeClr val="tx2">
                              <a:lumMod val="10000"/>
                            </a:schemeClr>
                          </a:solidFill>
                          <a:effectLst/>
                        </a:rPr>
                        <a:t>Se acceptă/nu se acceptă suprapunerea perioadelor</a:t>
                      </a:r>
                      <a:endParaRPr lang="ru-RU" sz="1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65000"/>
                      </a:schemeClr>
                    </a:solidFill>
                  </a:tcPr>
                </a:tc>
                <a:tc>
                  <a:txBody>
                    <a:bodyPr/>
                    <a:lstStyle/>
                    <a:p>
                      <a:pPr algn="ctr">
                        <a:lnSpc>
                          <a:spcPct val="115000"/>
                        </a:lnSpc>
                        <a:spcAft>
                          <a:spcPts val="0"/>
                        </a:spcAft>
                      </a:pPr>
                      <a:r>
                        <a:rPr lang="ro-RO" sz="1800" dirty="0">
                          <a:solidFill>
                            <a:schemeClr val="tx2">
                              <a:lumMod val="10000"/>
                            </a:schemeClr>
                          </a:solidFill>
                          <a:effectLst/>
                        </a:rPr>
                        <a:t>Legea sau Hotărârea Guvernului care reglementează situaţia</a:t>
                      </a:r>
                      <a:endParaRPr lang="ru-RU" sz="1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65000"/>
                      </a:schemeClr>
                    </a:solidFill>
                  </a:tcPr>
                </a:tc>
                <a:tc>
                  <a:txBody>
                    <a:bodyPr/>
                    <a:lstStyle/>
                    <a:p>
                      <a:pPr algn="ctr">
                        <a:lnSpc>
                          <a:spcPct val="115000"/>
                        </a:lnSpc>
                        <a:spcAft>
                          <a:spcPts val="0"/>
                        </a:spcAft>
                      </a:pPr>
                      <a:r>
                        <a:rPr lang="ro-RO" sz="1800" dirty="0">
                          <a:solidFill>
                            <a:schemeClr val="tx2">
                              <a:lumMod val="10000"/>
                            </a:schemeClr>
                          </a:solidFill>
                          <a:effectLst/>
                        </a:rPr>
                        <a:t>Comentarii</a:t>
                      </a:r>
                      <a:endParaRPr lang="ru-RU" sz="1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65000"/>
                      </a:schemeClr>
                    </a:solidFill>
                  </a:tcPr>
                </a:tc>
                <a:extLst>
                  <a:ext uri="{0D108BD9-81ED-4DB2-BD59-A6C34878D82A}">
                    <a16:rowId xmlns:a16="http://schemas.microsoft.com/office/drawing/2014/main" xmlns="" val="2192915544"/>
                  </a:ext>
                </a:extLst>
              </a:tr>
              <a:tr h="1523763">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159–153</a:t>
                      </a:r>
                      <a:endParaRPr lang="ru-RU"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neplătit (din cont propriu) cu perioada de ITM.</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tc>
                  <a:txBody>
                    <a:bodyPr/>
                    <a:lstStyle/>
                    <a:p>
                      <a:pPr algn="just">
                        <a:lnSpc>
                          <a:spcPct val="115000"/>
                        </a:lnSpc>
                        <a:spcAft>
                          <a:spcPts val="0"/>
                        </a:spcAft>
                      </a:pPr>
                      <a:r>
                        <a:rPr lang="ro-RO" sz="14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Nu se acceptă</a:t>
                      </a:r>
                      <a:endParaRPr lang="ru-RU" sz="14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Pct. 36 din HG nr. 108/2005</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Pentru zilele de concediu neplătit, indemnizaţia de ITM nu se stabileşte.</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extLst>
                  <a:ext uri="{0D108BD9-81ED-4DB2-BD59-A6C34878D82A}">
                    <a16:rowId xmlns:a16="http://schemas.microsoft.com/office/drawing/2014/main" xmlns="" val="4182743435"/>
                  </a:ext>
                </a:extLst>
              </a:tr>
              <a:tr h="2731993">
                <a:tc>
                  <a:txBody>
                    <a:bodyPr/>
                    <a:lstStyle/>
                    <a:p>
                      <a:pPr algn="just">
                        <a:lnSpc>
                          <a:spcPct val="115000"/>
                        </a:lnSpc>
                        <a:spcAft>
                          <a:spcPts val="0"/>
                        </a:spcAft>
                      </a:pPr>
                      <a:r>
                        <a:rPr lang="ro-RO" sz="1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159–101</a:t>
                      </a:r>
                      <a:endParaRPr lang="ru-RU"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neplătit (din cont propriu) cu perioada de activitate.</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tc>
                  <a:txBody>
                    <a:bodyPr/>
                    <a:lstStyle/>
                    <a:p>
                      <a:pPr algn="just">
                        <a:lnSpc>
                          <a:spcPct val="115000"/>
                        </a:lnSpc>
                        <a:spcAft>
                          <a:spcPts val="0"/>
                        </a:spcAft>
                      </a:pPr>
                      <a:r>
                        <a:rPr lang="ro-RO" sz="14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Se acceptă</a:t>
                      </a:r>
                      <a:endParaRPr lang="ru-RU" sz="14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Art. 120 din Codul Muncii</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În perioada concediului neplătit se pot acorda unele plăţi cu caracter unic care se declară cu codul 101. Totodată şi în cazul în care, persoana a decis să revină la muncă înainte de expirarea concediului neplătit care a fost declarat în lunile anterioare, se va declara venitul asigurat realizat în această perioadă.</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extLst>
                  <a:ext uri="{0D108BD9-81ED-4DB2-BD59-A6C34878D82A}">
                    <a16:rowId xmlns:a16="http://schemas.microsoft.com/office/drawing/2014/main" xmlns="" val="62421533"/>
                  </a:ext>
                </a:extLst>
              </a:tr>
              <a:tr h="1317346">
                <a:tc>
                  <a:txBody>
                    <a:bodyPr/>
                    <a:lstStyle/>
                    <a:p>
                      <a:pPr algn="just">
                        <a:lnSpc>
                          <a:spcPct val="115000"/>
                        </a:lnSpc>
                        <a:spcAft>
                          <a:spcPts val="0"/>
                        </a:spcAft>
                      </a:pPr>
                      <a:r>
                        <a:rPr lang="ro-RO" sz="1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165–101</a:t>
                      </a:r>
                      <a:endParaRPr lang="ru-RU"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paternal cu perioada de activitate.</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tc>
                  <a:txBody>
                    <a:bodyPr/>
                    <a:lstStyle/>
                    <a:p>
                      <a:pPr algn="just">
                        <a:lnSpc>
                          <a:spcPct val="115000"/>
                        </a:lnSpc>
                        <a:spcAft>
                          <a:spcPts val="0"/>
                        </a:spcAft>
                      </a:pPr>
                      <a:r>
                        <a:rPr lang="ro-RO" sz="14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Nu se acceptă</a:t>
                      </a:r>
                      <a:endParaRPr lang="ru-RU" sz="14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tc>
                  <a:txBody>
                    <a:bodyPr/>
                    <a:lstStyle/>
                    <a:p>
                      <a:pPr algn="just">
                        <a:lnSpc>
                          <a:spcPct val="115000"/>
                        </a:lnSpc>
                        <a:spcAft>
                          <a:spcPts val="0"/>
                        </a:spcAft>
                      </a:pPr>
                      <a:r>
                        <a:rPr lang="ro-RO" sz="140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Pct. 14 din HG nr. 1245/2016</a:t>
                      </a:r>
                      <a:endParaRPr lang="ru-RU" sz="140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Pentru perioada concediului paternal care se suprapune cu perioada de activitate se plăteşte salariul dar nu indemnizaţia.</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tx1">
                        <a:lumMod val="75000"/>
                      </a:schemeClr>
                    </a:solidFill>
                  </a:tcPr>
                </a:tc>
                <a:extLst>
                  <a:ext uri="{0D108BD9-81ED-4DB2-BD59-A6C34878D82A}">
                    <a16:rowId xmlns:a16="http://schemas.microsoft.com/office/drawing/2014/main" xmlns="" val="816764031"/>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a16="http://schemas.microsoft.com/office/drawing/2014/main" xmlns=""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a16="http://schemas.microsoft.com/office/drawing/2014/main" xmlns="" id="{973F3AAC-39A7-4C07-AC25-CF5DEC67DFE0}"/>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graphicFrame>
        <p:nvGraphicFramePr>
          <p:cNvPr id="13" name="Таблица 12">
            <a:extLst>
              <a:ext uri="{FF2B5EF4-FFF2-40B4-BE49-F238E27FC236}">
                <a16:creationId xmlns:a16="http://schemas.microsoft.com/office/drawing/2014/main" xmlns="" id="{017D1F4C-FCF9-497A-B48B-FD310FA92E5D}"/>
              </a:ext>
            </a:extLst>
          </p:cNvPr>
          <p:cNvGraphicFramePr>
            <a:graphicFrameLocks noGrp="1"/>
          </p:cNvGraphicFramePr>
          <p:nvPr>
            <p:extLst>
              <p:ext uri="{D42A27DB-BD31-4B8C-83A1-F6EECF244321}">
                <p14:modId xmlns:p14="http://schemas.microsoft.com/office/powerpoint/2010/main" xmlns="" val="3036098990"/>
              </p:ext>
            </p:extLst>
          </p:nvPr>
        </p:nvGraphicFramePr>
        <p:xfrm>
          <a:off x="0" y="0"/>
          <a:ext cx="9144000" cy="7013511"/>
        </p:xfrm>
        <a:graphic>
          <a:graphicData uri="http://schemas.openxmlformats.org/drawingml/2006/table">
            <a:tbl>
              <a:tblPr firstRow="1" bandRow="1">
                <a:tableStyleId>{93296810-A885-4BE3-A3E7-6D5BEEA58F35}</a:tableStyleId>
              </a:tblPr>
              <a:tblGrid>
                <a:gridCol w="2285999">
                  <a:extLst>
                    <a:ext uri="{9D8B030D-6E8A-4147-A177-3AD203B41FA5}">
                      <a16:colId xmlns:a16="http://schemas.microsoft.com/office/drawing/2014/main" xmlns="" val="2262503735"/>
                    </a:ext>
                  </a:extLst>
                </a:gridCol>
                <a:gridCol w="1591937">
                  <a:extLst>
                    <a:ext uri="{9D8B030D-6E8A-4147-A177-3AD203B41FA5}">
                      <a16:colId xmlns:a16="http://schemas.microsoft.com/office/drawing/2014/main" xmlns="" val="300709761"/>
                    </a:ext>
                  </a:extLst>
                </a:gridCol>
                <a:gridCol w="2478796">
                  <a:extLst>
                    <a:ext uri="{9D8B030D-6E8A-4147-A177-3AD203B41FA5}">
                      <a16:colId xmlns:a16="http://schemas.microsoft.com/office/drawing/2014/main" xmlns="" val="3419879452"/>
                    </a:ext>
                  </a:extLst>
                </a:gridCol>
                <a:gridCol w="2787268">
                  <a:extLst>
                    <a:ext uri="{9D8B030D-6E8A-4147-A177-3AD203B41FA5}">
                      <a16:colId xmlns:a16="http://schemas.microsoft.com/office/drawing/2014/main" xmlns="" val="4098151290"/>
                    </a:ext>
                  </a:extLst>
                </a:gridCol>
              </a:tblGrid>
              <a:tr h="1134489">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ro-RO" sz="1800" b="1" dirty="0">
                          <a:solidFill>
                            <a:schemeClr val="tx2">
                              <a:lumMod val="10000"/>
                            </a:schemeClr>
                          </a:solidFill>
                          <a:effectLst/>
                          <a:latin typeface="Times New Roman" panose="02020603050405020304" pitchFamily="18" charset="0"/>
                          <a:cs typeface="Times New Roman" panose="02020603050405020304" pitchFamily="18" charset="0"/>
                        </a:rPr>
                        <a:t>Combinaţii de coduri</a:t>
                      </a:r>
                      <a:endParaRPr lang="ru-RU" sz="18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endParaRPr lang="ru-RU" sz="18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gn="l">
                        <a:lnSpc>
                          <a:spcPct val="115000"/>
                        </a:lnSpc>
                        <a:spcAft>
                          <a:spcPts val="0"/>
                        </a:spcAft>
                      </a:pPr>
                      <a:r>
                        <a:rPr lang="ro-RO" sz="1800" b="1" dirty="0">
                          <a:solidFill>
                            <a:schemeClr val="tx2">
                              <a:lumMod val="10000"/>
                            </a:schemeClr>
                          </a:solidFill>
                          <a:effectLst/>
                          <a:latin typeface="Times New Roman" panose="02020603050405020304" pitchFamily="18" charset="0"/>
                          <a:cs typeface="Times New Roman" panose="02020603050405020304" pitchFamily="18" charset="0"/>
                        </a:rPr>
                        <a:t>Se acceptă/nu se acceptă suprapunerea perioadelor</a:t>
                      </a:r>
                      <a:endParaRPr lang="ru-RU" sz="18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gn="l">
                        <a:lnSpc>
                          <a:spcPct val="115000"/>
                        </a:lnSpc>
                        <a:spcAft>
                          <a:spcPts val="0"/>
                        </a:spcAft>
                      </a:pPr>
                      <a:r>
                        <a:rPr lang="ro-RO" sz="1800" b="1" dirty="0">
                          <a:solidFill>
                            <a:schemeClr val="tx2">
                              <a:lumMod val="10000"/>
                            </a:schemeClr>
                          </a:solidFill>
                          <a:effectLst/>
                          <a:latin typeface="Times New Roman" panose="02020603050405020304" pitchFamily="18" charset="0"/>
                          <a:cs typeface="Times New Roman" panose="02020603050405020304" pitchFamily="18" charset="0"/>
                        </a:rPr>
                        <a:t>Legea sau Hotărârea Guvernului care reglementează situaţia</a:t>
                      </a:r>
                      <a:endParaRPr lang="ru-RU" sz="18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tc>
                  <a:txBody>
                    <a:bodyPr/>
                    <a:lstStyle/>
                    <a:p>
                      <a:pPr algn="l">
                        <a:lnSpc>
                          <a:spcPct val="115000"/>
                        </a:lnSpc>
                        <a:spcAft>
                          <a:spcPts val="0"/>
                        </a:spcAft>
                      </a:pPr>
                      <a:r>
                        <a:rPr lang="ro-RO" sz="1800" b="1" dirty="0">
                          <a:solidFill>
                            <a:schemeClr val="tx2">
                              <a:lumMod val="10000"/>
                            </a:schemeClr>
                          </a:solidFill>
                          <a:effectLst/>
                          <a:latin typeface="Times New Roman" panose="02020603050405020304" pitchFamily="18" charset="0"/>
                          <a:cs typeface="Times New Roman" panose="02020603050405020304" pitchFamily="18" charset="0"/>
                        </a:rPr>
                        <a:t>Comentarii</a:t>
                      </a:r>
                      <a:endParaRPr lang="ru-RU" sz="18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65000"/>
                      </a:schemeClr>
                    </a:solidFill>
                  </a:tcPr>
                </a:tc>
                <a:extLst>
                  <a:ext uri="{0D108BD9-81ED-4DB2-BD59-A6C34878D82A}">
                    <a16:rowId xmlns:a16="http://schemas.microsoft.com/office/drawing/2014/main" xmlns="" val="2192915544"/>
                  </a:ext>
                </a:extLst>
              </a:tr>
              <a:tr h="2567991">
                <a:tc>
                  <a:txBody>
                    <a:bodyPr/>
                    <a:lstStyle/>
                    <a:p>
                      <a:pPr algn="l">
                        <a:lnSpc>
                          <a:spcPct val="115000"/>
                        </a:lnSpc>
                        <a:spcAft>
                          <a:spcPts val="0"/>
                        </a:spcAft>
                      </a:pPr>
                      <a:r>
                        <a:rPr lang="ro-RO"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165–143</a:t>
                      </a:r>
                      <a:endParaRPr lang="ru-RU"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paternal cu beneficierea de o plată cu caracter unic.</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Nu se acceptă</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Pct. 32 din HG nr. 1245/2016</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Durata concediului paternal este de 14 zile. În cazul unei plăţi cu caracter unic acordate pe parcursul lunii respective, se va declara în altă perioadă împreună cu fondul de salariu, după caz, indemnizaţia de concediu ordinar.</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extLst>
                  <a:ext uri="{0D108BD9-81ED-4DB2-BD59-A6C34878D82A}">
                    <a16:rowId xmlns:a16="http://schemas.microsoft.com/office/drawing/2014/main" xmlns="" val="4182743435"/>
                  </a:ext>
                </a:extLst>
              </a:tr>
              <a:tr h="3183648">
                <a:tc>
                  <a:txBody>
                    <a:bodyPr/>
                    <a:lstStyle/>
                    <a:p>
                      <a:pPr algn="l">
                        <a:lnSpc>
                          <a:spcPct val="115000"/>
                        </a:lnSpc>
                        <a:spcAft>
                          <a:spcPts val="0"/>
                        </a:spcAft>
                      </a:pPr>
                      <a:r>
                        <a:rPr lang="ro-RO"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16011 – 153</a:t>
                      </a:r>
                      <a:endParaRPr lang="ru-RU"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de studii cu perioada de ITM.</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tc>
                  <a:txBody>
                    <a:bodyPr/>
                    <a:lstStyle/>
                    <a:p>
                      <a:pPr algn="l">
                        <a:lnSpc>
                          <a:spcPct val="115000"/>
                        </a:lnSpc>
                        <a:spcAft>
                          <a:spcPts val="0"/>
                        </a:spcAft>
                      </a:pPr>
                      <a:r>
                        <a:rPr lang="ro-RO" sz="1600" b="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Nu se acceptă</a:t>
                      </a:r>
                      <a:endParaRPr lang="ru-RU" sz="1600" b="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Art. 2 din Legea nr. 289/2004</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Pe perioada concediului de studii, conform contractului colectiv de muncă,  angajatul beneficiază de  salariu sau de un anumit procent din salariu, din care se datorează contribuţii de asigurări sociale. Situaţia presupune că angajatul în perioada respectivă are venit asigurat şi nu are dreptul la ITM.</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solidFill>
                      <a:schemeClr val="tx1">
                        <a:lumMod val="75000"/>
                      </a:schemeClr>
                    </a:solidFill>
                  </a:tcPr>
                </a:tc>
                <a:extLst>
                  <a:ext uri="{0D108BD9-81ED-4DB2-BD59-A6C34878D82A}">
                    <a16:rowId xmlns:a16="http://schemas.microsoft.com/office/drawing/2014/main" xmlns="" val="62421533"/>
                  </a:ext>
                </a:extLst>
              </a:tr>
            </a:tbl>
          </a:graphicData>
        </a:graphic>
      </p:graphicFrame>
    </p:spTree>
    <p:extLst>
      <p:ext uri="{BB962C8B-B14F-4D97-AF65-F5344CB8AC3E}">
        <p14:creationId xmlns:p14="http://schemas.microsoft.com/office/powerpoint/2010/main" xmlns="" val="2795436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FD252DED-2D83-443B-B740-71D94353DB3F}"/>
              </a:ext>
            </a:extLst>
          </p:cNvPr>
          <p:cNvSpPr>
            <a:spLocks noGrp="1"/>
          </p:cNvSpPr>
          <p:nvPr>
            <p:ph idx="1"/>
          </p:nvPr>
        </p:nvSpPr>
        <p:spPr/>
        <p:txBody>
          <a:bodyPr>
            <a:normAutofit/>
          </a:bodyPr>
          <a:lstStyle/>
          <a:p>
            <a:pPr marL="0" indent="0" algn="ctr">
              <a:buNone/>
            </a:pPr>
            <a:endParaRPr lang="ro-RO" sz="8000" b="1" dirty="0"/>
          </a:p>
          <a:p>
            <a:pPr marL="0" indent="0" algn="ctr">
              <a:buNone/>
            </a:pPr>
            <a:r>
              <a:rPr lang="ro-RO" sz="8000" b="1" dirty="0"/>
              <a:t>???</a:t>
            </a:r>
          </a:p>
        </p:txBody>
      </p:sp>
      <p:pic>
        <p:nvPicPr>
          <p:cNvPr id="6" name="Рисунок 5">
            <a:extLst>
              <a:ext uri="{FF2B5EF4-FFF2-40B4-BE49-F238E27FC236}">
                <a16:creationId xmlns:a16="http://schemas.microsoft.com/office/drawing/2014/main" xmlns="" id="{3569AD0D-D87A-487A-B06C-04028253E862}"/>
              </a:ext>
            </a:extLst>
          </p:cNvPr>
          <p:cNvPicPr>
            <a:picLocks noChangeAspect="1"/>
          </p:cNvPicPr>
          <p:nvPr/>
        </p:nvPicPr>
        <p:blipFill>
          <a:blip r:embed="rId2" cstate="print">
            <a:extLst>
              <a:ext uri="{28A0092B-C50C-407E-A947-70E740481C1C}">
                <a14:useLocalDpi xmlns:a14="http://schemas.microsoft.com/office/drawing/2010/main" xmlns="" val="0"/>
              </a:ext>
              <a:ext uri="{837473B0-CC2E-450A-ABE3-18F120FF3D39}">
                <a1611:picAttrSrcUrl xmlns:a1611="http://schemas.microsoft.com/office/drawing/2016/11/main" xmlns="" r:id="rId3"/>
              </a:ext>
            </a:extLst>
          </a:blip>
          <a:stretch>
            <a:fillRect/>
          </a:stretch>
        </p:blipFill>
        <p:spPr>
          <a:xfrm>
            <a:off x="2343647" y="310102"/>
            <a:ext cx="4731026" cy="6390747"/>
          </a:xfrm>
          <a:prstGeom prst="rect">
            <a:avLst/>
          </a:prstGeom>
        </p:spPr>
      </p:pic>
    </p:spTree>
    <p:extLst>
      <p:ext uri="{BB962C8B-B14F-4D97-AF65-F5344CB8AC3E}">
        <p14:creationId xmlns:p14="http://schemas.microsoft.com/office/powerpoint/2010/main" xmlns="" val="1046760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0"/>
            <a:ext cx="8229600" cy="1785926"/>
          </a:xfrm>
        </p:spPr>
        <p:txBody>
          <a:bodyPr>
            <a:noAutofit/>
          </a:bodyPr>
          <a:lstStyle/>
          <a:p>
            <a:r>
              <a:rPr lang="ro-RO" sz="2400" dirty="0" smtClean="0">
                <a:solidFill>
                  <a:srgbClr val="C00000"/>
                </a:solidFill>
              </a:rPr>
              <a:t/>
            </a:r>
            <a:br>
              <a:rPr lang="ro-RO" sz="2400" dirty="0" smtClean="0">
                <a:solidFill>
                  <a:srgbClr val="C00000"/>
                </a:solidFill>
              </a:rPr>
            </a:br>
            <a:r>
              <a:rPr lang="ro-RO" sz="2400" dirty="0" smtClean="0">
                <a:solidFill>
                  <a:srgbClr val="C00000"/>
                </a:solidFill>
              </a:rPr>
              <a:t/>
            </a:r>
            <a:br>
              <a:rPr lang="ro-RO" sz="2400" dirty="0" smtClean="0">
                <a:solidFill>
                  <a:srgbClr val="C00000"/>
                </a:solidFill>
              </a:rPr>
            </a:br>
            <a:r>
              <a:rPr lang="ro-RO" sz="2300" dirty="0" smtClean="0">
                <a:solidFill>
                  <a:srgbClr val="C00000"/>
                </a:solidFill>
                <a:effectLst/>
                <a:latin typeface="Arial Black" pitchFamily="34" charset="0"/>
                <a:ea typeface="+mn-ea"/>
                <a:cs typeface="Aharoni" pitchFamily="2" charset="-79"/>
              </a:rPr>
              <a:t>Prin Ordinul Ministerului Muncii şi Protecţiei Sociale nr. 11 din 12 noiembrie 2021 a fost aprobată o nouă versiune a Clasificatorului Ocupaţiilor din Republica Moldova.</a:t>
            </a:r>
            <a:r>
              <a:rPr lang="en-US" sz="2800" dirty="0" smtClean="0">
                <a:solidFill>
                  <a:srgbClr val="C00000"/>
                </a:solidFill>
              </a:rPr>
              <a:t/>
            </a:r>
            <a:br>
              <a:rPr lang="en-US" sz="2800" dirty="0" smtClean="0">
                <a:solidFill>
                  <a:srgbClr val="C00000"/>
                </a:solidFill>
              </a:rPr>
            </a:br>
            <a:endParaRPr lang="en-US" sz="2800" dirty="0">
              <a:solidFill>
                <a:srgbClr val="C00000"/>
              </a:solidFill>
            </a:endParaRPr>
          </a:p>
        </p:txBody>
      </p:sp>
      <p:sp>
        <p:nvSpPr>
          <p:cNvPr id="3" name="Content Placeholder 2"/>
          <p:cNvSpPr>
            <a:spLocks noGrp="1"/>
          </p:cNvSpPr>
          <p:nvPr>
            <p:ph idx="1"/>
          </p:nvPr>
        </p:nvSpPr>
        <p:spPr>
          <a:xfrm>
            <a:off x="457200" y="1857364"/>
            <a:ext cx="8229600" cy="4451996"/>
          </a:xfrm>
        </p:spPr>
        <p:txBody>
          <a:bodyPr>
            <a:normAutofit lnSpcReduction="10000"/>
          </a:bodyPr>
          <a:lstStyle/>
          <a:p>
            <a:r>
              <a:rPr lang="ro-RO" b="1" dirty="0" smtClean="0">
                <a:solidFill>
                  <a:schemeClr val="tx2">
                    <a:lumMod val="10000"/>
                  </a:schemeClr>
                </a:solidFill>
              </a:rPr>
              <a:t>CORM 006-2021 se aplică în toate domeniile de activitate economică şi socială şi este obligatoriu pentru toate autorităţile administraţiei publice centrale şi locale, întreprinderile, organizaţiile şi instituţiile, indiferent de tipul de proprietate şi forma de organizare juridică, şi pentru alte persoane juridice şi fizice, care îşi desfăşoară activitatea pe teritoriul Republicii Moldova, la completarea documentelor oficiale, ori de câte ori se cere indicarea ocupaţiei.</a:t>
            </a:r>
            <a:endParaRPr lang="en-US" b="1" dirty="0" smtClean="0">
              <a:solidFill>
                <a:schemeClr val="tx2">
                  <a:lumMod val="10000"/>
                </a:schemeClr>
              </a:solidFill>
            </a:endParaRP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 </a:t>
            </a:r>
            <a:r>
              <a:rPr lang="en-US" dirty="0" smtClean="0"/>
              <a:t/>
            </a:r>
            <a:br>
              <a:rPr lang="en-US" dirty="0" smtClean="0"/>
            </a:br>
            <a:r>
              <a:rPr lang="ro-RO" dirty="0" smtClean="0"/>
              <a:t>                                        </a:t>
            </a:r>
            <a:r>
              <a:rPr lang="ro-RO" sz="2700" dirty="0" smtClean="0">
                <a:solidFill>
                  <a:schemeClr val="tx2">
                    <a:lumMod val="10000"/>
                  </a:schemeClr>
                </a:solidFill>
              </a:rPr>
              <a:t>Tabelul nr. 1</a:t>
            </a:r>
            <a:r>
              <a:rPr lang="en-US" sz="2700" dirty="0" smtClean="0">
                <a:solidFill>
                  <a:schemeClr val="tx2">
                    <a:lumMod val="10000"/>
                  </a:schemeClr>
                </a:solidFill>
              </a:rPr>
              <a:t/>
            </a:r>
            <a:br>
              <a:rPr lang="en-US" sz="2700" dirty="0" smtClean="0">
                <a:solidFill>
                  <a:schemeClr val="tx2">
                    <a:lumMod val="10000"/>
                  </a:schemeClr>
                </a:solidFill>
              </a:rPr>
            </a:br>
            <a:r>
              <a:rPr lang="ro-RO" dirty="0" smtClean="0">
                <a:solidFill>
                  <a:srgbClr val="C00000"/>
                </a:solidFill>
              </a:rPr>
              <a:t>Ocupaţii derivate</a:t>
            </a:r>
            <a:r>
              <a:rPr lang="en-US" dirty="0" smtClean="0"/>
              <a:t/>
            </a:r>
            <a:br>
              <a:rPr lang="en-US" dirty="0" smtClean="0"/>
            </a:br>
            <a:endParaRPr lang="en-US" dirty="0"/>
          </a:p>
        </p:txBody>
      </p:sp>
      <p:graphicFrame>
        <p:nvGraphicFramePr>
          <p:cNvPr id="4" name="Content Placeholder 3"/>
          <p:cNvGraphicFramePr>
            <a:graphicFrameLocks noGrp="1"/>
          </p:cNvGraphicFramePr>
          <p:nvPr>
            <p:ph idx="1"/>
          </p:nvPr>
        </p:nvGraphicFramePr>
        <p:xfrm>
          <a:off x="457200" y="1600200"/>
          <a:ext cx="8229600" cy="5087562"/>
        </p:xfrm>
        <a:graphic>
          <a:graphicData uri="http://schemas.openxmlformats.org/drawingml/2006/table">
            <a:tbl>
              <a:tblPr firstRow="1" bandRow="1">
                <a:tableStyleId>{93296810-A885-4BE3-A3E7-6D5BEEA58F35}</a:tableStyleId>
              </a:tblPr>
              <a:tblGrid>
                <a:gridCol w="1900222"/>
                <a:gridCol w="6329378"/>
              </a:tblGrid>
              <a:tr h="614354">
                <a:tc>
                  <a:txBody>
                    <a:bodyPr/>
                    <a:lstStyle/>
                    <a:p>
                      <a:pPr algn="ctr">
                        <a:lnSpc>
                          <a:spcPct val="107000"/>
                        </a:lnSpc>
                        <a:spcAft>
                          <a:spcPts val="0"/>
                        </a:spcAft>
                      </a:pPr>
                      <a:r>
                        <a:rPr lang="ro-RO" sz="2400" b="1" dirty="0">
                          <a:solidFill>
                            <a:schemeClr val="tx2">
                              <a:lumMod val="10000"/>
                            </a:schemeClr>
                          </a:solidFill>
                          <a:latin typeface="Times New Roman"/>
                          <a:ea typeface="Calibri"/>
                          <a:cs typeface="Times New Roman"/>
                        </a:rPr>
                        <a:t>Codul poziției </a:t>
                      </a:r>
                      <a:endParaRPr lang="en-US" sz="2400"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c>
                  <a:txBody>
                    <a:bodyPr/>
                    <a:lstStyle/>
                    <a:p>
                      <a:pPr algn="ctr">
                        <a:lnSpc>
                          <a:spcPct val="107000"/>
                        </a:lnSpc>
                        <a:spcAft>
                          <a:spcPts val="0"/>
                        </a:spcAft>
                      </a:pPr>
                      <a:r>
                        <a:rPr lang="ro-RO" sz="2400" b="1" dirty="0">
                          <a:solidFill>
                            <a:schemeClr val="tx2">
                              <a:lumMod val="10000"/>
                            </a:schemeClr>
                          </a:solidFill>
                          <a:latin typeface="Times New Roman"/>
                          <a:ea typeface="Calibri"/>
                          <a:cs typeface="Times New Roman"/>
                        </a:rPr>
                        <a:t>Denumirea poziției </a:t>
                      </a:r>
                      <a:endParaRPr lang="en-US" sz="2400" dirty="0">
                        <a:solidFill>
                          <a:schemeClr val="tx2">
                            <a:lumMod val="10000"/>
                          </a:schemeClr>
                        </a:solidFill>
                        <a:latin typeface="Calibri"/>
                        <a:ea typeface="Calibri"/>
                        <a:cs typeface="Times New Roman"/>
                      </a:endParaRPr>
                    </a:p>
                  </a:txBody>
                  <a:tcPr marL="68580" marR="68580" marT="0" marB="0">
                    <a:solidFill>
                      <a:schemeClr val="tx1">
                        <a:lumMod val="65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01</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a:solidFill>
                            <a:schemeClr val="tx2">
                              <a:lumMod val="10000"/>
                            </a:schemeClr>
                          </a:solidFill>
                          <a:latin typeface="Times New Roman"/>
                          <a:ea typeface="Calibri"/>
                          <a:cs typeface="Times New Roman"/>
                        </a:rPr>
                        <a:t>Adjunct/adjunctă</a:t>
                      </a:r>
                      <a:endParaRPr lang="en-US" sz="2400" b="1">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02</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a:solidFill>
                            <a:schemeClr val="tx2">
                              <a:lumMod val="10000"/>
                            </a:schemeClr>
                          </a:solidFill>
                          <a:latin typeface="Times New Roman"/>
                          <a:ea typeface="Calibri"/>
                          <a:cs typeface="Times New Roman"/>
                        </a:rPr>
                        <a:t>Ajutor/ajutoare</a:t>
                      </a:r>
                      <a:endParaRPr lang="en-US" sz="2400" b="1">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03</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a:solidFill>
                            <a:schemeClr val="tx2">
                              <a:lumMod val="10000"/>
                            </a:schemeClr>
                          </a:solidFill>
                          <a:latin typeface="Times New Roman"/>
                          <a:ea typeface="Calibri"/>
                          <a:cs typeface="Times New Roman"/>
                        </a:rPr>
                        <a:t>Coordonator/coodonatoare</a:t>
                      </a:r>
                      <a:endParaRPr lang="en-US" sz="2400" b="1">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04</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dirty="0">
                          <a:solidFill>
                            <a:schemeClr val="tx2">
                              <a:lumMod val="10000"/>
                            </a:schemeClr>
                          </a:solidFill>
                          <a:latin typeface="Times New Roman"/>
                          <a:ea typeface="Calibri"/>
                          <a:cs typeface="Times New Roman"/>
                        </a:rPr>
                        <a:t>General/generală</a:t>
                      </a:r>
                      <a:endParaRPr lang="en-US" sz="24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05</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dirty="0">
                          <a:solidFill>
                            <a:schemeClr val="tx2">
                              <a:lumMod val="10000"/>
                            </a:schemeClr>
                          </a:solidFill>
                          <a:latin typeface="Times New Roman"/>
                          <a:ea typeface="Calibri"/>
                          <a:cs typeface="Times New Roman"/>
                        </a:rPr>
                        <a:t>Inferior/inferioară</a:t>
                      </a:r>
                      <a:endParaRPr lang="en-US" sz="24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06</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dirty="0">
                          <a:solidFill>
                            <a:schemeClr val="tx2">
                              <a:lumMod val="10000"/>
                            </a:schemeClr>
                          </a:solidFill>
                          <a:latin typeface="Times New Roman"/>
                          <a:ea typeface="Calibri"/>
                          <a:cs typeface="Times New Roman"/>
                        </a:rPr>
                        <a:t>Prim</a:t>
                      </a:r>
                      <a:endParaRPr lang="en-US" sz="24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07</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dirty="0">
                          <a:solidFill>
                            <a:schemeClr val="tx2">
                              <a:lumMod val="10000"/>
                            </a:schemeClr>
                          </a:solidFill>
                          <a:latin typeface="Times New Roman"/>
                          <a:ea typeface="Calibri"/>
                          <a:cs typeface="Times New Roman"/>
                        </a:rPr>
                        <a:t>Prim-adjunct/adjunctă</a:t>
                      </a:r>
                      <a:endParaRPr lang="en-US" sz="24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08</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dirty="0">
                          <a:solidFill>
                            <a:schemeClr val="tx2">
                              <a:lumMod val="10000"/>
                            </a:schemeClr>
                          </a:solidFill>
                          <a:latin typeface="Times New Roman"/>
                          <a:ea typeface="Calibri"/>
                          <a:cs typeface="Times New Roman"/>
                        </a:rPr>
                        <a:t>Prim-vice</a:t>
                      </a:r>
                      <a:endParaRPr lang="en-US" sz="24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09</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dirty="0">
                          <a:solidFill>
                            <a:schemeClr val="tx2">
                              <a:lumMod val="10000"/>
                            </a:schemeClr>
                          </a:solidFill>
                          <a:latin typeface="Times New Roman"/>
                          <a:ea typeface="Calibri"/>
                          <a:cs typeface="Times New Roman"/>
                        </a:rPr>
                        <a:t>Principal/principală</a:t>
                      </a:r>
                      <a:endParaRPr lang="en-US" sz="24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10</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dirty="0">
                          <a:solidFill>
                            <a:schemeClr val="tx2">
                              <a:lumMod val="10000"/>
                            </a:schemeClr>
                          </a:solidFill>
                          <a:latin typeface="Times New Roman"/>
                          <a:ea typeface="Calibri"/>
                          <a:cs typeface="Times New Roman"/>
                        </a:rPr>
                        <a:t>Superior/superioară</a:t>
                      </a:r>
                      <a:endParaRPr lang="en-US" sz="24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r h="370840">
                <a:tc>
                  <a:txBody>
                    <a:bodyPr/>
                    <a:lstStyle/>
                    <a:p>
                      <a:pPr algn="ctr">
                        <a:lnSpc>
                          <a:spcPct val="107000"/>
                        </a:lnSpc>
                        <a:spcAft>
                          <a:spcPts val="0"/>
                        </a:spcAft>
                      </a:pPr>
                      <a:r>
                        <a:rPr lang="ro-RO" sz="2400" b="1" dirty="0">
                          <a:solidFill>
                            <a:srgbClr val="C00000"/>
                          </a:solidFill>
                          <a:latin typeface="Times New Roman"/>
                          <a:ea typeface="Calibri"/>
                          <a:cs typeface="Times New Roman"/>
                        </a:rPr>
                        <a:t>11</a:t>
                      </a:r>
                      <a:endParaRPr lang="en-US" sz="2400" b="1" dirty="0">
                        <a:solidFill>
                          <a:srgbClr val="C00000"/>
                        </a:solidFill>
                        <a:latin typeface="Calibri"/>
                        <a:ea typeface="Calibri"/>
                        <a:cs typeface="Times New Roman"/>
                      </a:endParaRPr>
                    </a:p>
                  </a:txBody>
                  <a:tcPr marL="68580" marR="68580" marT="0" marB="0">
                    <a:solidFill>
                      <a:schemeClr val="tx1">
                        <a:lumMod val="50000"/>
                      </a:schemeClr>
                    </a:solidFill>
                  </a:tcPr>
                </a:tc>
                <a:tc>
                  <a:txBody>
                    <a:bodyPr/>
                    <a:lstStyle/>
                    <a:p>
                      <a:pPr algn="just">
                        <a:lnSpc>
                          <a:spcPct val="107000"/>
                        </a:lnSpc>
                        <a:spcAft>
                          <a:spcPts val="0"/>
                        </a:spcAft>
                      </a:pPr>
                      <a:r>
                        <a:rPr lang="ro-RO" sz="2400" b="1" dirty="0">
                          <a:solidFill>
                            <a:schemeClr val="tx2">
                              <a:lumMod val="10000"/>
                            </a:schemeClr>
                          </a:solidFill>
                          <a:latin typeface="Times New Roman"/>
                          <a:ea typeface="Calibri"/>
                          <a:cs typeface="Times New Roman"/>
                        </a:rPr>
                        <a:t>Vice</a:t>
                      </a:r>
                      <a:endParaRPr lang="en-US" sz="2400" b="1" dirty="0">
                        <a:solidFill>
                          <a:schemeClr val="tx2">
                            <a:lumMod val="10000"/>
                          </a:schemeClr>
                        </a:solidFill>
                        <a:latin typeface="Calibri"/>
                        <a:ea typeface="Calibri"/>
                        <a:cs typeface="Times New Roman"/>
                      </a:endParaRPr>
                    </a:p>
                  </a:txBody>
                  <a:tcPr marL="68580" marR="68580" marT="0" marB="0">
                    <a:solidFill>
                      <a:schemeClr val="tx1">
                        <a:lumMod val="50000"/>
                      </a:schemeClr>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cstate="print"/>
          <a:srcRect l="49816" t="27895" b="14730"/>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1506" name="Picture 2" descr="https://monitorul.fisc.md/uploads/files/mf3.png"/>
          <p:cNvPicPr>
            <a:picLocks noGrp="1" noChangeAspect="1" noChangeArrowheads="1"/>
          </p:cNvPicPr>
          <p:nvPr>
            <p:ph idx="1"/>
          </p:nvPr>
        </p:nvPicPr>
        <p:blipFill>
          <a:blip r:embed="rId2" cstate="print"/>
          <a:srcRect/>
          <a:stretch>
            <a:fillRect/>
          </a:stretch>
        </p:blipFill>
        <p:spPr bwMode="auto">
          <a:xfrm>
            <a:off x="0" y="0"/>
            <a:ext cx="9144000" cy="6857999"/>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52"/>
            <a:ext cx="8229600" cy="2428892"/>
          </a:xfrm>
        </p:spPr>
        <p:txBody>
          <a:bodyPr>
            <a:normAutofit fontScale="90000"/>
          </a:bodyPr>
          <a:lstStyle/>
          <a:p>
            <a:r>
              <a:rPr lang="en-US" sz="2000" dirty="0" smtClean="0">
                <a:solidFill>
                  <a:srgbClr val="FF0000"/>
                </a:solidFill>
              </a:rPr>
              <a:t/>
            </a:r>
            <a:br>
              <a:rPr lang="en-US" sz="2000" dirty="0" smtClean="0">
                <a:solidFill>
                  <a:srgbClr val="FF0000"/>
                </a:solidFill>
              </a:rPr>
            </a:br>
            <a:r>
              <a:rPr lang="ro-RO" sz="2000" dirty="0" smtClean="0">
                <a:solidFill>
                  <a:srgbClr val="FF0000"/>
                </a:solidFill>
              </a:rPr>
              <a:t/>
            </a:r>
            <a:br>
              <a:rPr lang="ro-RO" sz="2000" dirty="0" smtClean="0">
                <a:solidFill>
                  <a:srgbClr val="FF0000"/>
                </a:solidFill>
              </a:rPr>
            </a:br>
            <a:r>
              <a:rPr lang="ro-RO" sz="2200" dirty="0" smtClean="0">
                <a:solidFill>
                  <a:srgbClr val="FF0000"/>
                </a:solidFill>
              </a:rPr>
              <a:t>O R D I N</a:t>
            </a:r>
            <a:r>
              <a:rPr lang="en-US" sz="2200" dirty="0" smtClean="0">
                <a:solidFill>
                  <a:srgbClr val="FF0000"/>
                </a:solidFill>
              </a:rPr>
              <a:t/>
            </a:r>
            <a:br>
              <a:rPr lang="en-US" sz="2200" dirty="0" smtClean="0">
                <a:solidFill>
                  <a:srgbClr val="FF0000"/>
                </a:solidFill>
              </a:rPr>
            </a:br>
            <a:r>
              <a:rPr lang="ro-RO" sz="2200" dirty="0" smtClean="0">
                <a:solidFill>
                  <a:srgbClr val="FF0000"/>
                </a:solidFill>
              </a:rPr>
              <a:t>cu privire la modificarea</a:t>
            </a:r>
            <a:r>
              <a:rPr lang="en-US" sz="2200" dirty="0" smtClean="0">
                <a:solidFill>
                  <a:srgbClr val="FF0000"/>
                </a:solidFill>
              </a:rPr>
              <a:t/>
            </a:r>
            <a:br>
              <a:rPr lang="en-US" sz="2200" dirty="0" smtClean="0">
                <a:solidFill>
                  <a:srgbClr val="FF0000"/>
                </a:solidFill>
              </a:rPr>
            </a:br>
            <a:r>
              <a:rPr lang="ro-RO" sz="2200" dirty="0" smtClean="0">
                <a:solidFill>
                  <a:srgbClr val="FF0000"/>
                </a:solidFill>
              </a:rPr>
              <a:t>Ordinului ministrului finanţelor</a:t>
            </a:r>
            <a:r>
              <a:rPr lang="en-US" sz="2200" dirty="0" smtClean="0">
                <a:solidFill>
                  <a:srgbClr val="FF0000"/>
                </a:solidFill>
              </a:rPr>
              <a:t/>
            </a:r>
            <a:br>
              <a:rPr lang="en-US" sz="2200" dirty="0" smtClean="0">
                <a:solidFill>
                  <a:srgbClr val="FF0000"/>
                </a:solidFill>
              </a:rPr>
            </a:br>
            <a:r>
              <a:rPr lang="ro-RO" sz="2200" dirty="0" smtClean="0">
                <a:solidFill>
                  <a:srgbClr val="FF0000"/>
                </a:solidFill>
              </a:rPr>
              <a:t>nr. 94 din 30 iulie 2020 </a:t>
            </a:r>
            <a:r>
              <a:rPr lang="en-US" sz="2200" dirty="0" smtClean="0">
                <a:solidFill>
                  <a:srgbClr val="FF0000"/>
                </a:solidFill>
              </a:rPr>
              <a:t/>
            </a:r>
            <a:br>
              <a:rPr lang="en-US" sz="2200" dirty="0" smtClean="0">
                <a:solidFill>
                  <a:srgbClr val="FF0000"/>
                </a:solidFill>
              </a:rPr>
            </a:br>
            <a:r>
              <a:rPr lang="ro-RO" sz="2200" dirty="0" smtClean="0">
                <a:solidFill>
                  <a:srgbClr val="FF0000"/>
                </a:solidFill>
              </a:rPr>
              <a:t>nr. 156  din  29.12.2021</a:t>
            </a:r>
            <a:r>
              <a:rPr lang="en-US" sz="2200" dirty="0" smtClean="0">
                <a:solidFill>
                  <a:srgbClr val="FF0000"/>
                </a:solidFill>
              </a:rPr>
              <a:t/>
            </a:r>
            <a:br>
              <a:rPr lang="en-US" sz="2200" dirty="0" smtClean="0">
                <a:solidFill>
                  <a:srgbClr val="FF0000"/>
                </a:solidFill>
              </a:rPr>
            </a:br>
            <a:r>
              <a:rPr lang="ro-RO" sz="2200" dirty="0" smtClean="0">
                <a:solidFill>
                  <a:srgbClr val="FF0000"/>
                </a:solidFill>
              </a:rPr>
              <a:t> </a:t>
            </a:r>
            <a:r>
              <a:rPr lang="ro-RO" sz="2200" i="1" dirty="0" smtClean="0">
                <a:solidFill>
                  <a:srgbClr val="FF0000"/>
                </a:solidFill>
              </a:rPr>
              <a:t>(în vigoare 01.01.2022)</a:t>
            </a:r>
            <a:r>
              <a:rPr lang="ro-RO" sz="2200" dirty="0" smtClean="0">
                <a:solidFill>
                  <a:srgbClr val="FF0000"/>
                </a:solidFill>
              </a:rPr>
              <a:t>  </a:t>
            </a:r>
            <a:r>
              <a:rPr lang="en-US" sz="2200" dirty="0" smtClean="0">
                <a:solidFill>
                  <a:srgbClr val="FF0000"/>
                </a:solidFill>
              </a:rPr>
              <a:t/>
            </a:r>
            <a:br>
              <a:rPr lang="en-US" sz="2200" dirty="0" smtClean="0">
                <a:solidFill>
                  <a:srgbClr val="FF0000"/>
                </a:solidFill>
              </a:rPr>
            </a:br>
            <a:r>
              <a:rPr lang="ro-RO" sz="2200" dirty="0" smtClean="0">
                <a:solidFill>
                  <a:srgbClr val="FF0000"/>
                </a:solidFill>
              </a:rPr>
              <a:t>Monitorul Oficial al R. Moldova nr. 325-333 </a:t>
            </a:r>
            <a:r>
              <a:rPr lang="en-US" dirty="0" smtClean="0"/>
              <a:t/>
            </a:r>
            <a:br>
              <a:rPr lang="en-US" dirty="0" smtClean="0"/>
            </a:br>
            <a:endParaRPr lang="en-US" dirty="0"/>
          </a:p>
        </p:txBody>
      </p:sp>
      <p:sp>
        <p:nvSpPr>
          <p:cNvPr id="3" name="Content Placeholder 2"/>
          <p:cNvSpPr>
            <a:spLocks noGrp="1"/>
          </p:cNvSpPr>
          <p:nvPr>
            <p:ph idx="1"/>
          </p:nvPr>
        </p:nvSpPr>
        <p:spPr>
          <a:xfrm>
            <a:off x="457200" y="2786058"/>
            <a:ext cx="8229600" cy="3523302"/>
          </a:xfrm>
        </p:spPr>
        <p:txBody>
          <a:bodyPr/>
          <a:lstStyle/>
          <a:p>
            <a:r>
              <a:rPr lang="ro-RO" dirty="0" smtClean="0">
                <a:solidFill>
                  <a:schemeClr val="tx2">
                    <a:lumMod val="10000"/>
                  </a:schemeClr>
                </a:solidFill>
              </a:rPr>
              <a:t>a) în preambulul formularului tipizat (Forma IPC21), rubrica „După controlul fiscal” va avea următorul cuprins: „Declararea contribuțiilor de asigurări sociale recalculate în rezultatul controlului fiscal pentru persoanele asigurate; Corectarea datelor persoanei asigurate pentru o perioadă supusă anterior controlului fiscal”;</a:t>
            </a:r>
            <a:endParaRPr lang="en-US" dirty="0" smtClean="0">
              <a:solidFill>
                <a:schemeClr val="tx2">
                  <a:lumMod val="10000"/>
                </a:schemeClr>
              </a:solidFill>
            </a:endParaRP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52"/>
            <a:ext cx="8229600" cy="6429420"/>
          </a:xfrm>
        </p:spPr>
        <p:txBody>
          <a:bodyPr>
            <a:normAutofit/>
          </a:bodyPr>
          <a:lstStyle/>
          <a:p>
            <a:pPr>
              <a:buNone/>
            </a:pPr>
            <a:endParaRPr lang="en-US" sz="3300" dirty="0" smtClean="0">
              <a:solidFill>
                <a:schemeClr val="tx2">
                  <a:lumMod val="10000"/>
                </a:schemeClr>
              </a:solidFill>
            </a:endParaRPr>
          </a:p>
          <a:p>
            <a:r>
              <a:rPr lang="ro-RO" sz="3300" dirty="0" smtClean="0">
                <a:solidFill>
                  <a:schemeClr val="tx2">
                    <a:lumMod val="10000"/>
                  </a:schemeClr>
                </a:solidFill>
              </a:rPr>
              <a:t>2) în Anexa nr.2:</a:t>
            </a:r>
            <a:endParaRPr lang="en-US" sz="3300" dirty="0" smtClean="0">
              <a:solidFill>
                <a:schemeClr val="tx2">
                  <a:lumMod val="10000"/>
                </a:schemeClr>
              </a:solidFill>
            </a:endParaRPr>
          </a:p>
          <a:p>
            <a:r>
              <a:rPr lang="ro-RO" sz="3300" dirty="0" smtClean="0">
                <a:solidFill>
                  <a:schemeClr val="tx2">
                    <a:lumMod val="10000"/>
                  </a:schemeClr>
                </a:solidFill>
              </a:rPr>
              <a:t>b) în Capitolul II „Modul de completare a dării de seamă”:</a:t>
            </a:r>
            <a:endParaRPr lang="en-US" sz="3300" dirty="0" smtClean="0">
              <a:solidFill>
                <a:schemeClr val="tx2">
                  <a:lumMod val="10000"/>
                </a:schemeClr>
              </a:solidFill>
            </a:endParaRPr>
          </a:p>
          <a:p>
            <a:r>
              <a:rPr lang="ro-RO" sz="3300" i="1" dirty="0" smtClean="0">
                <a:solidFill>
                  <a:schemeClr val="tx2">
                    <a:lumMod val="10000"/>
                  </a:schemeClr>
                </a:solidFill>
              </a:rPr>
              <a:t>textul „ în rubrica „După controlul fiscal” – se pune semnul “√” în pătrățelul respectiv în cazul în care se prezintă Darea de seamă după controlul fiscal în cadrul căruia au fost calculate suplimentar sau micșorate contribuțiile de asigurări sociale” se substituie cu următorul text:</a:t>
            </a:r>
            <a:endParaRPr lang="en-US" sz="3300" dirty="0" smtClean="0">
              <a:solidFill>
                <a:schemeClr val="tx2">
                  <a:lumMod val="10000"/>
                </a:schemeClr>
              </a:solidFill>
            </a:endParaRP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357166"/>
            <a:ext cx="8858312" cy="6357982"/>
          </a:xfrm>
        </p:spPr>
        <p:txBody>
          <a:bodyPr>
            <a:normAutofit fontScale="77500" lnSpcReduction="20000"/>
          </a:bodyPr>
          <a:lstStyle/>
          <a:p>
            <a:r>
              <a:rPr lang="ro-RO" dirty="0" smtClean="0">
                <a:solidFill>
                  <a:schemeClr val="tx2">
                    <a:lumMod val="10000"/>
                  </a:schemeClr>
                </a:solidFill>
              </a:rPr>
              <a:t>„la rubrica „Declararea contribuțiilor de asigurări sociale recalculate în rezultatul controlului fiscal pentru persoanele asigurate” - se pune semnul "√" în pătrățelul respectiv în cazul în care se prezintă Darea de seamă prin care se declară contribuțiile de asigurări sociale modificate în rezultatul controlului, pentru persoanele asigurate. Informația cu privire la descifrarea sumelor recalculate se declară, luând în calcul și contribuțiile declarate anterior, pentru perioada la care se referă </a:t>
            </a:r>
            <a:r>
              <a:rPr lang="ro-RO" dirty="0" err="1" smtClean="0">
                <a:solidFill>
                  <a:schemeClr val="tx2">
                    <a:lumMod val="10000"/>
                  </a:schemeClr>
                </a:solidFill>
              </a:rPr>
              <a:t>recalculul</a:t>
            </a:r>
            <a:r>
              <a:rPr lang="ro-RO" dirty="0" smtClean="0">
                <a:solidFill>
                  <a:schemeClr val="tx2">
                    <a:lumMod val="10000"/>
                  </a:schemeClr>
                </a:solidFill>
              </a:rPr>
              <a:t>, în termen de 30 de zile calendaristice de la data emiterii deciziei asupra cazului de încălcare a legislației;</a:t>
            </a:r>
            <a:endParaRPr lang="en-US" dirty="0" smtClean="0">
              <a:solidFill>
                <a:schemeClr val="tx2">
                  <a:lumMod val="10000"/>
                </a:schemeClr>
              </a:solidFill>
            </a:endParaRPr>
          </a:p>
          <a:p>
            <a:r>
              <a:rPr lang="ro-RO" dirty="0" smtClean="0">
                <a:solidFill>
                  <a:schemeClr val="tx2">
                    <a:lumMod val="10000"/>
                  </a:schemeClr>
                </a:solidFill>
              </a:rPr>
              <a:t>la rubrica „Corectarea datelor persoanei asigurate pentru o perioadă supusă anterior controlului fiscal” - se pune semnul "√" în pătrățelul respectiv în cazul în care se prezintă Darea de seamă prin care se corectează datele persoanei asigurate pentru perioada supusă anterior controlului fiscal (spre exemplu: categoria persoanei asigurate, codul funcției, perioada de activitate, etc.).</a:t>
            </a:r>
            <a:endParaRPr lang="en-US" dirty="0" smtClean="0">
              <a:solidFill>
                <a:schemeClr val="tx2">
                  <a:lumMod val="10000"/>
                </a:schemeClr>
              </a:solidFill>
            </a:endParaRPr>
          </a:p>
          <a:p>
            <a:r>
              <a:rPr lang="ro-RO" dirty="0" smtClean="0">
                <a:solidFill>
                  <a:schemeClr val="tx2">
                    <a:lumMod val="10000"/>
                  </a:schemeClr>
                </a:solidFill>
              </a:rPr>
              <a:t>Bifarea simultană a rubricii „Declararea contribuțiilor de asigurări sociale recalculate în rezultatul controlului fiscal pentru persoanele asigurate” și a rubricii „Corectarea datelor persoanei asigurate pentru o perioadă supusă anterior controlului fiscal” nu se admite”;</a:t>
            </a:r>
            <a:endParaRPr lang="en-US" dirty="0" smtClean="0">
              <a:solidFill>
                <a:schemeClr val="tx2">
                  <a:lumMod val="10000"/>
                </a:schemeClr>
              </a:solidFill>
            </a:endParaRPr>
          </a:p>
          <a:p>
            <a:endParaRPr lang="en-US" dirty="0">
              <a:solidFill>
                <a:schemeClr val="tx2">
                  <a:lumMod val="10000"/>
                </a:schemeClr>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Custom 1">
      <a:dk1>
        <a:srgbClr val="F272AF"/>
      </a:dk1>
      <a:lt1>
        <a:sysClr val="window" lastClr="FFFFFF"/>
      </a:lt1>
      <a:dk2>
        <a:srgbClr val="FED46B"/>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430</TotalTime>
  <Words>2282</Words>
  <Application>Microsoft Office PowerPoint</Application>
  <PresentationFormat>On-screen Show (4:3)</PresentationFormat>
  <Paragraphs>195</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Apex</vt:lpstr>
      <vt:lpstr>       Declararea contribuȚiilor de asigurĂri sociale în anul  2022 </vt:lpstr>
      <vt:lpstr>     </vt:lpstr>
      <vt:lpstr>  Prin Ordinul Ministerului Muncii şi Protecţiei Sociale nr. 11 din 12 noiembrie 2021 a fost aprobată o nouă versiune a Clasificatorului Ocupaţiilor din Republica Moldova. </vt:lpstr>
      <vt:lpstr>                                          Tabelul nr. 1 Ocupaţii derivate </vt:lpstr>
      <vt:lpstr>Slide 5</vt:lpstr>
      <vt:lpstr>Slide 6</vt:lpstr>
      <vt:lpstr>  O R D I N cu privire la modificarea Ordinului ministrului finanţelor nr. 94 din 30 iulie 2020  nr. 156  din  29.12.2021  (în vigoare 01.01.2022)   Monitorul Oficial al R. Moldova nr. 325-333  </vt:lpstr>
      <vt:lpstr>Slide 8</vt:lpstr>
      <vt:lpstr>Slide 9</vt:lpstr>
      <vt:lpstr>Declararea situaţiilor după controlul fiscal  </vt:lpstr>
      <vt:lpstr>Slide 11</vt:lpstr>
      <vt:lpstr>Slide 12</vt:lpstr>
      <vt:lpstr>Despre aplicarea prevederilor Hotărîrii Guvernului 316/2021 </vt:lpstr>
      <vt:lpstr>Slide 14</vt:lpstr>
      <vt:lpstr>Vaccinarea salariaţilor salariaţilor împotriva SARS-CoV-2 </vt:lpstr>
      <vt:lpstr> Modificări în Legea nr. 489/1999 privind sistemul public de asigurări sociale </vt:lpstr>
      <vt:lpstr>  Modificările în legislația de pensii </vt:lpstr>
      <vt:lpstr>Slide 18</vt:lpstr>
      <vt:lpstr>         Aspecte privind prezentarea Formularului IRM 19 </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Declararea contribuţiilor de asigurări sociale în anul 2022</dc:title>
  <dc:creator>Olga Margarint</dc:creator>
  <cp:lastModifiedBy>olga.margarint</cp:lastModifiedBy>
  <cp:revision>33</cp:revision>
  <dcterms:created xsi:type="dcterms:W3CDTF">2022-01-03T06:52:57Z</dcterms:created>
  <dcterms:modified xsi:type="dcterms:W3CDTF">2022-01-12T09:52:47Z</dcterms:modified>
</cp:coreProperties>
</file>