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27"/>
  </p:notesMasterIdLst>
  <p:sldIdLst>
    <p:sldId id="257" r:id="rId2"/>
    <p:sldId id="256" r:id="rId3"/>
    <p:sldId id="258" r:id="rId4"/>
    <p:sldId id="259" r:id="rId5"/>
    <p:sldId id="261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301" r:id="rId17"/>
    <p:sldId id="288" r:id="rId18"/>
    <p:sldId id="290" r:id="rId19"/>
    <p:sldId id="291" r:id="rId20"/>
    <p:sldId id="292" r:id="rId21"/>
    <p:sldId id="294" r:id="rId22"/>
    <p:sldId id="298" r:id="rId23"/>
    <p:sldId id="299" r:id="rId24"/>
    <p:sldId id="300" r:id="rId25"/>
    <p:sldId id="27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2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A7BE8-2BEE-4692-87BF-9638DBA88A28}" type="datetimeFigureOut">
              <a:rPr lang="en-US" smtClean="0"/>
              <a:pPr/>
              <a:t>1/12/2022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3F018-7C8F-40D5-994F-CEA5343621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12.01.2022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orientacascales.wordpress.com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571480"/>
            <a:ext cx="8558218" cy="292895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  <a:t/>
            </a:r>
            <a:b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</a:br>
            <a: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  <a:t/>
            </a:r>
            <a:b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</a:br>
            <a: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  <a:t/>
            </a:r>
            <a:b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</a:br>
            <a: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  <a:t/>
            </a:r>
            <a:b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</a:br>
            <a: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  <a:t/>
            </a:r>
            <a:b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</a:br>
            <a: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  <a:t/>
            </a:r>
            <a:b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</a:br>
            <a: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  <a:t/>
            </a:r>
            <a:br>
              <a:rPr lang="en-US" dirty="0" smtClean="0">
                <a:solidFill>
                  <a:srgbClr val="C00000"/>
                </a:solidFill>
                <a:latin typeface="Algerian" pitchFamily="82" charset="0"/>
                <a:cs typeface="Aharoni" pitchFamily="2" charset="-79"/>
              </a:rPr>
            </a:br>
            <a:r>
              <a:rPr lang="ru-RU" sz="5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Декларирование взносов социального страхования в </a:t>
            </a:r>
            <a:r>
              <a:rPr lang="ro-RO" sz="5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o-RO" sz="5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o-RO" sz="5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202</a:t>
            </a:r>
            <a:r>
              <a:rPr lang="en-US" sz="5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29190" y="3714752"/>
            <a:ext cx="3757610" cy="1571636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Клара СОРОЧАН</a:t>
            </a:r>
            <a:endParaRPr lang="ro-RO" sz="2800" b="1" dirty="0" smtClean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endParaRPr lang="ro-RO" dirty="0" smtClean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714612" y="5357826"/>
            <a:ext cx="3000396" cy="642942"/>
          </a:xfrm>
          <a:prstGeom prst="rect">
            <a:avLst/>
          </a:prstGeom>
        </p:spPr>
        <p:txBody>
          <a:bodyPr vert="horz" lIns="100584" tIns="4572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endParaRPr kumimoji="0" lang="ro-RO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LnTx/>
              <a:uFillTx/>
              <a:latin typeface="Aharoni" pitchFamily="2" charset="-79"/>
              <a:ea typeface="+mn-ea"/>
              <a:cs typeface="Aharoni" pitchFamily="2" charset="-79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endParaRPr kumimoji="0" lang="ro-RO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LnTx/>
              <a:uFillTx/>
              <a:latin typeface="Aharoni" pitchFamily="2" charset="-79"/>
              <a:ea typeface="+mn-ea"/>
              <a:cs typeface="Aharoni" pitchFamily="2" charset="-79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LnTx/>
              <a:uFillTx/>
              <a:latin typeface="Aharoni" pitchFamily="2" charset="-79"/>
              <a:ea typeface="+mn-ea"/>
              <a:cs typeface="Aharoni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8926" y="5572140"/>
            <a:ext cx="2857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КИШИНЕВ</a:t>
            </a:r>
            <a:r>
              <a:rPr lang="ro-RO" sz="2400" b="1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 202</a:t>
            </a:r>
            <a:r>
              <a:rPr lang="en-US" sz="2400" b="1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2</a:t>
            </a:r>
            <a:endParaRPr lang="ro-RO" sz="2400" b="1" dirty="0" smtClean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 advTm="1856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Декларирование ситуаций после фискального контроля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Для вида «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Декларирование взносов социального страхования, пересчитанных в результате налогового контроля для застрахованных лиц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» Отчет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IPC 21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будет заполнен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следующим образом: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Заполняется Таблица №. 2, где вносятся только те застрахованные лица, у которых выявлены неточности в первоначально заявленных суммах, в результате налогового контроля, а таблица </a:t>
            </a: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нр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. 1 и вторая часть таблицы нр.2 (строки 1 - 4) не заполняются. Также не заполняется общая сумма по всем людям(строка ИТОГО).  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42852"/>
            <a:ext cx="8472518" cy="6500858"/>
          </a:xfrm>
        </p:spPr>
        <p:txBody>
          <a:bodyPr>
            <a:normAutofit/>
          </a:bodyPr>
          <a:lstStyle/>
          <a:p>
            <a:endParaRPr lang="en-US" sz="2400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По типу «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Корректировка данных застрахованного лица за период, ранее подлежащий фискальному контролю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» Отчет </a:t>
            </a: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</a:rPr>
              <a:t>IPC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21 будет заполнен следующим образом:</a:t>
            </a: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Заполняется при необходимости в случае выявления неточностей, связанных с нефинансовыми данными (категория застрахованного лица, период деятельности, код должности и т.п.). </a:t>
            </a: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Вносятся только застрахованные лица, для которых необходимо изменить нефинансовые данные без изменения ранее заявленных сумм а так же общей суммы по всем людям (строка ИТОГО) и вторая часть таблицы №. 2.</a:t>
            </a:r>
            <a:endParaRPr lang="en-US" sz="24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5312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в таблице </a:t>
            </a:r>
            <a:r>
              <a:rPr lang="ru-RU" sz="3200" dirty="0" err="1" smtClean="0">
                <a:solidFill>
                  <a:schemeClr val="bg2">
                    <a:lumMod val="10000"/>
                  </a:schemeClr>
                </a:solidFill>
              </a:rPr>
              <a:t>No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 2 в графе 10 в показателях, указанных в строках 2, 2.1, 2.2, 2.3, 2.4, 3, 3.1, 3.2, 3.3и 3.4, отражается знак «</a:t>
            </a:r>
            <a:r>
              <a:rPr lang="ru-RU" sz="3200" dirty="0" err="1" smtClean="0">
                <a:solidFill>
                  <a:schemeClr val="bg2">
                    <a:lumMod val="10000"/>
                  </a:schemeClr>
                </a:solidFill>
              </a:rPr>
              <a:t>х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»;</a:t>
            </a:r>
            <a:b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3200" dirty="0" err="1" smtClean="0">
                <a:solidFill>
                  <a:schemeClr val="bg2">
                    <a:lumMod val="10000"/>
                  </a:schemeClr>
                </a:solidFill>
              </a:rPr>
              <a:t>a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) в разделе I «Общие положения» пункты 8, 8.1, 8.2,8.21, 8.22 и 8.3 утрачивают силу;</a:t>
            </a:r>
            <a:endParaRPr lang="en-US" sz="3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26" y="-285776"/>
            <a:ext cx="8786874" cy="148992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О применении положении </a:t>
            </a:r>
            <a:b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Постановления Правительства 316/2021</a:t>
            </a:r>
            <a:endParaRPr lang="en-US" sz="3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2984"/>
            <a:ext cx="8858312" cy="5500702"/>
          </a:xfrm>
        </p:spPr>
        <p:txBody>
          <a:bodyPr>
            <a:noAutofit/>
          </a:bodyPr>
          <a:lstStyle/>
          <a:p>
            <a:r>
              <a:rPr lang="ru-RU" sz="2300" dirty="0" smtClean="0">
                <a:solidFill>
                  <a:schemeClr val="bg2">
                    <a:lumMod val="10000"/>
                  </a:schemeClr>
                </a:solidFill>
              </a:rPr>
              <a:t>В целях утверждения мер по поддержке работодателей и работников реального сектора в условиях применения ограничительных мер во время пандемии COVID 19 Правительство Республики Молдова приняло Постановление Правительства 316/2021 (далее - Постановление 316/2021), которое было опубликовано в Официальном мониторе Республики Молдова №. 273 (7983) от 5 ноября 2021 г.</a:t>
            </a:r>
          </a:p>
          <a:p>
            <a:r>
              <a:rPr lang="ru-RU" sz="2300" dirty="0" smtClean="0">
                <a:solidFill>
                  <a:schemeClr val="bg2">
                    <a:lumMod val="10000"/>
                  </a:schemeClr>
                </a:solidFill>
              </a:rPr>
              <a:t> Это решение включает 3 приложения, предусматривающие</a:t>
            </a:r>
          </a:p>
          <a:p>
            <a:r>
              <a:rPr lang="ru-RU" sz="2300" dirty="0" smtClean="0">
                <a:solidFill>
                  <a:schemeClr val="bg2">
                    <a:lumMod val="10000"/>
                  </a:schemeClr>
                </a:solidFill>
              </a:rPr>
              <a:t>следующее:</a:t>
            </a:r>
          </a:p>
          <a:p>
            <a:r>
              <a:rPr lang="ru-RU" sz="2300" b="1" dirty="0" smtClean="0">
                <a:solidFill>
                  <a:schemeClr val="bg2">
                    <a:lumMod val="10000"/>
                  </a:schemeClr>
                </a:solidFill>
              </a:rPr>
              <a:t>ПОЛОЖЕНИЕ</a:t>
            </a:r>
            <a:r>
              <a:rPr lang="ru-RU" sz="2300" dirty="0" smtClean="0">
                <a:solidFill>
                  <a:schemeClr val="bg2">
                    <a:lumMod val="10000"/>
                  </a:schemeClr>
                </a:solidFill>
              </a:rPr>
              <a:t> о предоставлении из государственного бюджета пособия работникам, имеющим детей в возрасте до 12 лет и детей с ограниченными возможностями, которым предоставляются свободные дни в случае приостановления учебного процесса в режиме физического присутствия (далее Приложение № 1 к Постановлению 316/2021);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>
            <a:normAutofit fontScale="92500"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ПОЛОЖЕНИЕ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 о предоставлении из средств государственного бюджета пособия за технический простой, введенный в результате объявления чрезвычайного, осадного и военного положения, и ограничений, введенных в условиях чрезвычайного положения в области общественного здоровья (далее Приложение № 2 к Постановлению 316/2021);</a:t>
            </a:r>
          </a:p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ПОЛОЖЕНИЕ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о предоставлении из государственного бюджета компенсации работникам с целью реализации специальных мер по обеспечению безопасности, охраны жизни и здоровья населения (далее Приложение № 3 к Постановлению 316/2021);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Вакцинация сотрудников против SARS-CoV-2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В Официальном Мониторе от 31 декабря 2021 г. №. 325-333 (8035-8043) был опубликован Закон  №298 от 28.12.2021 о внесении изменений в некоторые нормативные акты. Приложение №. 3 Закона № 489/1999 о государственной системе социального страхования была дополнена V-ой статьей., где пункт 41 дополнен текстом: «и для вакцинации работников против SARS-CoV-2».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Новая редакция пункта 41 Закона №. 489/1999: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41) выплаты работодателя за тестирование работников на наличие вируса SARS-CoV-2 и вакцинацию работников против SARS-CoV-2.</a:t>
            </a:r>
          </a:p>
          <a:p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43998" cy="107157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Изменения в Законе </a:t>
            </a:r>
            <a:r>
              <a:rPr lang="ru-RU" sz="3200" b="1" dirty="0" smtClean="0">
                <a:solidFill>
                  <a:srgbClr val="FF0000"/>
                </a:solidFill>
              </a:rPr>
              <a:t>№. 489/1999 о системе государственного социального страхования.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57214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В Официальном Мониторе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от 31 декабря 2021 года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были опубликованы изменения в Законе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489/1999, вступившие в силу 1 января 2022 года. Положения, включенные в закон, ранее были предусмотрены в ежегодном законе о бюджете государственного социального страхования и касаются социального страхования на основе индивидуального договора, доходов бюджета государственного социального страхования, исчисления и уплаты взносов социального страхования, установления надбавок в случае неуплаты срок уплаты взноса социального страхования и способ доступа к данным со счета личного социального страхования. </a:t>
            </a:r>
            <a:endParaRPr lang="ru-RU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mtClean="0">
                <a:solidFill>
                  <a:schemeClr val="bg2">
                    <a:lumMod val="10000"/>
                  </a:schemeClr>
                </a:solidFill>
              </a:rPr>
              <a:t>Ставки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взносов на социальное обеспечение остались без изменений на 2022 год для работодателей и для </a:t>
            </a: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фрилансеров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в сфере юстиции. Фиксированный налог для учредителей индивидуальных предприятий в 2022 г. составляет 12838 леев.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Изменения в пенсионном законодательстве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64357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По ст. </a:t>
            </a:r>
            <a:r>
              <a:rPr lang="ro-RO" dirty="0" smtClean="0">
                <a:solidFill>
                  <a:schemeClr val="bg2">
                    <a:lumMod val="10000"/>
                  </a:schemeClr>
                </a:solidFill>
              </a:rPr>
              <a:t>15</a:t>
            </a:r>
            <a:r>
              <a:rPr lang="ro-RO" baseline="30000" dirty="0" smtClean="0">
                <a:solidFill>
                  <a:schemeClr val="bg2">
                    <a:lumMod val="10000"/>
                  </a:schemeClr>
                </a:solidFill>
              </a:rPr>
              <a:t>2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Закона 156/1998 о государственной пенсионной системе регулирует следующее:</a:t>
            </a:r>
          </a:p>
          <a:p>
            <a:r>
              <a:rPr lang="ru-RU" sz="2700" dirty="0" smtClean="0">
                <a:solidFill>
                  <a:schemeClr val="bg2">
                    <a:lumMod val="10000"/>
                  </a:schemeClr>
                </a:solidFill>
              </a:rPr>
              <a:t>(1) Право на досрочную пенсию за продолжительный труд предоставляется лицам, которые приобрели по страховым периодам страховой стаж, превышающий на 5 лет для мужчин и на 3 года для женщин стаж, предусмотренный в части (1) статьи 42.</a:t>
            </a:r>
          </a:p>
          <a:p>
            <a:r>
              <a:rPr lang="ru-RU" sz="2700" dirty="0" smtClean="0">
                <a:solidFill>
                  <a:schemeClr val="bg2">
                    <a:lumMod val="10000"/>
                  </a:schemeClr>
                </a:solidFill>
              </a:rPr>
              <a:t>(2) При исчислении страхового стажа, необходимого для назначения досрочной пенсии за продолжительный труд, не засчитываются </a:t>
            </a:r>
            <a:r>
              <a:rPr lang="ru-RU" sz="2700" dirty="0" err="1" smtClean="0">
                <a:solidFill>
                  <a:schemeClr val="bg2">
                    <a:lumMod val="10000"/>
                  </a:schemeClr>
                </a:solidFill>
              </a:rPr>
              <a:t>нестраховые</a:t>
            </a:r>
            <a:r>
              <a:rPr lang="ru-RU" sz="2700" dirty="0" smtClean="0">
                <a:solidFill>
                  <a:schemeClr val="bg2">
                    <a:lumMod val="10000"/>
                  </a:schemeClr>
                </a:solidFill>
              </a:rPr>
              <a:t> периоды, предусмотренные в части (2) статьи 5.</a:t>
            </a:r>
          </a:p>
          <a:p>
            <a:r>
              <a:rPr lang="ru-RU" sz="2700" dirty="0" smtClean="0">
                <a:solidFill>
                  <a:schemeClr val="bg2">
                    <a:lumMod val="10000"/>
                  </a:schemeClr>
                </a:solidFill>
              </a:rPr>
              <a:t>(3) Размер досрочной пенсии за продолжительный труд устанавливается на тех же условиях, что и размер пенсии по возрасту.</a:t>
            </a:r>
          </a:p>
          <a:p>
            <a:r>
              <a:rPr lang="ru-RU" sz="2700" dirty="0" smtClean="0">
                <a:solidFill>
                  <a:schemeClr val="bg2">
                    <a:lumMod val="10000"/>
                  </a:schemeClr>
                </a:solidFill>
              </a:rPr>
              <a:t>(4) Досрочная пенсия за продолжительный труд назначается со дня подачи заявления.</a:t>
            </a:r>
          </a:p>
          <a:p>
            <a:r>
              <a:rPr lang="ru-RU" sz="2700" dirty="0" smtClean="0">
                <a:solidFill>
                  <a:schemeClr val="bg2">
                    <a:lumMod val="10000"/>
                  </a:schemeClr>
                </a:solidFill>
              </a:rPr>
              <a:t>(5) Со дня совокупного выполнения условий назначения пенсии по возрасту, предусмотренных в части (1) статьи 15, пенсия по возрасту назначается по заявлению путем сложения приравненных </a:t>
            </a:r>
            <a:r>
              <a:rPr lang="ru-RU" sz="2700" dirty="0" err="1" smtClean="0">
                <a:solidFill>
                  <a:schemeClr val="bg2">
                    <a:lumMod val="10000"/>
                  </a:schemeClr>
                </a:solidFill>
              </a:rPr>
              <a:t>нестраховых</a:t>
            </a:r>
            <a:r>
              <a:rPr lang="ru-RU" sz="2700" dirty="0" smtClean="0">
                <a:solidFill>
                  <a:schemeClr val="bg2">
                    <a:lumMod val="10000"/>
                  </a:schemeClr>
                </a:solidFill>
              </a:rPr>
              <a:t> периодов и страховых периодов.</a:t>
            </a:r>
          </a:p>
          <a:p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536" t="21013" r="23451" b="1226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31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en-US" sz="3100" dirty="0" smtClean="0">
                <a:solidFill>
                  <a:schemeClr val="tx1"/>
                </a:solidFill>
                <a:latin typeface="Algerian" pitchFamily="82" charset="0"/>
              </a:rPr>
            </a:br>
            <a:endParaRPr lang="en-US" sz="3100" dirty="0">
              <a:solidFill>
                <a:schemeClr val="tx1"/>
              </a:solidFill>
              <a:latin typeface="Algerian" pitchFamily="82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928670"/>
          <a:ext cx="9144000" cy="571663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1472"/>
                <a:gridCol w="2643206"/>
                <a:gridCol w="1928826"/>
                <a:gridCol w="4000496"/>
              </a:tblGrid>
              <a:tr h="11663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Нр</a:t>
                      </a:r>
                      <a:endParaRPr lang="en-US" sz="17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Тип изменения трудовых отношений</a:t>
                      </a:r>
                      <a:endParaRPr lang="en-US" sz="17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Необходимость подачи информации </a:t>
                      </a:r>
                      <a:r>
                        <a:rPr lang="ro-RO" sz="17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IRM </a:t>
                      </a:r>
                      <a:r>
                        <a:rPr lang="ro-RO" sz="17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19</a:t>
                      </a:r>
                      <a:endParaRPr lang="en-US" sz="17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Примечание</a:t>
                      </a:r>
                      <a:endParaRPr lang="en-US" sz="17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2437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1.</a:t>
                      </a:r>
                      <a:endParaRPr lang="en-US" sz="1600" b="1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Ситуации когда отпуск по беременности и родам предоставляется жене</a:t>
                      </a:r>
                      <a:endParaRPr lang="en-US" sz="17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Не предоставляется</a:t>
                      </a:r>
                      <a:endParaRPr lang="en-US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b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Периоды отпуска по беременности и родам также не декларируютсяОтчете</a:t>
                      </a:r>
                      <a:r>
                        <a:rPr lang="ru-RU" b="1" baseline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ro-RO" sz="1800" b="1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IPC </a:t>
                      </a:r>
                      <a:r>
                        <a:rPr lang="ro-RO" sz="1800" b="1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21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364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2.</a:t>
                      </a:r>
                      <a:endParaRPr lang="en-US" sz="1600" b="1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Ситуации когда жены, получают пособие по беременности и родам из застрахованного дохода мужа</a:t>
                      </a:r>
                      <a:endParaRPr lang="en-US" sz="17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Не предоставляется</a:t>
                      </a:r>
                      <a:endParaRPr lang="en-US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Периоды получения пособия по беременности и родам из застрахованного дохода супруга также не декларируются в Отчете </a:t>
                      </a:r>
                      <a:r>
                        <a:rPr lang="ro-RO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IPC </a:t>
                      </a:r>
                      <a:r>
                        <a:rPr lang="ro-RO" sz="1800" b="1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21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446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3.</a:t>
                      </a:r>
                      <a:endParaRPr lang="en-US" sz="1600" b="1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Условия предоставления отпуска по уходу за ребенком до 3 лет матери</a:t>
                      </a:r>
                      <a:endParaRPr lang="en-US" sz="17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Предоставляется </a:t>
                      </a:r>
                      <a:endParaRPr lang="en-US" sz="1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Информация</a:t>
                      </a:r>
                      <a:r>
                        <a:rPr lang="ru-RU" sz="1800" b="1" baseline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ru-RU" b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представляется в </a:t>
                      </a:r>
                      <a:r>
                        <a:rPr lang="ro-RO" sz="1800" b="1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IRM </a:t>
                      </a:r>
                      <a:r>
                        <a:rPr lang="ro-RO" sz="1800" b="1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19 </a:t>
                      </a:r>
                      <a:r>
                        <a:rPr lang="ru-RU" b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в случае повторного ухода в отпуск по уходу за ребенком,  до возвращения из предыдущего отпуска</a:t>
                      </a:r>
                      <a:endParaRPr lang="en-US" sz="18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14282" y="21429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Предоставление формы </a:t>
            </a:r>
            <a:r>
              <a:rPr lang="en-US" sz="2800" b="1" dirty="0" smtClean="0">
                <a:solidFill>
                  <a:srgbClr val="C00000"/>
                </a:solidFill>
              </a:rPr>
              <a:t>IRM</a:t>
            </a:r>
            <a:r>
              <a:rPr lang="ru-RU" sz="2800" b="1" dirty="0" smtClean="0">
                <a:solidFill>
                  <a:srgbClr val="C00000"/>
                </a:solidFill>
              </a:rPr>
              <a:t> 19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2500306"/>
            <a:ext cx="8715436" cy="3714776"/>
          </a:xfrm>
        </p:spPr>
        <p:txBody>
          <a:bodyPr>
            <a:noAutofit/>
          </a:bodyPr>
          <a:lstStyle/>
          <a:p>
            <a:pPr marL="548640" indent="-411480" algn="just">
              <a:lnSpc>
                <a:spcPct val="8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ru-RU" sz="2200" dirty="0" smtClean="0">
                <a:solidFill>
                  <a:schemeClr val="tx2">
                    <a:lumMod val="10000"/>
                  </a:schemeClr>
                </a:solidFill>
              </a:rPr>
              <a:t>         Согласно пункту 19 Постановления Правительства 399/2021 Регистр содержит информацию о начисленных, перечисленных и заявленных плательщиками взносов в бюджет государственного социального страхования. В пунктах 22 и 23 предусмотрено, что информация, содержащаяся в Регистре, записывается в лицевых счетах социального страхования, на основе кода CPAS, который является основным критерием для идентификации застрахованных лиц в государственной системе социального страхования и является 11-значным цифровым кодом. На личном счете социального страхования содержится информация о начисленных, уплаченных и заявленных взносах по каждому застрахованному лицу, на основании которых назначаются выплаты социального страхования.</a:t>
            </a:r>
            <a:endParaRPr lang="en-US" sz="2200" b="0" dirty="0" smtClean="0">
              <a:solidFill>
                <a:schemeClr val="tx2">
                  <a:lumMod val="1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428604"/>
            <a:ext cx="8143932" cy="271464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 официальном мониторе от 10 декабря 2021 года опубликовано Постановление Правительства 399/2021 об утверждении Положения о ведении Государственного регистра индивидуального учета в системе государственного социального страхования.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-128452"/>
          <a:ext cx="9144000" cy="6915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596"/>
                <a:gridCol w="2799355"/>
                <a:gridCol w="1558363"/>
                <a:gridCol w="4357686"/>
              </a:tblGrid>
              <a:tr h="18058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Ситуации предоставления отпуска по уходу за ребенком до 3 лет отцу</a:t>
                      </a:r>
                      <a:endParaRPr lang="en-US" sz="20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Предоставляется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Отчет </a:t>
                      </a:r>
                      <a:r>
                        <a:rPr lang="en-US" sz="1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IRM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19 также представляется в случае повторного ухода в отпуск по уходу за ребенком, до возвращения из предыдущего отпуска</a:t>
                      </a:r>
                      <a:endParaRPr lang="en-US" sz="18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14371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Ситуации предоставления отпуска по отцовству</a:t>
                      </a:r>
                      <a:endParaRPr lang="en-US" sz="20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Предоставляется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Представляется всеми работодателями, в случае когда отец имеет более одного рабочего места.</a:t>
                      </a:r>
                      <a:endParaRPr lang="en-US" sz="19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17432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Ситуации предоставления неоплачиваемого отпуска от 3 до 4 лет</a:t>
                      </a:r>
                      <a:endParaRPr lang="en-US" sz="20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Предоставляется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При выходе на работу ранее 4 лет Отчет </a:t>
                      </a:r>
                      <a:r>
                        <a:rPr lang="en-US" sz="1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IRM 19 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заполняются в разделе Сведения о трудовых отношениях</a:t>
                      </a:r>
                      <a:endParaRPr lang="en-US" sz="18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en-US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Ситуации возврата отца или матери из отпуска по уходу за ребенком до 3 лет</a:t>
                      </a:r>
                      <a:endParaRPr lang="en-US" sz="20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Не предоставляется</a:t>
                      </a:r>
                      <a:endParaRPr lang="en-US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Начиная с первого дня деятельности работник включается в </a:t>
                      </a:r>
                      <a:r>
                        <a:rPr lang="ru-RU" sz="1800" b="1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Отчет 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IPC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21</a:t>
                      </a:r>
                      <a:endParaRPr lang="en-US" sz="18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644DC0F5-D3CC-4C33-BCD6-30BB83CE5AEB}"/>
              </a:ext>
            </a:extLst>
          </p:cNvPr>
          <p:cNvSpPr/>
          <p:nvPr/>
        </p:nvSpPr>
        <p:spPr>
          <a:xfrm>
            <a:off x="0" y="1"/>
            <a:ext cx="9144000" cy="85723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</a:rPr>
              <a:t>Комбинации кодов категорий застрахованных лиц, которые включают пересекающиеся периоды</a:t>
            </a:r>
            <a:endParaRPr lang="ru-RU" sz="2300" b="1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xmlns="" id="{017D1F4C-FCF9-497A-B48B-FD310FA92E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2241326"/>
              </p:ext>
            </p:extLst>
          </p:nvPr>
        </p:nvGraphicFramePr>
        <p:xfrm>
          <a:off x="71406" y="896588"/>
          <a:ext cx="9072595" cy="735670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21729">
                  <a:extLst>
                    <a:ext uri="{9D8B030D-6E8A-4147-A177-3AD203B41FA5}">
                      <a16:colId xmlns:a16="http://schemas.microsoft.com/office/drawing/2014/main" xmlns="" val="2262503735"/>
                    </a:ext>
                  </a:extLst>
                </a:gridCol>
                <a:gridCol w="1567068">
                  <a:extLst>
                    <a:ext uri="{9D8B030D-6E8A-4147-A177-3AD203B41FA5}">
                      <a16:colId xmlns:a16="http://schemas.microsoft.com/office/drawing/2014/main" xmlns="" val="300709761"/>
                    </a:ext>
                  </a:extLst>
                </a:gridCol>
                <a:gridCol w="2440072">
                  <a:extLst>
                    <a:ext uri="{9D8B030D-6E8A-4147-A177-3AD203B41FA5}">
                      <a16:colId xmlns:a16="http://schemas.microsoft.com/office/drawing/2014/main" xmlns="" val="3419879452"/>
                    </a:ext>
                  </a:extLst>
                </a:gridCol>
                <a:gridCol w="2743726">
                  <a:extLst>
                    <a:ext uri="{9D8B030D-6E8A-4147-A177-3AD203B41FA5}">
                      <a16:colId xmlns:a16="http://schemas.microsoft.com/office/drawing/2014/main" xmlns="" val="4098151290"/>
                    </a:ext>
                  </a:extLst>
                </a:gridCol>
              </a:tblGrid>
              <a:tr h="1103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Комбинации кодов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Разрешается/не разрешается пересечение периода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или Положение Правительства в которых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предусмотрены ситуации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Комментарии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2915544"/>
                  </a:ext>
                </a:extLst>
              </a:tr>
              <a:tr h="11598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101–153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Пересечение периодов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деятельности с периодами временной нетрудоспособности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cs typeface="+mn-cs"/>
                        </a:rPr>
                        <a:t>Н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 разрешается 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7030A0"/>
                          </a:solidFill>
                          <a:effectLst/>
                        </a:rPr>
                        <a:t>Ст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Закона 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289/2004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;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14 din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ПП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rgbClr val="7030A0"/>
                          </a:solidFill>
                          <a:effectLst/>
                        </a:rPr>
                        <a:t>нр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108/2005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Потеря застрахованного дохода в течение периода временной нетрудоспособности является обязательным условием для всех организаций, в которых осуществляет деятельность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2743435"/>
                  </a:ext>
                </a:extLst>
              </a:tr>
              <a:tr h="17483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160–153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Пересечение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 периодов ежегодного отпуска с периодом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временной нетрудоспособности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32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ПП </a:t>
                      </a:r>
                      <a:r>
                        <a:rPr lang="ru-RU" sz="1600" b="1" dirty="0" err="1" smtClean="0">
                          <a:solidFill>
                            <a:srgbClr val="7030A0"/>
                          </a:solidFill>
                          <a:effectLst/>
                        </a:rPr>
                        <a:t>нр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108/2005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Законодательством предусмотрены случаи нахождения в отпуске по болезни в период ежегодного отпуска.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421533"/>
                  </a:ext>
                </a:extLst>
              </a:tr>
              <a:tr h="17483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155–153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Пересечение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периодов продления ежегодного отпуска с периодом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временной нетрудоспособности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7030A0"/>
                          </a:solidFill>
                          <a:effectLst/>
                        </a:rPr>
                        <a:t>Ст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122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Трудового Кодекса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;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32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ПП </a:t>
                      </a:r>
                      <a:r>
                        <a:rPr lang="ru-RU" sz="1600" b="1" dirty="0" err="1" smtClean="0">
                          <a:solidFill>
                            <a:srgbClr val="7030A0"/>
                          </a:solidFill>
                          <a:effectLst/>
                        </a:rPr>
                        <a:t>нр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108/2005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В период продления ежегодного отпуска застрахованное лицо теряет застрахованный доход , это дает право на временную нетрудоспособность.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6764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712162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xmlns="" id="{017D1F4C-FCF9-497A-B48B-FD310FA92E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953659"/>
              </p:ext>
            </p:extLst>
          </p:nvPr>
        </p:nvGraphicFramePr>
        <p:xfrm>
          <a:off x="-71470" y="0"/>
          <a:ext cx="9215471" cy="8333858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214578">
                  <a:extLst>
                    <a:ext uri="{9D8B030D-6E8A-4147-A177-3AD203B41FA5}">
                      <a16:colId xmlns:a16="http://schemas.microsoft.com/office/drawing/2014/main" xmlns="" val="2262503735"/>
                    </a:ext>
                  </a:extLst>
                </a:gridCol>
                <a:gridCol w="1740814">
                  <a:extLst>
                    <a:ext uri="{9D8B030D-6E8A-4147-A177-3AD203B41FA5}">
                      <a16:colId xmlns:a16="http://schemas.microsoft.com/office/drawing/2014/main" xmlns="" val="300709761"/>
                    </a:ext>
                  </a:extLst>
                </a:gridCol>
                <a:gridCol w="2188276">
                  <a:extLst>
                    <a:ext uri="{9D8B030D-6E8A-4147-A177-3AD203B41FA5}">
                      <a16:colId xmlns:a16="http://schemas.microsoft.com/office/drawing/2014/main" xmlns="" val="3419879452"/>
                    </a:ext>
                  </a:extLst>
                </a:gridCol>
                <a:gridCol w="3071803">
                  <a:extLst>
                    <a:ext uri="{9D8B030D-6E8A-4147-A177-3AD203B41FA5}">
                      <a16:colId xmlns:a16="http://schemas.microsoft.com/office/drawing/2014/main" xmlns="" val="4098151290"/>
                    </a:ext>
                  </a:extLst>
                </a:gridCol>
              </a:tblGrid>
              <a:tr h="1071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Комбинации кодов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Разрешается/не разрешается пересечение периода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или Положение Правительства в которых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предусмотрены ситуации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Комментарии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2915544"/>
                  </a:ext>
                </a:extLst>
              </a:tr>
              <a:tr h="22804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143–160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143–101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Код 143 пересекается с периодами деятельности или периодом ежегодного отпуска.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разрешается 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</a:t>
                      </a:r>
                      <a:r>
                        <a:rPr lang="ro-RO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o-RO" sz="1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Закона </a:t>
                      </a:r>
                      <a:r>
                        <a:rPr lang="ro-RO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489/1999 (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</a:t>
                      </a:r>
                      <a:r>
                        <a:rPr kumimoji="0" lang="ru-RU" sz="1400" b="1" i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выплата</a:t>
                      </a:r>
                      <a:r>
                        <a:rPr lang="ro-RO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);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Код 143 предназначен для отражения разовых выплат во время отпуска по болезни, беременности и родам и отпуска по уходу за ребенком, поэтому использование в сочетании с другими кодами, требующими отпуска по работе или отдыха, не допускается. Единовременная выплата является застрахованным доходом и декларируется вместе с фондом вознаграждения.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2743435"/>
                  </a:ext>
                </a:extLst>
              </a:tr>
              <a:tr h="12884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160–101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Пересечение периодов деятельности с периодами ежегодного отпуска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 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o-RO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Трудового Кодекса</a:t>
                      </a:r>
                      <a:r>
                        <a:rPr lang="ro-RO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Когда работник находится в ежегодном отпуске, он может быть отозван и вознагражден за деятельность в течение этого периода.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421533"/>
                  </a:ext>
                </a:extLst>
              </a:tr>
              <a:tr h="19668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o-RO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163–153</a:t>
                      </a:r>
                      <a:endParaRPr kumimoji="0" lang="ru-RU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Пересечение периода, в течение которого лицо получало вознаграждение в качестве члена административного совета , с периодом временной нетрудоспособности</a:t>
                      </a:r>
                      <a:endParaRPr kumimoji="0" lang="ru-RU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 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o-RO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Закона </a:t>
                      </a:r>
                      <a:r>
                        <a:rPr lang="ro-RO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489/1999 (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</a:t>
                      </a:r>
                      <a:r>
                        <a:rPr kumimoji="0" lang="ru-RU" sz="1400" b="1" i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выплата</a:t>
                      </a:r>
                      <a:r>
                        <a:rPr lang="ro-RO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);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Бывают ситуации когда лицо фактически не работает а платят взнос в качестве члена</a:t>
                      </a:r>
                      <a:r>
                        <a:rPr lang="ru-RU" sz="1400" b="1" baseline="0" dirty="0" smtClean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kumimoji="0" lang="ru-RU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административного совета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экономического агента.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6764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947100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Таблица 12">
            <a:extLst>
              <a:ext uri="{FF2B5EF4-FFF2-40B4-BE49-F238E27FC236}">
                <a16:creationId xmlns:a16="http://schemas.microsoft.com/office/drawing/2014/main" xmlns="" id="{017D1F4C-FCF9-497A-B48B-FD310FA92E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9990250"/>
              </p:ext>
            </p:extLst>
          </p:nvPr>
        </p:nvGraphicFramePr>
        <p:xfrm>
          <a:off x="71407" y="-1"/>
          <a:ext cx="9072592" cy="718419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43139">
                  <a:extLst>
                    <a:ext uri="{9D8B030D-6E8A-4147-A177-3AD203B41FA5}">
                      <a16:colId xmlns:a16="http://schemas.microsoft.com/office/drawing/2014/main" xmlns="" val="2262503735"/>
                    </a:ext>
                  </a:extLst>
                </a:gridCol>
                <a:gridCol w="1428760">
                  <a:extLst>
                    <a:ext uri="{9D8B030D-6E8A-4147-A177-3AD203B41FA5}">
                      <a16:colId xmlns:a16="http://schemas.microsoft.com/office/drawing/2014/main" xmlns="" val="300709761"/>
                    </a:ext>
                  </a:extLst>
                </a:gridCol>
                <a:gridCol w="2071702">
                  <a:extLst>
                    <a:ext uri="{9D8B030D-6E8A-4147-A177-3AD203B41FA5}">
                      <a16:colId xmlns:a16="http://schemas.microsoft.com/office/drawing/2014/main" xmlns="" val="3419879452"/>
                    </a:ext>
                  </a:extLst>
                </a:gridCol>
                <a:gridCol w="3428991">
                  <a:extLst>
                    <a:ext uri="{9D8B030D-6E8A-4147-A177-3AD203B41FA5}">
                      <a16:colId xmlns:a16="http://schemas.microsoft.com/office/drawing/2014/main" xmlns="" val="4098151290"/>
                    </a:ext>
                  </a:extLst>
                </a:gridCol>
              </a:tblGrid>
              <a:tr h="1317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Комбинации кодов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Разрешается/не разрешается пересечение периода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или Положение Правительства в которых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предусмотрены ситуации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Комментарии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2915544"/>
                  </a:ext>
                </a:extLst>
              </a:tr>
              <a:tr h="12543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o-RO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159–153</a:t>
                      </a:r>
                      <a:endParaRPr lang="ru-RU" sz="14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Пересечение  периода отпуска (за свой счет) с периодом</a:t>
                      </a:r>
                      <a:r>
                        <a:rPr lang="ru-RU" sz="1400" b="1" baseline="0" dirty="0" smtClean="0">
                          <a:solidFill>
                            <a:srgbClr val="7030A0"/>
                          </a:solidFill>
                        </a:rPr>
                        <a:t> временной нетрудоспособности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разрешается</a:t>
                      </a:r>
                      <a:endParaRPr lang="ru-RU" sz="14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o-RO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ПП </a:t>
                      </a:r>
                      <a:r>
                        <a:rPr lang="ru-RU" sz="1400" b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нр</a:t>
                      </a:r>
                      <a:r>
                        <a:rPr lang="ro-RO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108/2005</a:t>
                      </a:r>
                      <a:endParaRPr lang="ru-RU" sz="14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За дни неоплачиваемого отпуска пособие по временной нетрудоспособности не выплачивается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2743435"/>
                  </a:ext>
                </a:extLst>
              </a:tr>
              <a:tr h="27319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159–101</a:t>
                      </a:r>
                      <a:endParaRPr lang="ru-RU" sz="14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Пересечение  периода неоплачиваемого отпуска (за свой счет) с периодом деятельности.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Разрешается </a:t>
                      </a:r>
                      <a:endParaRPr lang="ru-RU" sz="14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Ст.</a:t>
                      </a:r>
                      <a:r>
                        <a:rPr lang="ro-RO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Трудового Кодекса</a:t>
                      </a:r>
                      <a:endParaRPr lang="ru-RU" sz="14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Во время неоплачиваемого отпуска могут осуществляться единовременные выплаты, которые декларируются с кодом 101. В то же время, если лицо решило вернуться на работу до истечения неоплачиваемого отпуска, заявленного в предыдущие месяцы, доход будет декларирован в соответствии с застрахованным доходом, реализованным за этот период.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421533"/>
                  </a:ext>
                </a:extLst>
              </a:tr>
              <a:tr h="13173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165–101</a:t>
                      </a:r>
                      <a:endParaRPr lang="ru-RU" sz="14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пересечение периода отпуска по отцовству с периодом деятельности.</a:t>
                      </a:r>
                      <a:r>
                        <a:rPr lang="ro-RO" sz="1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разрешается</a:t>
                      </a:r>
                      <a:endParaRPr lang="ru-RU" sz="14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o-RO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ПП </a:t>
                      </a:r>
                      <a:r>
                        <a:rPr lang="ru-RU" sz="1400" b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нр</a:t>
                      </a:r>
                      <a:r>
                        <a:rPr lang="ro-RO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1245/2016</a:t>
                      </a:r>
                      <a:endParaRPr lang="ru-RU" sz="14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За период отпуска по отцовству, который совпадает с периодом деятельности, выплачивается заработная плата, но не пособие.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676403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xmlns="" id="{017D1F4C-FCF9-497A-B48B-FD310FA92E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36098990"/>
              </p:ext>
            </p:extLst>
          </p:nvPr>
        </p:nvGraphicFramePr>
        <p:xfrm>
          <a:off x="0" y="1"/>
          <a:ext cx="9144000" cy="750112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85999">
                  <a:extLst>
                    <a:ext uri="{9D8B030D-6E8A-4147-A177-3AD203B41FA5}">
                      <a16:colId xmlns:a16="http://schemas.microsoft.com/office/drawing/2014/main" xmlns="" val="2262503735"/>
                    </a:ext>
                  </a:extLst>
                </a:gridCol>
                <a:gridCol w="1591937">
                  <a:extLst>
                    <a:ext uri="{9D8B030D-6E8A-4147-A177-3AD203B41FA5}">
                      <a16:colId xmlns:a16="http://schemas.microsoft.com/office/drawing/2014/main" xmlns="" val="300709761"/>
                    </a:ext>
                  </a:extLst>
                </a:gridCol>
                <a:gridCol w="2478796">
                  <a:extLst>
                    <a:ext uri="{9D8B030D-6E8A-4147-A177-3AD203B41FA5}">
                      <a16:colId xmlns:a16="http://schemas.microsoft.com/office/drawing/2014/main" xmlns="" val="3419879452"/>
                    </a:ext>
                  </a:extLst>
                </a:gridCol>
                <a:gridCol w="2787268">
                  <a:extLst>
                    <a:ext uri="{9D8B030D-6E8A-4147-A177-3AD203B41FA5}">
                      <a16:colId xmlns:a16="http://schemas.microsoft.com/office/drawing/2014/main" xmlns="" val="4098151290"/>
                    </a:ext>
                  </a:extLst>
                </a:gridCol>
              </a:tblGrid>
              <a:tr h="1108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Комбинации кодов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Разрешается/не разрешается пересечение периода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или Положение Правительства в которых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предусмотрены ситуации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Комментарии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2915544"/>
                  </a:ext>
                </a:extLst>
              </a:tr>
              <a:tr h="24880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165–143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Пересечение периода отпуска по отцовству с единовременной выплатой.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разрешается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o-RO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ПП </a:t>
                      </a:r>
                      <a:r>
                        <a:rPr lang="ru-RU" sz="1600" b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нр</a:t>
                      </a:r>
                      <a:r>
                        <a:rPr lang="ro-RO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1245/2016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Продолжительность отпуска по отцовству составляет 14 дней. В случае единовременной выплаты в течение соответствующего месяца, обычные отпускные будут декларироваться в другом периоде вместе с фондом заработной платы, в зависимости от обстоятельств.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2743435"/>
                  </a:ext>
                </a:extLst>
              </a:tr>
              <a:tr h="30474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16011 – 153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Совмещение периода учебного отпуска с периодом временной нетрудоспособности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разрешается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o-RO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Закона</a:t>
                      </a: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289/2004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Во время учебного отпуска, согласно коллективному трудовому договору, работник получает заработную плату или определенный процент от заработной платы, с которой удерживаются взносы социального страхования. Ситуация предполагает, что работник в течение этого периода имел застрахованный доход и не имел права на пособие по временной нетрудоспособности.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421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954363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D252DED-2D83-443B-B740-71D94353DB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o-RO" sz="8000" b="1" dirty="0"/>
          </a:p>
          <a:p>
            <a:pPr marL="0" indent="0" algn="ctr">
              <a:buNone/>
            </a:pPr>
            <a:r>
              <a:rPr lang="ro-RO" sz="8000" b="1" dirty="0"/>
              <a:t>???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569AD0D-D87A-487A-B06C-04028253E8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43647" y="310102"/>
            <a:ext cx="4731026" cy="6390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6760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2143140"/>
          </a:xfrm>
        </p:spPr>
        <p:txBody>
          <a:bodyPr>
            <a:noAutofit/>
          </a:bodyPr>
          <a:lstStyle/>
          <a:p>
            <a:pPr algn="ctr"/>
            <a:r>
              <a:rPr lang="ro-RO" sz="2400" dirty="0" smtClean="0">
                <a:solidFill>
                  <a:srgbClr val="C00000"/>
                </a:solidFill>
              </a:rPr>
              <a:t/>
            </a:r>
            <a:br>
              <a:rPr lang="ro-RO" sz="2400" dirty="0" smtClean="0">
                <a:solidFill>
                  <a:srgbClr val="C00000"/>
                </a:solidFill>
              </a:rPr>
            </a:br>
            <a:r>
              <a:rPr lang="ro-RO" sz="2400" dirty="0" smtClean="0">
                <a:solidFill>
                  <a:srgbClr val="C00000"/>
                </a:solidFill>
              </a:rPr>
              <a:t/>
            </a:r>
            <a:br>
              <a:rPr lang="ro-RO" sz="2400" dirty="0" smtClean="0">
                <a:solidFill>
                  <a:srgbClr val="C00000"/>
                </a:solidFill>
              </a:rPr>
            </a:b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Приказом Министерства труда и социальной защиты № 11 от 12 ноября 2021 года утверждена новая редакция Классификатора профессий Республики Молдова. </a:t>
            </a:r>
            <a:r>
              <a:rPr lang="en-US" sz="2800" dirty="0" smtClean="0">
                <a:solidFill>
                  <a:srgbClr val="C00000"/>
                </a:solidFill>
              </a:rPr>
              <a:t/>
            </a:r>
            <a:br>
              <a:rPr lang="en-US" sz="2800" dirty="0" smtClean="0">
                <a:solidFill>
                  <a:srgbClr val="C00000"/>
                </a:solidFill>
              </a:rPr>
            </a:b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45199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КПРМ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 006-2021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распространяется на все сферы экономической и общественной деятельности и является обязательным для всех органов государственной власти и местного самоуправления, предприятий, организаций и учреждений независимо от форм собственности и организационно-правовых форм, а также для иных юридических и физических лиц которые осуществляют свою деятельность на территории Республики Молдова, при заполнении официальных документов, когда необходимо указать род занятий.</a:t>
            </a:r>
            <a:endParaRPr lang="en-US" b="1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8229600" cy="2132864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 smtClean="0"/>
              <a:t>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o-RO" dirty="0" smtClean="0"/>
              <a:t>                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     </a:t>
            </a:r>
            <a:r>
              <a:rPr lang="ru-RU" sz="2700" dirty="0" smtClean="0">
                <a:solidFill>
                  <a:schemeClr val="tx2">
                    <a:lumMod val="10000"/>
                  </a:schemeClr>
                </a:solidFill>
              </a:rPr>
              <a:t>таблица </a:t>
            </a:r>
            <a:r>
              <a:rPr lang="ru-RU" sz="2700" dirty="0" err="1" smtClean="0">
                <a:solidFill>
                  <a:schemeClr val="tx2">
                    <a:lumMod val="10000"/>
                  </a:schemeClr>
                </a:solidFill>
              </a:rPr>
              <a:t>нр</a:t>
            </a:r>
            <a:r>
              <a:rPr lang="ro-RO" sz="2700" dirty="0" smtClean="0">
                <a:solidFill>
                  <a:schemeClr val="tx2">
                    <a:lumMod val="10000"/>
                  </a:schemeClr>
                </a:solidFill>
              </a:rPr>
              <a:t>. 1</a:t>
            </a:r>
            <a:r>
              <a:rPr lang="en-US" sz="27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en-US" sz="27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Производные занятия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71472" y="1214422"/>
          <a:ext cx="8229600" cy="528641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00222"/>
                <a:gridCol w="6329378"/>
              </a:tblGrid>
              <a:tr h="8310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Код позиции</a:t>
                      </a:r>
                      <a:endParaRPr lang="en-US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Название должности</a:t>
                      </a:r>
                      <a:endParaRPr lang="en-US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2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01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Заместитель 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2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02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Помощник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2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03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Координатор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2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04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Генеральный 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2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05</a:t>
                      </a:r>
                      <a:endParaRPr lang="en-US" sz="2400" b="1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Младший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2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06</a:t>
                      </a:r>
                      <a:endParaRPr lang="en-US" sz="2400" b="1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Первый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2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07</a:t>
                      </a:r>
                      <a:endParaRPr lang="en-US" sz="2400" b="1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Первый заместитель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2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08</a:t>
                      </a:r>
                      <a:endParaRPr lang="en-US" sz="2400" b="1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Первый вице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2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09</a:t>
                      </a:r>
                      <a:endParaRPr lang="en-US" sz="2400" b="1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Главный 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2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en-US" sz="2400" b="1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Старший 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2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en-US" sz="2400" b="1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Вице </a:t>
                      </a:r>
                      <a:endParaRPr lang="en-US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9816" t="27895" b="1473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 descr="https://monitorul.fisc.md/uploads/files/mf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228601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                         </a:t>
            </a:r>
            <a:b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    </a:t>
            </a:r>
            <a:r>
              <a:rPr lang="ru-RU" sz="2000" b="1" dirty="0" smtClean="0">
                <a:solidFill>
                  <a:srgbClr val="C00000"/>
                </a:solidFill>
              </a:rPr>
              <a:t>ПРИКАЗ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о внесении изменений в Приказе Министра финансов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№. 94 от 30 июля 2020 г.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№ 156 от 29.12.2021 г.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(</a:t>
            </a:r>
            <a:r>
              <a:rPr lang="ru-RU" sz="2000" b="1" i="1" dirty="0" smtClean="0">
                <a:solidFill>
                  <a:srgbClr val="C00000"/>
                </a:solidFill>
              </a:rPr>
              <a:t>вступил в силу с 01.01.2022</a:t>
            </a:r>
            <a:r>
              <a:rPr lang="ru-RU" sz="2000" b="1" dirty="0" smtClean="0">
                <a:solidFill>
                  <a:srgbClr val="C00000"/>
                </a:solidFill>
              </a:rPr>
              <a:t>)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Официальный Монитор Республики Молдова №. 325-333 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ст.1460 от 31.12.2021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824294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a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) в преамбуле типового формуляра (форма IPC21),</a:t>
            </a:r>
            <a:br>
              <a:rPr lang="ru-RU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рубрику «После налоговой проверки» изложить в следующей редакции: 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«Декларирование взносов социального страхования, измененных в результате налогового контроля для застрахованных лиц; 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Исправление данных застрахованного</a:t>
            </a:r>
            <a:br>
              <a:rPr lang="ru-RU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лица за период, предшествующий налоговому контролю»;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2) в приложении </a:t>
            </a:r>
            <a:r>
              <a:rPr lang="ru-RU" sz="3200" dirty="0" err="1" smtClean="0">
                <a:solidFill>
                  <a:schemeClr val="bg2">
                    <a:lumMod val="10000"/>
                  </a:schemeClr>
                </a:solidFill>
              </a:rPr>
              <a:t>No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 2: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b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) в разделе II «Порядок заполнения отчета»: </a:t>
            </a:r>
          </a:p>
          <a:p>
            <a:pPr>
              <a:buNone/>
            </a:pP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   </a:t>
            </a:r>
          </a:p>
          <a:p>
            <a:pPr>
              <a:buNone/>
            </a:pP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- текст «в рубрике „После налоговой проверки» – проставляется знак «</a:t>
            </a:r>
            <a:r>
              <a:rPr lang="ro-RO" sz="2800" i="1" dirty="0" smtClean="0">
                <a:solidFill>
                  <a:schemeClr val="bg2">
                    <a:lumMod val="10000"/>
                  </a:schemeClr>
                </a:solidFill>
              </a:rPr>
              <a:t>√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» в соответствующем квадрате в случае, если Отчет представляется после налоговой проверки, в которой были </a:t>
            </a:r>
            <a:r>
              <a:rPr lang="ru-RU" i="1" dirty="0" err="1" smtClean="0">
                <a:solidFill>
                  <a:schemeClr val="bg2">
                    <a:lumMod val="10000"/>
                  </a:schemeClr>
                </a:solidFill>
              </a:rPr>
              <a:t>доначислены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 или уменьшены взносы социального</a:t>
            </a:r>
            <a:b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страхования» заменить текстом:</a:t>
            </a:r>
            <a:endParaRPr lang="en-US" i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0" y="1"/>
            <a:ext cx="8929718" cy="6858000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    	</a:t>
            </a: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  «в рубрике «Декларирование взносов социального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страхования, измененных в результате налогового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контроля для застрахованных лиц» - проставляется знак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«</a:t>
            </a:r>
            <a:r>
              <a:rPr lang="ro-RO" sz="2200" b="1" i="1" dirty="0" smtClean="0">
                <a:solidFill>
                  <a:schemeClr val="bg2">
                    <a:lumMod val="10000"/>
                  </a:schemeClr>
                </a:solidFill>
              </a:rPr>
              <a:t>√</a:t>
            </a: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» в соответствующем квадрате в случае, если Отчет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представляется после налоговой проверки, в которой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были </a:t>
            </a:r>
            <a:r>
              <a:rPr lang="ru-RU" sz="2200" b="1" dirty="0" err="1" smtClean="0">
                <a:solidFill>
                  <a:schemeClr val="bg2">
                    <a:lumMod val="10000"/>
                  </a:schemeClr>
                </a:solidFill>
              </a:rPr>
              <a:t>доначислены</a:t>
            </a: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 или уменьшены взносы социального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страхования. Информация о расшифровке пересчитанных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сумм декларируются с учетом ранее задекларированных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взносов за период, к которому относится перерасчет, в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течение 30 календарных дней со дня вынесения решения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по делу о нарушении законодательства;</a:t>
            </a:r>
          </a:p>
          <a:p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	в рубрике «Исправление данных застрахованного лица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за период, предшествующий налоговому контролю» -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проставляется знак «</a:t>
            </a:r>
            <a:r>
              <a:rPr lang="ro-RO" sz="2200" b="1" i="1" dirty="0" smtClean="0">
                <a:solidFill>
                  <a:schemeClr val="bg2">
                    <a:lumMod val="10000"/>
                  </a:schemeClr>
                </a:solidFill>
              </a:rPr>
              <a:t>√</a:t>
            </a: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» в соответствующем квадрате, если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представлен Отчет, в котором исправлены данные застрахованного лица за период, предшествовавший налоговому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контролю (к примеру: категория застрахованного лица, код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функции, период деятельности и т.д.).</a:t>
            </a:r>
          </a:p>
          <a:p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	Одновременная отметка рубрики «Декларирование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взносов социального страхования, пересчитанных в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результате налогового контроля для застрахованных лиц»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и рубрики «Исправление данных застрахованного лица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за период, предшествующий налоговому контролю» не</a:t>
            </a:r>
            <a:b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bg2">
                    <a:lumMod val="10000"/>
                  </a:schemeClr>
                </a:solidFill>
              </a:rPr>
              <a:t>допускается;</a:t>
            </a:r>
            <a:endParaRPr lang="en-US" sz="22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3">
      <a:dk1>
        <a:srgbClr val="138677"/>
      </a:dk1>
      <a:lt1>
        <a:srgbClr val="FDB911"/>
      </a:lt1>
      <a:dk2>
        <a:srgbClr val="FED46B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1384</TotalTime>
  <Words>1865</Words>
  <Application>Microsoft Office PowerPoint</Application>
  <PresentationFormat>On-screen Show (4:3)</PresentationFormat>
  <Paragraphs>187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Flow</vt:lpstr>
      <vt:lpstr>       Декларирование взносов социального страхования в  2022 </vt:lpstr>
      <vt:lpstr>         Согласно пункту 19 Постановления Правительства 399/2021 Регистр содержит информацию о начисленных, перечисленных и заявленных плательщиками взносов в бюджет государственного социального страхования. В пунктах 22 и 23 предусмотрено, что информация, содержащаяся в Регистре, записывается в лицевых счетах социального страхования, на основе кода CPAS, который является основным критерием для идентификации застрахованных лиц в государственной системе социального страхования и является 11-значным цифровым кодом. На личном счете социального страхования содержится информация о начисленных, уплаченных и заявленных взносах по каждому застрахованному лицу, на основании которых назначаются выплаты социального страхования.</vt:lpstr>
      <vt:lpstr>                     Приказом Министерства труда и социальной защиты № 11 от 12 ноября 2021 года утверждена новая редакция Классификатора профессий Республики Молдова.  </vt:lpstr>
      <vt:lpstr>                                                                                              таблица нр. 1  Производные занятия  </vt:lpstr>
      <vt:lpstr>Slide 5</vt:lpstr>
      <vt:lpstr>Slide 6</vt:lpstr>
      <vt:lpstr>                               ПРИКАЗ  о внесении изменений в Приказе Министра финансов  №. 94 от 30 июля 2020 г.   № 156 от 29.12.2021 г.  (вступил в силу с 01.01.2022)  Официальный Монитор Республики Молдова №. 325-333   ст.1460 от 31.12.2021</vt:lpstr>
      <vt:lpstr>2) в приложении No 2:  </vt:lpstr>
      <vt:lpstr>Slide 9</vt:lpstr>
      <vt:lpstr>Декларирование ситуаций после фискального контроля</vt:lpstr>
      <vt:lpstr>Slide 11</vt:lpstr>
      <vt:lpstr>Slide 12</vt:lpstr>
      <vt:lpstr>О применении положении  Постановления Правительства 316/2021</vt:lpstr>
      <vt:lpstr>Slide 14</vt:lpstr>
      <vt:lpstr>Вакцинация сотрудников против SARS-CoV-2</vt:lpstr>
      <vt:lpstr>Изменения в Законе №. 489/1999 о системе государственного социального страхования.</vt:lpstr>
      <vt:lpstr>Изменения в пенсионном законодательстве</vt:lpstr>
      <vt:lpstr>Slide 18</vt:lpstr>
      <vt:lpstr>          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Declararea contribuţiilor de asigurări sociale în anul 2022 </dc:title>
  <dc:creator>Olga Margarint</dc:creator>
  <cp:lastModifiedBy>olga.margarint</cp:lastModifiedBy>
  <cp:revision>152</cp:revision>
  <dcterms:created xsi:type="dcterms:W3CDTF">2022-01-03T06:52:57Z</dcterms:created>
  <dcterms:modified xsi:type="dcterms:W3CDTF">2022-01-12T14:56:52Z</dcterms:modified>
</cp:coreProperties>
</file>