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1" r:id="rId2"/>
    <p:sldId id="282" r:id="rId3"/>
    <p:sldId id="307" r:id="rId4"/>
    <p:sldId id="306" r:id="rId5"/>
  </p:sldIdLst>
  <p:sldSz cx="9906000" cy="6858000" type="A4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006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199" autoAdjust="0"/>
  </p:normalViewPr>
  <p:slideViewPr>
    <p:cSldViewPr snapToGrid="0">
      <p:cViewPr>
        <p:scale>
          <a:sx n="73" d="100"/>
          <a:sy n="73" d="100"/>
        </p:scale>
        <p:origin x="-1146" y="21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48584-881D-41D2-AF1C-4D5079D68752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1241425"/>
            <a:ext cx="48371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842BD-4AE2-42A2-88AB-783CBAD197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47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Mid-term AP: better identified and funded priorities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842BD-4AE2-42A2-88AB-783CBAD1975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40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1600200"/>
            <a:ext cx="8420100" cy="1780108"/>
          </a:xfrm>
        </p:spPr>
        <p:txBody>
          <a:bodyPr anchor="b">
            <a:normAutofit/>
          </a:bodyPr>
          <a:lstStyle>
            <a:lvl1pPr>
              <a:defRPr sz="4445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556001"/>
            <a:ext cx="6934201" cy="1473200"/>
          </a:xfrm>
        </p:spPr>
        <p:txBody>
          <a:bodyPr>
            <a:normAutofit/>
          </a:bodyPr>
          <a:lstStyle>
            <a:lvl1pPr marL="0" indent="0" algn="ctr">
              <a:buNone/>
              <a:defRPr sz="1996">
                <a:solidFill>
                  <a:schemeClr val="tx1"/>
                </a:solidFill>
              </a:defRPr>
            </a:lvl1pPr>
            <a:lvl2pPr marL="457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60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3052" indent="-273052">
              <a:buSzPct val="80000"/>
              <a:buFont typeface="Wingdings" panose="05000000000000000000" pitchFamily="2" charset="2"/>
              <a:buChar char="v"/>
              <a:defRPr/>
            </a:lvl1pPr>
            <a:lvl2pPr marL="576267" indent="-273052">
              <a:buSzPct val="75000"/>
              <a:buFont typeface="Arial" panose="020B0604020202020204" pitchFamily="34" charset="0"/>
              <a:buChar char="•"/>
              <a:defRPr/>
            </a:lvl2pPr>
            <a:lvl3pPr marL="969969" indent="-342903">
              <a:buSzPct val="75000"/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2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044" y="2678116"/>
            <a:ext cx="4140708" cy="639762"/>
          </a:xfrm>
        </p:spPr>
        <p:txBody>
          <a:bodyPr anchor="ctr"/>
          <a:lstStyle>
            <a:lvl1pPr marL="0" indent="0" algn="ctr">
              <a:buNone/>
              <a:defRPr sz="2359" b="0">
                <a:solidFill>
                  <a:schemeClr val="tx1"/>
                </a:solidFill>
                <a:latin typeface="+mj-lt"/>
              </a:defRPr>
            </a:lvl1pPr>
            <a:lvl2pPr marL="457203" indent="0">
              <a:buNone/>
              <a:defRPr sz="1996" b="1"/>
            </a:lvl2pPr>
            <a:lvl3pPr marL="914406" indent="0">
              <a:buNone/>
              <a:defRPr sz="1814" b="1"/>
            </a:lvl3pPr>
            <a:lvl4pPr marL="1371609" indent="0">
              <a:buNone/>
              <a:defRPr sz="1633" b="1"/>
            </a:lvl4pPr>
            <a:lvl5pPr marL="1828812" indent="0">
              <a:buNone/>
              <a:defRPr sz="1633" b="1"/>
            </a:lvl5pPr>
            <a:lvl6pPr marL="2286015" indent="0">
              <a:buNone/>
              <a:defRPr sz="1633" b="1"/>
            </a:lvl6pPr>
            <a:lvl7pPr marL="2743218" indent="0">
              <a:buNone/>
              <a:defRPr sz="1633" b="1"/>
            </a:lvl7pPr>
            <a:lvl8pPr marL="3200421" indent="0">
              <a:buNone/>
              <a:defRPr sz="1633" b="1"/>
            </a:lvl8pPr>
            <a:lvl9pPr marL="3657624" indent="0">
              <a:buNone/>
              <a:defRPr sz="1633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3779" y="3429003"/>
            <a:ext cx="4138392" cy="2697163"/>
          </a:xfrm>
        </p:spPr>
        <p:txBody>
          <a:bodyPr/>
          <a:lstStyle>
            <a:lvl1pPr marL="273052" indent="-273052">
              <a:buFont typeface="Wingdings" panose="05000000000000000000" pitchFamily="2" charset="2"/>
              <a:buChar char="v"/>
              <a:defRPr sz="1996"/>
            </a:lvl1pPr>
            <a:lvl2pPr marL="588967" indent="-285752">
              <a:buFont typeface="Arial" panose="020B0604020202020204" pitchFamily="34" charset="0"/>
              <a:buChar char="•"/>
              <a:defRPr sz="1814"/>
            </a:lvl2pPr>
            <a:lvl3pPr>
              <a:defRPr sz="1633"/>
            </a:lvl3pPr>
            <a:lvl4pPr>
              <a:defRPr sz="1361"/>
            </a:lvl4pPr>
            <a:lvl5pPr>
              <a:defRPr sz="1361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2" y="2678115"/>
            <a:ext cx="4140708" cy="639762"/>
          </a:xfrm>
        </p:spPr>
        <p:txBody>
          <a:bodyPr anchor="ctr"/>
          <a:lstStyle>
            <a:lvl1pPr marL="0" indent="0" algn="ctr">
              <a:buNone/>
              <a:defRPr sz="2359" b="0" i="0">
                <a:solidFill>
                  <a:schemeClr val="tx1"/>
                </a:solidFill>
                <a:latin typeface="+mj-lt"/>
              </a:defRPr>
            </a:lvl1pPr>
            <a:lvl2pPr marL="457203" indent="0">
              <a:buNone/>
              <a:defRPr sz="1996" b="1"/>
            </a:lvl2pPr>
            <a:lvl3pPr marL="914406" indent="0">
              <a:buNone/>
              <a:defRPr sz="1814" b="1"/>
            </a:lvl3pPr>
            <a:lvl4pPr marL="1371609" indent="0">
              <a:buNone/>
              <a:defRPr sz="1633" b="1"/>
            </a:lvl4pPr>
            <a:lvl5pPr marL="1828812" indent="0">
              <a:buNone/>
              <a:defRPr sz="1633" b="1"/>
            </a:lvl5pPr>
            <a:lvl6pPr marL="2286015" indent="0">
              <a:buNone/>
              <a:defRPr sz="1633" b="1"/>
            </a:lvl6pPr>
            <a:lvl7pPr marL="2743218" indent="0">
              <a:buNone/>
              <a:defRPr sz="1633" b="1"/>
            </a:lvl7pPr>
            <a:lvl8pPr marL="3200421" indent="0">
              <a:buNone/>
              <a:defRPr sz="1633" b="1"/>
            </a:lvl8pPr>
            <a:lvl9pPr marL="3657624" indent="0">
              <a:buNone/>
              <a:defRPr sz="1633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5088291" y="3438528"/>
            <a:ext cx="4138392" cy="2697163"/>
          </a:xfrm>
        </p:spPr>
        <p:txBody>
          <a:bodyPr/>
          <a:lstStyle>
            <a:lvl1pPr marL="273052" indent="-273052">
              <a:buFont typeface="Wingdings" panose="05000000000000000000" pitchFamily="2" charset="2"/>
              <a:buChar char="v"/>
              <a:defRPr sz="1996"/>
            </a:lvl1pPr>
            <a:lvl2pPr marL="588967" indent="-285752">
              <a:buFont typeface="Arial" panose="020B0604020202020204" pitchFamily="34" charset="0"/>
              <a:buChar char="•"/>
              <a:defRPr sz="1814"/>
            </a:lvl2pPr>
            <a:lvl3pPr>
              <a:defRPr sz="1633"/>
            </a:lvl3pPr>
            <a:lvl4pPr>
              <a:defRPr sz="1361"/>
            </a:lvl4pPr>
            <a:lvl5pPr>
              <a:defRPr sz="1361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21891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7815"/>
            <a:ext cx="8915401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95300" y="1600203"/>
            <a:ext cx="4375150" cy="45307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307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3638"/>
            <a:ext cx="2311400" cy="457200"/>
          </a:xfrm>
          <a:prstGeom prst="rect">
            <a:avLst/>
          </a:prstGeom>
          <a:ln/>
        </p:spPr>
        <p:txBody>
          <a:bodyPr lIns="100794" tIns="50397" rIns="100794" bIns="50397"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1" y="6248400"/>
            <a:ext cx="3136900" cy="457200"/>
          </a:xfrm>
          <a:prstGeom prst="rect">
            <a:avLst/>
          </a:prstGeom>
          <a:ln/>
        </p:spPr>
        <p:txBody>
          <a:bodyPr lIns="100794" tIns="50397" rIns="100794" bIns="50397"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3638"/>
            <a:ext cx="2311400" cy="457200"/>
          </a:xfrm>
          <a:prstGeom prst="rect">
            <a:avLst/>
          </a:prstGeom>
          <a:ln/>
        </p:spPr>
        <p:txBody>
          <a:bodyPr lIns="100794" tIns="50397" rIns="100794" bIns="50397"/>
          <a:lstStyle>
            <a:lvl1pPr>
              <a:defRPr/>
            </a:lvl1pPr>
          </a:lstStyle>
          <a:p>
            <a:pPr>
              <a:defRPr/>
            </a:pPr>
            <a:fld id="{A9897D21-5CAC-4383-B105-891E9C6FBFE5}" type="slidenum">
              <a:rPr lang="fr-F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1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30725"/>
          </a:xfrm>
        </p:spPr>
        <p:txBody>
          <a:bodyPr/>
          <a:lstStyle>
            <a:lvl1pPr>
              <a:defRPr sz="2812"/>
            </a:lvl1pPr>
            <a:lvl2pPr>
              <a:defRPr sz="2359"/>
            </a:lvl2pPr>
            <a:lvl3pPr>
              <a:defRPr sz="1996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30725"/>
          </a:xfrm>
        </p:spPr>
        <p:txBody>
          <a:bodyPr/>
          <a:lstStyle>
            <a:lvl1pPr>
              <a:defRPr sz="2812"/>
            </a:lvl1pPr>
            <a:lvl2pPr>
              <a:defRPr sz="2359"/>
            </a:lvl2pPr>
            <a:lvl3pPr>
              <a:defRPr sz="1996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3638"/>
            <a:ext cx="2311400" cy="457200"/>
          </a:xfrm>
          <a:prstGeom prst="rect">
            <a:avLst/>
          </a:prstGeom>
          <a:ln/>
        </p:spPr>
        <p:txBody>
          <a:bodyPr lIns="100794" tIns="50397" rIns="100794" bIns="50397"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1" y="6248400"/>
            <a:ext cx="3136900" cy="457200"/>
          </a:xfrm>
          <a:prstGeom prst="rect">
            <a:avLst/>
          </a:prstGeom>
          <a:ln/>
        </p:spPr>
        <p:txBody>
          <a:bodyPr lIns="100794" tIns="50397" rIns="100794" bIns="50397"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3638"/>
            <a:ext cx="2311400" cy="457200"/>
          </a:xfrm>
          <a:prstGeom prst="rect">
            <a:avLst/>
          </a:prstGeom>
          <a:ln/>
        </p:spPr>
        <p:txBody>
          <a:bodyPr lIns="100794" tIns="50397" rIns="100794" bIns="50397"/>
          <a:lstStyle>
            <a:lvl1pPr>
              <a:defRPr/>
            </a:lvl1pPr>
          </a:lstStyle>
          <a:p>
            <a:pPr>
              <a:defRPr/>
            </a:pPr>
            <a:fld id="{3661F256-27D1-484C-B277-84FAAE999766}" type="slidenum">
              <a:rPr lang="fr-F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5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1" y="338139"/>
            <a:ext cx="8915401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61364" y="2344739"/>
            <a:ext cx="8026267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62387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45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45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45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45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45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3" indent="-342903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v"/>
        <a:defRPr sz="2359" kern="1200">
          <a:solidFill>
            <a:schemeClr val="tx1"/>
          </a:solidFill>
          <a:latin typeface="+mn-lt"/>
          <a:ea typeface="+mn-ea"/>
          <a:cs typeface="+mn-cs"/>
        </a:defRPr>
      </a:lvl1pPr>
      <a:lvl2pPr marL="646117" indent="-342903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969969" indent="-342903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ü"/>
        <a:defRPr sz="1996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8" indent="-22860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98" indent="-22860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33" kern="1200">
          <a:solidFill>
            <a:schemeClr val="tx2"/>
          </a:solidFill>
          <a:latin typeface="+mn-lt"/>
          <a:ea typeface="+mn-ea"/>
          <a:cs typeface="+mn-cs"/>
        </a:defRPr>
      </a:lvl5pPr>
      <a:lvl6pPr marL="1783092" indent="-228602" algn="l" defTabSz="914406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361" kern="1200">
          <a:solidFill>
            <a:schemeClr val="tx2"/>
          </a:solidFill>
          <a:latin typeface="+mn-lt"/>
          <a:ea typeface="+mn-ea"/>
          <a:cs typeface="+mn-cs"/>
        </a:defRPr>
      </a:lvl6pPr>
      <a:lvl7pPr marL="2103134" indent="-228602" algn="l" defTabSz="914406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361" kern="1200">
          <a:solidFill>
            <a:schemeClr val="tx2"/>
          </a:solidFill>
          <a:latin typeface="+mn-lt"/>
          <a:ea typeface="+mn-ea"/>
          <a:cs typeface="+mn-cs"/>
        </a:defRPr>
      </a:lvl7pPr>
      <a:lvl8pPr marL="2423176" indent="-228602" algn="l" defTabSz="914406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361" kern="1200">
          <a:solidFill>
            <a:schemeClr val="tx2"/>
          </a:solidFill>
          <a:latin typeface="+mn-lt"/>
          <a:ea typeface="+mn-ea"/>
          <a:cs typeface="+mn-cs"/>
        </a:defRPr>
      </a:lvl8pPr>
      <a:lvl9pPr marL="2743218" indent="-228602" algn="l" defTabSz="914406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361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6847" y="2817159"/>
            <a:ext cx="7252306" cy="1200329"/>
          </a:xfrm>
          <a:prstGeom prst="rect">
            <a:avLst/>
          </a:prstGeom>
          <a:noFill/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rgbClr val="0070C0"/>
                </a:solidFill>
              </a:rPr>
              <a:t>OECD-led </a:t>
            </a:r>
            <a:r>
              <a:rPr lang="en-GB" sz="3600" b="1" dirty="0">
                <a:solidFill>
                  <a:srgbClr val="0070C0"/>
                </a:solidFill>
              </a:rPr>
              <a:t>activities in Moldova </a:t>
            </a:r>
            <a:endParaRPr lang="en-GB" sz="3600" b="1" dirty="0" smtClean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en-GB" sz="3600" b="1" dirty="0" smtClean="0">
                <a:solidFill>
                  <a:srgbClr val="0070C0"/>
                </a:solidFill>
              </a:rPr>
              <a:t>under </a:t>
            </a:r>
            <a:r>
              <a:rPr lang="en-GB" sz="3600" b="1" dirty="0">
                <a:solidFill>
                  <a:srgbClr val="0070C0"/>
                </a:solidFill>
              </a:rPr>
              <a:t>EUWI+ </a:t>
            </a:r>
            <a:r>
              <a:rPr lang="en-GB" sz="3600" b="1" dirty="0" smtClean="0">
                <a:solidFill>
                  <a:srgbClr val="0070C0"/>
                </a:solidFill>
              </a:rPr>
              <a:t>East: a </a:t>
            </a:r>
            <a:r>
              <a:rPr lang="en-GB" sz="3600" b="1" dirty="0">
                <a:solidFill>
                  <a:srgbClr val="0070C0"/>
                </a:solidFill>
              </a:rPr>
              <a:t>brief </a:t>
            </a:r>
            <a:r>
              <a:rPr lang="en-GB" sz="3600" b="1" dirty="0" smtClean="0">
                <a:solidFill>
                  <a:srgbClr val="0070C0"/>
                </a:solidFill>
              </a:rPr>
              <a:t>overview </a:t>
            </a:r>
            <a:endParaRPr lang="fr-FR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e 7"/>
          <p:cNvGrpSpPr>
            <a:grpSpLocks/>
          </p:cNvGrpSpPr>
          <p:nvPr/>
        </p:nvGrpSpPr>
        <p:grpSpPr bwMode="auto">
          <a:xfrm>
            <a:off x="0" y="5978526"/>
            <a:ext cx="9906000" cy="866775"/>
            <a:chOff x="0" y="5895976"/>
            <a:chExt cx="9144000" cy="867250"/>
          </a:xfrm>
        </p:grpSpPr>
        <p:sp>
          <p:nvSpPr>
            <p:cNvPr id="9" name="Rectangle 8"/>
            <p:cNvSpPr/>
            <p:nvPr/>
          </p:nvSpPr>
          <p:spPr>
            <a:xfrm>
              <a:off x="0" y="5895976"/>
              <a:ext cx="9144000" cy="867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pic>
          <p:nvPicPr>
            <p:cNvPr id="2058" name="Imag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0315" y="5935280"/>
              <a:ext cx="568082" cy="758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Imag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13" y="5942806"/>
              <a:ext cx="1878012" cy="617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Imag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381" y="6066928"/>
              <a:ext cx="1455737" cy="449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2189" y="6111568"/>
              <a:ext cx="2160243" cy="36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409308" y="1550271"/>
            <a:ext cx="9087379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4th meeting of NPD Coordination Council </a:t>
            </a:r>
          </a:p>
          <a:p>
            <a:pPr algn="ctr">
              <a:defRPr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Chisinau, 15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grpSp>
        <p:nvGrpSpPr>
          <p:cNvPr id="10" name="Gruppieren 41"/>
          <p:cNvGrpSpPr/>
          <p:nvPr/>
        </p:nvGrpSpPr>
        <p:grpSpPr>
          <a:xfrm>
            <a:off x="156375" y="188905"/>
            <a:ext cx="6344825" cy="900000"/>
            <a:chOff x="251919" y="251446"/>
            <a:chExt cx="6344825" cy="900000"/>
          </a:xfrm>
        </p:grpSpPr>
        <p:pic>
          <p:nvPicPr>
            <p:cNvPr id="11" name="Picture 6" descr="C:\Users\kaitna\Desktop\Vorlage_ChristopherOpancar_AVH10839\EU-Flag_RGB_mitTL.png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919" y="251446"/>
              <a:ext cx="987742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3"/>
            <p:cNvSpPr txBox="1"/>
            <p:nvPr userDrawn="1"/>
          </p:nvSpPr>
          <p:spPr>
            <a:xfrm>
              <a:off x="1239661" y="251446"/>
              <a:ext cx="5357083" cy="637097"/>
            </a:xfrm>
            <a:prstGeom prst="rect">
              <a:avLst/>
            </a:prstGeom>
            <a:noFill/>
          </p:spPr>
          <p:txBody>
            <a:bodyPr wrap="square" lIns="144000" tIns="0" rIns="144000" bIns="0" rtlCol="0" anchor="b" anchorCtr="0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GB" sz="2300" b="1" kern="1200" baseline="0" dirty="0" smtClean="0">
                  <a:effectLst/>
                  <a:latin typeface="Arial Narrow" panose="020B0606020202030204" pitchFamily="34" charset="0"/>
                  <a:ea typeface="+mn-ea"/>
                  <a:cs typeface="+mn-cs"/>
                </a:rPr>
                <a:t>European Union Water Initiative </a:t>
              </a:r>
              <a:r>
                <a:rPr lang="en-GB" sz="2300" b="1" i="1" kern="1200" baseline="0" dirty="0" smtClean="0">
                  <a:solidFill>
                    <a:schemeClr val="accent1"/>
                  </a:solidFill>
                  <a:effectLst/>
                  <a:latin typeface="Arial Narrow" panose="020B0606020202030204" pitchFamily="34" charset="0"/>
                  <a:ea typeface="+mn-ea"/>
                  <a:cs typeface="+mn-cs"/>
                </a:rPr>
                <a:t>plus</a:t>
              </a:r>
              <a:r>
                <a:rPr lang="en-GB" sz="2300" b="1" kern="1200" baseline="0" dirty="0" smtClean="0">
                  <a:effectLst/>
                  <a:latin typeface="Arial Narrow" panose="020B0606020202030204" pitchFamily="34" charset="0"/>
                  <a:ea typeface="+mn-ea"/>
                  <a:cs typeface="+mn-cs"/>
                </a:rPr>
                <a:t> </a:t>
              </a:r>
              <a:br>
                <a:rPr lang="en-GB" sz="2300" b="1" kern="1200" baseline="0" dirty="0" smtClean="0">
                  <a:effectLst/>
                  <a:latin typeface="Arial Narrow" panose="020B0606020202030204" pitchFamily="34" charset="0"/>
                  <a:ea typeface="+mn-ea"/>
                  <a:cs typeface="+mn-cs"/>
                </a:rPr>
              </a:br>
              <a:r>
                <a:rPr lang="en-GB" sz="2300" b="1" i="0" kern="1200" baseline="0" dirty="0" smtClean="0">
                  <a:effectLst/>
                  <a:latin typeface="Arial Narrow" panose="020B0606020202030204" pitchFamily="34" charset="0"/>
                  <a:ea typeface="+mn-ea"/>
                  <a:cs typeface="+mn-cs"/>
                </a:rPr>
                <a:t>for</a:t>
              </a:r>
              <a:r>
                <a:rPr lang="en-GB" sz="2300" b="1" kern="1200" baseline="0" dirty="0" smtClean="0">
                  <a:effectLst/>
                  <a:latin typeface="Arial Narrow" panose="020B0606020202030204" pitchFamily="34" charset="0"/>
                </a:rPr>
                <a:t> Eastern Partnership</a:t>
              </a:r>
              <a:endParaRPr lang="de-AT" sz="2300" b="1" baseline="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14" name="ZoneTexte 15"/>
          <p:cNvSpPr txBox="1"/>
          <p:nvPr/>
        </p:nvSpPr>
        <p:spPr>
          <a:xfrm>
            <a:off x="1690816" y="4778531"/>
            <a:ext cx="6524367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Alexander Martusevich,</a:t>
            </a:r>
          </a:p>
          <a:p>
            <a:pPr algn="ctr"/>
            <a:r>
              <a:rPr lang="fr-F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Programme, OECD</a:t>
            </a:r>
            <a:endParaRPr lang="fr-FR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22" y="1590435"/>
            <a:ext cx="11017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33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159925" cy="907594"/>
          </a:xfrm>
        </p:spPr>
        <p:txBody>
          <a:bodyPr/>
          <a:lstStyle/>
          <a:p>
            <a:pPr algn="l"/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 Plan </a:t>
            </a:r>
            <a:b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Moldova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A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4294967295"/>
          </p:nvPr>
        </p:nvSpPr>
        <p:spPr>
          <a:xfrm>
            <a:off x="0" y="1019494"/>
            <a:ext cx="9906000" cy="5355180"/>
          </a:xfrm>
          <a:prstGeom prst="rect">
            <a:avLst/>
          </a:prstGeom>
        </p:spPr>
        <p:txBody>
          <a:bodyPr lIns="86895" tIns="43448" rIns="86895" bIns="43448"/>
          <a:lstStyle/>
          <a:p>
            <a:pPr>
              <a:buFont typeface="Arial" panose="020B0604020202020204" pitchFamily="34" charset="0"/>
              <a:buChar char="•"/>
            </a:pPr>
            <a:r>
              <a:rPr lang="de-AT" b="1" dirty="0" smtClean="0"/>
              <a:t>EUWI+ East </a:t>
            </a:r>
            <a:r>
              <a:rPr lang="de-AT" b="1" dirty="0" err="1" smtClean="0"/>
              <a:t>project</a:t>
            </a:r>
            <a:r>
              <a:rPr lang="de-AT" b="1" dirty="0" smtClean="0"/>
              <a:t> </a:t>
            </a:r>
            <a:r>
              <a:rPr lang="de-AT" b="1" dirty="0" err="1" smtClean="0"/>
              <a:t>priorities</a:t>
            </a:r>
            <a:r>
              <a:rPr lang="de-AT" b="1" dirty="0" smtClean="0"/>
              <a:t>, </a:t>
            </a:r>
            <a:r>
              <a:rPr lang="de-AT" b="1" dirty="0" err="1" smtClean="0"/>
              <a:t>Result</a:t>
            </a:r>
            <a:r>
              <a:rPr lang="de-AT" b="1" dirty="0" smtClean="0"/>
              <a:t> 1</a:t>
            </a:r>
            <a:endParaRPr lang="de-AT" b="1" dirty="0"/>
          </a:p>
          <a:p>
            <a:pPr lvl="1"/>
            <a:r>
              <a:rPr lang="de-AT" dirty="0"/>
              <a:t>Water Framework </a:t>
            </a:r>
            <a:r>
              <a:rPr lang="de-AT" dirty="0" err="1"/>
              <a:t>Directive</a:t>
            </a:r>
            <a:r>
              <a:rPr lang="de-AT" dirty="0"/>
              <a:t> (WFD)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other</a:t>
            </a:r>
            <a:r>
              <a:rPr lang="de-AT" dirty="0"/>
              <a:t> </a:t>
            </a:r>
            <a:r>
              <a:rPr lang="de-AT" dirty="0" err="1"/>
              <a:t>water-related</a:t>
            </a:r>
            <a:r>
              <a:rPr lang="de-AT" dirty="0"/>
              <a:t> EU </a:t>
            </a:r>
            <a:r>
              <a:rPr lang="de-AT" dirty="0" err="1" smtClean="0"/>
              <a:t>Directives</a:t>
            </a:r>
            <a:endParaRPr lang="de-AT" dirty="0" smtClean="0"/>
          </a:p>
          <a:p>
            <a:pPr lvl="1"/>
            <a:r>
              <a:rPr lang="de-AT" dirty="0" smtClean="0"/>
              <a:t>International </a:t>
            </a:r>
            <a:r>
              <a:rPr lang="de-AT" dirty="0" err="1"/>
              <a:t>commitments</a:t>
            </a:r>
            <a:r>
              <a:rPr lang="de-AT" dirty="0"/>
              <a:t>: </a:t>
            </a:r>
            <a:r>
              <a:rPr lang="de-AT" dirty="0" smtClean="0"/>
              <a:t> </a:t>
            </a:r>
            <a:r>
              <a:rPr lang="de-AT" dirty="0" smtClean="0"/>
              <a:t>Paris </a:t>
            </a:r>
            <a:r>
              <a:rPr lang="de-AT" dirty="0" err="1" smtClean="0"/>
              <a:t>agreement</a:t>
            </a:r>
            <a:r>
              <a:rPr lang="de-AT" dirty="0" smtClean="0"/>
              <a:t>, </a:t>
            </a:r>
            <a:r>
              <a:rPr lang="de-AT" dirty="0" err="1" smtClean="0"/>
              <a:t>water-related</a:t>
            </a:r>
            <a:r>
              <a:rPr lang="de-AT" dirty="0" smtClean="0"/>
              <a:t> </a:t>
            </a:r>
            <a:r>
              <a:rPr lang="de-AT" dirty="0"/>
              <a:t>SDGs </a:t>
            </a:r>
            <a:r>
              <a:rPr lang="de-AT" dirty="0" err="1"/>
              <a:t>and</a:t>
            </a:r>
            <a:r>
              <a:rPr lang="de-AT" dirty="0"/>
              <a:t> MEA </a:t>
            </a:r>
            <a:endParaRPr lang="de-AT" dirty="0" smtClean="0"/>
          </a:p>
          <a:p>
            <a:pPr lvl="1"/>
            <a:r>
              <a:rPr lang="de-AT" dirty="0"/>
              <a:t>Cross-</a:t>
            </a:r>
            <a:r>
              <a:rPr lang="de-AT" dirty="0" err="1"/>
              <a:t>cutting</a:t>
            </a:r>
            <a:r>
              <a:rPr lang="de-AT" dirty="0"/>
              <a:t>: </a:t>
            </a:r>
            <a:r>
              <a:rPr lang="de-AT" dirty="0" err="1"/>
              <a:t>support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b="1" dirty="0"/>
              <a:t>National </a:t>
            </a:r>
            <a:r>
              <a:rPr lang="de-AT" b="1" dirty="0" err="1"/>
              <a:t>Policy</a:t>
            </a:r>
            <a:r>
              <a:rPr lang="de-AT" b="1" dirty="0"/>
              <a:t> </a:t>
            </a:r>
            <a:r>
              <a:rPr lang="de-AT" b="1" dirty="0" err="1"/>
              <a:t>Dialogue</a:t>
            </a:r>
            <a:r>
              <a:rPr lang="de-AT" b="1" dirty="0"/>
              <a:t> </a:t>
            </a:r>
            <a:r>
              <a:rPr lang="de-AT" b="1" dirty="0" smtClean="0"/>
              <a:t> </a:t>
            </a:r>
            <a:endParaRPr lang="de-AT" dirty="0"/>
          </a:p>
          <a:p>
            <a:pPr marL="342903" lvl="1">
              <a:buFont typeface="Arial" panose="020B0604020202020204" pitchFamily="34" charset="0"/>
              <a:buChar char="•"/>
            </a:pPr>
            <a:r>
              <a:rPr lang="de-AT" b="1" dirty="0" err="1" smtClean="0"/>
              <a:t>Activities</a:t>
            </a:r>
            <a:r>
              <a:rPr lang="de-AT" b="1" dirty="0" smtClean="0"/>
              <a:t> in </a:t>
            </a:r>
            <a:r>
              <a:rPr lang="de-AT" b="1" dirty="0" err="1" smtClean="0"/>
              <a:t>the</a:t>
            </a:r>
            <a:r>
              <a:rPr lang="de-AT" b="1" dirty="0" smtClean="0"/>
              <a:t> Work Plan </a:t>
            </a:r>
            <a:r>
              <a:rPr lang="de-AT" b="1" dirty="0" err="1" smtClean="0"/>
              <a:t>led</a:t>
            </a:r>
            <a:r>
              <a:rPr lang="de-AT" b="1" dirty="0" smtClean="0"/>
              <a:t> </a:t>
            </a:r>
            <a:r>
              <a:rPr lang="de-AT" b="1" dirty="0" err="1" smtClean="0"/>
              <a:t>by</a:t>
            </a:r>
            <a:r>
              <a:rPr lang="de-AT" b="1" dirty="0" smtClean="0"/>
              <a:t> </a:t>
            </a:r>
            <a:r>
              <a:rPr lang="de-AT" b="1" dirty="0" err="1" smtClean="0"/>
              <a:t>the</a:t>
            </a:r>
            <a:r>
              <a:rPr lang="de-AT" b="1" dirty="0" smtClean="0"/>
              <a:t> </a:t>
            </a:r>
            <a:r>
              <a:rPr lang="de-AT" b="1" dirty="0" smtClean="0"/>
              <a:t>OECD </a:t>
            </a:r>
            <a:r>
              <a:rPr lang="de-AT" dirty="0"/>
              <a:t>-  </a:t>
            </a:r>
            <a:r>
              <a:rPr lang="de-AT" dirty="0" err="1"/>
              <a:t>contribute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implementing</a:t>
            </a:r>
            <a:r>
              <a:rPr lang="de-AT" dirty="0"/>
              <a:t>  </a:t>
            </a:r>
            <a:r>
              <a:rPr lang="de-AT" dirty="0" smtClean="0"/>
              <a:t>national </a:t>
            </a:r>
            <a:r>
              <a:rPr lang="de-AT" dirty="0" err="1" smtClean="0"/>
              <a:t>strategies</a:t>
            </a:r>
            <a:r>
              <a:rPr lang="de-AT" dirty="0" smtClean="0"/>
              <a:t>, </a:t>
            </a:r>
            <a:r>
              <a:rPr lang="de-AT" dirty="0" err="1" smtClean="0"/>
              <a:t>several</a:t>
            </a:r>
            <a:r>
              <a:rPr lang="de-AT" dirty="0" smtClean="0"/>
              <a:t> </a:t>
            </a:r>
            <a:r>
              <a:rPr lang="de-AT" dirty="0"/>
              <a:t>EU </a:t>
            </a:r>
            <a:r>
              <a:rPr lang="de-AT" dirty="0" err="1"/>
              <a:t>Directives</a:t>
            </a:r>
            <a:r>
              <a:rPr lang="de-AT" dirty="0"/>
              <a:t>, MEAs &amp; SDGs </a:t>
            </a:r>
          </a:p>
          <a:p>
            <a:pPr lvl="1"/>
            <a:r>
              <a:rPr lang="de-AT" dirty="0" err="1" smtClean="0"/>
              <a:t>Drafting</a:t>
            </a:r>
            <a:r>
              <a:rPr lang="de-AT" dirty="0" smtClean="0"/>
              <a:t> </a:t>
            </a:r>
            <a:r>
              <a:rPr lang="de-AT" dirty="0" smtClean="0"/>
              <a:t>a </a:t>
            </a:r>
            <a:r>
              <a:rPr lang="de-AT" dirty="0" err="1" smtClean="0"/>
              <a:t>new</a:t>
            </a:r>
            <a:r>
              <a:rPr lang="de-AT" dirty="0" smtClean="0"/>
              <a:t> </a:t>
            </a:r>
            <a:r>
              <a:rPr lang="de-AT" dirty="0" err="1" smtClean="0"/>
              <a:t>mid</a:t>
            </a:r>
            <a:r>
              <a:rPr lang="de-AT" dirty="0" smtClean="0"/>
              <a:t>-term Action Plan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support</a:t>
            </a:r>
            <a:r>
              <a:rPr lang="de-AT" dirty="0" smtClean="0"/>
              <a:t> </a:t>
            </a:r>
            <a:r>
              <a:rPr lang="de-AT" dirty="0" err="1" smtClean="0"/>
              <a:t>implementation</a:t>
            </a:r>
            <a:r>
              <a:rPr lang="de-AT" dirty="0" smtClean="0"/>
              <a:t> of </a:t>
            </a:r>
            <a:r>
              <a:rPr lang="de-AT" dirty="0" err="1" smtClean="0"/>
              <a:t>the</a:t>
            </a:r>
            <a:r>
              <a:rPr lang="de-AT" dirty="0" smtClean="0"/>
              <a:t> national WSS </a:t>
            </a:r>
            <a:r>
              <a:rPr lang="de-AT" dirty="0" err="1" smtClean="0"/>
              <a:t>Strategy</a:t>
            </a:r>
            <a:r>
              <a:rPr lang="de-AT" dirty="0" smtClean="0"/>
              <a:t>  (</a:t>
            </a:r>
            <a:r>
              <a:rPr lang="de-AT" i="1" dirty="0" err="1" smtClean="0"/>
              <a:t>work</a:t>
            </a:r>
            <a:r>
              <a:rPr lang="de-AT" i="1" dirty="0" smtClean="0"/>
              <a:t> in </a:t>
            </a:r>
            <a:r>
              <a:rPr lang="de-AT" i="1" dirty="0" err="1" smtClean="0"/>
              <a:t>progress</a:t>
            </a:r>
            <a:r>
              <a:rPr lang="de-AT" dirty="0" smtClean="0"/>
              <a:t>)</a:t>
            </a:r>
          </a:p>
          <a:p>
            <a:pPr lvl="1"/>
            <a:r>
              <a:rPr lang="de-AT" dirty="0" smtClean="0"/>
              <a:t>New </a:t>
            </a:r>
            <a:r>
              <a:rPr lang="de-AT" dirty="0" err="1" smtClean="0"/>
              <a:t>norms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design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construction</a:t>
            </a:r>
            <a:r>
              <a:rPr lang="de-AT" dirty="0" smtClean="0"/>
              <a:t> of </a:t>
            </a:r>
            <a:r>
              <a:rPr lang="de-AT" dirty="0" err="1" smtClean="0"/>
              <a:t>small-scale</a:t>
            </a:r>
            <a:r>
              <a:rPr lang="de-AT" dirty="0" smtClean="0"/>
              <a:t> </a:t>
            </a:r>
            <a:r>
              <a:rPr lang="de-AT" dirty="0" err="1" smtClean="0"/>
              <a:t>water</a:t>
            </a:r>
            <a:r>
              <a:rPr lang="de-AT" dirty="0" smtClean="0"/>
              <a:t> </a:t>
            </a:r>
            <a:r>
              <a:rPr lang="de-AT" dirty="0" err="1" smtClean="0"/>
              <a:t>supply</a:t>
            </a:r>
            <a:r>
              <a:rPr lang="de-AT" dirty="0" smtClean="0"/>
              <a:t> </a:t>
            </a:r>
            <a:r>
              <a:rPr lang="de-AT" dirty="0" err="1" smtClean="0"/>
              <a:t>systems</a:t>
            </a:r>
            <a:r>
              <a:rPr lang="de-AT" dirty="0" smtClean="0"/>
              <a:t> (</a:t>
            </a:r>
            <a:r>
              <a:rPr lang="de-AT" i="1" dirty="0" err="1" smtClean="0"/>
              <a:t>temporary</a:t>
            </a:r>
            <a:r>
              <a:rPr lang="de-AT" i="1" dirty="0" smtClean="0"/>
              <a:t> </a:t>
            </a:r>
            <a:r>
              <a:rPr lang="de-AT" i="1" dirty="0" err="1" smtClean="0"/>
              <a:t>norms</a:t>
            </a:r>
            <a:r>
              <a:rPr lang="de-AT" i="1" dirty="0" smtClean="0"/>
              <a:t> </a:t>
            </a:r>
            <a:r>
              <a:rPr lang="de-AT" i="1" dirty="0" err="1" smtClean="0"/>
              <a:t>adopted</a:t>
            </a:r>
            <a:r>
              <a:rPr lang="de-AT" i="1" dirty="0" smtClean="0"/>
              <a:t>, </a:t>
            </a:r>
            <a:r>
              <a:rPr lang="de-AT" i="1" dirty="0" err="1" smtClean="0"/>
              <a:t>MoEI</a:t>
            </a:r>
            <a:r>
              <a:rPr lang="de-AT" i="1" dirty="0" smtClean="0"/>
              <a:t> </a:t>
            </a:r>
            <a:r>
              <a:rPr lang="de-AT" i="1" dirty="0" err="1" smtClean="0"/>
              <a:t>Ordinance</a:t>
            </a:r>
            <a:r>
              <a:rPr lang="de-AT" i="1" dirty="0" smtClean="0"/>
              <a:t> </a:t>
            </a:r>
            <a:r>
              <a:rPr lang="de-AT" i="1" dirty="0" err="1" smtClean="0"/>
              <a:t>of</a:t>
            </a:r>
            <a:r>
              <a:rPr lang="de-AT" i="1" dirty="0" smtClean="0"/>
              <a:t> </a:t>
            </a:r>
            <a:r>
              <a:rPr lang="de-AT" i="1" dirty="0" smtClean="0"/>
              <a:t>04/04/18; </a:t>
            </a:r>
            <a:r>
              <a:rPr lang="de-AT" b="1" i="1" dirty="0" err="1" smtClean="0"/>
              <a:t>further</a:t>
            </a:r>
            <a:r>
              <a:rPr lang="de-AT" b="1" i="1" dirty="0" smtClean="0"/>
              <a:t> </a:t>
            </a:r>
            <a:r>
              <a:rPr lang="de-AT" b="1" i="1" dirty="0" err="1" smtClean="0"/>
              <a:t>work</a:t>
            </a:r>
            <a:r>
              <a:rPr lang="de-AT" b="1" i="1" dirty="0" smtClean="0"/>
              <a:t> </a:t>
            </a:r>
            <a:r>
              <a:rPr lang="de-AT" b="1" i="1" dirty="0" err="1" smtClean="0"/>
              <a:t>planned</a:t>
            </a:r>
            <a:r>
              <a:rPr lang="de-AT" dirty="0" smtClean="0"/>
              <a:t>)</a:t>
            </a:r>
            <a:endParaRPr lang="de-AT" dirty="0" smtClean="0"/>
          </a:p>
          <a:p>
            <a:pPr lvl="1"/>
            <a:r>
              <a:rPr lang="de-AT" dirty="0" err="1" smtClean="0"/>
              <a:t>Strenthening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Economic</a:t>
            </a:r>
            <a:r>
              <a:rPr lang="de-AT" dirty="0" smtClean="0"/>
              <a:t> </a:t>
            </a:r>
            <a:r>
              <a:rPr lang="de-AT" dirty="0" err="1" smtClean="0"/>
              <a:t>Regulatory</a:t>
            </a:r>
            <a:r>
              <a:rPr lang="de-AT" dirty="0" smtClean="0"/>
              <a:t> System </a:t>
            </a:r>
            <a:r>
              <a:rPr lang="de-AT" dirty="0" err="1" smtClean="0"/>
              <a:t>for</a:t>
            </a:r>
            <a:r>
              <a:rPr lang="de-AT" dirty="0" smtClean="0"/>
              <a:t> WSS (</a:t>
            </a:r>
            <a:r>
              <a:rPr lang="de-AT" i="1" dirty="0" err="1" smtClean="0"/>
              <a:t>report</a:t>
            </a:r>
            <a:r>
              <a:rPr lang="de-AT" i="1" dirty="0"/>
              <a:t> </a:t>
            </a:r>
            <a:r>
              <a:rPr lang="de-AT" i="1" dirty="0" err="1" smtClean="0"/>
              <a:t>finalised</a:t>
            </a:r>
            <a:r>
              <a:rPr lang="de-AT" dirty="0" smtClean="0"/>
              <a:t>)</a:t>
            </a:r>
          </a:p>
          <a:p>
            <a:pPr lvl="1"/>
            <a:r>
              <a:rPr lang="de-AT" dirty="0" err="1" smtClean="0"/>
              <a:t>Economic</a:t>
            </a:r>
            <a:r>
              <a:rPr lang="de-AT" dirty="0" smtClean="0"/>
              <a:t> </a:t>
            </a:r>
            <a:r>
              <a:rPr lang="de-AT" dirty="0" err="1" smtClean="0"/>
              <a:t>instruments</a:t>
            </a:r>
            <a:r>
              <a:rPr lang="de-AT" dirty="0" smtClean="0"/>
              <a:t> (</a:t>
            </a:r>
            <a:r>
              <a:rPr lang="de-AT" dirty="0" err="1" smtClean="0"/>
              <a:t>tariffs</a:t>
            </a:r>
            <a:r>
              <a:rPr lang="de-AT" dirty="0" smtClean="0"/>
              <a:t>, </a:t>
            </a:r>
            <a:r>
              <a:rPr lang="de-AT" dirty="0" err="1" smtClean="0"/>
              <a:t>water</a:t>
            </a:r>
            <a:r>
              <a:rPr lang="de-AT" dirty="0" smtClean="0"/>
              <a:t> </a:t>
            </a:r>
            <a:r>
              <a:rPr lang="de-AT" dirty="0" err="1" smtClean="0"/>
              <a:t>use</a:t>
            </a:r>
            <a:r>
              <a:rPr lang="de-AT" dirty="0" smtClean="0"/>
              <a:t> </a:t>
            </a:r>
            <a:r>
              <a:rPr lang="de-AT" dirty="0" err="1" smtClean="0"/>
              <a:t>fee</a:t>
            </a:r>
            <a:r>
              <a:rPr lang="de-AT" dirty="0" err="1" smtClean="0"/>
              <a:t>s</a:t>
            </a:r>
            <a:r>
              <a:rPr lang="de-AT" dirty="0"/>
              <a:t>,</a:t>
            </a:r>
            <a:r>
              <a:rPr lang="de-AT" dirty="0" smtClean="0"/>
              <a:t> </a:t>
            </a:r>
            <a:r>
              <a:rPr lang="de-AT" dirty="0" err="1" smtClean="0"/>
              <a:t>compensation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damage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water</a:t>
            </a:r>
            <a:r>
              <a:rPr lang="de-AT" dirty="0" smtClean="0"/>
              <a:t> </a:t>
            </a:r>
            <a:r>
              <a:rPr lang="de-AT" dirty="0" err="1" smtClean="0"/>
              <a:t>resources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en-GB" dirty="0"/>
              <a:t>possibility of establishing a </a:t>
            </a:r>
            <a:r>
              <a:rPr lang="en-GB" b="1" dirty="0"/>
              <a:t>dedicated Water Fund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de-AT" dirty="0" smtClean="0"/>
              <a:t> </a:t>
            </a:r>
            <a:r>
              <a:rPr lang="de-AT" i="1" dirty="0" smtClean="0"/>
              <a:t>(</a:t>
            </a:r>
            <a:r>
              <a:rPr lang="de-AT" i="1" dirty="0" err="1" smtClean="0"/>
              <a:t>the</a:t>
            </a:r>
            <a:r>
              <a:rPr lang="de-AT" i="1" dirty="0" smtClean="0"/>
              <a:t> </a:t>
            </a:r>
            <a:r>
              <a:rPr lang="de-AT" i="1" dirty="0" err="1" smtClean="0"/>
              <a:t>work</a:t>
            </a:r>
            <a:r>
              <a:rPr lang="de-AT" i="1" dirty="0" smtClean="0"/>
              <a:t> will </a:t>
            </a:r>
            <a:r>
              <a:rPr lang="de-AT" i="1" dirty="0" err="1" smtClean="0"/>
              <a:t>be</a:t>
            </a:r>
            <a:r>
              <a:rPr lang="de-AT" i="1" dirty="0" smtClean="0"/>
              <a:t> </a:t>
            </a:r>
            <a:r>
              <a:rPr lang="de-AT" i="1" dirty="0" err="1" smtClean="0"/>
              <a:t>launched</a:t>
            </a:r>
            <a:r>
              <a:rPr lang="de-AT" i="1" dirty="0" smtClean="0"/>
              <a:t> in H2 2018</a:t>
            </a:r>
            <a:r>
              <a:rPr lang="de-AT" dirty="0" smtClean="0"/>
              <a:t>)</a:t>
            </a:r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9074989" y="6174075"/>
            <a:ext cx="336430" cy="326585"/>
          </a:xfrm>
          <a:prstGeom prst="rect">
            <a:avLst/>
          </a:prstGeom>
        </p:spPr>
        <p:txBody>
          <a:bodyPr lIns="86895" tIns="43448" rIns="86895" bIns="43448"/>
          <a:lstStyle/>
          <a:p>
            <a:pPr algn="r"/>
            <a:fld id="{B30BE0EB-ADED-46AD-9CA6-A99C3720074C}" type="slidenum">
              <a:rPr lang="de-AT">
                <a:solidFill>
                  <a:srgbClr val="000000"/>
                </a:solidFill>
              </a:rPr>
              <a:pPr algn="r"/>
              <a:t>2</a:t>
            </a:fld>
            <a:endParaRPr lang="de-A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9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27" y="124692"/>
            <a:ext cx="7159925" cy="907594"/>
          </a:xfrm>
        </p:spPr>
        <p:txBody>
          <a:bodyPr/>
          <a:lstStyle/>
          <a:p>
            <a:pPr algn="l"/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Moldova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A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</a:t>
            </a:r>
            <a:endParaRPr lang="de-A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4294967295"/>
          </p:nvPr>
        </p:nvSpPr>
        <p:spPr>
          <a:xfrm>
            <a:off x="0" y="1346063"/>
            <a:ext cx="9906001" cy="4990309"/>
          </a:xfrm>
          <a:prstGeom prst="rect">
            <a:avLst/>
          </a:prstGeom>
        </p:spPr>
        <p:txBody>
          <a:bodyPr lIns="86895" tIns="43448" rIns="86895" bIns="43448"/>
          <a:lstStyle/>
          <a:p>
            <a:pPr>
              <a:buFont typeface="Arial" panose="020B0604020202020204" pitchFamily="34" charset="0"/>
              <a:buChar char="•"/>
            </a:pPr>
            <a:r>
              <a:rPr lang="de-AT" b="1" dirty="0" smtClean="0"/>
              <a:t>Support </a:t>
            </a:r>
            <a:r>
              <a:rPr lang="de-AT" b="1" dirty="0" err="1" smtClean="0"/>
              <a:t>to</a:t>
            </a:r>
            <a:r>
              <a:rPr lang="de-AT" b="1" dirty="0" smtClean="0"/>
              <a:t> </a:t>
            </a:r>
            <a:r>
              <a:rPr lang="de-AT" b="1" dirty="0" err="1" smtClean="0"/>
              <a:t>implementing</a:t>
            </a:r>
            <a:r>
              <a:rPr lang="de-AT" b="1" dirty="0" smtClean="0"/>
              <a:t> WSS </a:t>
            </a:r>
            <a:r>
              <a:rPr lang="de-AT" b="1" dirty="0" err="1" smtClean="0"/>
              <a:t>strategy</a:t>
            </a:r>
            <a:r>
              <a:rPr lang="de-AT" b="1" dirty="0" smtClean="0"/>
              <a:t>, not least in rural </a:t>
            </a:r>
            <a:r>
              <a:rPr lang="de-AT" b="1" dirty="0" err="1" smtClean="0"/>
              <a:t>areas</a:t>
            </a:r>
            <a:r>
              <a:rPr lang="de-AT" b="1" dirty="0" smtClean="0"/>
              <a:t> - </a:t>
            </a:r>
            <a:r>
              <a:rPr lang="de-AT" dirty="0" err="1" smtClean="0"/>
              <a:t>faster</a:t>
            </a:r>
            <a:r>
              <a:rPr lang="de-AT" dirty="0" smtClean="0"/>
              <a:t> </a:t>
            </a:r>
            <a:r>
              <a:rPr lang="de-AT" dirty="0" err="1"/>
              <a:t>progress</a:t>
            </a:r>
            <a:r>
              <a:rPr lang="de-AT" dirty="0"/>
              <a:t> in </a:t>
            </a:r>
            <a:r>
              <a:rPr lang="de-AT" dirty="0" err="1"/>
              <a:t>implementing</a:t>
            </a:r>
            <a:r>
              <a:rPr lang="de-AT" dirty="0"/>
              <a:t> SDG 6.1 &amp; 6.2 &amp; </a:t>
            </a:r>
            <a:r>
              <a:rPr lang="de-AT" dirty="0" err="1" smtClean="0"/>
              <a:t>priority</a:t>
            </a:r>
            <a:r>
              <a:rPr lang="de-AT" dirty="0" smtClean="0"/>
              <a:t> </a:t>
            </a:r>
            <a:r>
              <a:rPr lang="de-AT" dirty="0" err="1" smtClean="0"/>
              <a:t>improvements</a:t>
            </a:r>
            <a:r>
              <a:rPr lang="de-AT" dirty="0" smtClean="0"/>
              <a:t> in WSS </a:t>
            </a:r>
            <a:endParaRPr lang="de-AT" b="1" dirty="0" smtClean="0"/>
          </a:p>
          <a:p>
            <a:pPr lvl="1"/>
            <a:r>
              <a:rPr lang="de-AT" b="1" dirty="0" smtClean="0"/>
              <a:t>New </a:t>
            </a:r>
            <a:r>
              <a:rPr lang="de-AT" b="1" dirty="0" err="1" smtClean="0"/>
              <a:t>norms</a:t>
            </a:r>
            <a:r>
              <a:rPr lang="de-AT" dirty="0" smtClean="0"/>
              <a:t>: </a:t>
            </a:r>
            <a:r>
              <a:rPr lang="de-AT" dirty="0" err="1" smtClean="0"/>
              <a:t>much</a:t>
            </a:r>
            <a:r>
              <a:rPr lang="de-AT" dirty="0" smtClean="0"/>
              <a:t> </a:t>
            </a:r>
            <a:r>
              <a:rPr lang="de-AT" dirty="0" err="1" smtClean="0"/>
              <a:t>lower</a:t>
            </a:r>
            <a:r>
              <a:rPr lang="de-AT" dirty="0" smtClean="0"/>
              <a:t> </a:t>
            </a:r>
            <a:r>
              <a:rPr lang="de-AT" dirty="0" err="1" smtClean="0"/>
              <a:t>unit</a:t>
            </a:r>
            <a:r>
              <a:rPr lang="de-AT" dirty="0" smtClean="0"/>
              <a:t> </a:t>
            </a:r>
            <a:r>
              <a:rPr lang="de-AT" dirty="0" err="1" smtClean="0"/>
              <a:t>costs</a:t>
            </a:r>
            <a:r>
              <a:rPr lang="de-AT" dirty="0" smtClean="0"/>
              <a:t> per </a:t>
            </a:r>
            <a:r>
              <a:rPr lang="de-AT" dirty="0" err="1" smtClean="0"/>
              <a:t>person</a:t>
            </a:r>
            <a:r>
              <a:rPr lang="de-AT" dirty="0" smtClean="0"/>
              <a:t> </a:t>
            </a:r>
            <a:r>
              <a:rPr lang="de-AT" dirty="0" err="1" smtClean="0"/>
              <a:t>connected</a:t>
            </a:r>
            <a:r>
              <a:rPr lang="de-AT" dirty="0" smtClean="0"/>
              <a:t> </a:t>
            </a:r>
            <a:r>
              <a:rPr lang="de-AT" dirty="0" err="1" smtClean="0"/>
              <a:t>under</a:t>
            </a:r>
            <a:r>
              <a:rPr lang="de-AT" dirty="0" smtClean="0"/>
              <a:t> </a:t>
            </a:r>
            <a:r>
              <a:rPr lang="de-AT" dirty="0" err="1" smtClean="0"/>
              <a:t>new</a:t>
            </a:r>
            <a:r>
              <a:rPr lang="de-AT" dirty="0" smtClean="0"/>
              <a:t> </a:t>
            </a:r>
            <a:r>
              <a:rPr lang="de-AT" dirty="0" err="1" smtClean="0"/>
              <a:t>capital</a:t>
            </a:r>
            <a:r>
              <a:rPr lang="de-AT" dirty="0" smtClean="0"/>
              <a:t> </a:t>
            </a:r>
            <a:r>
              <a:rPr lang="de-AT" dirty="0" err="1" smtClean="0"/>
              <a:t>investments</a:t>
            </a:r>
            <a:r>
              <a:rPr lang="de-AT" dirty="0" smtClean="0"/>
              <a:t> in rural WSS, </a:t>
            </a:r>
            <a:r>
              <a:rPr lang="de-AT" u="sng" dirty="0" err="1" smtClean="0"/>
              <a:t>hence</a:t>
            </a:r>
            <a:r>
              <a:rPr lang="de-AT" dirty="0" smtClean="0"/>
              <a:t>: positive </a:t>
            </a:r>
            <a:r>
              <a:rPr lang="de-AT" dirty="0" err="1" smtClean="0"/>
              <a:t>impact</a:t>
            </a:r>
            <a:r>
              <a:rPr lang="de-AT" dirty="0" smtClean="0"/>
              <a:t> on </a:t>
            </a:r>
            <a:r>
              <a:rPr lang="de-AT" dirty="0" err="1" smtClean="0"/>
              <a:t>tariffs</a:t>
            </a:r>
            <a:r>
              <a:rPr lang="de-AT" dirty="0" smtClean="0"/>
              <a:t>; </a:t>
            </a:r>
            <a:r>
              <a:rPr lang="de-AT" dirty="0" err="1" smtClean="0"/>
              <a:t>higher</a:t>
            </a:r>
            <a:r>
              <a:rPr lang="de-AT" dirty="0" smtClean="0"/>
              <a:t> </a:t>
            </a:r>
            <a:r>
              <a:rPr lang="de-AT" dirty="0" err="1" smtClean="0"/>
              <a:t>cost-effectiveness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interventions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public</a:t>
            </a:r>
            <a:r>
              <a:rPr lang="de-AT" dirty="0" smtClean="0"/>
              <a:t> </a:t>
            </a:r>
            <a:r>
              <a:rPr lang="de-AT" dirty="0" err="1" smtClean="0"/>
              <a:t>budget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donors</a:t>
            </a:r>
            <a:endParaRPr lang="de-AT" dirty="0" smtClean="0"/>
          </a:p>
          <a:p>
            <a:pPr lvl="1"/>
            <a:r>
              <a:rPr lang="de-AT" b="1" dirty="0" smtClean="0"/>
              <a:t>Work on ERS</a:t>
            </a:r>
            <a:r>
              <a:rPr lang="de-AT" dirty="0" smtClean="0"/>
              <a:t>: </a:t>
            </a:r>
            <a:r>
              <a:rPr lang="de-AT" dirty="0" err="1" smtClean="0"/>
              <a:t>lower</a:t>
            </a:r>
            <a:r>
              <a:rPr lang="de-AT" dirty="0" smtClean="0"/>
              <a:t> </a:t>
            </a:r>
            <a:r>
              <a:rPr lang="de-AT" dirty="0" err="1" smtClean="0"/>
              <a:t>regulatory</a:t>
            </a:r>
            <a:r>
              <a:rPr lang="de-AT" dirty="0" smtClean="0"/>
              <a:t> </a:t>
            </a:r>
            <a:r>
              <a:rPr lang="de-AT" dirty="0" err="1" smtClean="0"/>
              <a:t>burden</a:t>
            </a:r>
            <a:r>
              <a:rPr lang="de-AT" dirty="0" smtClean="0"/>
              <a:t> on,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improved</a:t>
            </a:r>
            <a:r>
              <a:rPr lang="de-AT" dirty="0" smtClean="0"/>
              <a:t> </a:t>
            </a:r>
            <a:r>
              <a:rPr lang="de-AT" dirty="0" err="1" smtClean="0"/>
              <a:t>financial</a:t>
            </a:r>
            <a:r>
              <a:rPr lang="de-AT" dirty="0" smtClean="0"/>
              <a:t> </a:t>
            </a:r>
            <a:r>
              <a:rPr lang="de-AT" dirty="0" err="1" smtClean="0"/>
              <a:t>health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sustainability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, WSS </a:t>
            </a:r>
            <a:r>
              <a:rPr lang="de-AT" dirty="0" err="1" smtClean="0"/>
              <a:t>operators</a:t>
            </a:r>
            <a:endParaRPr lang="de-AT" dirty="0" smtClean="0"/>
          </a:p>
          <a:p>
            <a:pPr lvl="1"/>
            <a:r>
              <a:rPr lang="de-AT" b="1" dirty="0" smtClean="0"/>
              <a:t>New </a:t>
            </a:r>
            <a:r>
              <a:rPr lang="de-AT" b="1" dirty="0" err="1" smtClean="0"/>
              <a:t>mid</a:t>
            </a:r>
            <a:r>
              <a:rPr lang="de-AT" b="1" dirty="0" smtClean="0"/>
              <a:t>-term Action plan </a:t>
            </a:r>
            <a:r>
              <a:rPr lang="de-AT" dirty="0" err="1" smtClean="0"/>
              <a:t>integrated</a:t>
            </a:r>
            <a:r>
              <a:rPr lang="de-AT" dirty="0" smtClean="0"/>
              <a:t> </a:t>
            </a:r>
            <a:r>
              <a:rPr lang="de-AT" dirty="0" err="1" smtClean="0"/>
              <a:t>into</a:t>
            </a:r>
            <a:r>
              <a:rPr lang="de-AT" dirty="0" smtClean="0"/>
              <a:t> </a:t>
            </a:r>
            <a:r>
              <a:rPr lang="de-AT" dirty="0" err="1" smtClean="0"/>
              <a:t>broader</a:t>
            </a:r>
            <a:r>
              <a:rPr lang="de-AT" dirty="0" smtClean="0"/>
              <a:t> </a:t>
            </a:r>
            <a:r>
              <a:rPr lang="de-AT" dirty="0" err="1" smtClean="0"/>
              <a:t>policy</a:t>
            </a:r>
            <a:r>
              <a:rPr lang="de-AT" dirty="0" smtClean="0"/>
              <a:t> (</a:t>
            </a:r>
            <a:r>
              <a:rPr lang="de-AT" dirty="0" err="1" smtClean="0"/>
              <a:t>Moldova</a:t>
            </a:r>
            <a:r>
              <a:rPr lang="de-AT" dirty="0" smtClean="0"/>
              <a:t> 2030 / NSSD)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budgetary</a:t>
            </a:r>
            <a:r>
              <a:rPr lang="de-AT" dirty="0" smtClean="0"/>
              <a:t> </a:t>
            </a:r>
            <a:r>
              <a:rPr lang="de-AT" dirty="0" err="1" smtClean="0"/>
              <a:t>frameworks</a:t>
            </a:r>
            <a:r>
              <a:rPr lang="de-AT" dirty="0" smtClean="0"/>
              <a:t> (MTBF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annual</a:t>
            </a:r>
            <a:r>
              <a:rPr lang="de-AT" dirty="0" smtClean="0"/>
              <a:t> </a:t>
            </a:r>
            <a:r>
              <a:rPr lang="de-AT" dirty="0" err="1" smtClean="0"/>
              <a:t>budgets</a:t>
            </a:r>
            <a:r>
              <a:rPr lang="de-AT" dirty="0" smtClean="0"/>
              <a:t>):  </a:t>
            </a:r>
            <a:r>
              <a:rPr lang="de-AT" dirty="0" err="1" smtClean="0"/>
              <a:t>higher</a:t>
            </a:r>
            <a:r>
              <a:rPr lang="de-AT" dirty="0" smtClean="0"/>
              <a:t> </a:t>
            </a:r>
            <a:r>
              <a:rPr lang="de-AT" dirty="0" err="1" smtClean="0"/>
              <a:t>coverage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better</a:t>
            </a:r>
            <a:r>
              <a:rPr lang="de-AT" dirty="0" smtClean="0"/>
              <a:t> </a:t>
            </a:r>
            <a:r>
              <a:rPr lang="de-AT" dirty="0" err="1" smtClean="0"/>
              <a:t>service</a:t>
            </a:r>
            <a:r>
              <a:rPr lang="de-AT" dirty="0" smtClean="0"/>
              <a:t> </a:t>
            </a:r>
            <a:r>
              <a:rPr lang="de-AT" dirty="0" err="1" smtClean="0"/>
              <a:t>quality</a:t>
            </a:r>
            <a:r>
              <a:rPr lang="de-AT" dirty="0" smtClean="0"/>
              <a:t>;  </a:t>
            </a:r>
            <a:r>
              <a:rPr lang="de-AT" dirty="0" err="1" smtClean="0"/>
              <a:t>more</a:t>
            </a:r>
            <a:r>
              <a:rPr lang="de-AT" dirty="0" smtClean="0"/>
              <a:t> </a:t>
            </a:r>
            <a:r>
              <a:rPr lang="de-AT" dirty="0" err="1" smtClean="0"/>
              <a:t>resilient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sutainable</a:t>
            </a:r>
            <a:r>
              <a:rPr lang="de-AT" dirty="0" smtClean="0"/>
              <a:t> WSS </a:t>
            </a:r>
            <a:endParaRPr lang="de-AT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AT" b="1" dirty="0" smtClean="0"/>
              <a:t>Work on </a:t>
            </a:r>
            <a:r>
              <a:rPr lang="de-AT" b="1" dirty="0" err="1" smtClean="0"/>
              <a:t>economic</a:t>
            </a:r>
            <a:r>
              <a:rPr lang="de-AT" b="1" dirty="0" smtClean="0"/>
              <a:t> </a:t>
            </a:r>
            <a:r>
              <a:rPr lang="de-AT" b="1" dirty="0" err="1" smtClean="0"/>
              <a:t>instruments</a:t>
            </a:r>
            <a:endParaRPr lang="de-AT" b="1" dirty="0" smtClean="0"/>
          </a:p>
          <a:p>
            <a:pPr lvl="1"/>
            <a:r>
              <a:rPr lang="de-AT" dirty="0" err="1" smtClean="0"/>
              <a:t>Right</a:t>
            </a:r>
            <a:r>
              <a:rPr lang="de-AT" dirty="0" smtClean="0"/>
              <a:t> </a:t>
            </a:r>
            <a:r>
              <a:rPr lang="de-AT" dirty="0" err="1" smtClean="0"/>
              <a:t>incentives</a:t>
            </a:r>
            <a:r>
              <a:rPr lang="de-AT" dirty="0" smtClean="0"/>
              <a:t> </a:t>
            </a:r>
            <a:r>
              <a:rPr lang="de-AT" dirty="0" err="1" smtClean="0"/>
              <a:t>introduced</a:t>
            </a:r>
            <a:r>
              <a:rPr lang="de-AT" dirty="0" smtClean="0"/>
              <a:t> </a:t>
            </a:r>
            <a:r>
              <a:rPr lang="de-AT" dirty="0" err="1" smtClean="0"/>
              <a:t>or</a:t>
            </a:r>
            <a:r>
              <a:rPr lang="de-AT" dirty="0" smtClean="0"/>
              <a:t> </a:t>
            </a:r>
            <a:r>
              <a:rPr lang="de-AT" dirty="0" err="1" smtClean="0"/>
              <a:t>strengthened</a:t>
            </a:r>
            <a:r>
              <a:rPr lang="de-AT" dirty="0" smtClean="0"/>
              <a:t> </a:t>
            </a:r>
          </a:p>
          <a:p>
            <a:pPr lvl="1"/>
            <a:r>
              <a:rPr lang="de-AT" dirty="0" smtClean="0"/>
              <a:t>Larger </a:t>
            </a:r>
            <a:r>
              <a:rPr lang="de-AT" dirty="0" err="1" smtClean="0"/>
              <a:t>sources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finance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water</a:t>
            </a:r>
            <a:r>
              <a:rPr lang="de-AT" dirty="0" smtClean="0"/>
              <a:t> </a:t>
            </a:r>
            <a:r>
              <a:rPr lang="de-AT" dirty="0" err="1" smtClean="0"/>
              <a:t>sector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(</a:t>
            </a:r>
            <a:r>
              <a:rPr lang="de-AT" dirty="0" err="1" smtClean="0"/>
              <a:t>or</a:t>
            </a:r>
            <a:r>
              <a:rPr lang="de-AT" dirty="0" smtClean="0"/>
              <a:t>) </a:t>
            </a:r>
            <a:r>
              <a:rPr lang="de-AT" dirty="0" err="1" smtClean="0"/>
              <a:t>higher</a:t>
            </a:r>
            <a:r>
              <a:rPr lang="de-AT" dirty="0" smtClean="0"/>
              <a:t> </a:t>
            </a:r>
            <a:r>
              <a:rPr lang="de-AT" dirty="0" err="1" smtClean="0"/>
              <a:t>public</a:t>
            </a:r>
            <a:r>
              <a:rPr lang="de-AT" dirty="0" smtClean="0"/>
              <a:t> </a:t>
            </a:r>
            <a:r>
              <a:rPr lang="de-AT" dirty="0" err="1" smtClean="0"/>
              <a:t>revenues</a:t>
            </a:r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9074989" y="6174075"/>
            <a:ext cx="336430" cy="326585"/>
          </a:xfrm>
          <a:prstGeom prst="rect">
            <a:avLst/>
          </a:prstGeom>
        </p:spPr>
        <p:txBody>
          <a:bodyPr lIns="86895" tIns="43448" rIns="86895" bIns="43448"/>
          <a:lstStyle/>
          <a:p>
            <a:pPr algn="r"/>
            <a:fld id="{B30BE0EB-ADED-46AD-9CA6-A99C3720074C}" type="slidenum">
              <a:rPr lang="de-AT">
                <a:solidFill>
                  <a:srgbClr val="000000"/>
                </a:solidFill>
              </a:rPr>
              <a:pPr algn="r"/>
              <a:t>3</a:t>
            </a:fld>
            <a:endParaRPr lang="de-A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0735" y="3442019"/>
            <a:ext cx="8026267" cy="246239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altLang="en-US" sz="2800" b="1" dirty="0" smtClean="0">
                <a:solidFill>
                  <a:srgbClr val="C00000"/>
                </a:solidFill>
              </a:rPr>
              <a:t>THANK YOU FOR YOUR ATTENTION</a:t>
            </a:r>
            <a:r>
              <a:rPr lang="ru-RU" altLang="en-US" sz="2800" b="1" dirty="0" smtClean="0">
                <a:solidFill>
                  <a:srgbClr val="C00000"/>
                </a:solidFill>
              </a:rPr>
              <a:t>! </a:t>
            </a:r>
            <a:endParaRPr lang="en-GB" altLang="en-US" sz="2800" b="1" dirty="0">
              <a:solidFill>
                <a:srgbClr val="C0000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GB" altLang="en-US" sz="1400" b="1" dirty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altLang="en-US" sz="2400" b="1" i="1" dirty="0" smtClean="0">
                <a:solidFill>
                  <a:srgbClr val="002060"/>
                </a:solidFill>
              </a:rPr>
              <a:t>Alexander Martusevich</a:t>
            </a:r>
            <a:endParaRPr lang="en-GB" altLang="en-US" sz="2400" b="1" i="1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ru-RU" altLang="en-US" sz="2000" b="1" i="1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altLang="en-US" sz="2000" b="1" i="1" dirty="0" smtClean="0">
                <a:solidFill>
                  <a:srgbClr val="002060"/>
                </a:solidFill>
              </a:rPr>
              <a:t>Tel.: </a:t>
            </a:r>
            <a:r>
              <a:rPr lang="ru-RU" altLang="en-US" sz="2000" b="1" i="1" dirty="0" smtClean="0">
                <a:solidFill>
                  <a:srgbClr val="002060"/>
                </a:solidFill>
              </a:rPr>
              <a:t> </a:t>
            </a:r>
            <a:r>
              <a:rPr lang="ru-RU" altLang="en-US" sz="2000" i="1" dirty="0">
                <a:solidFill>
                  <a:srgbClr val="002060"/>
                </a:solidFill>
              </a:rPr>
              <a:t>+ 33-1-4524-1384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altLang="en-US" sz="2000" b="1" i="1" dirty="0" smtClean="0">
                <a:solidFill>
                  <a:srgbClr val="002060"/>
                </a:solidFill>
              </a:rPr>
              <a:t>Е</a:t>
            </a:r>
            <a:r>
              <a:rPr lang="en-GB" altLang="en-US" sz="2000" b="1" i="1" dirty="0" smtClean="0">
                <a:solidFill>
                  <a:srgbClr val="002060"/>
                </a:solidFill>
              </a:rPr>
              <a:t>mail</a:t>
            </a:r>
            <a:r>
              <a:rPr lang="ru-RU" altLang="en-US" sz="2000" b="1" i="1" dirty="0" smtClean="0">
                <a:solidFill>
                  <a:srgbClr val="002060"/>
                </a:solidFill>
              </a:rPr>
              <a:t>:</a:t>
            </a:r>
            <a:r>
              <a:rPr lang="ru-RU" altLang="en-US" sz="2000" i="1" dirty="0" smtClean="0">
                <a:solidFill>
                  <a:srgbClr val="002060"/>
                </a:solidFill>
              </a:rPr>
              <a:t> </a:t>
            </a:r>
            <a:r>
              <a:rPr lang="en-GB" altLang="en-US" sz="2000" i="1" dirty="0" smtClean="0">
                <a:solidFill>
                  <a:srgbClr val="002060"/>
                </a:solidFill>
              </a:rPr>
              <a:t>alexandre.martoussevitch@oecd.org</a:t>
            </a:r>
            <a:r>
              <a:rPr lang="ru-RU" altLang="en-US" sz="2000" i="1" dirty="0" smtClean="0">
                <a:solidFill>
                  <a:srgbClr val="002060"/>
                </a:solidFill>
              </a:rPr>
              <a:t> </a:t>
            </a:r>
            <a:endParaRPr lang="ru-RU" altLang="en-US" sz="2000" i="1" dirty="0">
              <a:solidFill>
                <a:srgbClr val="002060"/>
              </a:solidFill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13509" y="1554480"/>
            <a:ext cx="9052560" cy="1371600"/>
          </a:xfrm>
        </p:spPr>
        <p:txBody>
          <a:bodyPr/>
          <a:lstStyle/>
          <a:p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positive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choices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AT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outlined</a:t>
            </a:r>
            <a:r>
              <a:rPr lang="de-AT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AT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AT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de-AT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presentations</a:t>
            </a:r>
            <a:r>
              <a:rPr lang="de-AT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AT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87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362</Words>
  <Application>Microsoft Office PowerPoint</Application>
  <PresentationFormat>A4 Paper (210x297 mm)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Vagues</vt:lpstr>
      <vt:lpstr>PowerPoint Presentation</vt:lpstr>
      <vt:lpstr>Priorities of the Work Plan  for Moldova, Result 1</vt:lpstr>
      <vt:lpstr>Expected benefits for citizens of Moldova and the State</vt:lpstr>
      <vt:lpstr>To achieve the expected positive outcomes, certain policy choices should be made (as outlined in the next presentations)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Natacha JACQUIN</dc:creator>
  <cp:lastModifiedBy>MARTOUSSEVITCH Alexandre</cp:lastModifiedBy>
  <cp:revision>133</cp:revision>
  <dcterms:created xsi:type="dcterms:W3CDTF">2018-01-08T14:59:45Z</dcterms:created>
  <dcterms:modified xsi:type="dcterms:W3CDTF">2018-06-14T17:44:32Z</dcterms:modified>
</cp:coreProperties>
</file>