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8"/>
  </p:notesMasterIdLst>
  <p:handoutMasterIdLst>
    <p:handoutMasterId r:id="rId69"/>
  </p:handoutMasterIdLst>
  <p:sldIdLst>
    <p:sldId id="280" r:id="rId2"/>
    <p:sldId id="295" r:id="rId3"/>
    <p:sldId id="296" r:id="rId4"/>
    <p:sldId id="297"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58" r:id="rId20"/>
    <p:sldId id="314" r:id="rId21"/>
    <p:sldId id="350" r:id="rId22"/>
    <p:sldId id="315" r:id="rId23"/>
    <p:sldId id="316" r:id="rId24"/>
    <p:sldId id="317" r:id="rId25"/>
    <p:sldId id="318" r:id="rId26"/>
    <p:sldId id="319" r:id="rId27"/>
    <p:sldId id="320" r:id="rId28"/>
    <p:sldId id="321" r:id="rId29"/>
    <p:sldId id="337" r:id="rId30"/>
    <p:sldId id="338" r:id="rId31"/>
    <p:sldId id="322" r:id="rId32"/>
    <p:sldId id="323" r:id="rId33"/>
    <p:sldId id="324" r:id="rId34"/>
    <p:sldId id="325" r:id="rId35"/>
    <p:sldId id="326" r:id="rId36"/>
    <p:sldId id="327" r:id="rId37"/>
    <p:sldId id="328" r:id="rId38"/>
    <p:sldId id="329" r:id="rId39"/>
    <p:sldId id="331" r:id="rId40"/>
    <p:sldId id="332" r:id="rId41"/>
    <p:sldId id="333" r:id="rId42"/>
    <p:sldId id="334" r:id="rId43"/>
    <p:sldId id="335" r:id="rId44"/>
    <p:sldId id="336" r:id="rId45"/>
    <p:sldId id="339" r:id="rId46"/>
    <p:sldId id="340" r:id="rId47"/>
    <p:sldId id="341" r:id="rId48"/>
    <p:sldId id="342" r:id="rId49"/>
    <p:sldId id="343" r:id="rId50"/>
    <p:sldId id="344" r:id="rId51"/>
    <p:sldId id="345" r:id="rId52"/>
    <p:sldId id="346" r:id="rId53"/>
    <p:sldId id="349" r:id="rId54"/>
    <p:sldId id="347" r:id="rId55"/>
    <p:sldId id="351" r:id="rId56"/>
    <p:sldId id="348" r:id="rId57"/>
    <p:sldId id="352" r:id="rId58"/>
    <p:sldId id="353" r:id="rId59"/>
    <p:sldId id="357" r:id="rId60"/>
    <p:sldId id="359" r:id="rId61"/>
    <p:sldId id="360" r:id="rId62"/>
    <p:sldId id="354" r:id="rId63"/>
    <p:sldId id="355" r:id="rId64"/>
    <p:sldId id="356" r:id="rId65"/>
    <p:sldId id="298" r:id="rId66"/>
    <p:sldId id="299" r:id="rId67"/>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004A82"/>
    <a:srgbClr val="000F2E"/>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06/01/2018</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06/01/2018</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06/01/2018</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www.ebrd.com/cs/Satellite?c=Content&amp;cid=1395237752973&amp;d=&amp;pagename=EBRD/Content/DownloadDocument" TargetMode="External"/><Relationship Id="rId3" Type="http://schemas.openxmlformats.org/officeDocument/2006/relationships/image" Target="../media/image4.png"/><Relationship Id="rId7" Type="http://schemas.openxmlformats.org/officeDocument/2006/relationships/hyperlink" Target="http://www.ebrd.com/cs/Satellite?c=Content&amp;cid=1395266160617&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hyperlink" Target="http://www.ebrd.com/cs/Satellite?c=Content&amp;cid=1395254905950&amp;d=Mobile&amp;pagename=EBRD/Content/ContentLayou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hyperlink" Target="http://www.ebrd.com/work-with-us/procurement/project-procurement/standard-procurement-documents.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hyperlink" Target="http://www.ebrd.com/cs/Satellite?c=Content&amp;cid=1395242704522&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hyperlink" Target="http://www.ebrd.com/cs/Satellite?c=Content&amp;cid=1395242704558&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hyperlink" Target="http://www.ebrd.com/cs/Satellite?c=Content&amp;cid=1395242704558&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hyperlink" Target="http://www.ebrd.com/work-with-us/procurement/notices.html?1=1&amp;filterContract=Project%20goods,%20works%20and%20service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hyperlink" Target="http://www.ebrd.com/cs/Satellite?c=Content&amp;cid=1395248042334&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hyperlink" Target="http://www.ebrd.com/work-with-us/procurement/project-procurement/contract-awards-notification.html" TargetMode="External"/><Relationship Id="rId3" Type="http://schemas.openxmlformats.org/officeDocument/2006/relationships/image" Target="../media/image4.png"/><Relationship Id="rId7" Type="http://schemas.openxmlformats.org/officeDocument/2006/relationships/hyperlink" Target="http://www.ebrd.com/work-with-us/procurement/project-procurement-complaints.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brd.com/work-with-us/procurement/project-procurement/e-procurement-portal.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brd.com/work-with-us/procurement/project-procurement/e-procurement-portal.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hyperlink" Target="http://www.ebrd.com/cs/Satellite?c=Content&amp;cid=1395242704522&amp;d=&amp;pagename=EBRD/Content/DownloadDocument" TargetMode="External"/><Relationship Id="rId3" Type="http://schemas.openxmlformats.org/officeDocument/2006/relationships/image" Target="../media/image4.png"/><Relationship Id="rId7" Type="http://schemas.openxmlformats.org/officeDocument/2006/relationships/hyperlink" Target="http://www.ebrd.com/cs/Satellite?c=Content&amp;cid=1395266160617&amp;d=&amp;pagename=EBRD/Content/DownloadDocume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www.ebrd.com/downloads/procurement/project/mdbgcv3unprotected.pdf" TargetMode="External"/><Relationship Id="rId4" Type="http://schemas.openxmlformats.org/officeDocument/2006/relationships/image" Target="../media/image5.png"/><Relationship Id="rId9" Type="http://schemas.openxmlformats.org/officeDocument/2006/relationships/hyperlink" Target="http://www.ebrd.com/cs/Satellite?c=Content&amp;cid=1395242704558&amp;d=&amp;pagename=EBRD/Content/DownloadDocument"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image" Target="../media/image41.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5.png"/><Relationship Id="rId5" Type="http://schemas.openxmlformats.org/officeDocument/2006/relationships/image" Target="../media/image6.png"/><Relationship Id="rId10" Type="http://schemas.openxmlformats.org/officeDocument/2006/relationships/image" Target="../media/image44.jpeg"/><Relationship Id="rId4" Type="http://schemas.openxmlformats.org/officeDocument/2006/relationships/image" Target="../media/image5.png"/><Relationship Id="rId9"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Leonid Meleca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ro-RO" b="1" dirty="0">
                <a:solidFill>
                  <a:srgbClr val="FF0000"/>
                </a:solidFill>
              </a:rPr>
              <a:t>1</a:t>
            </a:r>
            <a:r>
              <a:rPr lang="ro-RO" b="1" dirty="0" smtClean="0">
                <a:solidFill>
                  <a:srgbClr val="FF0000"/>
                </a:solidFill>
              </a:rPr>
              <a:t>: </a:t>
            </a:r>
            <a:r>
              <a:rPr lang="ro-RO" b="1" dirty="0" smtClean="0">
                <a:solidFill>
                  <a:srgbClr val="002060"/>
                </a:solidFill>
              </a:rPr>
              <a:t> Procedurile de achiziție a bunurilor, lucrărilor și serviciilor utilizate în activitatea titularilor de licențe din sectorul apă și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a:solidFill>
                  <a:srgbClr val="FF0000"/>
                </a:solidFill>
              </a:rPr>
              <a:t>Sesiunea </a:t>
            </a:r>
            <a:r>
              <a:rPr lang="ro-RO" altLang="en-US" sz="2000" b="1" dirty="0">
                <a:solidFill>
                  <a:srgbClr val="FF0000"/>
                </a:solidFill>
              </a:rPr>
              <a:t>8</a:t>
            </a:r>
            <a:r>
              <a:rPr lang="en-US" altLang="en-US" b="1"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Procedurile de achiziție a bunurilor, lucrărilor și serviciilor î</a:t>
            </a:r>
            <a:r>
              <a:rPr lang="ro-RO" dirty="0" smtClean="0">
                <a:solidFill>
                  <a:srgbClr val="000F2E"/>
                </a:solidFill>
                <a:latin typeface="Times New Roman" panose="02020603050405020304" pitchFamily="18" charset="0"/>
                <a:cs typeface="Times New Roman" panose="02020603050405020304" pitchFamily="18" charset="0"/>
              </a:rPr>
              <a:t>n </a:t>
            </a:r>
            <a:r>
              <a:rPr lang="ro-RO" dirty="0">
                <a:solidFill>
                  <a:srgbClr val="000F2E"/>
                </a:solidFill>
                <a:latin typeface="Times New Roman" panose="02020603050405020304" pitchFamily="18" charset="0"/>
                <a:cs typeface="Times New Roman" panose="02020603050405020304" pitchFamily="18" charset="0"/>
              </a:rPr>
              <a:t>cadrul proiectelor </a:t>
            </a:r>
            <a:r>
              <a:rPr lang="ro-RO" dirty="0" smtClean="0">
                <a:solidFill>
                  <a:srgbClr val="000F2E"/>
                </a:solidFill>
                <a:latin typeface="Times New Roman" panose="02020603050405020304" pitchFamily="18" charset="0"/>
                <a:cs typeface="Times New Roman" panose="02020603050405020304" pitchFamily="18" charset="0"/>
              </a:rPr>
              <a:t>finanțate </a:t>
            </a:r>
            <a:r>
              <a:rPr lang="ro-RO" dirty="0">
                <a:solidFill>
                  <a:srgbClr val="000F2E"/>
                </a:solidFill>
                <a:latin typeface="Times New Roman" panose="02020603050405020304" pitchFamily="18" charset="0"/>
                <a:cs typeface="Times New Roman" panose="02020603050405020304" pitchFamily="18" charset="0"/>
              </a:rPr>
              <a:t>de </a:t>
            </a:r>
            <a:r>
              <a:rPr lang="en-GB" dirty="0" smtClean="0">
                <a:solidFill>
                  <a:srgbClr val="000F2E"/>
                </a:solidFill>
                <a:latin typeface="Times New Roman" panose="02020603050405020304" pitchFamily="18" charset="0"/>
                <a:cs typeface="Times New Roman" panose="02020603050405020304" pitchFamily="18" charset="0"/>
              </a:rPr>
              <a:t>c</a:t>
            </a:r>
            <a:r>
              <a:rPr lang="ro-RO" dirty="0" err="1" smtClean="0">
                <a:solidFill>
                  <a:srgbClr val="000F2E"/>
                </a:solidFill>
                <a:latin typeface="Times New Roman" panose="02020603050405020304" pitchFamily="18" charset="0"/>
                <a:cs typeface="Times New Roman" panose="02020603050405020304" pitchFamily="18" charset="0"/>
              </a:rPr>
              <a:t>ătre</a:t>
            </a:r>
            <a:r>
              <a:rPr lang="en-GB" dirty="0" smtClean="0">
                <a:solidFill>
                  <a:srgbClr val="000F2E"/>
                </a:solidFill>
                <a:latin typeface="Times New Roman" panose="02020603050405020304" pitchFamily="18" charset="0"/>
                <a:cs typeface="Times New Roman" panose="02020603050405020304" pitchFamily="18" charset="0"/>
              </a:rPr>
              <a:t/>
            </a:r>
            <a:br>
              <a:rPr lang="en-GB" dirty="0" smtClean="0">
                <a:solidFill>
                  <a:srgbClr val="000F2E"/>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Banca </a:t>
            </a:r>
            <a:r>
              <a:rPr lang="ro-RO" dirty="0">
                <a:solidFill>
                  <a:srgbClr val="000F2E"/>
                </a:solidFill>
                <a:latin typeface="Times New Roman" panose="02020603050405020304" pitchFamily="18" charset="0"/>
                <a:cs typeface="Times New Roman" panose="02020603050405020304" pitchFamily="18" charset="0"/>
              </a:rPr>
              <a:t>Europeana pentru </a:t>
            </a:r>
            <a:r>
              <a:rPr lang="ro-RO" dirty="0" smtClean="0">
                <a:solidFill>
                  <a:srgbClr val="000F2E"/>
                </a:solidFill>
                <a:latin typeface="Times New Roman" panose="02020603050405020304" pitchFamily="18" charset="0"/>
                <a:cs typeface="Times New Roman" panose="02020603050405020304" pitchFamily="18" charset="0"/>
              </a:rPr>
              <a:t>Reconstrucție </a:t>
            </a:r>
            <a:r>
              <a:rPr lang="ro-RO" dirty="0">
                <a:solidFill>
                  <a:srgbClr val="000F2E"/>
                </a:solidFill>
                <a:latin typeface="Times New Roman" panose="02020603050405020304" pitchFamily="18" charset="0"/>
                <a:cs typeface="Times New Roman" panose="02020603050405020304" pitchFamily="18" charset="0"/>
              </a:rPr>
              <a:t>ș</a:t>
            </a:r>
            <a:r>
              <a:rPr lang="ro-RO" dirty="0" smtClean="0">
                <a:solidFill>
                  <a:srgbClr val="000F2E"/>
                </a:solidFill>
                <a:latin typeface="Times New Roman" panose="02020603050405020304" pitchFamily="18" charset="0"/>
                <a:cs typeface="Times New Roman" panose="02020603050405020304" pitchFamily="18" charset="0"/>
              </a:rPr>
              <a:t>i </a:t>
            </a:r>
            <a:r>
              <a:rPr lang="ro-RO" dirty="0">
                <a:solidFill>
                  <a:srgbClr val="000F2E"/>
                </a:solidFill>
                <a:latin typeface="Times New Roman" panose="02020603050405020304" pitchFamily="18" charset="0"/>
                <a:cs typeface="Times New Roman" panose="02020603050405020304" pitchFamily="18" charset="0"/>
              </a:rPr>
              <a:t>Dezvoltare</a:t>
            </a: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rPr>
              <a:t>Leonid Meleca</a:t>
            </a:r>
            <a:br>
              <a:rPr lang="ro-RO" sz="1800" b="1" i="1" dirty="0" smtClean="0">
                <a:solidFill>
                  <a:srgbClr val="002060"/>
                </a:solidFill>
              </a:rPr>
            </a:br>
            <a:r>
              <a:rPr lang="ro-RO" sz="1800" b="1" i="1" dirty="0" smtClean="0">
                <a:solidFill>
                  <a:srgbClr val="002060"/>
                </a:solidFill>
              </a:rPr>
              <a:t>Inginer</a:t>
            </a:r>
            <a:r>
              <a:rPr lang="en-GB" sz="1800" b="1" i="1" dirty="0" smtClean="0">
                <a:solidFill>
                  <a:srgbClr val="002060"/>
                </a:solidFill>
              </a:rPr>
              <a:t> </a:t>
            </a:r>
            <a:r>
              <a:rPr lang="ro-RO" sz="1800" b="1" i="1" dirty="0" smtClean="0">
                <a:solidFill>
                  <a:srgbClr val="002060"/>
                </a:solidFill>
              </a:rPr>
              <a:t>Consultant</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18 – 25 ianuarie/ 01 februarie 2018,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sz="1600" b="1" dirty="0">
                <a:solidFill>
                  <a:srgbClr val="002060"/>
                </a:solidFill>
              </a:rPr>
              <a:t>PARTEA </a:t>
            </a:r>
            <a:r>
              <a:rPr lang="ro-RO" sz="1600" b="1" dirty="0" smtClean="0">
                <a:solidFill>
                  <a:srgbClr val="002060"/>
                </a:solidFill>
              </a:rPr>
              <a:t>2</a:t>
            </a:r>
            <a:r>
              <a:rPr lang="ro-RO" sz="1600" b="1" dirty="0">
                <a:solidFill>
                  <a:srgbClr val="002060"/>
                </a:solidFill>
              </a:rPr>
              <a:t>: PRINCIPIILE ȘI REGULILE DE ACHIZIȚII BERD</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6" name="Picture 2" descr="http://www.bbanner.co.uk/imagelibrary/Client_Images/Client00017/01988000/01988962.jpg"/>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2527122" y="3193512"/>
            <a:ext cx="6355264" cy="306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965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Politici și Reguli de Achiziții BERD</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631302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Se bazează pe principiile fundamentale ale nediscriminării, corectitudinii și transparenței;</a:t>
            </a:r>
          </a:p>
          <a:p>
            <a:pPr marL="285750" indent="-285750">
              <a:lnSpc>
                <a:spcPct val="200000"/>
              </a:lnSpc>
              <a:buFont typeface="Wingdings" panose="05000000000000000000" pitchFamily="2" charset="2"/>
              <a:buChar char="Ø"/>
            </a:pPr>
            <a:r>
              <a:rPr lang="ro-RO" sz="1600" dirty="0"/>
              <a:t> Sunt menite să promoveze eficiența și eficacitatea și să minimizeze riscurile în implementarea operațiunilor de împrumut și de investiții ale băncii</a:t>
            </a:r>
          </a:p>
          <a:p>
            <a:pPr marL="285750" indent="-285750">
              <a:lnSpc>
                <a:spcPct val="200000"/>
              </a:lnSpc>
              <a:buFont typeface="Wingdings" panose="05000000000000000000" pitchFamily="2" charset="2"/>
              <a:buChar char="Ø"/>
            </a:pPr>
            <a:r>
              <a:rPr lang="ro-RO" sz="1600" dirty="0"/>
              <a:t>Documentul poate fi accesat în diferite limbi</a:t>
            </a:r>
            <a:r>
              <a:rPr lang="ro-RO" sz="1600" dirty="0" smtClean="0"/>
              <a:t>:</a:t>
            </a:r>
            <a:endParaRPr lang="ro-RO" sz="1600" dirty="0"/>
          </a:p>
        </p:txBody>
      </p:sp>
      <p:sp>
        <p:nvSpPr>
          <p:cNvPr id="17" name="Titel 15"/>
          <p:cNvSpPr txBox="1">
            <a:spLocks/>
          </p:cNvSpPr>
          <p:nvPr/>
        </p:nvSpPr>
        <p:spPr bwMode="auto">
          <a:xfrm>
            <a:off x="98109" y="5351719"/>
            <a:ext cx="6208275" cy="814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buFont typeface="Wingdings" panose="05000000000000000000" pitchFamily="2" charset="2"/>
              <a:buChar char="Ø"/>
            </a:pPr>
            <a:r>
              <a:rPr lang="ro-RO" sz="1200" dirty="0" smtClean="0"/>
              <a:t>Engleză (2017)  </a:t>
            </a:r>
            <a:r>
              <a:rPr lang="ro-RO" sz="1200" dirty="0" smtClean="0">
                <a:hlinkClick r:id="rId7"/>
              </a:rPr>
              <a:t>http</a:t>
            </a:r>
            <a:r>
              <a:rPr lang="ro-RO" sz="1200" dirty="0">
                <a:hlinkClick r:id="rId7"/>
              </a:rPr>
              <a:t>://www.ebrd.com/cs/Satellite?c=Content&amp;cid=1395266160617&amp;d=&amp;</a:t>
            </a:r>
            <a:r>
              <a:rPr lang="ro-RO" sz="1200" dirty="0" smtClean="0">
                <a:hlinkClick r:id="rId7"/>
              </a:rPr>
              <a:t>pagename=EBRD%2FContent%2FDownloadDocument</a:t>
            </a:r>
            <a:endParaRPr lang="ro-RO" sz="1200" dirty="0" smtClean="0"/>
          </a:p>
          <a:p>
            <a:pPr marL="742950" lvl="1" indent="-285750">
              <a:buFont typeface="Wingdings" panose="05000000000000000000" pitchFamily="2" charset="2"/>
              <a:buChar char="Ø"/>
            </a:pPr>
            <a:r>
              <a:rPr lang="ro-RO" sz="1200" dirty="0" smtClean="0"/>
              <a:t>Rusă (2014) </a:t>
            </a:r>
            <a:r>
              <a:rPr lang="ro-RO" sz="1200" dirty="0" smtClean="0">
                <a:hlinkClick r:id="rId8"/>
              </a:rPr>
              <a:t>http</a:t>
            </a:r>
            <a:r>
              <a:rPr lang="ro-RO" sz="1200" dirty="0">
                <a:hlinkClick r:id="rId8"/>
              </a:rPr>
              <a:t>://www.ebrd.com/cs/Satellite?c=Content&amp;cid=1395237752973&amp;d=&amp;</a:t>
            </a:r>
            <a:r>
              <a:rPr lang="ro-RO" sz="1200" dirty="0" smtClean="0">
                <a:hlinkClick r:id="rId8"/>
              </a:rPr>
              <a:t>pagename=EBRD%2FContent%2FDownloadDocument</a:t>
            </a:r>
            <a:r>
              <a:rPr lang="ro-RO" sz="1200" dirty="0" smtClean="0"/>
              <a:t>  </a:t>
            </a:r>
            <a:endParaRPr lang="ro-RO" sz="1200" dirty="0"/>
          </a:p>
        </p:txBody>
      </p:sp>
      <p:pic>
        <p:nvPicPr>
          <p:cNvPr id="2" name="Рисунок 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57016" y="2489602"/>
            <a:ext cx="2756337" cy="3983769"/>
          </a:xfrm>
          <a:prstGeom prst="rect">
            <a:avLst/>
          </a:prstGeom>
        </p:spPr>
      </p:pic>
    </p:spTree>
    <p:extLst>
      <p:ext uri="{BB962C8B-B14F-4D97-AF65-F5344CB8AC3E}">
        <p14:creationId xmlns:p14="http://schemas.microsoft.com/office/powerpoint/2010/main" val="28923262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Tipuri de achiziții BERD</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369594"/>
            <a:ext cx="883919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ACHIZIȚII CORPORATIVE – pentru scopurile interne ale </a:t>
            </a:r>
            <a:r>
              <a:rPr lang="ro-RO" sz="1600" dirty="0" smtClean="0"/>
              <a:t>Băncii</a:t>
            </a:r>
          </a:p>
          <a:p>
            <a:pPr marL="285750" indent="-285750">
              <a:lnSpc>
                <a:spcPct val="200000"/>
              </a:lnSpc>
              <a:buFont typeface="Wingdings" panose="05000000000000000000" pitchFamily="2" charset="2"/>
              <a:buChar char="Ø"/>
            </a:pPr>
            <a:r>
              <a:rPr lang="ro-RO" sz="1600" dirty="0"/>
              <a:t>SERVICII DE CONSILIERE EXTERNĂ – pentru scopurile Băncii</a:t>
            </a:r>
          </a:p>
          <a:p>
            <a:pPr marL="285750" indent="-285750">
              <a:lnSpc>
                <a:spcPct val="200000"/>
              </a:lnSpc>
              <a:buFont typeface="Wingdings" panose="05000000000000000000" pitchFamily="2" charset="2"/>
              <a:buChar char="Ø"/>
            </a:pPr>
            <a:r>
              <a:rPr lang="ro-RO" sz="1600" dirty="0" smtClean="0">
                <a:solidFill>
                  <a:schemeClr val="accent1"/>
                </a:solidFill>
              </a:rPr>
              <a:t>ACHIZIȚII </a:t>
            </a:r>
            <a:r>
              <a:rPr lang="ro-RO" sz="1600" dirty="0">
                <a:solidFill>
                  <a:schemeClr val="accent1"/>
                </a:solidFill>
              </a:rPr>
              <a:t>PENTRU PROIECTE – bunuri, lucrări și servicii asociate</a:t>
            </a:r>
          </a:p>
          <a:p>
            <a:pPr marL="285750" indent="-285750">
              <a:lnSpc>
                <a:spcPct val="200000"/>
              </a:lnSpc>
              <a:buFont typeface="Wingdings" panose="05000000000000000000" pitchFamily="2" charset="2"/>
              <a:buChar char="Ø"/>
            </a:pPr>
            <a:r>
              <a:rPr lang="ro-RO" sz="1600" dirty="0">
                <a:solidFill>
                  <a:schemeClr val="accent1"/>
                </a:solidFill>
              </a:rPr>
              <a:t>SERVICII DE CONSULTANȚĂ – Cooperare </a:t>
            </a:r>
            <a:r>
              <a:rPr lang="ro-RO" sz="1600" dirty="0" smtClean="0">
                <a:solidFill>
                  <a:schemeClr val="accent1"/>
                </a:solidFill>
              </a:rPr>
              <a:t>Tehnică</a:t>
            </a:r>
            <a:endParaRPr lang="ro-RO" sz="1600" dirty="0">
              <a:solidFill>
                <a:schemeClr val="accent1"/>
              </a:solidFill>
            </a:endParaRPr>
          </a:p>
        </p:txBody>
      </p:sp>
      <p:sp>
        <p:nvSpPr>
          <p:cNvPr id="2" name="Rectangle 1"/>
          <p:cNvSpPr/>
          <p:nvPr/>
        </p:nvSpPr>
        <p:spPr bwMode="auto">
          <a:xfrm>
            <a:off x="148740" y="3474720"/>
            <a:ext cx="7075020" cy="8940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smtClean="0">
              <a:ln>
                <a:noFill/>
              </a:ln>
              <a:solidFill>
                <a:srgbClr val="999999"/>
              </a:solidFill>
              <a:effectLst/>
              <a:latin typeface="Arial" charset="0"/>
            </a:endParaRPr>
          </a:p>
        </p:txBody>
      </p:sp>
      <p:sp>
        <p:nvSpPr>
          <p:cNvPr id="3" name="Down Arrow 2"/>
          <p:cNvSpPr/>
          <p:nvPr/>
        </p:nvSpPr>
        <p:spPr bwMode="auto">
          <a:xfrm>
            <a:off x="3239210" y="4537443"/>
            <a:ext cx="894080" cy="6705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smtClean="0">
              <a:ln>
                <a:noFill/>
              </a:ln>
              <a:solidFill>
                <a:srgbClr val="999999"/>
              </a:solidFill>
              <a:effectLst/>
              <a:latin typeface="Arial" charset="0"/>
            </a:endParaRPr>
          </a:p>
        </p:txBody>
      </p:sp>
      <p:sp>
        <p:nvSpPr>
          <p:cNvPr id="15" name="Titel 15"/>
          <p:cNvSpPr txBox="1">
            <a:spLocks/>
          </p:cNvSpPr>
          <p:nvPr/>
        </p:nvSpPr>
        <p:spPr bwMode="auto">
          <a:xfrm>
            <a:off x="1978561" y="5342624"/>
            <a:ext cx="3632615" cy="8201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lnSpc>
                <a:spcPct val="200000"/>
              </a:lnSpc>
            </a:pPr>
            <a:r>
              <a:rPr lang="ro-RO" sz="1600" dirty="0" smtClean="0">
                <a:solidFill>
                  <a:schemeClr val="tx1"/>
                </a:solidFill>
              </a:rPr>
              <a:t>PROIECTE DE INFRASTRUCTURĂ MUNICIPALĂ ȘI DE MEDIU</a:t>
            </a:r>
            <a:endParaRPr lang="ro-RO" sz="1600" dirty="0">
              <a:solidFill>
                <a:schemeClr val="tx1"/>
              </a:solidFill>
            </a:endParaRPr>
          </a:p>
        </p:txBody>
      </p:sp>
    </p:spTree>
    <p:extLst>
      <p:ext uri="{BB962C8B-B14F-4D97-AF65-F5344CB8AC3E}">
        <p14:creationId xmlns:p14="http://schemas.microsoft.com/office/powerpoint/2010/main" val="4883204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Principii de Achiziții – Sectorul Public</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369594"/>
            <a:ext cx="883919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150000"/>
              </a:lnSpc>
              <a:buFont typeface="Wingdings" panose="05000000000000000000" pitchFamily="2" charset="2"/>
              <a:buChar char="Ø"/>
            </a:pPr>
            <a:r>
              <a:rPr lang="ro-RO" sz="1600" dirty="0"/>
              <a:t>Contractele din sectorul public ar trebui </a:t>
            </a:r>
            <a:r>
              <a:rPr lang="ro-RO" sz="1600" dirty="0" smtClean="0"/>
              <a:t>să </a:t>
            </a:r>
            <a:r>
              <a:rPr lang="ro-RO" sz="1600" dirty="0"/>
              <a:t>fie atribuite pe baza unor licitații competitive deschise</a:t>
            </a:r>
          </a:p>
          <a:p>
            <a:pPr marL="285750" indent="-285750">
              <a:lnSpc>
                <a:spcPct val="150000"/>
              </a:lnSpc>
              <a:buFont typeface="Wingdings" panose="05000000000000000000" pitchFamily="2" charset="2"/>
              <a:buChar char="Ø"/>
            </a:pPr>
            <a:endParaRPr lang="ro-RO" sz="1600" dirty="0"/>
          </a:p>
          <a:p>
            <a:pPr marL="285750" indent="-285750">
              <a:lnSpc>
                <a:spcPct val="150000"/>
              </a:lnSpc>
              <a:buFont typeface="Wingdings" panose="05000000000000000000" pitchFamily="2" charset="2"/>
              <a:buChar char="Ø"/>
            </a:pPr>
            <a:r>
              <a:rPr lang="ro-RO" sz="1600" dirty="0"/>
              <a:t>Contractele pot fi atribuite pe baza unor metode de achiziție publice, altor decât licitațiile deschise, numai în cazuri justificate în mod special, sau atunci când se preconizează că valoarea contractului va fi sub pragurile prevăzute pentru utilizarea procedurii de licitație deschisă</a:t>
            </a:r>
          </a:p>
          <a:p>
            <a:pPr marL="285750" indent="-285750">
              <a:lnSpc>
                <a:spcPct val="150000"/>
              </a:lnSpc>
              <a:buFont typeface="Wingdings" panose="05000000000000000000" pitchFamily="2" charset="2"/>
              <a:buChar char="Ø"/>
            </a:pPr>
            <a:endParaRPr lang="ro-RO" sz="1600" dirty="0"/>
          </a:p>
          <a:p>
            <a:pPr marL="285750" indent="-285750">
              <a:lnSpc>
                <a:spcPct val="150000"/>
              </a:lnSpc>
              <a:buFont typeface="Wingdings" panose="05000000000000000000" pitchFamily="2" charset="2"/>
              <a:buChar char="Ø"/>
            </a:pPr>
            <a:r>
              <a:rPr lang="ro-RO" sz="1600" dirty="0"/>
              <a:t>Legile și practicile pentru efectuarea achizițiilor publice nu ar trebui să facă </a:t>
            </a:r>
            <a:r>
              <a:rPr lang="ro-RO" sz="1600" dirty="0" err="1" smtClean="0"/>
              <a:t>discrimin</a:t>
            </a:r>
            <a:r>
              <a:rPr lang="en-GB" sz="1600" dirty="0" smtClean="0"/>
              <a:t>are</a:t>
            </a:r>
            <a:r>
              <a:rPr lang="ro-RO" sz="1600" dirty="0" smtClean="0"/>
              <a:t> </a:t>
            </a:r>
            <a:r>
              <a:rPr lang="ro-RO" sz="1600" dirty="0"/>
              <a:t>între produsele străine și cele locale, furnizorii sau contractanții, iar procedurile ar trebui să fie transparente și aplicate corect</a:t>
            </a:r>
          </a:p>
          <a:p>
            <a:pPr marL="285750" indent="-285750">
              <a:lnSpc>
                <a:spcPct val="200000"/>
              </a:lnSpc>
              <a:buFont typeface="Wingdings" panose="05000000000000000000" pitchFamily="2" charset="2"/>
              <a:buChar char="Ø"/>
            </a:pPr>
            <a:endParaRPr lang="ro-RO" sz="1600" dirty="0"/>
          </a:p>
        </p:txBody>
      </p:sp>
    </p:spTree>
    <p:extLst>
      <p:ext uri="{BB962C8B-B14F-4D97-AF65-F5344CB8AC3E}">
        <p14:creationId xmlns:p14="http://schemas.microsoft.com/office/powerpoint/2010/main" val="29483200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2.palomar.edu/pages/eops/files/2013/11/eligi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01" y="4399279"/>
            <a:ext cx="2076304" cy="177177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Eligibilitatea</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737982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Banca permite firmelor și persoanelor fizice din toate țările să furnizeze bunuri, lucrări și servicii pentru proiectele finanțate de Bancă, indiferent dacă țara este membră a </a:t>
            </a:r>
            <a:r>
              <a:rPr lang="en-GB" sz="1600" dirty="0" smtClean="0"/>
              <a:t>B</a:t>
            </a:r>
            <a:r>
              <a:rPr lang="ro-RO" sz="1600" dirty="0" err="1" smtClean="0"/>
              <a:t>ăncii</a:t>
            </a:r>
            <a:r>
              <a:rPr lang="ro-RO" sz="1600" dirty="0"/>
              <a:t>.</a:t>
            </a:r>
          </a:p>
          <a:p>
            <a:pPr marL="285750" indent="-285750">
              <a:lnSpc>
                <a:spcPct val="200000"/>
              </a:lnSpc>
              <a:buFont typeface="Wingdings" panose="05000000000000000000" pitchFamily="2" charset="2"/>
              <a:buChar char="Ø"/>
            </a:pPr>
            <a:endParaRPr lang="ro-RO" sz="1600" dirty="0"/>
          </a:p>
          <a:p>
            <a:pPr marL="285750" indent="-285750">
              <a:lnSpc>
                <a:spcPct val="200000"/>
              </a:lnSpc>
              <a:buFont typeface="Wingdings" panose="05000000000000000000" pitchFamily="2" charset="2"/>
              <a:buChar char="Ø"/>
            </a:pPr>
            <a:r>
              <a:rPr lang="ro-RO" sz="1600" dirty="0"/>
              <a:t>Condițiile de participare se limitează la cele care sunt esențiale pentru a asigura capacitatea companiei sau a persoanei fizice eligibile de a îndeplini contractul în </a:t>
            </a:r>
            <a:r>
              <a:rPr lang="ro-RO" sz="1600" dirty="0" smtClean="0"/>
              <a:t>cauză.</a:t>
            </a:r>
            <a:endParaRPr lang="ro-RO" sz="1600" dirty="0"/>
          </a:p>
          <a:p>
            <a:pPr marL="285750" indent="-285750">
              <a:lnSpc>
                <a:spcPct val="200000"/>
              </a:lnSpc>
              <a:buFont typeface="Wingdings" panose="05000000000000000000" pitchFamily="2" charset="2"/>
              <a:buChar char="Ø"/>
            </a:pPr>
            <a:endParaRPr lang="ro-RO" sz="1600" dirty="0"/>
          </a:p>
        </p:txBody>
      </p:sp>
    </p:spTree>
    <p:extLst>
      <p:ext uri="{BB962C8B-B14F-4D97-AF65-F5344CB8AC3E}">
        <p14:creationId xmlns:p14="http://schemas.microsoft.com/office/powerpoint/2010/main" val="11700208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Responsabilitatea Clientului</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369594"/>
            <a:ext cx="883919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Clienții sunt responsabili pentru implementarea proiectelor finanțate de Bancă, inclusiv toate aspectele procesului de achiziții de la etapa de planificare </a:t>
            </a:r>
            <a:r>
              <a:rPr lang="ro-RO" sz="1600" dirty="0" smtClean="0"/>
              <a:t>până </a:t>
            </a:r>
            <a:r>
              <a:rPr lang="ro-RO" sz="1600" dirty="0"/>
              <a:t>la atribuirea contractelor, precum și administrarea procesului de executare a contractelor. De exemplu:</a:t>
            </a:r>
          </a:p>
          <a:p>
            <a:pPr marL="742950" lvl="1" indent="-285750">
              <a:lnSpc>
                <a:spcPct val="150000"/>
              </a:lnSpc>
              <a:buFont typeface="Wingdings" panose="05000000000000000000" pitchFamily="2" charset="2"/>
              <a:buChar char="Ø"/>
            </a:pPr>
            <a:r>
              <a:rPr lang="ro-RO" sz="1200" dirty="0"/>
              <a:t>MWUDP: Unitatea de Management al Proiectului – Ministerul Mediului, și  Unitățile de Implementare a Proiectului în cadrul companiilor AAC beneficiare;</a:t>
            </a:r>
          </a:p>
          <a:p>
            <a:pPr marL="742950" lvl="1" indent="-285750">
              <a:lnSpc>
                <a:spcPct val="150000"/>
              </a:lnSpc>
              <a:buFont typeface="Wingdings" panose="05000000000000000000" pitchFamily="2" charset="2"/>
              <a:buChar char="Ø"/>
            </a:pPr>
            <a:r>
              <a:rPr lang="ro-RO" sz="1200" dirty="0"/>
              <a:t>CWDP: Unitatea de Implementare a Proiectului din cadrul S.A. Apă-Canal Chișinău</a:t>
            </a:r>
          </a:p>
          <a:p>
            <a:pPr marL="285750" indent="-285750">
              <a:lnSpc>
                <a:spcPct val="200000"/>
              </a:lnSpc>
              <a:buFont typeface="Wingdings" panose="05000000000000000000" pitchFamily="2" charset="2"/>
              <a:buChar char="Ø"/>
            </a:pPr>
            <a:r>
              <a:rPr lang="ro-RO" sz="1600" dirty="0" smtClean="0"/>
              <a:t>Drepturile </a:t>
            </a:r>
            <a:r>
              <a:rPr lang="ro-RO" sz="1600" dirty="0"/>
              <a:t>și obligațiile clientului față de ofertanți sunt stabilite de documentele de licitație emise de </a:t>
            </a:r>
            <a:r>
              <a:rPr lang="ro-RO" sz="1600" dirty="0" smtClean="0"/>
              <a:t>către Client</a:t>
            </a:r>
            <a:r>
              <a:rPr lang="ro-RO" sz="1600" dirty="0"/>
              <a:t>.</a:t>
            </a:r>
          </a:p>
          <a:p>
            <a:pPr marL="285750" indent="-285750">
              <a:lnSpc>
                <a:spcPct val="200000"/>
              </a:lnSpc>
              <a:buFont typeface="Wingdings" panose="05000000000000000000" pitchFamily="2" charset="2"/>
              <a:buChar char="Ø"/>
            </a:pPr>
            <a:endParaRPr lang="ro-RO" sz="1600" dirty="0"/>
          </a:p>
        </p:txBody>
      </p:sp>
    </p:spTree>
    <p:extLst>
      <p:ext uri="{BB962C8B-B14F-4D97-AF65-F5344CB8AC3E}">
        <p14:creationId xmlns:p14="http://schemas.microsoft.com/office/powerpoint/2010/main" val="13651780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Practici interzise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568960" y="2369594"/>
            <a:ext cx="841897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strike="sngStrike" dirty="0"/>
              <a:t>Trafic de influență</a:t>
            </a:r>
          </a:p>
          <a:p>
            <a:pPr marL="285750" indent="-285750">
              <a:lnSpc>
                <a:spcPct val="200000"/>
              </a:lnSpc>
              <a:buFont typeface="Wingdings" panose="05000000000000000000" pitchFamily="2" charset="2"/>
              <a:buChar char="Ø"/>
            </a:pPr>
            <a:r>
              <a:rPr lang="ro-RO" sz="1600" strike="sngStrike" dirty="0"/>
              <a:t>Practici </a:t>
            </a:r>
            <a:r>
              <a:rPr lang="ro-RO" sz="1600" strike="sngStrike" dirty="0" err="1"/>
              <a:t>coluzive</a:t>
            </a:r>
            <a:endParaRPr lang="ro-RO" sz="1600" strike="sngStrike" dirty="0"/>
          </a:p>
          <a:p>
            <a:pPr marL="285750" indent="-285750">
              <a:lnSpc>
                <a:spcPct val="200000"/>
              </a:lnSpc>
              <a:buFont typeface="Wingdings" panose="05000000000000000000" pitchFamily="2" charset="2"/>
              <a:buChar char="Ø"/>
            </a:pPr>
            <a:r>
              <a:rPr lang="ro-RO" sz="1600" strike="sngStrike" dirty="0"/>
              <a:t>Practici de corupere</a:t>
            </a:r>
          </a:p>
          <a:p>
            <a:pPr marL="285750" indent="-285750">
              <a:lnSpc>
                <a:spcPct val="200000"/>
              </a:lnSpc>
              <a:buFont typeface="Wingdings" panose="05000000000000000000" pitchFamily="2" charset="2"/>
              <a:buChar char="Ø"/>
            </a:pPr>
            <a:r>
              <a:rPr lang="ro-RO" sz="1600" strike="sngStrike" dirty="0"/>
              <a:t>Practici frauduloase</a:t>
            </a:r>
          </a:p>
          <a:p>
            <a:pPr marL="285750" indent="-285750">
              <a:lnSpc>
                <a:spcPct val="200000"/>
              </a:lnSpc>
              <a:buFont typeface="Wingdings" panose="05000000000000000000" pitchFamily="2" charset="2"/>
              <a:buChar char="Ø"/>
            </a:pPr>
            <a:r>
              <a:rPr lang="ro-RO" sz="1600" strike="sngStrike" dirty="0" smtClean="0"/>
              <a:t>Furturi</a:t>
            </a:r>
            <a:endParaRPr lang="ro-RO" sz="1600" strike="sngStrike" dirty="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216" y="2732691"/>
            <a:ext cx="2039040" cy="1963076"/>
          </a:xfrm>
          <a:prstGeom prst="rect">
            <a:avLst/>
          </a:prstGeom>
        </p:spPr>
      </p:pic>
    </p:spTree>
    <p:extLst>
      <p:ext uri="{BB962C8B-B14F-4D97-AF65-F5344CB8AC3E}">
        <p14:creationId xmlns:p14="http://schemas.microsoft.com/office/powerpoint/2010/main" val="14715866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pt-BR" sz="1600" b="1" dirty="0">
                <a:solidFill>
                  <a:srgbClr val="002060"/>
                </a:solidFill>
              </a:rPr>
              <a:t>Domeniul de aplicare a regulilor de achiziție în sectorul public</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564427"/>
            <a:ext cx="7530125" cy="3677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Operațiunile (împrumuturi) care sunt garantate de administrația publică centrală sau </a:t>
            </a:r>
            <a:r>
              <a:rPr lang="ro-RO" sz="1600" dirty="0" smtClean="0"/>
              <a:t>locală</a:t>
            </a:r>
          </a:p>
          <a:p>
            <a:pPr marL="285750" indent="-285750">
              <a:lnSpc>
                <a:spcPct val="200000"/>
              </a:lnSpc>
              <a:buFont typeface="Wingdings" panose="05000000000000000000" pitchFamily="2" charset="2"/>
              <a:buChar char="Ø"/>
            </a:pPr>
            <a:r>
              <a:rPr lang="ro-RO" sz="1600" dirty="0" smtClean="0"/>
              <a:t>Operațiunile </a:t>
            </a:r>
            <a:r>
              <a:rPr lang="ro-RO" sz="1600" dirty="0"/>
              <a:t>destinate companiilor cu capital majoritar de stat sau al </a:t>
            </a:r>
            <a:r>
              <a:rPr lang="ro-RO" sz="1600" dirty="0" smtClean="0"/>
              <a:t>APL</a:t>
            </a:r>
          </a:p>
          <a:p>
            <a:pPr marL="285750" indent="-285750">
              <a:lnSpc>
                <a:spcPct val="200000"/>
              </a:lnSpc>
              <a:buFont typeface="Wingdings" panose="05000000000000000000" pitchFamily="2" charset="2"/>
              <a:buChar char="Ø"/>
            </a:pPr>
            <a:r>
              <a:rPr lang="ro-RO" sz="1600" dirty="0" smtClean="0"/>
              <a:t>Operațiunile </a:t>
            </a:r>
            <a:r>
              <a:rPr lang="ro-RO" sz="1600" dirty="0"/>
              <a:t>destinate organelor de guvernare centrală sau locală din țara de operațiuni</a:t>
            </a:r>
          </a:p>
          <a:p>
            <a:pPr>
              <a:lnSpc>
                <a:spcPct val="200000"/>
              </a:lnSpc>
            </a:pPr>
            <a:endParaRPr lang="ro-RO" sz="1600" dirty="0"/>
          </a:p>
        </p:txBody>
      </p:sp>
    </p:spTree>
    <p:extLst>
      <p:ext uri="{BB962C8B-B14F-4D97-AF65-F5344CB8AC3E}">
        <p14:creationId xmlns:p14="http://schemas.microsoft.com/office/powerpoint/2010/main" val="7244770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sz="1600" b="1" dirty="0">
                <a:solidFill>
                  <a:srgbClr val="002060"/>
                </a:solidFill>
              </a:rPr>
              <a:t>PARTEA </a:t>
            </a:r>
            <a:r>
              <a:rPr lang="ro-RO" sz="1600" b="1" dirty="0" smtClean="0">
                <a:solidFill>
                  <a:srgbClr val="002060"/>
                </a:solidFill>
              </a:rPr>
              <a:t>3</a:t>
            </a:r>
            <a:r>
              <a:rPr lang="ro-RO" sz="1600" b="1" dirty="0">
                <a:solidFill>
                  <a:srgbClr val="002060"/>
                </a:solidFill>
              </a:rPr>
              <a:t>: ACHIZIȚII DE BUNURI, LUCRĂRI ȘI SERVICII ASOCIATE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5" name="Picture 2" descr="https://www.kennards.com.au/media/catalog/product/cache/1/image/9df78eab33525d08d6e5fb8d27136e95/1/7/170024_1_1.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34911" y="2564427"/>
            <a:ext cx="3053029" cy="30530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hdswaterworks.com/~/media/WW/wateworks_hdsupply_com/Slides/slider3.ash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603" y="3851658"/>
            <a:ext cx="5364873" cy="214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613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Plafoane de buget</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345440" y="2121781"/>
            <a:ext cx="8199119" cy="3677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150000"/>
              </a:lnSpc>
              <a:buFont typeface="Wingdings" panose="05000000000000000000" pitchFamily="2" charset="2"/>
              <a:buChar char="Ø"/>
            </a:pPr>
            <a:endParaRPr lang="ro-RO" sz="1600" dirty="0"/>
          </a:p>
          <a:p>
            <a:pPr>
              <a:lnSpc>
                <a:spcPct val="150000"/>
              </a:lnSpc>
            </a:pPr>
            <a:r>
              <a:rPr lang="ro-RO" sz="1600" dirty="0" smtClean="0"/>
              <a:t>1. Licitații deschise (obligatoriu):</a:t>
            </a:r>
          </a:p>
          <a:p>
            <a:pPr>
              <a:lnSpc>
                <a:spcPct val="150000"/>
              </a:lnSpc>
            </a:pPr>
            <a:endParaRPr lang="ro-RO" sz="1600" dirty="0" smtClean="0"/>
          </a:p>
          <a:p>
            <a:pPr marL="742950" lvl="1" indent="-285750">
              <a:lnSpc>
                <a:spcPct val="150000"/>
              </a:lnSpc>
              <a:buFont typeface="Wingdings" panose="05000000000000000000" pitchFamily="2" charset="2"/>
              <a:buChar char="Ø"/>
            </a:pPr>
            <a:r>
              <a:rPr lang="ro-RO" sz="1600" dirty="0" smtClean="0"/>
              <a:t>Bunuri și servicii </a:t>
            </a:r>
            <a:r>
              <a:rPr lang="ro-RO" sz="1600" dirty="0" smtClean="0">
                <a:solidFill>
                  <a:schemeClr val="accent1"/>
                </a:solidFill>
              </a:rPr>
              <a:t>≥ 250 mii Euro</a:t>
            </a:r>
          </a:p>
          <a:p>
            <a:pPr marL="742950" lvl="1" indent="-285750">
              <a:lnSpc>
                <a:spcPct val="150000"/>
              </a:lnSpc>
              <a:buFont typeface="Wingdings" panose="05000000000000000000" pitchFamily="2" charset="2"/>
              <a:buChar char="Ø"/>
            </a:pPr>
            <a:r>
              <a:rPr lang="ro-RO" sz="1600" dirty="0" smtClean="0"/>
              <a:t>Lucrări și </a:t>
            </a:r>
            <a:r>
              <a:rPr lang="ro-RO" sz="1600" dirty="0"/>
              <a:t>Furnizare/Montare </a:t>
            </a:r>
            <a:r>
              <a:rPr lang="ro-RO" sz="1600" dirty="0">
                <a:solidFill>
                  <a:schemeClr val="accent1"/>
                </a:solidFill>
              </a:rPr>
              <a:t>≥ </a:t>
            </a:r>
            <a:r>
              <a:rPr lang="ro-RO" sz="1600" dirty="0" smtClean="0">
                <a:solidFill>
                  <a:schemeClr val="accent1"/>
                </a:solidFill>
              </a:rPr>
              <a:t>7.6 milioane Euro</a:t>
            </a:r>
          </a:p>
          <a:p>
            <a:pPr>
              <a:lnSpc>
                <a:spcPct val="150000"/>
              </a:lnSpc>
            </a:pPr>
            <a:endParaRPr lang="ro-RO" sz="1600" dirty="0" smtClean="0"/>
          </a:p>
          <a:p>
            <a:pPr>
              <a:lnSpc>
                <a:spcPct val="150000"/>
              </a:lnSpc>
            </a:pPr>
            <a:r>
              <a:rPr lang="ro-RO" sz="1600" dirty="0" smtClean="0"/>
              <a:t>2. Pentru bugetele mai mici se acceptă alte metode de achiziții.</a:t>
            </a:r>
          </a:p>
          <a:p>
            <a:pPr>
              <a:lnSpc>
                <a:spcPct val="150000"/>
              </a:lnSpc>
            </a:pPr>
            <a:endParaRPr lang="ro-RO" sz="1600" dirty="0"/>
          </a:p>
          <a:p>
            <a:pPr>
              <a:lnSpc>
                <a:spcPct val="150000"/>
              </a:lnSpc>
            </a:pPr>
            <a:endParaRPr lang="ro-RO" sz="1600" dirty="0" smtClean="0"/>
          </a:p>
        </p:txBody>
      </p:sp>
    </p:spTree>
    <p:extLst>
      <p:ext uri="{BB962C8B-B14F-4D97-AF65-F5344CB8AC3E}">
        <p14:creationId xmlns:p14="http://schemas.microsoft.com/office/powerpoint/2010/main" val="28015577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2647"/>
          </a:xfrm>
        </p:spPr>
        <p:txBody>
          <a:bodyPr/>
          <a:lstStyle/>
          <a:p>
            <a:r>
              <a:rPr lang="en-US" sz="1600" b="1" dirty="0" err="1" smtClean="0">
                <a:solidFill>
                  <a:srgbClr val="002060"/>
                </a:solidFill>
              </a:rPr>
              <a:t>Obiective</a:t>
            </a:r>
            <a:r>
              <a:rPr lang="en-US" sz="1600" b="1" dirty="0" smtClean="0">
                <a:solidFill>
                  <a:srgbClr val="002060"/>
                </a:solidFill>
              </a:rPr>
              <a:t>:</a:t>
            </a: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838566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smtClean="0"/>
              <a:t>Familiarizarea cu principiile și regulile de achiziții BERD</a:t>
            </a:r>
          </a:p>
          <a:p>
            <a:pPr marL="285750" indent="-285750">
              <a:lnSpc>
                <a:spcPct val="200000"/>
              </a:lnSpc>
              <a:buFont typeface="Wingdings" panose="05000000000000000000" pitchFamily="2" charset="2"/>
              <a:buChar char="Ø"/>
            </a:pPr>
            <a:r>
              <a:rPr lang="ro-RO" sz="1600" dirty="0" smtClean="0"/>
              <a:t>Studierea proceselor de pregătire documentelor de licitație și de desfășurare licitațiilor deschise în conformitate cu regulile BERD</a:t>
            </a:r>
          </a:p>
          <a:p>
            <a:pPr marL="285750" indent="-285750">
              <a:lnSpc>
                <a:spcPct val="200000"/>
              </a:lnSpc>
              <a:buFont typeface="Wingdings" panose="05000000000000000000" pitchFamily="2" charset="2"/>
              <a:buChar char="Ø"/>
            </a:pPr>
            <a:r>
              <a:rPr lang="ro-RO" sz="1600" dirty="0" smtClean="0"/>
              <a:t>Introducerea în tipurile contractelor acceptabile de BERD</a:t>
            </a:r>
            <a:endParaRPr lang="ro-RO" sz="1600" dirty="0"/>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Metode de procurare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345440" y="2121781"/>
            <a:ext cx="8199119" cy="3677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150000"/>
              </a:lnSpc>
              <a:buFont typeface="Wingdings" panose="05000000000000000000" pitchFamily="2" charset="2"/>
              <a:buChar char="Ø"/>
            </a:pPr>
            <a:endParaRPr lang="ro-RO" sz="1600" dirty="0"/>
          </a:p>
          <a:p>
            <a:pPr>
              <a:lnSpc>
                <a:spcPct val="150000"/>
              </a:lnSpc>
            </a:pPr>
            <a:r>
              <a:rPr lang="ro-RO" sz="1600" dirty="0" smtClean="0"/>
              <a:t>Licitații deschise:</a:t>
            </a:r>
          </a:p>
          <a:p>
            <a:pPr marL="285750" indent="-285750">
              <a:lnSpc>
                <a:spcPct val="150000"/>
              </a:lnSpc>
              <a:buFont typeface="Wingdings" panose="05000000000000000000" pitchFamily="2" charset="2"/>
              <a:buChar char="Ø"/>
            </a:pPr>
            <a:r>
              <a:rPr lang="ro-RO" sz="1600" dirty="0" smtClean="0"/>
              <a:t>Pre-calificarea ofertanților</a:t>
            </a:r>
          </a:p>
          <a:p>
            <a:pPr marL="285750" indent="-285750">
              <a:lnSpc>
                <a:spcPct val="150000"/>
              </a:lnSpc>
              <a:buFont typeface="Wingdings" panose="05000000000000000000" pitchFamily="2" charset="2"/>
              <a:buChar char="Ø"/>
            </a:pPr>
            <a:r>
              <a:rPr lang="ro-RO" sz="1600" dirty="0" smtClean="0"/>
              <a:t>Achiziție într-o singură etapă (Single </a:t>
            </a:r>
            <a:r>
              <a:rPr lang="ro-RO" sz="1600" dirty="0" err="1"/>
              <a:t>S</a:t>
            </a:r>
            <a:r>
              <a:rPr lang="ro-RO" sz="1600" dirty="0" err="1" smtClean="0"/>
              <a:t>tage</a:t>
            </a:r>
            <a:r>
              <a:rPr lang="ro-RO" sz="1600" dirty="0" smtClean="0"/>
              <a:t> </a:t>
            </a:r>
            <a:r>
              <a:rPr lang="ro-RO" sz="1600" dirty="0" err="1" smtClean="0"/>
              <a:t>Tendering</a:t>
            </a:r>
            <a:r>
              <a:rPr lang="ro-RO" sz="1600" dirty="0" smtClean="0"/>
              <a:t>)</a:t>
            </a:r>
          </a:p>
          <a:p>
            <a:pPr marL="285750" indent="-285750">
              <a:lnSpc>
                <a:spcPct val="150000"/>
              </a:lnSpc>
              <a:buFont typeface="Wingdings" panose="05000000000000000000" pitchFamily="2" charset="2"/>
              <a:buChar char="Ø"/>
            </a:pPr>
            <a:r>
              <a:rPr lang="ro-RO" sz="1600" dirty="0" smtClean="0"/>
              <a:t>Achiziții în două etape (</a:t>
            </a:r>
            <a:r>
              <a:rPr lang="ro-RO" sz="1600" dirty="0" err="1" smtClean="0"/>
              <a:t>Two-Stage</a:t>
            </a:r>
            <a:r>
              <a:rPr lang="ro-RO" sz="1600" dirty="0" smtClean="0"/>
              <a:t> </a:t>
            </a:r>
            <a:r>
              <a:rPr lang="ro-RO" sz="1600" dirty="0" err="1" smtClean="0"/>
              <a:t>Tendering</a:t>
            </a:r>
            <a:r>
              <a:rPr lang="ro-RO" sz="1600" dirty="0" smtClean="0"/>
              <a:t>)</a:t>
            </a:r>
          </a:p>
          <a:p>
            <a:pPr>
              <a:lnSpc>
                <a:spcPct val="150000"/>
              </a:lnSpc>
            </a:pPr>
            <a:endParaRPr lang="ro-RO" sz="1600" dirty="0" smtClean="0"/>
          </a:p>
          <a:p>
            <a:pPr>
              <a:lnSpc>
                <a:spcPct val="150000"/>
              </a:lnSpc>
            </a:pPr>
            <a:r>
              <a:rPr lang="ro-RO" sz="1600" dirty="0" smtClean="0"/>
              <a:t>Alte metode:</a:t>
            </a:r>
          </a:p>
          <a:p>
            <a:pPr marL="285750" indent="-285750">
              <a:lnSpc>
                <a:spcPct val="150000"/>
              </a:lnSpc>
              <a:buFont typeface="Wingdings" panose="05000000000000000000" pitchFamily="2" charset="2"/>
              <a:buChar char="Ø"/>
            </a:pPr>
            <a:r>
              <a:rPr lang="ro-RO" sz="1600" dirty="0" smtClean="0"/>
              <a:t>Licitație selectivă (Selective </a:t>
            </a:r>
            <a:r>
              <a:rPr lang="ro-RO" sz="1600" dirty="0" err="1"/>
              <a:t>T</a:t>
            </a:r>
            <a:r>
              <a:rPr lang="ro-RO" sz="1600" dirty="0" err="1" smtClean="0"/>
              <a:t>endering</a:t>
            </a:r>
            <a:r>
              <a:rPr lang="ro-RO" sz="1600" dirty="0" smtClean="0"/>
              <a:t>)</a:t>
            </a:r>
          </a:p>
          <a:p>
            <a:pPr marL="285750" indent="-285750">
              <a:lnSpc>
                <a:spcPct val="150000"/>
              </a:lnSpc>
              <a:buFont typeface="Wingdings" panose="05000000000000000000" pitchFamily="2" charset="2"/>
              <a:buChar char="Ø"/>
            </a:pPr>
            <a:r>
              <a:rPr lang="ro-RO" sz="1600" dirty="0" smtClean="0"/>
              <a:t>Contractarea directă </a:t>
            </a:r>
          </a:p>
          <a:p>
            <a:pPr marL="285750" indent="-285750">
              <a:lnSpc>
                <a:spcPct val="150000"/>
              </a:lnSpc>
              <a:buFont typeface="Wingdings" panose="05000000000000000000" pitchFamily="2" charset="2"/>
              <a:buChar char="Ø"/>
            </a:pPr>
            <a:r>
              <a:rPr lang="ro-RO" sz="1600" dirty="0" smtClean="0"/>
              <a:t>Shopping</a:t>
            </a:r>
          </a:p>
          <a:p>
            <a:pPr marL="285750" indent="-285750">
              <a:lnSpc>
                <a:spcPct val="150000"/>
              </a:lnSpc>
              <a:buFont typeface="Wingdings" panose="05000000000000000000" pitchFamily="2" charset="2"/>
              <a:buChar char="Ø"/>
            </a:pPr>
            <a:r>
              <a:rPr lang="ro-RO" sz="1600" dirty="0" smtClean="0"/>
              <a:t>Achiziție competitivă locală</a:t>
            </a:r>
            <a:endParaRPr lang="ro-RO" sz="1600" dirty="0"/>
          </a:p>
        </p:txBody>
      </p:sp>
    </p:spTree>
    <p:extLst>
      <p:ext uri="{BB962C8B-B14F-4D97-AF65-F5344CB8AC3E}">
        <p14:creationId xmlns:p14="http://schemas.microsoft.com/office/powerpoint/2010/main" val="6065877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pt-BR" sz="1600" b="1" dirty="0">
                <a:solidFill>
                  <a:srgbClr val="002060"/>
                </a:solidFill>
              </a:rPr>
              <a:t>Etapele de </a:t>
            </a:r>
            <a:r>
              <a:rPr lang="pt-BR" sz="1600" b="1" dirty="0" smtClean="0">
                <a:solidFill>
                  <a:srgbClr val="002060"/>
                </a:solidFill>
              </a:rPr>
              <a:t>achiziție deschis</a:t>
            </a:r>
            <a:r>
              <a:rPr lang="ro-RO" sz="1600" b="1" dirty="0" smtClean="0">
                <a:solidFill>
                  <a:srgbClr val="002060"/>
                </a:solidFill>
              </a:rPr>
              <a:t>ă</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345440" y="2121781"/>
            <a:ext cx="8199119" cy="3677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400050" indent="-400050">
              <a:lnSpc>
                <a:spcPct val="150000"/>
              </a:lnSpc>
              <a:buFont typeface="+mj-lt"/>
              <a:buAutoNum type="romanUcPeriod"/>
            </a:pPr>
            <a:r>
              <a:rPr lang="ro-RO" sz="1600" dirty="0"/>
              <a:t>Planificarea achizițiilor</a:t>
            </a:r>
          </a:p>
          <a:p>
            <a:pPr marL="400050" indent="-400050">
              <a:lnSpc>
                <a:spcPct val="150000"/>
              </a:lnSpc>
              <a:buFont typeface="+mj-lt"/>
              <a:buAutoNum type="romanUcPeriod"/>
            </a:pPr>
            <a:r>
              <a:rPr lang="ro-RO" sz="1600" dirty="0"/>
              <a:t>Notificarea Generală (GPN)</a:t>
            </a:r>
          </a:p>
          <a:p>
            <a:pPr marL="400050" indent="-400050">
              <a:lnSpc>
                <a:spcPct val="150000"/>
              </a:lnSpc>
              <a:buFont typeface="+mj-lt"/>
              <a:buAutoNum type="romanUcPeriod"/>
            </a:pPr>
            <a:r>
              <a:rPr lang="ro-RO" sz="1600" dirty="0"/>
              <a:t>Elaborarea documentelor de licitație</a:t>
            </a:r>
          </a:p>
          <a:p>
            <a:pPr marL="400050" indent="-400050">
              <a:lnSpc>
                <a:spcPct val="150000"/>
              </a:lnSpc>
              <a:buFont typeface="+mj-lt"/>
              <a:buAutoNum type="romanUcPeriod"/>
            </a:pPr>
            <a:r>
              <a:rPr lang="ro-RO" sz="1600" dirty="0"/>
              <a:t>Anunțarea oportunității de ofertare</a:t>
            </a:r>
          </a:p>
          <a:p>
            <a:pPr marL="400050" indent="-400050">
              <a:lnSpc>
                <a:spcPct val="150000"/>
              </a:lnSpc>
              <a:buFont typeface="+mj-lt"/>
              <a:buAutoNum type="romanUcPeriod"/>
            </a:pPr>
            <a:r>
              <a:rPr lang="ro-RO" sz="1600" dirty="0"/>
              <a:t>Precalificarea, dacă este cazul;</a:t>
            </a:r>
          </a:p>
          <a:p>
            <a:pPr marL="400050" indent="-400050">
              <a:lnSpc>
                <a:spcPct val="150000"/>
              </a:lnSpc>
              <a:buFont typeface="+mj-lt"/>
              <a:buAutoNum type="romanUcPeriod"/>
            </a:pPr>
            <a:r>
              <a:rPr lang="ro-RO" sz="1600" dirty="0"/>
              <a:t>Invitația de participare la licitație și emiterea documentelor de licitație;</a:t>
            </a:r>
          </a:p>
          <a:p>
            <a:pPr marL="400050" indent="-400050">
              <a:lnSpc>
                <a:spcPct val="150000"/>
              </a:lnSpc>
              <a:buFont typeface="+mj-lt"/>
              <a:buAutoNum type="romanUcPeriod"/>
            </a:pPr>
            <a:r>
              <a:rPr lang="ro-RO" sz="1600" dirty="0"/>
              <a:t>Recepționarea și deschiderea ofertelor; </a:t>
            </a:r>
          </a:p>
          <a:p>
            <a:pPr marL="400050" indent="-400050">
              <a:lnSpc>
                <a:spcPct val="150000"/>
              </a:lnSpc>
              <a:buFont typeface="+mj-lt"/>
              <a:buAutoNum type="romanUcPeriod"/>
            </a:pPr>
            <a:r>
              <a:rPr lang="ro-RO" sz="1600" dirty="0"/>
              <a:t>Evaluarea ofertelor și atribuirea contractelor; </a:t>
            </a:r>
          </a:p>
          <a:p>
            <a:pPr marL="400050" indent="-400050">
              <a:lnSpc>
                <a:spcPct val="150000"/>
              </a:lnSpc>
              <a:buFont typeface="+mj-lt"/>
              <a:buAutoNum type="romanUcPeriod"/>
            </a:pPr>
            <a:r>
              <a:rPr lang="ro-RO" sz="1600" dirty="0"/>
              <a:t>Administrarea contractelor.</a:t>
            </a:r>
          </a:p>
          <a:p>
            <a:pPr marL="285750" indent="-285750">
              <a:lnSpc>
                <a:spcPct val="150000"/>
              </a:lnSpc>
              <a:buFont typeface="Wingdings" panose="05000000000000000000" pitchFamily="2" charset="2"/>
              <a:buChar char="Ø"/>
            </a:pPr>
            <a:endParaRPr lang="ro-RO" sz="1600" dirty="0"/>
          </a:p>
          <a:p>
            <a:pPr marL="285750" indent="-285750">
              <a:lnSpc>
                <a:spcPct val="150000"/>
              </a:lnSpc>
              <a:buFont typeface="Wingdings" panose="05000000000000000000" pitchFamily="2" charset="2"/>
              <a:buChar char="Ø"/>
            </a:pPr>
            <a:r>
              <a:rPr lang="ro-RO" sz="1600" dirty="0"/>
              <a:t>Durata procesului, numărul de etape și procedurile specifice care trebuie urmate pentru fiecare etapă depind de </a:t>
            </a:r>
            <a:r>
              <a:rPr lang="ro-RO" sz="1600" dirty="0" smtClean="0"/>
              <a:t>metoda </a:t>
            </a:r>
            <a:r>
              <a:rPr lang="ro-RO" sz="1600" dirty="0"/>
              <a:t>de achiziție utilizată.</a:t>
            </a:r>
          </a:p>
          <a:p>
            <a:pPr>
              <a:lnSpc>
                <a:spcPct val="150000"/>
              </a:lnSpc>
            </a:pPr>
            <a:endParaRPr lang="ro-RO" sz="1600" dirty="0"/>
          </a:p>
        </p:txBody>
      </p:sp>
    </p:spTree>
    <p:extLst>
      <p:ext uri="{BB962C8B-B14F-4D97-AF65-F5344CB8AC3E}">
        <p14:creationId xmlns:p14="http://schemas.microsoft.com/office/powerpoint/2010/main" val="30053989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pt-BR" sz="1600" b="1" dirty="0">
                <a:solidFill>
                  <a:srgbClr val="002060"/>
                </a:solidFill>
              </a:rPr>
              <a:t>Graficul de achiziție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grpSp>
        <p:nvGrpSpPr>
          <p:cNvPr id="15" name="Group 14"/>
          <p:cNvGrpSpPr/>
          <p:nvPr/>
        </p:nvGrpSpPr>
        <p:grpSpPr>
          <a:xfrm>
            <a:off x="84121" y="2207315"/>
            <a:ext cx="8968438" cy="4401344"/>
            <a:chOff x="17755" y="945515"/>
            <a:chExt cx="12010428" cy="5894229"/>
          </a:xfrm>
        </p:grpSpPr>
        <p:pic>
          <p:nvPicPr>
            <p:cNvPr id="17" name="Picture 2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18" b="20320"/>
            <a:stretch/>
          </p:blipFill>
          <p:spPr bwMode="auto">
            <a:xfrm>
              <a:off x="17755" y="945515"/>
              <a:ext cx="12010428" cy="589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400148" y="990986"/>
              <a:ext cx="884697" cy="247303"/>
            </a:xfrm>
            <a:prstGeom prst="rect">
              <a:avLst/>
            </a:prstGeom>
            <a:solidFill>
              <a:schemeClr val="bg1"/>
            </a:solidFill>
          </p:spPr>
          <p:txBody>
            <a:bodyPr wrap="square" lIns="0" tIns="0" rIns="0" bIns="0" rtlCol="0">
              <a:spAutoFit/>
            </a:bodyPr>
            <a:lstStyle/>
            <a:p>
              <a:r>
                <a:rPr lang="ro-RO" sz="1200" b="1" dirty="0" smtClean="0"/>
                <a:t>Luna</a:t>
              </a:r>
              <a:endParaRPr lang="en-GB" sz="1200" b="1" dirty="0"/>
            </a:p>
          </p:txBody>
        </p:sp>
        <p:sp>
          <p:nvSpPr>
            <p:cNvPr id="19" name="TextBox 18"/>
            <p:cNvSpPr txBox="1"/>
            <p:nvPr/>
          </p:nvSpPr>
          <p:spPr>
            <a:xfrm>
              <a:off x="3180712" y="1225448"/>
              <a:ext cx="1104134" cy="247303"/>
            </a:xfrm>
            <a:prstGeom prst="rect">
              <a:avLst/>
            </a:prstGeom>
            <a:solidFill>
              <a:schemeClr val="bg1"/>
            </a:solidFill>
          </p:spPr>
          <p:txBody>
            <a:bodyPr wrap="square" lIns="0" tIns="0" rIns="0" bIns="0" rtlCol="0">
              <a:spAutoFit/>
            </a:bodyPr>
            <a:lstStyle/>
            <a:p>
              <a:r>
                <a:rPr lang="ro-RO" sz="1200" b="1" dirty="0" smtClean="0">
                  <a:solidFill>
                    <a:srgbClr val="002060"/>
                  </a:solidFill>
                </a:rPr>
                <a:t>Săptămâna</a:t>
              </a:r>
              <a:endParaRPr lang="en-GB" sz="1200" b="1" dirty="0">
                <a:solidFill>
                  <a:srgbClr val="002060"/>
                </a:solidFill>
              </a:endParaRPr>
            </a:p>
          </p:txBody>
        </p:sp>
        <p:sp>
          <p:nvSpPr>
            <p:cNvPr id="20" name="TextBox 19"/>
            <p:cNvSpPr txBox="1"/>
            <p:nvPr/>
          </p:nvSpPr>
          <p:spPr>
            <a:xfrm>
              <a:off x="312198" y="1755944"/>
              <a:ext cx="4046737" cy="247303"/>
            </a:xfrm>
            <a:prstGeom prst="rect">
              <a:avLst/>
            </a:prstGeom>
            <a:solidFill>
              <a:schemeClr val="bg1"/>
            </a:solidFill>
          </p:spPr>
          <p:txBody>
            <a:bodyPr wrap="square" lIns="0" tIns="0" rIns="0" bIns="0" rtlCol="0">
              <a:spAutoFit/>
            </a:bodyPr>
            <a:lstStyle/>
            <a:p>
              <a:r>
                <a:rPr lang="en-GB" sz="1200" b="1" dirty="0" err="1" smtClean="0"/>
                <a:t>Notificarea</a:t>
              </a:r>
              <a:r>
                <a:rPr lang="en-GB" sz="1200" b="1" dirty="0" smtClean="0"/>
                <a:t> General</a:t>
              </a:r>
              <a:r>
                <a:rPr lang="ro-RO" sz="1200" b="1" dirty="0" smtClean="0"/>
                <a:t>ă de Procurare (GPN)</a:t>
              </a:r>
              <a:endParaRPr lang="en-GB" sz="1200" b="1" dirty="0"/>
            </a:p>
          </p:txBody>
        </p:sp>
        <p:sp>
          <p:nvSpPr>
            <p:cNvPr id="21" name="TextBox 20"/>
            <p:cNvSpPr txBox="1"/>
            <p:nvPr/>
          </p:nvSpPr>
          <p:spPr>
            <a:xfrm>
              <a:off x="17755" y="2102623"/>
              <a:ext cx="4341181" cy="247303"/>
            </a:xfrm>
            <a:prstGeom prst="rect">
              <a:avLst/>
            </a:prstGeom>
            <a:solidFill>
              <a:schemeClr val="bg1"/>
            </a:solidFill>
          </p:spPr>
          <p:txBody>
            <a:bodyPr wrap="square" lIns="0" tIns="0" rIns="0" bIns="0" rtlCol="0">
              <a:spAutoFit/>
            </a:bodyPr>
            <a:lstStyle/>
            <a:p>
              <a:pPr algn="ctr"/>
              <a:r>
                <a:rPr lang="ro-RO" sz="1200" b="1" dirty="0" smtClean="0"/>
                <a:t>Elaborarea documentelor de licitație (DL)</a:t>
              </a:r>
              <a:endParaRPr lang="en-GB" sz="1200" b="1" dirty="0"/>
            </a:p>
          </p:txBody>
        </p:sp>
        <p:sp>
          <p:nvSpPr>
            <p:cNvPr id="22" name="TextBox 21"/>
            <p:cNvSpPr txBox="1"/>
            <p:nvPr/>
          </p:nvSpPr>
          <p:spPr>
            <a:xfrm>
              <a:off x="1229557" y="2422819"/>
              <a:ext cx="4647460" cy="247303"/>
            </a:xfrm>
            <a:prstGeom prst="rect">
              <a:avLst/>
            </a:prstGeom>
            <a:solidFill>
              <a:schemeClr val="bg1"/>
            </a:solidFill>
          </p:spPr>
          <p:txBody>
            <a:bodyPr wrap="square" lIns="0" tIns="0" rIns="0" bIns="0" rtlCol="0">
              <a:spAutoFit/>
            </a:bodyPr>
            <a:lstStyle/>
            <a:p>
              <a:pPr algn="r"/>
              <a:r>
                <a:rPr lang="ro-RO" sz="1200" b="1" dirty="0" smtClean="0"/>
                <a:t>Transmiterea DL către BERD spre aprobare</a:t>
              </a:r>
              <a:endParaRPr lang="en-GB" sz="1200" b="1" dirty="0"/>
            </a:p>
          </p:txBody>
        </p:sp>
        <p:sp>
          <p:nvSpPr>
            <p:cNvPr id="23" name="TextBox 22"/>
            <p:cNvSpPr txBox="1"/>
            <p:nvPr/>
          </p:nvSpPr>
          <p:spPr>
            <a:xfrm>
              <a:off x="1319813" y="2704872"/>
              <a:ext cx="4647460" cy="247303"/>
            </a:xfrm>
            <a:prstGeom prst="rect">
              <a:avLst/>
            </a:prstGeom>
            <a:solidFill>
              <a:schemeClr val="bg1"/>
            </a:solidFill>
          </p:spPr>
          <p:txBody>
            <a:bodyPr wrap="square" lIns="0" tIns="0" rIns="0" bIns="0" rtlCol="0">
              <a:spAutoFit/>
            </a:bodyPr>
            <a:lstStyle/>
            <a:p>
              <a:pPr algn="r"/>
              <a:r>
                <a:rPr lang="ro-RO" sz="1200" b="1" dirty="0" smtClean="0"/>
                <a:t>Revizuirea DL de către BERD</a:t>
              </a:r>
              <a:endParaRPr lang="en-GB" sz="1200" b="1" dirty="0"/>
            </a:p>
          </p:txBody>
        </p:sp>
        <p:sp>
          <p:nvSpPr>
            <p:cNvPr id="24" name="TextBox 23"/>
            <p:cNvSpPr txBox="1"/>
            <p:nvPr/>
          </p:nvSpPr>
          <p:spPr>
            <a:xfrm>
              <a:off x="1061624" y="2988203"/>
              <a:ext cx="5387262" cy="247303"/>
            </a:xfrm>
            <a:prstGeom prst="rect">
              <a:avLst/>
            </a:prstGeom>
            <a:solidFill>
              <a:schemeClr val="bg1"/>
            </a:solidFill>
          </p:spPr>
          <p:txBody>
            <a:bodyPr wrap="square" lIns="0" tIns="0" rIns="0" bIns="0" rtlCol="0">
              <a:spAutoFit/>
            </a:bodyPr>
            <a:lstStyle/>
            <a:p>
              <a:pPr algn="r"/>
              <a:r>
                <a:rPr lang="ro-RO" sz="1200" b="1" dirty="0" smtClean="0"/>
                <a:t>Obținerea Lipsei de Obiecții (No </a:t>
              </a:r>
              <a:r>
                <a:rPr lang="ro-RO" sz="1200" b="1" dirty="0" err="1" smtClean="0"/>
                <a:t>Objection</a:t>
              </a:r>
              <a:r>
                <a:rPr lang="ro-RO" sz="1200" b="1" dirty="0" smtClean="0"/>
                <a:t>) de la BERD  </a:t>
              </a:r>
              <a:endParaRPr lang="en-GB" sz="1200" b="1" dirty="0"/>
            </a:p>
          </p:txBody>
        </p:sp>
        <p:sp>
          <p:nvSpPr>
            <p:cNvPr id="25" name="TextBox 24"/>
            <p:cNvSpPr txBox="1"/>
            <p:nvPr/>
          </p:nvSpPr>
          <p:spPr>
            <a:xfrm>
              <a:off x="1544715" y="3315542"/>
              <a:ext cx="4904171" cy="247303"/>
            </a:xfrm>
            <a:prstGeom prst="rect">
              <a:avLst/>
            </a:prstGeom>
            <a:solidFill>
              <a:schemeClr val="bg1"/>
            </a:solidFill>
          </p:spPr>
          <p:txBody>
            <a:bodyPr wrap="square" lIns="0" tIns="0" rIns="0" bIns="0" rtlCol="0">
              <a:spAutoFit/>
            </a:bodyPr>
            <a:lstStyle/>
            <a:p>
              <a:pPr algn="r"/>
              <a:r>
                <a:rPr lang="ro-RO" sz="1200" b="1" dirty="0" smtClean="0"/>
                <a:t>Publicarea Invitației de Depunere a Ofertelor (IFT)</a:t>
              </a:r>
              <a:endParaRPr lang="en-GB" sz="1200" b="1" dirty="0"/>
            </a:p>
          </p:txBody>
        </p:sp>
        <p:sp>
          <p:nvSpPr>
            <p:cNvPr id="26" name="TextBox 25"/>
            <p:cNvSpPr txBox="1"/>
            <p:nvPr/>
          </p:nvSpPr>
          <p:spPr>
            <a:xfrm>
              <a:off x="1581705" y="3616246"/>
              <a:ext cx="4904171" cy="247303"/>
            </a:xfrm>
            <a:prstGeom prst="rect">
              <a:avLst/>
            </a:prstGeom>
            <a:solidFill>
              <a:schemeClr val="bg1"/>
            </a:solidFill>
          </p:spPr>
          <p:txBody>
            <a:bodyPr wrap="square" lIns="0" tIns="0" rIns="0" bIns="0" rtlCol="0">
              <a:spAutoFit/>
            </a:bodyPr>
            <a:lstStyle/>
            <a:p>
              <a:pPr algn="r"/>
              <a:r>
                <a:rPr lang="ro-RO" sz="1200" b="1" dirty="0" smtClean="0"/>
                <a:t>Pregătirea ofertelor</a:t>
              </a:r>
              <a:endParaRPr lang="en-GB" sz="1200" b="1" dirty="0"/>
            </a:p>
          </p:txBody>
        </p:sp>
        <p:sp>
          <p:nvSpPr>
            <p:cNvPr id="27" name="TextBox 26"/>
            <p:cNvSpPr txBox="1"/>
            <p:nvPr/>
          </p:nvSpPr>
          <p:spPr>
            <a:xfrm>
              <a:off x="1553592" y="3924706"/>
              <a:ext cx="6471822" cy="247303"/>
            </a:xfrm>
            <a:prstGeom prst="rect">
              <a:avLst/>
            </a:prstGeom>
            <a:solidFill>
              <a:schemeClr val="bg1"/>
            </a:solidFill>
          </p:spPr>
          <p:txBody>
            <a:bodyPr wrap="square" lIns="0" tIns="0" rIns="0" bIns="0" rtlCol="0">
              <a:spAutoFit/>
            </a:bodyPr>
            <a:lstStyle/>
            <a:p>
              <a:pPr algn="r"/>
              <a:r>
                <a:rPr lang="ro-RO" sz="1200" b="1" dirty="0" smtClean="0"/>
                <a:t>Deschiderea ofertelor</a:t>
              </a:r>
              <a:endParaRPr lang="en-GB" sz="1200" b="1" dirty="0"/>
            </a:p>
          </p:txBody>
        </p:sp>
        <p:sp>
          <p:nvSpPr>
            <p:cNvPr id="28" name="TextBox 27"/>
            <p:cNvSpPr txBox="1"/>
            <p:nvPr/>
          </p:nvSpPr>
          <p:spPr>
            <a:xfrm>
              <a:off x="1553592" y="4201705"/>
              <a:ext cx="6471822" cy="494605"/>
            </a:xfrm>
            <a:prstGeom prst="rect">
              <a:avLst/>
            </a:prstGeom>
            <a:solidFill>
              <a:schemeClr val="bg1"/>
            </a:solidFill>
          </p:spPr>
          <p:txBody>
            <a:bodyPr wrap="square" lIns="0" tIns="0" rIns="0" bIns="0" rtlCol="0">
              <a:spAutoFit/>
            </a:bodyPr>
            <a:lstStyle/>
            <a:p>
              <a:pPr algn="r"/>
              <a:r>
                <a:rPr lang="ro-RO" sz="1200" b="1" dirty="0" smtClean="0"/>
                <a:t>Transmiterea către BERD a Procesului Verbal la deschiderea ofertelor </a:t>
              </a:r>
              <a:endParaRPr lang="en-GB" sz="1200" b="1" dirty="0"/>
            </a:p>
          </p:txBody>
        </p:sp>
        <p:sp>
          <p:nvSpPr>
            <p:cNvPr id="29" name="TextBox 28"/>
            <p:cNvSpPr txBox="1"/>
            <p:nvPr/>
          </p:nvSpPr>
          <p:spPr>
            <a:xfrm>
              <a:off x="1673440" y="4521899"/>
              <a:ext cx="6471822" cy="247303"/>
            </a:xfrm>
            <a:prstGeom prst="rect">
              <a:avLst/>
            </a:prstGeom>
            <a:solidFill>
              <a:schemeClr val="bg1"/>
            </a:solidFill>
          </p:spPr>
          <p:txBody>
            <a:bodyPr wrap="square" lIns="0" tIns="0" rIns="0" bIns="0" rtlCol="0">
              <a:spAutoFit/>
            </a:bodyPr>
            <a:lstStyle/>
            <a:p>
              <a:pPr algn="r"/>
              <a:r>
                <a:rPr lang="ro-RO" sz="1200" b="1" dirty="0" smtClean="0"/>
                <a:t>Pregătirea Raportului de Evaluare a Ofertelor (TER)</a:t>
              </a:r>
              <a:endParaRPr lang="en-GB" sz="1200" b="1" dirty="0"/>
            </a:p>
          </p:txBody>
        </p:sp>
        <p:sp>
          <p:nvSpPr>
            <p:cNvPr id="30" name="TextBox 29"/>
            <p:cNvSpPr txBox="1"/>
            <p:nvPr/>
          </p:nvSpPr>
          <p:spPr>
            <a:xfrm>
              <a:off x="2411767" y="4826656"/>
              <a:ext cx="6471822" cy="247303"/>
            </a:xfrm>
            <a:prstGeom prst="rect">
              <a:avLst/>
            </a:prstGeom>
            <a:solidFill>
              <a:schemeClr val="bg1"/>
            </a:solidFill>
          </p:spPr>
          <p:txBody>
            <a:bodyPr wrap="square" lIns="0" tIns="0" rIns="0" bIns="0" rtlCol="0">
              <a:spAutoFit/>
            </a:bodyPr>
            <a:lstStyle/>
            <a:p>
              <a:pPr algn="r"/>
              <a:r>
                <a:rPr lang="ro-RO" sz="1200" b="1" dirty="0" smtClean="0"/>
                <a:t>Transmiterea Raportului de Evaluare a Ofertelor către BERD</a:t>
              </a:r>
              <a:endParaRPr lang="en-GB" sz="1200" b="1" dirty="0"/>
            </a:p>
          </p:txBody>
        </p:sp>
        <p:sp>
          <p:nvSpPr>
            <p:cNvPr id="31" name="TextBox 30"/>
            <p:cNvSpPr txBox="1"/>
            <p:nvPr/>
          </p:nvSpPr>
          <p:spPr>
            <a:xfrm>
              <a:off x="2484268" y="5131412"/>
              <a:ext cx="6471822" cy="247303"/>
            </a:xfrm>
            <a:prstGeom prst="rect">
              <a:avLst/>
            </a:prstGeom>
            <a:solidFill>
              <a:schemeClr val="bg1"/>
            </a:solidFill>
          </p:spPr>
          <p:txBody>
            <a:bodyPr wrap="square" lIns="0" tIns="0" rIns="0" bIns="0" rtlCol="0">
              <a:spAutoFit/>
            </a:bodyPr>
            <a:lstStyle/>
            <a:p>
              <a:pPr algn="r"/>
              <a:r>
                <a:rPr lang="ro-RO" sz="1200" b="1" dirty="0" smtClean="0"/>
                <a:t>Revizuirea Raportului de către BERD</a:t>
              </a:r>
              <a:endParaRPr lang="en-GB" sz="1200" b="1" dirty="0"/>
            </a:p>
          </p:txBody>
        </p:sp>
        <p:sp>
          <p:nvSpPr>
            <p:cNvPr id="32" name="TextBox 31"/>
            <p:cNvSpPr txBox="1"/>
            <p:nvPr/>
          </p:nvSpPr>
          <p:spPr>
            <a:xfrm>
              <a:off x="3918917" y="5423850"/>
              <a:ext cx="5534951" cy="247303"/>
            </a:xfrm>
            <a:prstGeom prst="rect">
              <a:avLst/>
            </a:prstGeom>
            <a:solidFill>
              <a:schemeClr val="bg1"/>
            </a:solidFill>
          </p:spPr>
          <p:txBody>
            <a:bodyPr wrap="square" lIns="0" tIns="0" rIns="0" bIns="0" rtlCol="0">
              <a:spAutoFit/>
            </a:bodyPr>
            <a:lstStyle/>
            <a:p>
              <a:pPr algn="r"/>
              <a:r>
                <a:rPr lang="ro-RO" sz="1200" b="1" dirty="0" smtClean="0"/>
                <a:t>Obținerea Lipsei de Obiecții (No </a:t>
              </a:r>
              <a:r>
                <a:rPr lang="ro-RO" sz="1200" b="1" dirty="0" err="1" smtClean="0"/>
                <a:t>Objection</a:t>
              </a:r>
              <a:r>
                <a:rPr lang="ro-RO" sz="1200" b="1" dirty="0" smtClean="0"/>
                <a:t>) de la BERD  </a:t>
              </a:r>
              <a:endParaRPr lang="en-GB" sz="1200" b="1" dirty="0"/>
            </a:p>
          </p:txBody>
        </p:sp>
        <p:sp>
          <p:nvSpPr>
            <p:cNvPr id="33" name="TextBox 32"/>
            <p:cNvSpPr txBox="1"/>
            <p:nvPr/>
          </p:nvSpPr>
          <p:spPr>
            <a:xfrm>
              <a:off x="4284844" y="5733128"/>
              <a:ext cx="5219329" cy="247303"/>
            </a:xfrm>
            <a:prstGeom prst="rect">
              <a:avLst/>
            </a:prstGeom>
            <a:solidFill>
              <a:schemeClr val="bg1"/>
            </a:solidFill>
          </p:spPr>
          <p:txBody>
            <a:bodyPr wrap="square" lIns="0" tIns="0" rIns="0" bIns="0" rtlCol="0">
              <a:spAutoFit/>
            </a:bodyPr>
            <a:lstStyle/>
            <a:p>
              <a:pPr algn="r"/>
              <a:r>
                <a:rPr lang="ro-RO" sz="1200" b="1" dirty="0" smtClean="0"/>
                <a:t>Pregătirea și atribuirea Contractului</a:t>
              </a:r>
              <a:endParaRPr lang="en-GB" sz="1200" b="1" dirty="0"/>
            </a:p>
          </p:txBody>
        </p:sp>
        <p:sp>
          <p:nvSpPr>
            <p:cNvPr id="34" name="TextBox 33"/>
            <p:cNvSpPr txBox="1"/>
            <p:nvPr/>
          </p:nvSpPr>
          <p:spPr>
            <a:xfrm>
              <a:off x="5087005" y="6000215"/>
              <a:ext cx="5219329" cy="247303"/>
            </a:xfrm>
            <a:prstGeom prst="rect">
              <a:avLst/>
            </a:prstGeom>
            <a:solidFill>
              <a:schemeClr val="bg1"/>
            </a:solidFill>
          </p:spPr>
          <p:txBody>
            <a:bodyPr wrap="square" lIns="0" tIns="0" rIns="0" bIns="0" rtlCol="0">
              <a:spAutoFit/>
            </a:bodyPr>
            <a:lstStyle/>
            <a:p>
              <a:pPr algn="r"/>
              <a:r>
                <a:rPr lang="ro-RO" sz="1200" b="1" dirty="0" smtClean="0"/>
                <a:t>Executarea Contractului</a:t>
              </a:r>
              <a:endParaRPr lang="en-GB" sz="1200" b="1" dirty="0"/>
            </a:p>
          </p:txBody>
        </p:sp>
        <p:sp>
          <p:nvSpPr>
            <p:cNvPr id="35" name="TextBox 34"/>
            <p:cNvSpPr txBox="1"/>
            <p:nvPr/>
          </p:nvSpPr>
          <p:spPr>
            <a:xfrm>
              <a:off x="5087004" y="6305550"/>
              <a:ext cx="5219329" cy="247303"/>
            </a:xfrm>
            <a:prstGeom prst="rect">
              <a:avLst/>
            </a:prstGeom>
            <a:solidFill>
              <a:schemeClr val="bg1"/>
            </a:solidFill>
          </p:spPr>
          <p:txBody>
            <a:bodyPr wrap="square" lIns="0" tIns="0" rIns="0" bIns="0" rtlCol="0">
              <a:spAutoFit/>
            </a:bodyPr>
            <a:lstStyle/>
            <a:p>
              <a:pPr algn="r"/>
              <a:r>
                <a:rPr lang="ro-RO" sz="1200" b="1" dirty="0" smtClean="0"/>
                <a:t>Administrarea Contractului</a:t>
              </a:r>
              <a:endParaRPr lang="en-GB" sz="1200" b="1" dirty="0"/>
            </a:p>
          </p:txBody>
        </p:sp>
        <p:sp>
          <p:nvSpPr>
            <p:cNvPr id="36" name="TextBox 35"/>
            <p:cNvSpPr txBox="1"/>
            <p:nvPr/>
          </p:nvSpPr>
          <p:spPr>
            <a:xfrm>
              <a:off x="4697768" y="1833392"/>
              <a:ext cx="1578744" cy="164869"/>
            </a:xfrm>
            <a:prstGeom prst="rect">
              <a:avLst/>
            </a:prstGeom>
            <a:solidFill>
              <a:srgbClr val="004A82"/>
            </a:solidFill>
          </p:spPr>
          <p:txBody>
            <a:bodyPr wrap="square" lIns="0" tIns="0" rIns="0" bIns="0" rtlCol="0">
              <a:spAutoFit/>
            </a:bodyPr>
            <a:lstStyle/>
            <a:p>
              <a:r>
                <a:rPr lang="ro-RO" sz="800" b="1" dirty="0" smtClean="0">
                  <a:solidFill>
                    <a:schemeClr val="bg1"/>
                  </a:solidFill>
                </a:rPr>
                <a:t>Nu mai puțin de 45 zile</a:t>
              </a:r>
              <a:endParaRPr lang="en-GB" sz="800" b="1" dirty="0">
                <a:solidFill>
                  <a:schemeClr val="bg1"/>
                </a:solidFill>
              </a:endParaRPr>
            </a:p>
          </p:txBody>
        </p:sp>
      </p:grpSp>
      <p:sp>
        <p:nvSpPr>
          <p:cNvPr id="58" name="TextBox 57"/>
          <p:cNvSpPr txBox="1"/>
          <p:nvPr/>
        </p:nvSpPr>
        <p:spPr>
          <a:xfrm>
            <a:off x="4979539" y="4213376"/>
            <a:ext cx="1173562" cy="127363"/>
          </a:xfrm>
          <a:prstGeom prst="rect">
            <a:avLst/>
          </a:prstGeom>
          <a:solidFill>
            <a:srgbClr val="004A82"/>
          </a:solidFill>
        </p:spPr>
        <p:txBody>
          <a:bodyPr wrap="square" lIns="0" tIns="0" rIns="0" bIns="0" rtlCol="0">
            <a:spAutoFit/>
          </a:bodyPr>
          <a:lstStyle/>
          <a:p>
            <a:r>
              <a:rPr lang="ro-RO" sz="800" b="1" dirty="0" smtClean="0">
                <a:solidFill>
                  <a:schemeClr val="bg1"/>
                </a:solidFill>
              </a:rPr>
              <a:t>Nu mai puțin de 45 zile</a:t>
            </a:r>
            <a:endParaRPr lang="en-GB" sz="800" b="1" dirty="0">
              <a:solidFill>
                <a:schemeClr val="bg1"/>
              </a:solidFill>
            </a:endParaRPr>
          </a:p>
        </p:txBody>
      </p:sp>
    </p:spTree>
    <p:extLst>
      <p:ext uri="{BB962C8B-B14F-4D97-AF65-F5344CB8AC3E}">
        <p14:creationId xmlns:p14="http://schemas.microsoft.com/office/powerpoint/2010/main" val="30134809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 Planificarea achizițiilor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589281" y="2369594"/>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Clientul va pregăti Planul de Procurări, și va obține acordul Băncii, înainte de începerea achizițiilor.</a:t>
            </a:r>
          </a:p>
          <a:p>
            <a:pPr marL="285750" indent="-285750">
              <a:lnSpc>
                <a:spcPct val="200000"/>
              </a:lnSpc>
              <a:buFont typeface="Wingdings" panose="05000000000000000000" pitchFamily="2" charset="2"/>
              <a:buChar char="Ø"/>
            </a:pPr>
            <a:r>
              <a:rPr lang="ro-RO" sz="1600" dirty="0"/>
              <a:t>Procedurile specifice de achiziții sunt stabilite în comun acord între Bancă și client și sunt specificate în documentația legală</a:t>
            </a:r>
          </a:p>
          <a:p>
            <a:pPr marL="285750" indent="-285750">
              <a:lnSpc>
                <a:spcPct val="200000"/>
              </a:lnSpc>
              <a:buFont typeface="Wingdings" panose="05000000000000000000" pitchFamily="2" charset="2"/>
              <a:buChar char="Ø"/>
            </a:pPr>
            <a:r>
              <a:rPr lang="ro-RO" sz="1600" dirty="0"/>
              <a:t>Modificările și ajustările planului, cu acordul </a:t>
            </a:r>
            <a:r>
              <a:rPr lang="ro-RO" sz="1600" dirty="0" smtClean="0"/>
              <a:t>Băncii, </a:t>
            </a:r>
            <a:r>
              <a:rPr lang="ro-RO" sz="1600" dirty="0"/>
              <a:t>se operează, după necesitate, pe întreaga durată a proiectului</a:t>
            </a:r>
          </a:p>
          <a:p>
            <a:pPr marL="285750" indent="-285750">
              <a:lnSpc>
                <a:spcPct val="200000"/>
              </a:lnSpc>
              <a:buFont typeface="Wingdings" panose="05000000000000000000" pitchFamily="2" charset="2"/>
              <a:buChar char="Ø"/>
            </a:pPr>
            <a:endParaRPr lang="ro-RO" sz="1600" dirty="0"/>
          </a:p>
        </p:txBody>
      </p:sp>
    </p:spTree>
    <p:extLst>
      <p:ext uri="{BB962C8B-B14F-4D97-AF65-F5344CB8AC3E}">
        <p14:creationId xmlns:p14="http://schemas.microsoft.com/office/powerpoint/2010/main" val="22595758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 Planificarea achizițiilor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306" y="1477201"/>
            <a:ext cx="8490068" cy="5103800"/>
          </a:xfrm>
          <a:prstGeom prst="rect">
            <a:avLst/>
          </a:prstGeom>
        </p:spPr>
      </p:pic>
    </p:spTree>
    <p:extLst>
      <p:ext uri="{BB962C8B-B14F-4D97-AF65-F5344CB8AC3E}">
        <p14:creationId xmlns:p14="http://schemas.microsoft.com/office/powerpoint/2010/main" val="6059699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a:t>
            </a:r>
            <a:r>
              <a:rPr lang="ro-RO" sz="1600" b="1" dirty="0">
                <a:solidFill>
                  <a:srgbClr val="002060"/>
                </a:solidFill>
              </a:rPr>
              <a:t>. Notificarea Generală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589281" y="2369594"/>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La etapa incipientă a Proiectului, Clientul publică o Notificare Generală de Achiziție, care oferă mediului de afaceri informații generale cu privire la natura și conținutul proiectului</a:t>
            </a:r>
          </a:p>
          <a:p>
            <a:pPr marL="285750" indent="-285750">
              <a:lnSpc>
                <a:spcPct val="200000"/>
              </a:lnSpc>
              <a:buFont typeface="Wingdings" panose="05000000000000000000" pitchFamily="2" charset="2"/>
              <a:buChar char="Ø"/>
            </a:pPr>
            <a:r>
              <a:rPr lang="ro-RO" sz="1600" dirty="0"/>
              <a:t>Notificarea include informații privind suma și scopul împrumutului pentru investiții și planul general de procurări, inclusiv:</a:t>
            </a:r>
          </a:p>
          <a:p>
            <a:pPr marL="742950" lvl="1" indent="-285750">
              <a:lnSpc>
                <a:spcPct val="150000"/>
              </a:lnSpc>
              <a:buFont typeface="Wingdings" panose="05000000000000000000" pitchFamily="2" charset="2"/>
              <a:buChar char="Ø"/>
            </a:pPr>
            <a:r>
              <a:rPr lang="ro-RO" sz="1600" dirty="0"/>
              <a:t>Bunurile, lucrările și serviciile ce urmează a fi achiziționate;</a:t>
            </a:r>
          </a:p>
          <a:p>
            <a:pPr marL="742950" lvl="1" indent="-285750">
              <a:lnSpc>
                <a:spcPct val="150000"/>
              </a:lnSpc>
              <a:buFont typeface="Wingdings" panose="05000000000000000000" pitchFamily="2" charset="2"/>
              <a:buChar char="Ø"/>
            </a:pPr>
            <a:r>
              <a:rPr lang="ro-RO" sz="1600" dirty="0"/>
              <a:t>Graficul preconizat; și</a:t>
            </a:r>
          </a:p>
          <a:p>
            <a:pPr marL="742950" lvl="1" indent="-285750">
              <a:lnSpc>
                <a:spcPct val="150000"/>
              </a:lnSpc>
              <a:buFont typeface="Wingdings" panose="05000000000000000000" pitchFamily="2" charset="2"/>
              <a:buChar char="Ø"/>
            </a:pPr>
            <a:r>
              <a:rPr lang="ro-RO" sz="1600" dirty="0"/>
              <a:t>Datele de contact pentru a-și exprima interesul și a obține informații suplimentare.</a:t>
            </a:r>
          </a:p>
          <a:p>
            <a:pPr marL="285750" indent="-285750">
              <a:lnSpc>
                <a:spcPct val="200000"/>
              </a:lnSpc>
              <a:buFont typeface="Wingdings" panose="05000000000000000000" pitchFamily="2" charset="2"/>
              <a:buChar char="Ø"/>
            </a:pPr>
            <a:endParaRPr lang="ro-RO" sz="1600" dirty="0"/>
          </a:p>
        </p:txBody>
      </p:sp>
    </p:spTree>
    <p:extLst>
      <p:ext uri="{BB962C8B-B14F-4D97-AF65-F5344CB8AC3E}">
        <p14:creationId xmlns:p14="http://schemas.microsoft.com/office/powerpoint/2010/main" val="9887561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a:t>
            </a:r>
            <a:r>
              <a:rPr lang="ro-RO" sz="1600" b="1" dirty="0">
                <a:solidFill>
                  <a:srgbClr val="002060"/>
                </a:solidFill>
              </a:rPr>
              <a:t>. Notificarea Generală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596757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Notificarea generală se publică cel târziu cu 45 de zile înainte de publicarea invitațiilor de participare la licitație de pe site-ul Băncii (www.ebrd.com)</a:t>
            </a:r>
          </a:p>
          <a:p>
            <a:pPr marL="285750" indent="-285750">
              <a:lnSpc>
                <a:spcPct val="200000"/>
              </a:lnSpc>
              <a:buFont typeface="Wingdings" panose="05000000000000000000" pitchFamily="2" charset="2"/>
              <a:buChar char="Ø"/>
            </a:pPr>
            <a:endParaRPr lang="ro-RO" sz="1600" dirty="0"/>
          </a:p>
          <a:p>
            <a:pPr>
              <a:lnSpc>
                <a:spcPct val="200000"/>
              </a:lnSpc>
            </a:pPr>
            <a:r>
              <a:rPr lang="ro-RO" sz="1600" dirty="0"/>
              <a:t>Exemplu:</a:t>
            </a:r>
          </a:p>
          <a:p>
            <a:r>
              <a:rPr lang="ro-RO" sz="1600" dirty="0">
                <a:hlinkClick r:id="rId7"/>
              </a:rPr>
              <a:t>http://</a:t>
            </a:r>
            <a:r>
              <a:rPr lang="ro-RO" sz="1600" dirty="0" smtClean="0">
                <a:hlinkClick r:id="rId7"/>
              </a:rPr>
              <a:t>www.ebrd.com/cs/Satellite?c=Content&amp;cid=1395254905950&amp;d=Mobile&amp;pagename=EBRD%2FContent%2FContentLayout</a:t>
            </a:r>
            <a:r>
              <a:rPr lang="ro-RO" sz="1600" dirty="0" smtClean="0"/>
              <a:t> </a:t>
            </a:r>
            <a:endParaRPr lang="ro-RO" sz="1600"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06384" y="1532623"/>
            <a:ext cx="2765013" cy="504837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21131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Elaborarea Documentelor de Licitație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536813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Tipul și formatul documentelor de licitație deschisă depind de obiectul achiziției:</a:t>
            </a:r>
          </a:p>
          <a:p>
            <a:pPr marL="742950" lvl="1" indent="-285750">
              <a:lnSpc>
                <a:spcPct val="150000"/>
              </a:lnSpc>
              <a:buFont typeface="Wingdings" panose="05000000000000000000" pitchFamily="2" charset="2"/>
              <a:buChar char="Ø"/>
            </a:pPr>
            <a:r>
              <a:rPr lang="ro-RO" sz="1400" dirty="0"/>
              <a:t>Procurarea bunurilor (</a:t>
            </a:r>
            <a:r>
              <a:rPr lang="ro-RO" sz="1400" dirty="0" err="1" smtClean="0"/>
              <a:t>Goods</a:t>
            </a:r>
            <a:r>
              <a:rPr lang="ro-RO" sz="1400" dirty="0" smtClean="0"/>
              <a:t>);</a:t>
            </a:r>
            <a:endParaRPr lang="ro-RO" sz="1400" dirty="0"/>
          </a:p>
          <a:p>
            <a:pPr marL="742950" lvl="1" indent="-285750">
              <a:lnSpc>
                <a:spcPct val="150000"/>
              </a:lnSpc>
              <a:buFont typeface="Wingdings" panose="05000000000000000000" pitchFamily="2" charset="2"/>
              <a:buChar char="Ø"/>
            </a:pPr>
            <a:r>
              <a:rPr lang="ro-RO" sz="1400" dirty="0"/>
              <a:t>Procurarea lucrărilor (Works);</a:t>
            </a:r>
          </a:p>
          <a:p>
            <a:pPr marL="742950" lvl="1" indent="-285750">
              <a:lnSpc>
                <a:spcPct val="150000"/>
              </a:lnSpc>
              <a:buFont typeface="Wingdings" panose="05000000000000000000" pitchFamily="2" charset="2"/>
              <a:buChar char="Ø"/>
            </a:pPr>
            <a:r>
              <a:rPr lang="ro-RO" sz="1400" dirty="0"/>
              <a:t>Furnizarea și montarea de instalații și echipamente (</a:t>
            </a:r>
            <a:r>
              <a:rPr lang="ro-RO" sz="1400" dirty="0" err="1"/>
              <a:t>Supply</a:t>
            </a:r>
            <a:r>
              <a:rPr lang="ro-RO" sz="1400" dirty="0"/>
              <a:t> </a:t>
            </a:r>
            <a:r>
              <a:rPr lang="ro-RO" sz="1400" dirty="0" err="1"/>
              <a:t>and</a:t>
            </a:r>
            <a:r>
              <a:rPr lang="ro-RO" sz="1400" dirty="0"/>
              <a:t> </a:t>
            </a:r>
            <a:r>
              <a:rPr lang="ro-RO" sz="1400" dirty="0" err="1"/>
              <a:t>Installation</a:t>
            </a:r>
            <a:r>
              <a:rPr lang="ro-RO" sz="1400" dirty="0"/>
              <a:t> of </a:t>
            </a:r>
            <a:r>
              <a:rPr lang="ro-RO" sz="1400" dirty="0" err="1"/>
              <a:t>Plant</a:t>
            </a:r>
            <a:r>
              <a:rPr lang="ro-RO" sz="1400" dirty="0"/>
              <a:t> </a:t>
            </a:r>
            <a:r>
              <a:rPr lang="ro-RO" sz="1400" dirty="0" err="1"/>
              <a:t>and</a:t>
            </a:r>
            <a:r>
              <a:rPr lang="ro-RO" sz="1400" dirty="0"/>
              <a:t> </a:t>
            </a:r>
            <a:r>
              <a:rPr lang="ro-RO" sz="1400" dirty="0" err="1"/>
              <a:t>Equipment</a:t>
            </a:r>
            <a:r>
              <a:rPr lang="ro-RO" sz="1400" dirty="0"/>
              <a:t>).</a:t>
            </a:r>
          </a:p>
          <a:p>
            <a:pPr marL="285750" indent="-285750">
              <a:lnSpc>
                <a:spcPct val="200000"/>
              </a:lnSpc>
              <a:buFont typeface="Wingdings" panose="05000000000000000000" pitchFamily="2" charset="2"/>
              <a:buChar char="Ø"/>
            </a:pPr>
            <a:r>
              <a:rPr lang="ro-RO" sz="1600" dirty="0" smtClean="0"/>
              <a:t>Formatul </a:t>
            </a:r>
            <a:r>
              <a:rPr lang="ro-RO" sz="1600" dirty="0"/>
              <a:t>standard al documentelor este disponibil pe site-ul BERD:</a:t>
            </a:r>
          </a:p>
          <a:p>
            <a:pPr marL="285750" indent="-285750">
              <a:buFont typeface="Wingdings" panose="05000000000000000000" pitchFamily="2" charset="2"/>
              <a:buChar char="Ø"/>
            </a:pPr>
            <a:r>
              <a:rPr lang="ro-RO" sz="1600" dirty="0">
                <a:hlinkClick r:id="rId7"/>
              </a:rPr>
              <a:t>http://</a:t>
            </a:r>
            <a:r>
              <a:rPr lang="ro-RO" sz="1600" dirty="0" smtClean="0">
                <a:hlinkClick r:id="rId7"/>
              </a:rPr>
              <a:t>www.ebrd.com/work-with-us/procurement/project-procurement/standard-procurement-documents.html</a:t>
            </a:r>
            <a:r>
              <a:rPr lang="ro-RO" sz="1600" dirty="0" smtClean="0"/>
              <a:t> </a:t>
            </a:r>
            <a:endParaRPr lang="ro-RO" sz="1600" dirty="0"/>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2366" y="2463105"/>
            <a:ext cx="3711634" cy="341554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35532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3853" y="1845309"/>
            <a:ext cx="9130148"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Documentul de </a:t>
            </a:r>
            <a:r>
              <a:rPr lang="ro-RO" sz="1600" b="1" dirty="0" smtClean="0">
                <a:solidFill>
                  <a:srgbClr val="002060"/>
                </a:solidFill>
              </a:rPr>
              <a:t>licitație pentru </a:t>
            </a:r>
            <a:r>
              <a:rPr lang="ro-RO" sz="1600" b="1" dirty="0">
                <a:solidFill>
                  <a:srgbClr val="002060"/>
                </a:solidFill>
              </a:rPr>
              <a:t>Procurarea Bunurilor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536813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De regulă se efectuează într-o singură etapă de licitație, fără </a:t>
            </a:r>
            <a:r>
              <a:rPr lang="ro-RO" sz="1600" dirty="0" smtClean="0"/>
              <a:t>pre-calificare</a:t>
            </a:r>
          </a:p>
          <a:p>
            <a:pPr>
              <a:lnSpc>
                <a:spcPct val="200000"/>
              </a:lnSpc>
            </a:pPr>
            <a:endParaRPr lang="ro-RO" sz="1600" dirty="0"/>
          </a:p>
          <a:p>
            <a:pPr marL="285750" indent="-285750">
              <a:buFont typeface="Wingdings" panose="05000000000000000000" pitchFamily="2" charset="2"/>
              <a:buChar char="Ø"/>
            </a:pPr>
            <a:r>
              <a:rPr lang="ro-RO" sz="1600" dirty="0"/>
              <a:t>Formularul Standard </a:t>
            </a:r>
            <a:r>
              <a:rPr lang="ro-RO" sz="1600" dirty="0">
                <a:hlinkClick r:id="rId7"/>
              </a:rPr>
              <a:t>http://www.ebrd.com/cs/Satellite?c=Content&amp;cid=1395242704522&amp;d=&amp;</a:t>
            </a:r>
            <a:r>
              <a:rPr lang="ro-RO" sz="1600" dirty="0" smtClean="0">
                <a:hlinkClick r:id="rId7"/>
              </a:rPr>
              <a:t>pagename=EBRD%2FContent%2FDownloadDocument</a:t>
            </a:r>
            <a:r>
              <a:rPr lang="ro-RO" sz="1600" dirty="0" smtClean="0"/>
              <a:t>   </a:t>
            </a:r>
            <a:endParaRPr lang="ro-RO" sz="1600" dirty="0"/>
          </a:p>
          <a:p>
            <a:pPr marL="285750" indent="-285750">
              <a:lnSpc>
                <a:spcPct val="200000"/>
              </a:lnSpc>
              <a:buFont typeface="Wingdings" panose="05000000000000000000" pitchFamily="2" charset="2"/>
              <a:buChar char="Ø"/>
            </a:pPr>
            <a:endParaRPr lang="ro-RO" sz="1600"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31840" y="2171334"/>
            <a:ext cx="3144599" cy="4409667"/>
          </a:xfrm>
          <a:prstGeom prst="rect">
            <a:avLst/>
          </a:prstGeom>
        </p:spPr>
      </p:pic>
    </p:spTree>
    <p:extLst>
      <p:ext uri="{BB962C8B-B14F-4D97-AF65-F5344CB8AC3E}">
        <p14:creationId xmlns:p14="http://schemas.microsoft.com/office/powerpoint/2010/main" val="34472620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3853" y="1845309"/>
            <a:ext cx="9130148"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Documentul de </a:t>
            </a:r>
            <a:r>
              <a:rPr lang="ro-RO" sz="1600" b="1" dirty="0" smtClean="0">
                <a:solidFill>
                  <a:srgbClr val="002060"/>
                </a:solidFill>
              </a:rPr>
              <a:t>licitație pentru </a:t>
            </a:r>
            <a:r>
              <a:rPr lang="ro-RO" sz="1600" b="1" dirty="0">
                <a:solidFill>
                  <a:srgbClr val="002060"/>
                </a:solidFill>
              </a:rPr>
              <a:t>Procurarea </a:t>
            </a:r>
            <a:r>
              <a:rPr lang="ro-RO" sz="1600" b="1" dirty="0" smtClean="0">
                <a:solidFill>
                  <a:srgbClr val="002060"/>
                </a:solidFill>
              </a:rPr>
              <a:t>Lucrărilor</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536813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De regulă se efectuează într-o singură etapă de licitație, </a:t>
            </a:r>
            <a:r>
              <a:rPr lang="ro-RO" sz="1600" dirty="0" smtClean="0"/>
              <a:t>cu sau fără pre-calificare</a:t>
            </a:r>
          </a:p>
          <a:p>
            <a:pPr>
              <a:lnSpc>
                <a:spcPct val="200000"/>
              </a:lnSpc>
            </a:pPr>
            <a:endParaRPr lang="ro-RO" sz="1600" dirty="0"/>
          </a:p>
          <a:p>
            <a:pPr marL="285750" indent="-285750">
              <a:buFont typeface="Wingdings" panose="05000000000000000000" pitchFamily="2" charset="2"/>
              <a:buChar char="Ø"/>
            </a:pPr>
            <a:r>
              <a:rPr lang="ro-RO" sz="1600" dirty="0"/>
              <a:t>Formularul Standard </a:t>
            </a:r>
            <a:r>
              <a:rPr lang="ro-RO" sz="1600" dirty="0">
                <a:hlinkClick r:id="rId7"/>
              </a:rPr>
              <a:t>http://www.ebrd.com/cs/Satellite?c=Content&amp;cid=1395242704558&amp;d=&amp;</a:t>
            </a:r>
            <a:r>
              <a:rPr lang="ro-RO" sz="1600" dirty="0" smtClean="0">
                <a:hlinkClick r:id="rId7"/>
              </a:rPr>
              <a:t>pagename=EBRD%2FContent%2FDownloadDocument</a:t>
            </a:r>
            <a:r>
              <a:rPr lang="ro-RO" sz="1600" dirty="0" smtClean="0"/>
              <a:t>      </a:t>
            </a:r>
            <a:endParaRPr lang="ro-RO" sz="1600" dirty="0"/>
          </a:p>
          <a:p>
            <a:pPr marL="285750" indent="-285750">
              <a:lnSpc>
                <a:spcPct val="200000"/>
              </a:lnSpc>
              <a:buFont typeface="Wingdings" panose="05000000000000000000" pitchFamily="2" charset="2"/>
              <a:buChar char="Ø"/>
            </a:pPr>
            <a:endParaRPr lang="ro-RO" sz="1600" dirty="0"/>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40585" y="2226543"/>
            <a:ext cx="2947782" cy="4185047"/>
          </a:xfrm>
          <a:prstGeom prst="rect">
            <a:avLst/>
          </a:prstGeom>
        </p:spPr>
      </p:pic>
    </p:spTree>
    <p:extLst>
      <p:ext uri="{BB962C8B-B14F-4D97-AF65-F5344CB8AC3E}">
        <p14:creationId xmlns:p14="http://schemas.microsoft.com/office/powerpoint/2010/main" val="11035035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nSpc>
                <a:spcPct val="250000"/>
              </a:lnSpc>
            </a:pPr>
            <a:r>
              <a:rPr lang="ro-RO" sz="1600" b="1" dirty="0" smtClean="0">
                <a:solidFill>
                  <a:srgbClr val="002060"/>
                </a:solidFill>
              </a:rPr>
              <a:t>Conținut</a:t>
            </a:r>
            <a:br>
              <a:rPr lang="ro-RO" sz="1600" b="1" dirty="0" smtClean="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chemeClr val="tx1">
                    <a:lumMod val="65000"/>
                    <a:lumOff val="35000"/>
                  </a:schemeClr>
                </a:solidFill>
              </a:rPr>
              <a:t>PARTEA 1: INTRODUCERE</a:t>
            </a:r>
            <a:br>
              <a:rPr lang="ro-RO" sz="1600" b="1" dirty="0" smtClean="0">
                <a:solidFill>
                  <a:schemeClr val="tx1">
                    <a:lumMod val="65000"/>
                    <a:lumOff val="35000"/>
                  </a:schemeClr>
                </a:solidFill>
              </a:rPr>
            </a:br>
            <a:r>
              <a:rPr lang="ro-RO" sz="1600" b="1" dirty="0" smtClean="0">
                <a:solidFill>
                  <a:schemeClr val="tx1">
                    <a:lumMod val="65000"/>
                    <a:lumOff val="35000"/>
                  </a:schemeClr>
                </a:solidFill>
              </a:rPr>
              <a:t>PARTEA 2: PRINCIPIILE ȘI REGULILE DE ACHIZIȚII BERD</a:t>
            </a:r>
            <a:br>
              <a:rPr lang="ro-RO" sz="1600" b="1" dirty="0" smtClean="0">
                <a:solidFill>
                  <a:schemeClr val="tx1">
                    <a:lumMod val="65000"/>
                    <a:lumOff val="35000"/>
                  </a:schemeClr>
                </a:solidFill>
              </a:rPr>
            </a:br>
            <a:r>
              <a:rPr lang="ro-RO" sz="1600" b="1" dirty="0">
                <a:solidFill>
                  <a:schemeClr val="tx1">
                    <a:lumMod val="65000"/>
                    <a:lumOff val="35000"/>
                  </a:schemeClr>
                </a:solidFill>
              </a:rPr>
              <a:t>PARTEA </a:t>
            </a:r>
            <a:r>
              <a:rPr lang="ro-RO" sz="1600" b="1" dirty="0" smtClean="0">
                <a:solidFill>
                  <a:schemeClr val="tx1">
                    <a:lumMod val="65000"/>
                    <a:lumOff val="35000"/>
                  </a:schemeClr>
                </a:solidFill>
              </a:rPr>
              <a:t>3: ACHIZIȚII DE BUNURI, LUCRĂRI ȘI SERVICII ASOCIATE</a:t>
            </a:r>
            <a:br>
              <a:rPr lang="ro-RO" sz="1600" b="1" dirty="0" smtClean="0">
                <a:solidFill>
                  <a:schemeClr val="tx1">
                    <a:lumMod val="65000"/>
                    <a:lumOff val="35000"/>
                  </a:schemeClr>
                </a:solidFill>
              </a:rPr>
            </a:br>
            <a:r>
              <a:rPr lang="ro-RO" sz="1600" b="1" dirty="0">
                <a:solidFill>
                  <a:schemeClr val="tx1">
                    <a:lumMod val="65000"/>
                    <a:lumOff val="35000"/>
                  </a:schemeClr>
                </a:solidFill>
              </a:rPr>
              <a:t>PARTEA </a:t>
            </a:r>
            <a:r>
              <a:rPr lang="ro-RO" sz="1600" b="1" dirty="0" smtClean="0">
                <a:solidFill>
                  <a:schemeClr val="tx1">
                    <a:lumMod val="65000"/>
                    <a:lumOff val="35000"/>
                  </a:schemeClr>
                </a:solidFill>
              </a:rPr>
              <a:t>4: ACHIZIȚIILE SERVICIILOR DE CONSULTANȚĂ</a:t>
            </a:r>
            <a:endParaRPr lang="ro-RO" sz="1600" b="1" dirty="0">
              <a:solidFill>
                <a:schemeClr val="tx1">
                  <a:lumMod val="65000"/>
                  <a:lumOff val="35000"/>
                </a:schemeClr>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3853" y="1845309"/>
            <a:ext cx="5716387" cy="389664"/>
          </a:xfrm>
        </p:spPr>
        <p:txBody>
          <a:bodyPr/>
          <a:lstStyle/>
          <a:p>
            <a:r>
              <a:rPr lang="ro-RO" sz="1600" b="1" dirty="0">
                <a:solidFill>
                  <a:srgbClr val="002060"/>
                </a:solidFill>
              </a:rPr>
              <a:t>Etapa </a:t>
            </a:r>
            <a:r>
              <a:rPr lang="ro-RO" sz="1600" b="1" dirty="0" smtClean="0">
                <a:solidFill>
                  <a:srgbClr val="002060"/>
                </a:solidFill>
              </a:rPr>
              <a:t>III</a:t>
            </a:r>
            <a:r>
              <a:rPr lang="ro-RO" sz="1600" b="1" dirty="0">
                <a:solidFill>
                  <a:srgbClr val="002060"/>
                </a:solidFill>
              </a:rPr>
              <a:t>. Documentul de </a:t>
            </a:r>
            <a:r>
              <a:rPr lang="ro-RO" sz="1600" b="1" dirty="0" smtClean="0">
                <a:solidFill>
                  <a:srgbClr val="002060"/>
                </a:solidFill>
              </a:rPr>
              <a:t>licitație pentru </a:t>
            </a:r>
            <a:r>
              <a:rPr lang="ro-RO" sz="1600" b="1" dirty="0">
                <a:solidFill>
                  <a:srgbClr val="002060"/>
                </a:solidFill>
              </a:rPr>
              <a:t>Furnizare și Montarea Instalațiilor și Echipamentelor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536813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De regulă se efectuează într-o singură </a:t>
            </a:r>
            <a:r>
              <a:rPr lang="ro-RO" sz="1600" dirty="0" smtClean="0"/>
              <a:t>sau două etape </a:t>
            </a:r>
            <a:r>
              <a:rPr lang="ro-RO" sz="1600" dirty="0"/>
              <a:t>de licitație, </a:t>
            </a:r>
            <a:r>
              <a:rPr lang="ro-RO" sz="1600" dirty="0" smtClean="0"/>
              <a:t>cu sau fără pre-calificare</a:t>
            </a:r>
          </a:p>
          <a:p>
            <a:pPr>
              <a:lnSpc>
                <a:spcPct val="200000"/>
              </a:lnSpc>
            </a:pPr>
            <a:endParaRPr lang="ro-RO" sz="1600" dirty="0"/>
          </a:p>
          <a:p>
            <a:pPr marL="285750" indent="-285750">
              <a:buFont typeface="Wingdings" panose="05000000000000000000" pitchFamily="2" charset="2"/>
              <a:buChar char="Ø"/>
            </a:pPr>
            <a:r>
              <a:rPr lang="ro-RO" sz="1600" dirty="0"/>
              <a:t>Formularul Standard </a:t>
            </a:r>
            <a:r>
              <a:rPr lang="ro-RO" sz="1600" dirty="0">
                <a:hlinkClick r:id="rId7"/>
              </a:rPr>
              <a:t>http://www.ebrd.com/cs/Satellite?c=Content&amp;cid=1395242704558&amp;d=&amp;</a:t>
            </a:r>
            <a:r>
              <a:rPr lang="ro-RO" sz="1600" dirty="0" smtClean="0">
                <a:hlinkClick r:id="rId7"/>
              </a:rPr>
              <a:t>pagename=EBRD%2FContent%2FDownloadDocument</a:t>
            </a:r>
            <a:r>
              <a:rPr lang="ro-RO" sz="1600" dirty="0" smtClean="0"/>
              <a:t>  </a:t>
            </a:r>
            <a:endParaRPr lang="ro-RO" sz="1600" dirty="0"/>
          </a:p>
          <a:p>
            <a:pPr marL="285750" indent="-285750">
              <a:buFont typeface="Wingdings" panose="05000000000000000000" pitchFamily="2" charset="2"/>
              <a:buChar char="Ø"/>
            </a:pPr>
            <a:endParaRPr lang="ro-RO" sz="1600" dirty="0"/>
          </a:p>
          <a:p>
            <a:pPr marL="285750" indent="-285750">
              <a:lnSpc>
                <a:spcPct val="200000"/>
              </a:lnSpc>
              <a:buFont typeface="Wingdings" panose="05000000000000000000" pitchFamily="2" charset="2"/>
              <a:buChar char="Ø"/>
            </a:pPr>
            <a:endParaRPr lang="ro-RO" sz="1600"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30240" y="1853329"/>
            <a:ext cx="3301180" cy="466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94563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Conținutul d</a:t>
            </a:r>
            <a:r>
              <a:rPr lang="ro-RO" sz="1600" b="1" dirty="0" smtClean="0">
                <a:solidFill>
                  <a:srgbClr val="002060"/>
                </a:solidFill>
              </a:rPr>
              <a:t>ocumentelor de licitație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48405" y="2121781"/>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PARTEA 1 –  PROCEDURI DE LICITAȚIE	</a:t>
            </a:r>
          </a:p>
          <a:p>
            <a:pPr marL="742950" lvl="1" indent="-285750">
              <a:lnSpc>
                <a:spcPct val="150000"/>
              </a:lnSpc>
              <a:buFont typeface="Wingdings" panose="05000000000000000000" pitchFamily="2" charset="2"/>
              <a:buChar char="Ø"/>
            </a:pPr>
            <a:r>
              <a:rPr lang="ro-RO" sz="1400" dirty="0"/>
              <a:t>Secțiunea I:  Instrucțiuni pentru ofertanți	</a:t>
            </a:r>
          </a:p>
          <a:p>
            <a:pPr marL="742950" lvl="1" indent="-285750">
              <a:lnSpc>
                <a:spcPct val="150000"/>
              </a:lnSpc>
              <a:buFont typeface="Wingdings" panose="05000000000000000000" pitchFamily="2" charset="2"/>
              <a:buChar char="Ø"/>
            </a:pPr>
            <a:r>
              <a:rPr lang="ro-RO" sz="1400" dirty="0"/>
              <a:t>Secțiunea II:  Fișa de date a licitației (Tender Data </a:t>
            </a:r>
            <a:r>
              <a:rPr lang="ro-RO" sz="1400" dirty="0" err="1"/>
              <a:t>Sheet</a:t>
            </a:r>
            <a:r>
              <a:rPr lang="ro-RO" sz="1400" dirty="0"/>
              <a:t>, TDS)	</a:t>
            </a:r>
          </a:p>
          <a:p>
            <a:pPr marL="742950" lvl="1" indent="-285750">
              <a:lnSpc>
                <a:spcPct val="150000"/>
              </a:lnSpc>
              <a:buFont typeface="Wingdings" panose="05000000000000000000" pitchFamily="2" charset="2"/>
              <a:buChar char="Ø"/>
            </a:pPr>
            <a:r>
              <a:rPr lang="ro-RO" sz="1400" dirty="0"/>
              <a:t>Secțiunea III: Criterii de evaluare și calificare 	</a:t>
            </a:r>
          </a:p>
          <a:p>
            <a:pPr marL="742950" lvl="1" indent="-285750">
              <a:lnSpc>
                <a:spcPct val="150000"/>
              </a:lnSpc>
              <a:buFont typeface="Wingdings" panose="05000000000000000000" pitchFamily="2" charset="2"/>
              <a:buChar char="Ø"/>
            </a:pPr>
            <a:r>
              <a:rPr lang="ro-RO" sz="1400" dirty="0"/>
              <a:t>Secțiunea IV: Formele de ofertă	</a:t>
            </a:r>
          </a:p>
          <a:p>
            <a:pPr marL="742950" lvl="1" indent="-285750">
              <a:lnSpc>
                <a:spcPct val="150000"/>
              </a:lnSpc>
              <a:buFont typeface="Wingdings" panose="05000000000000000000" pitchFamily="2" charset="2"/>
              <a:buChar char="Ø"/>
            </a:pPr>
            <a:r>
              <a:rPr lang="ro-RO" sz="1400" dirty="0"/>
              <a:t>Secțiunea V:  Țările eligibile	</a:t>
            </a:r>
          </a:p>
          <a:p>
            <a:pPr marL="285750" indent="-285750">
              <a:lnSpc>
                <a:spcPct val="200000"/>
              </a:lnSpc>
              <a:buFont typeface="Wingdings" panose="05000000000000000000" pitchFamily="2" charset="2"/>
              <a:buChar char="Ø"/>
            </a:pPr>
            <a:r>
              <a:rPr lang="ro-RO" sz="1600" dirty="0" smtClean="0"/>
              <a:t>PARTEA </a:t>
            </a:r>
            <a:r>
              <a:rPr lang="ro-RO" sz="1600" dirty="0"/>
              <a:t>2 – Cerințe	</a:t>
            </a:r>
          </a:p>
          <a:p>
            <a:pPr marL="742950" lvl="1" indent="-285750">
              <a:buFont typeface="Wingdings" panose="05000000000000000000" pitchFamily="2" charset="2"/>
              <a:buChar char="Ø"/>
            </a:pPr>
            <a:r>
              <a:rPr lang="ro-RO" sz="1400" dirty="0"/>
              <a:t>Secțiunea VI:  Cerințe de furnizare</a:t>
            </a:r>
          </a:p>
          <a:p>
            <a:pPr marL="285750" indent="-285750">
              <a:lnSpc>
                <a:spcPct val="200000"/>
              </a:lnSpc>
              <a:buFont typeface="Wingdings" panose="05000000000000000000" pitchFamily="2" charset="2"/>
              <a:buChar char="Ø"/>
            </a:pPr>
            <a:r>
              <a:rPr lang="ro-RO" sz="1600" dirty="0" smtClean="0"/>
              <a:t>PARTEA </a:t>
            </a:r>
            <a:r>
              <a:rPr lang="ro-RO" sz="1600" dirty="0"/>
              <a:t>3 – Condiții contractuale și formele de contract	</a:t>
            </a:r>
          </a:p>
          <a:p>
            <a:pPr marL="742950" lvl="1" indent="-285750">
              <a:lnSpc>
                <a:spcPct val="150000"/>
              </a:lnSpc>
              <a:buFont typeface="Wingdings" panose="05000000000000000000" pitchFamily="2" charset="2"/>
              <a:buChar char="Ø"/>
            </a:pPr>
            <a:r>
              <a:rPr lang="ro-RO" sz="1400" dirty="0"/>
              <a:t>Secțiunea VII:  Condițiile generale ale Contractului (GCC)	</a:t>
            </a:r>
          </a:p>
          <a:p>
            <a:pPr marL="742950" lvl="1" indent="-285750">
              <a:lnSpc>
                <a:spcPct val="150000"/>
              </a:lnSpc>
              <a:buFont typeface="Wingdings" panose="05000000000000000000" pitchFamily="2" charset="2"/>
              <a:buChar char="Ø"/>
            </a:pPr>
            <a:r>
              <a:rPr lang="ro-RO" sz="1400" dirty="0"/>
              <a:t>Secțiunea VIII:  Condițiile particulare ale Contractului (PCC)</a:t>
            </a:r>
          </a:p>
          <a:p>
            <a:pPr marL="742950" lvl="1" indent="-285750">
              <a:lnSpc>
                <a:spcPct val="150000"/>
              </a:lnSpc>
              <a:buFont typeface="Wingdings" panose="05000000000000000000" pitchFamily="2" charset="2"/>
              <a:buChar char="Ø"/>
            </a:pPr>
            <a:r>
              <a:rPr lang="ro-RO" sz="1400" dirty="0"/>
              <a:t>Secțiunea IX:  Anexă la PCC  - Formulare de contract	</a:t>
            </a:r>
          </a:p>
          <a:p>
            <a:pPr marL="742950" lvl="1" indent="-285750">
              <a:lnSpc>
                <a:spcPct val="200000"/>
              </a:lnSpc>
              <a:buFont typeface="Wingdings" panose="05000000000000000000" pitchFamily="2" charset="2"/>
              <a:buChar char="Ø"/>
            </a:pPr>
            <a:endParaRPr lang="ro-RO" sz="1400" dirty="0"/>
          </a:p>
        </p:txBody>
      </p:sp>
    </p:spTree>
    <p:extLst>
      <p:ext uri="{BB962C8B-B14F-4D97-AF65-F5344CB8AC3E}">
        <p14:creationId xmlns:p14="http://schemas.microsoft.com/office/powerpoint/2010/main" val="18818506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Conținutul DL. </a:t>
            </a: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Partea </a:t>
            </a:r>
            <a:r>
              <a:rPr lang="ro-RO" sz="1600" b="1" dirty="0">
                <a:solidFill>
                  <a:srgbClr val="002060"/>
                </a:solidFill>
              </a:rPr>
              <a:t>1 Secțiunea I. </a:t>
            </a:r>
            <a:r>
              <a:rPr lang="ro-RO" sz="1600" b="1" dirty="0" smtClean="0">
                <a:solidFill>
                  <a:srgbClr val="002060"/>
                </a:solidFill>
              </a:rPr>
              <a:t>Instrucțiuni </a:t>
            </a:r>
            <a:r>
              <a:rPr lang="ro-RO" sz="1600" b="1" dirty="0">
                <a:solidFill>
                  <a:srgbClr val="002060"/>
                </a:solidFill>
              </a:rPr>
              <a:t>pentru ofertanți</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nSpc>
                <a:spcPct val="200000"/>
              </a:lnSpc>
            </a:pPr>
            <a:r>
              <a:rPr lang="ro-RO" sz="1400" dirty="0"/>
              <a:t>A.	Informații generale 	</a:t>
            </a:r>
          </a:p>
          <a:p>
            <a:pPr>
              <a:lnSpc>
                <a:spcPct val="200000"/>
              </a:lnSpc>
            </a:pPr>
            <a:r>
              <a:rPr lang="ro-RO" sz="1400" dirty="0"/>
              <a:t>B.	</a:t>
            </a:r>
            <a:r>
              <a:rPr lang="ro-RO" sz="1400" dirty="0" smtClean="0"/>
              <a:t>Conținutul </a:t>
            </a:r>
            <a:r>
              <a:rPr lang="ro-RO" sz="1400" dirty="0"/>
              <a:t>Caietului de sarcini	</a:t>
            </a:r>
          </a:p>
          <a:p>
            <a:pPr>
              <a:lnSpc>
                <a:spcPct val="200000"/>
              </a:lnSpc>
            </a:pPr>
            <a:r>
              <a:rPr lang="ro-RO" sz="1400" dirty="0"/>
              <a:t>C.	Pregătirea ofertelor	</a:t>
            </a:r>
          </a:p>
          <a:p>
            <a:pPr>
              <a:lnSpc>
                <a:spcPct val="200000"/>
              </a:lnSpc>
            </a:pPr>
            <a:r>
              <a:rPr lang="ro-RO" sz="1400" dirty="0"/>
              <a:t>D.	Depunerea </a:t>
            </a:r>
            <a:r>
              <a:rPr lang="ro-RO" sz="1400" dirty="0" err="1"/>
              <a:t>şi</a:t>
            </a:r>
            <a:r>
              <a:rPr lang="ro-RO" sz="1400" dirty="0"/>
              <a:t> deschiderea ofertelor	</a:t>
            </a:r>
          </a:p>
          <a:p>
            <a:pPr>
              <a:lnSpc>
                <a:spcPct val="200000"/>
              </a:lnSpc>
            </a:pPr>
            <a:r>
              <a:rPr lang="ro-RO" sz="1400" dirty="0"/>
              <a:t>E.	Examinarea ofertelor	</a:t>
            </a:r>
          </a:p>
          <a:p>
            <a:pPr>
              <a:lnSpc>
                <a:spcPct val="200000"/>
              </a:lnSpc>
            </a:pPr>
            <a:r>
              <a:rPr lang="ro-RO" sz="1400" dirty="0"/>
              <a:t>F.	Evaluarea </a:t>
            </a:r>
            <a:r>
              <a:rPr lang="ro-RO" sz="1400" dirty="0" err="1"/>
              <a:t>şi</a:t>
            </a:r>
            <a:r>
              <a:rPr lang="ro-RO" sz="1400" dirty="0"/>
              <a:t> compararea Ofertelor	</a:t>
            </a:r>
          </a:p>
          <a:p>
            <a:pPr>
              <a:lnSpc>
                <a:spcPct val="200000"/>
              </a:lnSpc>
            </a:pPr>
            <a:r>
              <a:rPr lang="ro-RO" sz="1400" dirty="0"/>
              <a:t>G.	Atribuirea Contractului	</a:t>
            </a:r>
          </a:p>
          <a:p>
            <a:pPr marL="742950" lvl="1" indent="-285750">
              <a:lnSpc>
                <a:spcPct val="200000"/>
              </a:lnSpc>
              <a:buFont typeface="Wingdings" panose="05000000000000000000" pitchFamily="2" charset="2"/>
              <a:buChar char="Ø"/>
            </a:pPr>
            <a:endParaRPr lang="ro-RO" sz="1400" dirty="0"/>
          </a:p>
        </p:txBody>
      </p:sp>
    </p:spTree>
    <p:extLst>
      <p:ext uri="{BB962C8B-B14F-4D97-AF65-F5344CB8AC3E}">
        <p14:creationId xmlns:p14="http://schemas.microsoft.com/office/powerpoint/2010/main" val="39212954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Secțiunea II. </a:t>
            </a:r>
            <a:r>
              <a:rPr lang="ro-RO" sz="1600" b="1" dirty="0" smtClean="0">
                <a:solidFill>
                  <a:srgbClr val="002060"/>
                </a:solidFill>
              </a:rPr>
              <a:t>Fișa </a:t>
            </a:r>
            <a:r>
              <a:rPr lang="ro-RO" sz="1600" b="1" dirty="0">
                <a:solidFill>
                  <a:srgbClr val="002060"/>
                </a:solidFill>
              </a:rPr>
              <a:t>de date a licitației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21964" y="2708415"/>
            <a:ext cx="4666622"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b="0" dirty="0"/>
              <a:t>Cumpărătorul trebuie să precizeze în Fișa de Date </a:t>
            </a:r>
            <a:r>
              <a:rPr lang="ro-RO" sz="1600" b="0" dirty="0" smtClean="0"/>
              <a:t>al </a:t>
            </a:r>
            <a:r>
              <a:rPr lang="ro-RO" sz="1600" b="0" dirty="0"/>
              <a:t>Licitației informațiile și cerințele specifice achiziției, cum ar fi termenii de desfășurare a licitației, regulile aplicabile privind prețurile de licitație, moneda și criteriile de evaluare a ofertelor.</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07279" y="1731973"/>
            <a:ext cx="4214757" cy="484902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71900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a:t>
            </a:r>
            <a:r>
              <a:rPr lang="it-IT" sz="1600" b="1" dirty="0">
                <a:solidFill>
                  <a:srgbClr val="002060"/>
                </a:solidFill>
              </a:rPr>
              <a:t>Secțiunea III. </a:t>
            </a:r>
            <a:r>
              <a:rPr lang="it-IT" sz="1600" b="1" dirty="0" smtClean="0">
                <a:solidFill>
                  <a:srgbClr val="002060"/>
                </a:solidFill>
              </a:rPr>
              <a:t>Criterii </a:t>
            </a:r>
            <a:r>
              <a:rPr lang="it-IT" sz="1600" b="1" dirty="0">
                <a:solidFill>
                  <a:srgbClr val="002060"/>
                </a:solidFill>
              </a:rPr>
              <a:t>de evaluare și calificare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140" y="2384912"/>
            <a:ext cx="9077985" cy="4126639"/>
          </a:xfrm>
          <a:prstGeom prst="rect">
            <a:avLst/>
          </a:prstGeom>
        </p:spPr>
      </p:pic>
    </p:spTree>
    <p:extLst>
      <p:ext uri="{BB962C8B-B14F-4D97-AF65-F5344CB8AC3E}">
        <p14:creationId xmlns:p14="http://schemas.microsoft.com/office/powerpoint/2010/main" val="26534886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a:t>
            </a:r>
            <a:r>
              <a:rPr lang="it-IT" sz="1600" b="1" dirty="0">
                <a:solidFill>
                  <a:srgbClr val="002060"/>
                </a:solidFill>
              </a:rPr>
              <a:t>Secțiunea III. </a:t>
            </a:r>
            <a:r>
              <a:rPr lang="it-IT" sz="1600" b="1" dirty="0" smtClean="0">
                <a:solidFill>
                  <a:srgbClr val="002060"/>
                </a:solidFill>
              </a:rPr>
              <a:t>Criterii </a:t>
            </a:r>
            <a:r>
              <a:rPr lang="it-IT" sz="1600" b="1" dirty="0">
                <a:solidFill>
                  <a:srgbClr val="002060"/>
                </a:solidFill>
              </a:rPr>
              <a:t>de evaluare și calificare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852" y="2617633"/>
            <a:ext cx="9134878" cy="3261018"/>
          </a:xfrm>
          <a:prstGeom prst="rect">
            <a:avLst/>
          </a:prstGeom>
        </p:spPr>
      </p:pic>
    </p:spTree>
    <p:extLst>
      <p:ext uri="{BB962C8B-B14F-4D97-AF65-F5344CB8AC3E}">
        <p14:creationId xmlns:p14="http://schemas.microsoft.com/office/powerpoint/2010/main" val="5631853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a:t>
            </a:r>
            <a:r>
              <a:rPr lang="it-IT" sz="1600" b="1" dirty="0">
                <a:solidFill>
                  <a:srgbClr val="002060"/>
                </a:solidFill>
              </a:rPr>
              <a:t>Secțiunea III. </a:t>
            </a:r>
            <a:r>
              <a:rPr lang="it-IT" sz="1600" b="1" dirty="0" smtClean="0">
                <a:solidFill>
                  <a:srgbClr val="002060"/>
                </a:solidFill>
              </a:rPr>
              <a:t>Criterii </a:t>
            </a:r>
            <a:r>
              <a:rPr lang="it-IT" sz="1600" b="1" dirty="0">
                <a:solidFill>
                  <a:srgbClr val="002060"/>
                </a:solidFill>
              </a:rPr>
              <a:t>de evaluare și calificare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3360" y="1596480"/>
            <a:ext cx="8774580" cy="5078640"/>
          </a:xfrm>
          <a:prstGeom prst="rect">
            <a:avLst/>
          </a:prstGeom>
        </p:spPr>
      </p:pic>
    </p:spTree>
    <p:extLst>
      <p:ext uri="{BB962C8B-B14F-4D97-AF65-F5344CB8AC3E}">
        <p14:creationId xmlns:p14="http://schemas.microsoft.com/office/powerpoint/2010/main" val="8538395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a:t>
            </a:r>
            <a:r>
              <a:rPr lang="it-IT" sz="1600" b="1" dirty="0">
                <a:solidFill>
                  <a:srgbClr val="002060"/>
                </a:solidFill>
              </a:rPr>
              <a:t>Secțiunea III. </a:t>
            </a:r>
            <a:r>
              <a:rPr lang="it-IT" sz="1600" b="1" dirty="0" smtClean="0">
                <a:solidFill>
                  <a:srgbClr val="002060"/>
                </a:solidFill>
              </a:rPr>
              <a:t>Criterii </a:t>
            </a:r>
            <a:r>
              <a:rPr lang="it-IT" sz="1600" b="1" dirty="0">
                <a:solidFill>
                  <a:srgbClr val="002060"/>
                </a:solidFill>
              </a:rPr>
              <a:t>de evaluare și calificare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2787090"/>
            <a:ext cx="9144000" cy="3289209"/>
          </a:xfrm>
          <a:prstGeom prst="rect">
            <a:avLst/>
          </a:prstGeom>
        </p:spPr>
      </p:pic>
    </p:spTree>
    <p:extLst>
      <p:ext uri="{BB962C8B-B14F-4D97-AF65-F5344CB8AC3E}">
        <p14:creationId xmlns:p14="http://schemas.microsoft.com/office/powerpoint/2010/main" val="30146000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r>
              <a:rPr lang="ro-RO" sz="1600" b="1" dirty="0">
                <a:solidFill>
                  <a:srgbClr val="002060"/>
                </a:solidFill>
              </a:rPr>
              <a:t>Etapa III. Conținutul DL. </a:t>
            </a:r>
            <a:br>
              <a:rPr lang="ro-RO" sz="1600" b="1" dirty="0">
                <a:solidFill>
                  <a:srgbClr val="002060"/>
                </a:solidFill>
              </a:rPr>
            </a:br>
            <a:r>
              <a:rPr lang="ro-RO" sz="1600" b="1" dirty="0">
                <a:solidFill>
                  <a:srgbClr val="002060"/>
                </a:solidFill>
              </a:rPr>
              <a:t>Partea 1 Secțiunea IV. </a:t>
            </a:r>
            <a:r>
              <a:rPr lang="ro-RO" sz="1600" b="1" dirty="0" smtClean="0">
                <a:solidFill>
                  <a:srgbClr val="002060"/>
                </a:solidFill>
              </a:rPr>
              <a:t>Formulare </a:t>
            </a:r>
            <a:r>
              <a:rPr lang="ro-RO" sz="1600" b="1" dirty="0">
                <a:solidFill>
                  <a:srgbClr val="002060"/>
                </a:solidFill>
              </a:rPr>
              <a:t>de ofertă</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79661" y="2564427"/>
            <a:ext cx="5531515"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buFont typeface="Wingdings" panose="05000000000000000000" pitchFamily="2" charset="2"/>
              <a:buChar char="Ø"/>
            </a:pPr>
            <a:r>
              <a:rPr lang="ro-RO" sz="1600" b="0" dirty="0"/>
              <a:t>Formular de depunere a ofertei	</a:t>
            </a:r>
          </a:p>
          <a:p>
            <a:pPr marL="285750" indent="-285750">
              <a:buFont typeface="Wingdings" panose="05000000000000000000" pitchFamily="2" charset="2"/>
              <a:buChar char="Ø"/>
            </a:pPr>
            <a:r>
              <a:rPr lang="ro-RO" sz="1600" b="0" dirty="0"/>
              <a:t>Formular pentru </a:t>
            </a:r>
            <a:r>
              <a:rPr lang="ro-RO" sz="1600" b="0" dirty="0" smtClean="0"/>
              <a:t>Garanția </a:t>
            </a:r>
            <a:r>
              <a:rPr lang="ro-RO" sz="1600" b="0" dirty="0"/>
              <a:t>de participare la </a:t>
            </a:r>
            <a:r>
              <a:rPr lang="ro-RO" sz="1600" b="0" dirty="0" smtClean="0"/>
              <a:t>licitație</a:t>
            </a:r>
            <a:r>
              <a:rPr lang="ro-RO" sz="1600" b="0" dirty="0"/>
              <a:t>	</a:t>
            </a:r>
          </a:p>
          <a:p>
            <a:pPr marL="285750" indent="-285750">
              <a:buFont typeface="Wingdings" panose="05000000000000000000" pitchFamily="2" charset="2"/>
              <a:buChar char="Ø"/>
            </a:pPr>
            <a:r>
              <a:rPr lang="ro-RO" sz="1600" b="0" dirty="0"/>
              <a:t>Autorizația Producătorului	</a:t>
            </a:r>
          </a:p>
          <a:p>
            <a:pPr marL="285750" indent="-285750">
              <a:buFont typeface="Wingdings" panose="05000000000000000000" pitchFamily="2" charset="2"/>
              <a:buChar char="Ø"/>
            </a:pPr>
            <a:r>
              <a:rPr lang="ro-RO" sz="1600" b="0" dirty="0"/>
              <a:t>Calificarea Ofertantului	</a:t>
            </a:r>
          </a:p>
          <a:p>
            <a:pPr marL="285750" indent="-285750">
              <a:buFont typeface="Wingdings" panose="05000000000000000000" pitchFamily="2" charset="2"/>
              <a:buChar char="Ø"/>
            </a:pPr>
            <a:r>
              <a:rPr lang="ro-RO" sz="1600" b="0" dirty="0"/>
              <a:t>Fișa de Informații ale Ofertantului	</a:t>
            </a:r>
          </a:p>
          <a:p>
            <a:pPr marL="285750" indent="-285750">
              <a:buFont typeface="Wingdings" panose="05000000000000000000" pitchFamily="2" charset="2"/>
              <a:buChar char="Ø"/>
            </a:pPr>
            <a:r>
              <a:rPr lang="ro-RO" sz="1600" b="0" dirty="0"/>
              <a:t>Fișa de Informații al Partenerului Societății Mixte	</a:t>
            </a:r>
          </a:p>
          <a:p>
            <a:pPr marL="285750" indent="-285750">
              <a:buFont typeface="Wingdings" panose="05000000000000000000" pitchFamily="2" charset="2"/>
              <a:buChar char="Ø"/>
            </a:pPr>
            <a:r>
              <a:rPr lang="ro-RO" sz="1600" b="0" dirty="0"/>
              <a:t>Istoricul de neexecutarea contractelor 	</a:t>
            </a:r>
          </a:p>
          <a:p>
            <a:pPr marL="285750" indent="-285750">
              <a:buFont typeface="Wingdings" panose="05000000000000000000" pitchFamily="2" charset="2"/>
              <a:buChar char="Ø"/>
            </a:pPr>
            <a:r>
              <a:rPr lang="ro-RO" sz="1600" b="0" dirty="0"/>
              <a:t>Istoricul Contractelor neperformante	</a:t>
            </a:r>
          </a:p>
          <a:p>
            <a:pPr marL="285750" indent="-285750">
              <a:buFont typeface="Wingdings" panose="05000000000000000000" pitchFamily="2" charset="2"/>
              <a:buChar char="Ø"/>
            </a:pPr>
            <a:r>
              <a:rPr lang="ro-RO" sz="1600" b="0" dirty="0"/>
              <a:t>Istoricul performanței Financiare	</a:t>
            </a:r>
          </a:p>
          <a:p>
            <a:pPr marL="285750" indent="-285750">
              <a:buFont typeface="Wingdings" panose="05000000000000000000" pitchFamily="2" charset="2"/>
              <a:buChar char="Ø"/>
            </a:pPr>
            <a:r>
              <a:rPr lang="ro-RO" sz="1600" b="0" dirty="0"/>
              <a:t>Cifra de Afaceri Medie Anuală	</a:t>
            </a:r>
          </a:p>
          <a:p>
            <a:pPr marL="285750" indent="-285750">
              <a:buFont typeface="Wingdings" panose="05000000000000000000" pitchFamily="2" charset="2"/>
              <a:buChar char="Ø"/>
            </a:pPr>
            <a:r>
              <a:rPr lang="ro-RO" sz="1600" b="0" dirty="0"/>
              <a:t>Resursele Financiare	</a:t>
            </a:r>
          </a:p>
          <a:p>
            <a:pPr marL="285750" indent="-285750">
              <a:buFont typeface="Wingdings" panose="05000000000000000000" pitchFamily="2" charset="2"/>
              <a:buChar char="Ø"/>
            </a:pPr>
            <a:r>
              <a:rPr lang="ro-RO" sz="1600" b="0" dirty="0"/>
              <a:t>Angajamente Contractuale Curente	</a:t>
            </a:r>
          </a:p>
          <a:p>
            <a:pPr marL="285750" indent="-285750">
              <a:buFont typeface="Wingdings" panose="05000000000000000000" pitchFamily="2" charset="2"/>
              <a:buChar char="Ø"/>
            </a:pPr>
            <a:r>
              <a:rPr lang="ro-RO" sz="1600" b="0" dirty="0"/>
              <a:t>Experiența</a:t>
            </a:r>
          </a:p>
          <a:p>
            <a:pPr marL="285750" indent="-285750">
              <a:buFont typeface="Wingdings" panose="05000000000000000000" pitchFamily="2" charset="2"/>
              <a:buChar char="Ø"/>
            </a:pPr>
            <a:endParaRPr lang="ro-RO" sz="1600" b="0" dirty="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81768" y="1453747"/>
            <a:ext cx="3962233" cy="5250365"/>
          </a:xfrm>
          <a:prstGeom prst="rect">
            <a:avLst/>
          </a:prstGeom>
        </p:spPr>
      </p:pic>
    </p:spTree>
    <p:extLst>
      <p:ext uri="{BB962C8B-B14F-4D97-AF65-F5344CB8AC3E}">
        <p14:creationId xmlns:p14="http://schemas.microsoft.com/office/powerpoint/2010/main" val="6214653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Conținutul DL. </a:t>
            </a: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Partea </a:t>
            </a:r>
            <a:r>
              <a:rPr lang="ro-RO" sz="1600" b="1" dirty="0">
                <a:solidFill>
                  <a:srgbClr val="002060"/>
                </a:solidFill>
              </a:rPr>
              <a:t>1 Secțiunea V. Țări eligibile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708416"/>
            <a:ext cx="883919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gn="just">
              <a:lnSpc>
                <a:spcPct val="200000"/>
              </a:lnSpc>
              <a:buFont typeface="Wingdings" panose="05000000000000000000" pitchFamily="2" charset="2"/>
              <a:buChar char="Ø"/>
            </a:pPr>
            <a:r>
              <a:rPr lang="ro-RO" sz="1400" dirty="0"/>
              <a:t>Banca permite firmelor </a:t>
            </a:r>
            <a:r>
              <a:rPr lang="ro-RO" sz="1400" dirty="0" err="1"/>
              <a:t>şi</a:t>
            </a:r>
            <a:r>
              <a:rPr lang="ro-RO" sz="1400" dirty="0"/>
              <a:t> persoanelor fizice din toate </a:t>
            </a:r>
            <a:r>
              <a:rPr lang="ro-RO" sz="1400" dirty="0" err="1"/>
              <a:t>ţările</a:t>
            </a:r>
            <a:r>
              <a:rPr lang="ro-RO" sz="1400" dirty="0"/>
              <a:t> să ofere bunuri, lucrări </a:t>
            </a:r>
            <a:r>
              <a:rPr lang="ro-RO" sz="1400" dirty="0" err="1"/>
              <a:t>şi</a:t>
            </a:r>
            <a:r>
              <a:rPr lang="ro-RO" sz="1400" dirty="0"/>
              <a:t> servicii pentru proiectele </a:t>
            </a:r>
            <a:r>
              <a:rPr lang="ro-RO" sz="1400" dirty="0" err="1"/>
              <a:t>finanţate</a:t>
            </a:r>
            <a:r>
              <a:rPr lang="ro-RO" sz="1400" dirty="0"/>
              <a:t> de Bancă, indiferent dacă </a:t>
            </a:r>
            <a:r>
              <a:rPr lang="ro-RO" sz="1400" dirty="0" err="1"/>
              <a:t>ţara</a:t>
            </a:r>
            <a:r>
              <a:rPr lang="ro-RO" sz="1400" dirty="0"/>
              <a:t> este sau nu membră a Băncii. </a:t>
            </a:r>
          </a:p>
          <a:p>
            <a:pPr marL="285750" indent="-285750">
              <a:lnSpc>
                <a:spcPct val="200000"/>
              </a:lnSpc>
              <a:buFont typeface="Wingdings" panose="05000000000000000000" pitchFamily="2" charset="2"/>
              <a:buChar char="Ø"/>
            </a:pPr>
            <a:endParaRPr lang="ro-RO" sz="1400" dirty="0"/>
          </a:p>
          <a:p>
            <a:pPr marL="285750" indent="-285750">
              <a:lnSpc>
                <a:spcPct val="200000"/>
              </a:lnSpc>
              <a:buFont typeface="Wingdings" panose="05000000000000000000" pitchFamily="2" charset="2"/>
              <a:buChar char="Ø"/>
            </a:pPr>
            <a:r>
              <a:rPr lang="ro-RO" sz="1400" dirty="0"/>
              <a:t>În conformitate cu dreptul </a:t>
            </a:r>
            <a:r>
              <a:rPr lang="ro-RO" sz="1400" dirty="0" err="1"/>
              <a:t>internaţional</a:t>
            </a:r>
            <a:r>
              <a:rPr lang="ro-RO" sz="1400" dirty="0"/>
              <a:t>, veniturile din împrumuturi ale Băncii, </a:t>
            </a:r>
            <a:r>
              <a:rPr lang="ro-RO" sz="1400" dirty="0" err="1"/>
              <a:t>investiţiile</a:t>
            </a:r>
            <a:r>
              <a:rPr lang="ro-RO" sz="1400" dirty="0"/>
              <a:t> de capital sau </a:t>
            </a:r>
            <a:r>
              <a:rPr lang="ro-RO" sz="1400" dirty="0" err="1"/>
              <a:t>garanţiile</a:t>
            </a:r>
            <a:r>
              <a:rPr lang="ro-RO" sz="1400" dirty="0"/>
              <a:t> nu vor fi utilizate pentru efectuarea </a:t>
            </a:r>
            <a:r>
              <a:rPr lang="ro-RO" sz="1400" dirty="0" err="1"/>
              <a:t>plăţilor</a:t>
            </a:r>
            <a:r>
              <a:rPr lang="ro-RO" sz="1400" dirty="0"/>
              <a:t> către persoane sau </a:t>
            </a:r>
            <a:r>
              <a:rPr lang="ro-RO" sz="1400" dirty="0" err="1"/>
              <a:t>entităţi</a:t>
            </a:r>
            <a:r>
              <a:rPr lang="ro-RO" sz="1400" dirty="0"/>
              <a:t> sau pentru importul de bunuri, dară astfel de </a:t>
            </a:r>
            <a:r>
              <a:rPr lang="ro-RO" sz="1400" dirty="0" err="1"/>
              <a:t>plăţi</a:t>
            </a:r>
            <a:r>
              <a:rPr lang="ro-RO" sz="1400" dirty="0"/>
              <a:t> sau importuri sunt interzice prin decizia Consiliului de Securitate al </a:t>
            </a:r>
            <a:r>
              <a:rPr lang="ro-RO" sz="1400" dirty="0" err="1"/>
              <a:t>Naţiunilor</a:t>
            </a:r>
            <a:r>
              <a:rPr lang="ro-RO" sz="1400" dirty="0"/>
              <a:t> Unite în cadrul Capitolului VII al Cartei </a:t>
            </a:r>
            <a:r>
              <a:rPr lang="ro-RO" sz="1400" dirty="0" err="1"/>
              <a:t>Naţiunilor</a:t>
            </a:r>
            <a:r>
              <a:rPr lang="ro-RO" sz="1400" dirty="0"/>
              <a:t> Unite.  Persoanele sau </a:t>
            </a:r>
            <a:r>
              <a:rPr lang="ro-RO" sz="1400" dirty="0" err="1"/>
              <a:t>entităţile</a:t>
            </a:r>
            <a:r>
              <a:rPr lang="ro-RO" sz="1400" dirty="0"/>
              <a:t>, sau furnizorii de bunuri sau servicii, care cad sub </a:t>
            </a:r>
            <a:r>
              <a:rPr lang="ro-RO" sz="1400" dirty="0" err="1"/>
              <a:t>incidenţa</a:t>
            </a:r>
            <a:r>
              <a:rPr lang="ro-RO" sz="1400" dirty="0"/>
              <a:t> unei astfel de </a:t>
            </a:r>
            <a:r>
              <a:rPr lang="ro-RO" sz="1400" dirty="0" err="1"/>
              <a:t>interdicţii</a:t>
            </a:r>
            <a:r>
              <a:rPr lang="ro-RO" sz="1400" dirty="0"/>
              <a:t>, nu vor fi eligibili pentru atribuirea contractelor </a:t>
            </a:r>
            <a:r>
              <a:rPr lang="ro-RO" sz="1400" dirty="0" err="1"/>
              <a:t>finanţate</a:t>
            </a:r>
            <a:r>
              <a:rPr lang="ro-RO" sz="1400" dirty="0"/>
              <a:t> de Bancă.</a:t>
            </a:r>
          </a:p>
        </p:txBody>
      </p:sp>
    </p:spTree>
    <p:extLst>
      <p:ext uri="{BB962C8B-B14F-4D97-AF65-F5344CB8AC3E}">
        <p14:creationId xmlns:p14="http://schemas.microsoft.com/office/powerpoint/2010/main" val="2115983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sz="1600" b="1" dirty="0">
                <a:solidFill>
                  <a:srgbClr val="002060"/>
                </a:solidFill>
              </a:rPr>
              <a:t>PARTEA 1: INTRODUCERE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5" name="Picture 2" descr="https://build.export.gov/build/groups/public/@eg_bg/documents/webcontent/~export/eg_bg_031929~3~DCT_Center_Content_2col/8517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7843" y="2645997"/>
            <a:ext cx="4950448" cy="313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Conținutul DL. </a:t>
            </a: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Partea </a:t>
            </a:r>
            <a:r>
              <a:rPr lang="en-GB" sz="1600" b="1" dirty="0">
                <a:solidFill>
                  <a:srgbClr val="002060"/>
                </a:solidFill>
              </a:rPr>
              <a:t>2</a:t>
            </a:r>
            <a:r>
              <a:rPr lang="ro-RO" sz="1600" b="1" dirty="0" smtClean="0">
                <a:solidFill>
                  <a:srgbClr val="002060"/>
                </a:solidFill>
              </a:rPr>
              <a:t> </a:t>
            </a:r>
            <a:r>
              <a:rPr lang="ro-RO" sz="1600" b="1" dirty="0">
                <a:solidFill>
                  <a:srgbClr val="002060"/>
                </a:solidFill>
              </a:rPr>
              <a:t>Secțiunea </a:t>
            </a:r>
            <a:r>
              <a:rPr lang="en-GB" sz="1600" b="1" dirty="0" smtClean="0">
                <a:solidFill>
                  <a:srgbClr val="002060"/>
                </a:solidFill>
              </a:rPr>
              <a:t>V</a:t>
            </a:r>
            <a:r>
              <a:rPr lang="ro-RO" sz="1600" b="1" dirty="0" smtClean="0">
                <a:solidFill>
                  <a:srgbClr val="002060"/>
                </a:solidFill>
              </a:rPr>
              <a:t>I</a:t>
            </a:r>
            <a:r>
              <a:rPr lang="ro-RO" sz="1600" b="1" dirty="0">
                <a:solidFill>
                  <a:srgbClr val="002060"/>
                </a:solidFill>
              </a:rPr>
              <a:t>. </a:t>
            </a:r>
            <a:r>
              <a:rPr lang="ro-RO" sz="1600" b="1" dirty="0" smtClean="0">
                <a:solidFill>
                  <a:srgbClr val="002060"/>
                </a:solidFill>
              </a:rPr>
              <a:t>Cerințe</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08902" y="2708416"/>
            <a:ext cx="2399325" cy="269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nSpc>
                <a:spcPct val="200000"/>
              </a:lnSpc>
            </a:pPr>
            <a:r>
              <a:rPr lang="en-GB" sz="1600" dirty="0" smtClean="0"/>
              <a:t>BUNURI:</a:t>
            </a:r>
          </a:p>
          <a:p>
            <a:pPr marL="285750" indent="-285750">
              <a:lnSpc>
                <a:spcPct val="200000"/>
              </a:lnSpc>
              <a:buFont typeface="Wingdings" panose="05000000000000000000" pitchFamily="2" charset="2"/>
              <a:buChar char="Ø"/>
            </a:pPr>
            <a:r>
              <a:rPr lang="ro-RO" sz="1600" dirty="0" smtClean="0"/>
              <a:t>Lista </a:t>
            </a:r>
            <a:r>
              <a:rPr lang="en-GB" sz="1600" dirty="0" err="1" smtClean="0"/>
              <a:t>Bunurilor</a:t>
            </a:r>
            <a:r>
              <a:rPr lang="en-GB" sz="1600" dirty="0" smtClean="0"/>
              <a:t> </a:t>
            </a:r>
            <a:r>
              <a:rPr lang="ro-RO" sz="1600" dirty="0" smtClean="0"/>
              <a:t>și </a:t>
            </a:r>
            <a:r>
              <a:rPr lang="ro-RO" sz="1600" dirty="0"/>
              <a:t>serviciilor </a:t>
            </a:r>
            <a:r>
              <a:rPr lang="en-GB" sz="1600" dirty="0" err="1" smtClean="0"/>
              <a:t>aferente</a:t>
            </a:r>
            <a:endParaRPr lang="ro-RO" sz="1600" dirty="0"/>
          </a:p>
          <a:p>
            <a:pPr marL="285750" indent="-285750">
              <a:lnSpc>
                <a:spcPct val="200000"/>
              </a:lnSpc>
              <a:buFont typeface="Wingdings" panose="05000000000000000000" pitchFamily="2" charset="2"/>
              <a:buChar char="Ø"/>
            </a:pPr>
            <a:r>
              <a:rPr lang="ro-RO" sz="1600" dirty="0"/>
              <a:t>Programul de livrare si lucru</a:t>
            </a:r>
          </a:p>
          <a:p>
            <a:pPr marL="285750" indent="-285750">
              <a:lnSpc>
                <a:spcPct val="200000"/>
              </a:lnSpc>
              <a:buFont typeface="Wingdings" panose="05000000000000000000" pitchFamily="2" charset="2"/>
              <a:buChar char="Ø"/>
            </a:pPr>
            <a:r>
              <a:rPr lang="ro-RO" sz="1600" dirty="0"/>
              <a:t>Specificații </a:t>
            </a:r>
            <a:r>
              <a:rPr lang="ro-RO" sz="1600" dirty="0" smtClean="0"/>
              <a:t>Tehnice</a:t>
            </a:r>
            <a:endParaRPr lang="ro-RO" sz="1600" dirty="0"/>
          </a:p>
          <a:p>
            <a:pPr marL="285750" indent="-285750">
              <a:lnSpc>
                <a:spcPct val="200000"/>
              </a:lnSpc>
              <a:buFont typeface="Wingdings" panose="05000000000000000000" pitchFamily="2" charset="2"/>
              <a:buChar char="Ø"/>
            </a:pPr>
            <a:r>
              <a:rPr lang="ro-RO" sz="1600" dirty="0"/>
              <a:t>Desene</a:t>
            </a:r>
          </a:p>
          <a:p>
            <a:pPr>
              <a:lnSpc>
                <a:spcPct val="200000"/>
              </a:lnSpc>
            </a:pPr>
            <a:r>
              <a:rPr lang="ro-RO" sz="1400" dirty="0"/>
              <a:t>	</a:t>
            </a:r>
          </a:p>
          <a:p>
            <a:pPr marL="742950" lvl="1" indent="-285750">
              <a:lnSpc>
                <a:spcPct val="200000"/>
              </a:lnSpc>
              <a:buFont typeface="Wingdings" panose="05000000000000000000" pitchFamily="2" charset="2"/>
              <a:buChar char="Ø"/>
            </a:pPr>
            <a:endParaRPr lang="ro-RO" sz="1400" dirty="0"/>
          </a:p>
        </p:txBody>
      </p:sp>
      <p:sp>
        <p:nvSpPr>
          <p:cNvPr id="15" name="Titel 15"/>
          <p:cNvSpPr txBox="1">
            <a:spLocks/>
          </p:cNvSpPr>
          <p:nvPr/>
        </p:nvSpPr>
        <p:spPr bwMode="auto">
          <a:xfrm>
            <a:off x="3800000" y="2708416"/>
            <a:ext cx="2399325" cy="269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nSpc>
                <a:spcPct val="200000"/>
              </a:lnSpc>
            </a:pPr>
            <a:r>
              <a:rPr lang="en-GB" sz="1600" dirty="0" smtClean="0"/>
              <a:t>LUCR</a:t>
            </a:r>
            <a:r>
              <a:rPr lang="ro-RO" sz="1600" dirty="0" smtClean="0"/>
              <a:t>ĂRI</a:t>
            </a:r>
            <a:r>
              <a:rPr lang="en-GB" sz="1600" dirty="0" smtClean="0"/>
              <a:t>:</a:t>
            </a:r>
          </a:p>
          <a:p>
            <a:pPr marL="285750" indent="-285750">
              <a:lnSpc>
                <a:spcPct val="200000"/>
              </a:lnSpc>
              <a:buFont typeface="Wingdings" panose="05000000000000000000" pitchFamily="2" charset="2"/>
              <a:buChar char="Ø"/>
            </a:pPr>
            <a:r>
              <a:rPr lang="ro-RO" sz="1600" dirty="0" smtClean="0"/>
              <a:t>Cerințe generale</a:t>
            </a:r>
            <a:endParaRPr lang="ro-RO" sz="1600" dirty="0"/>
          </a:p>
          <a:p>
            <a:pPr marL="285750" indent="-285750">
              <a:lnSpc>
                <a:spcPct val="200000"/>
              </a:lnSpc>
              <a:buFont typeface="Wingdings" panose="05000000000000000000" pitchFamily="2" charset="2"/>
              <a:buChar char="Ø"/>
            </a:pPr>
            <a:r>
              <a:rPr lang="ro-RO" sz="1600" dirty="0" smtClean="0"/>
              <a:t>Cerințe particulare</a:t>
            </a:r>
            <a:endParaRPr lang="ro-RO" sz="1600" dirty="0"/>
          </a:p>
          <a:p>
            <a:pPr marL="285750" indent="-285750">
              <a:lnSpc>
                <a:spcPct val="200000"/>
              </a:lnSpc>
              <a:buFont typeface="Wingdings" panose="05000000000000000000" pitchFamily="2" charset="2"/>
              <a:buChar char="Ø"/>
            </a:pPr>
            <a:r>
              <a:rPr lang="ro-RO" sz="1600" dirty="0" smtClean="0"/>
              <a:t>Desene</a:t>
            </a:r>
            <a:endParaRPr lang="ro-RO" sz="1600" dirty="0"/>
          </a:p>
          <a:p>
            <a:pPr>
              <a:lnSpc>
                <a:spcPct val="200000"/>
              </a:lnSpc>
            </a:pPr>
            <a:r>
              <a:rPr lang="ro-RO" sz="1400" dirty="0"/>
              <a:t>	</a:t>
            </a:r>
          </a:p>
          <a:p>
            <a:pPr marL="742950" lvl="1" indent="-285750">
              <a:lnSpc>
                <a:spcPct val="200000"/>
              </a:lnSpc>
              <a:buFont typeface="Wingdings" panose="05000000000000000000" pitchFamily="2" charset="2"/>
              <a:buChar char="Ø"/>
            </a:pPr>
            <a:endParaRPr lang="ro-RO" sz="1400" dirty="0"/>
          </a:p>
        </p:txBody>
      </p:sp>
      <p:sp>
        <p:nvSpPr>
          <p:cNvPr id="17" name="Titel 15"/>
          <p:cNvSpPr txBox="1">
            <a:spLocks/>
          </p:cNvSpPr>
          <p:nvPr/>
        </p:nvSpPr>
        <p:spPr bwMode="auto">
          <a:xfrm>
            <a:off x="6499861" y="2708416"/>
            <a:ext cx="2644139" cy="269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nSpc>
                <a:spcPct val="200000"/>
              </a:lnSpc>
            </a:pPr>
            <a:r>
              <a:rPr lang="ro-RO" sz="1600" dirty="0" smtClean="0"/>
              <a:t>FURNIZARE/MONTARE</a:t>
            </a:r>
            <a:r>
              <a:rPr lang="en-GB" sz="1600" dirty="0" smtClean="0"/>
              <a:t>:</a:t>
            </a:r>
          </a:p>
          <a:p>
            <a:pPr marL="285750" indent="-285750">
              <a:lnSpc>
                <a:spcPct val="200000"/>
              </a:lnSpc>
              <a:buFont typeface="Wingdings" panose="05000000000000000000" pitchFamily="2" charset="2"/>
              <a:buChar char="Ø"/>
            </a:pPr>
            <a:r>
              <a:rPr lang="ro-RO" sz="1600" dirty="0" smtClean="0"/>
              <a:t>Specificații generale</a:t>
            </a:r>
            <a:endParaRPr lang="ro-RO" sz="1600" dirty="0"/>
          </a:p>
          <a:p>
            <a:pPr marL="285750" indent="-285750">
              <a:lnSpc>
                <a:spcPct val="200000"/>
              </a:lnSpc>
              <a:buFont typeface="Wingdings" panose="05000000000000000000" pitchFamily="2" charset="2"/>
              <a:buChar char="Ø"/>
            </a:pPr>
            <a:r>
              <a:rPr lang="ro-RO" sz="1600" dirty="0" smtClean="0"/>
              <a:t>Specificații particulare</a:t>
            </a:r>
            <a:endParaRPr lang="ro-RO" sz="1600" dirty="0"/>
          </a:p>
          <a:p>
            <a:pPr marL="285750" indent="-285750">
              <a:lnSpc>
                <a:spcPct val="200000"/>
              </a:lnSpc>
              <a:buFont typeface="Wingdings" panose="05000000000000000000" pitchFamily="2" charset="2"/>
              <a:buChar char="Ø"/>
            </a:pPr>
            <a:r>
              <a:rPr lang="ro-RO" sz="1600" dirty="0" smtClean="0"/>
              <a:t>Desene</a:t>
            </a:r>
            <a:endParaRPr lang="ro-RO" sz="1600" dirty="0"/>
          </a:p>
          <a:p>
            <a:pPr>
              <a:lnSpc>
                <a:spcPct val="200000"/>
              </a:lnSpc>
            </a:pPr>
            <a:r>
              <a:rPr lang="ro-RO" sz="1400" dirty="0"/>
              <a:t>	</a:t>
            </a:r>
          </a:p>
          <a:p>
            <a:pPr marL="742950" lvl="1" indent="-285750">
              <a:lnSpc>
                <a:spcPct val="200000"/>
              </a:lnSpc>
              <a:buFont typeface="Wingdings" panose="05000000000000000000" pitchFamily="2" charset="2"/>
              <a:buChar char="Ø"/>
            </a:pPr>
            <a:endParaRPr lang="ro-RO" sz="1400" dirty="0"/>
          </a:p>
        </p:txBody>
      </p:sp>
    </p:spTree>
    <p:extLst>
      <p:ext uri="{BB962C8B-B14F-4D97-AF65-F5344CB8AC3E}">
        <p14:creationId xmlns:p14="http://schemas.microsoft.com/office/powerpoint/2010/main" val="41231697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III. Conținutul DL. </a:t>
            </a:r>
            <a:br>
              <a:rPr lang="ro-RO" sz="1600" b="1" dirty="0" smtClean="0">
                <a:solidFill>
                  <a:srgbClr val="002060"/>
                </a:solidFill>
              </a:rPr>
            </a:br>
            <a:r>
              <a:rPr lang="ro-RO" sz="1600" b="1" dirty="0" smtClean="0">
                <a:solidFill>
                  <a:srgbClr val="002060"/>
                </a:solidFill>
              </a:rPr>
              <a:t>Partea </a:t>
            </a:r>
            <a:r>
              <a:rPr lang="en-GB" sz="1600" b="1" dirty="0" smtClean="0">
                <a:solidFill>
                  <a:srgbClr val="002060"/>
                </a:solidFill>
              </a:rPr>
              <a:t>2</a:t>
            </a:r>
            <a:r>
              <a:rPr lang="ro-RO" sz="1600" b="1" dirty="0" smtClean="0">
                <a:solidFill>
                  <a:srgbClr val="002060"/>
                </a:solidFill>
              </a:rPr>
              <a:t> Secțiunea </a:t>
            </a:r>
            <a:r>
              <a:rPr lang="en-GB" sz="1600" b="1" dirty="0" smtClean="0">
                <a:solidFill>
                  <a:srgbClr val="002060"/>
                </a:solidFill>
              </a:rPr>
              <a:t>V</a:t>
            </a:r>
            <a:r>
              <a:rPr lang="ro-RO" sz="1600" b="1" dirty="0" smtClean="0">
                <a:solidFill>
                  <a:srgbClr val="002060"/>
                </a:solidFill>
              </a:rPr>
              <a:t>I. Cerințe</a:t>
            </a:r>
            <a:r>
              <a:rPr lang="en-GB" sz="1600" b="1" dirty="0">
                <a:solidFill>
                  <a:srgbClr val="002060"/>
                </a:solidFill>
              </a:rPr>
              <a:t> </a:t>
            </a:r>
            <a:r>
              <a:rPr lang="en-GB" sz="1600" b="1" dirty="0" smtClean="0">
                <a:solidFill>
                  <a:srgbClr val="002060"/>
                </a:solidFill>
              </a:rPr>
              <a:t/>
            </a:r>
            <a:br>
              <a:rPr lang="en-GB" sz="1600" b="1" dirty="0" smtClean="0">
                <a:solidFill>
                  <a:srgbClr val="002060"/>
                </a:solidFill>
              </a:rPr>
            </a:br>
            <a:r>
              <a:rPr lang="en-GB" sz="1600" b="1" dirty="0" smtClean="0">
                <a:solidFill>
                  <a:srgbClr val="002060"/>
                </a:solidFill>
              </a:rPr>
              <a:t>1.Lista </a:t>
            </a:r>
            <a:r>
              <a:rPr lang="en-GB" sz="1600" b="1" dirty="0" err="1">
                <a:solidFill>
                  <a:srgbClr val="002060"/>
                </a:solidFill>
              </a:rPr>
              <a:t>bunurilor</a:t>
            </a:r>
            <a:r>
              <a:rPr lang="en-GB" sz="1600" b="1" dirty="0">
                <a:solidFill>
                  <a:srgbClr val="002060"/>
                </a:solidFill>
              </a:rPr>
              <a:t> </a:t>
            </a:r>
            <a:r>
              <a:rPr lang="en-GB" sz="1600" b="1" dirty="0" err="1">
                <a:solidFill>
                  <a:srgbClr val="002060"/>
                </a:solidFill>
              </a:rPr>
              <a:t>și</a:t>
            </a:r>
            <a:r>
              <a:rPr lang="en-GB" sz="1600" b="1" dirty="0">
                <a:solidFill>
                  <a:srgbClr val="002060"/>
                </a:solidFill>
              </a:rPr>
              <a:t> </a:t>
            </a:r>
            <a:r>
              <a:rPr lang="en-GB" sz="1600" b="1" dirty="0" err="1">
                <a:solidFill>
                  <a:srgbClr val="002060"/>
                </a:solidFill>
              </a:rPr>
              <a:t>serviciilor</a:t>
            </a:r>
            <a:r>
              <a:rPr lang="en-GB" sz="1600" b="1" dirty="0">
                <a:solidFill>
                  <a:srgbClr val="002060"/>
                </a:solidFill>
              </a:rPr>
              <a:t> </a:t>
            </a:r>
            <a:r>
              <a:rPr lang="en-GB" sz="1600" b="1" dirty="0" err="1">
                <a:solidFill>
                  <a:srgbClr val="002060"/>
                </a:solidFill>
              </a:rPr>
              <a:t>aferente</a:t>
            </a:r>
            <a:r>
              <a:rPr lang="en-GB" sz="1600" b="1" dirty="0">
                <a:solidFill>
                  <a:srgbClr val="002060"/>
                </a:solidFill>
              </a:rPr>
              <a:t>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077277664"/>
              </p:ext>
            </p:extLst>
          </p:nvPr>
        </p:nvGraphicFramePr>
        <p:xfrm>
          <a:off x="96035" y="2792255"/>
          <a:ext cx="8992254" cy="3291840"/>
        </p:xfrm>
        <a:graphic>
          <a:graphicData uri="http://schemas.openxmlformats.org/drawingml/2006/table">
            <a:tbl>
              <a:tblPr firstRow="1" firstCol="1">
                <a:tableStyleId>{B301B821-A1FF-4177-AEE7-76D212191A09}</a:tableStyleId>
              </a:tblPr>
              <a:tblGrid>
                <a:gridCol w="689189">
                  <a:extLst>
                    <a:ext uri="{9D8B030D-6E8A-4147-A177-3AD203B41FA5}">
                      <a16:colId xmlns:a16="http://schemas.microsoft.com/office/drawing/2014/main" val="20000"/>
                    </a:ext>
                  </a:extLst>
                </a:gridCol>
                <a:gridCol w="1753218">
                  <a:extLst>
                    <a:ext uri="{9D8B030D-6E8A-4147-A177-3AD203B41FA5}">
                      <a16:colId xmlns:a16="http://schemas.microsoft.com/office/drawing/2014/main" val="20001"/>
                    </a:ext>
                  </a:extLst>
                </a:gridCol>
                <a:gridCol w="5789843">
                  <a:extLst>
                    <a:ext uri="{9D8B030D-6E8A-4147-A177-3AD203B41FA5}">
                      <a16:colId xmlns:a16="http://schemas.microsoft.com/office/drawing/2014/main" val="20002"/>
                    </a:ext>
                  </a:extLst>
                </a:gridCol>
                <a:gridCol w="760004">
                  <a:extLst>
                    <a:ext uri="{9D8B030D-6E8A-4147-A177-3AD203B41FA5}">
                      <a16:colId xmlns:a16="http://schemas.microsoft.com/office/drawing/2014/main" val="20003"/>
                    </a:ext>
                  </a:extLst>
                </a:gridCol>
              </a:tblGrid>
              <a:tr h="387691">
                <a:tc>
                  <a:txBody>
                    <a:bodyPr/>
                    <a:lstStyle/>
                    <a:p>
                      <a:pPr algn="ctr">
                        <a:spcBef>
                          <a:spcPts val="600"/>
                        </a:spcBef>
                        <a:spcAft>
                          <a:spcPts val="600"/>
                        </a:spcAft>
                      </a:pPr>
                      <a:r>
                        <a:rPr lang="en-US" sz="1800" dirty="0">
                          <a:effectLst/>
                        </a:rPr>
                        <a:t>Nr. </a:t>
                      </a:r>
                      <a:r>
                        <a:rPr lang="en-US" sz="1800" dirty="0" err="1">
                          <a:effectLst/>
                        </a:rPr>
                        <a:t>Listă</a:t>
                      </a:r>
                      <a:endParaRPr lang="en-GB" sz="2000" b="1" dirty="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ctr">
                        <a:spcBef>
                          <a:spcPts val="600"/>
                        </a:spcBef>
                        <a:spcAft>
                          <a:spcPts val="600"/>
                        </a:spcAft>
                      </a:pPr>
                      <a:r>
                        <a:rPr lang="ro-RO" sz="1800" dirty="0">
                          <a:effectLst/>
                        </a:rPr>
                        <a:t>Denumirea bunurilor</a:t>
                      </a:r>
                      <a:endParaRPr lang="en-GB" sz="2000" b="1" dirty="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ctr">
                        <a:spcBef>
                          <a:spcPts val="600"/>
                        </a:spcBef>
                        <a:spcAft>
                          <a:spcPts val="600"/>
                        </a:spcAft>
                      </a:pPr>
                      <a:r>
                        <a:rPr lang="ro-RO" sz="1800" u="sng" dirty="0" smtClean="0">
                          <a:effectLst/>
                        </a:rPr>
                        <a:t>Descrierea </a:t>
                      </a:r>
                      <a:r>
                        <a:rPr lang="ro-RO" sz="1800" u="sng" dirty="0">
                          <a:effectLst/>
                        </a:rPr>
                        <a:t>succintă</a:t>
                      </a:r>
                      <a:endParaRPr lang="en-GB" sz="2000" b="1" dirty="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ctr">
                        <a:spcBef>
                          <a:spcPts val="600"/>
                        </a:spcBef>
                        <a:spcAft>
                          <a:spcPts val="600"/>
                        </a:spcAft>
                      </a:pPr>
                      <a:r>
                        <a:rPr lang="ro-RO" sz="1800" u="sng" dirty="0" smtClean="0">
                          <a:effectLst/>
                        </a:rPr>
                        <a:t>Cantitatea</a:t>
                      </a:r>
                      <a:endParaRPr lang="en-GB" sz="2000" dirty="0">
                        <a:effectLst/>
                      </a:endParaRPr>
                    </a:p>
                  </a:txBody>
                  <a:tcPr marL="51756" marR="51756" marT="0" marB="0" anchor="ctr"/>
                </a:tc>
                <a:extLst>
                  <a:ext uri="{0D108BD9-81ED-4DB2-BD59-A6C34878D82A}">
                    <a16:rowId xmlns:a16="http://schemas.microsoft.com/office/drawing/2014/main" val="10000"/>
                  </a:ext>
                </a:extLst>
              </a:tr>
              <a:tr h="599028">
                <a:tc>
                  <a:txBody>
                    <a:bodyPr/>
                    <a:lstStyle/>
                    <a:p>
                      <a:pPr marL="0" lvl="0" indent="0" algn="l">
                        <a:spcBef>
                          <a:spcPts val="300"/>
                        </a:spcBef>
                        <a:spcAft>
                          <a:spcPts val="300"/>
                        </a:spcAft>
                        <a:buFont typeface="+mj-lt"/>
                        <a:buNone/>
                      </a:pPr>
                      <a:r>
                        <a:rPr lang="ro-RO" sz="1800" dirty="0" smtClean="0">
                          <a:effectLst/>
                        </a:rPr>
                        <a:t>1</a:t>
                      </a:r>
                      <a:r>
                        <a:rPr lang="en-US" sz="1800" dirty="0">
                          <a:effectLst/>
                        </a:rPr>
                        <a:t> </a:t>
                      </a:r>
                      <a:endParaRPr lang="en-GB" sz="1800" dirty="0">
                        <a:effectLst/>
                        <a:latin typeface="Times New Roman" panose="02020603050405020304" pitchFamily="18" charset="0"/>
                      </a:endParaRPr>
                    </a:p>
                  </a:txBody>
                  <a:tcPr marL="51756" marR="51756" marT="0" marB="0" anchor="ctr"/>
                </a:tc>
                <a:tc>
                  <a:txBody>
                    <a:bodyPr/>
                    <a:lstStyle/>
                    <a:p>
                      <a:pPr algn="l">
                        <a:spcBef>
                          <a:spcPts val="300"/>
                        </a:spcBef>
                        <a:spcAft>
                          <a:spcPts val="300"/>
                        </a:spcAft>
                      </a:pPr>
                      <a:r>
                        <a:rPr lang="ro-RO" sz="1800" dirty="0">
                          <a:effectLst/>
                        </a:rPr>
                        <a:t>Corelator digital pentru localizarea scurgerilor</a:t>
                      </a:r>
                      <a:endParaRPr lang="en-GB" sz="2000" dirty="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l">
                        <a:spcBef>
                          <a:spcPts val="300"/>
                        </a:spcBef>
                        <a:spcAft>
                          <a:spcPts val="300"/>
                        </a:spcAft>
                      </a:pPr>
                      <a:r>
                        <a:rPr lang="ro-RO" sz="1800">
                          <a:effectLst/>
                        </a:rPr>
                        <a:t>Set constituit din corelator digital, 2 emiţătoare, 2 senzori, căști, microfon de teren, valiza de transportare, încărcător, hidrofoane pentru utilizare pe conducte din plastic, adaptor încărcare din automobil, soft pentru operare</a:t>
                      </a:r>
                      <a:endParaRPr lang="en-GB" sz="200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ctr">
                        <a:spcBef>
                          <a:spcPts val="300"/>
                        </a:spcBef>
                        <a:spcAft>
                          <a:spcPts val="300"/>
                        </a:spcAft>
                      </a:pPr>
                      <a:r>
                        <a:rPr lang="en-US" sz="1800">
                          <a:effectLst/>
                        </a:rPr>
                        <a:t>1</a:t>
                      </a:r>
                      <a:endParaRPr lang="en-GB" sz="2000">
                        <a:effectLst/>
                        <a:latin typeface="Times New Roman" panose="02020603050405020304" pitchFamily="18" charset="0"/>
                        <a:ea typeface="Times New Roman" panose="02020603050405020304" pitchFamily="18" charset="0"/>
                      </a:endParaRPr>
                    </a:p>
                  </a:txBody>
                  <a:tcPr marL="51756" marR="51756" marT="0" marB="0" anchor="ctr"/>
                </a:tc>
                <a:extLst>
                  <a:ext uri="{0D108BD9-81ED-4DB2-BD59-A6C34878D82A}">
                    <a16:rowId xmlns:a16="http://schemas.microsoft.com/office/drawing/2014/main" val="10001"/>
                  </a:ext>
                </a:extLst>
              </a:tr>
              <a:tr h="495995">
                <a:tc>
                  <a:txBody>
                    <a:bodyPr/>
                    <a:lstStyle/>
                    <a:p>
                      <a:pPr marL="0" lvl="0" indent="0" algn="l">
                        <a:spcBef>
                          <a:spcPts val="300"/>
                        </a:spcBef>
                        <a:spcAft>
                          <a:spcPts val="300"/>
                        </a:spcAft>
                        <a:buFont typeface="+mj-lt"/>
                        <a:buNone/>
                      </a:pPr>
                      <a:r>
                        <a:rPr lang="ro-RO" sz="1800" dirty="0" smtClean="0">
                          <a:effectLst/>
                        </a:rPr>
                        <a:t>2</a:t>
                      </a:r>
                      <a:r>
                        <a:rPr lang="en-US" sz="1800" dirty="0">
                          <a:effectLst/>
                        </a:rPr>
                        <a:t> </a:t>
                      </a:r>
                      <a:endParaRPr lang="en-GB" sz="1800" dirty="0">
                        <a:effectLst/>
                        <a:latin typeface="Times New Roman" panose="02020603050405020304" pitchFamily="18" charset="0"/>
                      </a:endParaRPr>
                    </a:p>
                  </a:txBody>
                  <a:tcPr marL="51756" marR="51756" marT="0" marB="0" anchor="ctr"/>
                </a:tc>
                <a:tc>
                  <a:txBody>
                    <a:bodyPr/>
                    <a:lstStyle/>
                    <a:p>
                      <a:pPr algn="l">
                        <a:spcBef>
                          <a:spcPts val="300"/>
                        </a:spcBef>
                        <a:spcAft>
                          <a:spcPts val="300"/>
                        </a:spcAft>
                      </a:pPr>
                      <a:r>
                        <a:rPr lang="ro-RO" sz="1800">
                          <a:effectLst/>
                        </a:rPr>
                        <a:t>Microfon de sol pentru localizarea scurgerilor de apă</a:t>
                      </a:r>
                      <a:endParaRPr lang="en-GB" sz="200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l">
                        <a:spcBef>
                          <a:spcPts val="300"/>
                        </a:spcBef>
                        <a:spcAft>
                          <a:spcPts val="300"/>
                        </a:spcAft>
                      </a:pPr>
                      <a:r>
                        <a:rPr lang="en-US" sz="1800" dirty="0">
                          <a:effectLst/>
                        </a:rPr>
                        <a:t>Set </a:t>
                      </a:r>
                      <a:r>
                        <a:rPr lang="en-US" sz="1800" dirty="0" err="1">
                          <a:effectLst/>
                        </a:rPr>
                        <a:t>constituit</a:t>
                      </a:r>
                      <a:r>
                        <a:rPr lang="en-US" sz="1800" dirty="0">
                          <a:effectLst/>
                        </a:rPr>
                        <a:t> din </a:t>
                      </a:r>
                      <a:r>
                        <a:rPr lang="en-US" sz="1800" dirty="0" err="1">
                          <a:effectLst/>
                        </a:rPr>
                        <a:t>echipament</a:t>
                      </a:r>
                      <a:r>
                        <a:rPr lang="en-US" sz="1800" dirty="0">
                          <a:effectLst/>
                        </a:rPr>
                        <a:t> de </a:t>
                      </a:r>
                      <a:r>
                        <a:rPr lang="en-US" sz="1800" dirty="0" err="1">
                          <a:effectLst/>
                        </a:rPr>
                        <a:t>localizare</a:t>
                      </a:r>
                      <a:r>
                        <a:rPr lang="en-US" sz="1800" dirty="0">
                          <a:effectLst/>
                        </a:rPr>
                        <a:t> a </a:t>
                      </a:r>
                      <a:r>
                        <a:rPr lang="en-US" sz="1800" dirty="0" err="1">
                          <a:effectLst/>
                        </a:rPr>
                        <a:t>scurgerilor</a:t>
                      </a:r>
                      <a:r>
                        <a:rPr lang="en-US" sz="1800" dirty="0">
                          <a:effectLst/>
                        </a:rPr>
                        <a:t>; set de </a:t>
                      </a:r>
                      <a:r>
                        <a:rPr lang="en-US" sz="1800" dirty="0" err="1">
                          <a:effectLst/>
                        </a:rPr>
                        <a:t>microfon</a:t>
                      </a:r>
                      <a:r>
                        <a:rPr lang="en-US" sz="1800" dirty="0">
                          <a:effectLst/>
                        </a:rPr>
                        <a:t> </a:t>
                      </a:r>
                      <a:r>
                        <a:rPr lang="en-US" sz="1800" dirty="0" err="1">
                          <a:effectLst/>
                        </a:rPr>
                        <a:t>pentru</a:t>
                      </a:r>
                      <a:r>
                        <a:rPr lang="en-US" sz="1800" dirty="0">
                          <a:effectLst/>
                        </a:rPr>
                        <a:t> </a:t>
                      </a:r>
                      <a:r>
                        <a:rPr lang="en-US" sz="1800" dirty="0" err="1">
                          <a:effectLst/>
                        </a:rPr>
                        <a:t>teren</a:t>
                      </a:r>
                      <a:r>
                        <a:rPr lang="en-US" sz="1800" dirty="0">
                          <a:effectLst/>
                        </a:rPr>
                        <a:t>, </a:t>
                      </a:r>
                      <a:r>
                        <a:rPr lang="en-US" sz="1800" dirty="0" err="1">
                          <a:effectLst/>
                        </a:rPr>
                        <a:t>căști</a:t>
                      </a:r>
                      <a:r>
                        <a:rPr lang="en-US" sz="1800" dirty="0">
                          <a:effectLst/>
                        </a:rPr>
                        <a:t>, adaptor cu magnet </a:t>
                      </a:r>
                      <a:r>
                        <a:rPr lang="en-US" sz="1800" dirty="0" err="1">
                          <a:effectLst/>
                        </a:rPr>
                        <a:t>pentru</a:t>
                      </a:r>
                      <a:r>
                        <a:rPr lang="en-US" sz="1800" dirty="0">
                          <a:effectLst/>
                        </a:rPr>
                        <a:t> </a:t>
                      </a:r>
                      <a:r>
                        <a:rPr lang="en-US" sz="1800" dirty="0" err="1">
                          <a:effectLst/>
                        </a:rPr>
                        <a:t>microfoane</a:t>
                      </a:r>
                      <a:r>
                        <a:rPr lang="en-US" sz="1800" dirty="0">
                          <a:effectLst/>
                        </a:rPr>
                        <a:t>, </a:t>
                      </a:r>
                      <a:r>
                        <a:rPr lang="en-US" sz="1800" dirty="0" err="1">
                          <a:effectLst/>
                        </a:rPr>
                        <a:t>tija</a:t>
                      </a:r>
                      <a:r>
                        <a:rPr lang="en-US" sz="1800" dirty="0">
                          <a:effectLst/>
                        </a:rPr>
                        <a:t> de </a:t>
                      </a:r>
                      <a:r>
                        <a:rPr lang="en-US" sz="1800" dirty="0" err="1">
                          <a:effectLst/>
                        </a:rPr>
                        <a:t>transmisie</a:t>
                      </a:r>
                      <a:r>
                        <a:rPr lang="en-US" sz="1800" dirty="0">
                          <a:effectLst/>
                        </a:rPr>
                        <a:t> </a:t>
                      </a:r>
                      <a:r>
                        <a:rPr lang="en-US" sz="1800" dirty="0" err="1">
                          <a:effectLst/>
                        </a:rPr>
                        <a:t>pentru</a:t>
                      </a:r>
                      <a:r>
                        <a:rPr lang="en-US" sz="1800" dirty="0">
                          <a:effectLst/>
                        </a:rPr>
                        <a:t> </a:t>
                      </a:r>
                      <a:r>
                        <a:rPr lang="en-US" sz="1800" dirty="0" err="1">
                          <a:effectLst/>
                        </a:rPr>
                        <a:t>microfon</a:t>
                      </a:r>
                      <a:r>
                        <a:rPr lang="en-US" sz="1800" dirty="0">
                          <a:effectLst/>
                        </a:rPr>
                        <a:t>, </a:t>
                      </a:r>
                      <a:r>
                        <a:rPr lang="en-US" sz="1800" dirty="0" err="1">
                          <a:effectLst/>
                        </a:rPr>
                        <a:t>tija</a:t>
                      </a:r>
                      <a:r>
                        <a:rPr lang="en-US" sz="1800" dirty="0">
                          <a:effectLst/>
                        </a:rPr>
                        <a:t> de </a:t>
                      </a:r>
                      <a:r>
                        <a:rPr lang="en-US" sz="1800" dirty="0" err="1">
                          <a:effectLst/>
                        </a:rPr>
                        <a:t>extensie</a:t>
                      </a:r>
                      <a:r>
                        <a:rPr lang="en-US" sz="1800" dirty="0">
                          <a:effectLst/>
                        </a:rPr>
                        <a:t> </a:t>
                      </a:r>
                      <a:r>
                        <a:rPr lang="en-US" sz="1800" dirty="0" err="1">
                          <a:effectLst/>
                        </a:rPr>
                        <a:t>pentru</a:t>
                      </a:r>
                      <a:r>
                        <a:rPr lang="en-US" sz="1800" dirty="0">
                          <a:effectLst/>
                        </a:rPr>
                        <a:t> </a:t>
                      </a:r>
                      <a:r>
                        <a:rPr lang="en-US" sz="1800" dirty="0" err="1">
                          <a:effectLst/>
                        </a:rPr>
                        <a:t>microfon</a:t>
                      </a:r>
                      <a:r>
                        <a:rPr lang="en-US" sz="1800" dirty="0">
                          <a:effectLst/>
                        </a:rPr>
                        <a:t>, </a:t>
                      </a:r>
                      <a:r>
                        <a:rPr lang="en-US" sz="1800" dirty="0" err="1">
                          <a:effectLst/>
                        </a:rPr>
                        <a:t>carcasa</a:t>
                      </a:r>
                      <a:r>
                        <a:rPr lang="en-US" sz="1800" dirty="0">
                          <a:effectLst/>
                        </a:rPr>
                        <a:t> </a:t>
                      </a:r>
                      <a:r>
                        <a:rPr lang="en-US" sz="1800" dirty="0" err="1">
                          <a:effectLst/>
                        </a:rPr>
                        <a:t>echipamentului</a:t>
                      </a:r>
                      <a:r>
                        <a:rPr lang="en-US" sz="1800" dirty="0">
                          <a:effectLst/>
                        </a:rPr>
                        <a:t> </a:t>
                      </a:r>
                      <a:r>
                        <a:rPr lang="en-US" sz="1800" dirty="0" err="1">
                          <a:effectLst/>
                        </a:rPr>
                        <a:t>și</a:t>
                      </a:r>
                      <a:r>
                        <a:rPr lang="en-US" sz="1800" dirty="0">
                          <a:effectLst/>
                        </a:rPr>
                        <a:t> </a:t>
                      </a:r>
                      <a:r>
                        <a:rPr lang="en-US" sz="1800" dirty="0" err="1">
                          <a:effectLst/>
                        </a:rPr>
                        <a:t>centura</a:t>
                      </a:r>
                      <a:r>
                        <a:rPr lang="en-US" sz="1800" dirty="0">
                          <a:effectLst/>
                        </a:rPr>
                        <a:t> de </a:t>
                      </a:r>
                      <a:r>
                        <a:rPr lang="en-US" sz="1800" dirty="0" err="1">
                          <a:effectLst/>
                        </a:rPr>
                        <a:t>transportare</a:t>
                      </a:r>
                      <a:endParaRPr lang="en-GB" sz="2000" dirty="0">
                        <a:effectLst/>
                        <a:latin typeface="Times New Roman" panose="02020603050405020304" pitchFamily="18" charset="0"/>
                        <a:ea typeface="Times New Roman" panose="02020603050405020304" pitchFamily="18" charset="0"/>
                      </a:endParaRPr>
                    </a:p>
                  </a:txBody>
                  <a:tcPr marL="51756" marR="51756" marT="0" marB="0" anchor="ctr"/>
                </a:tc>
                <a:tc>
                  <a:txBody>
                    <a:bodyPr/>
                    <a:lstStyle/>
                    <a:p>
                      <a:pPr algn="ctr">
                        <a:spcBef>
                          <a:spcPts val="300"/>
                        </a:spcBef>
                        <a:spcAft>
                          <a:spcPts val="300"/>
                        </a:spcAft>
                      </a:pPr>
                      <a:r>
                        <a:rPr lang="en-US" sz="1800" dirty="0">
                          <a:effectLst/>
                        </a:rPr>
                        <a:t>1</a:t>
                      </a:r>
                      <a:endParaRPr lang="en-GB" sz="2000" dirty="0">
                        <a:effectLst/>
                        <a:latin typeface="Times New Roman" panose="02020603050405020304" pitchFamily="18" charset="0"/>
                        <a:ea typeface="Times New Roman" panose="02020603050405020304" pitchFamily="18" charset="0"/>
                      </a:endParaRPr>
                    </a:p>
                  </a:txBody>
                  <a:tcPr marL="51756" marR="51756"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246104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III. Conținutul DL. </a:t>
            </a:r>
            <a:br>
              <a:rPr lang="ro-RO" sz="1600" b="1" dirty="0" smtClean="0">
                <a:solidFill>
                  <a:srgbClr val="002060"/>
                </a:solidFill>
              </a:rPr>
            </a:br>
            <a:r>
              <a:rPr lang="ro-RO" sz="1600" b="1" dirty="0" smtClean="0">
                <a:solidFill>
                  <a:srgbClr val="002060"/>
                </a:solidFill>
              </a:rPr>
              <a:t>Partea </a:t>
            </a:r>
            <a:r>
              <a:rPr lang="en-GB" sz="1600" b="1" dirty="0" smtClean="0">
                <a:solidFill>
                  <a:srgbClr val="002060"/>
                </a:solidFill>
              </a:rPr>
              <a:t>2</a:t>
            </a:r>
            <a:r>
              <a:rPr lang="ro-RO" sz="1600" b="1" dirty="0" smtClean="0">
                <a:solidFill>
                  <a:srgbClr val="002060"/>
                </a:solidFill>
              </a:rPr>
              <a:t> Secțiunea </a:t>
            </a:r>
            <a:r>
              <a:rPr lang="en-GB" sz="1600" b="1" dirty="0" smtClean="0">
                <a:solidFill>
                  <a:srgbClr val="002060"/>
                </a:solidFill>
              </a:rPr>
              <a:t>V</a:t>
            </a:r>
            <a:r>
              <a:rPr lang="ro-RO" sz="1600" b="1" dirty="0" smtClean="0">
                <a:solidFill>
                  <a:srgbClr val="002060"/>
                </a:solidFill>
              </a:rPr>
              <a:t>I. Cerințe</a:t>
            </a:r>
            <a:r>
              <a:rPr lang="en-GB" sz="1600" b="1" dirty="0">
                <a:solidFill>
                  <a:srgbClr val="002060"/>
                </a:solidFill>
              </a:rPr>
              <a:t> </a:t>
            </a:r>
            <a:r>
              <a:rPr lang="en-GB" sz="1600" b="1" dirty="0" smtClean="0">
                <a:solidFill>
                  <a:srgbClr val="002060"/>
                </a:solidFill>
              </a:rPr>
              <a:t/>
            </a:r>
            <a:br>
              <a:rPr lang="en-GB" sz="1600" b="1" dirty="0" smtClean="0">
                <a:solidFill>
                  <a:srgbClr val="002060"/>
                </a:solidFill>
              </a:rPr>
            </a:br>
            <a:r>
              <a:rPr lang="en-GB" sz="1600" b="1" dirty="0" smtClean="0">
                <a:solidFill>
                  <a:srgbClr val="002060"/>
                </a:solidFill>
              </a:rPr>
              <a:t>2. </a:t>
            </a:r>
            <a:r>
              <a:rPr lang="pt-BR" sz="1600" b="1" dirty="0">
                <a:solidFill>
                  <a:srgbClr val="002060"/>
                </a:solidFill>
              </a:rPr>
              <a:t>Programul de livrare și de finalizare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3186225836"/>
              </p:ext>
            </p:extLst>
          </p:nvPr>
        </p:nvGraphicFramePr>
        <p:xfrm>
          <a:off x="108101" y="3330735"/>
          <a:ext cx="8992254" cy="2621280"/>
        </p:xfrm>
        <a:graphic>
          <a:graphicData uri="http://schemas.openxmlformats.org/drawingml/2006/table">
            <a:tbl>
              <a:tblPr firstRow="1" firstCol="1">
                <a:tableStyleId>{B301B821-A1FF-4177-AEE7-76D212191A09}</a:tableStyleId>
              </a:tblPr>
              <a:tblGrid>
                <a:gridCol w="2037565">
                  <a:extLst>
                    <a:ext uri="{9D8B030D-6E8A-4147-A177-3AD203B41FA5}">
                      <a16:colId xmlns:a16="http://schemas.microsoft.com/office/drawing/2014/main" val="20000"/>
                    </a:ext>
                  </a:extLst>
                </a:gridCol>
                <a:gridCol w="338328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1173649">
                  <a:extLst>
                    <a:ext uri="{9D8B030D-6E8A-4147-A177-3AD203B41FA5}">
                      <a16:colId xmlns:a16="http://schemas.microsoft.com/office/drawing/2014/main" val="20003"/>
                    </a:ext>
                  </a:extLst>
                </a:gridCol>
              </a:tblGrid>
              <a:tr h="387691">
                <a:tc>
                  <a:txBody>
                    <a:bodyPr/>
                    <a:lstStyle/>
                    <a:p>
                      <a:pPr algn="ctr">
                        <a:spcBef>
                          <a:spcPts val="600"/>
                        </a:spcBef>
                        <a:spcAft>
                          <a:spcPts val="600"/>
                        </a:spcAft>
                      </a:pPr>
                      <a:r>
                        <a:rPr lang="en-US" sz="1800" b="1" dirty="0" err="1">
                          <a:effectLst/>
                        </a:rPr>
                        <a:t>Descrierea</a:t>
                      </a:r>
                      <a:r>
                        <a:rPr lang="en-US" sz="1800" b="1" dirty="0">
                          <a:effectLst/>
                        </a:rPr>
                        <a:t> </a:t>
                      </a:r>
                      <a:r>
                        <a:rPr lang="en-US" sz="1800" b="1" dirty="0" err="1">
                          <a:effectLst/>
                        </a:rPr>
                        <a:t>Lotului</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800" b="1" dirty="0" err="1">
                          <a:effectLst/>
                        </a:rPr>
                        <a:t>Perioada</a:t>
                      </a:r>
                      <a:r>
                        <a:rPr lang="en-US" sz="1800" b="1" dirty="0">
                          <a:effectLst/>
                        </a:rPr>
                        <a:t> de </a:t>
                      </a:r>
                      <a:r>
                        <a:rPr lang="en-US" sz="1800" b="1" dirty="0" err="1">
                          <a:effectLst/>
                        </a:rPr>
                        <a:t>Livrare</a:t>
                      </a:r>
                      <a:r>
                        <a:rPr lang="en-US" sz="1800" b="1" dirty="0">
                          <a:effectLst/>
                        </a:rPr>
                        <a:t> </a:t>
                      </a:r>
                      <a:r>
                        <a:rPr lang="en-US" sz="1800" b="1" dirty="0" err="1">
                          <a:effectLst/>
                        </a:rPr>
                        <a:t>Solicitată</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800" b="1" dirty="0" err="1">
                          <a:effectLst/>
                        </a:rPr>
                        <a:t>Adresa</a:t>
                      </a:r>
                      <a:r>
                        <a:rPr lang="en-US" sz="1800" b="1" dirty="0">
                          <a:effectLst/>
                        </a:rPr>
                        <a:t> de </a:t>
                      </a:r>
                      <a:r>
                        <a:rPr lang="en-US" sz="1800" b="1" dirty="0" err="1">
                          <a:effectLst/>
                        </a:rPr>
                        <a:t>Livrare</a:t>
                      </a:r>
                      <a:endParaRPr lang="en-GB"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800" b="1" dirty="0" err="1">
                          <a:effectLst/>
                        </a:rPr>
                        <a:t>Livrare</a:t>
                      </a:r>
                      <a:r>
                        <a:rPr lang="en-US" sz="1800" b="1" dirty="0">
                          <a:effectLst/>
                        </a:rPr>
                        <a:t> </a:t>
                      </a:r>
                      <a:r>
                        <a:rPr lang="en-US" sz="1800" b="1" dirty="0" err="1">
                          <a:effectLst/>
                        </a:rPr>
                        <a:t>Parțială</a:t>
                      </a:r>
                      <a:endParaRPr lang="en-GB" sz="1800" b="1" dirty="0">
                        <a:effectLst/>
                      </a:endParaRPr>
                    </a:p>
                    <a:p>
                      <a:pPr algn="ctr">
                        <a:spcBef>
                          <a:spcPts val="600"/>
                        </a:spcBef>
                        <a:spcAft>
                          <a:spcPts val="600"/>
                        </a:spcAft>
                      </a:pPr>
                      <a:r>
                        <a:rPr lang="en-US" sz="1800" b="1" dirty="0">
                          <a:effectLst/>
                        </a:rPr>
                        <a:t>Da/Nu</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9028">
                <a:tc>
                  <a:txBody>
                    <a:bodyPr/>
                    <a:lstStyle/>
                    <a:p>
                      <a:pPr algn="l">
                        <a:spcBef>
                          <a:spcPts val="600"/>
                        </a:spcBef>
                        <a:spcAft>
                          <a:spcPts val="600"/>
                        </a:spcAft>
                      </a:pPr>
                      <a:r>
                        <a:rPr lang="en-US" sz="1800">
                          <a:effectLst/>
                        </a:rPr>
                        <a:t>Lotul 1: Echipament pentru detectarea scurgerilor </a:t>
                      </a:r>
                      <a:endParaRPr lang="en-GB"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800" dirty="0" err="1">
                          <a:effectLst/>
                        </a:rPr>
                        <a:t>În</a:t>
                      </a:r>
                      <a:r>
                        <a:rPr lang="en-US" sz="1800" dirty="0">
                          <a:effectLst/>
                        </a:rPr>
                        <a:t> </a:t>
                      </a:r>
                      <a:r>
                        <a:rPr lang="en-US" sz="1800" dirty="0" err="1">
                          <a:effectLst/>
                        </a:rPr>
                        <a:t>termen</a:t>
                      </a:r>
                      <a:r>
                        <a:rPr lang="en-US" sz="1800" dirty="0">
                          <a:effectLst/>
                        </a:rPr>
                        <a:t> de 6 </a:t>
                      </a:r>
                      <a:r>
                        <a:rPr lang="en-US" sz="1800" dirty="0" err="1">
                          <a:effectLst/>
                        </a:rPr>
                        <a:t>luni</a:t>
                      </a:r>
                      <a:r>
                        <a:rPr lang="en-US" sz="1800" dirty="0">
                          <a:effectLst/>
                        </a:rPr>
                        <a:t> de la </a:t>
                      </a:r>
                      <a:r>
                        <a:rPr lang="en-US" sz="1800" dirty="0" err="1">
                          <a:effectLst/>
                        </a:rPr>
                        <a:t>semnarea</a:t>
                      </a:r>
                      <a:r>
                        <a:rPr lang="en-US" sz="1800" dirty="0">
                          <a:effectLst/>
                        </a:rPr>
                        <a:t> </a:t>
                      </a:r>
                      <a:r>
                        <a:rPr lang="en-US" sz="1800" dirty="0" err="1">
                          <a:effectLst/>
                        </a:rPr>
                        <a:t>contractului</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Bef>
                          <a:spcPts val="600"/>
                        </a:spcBef>
                        <a:spcAft>
                          <a:spcPts val="600"/>
                        </a:spcAft>
                      </a:pPr>
                      <a:r>
                        <a:rPr lang="en-US" sz="1800" dirty="0" err="1">
                          <a:effectLst/>
                        </a:rPr>
                        <a:t>Stația</a:t>
                      </a:r>
                      <a:r>
                        <a:rPr lang="en-US" sz="1800" dirty="0">
                          <a:effectLst/>
                        </a:rPr>
                        <a:t> de </a:t>
                      </a:r>
                      <a:r>
                        <a:rPr lang="en-US" sz="1800" dirty="0" err="1">
                          <a:effectLst/>
                        </a:rPr>
                        <a:t>producție</a:t>
                      </a:r>
                      <a:r>
                        <a:rPr lang="en-US" sz="1800" dirty="0">
                          <a:effectLst/>
                        </a:rPr>
                        <a:t> ale S.A. Apa Canal Chisinau, la </a:t>
                      </a:r>
                      <a:r>
                        <a:rPr lang="en-US" sz="1800" dirty="0" err="1">
                          <a:effectLst/>
                        </a:rPr>
                        <a:t>adresa</a:t>
                      </a:r>
                      <a:r>
                        <a:rPr lang="en-US" sz="1800" dirty="0">
                          <a:effectLst/>
                        </a:rPr>
                        <a:t> </a:t>
                      </a:r>
                      <a:r>
                        <a:rPr lang="en-US" sz="1800" dirty="0" err="1">
                          <a:effectLst/>
                        </a:rPr>
                        <a:t>strada</a:t>
                      </a:r>
                      <a:r>
                        <a:rPr lang="en-US" sz="1800" dirty="0">
                          <a:effectLst/>
                        </a:rPr>
                        <a:t> </a:t>
                      </a:r>
                      <a:r>
                        <a:rPr lang="en-US" sz="1800" dirty="0" err="1">
                          <a:effectLst/>
                        </a:rPr>
                        <a:t>Varniţa</a:t>
                      </a:r>
                      <a:r>
                        <a:rPr lang="en-US" sz="1800" dirty="0">
                          <a:effectLst/>
                        </a:rPr>
                        <a:t> 28, Chisinau, </a:t>
                      </a:r>
                      <a:r>
                        <a:rPr lang="en-US" sz="1800" dirty="0" err="1">
                          <a:effectLst/>
                        </a:rPr>
                        <a:t>Republica</a:t>
                      </a:r>
                      <a:r>
                        <a:rPr lang="en-US" sz="1800" dirty="0">
                          <a:effectLst/>
                        </a:rPr>
                        <a:t> Moldova</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pPr>
                      <a:r>
                        <a:rPr lang="en-US" sz="1800" dirty="0">
                          <a:effectLst/>
                        </a:rPr>
                        <a:t>Nu</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27698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III. Conținutul DL. </a:t>
            </a:r>
            <a:br>
              <a:rPr lang="ro-RO" sz="1600" b="1" dirty="0" smtClean="0">
                <a:solidFill>
                  <a:srgbClr val="002060"/>
                </a:solidFill>
              </a:rPr>
            </a:br>
            <a:r>
              <a:rPr lang="ro-RO" sz="1600" b="1" dirty="0" smtClean="0">
                <a:solidFill>
                  <a:srgbClr val="002060"/>
                </a:solidFill>
              </a:rPr>
              <a:t>Partea </a:t>
            </a:r>
            <a:r>
              <a:rPr lang="en-GB" sz="1600" b="1" dirty="0" smtClean="0">
                <a:solidFill>
                  <a:srgbClr val="002060"/>
                </a:solidFill>
              </a:rPr>
              <a:t>2</a:t>
            </a:r>
            <a:r>
              <a:rPr lang="ro-RO" sz="1600" b="1" dirty="0" smtClean="0">
                <a:solidFill>
                  <a:srgbClr val="002060"/>
                </a:solidFill>
              </a:rPr>
              <a:t> Secțiunea </a:t>
            </a:r>
            <a:r>
              <a:rPr lang="en-GB" sz="1600" b="1" dirty="0" smtClean="0">
                <a:solidFill>
                  <a:srgbClr val="002060"/>
                </a:solidFill>
              </a:rPr>
              <a:t>V</a:t>
            </a:r>
            <a:r>
              <a:rPr lang="ro-RO" sz="1600" b="1" dirty="0" smtClean="0">
                <a:solidFill>
                  <a:srgbClr val="002060"/>
                </a:solidFill>
              </a:rPr>
              <a:t>I. Cerințe</a:t>
            </a:r>
            <a:r>
              <a:rPr lang="en-GB" sz="1600" b="1" dirty="0">
                <a:solidFill>
                  <a:srgbClr val="002060"/>
                </a:solidFill>
              </a:rPr>
              <a:t> </a:t>
            </a:r>
            <a:r>
              <a:rPr lang="en-GB" sz="1600" b="1" dirty="0" smtClean="0">
                <a:solidFill>
                  <a:srgbClr val="002060"/>
                </a:solidFill>
              </a:rPr>
              <a:t/>
            </a:r>
            <a:br>
              <a:rPr lang="en-GB" sz="1600" b="1" dirty="0" smtClean="0">
                <a:solidFill>
                  <a:srgbClr val="002060"/>
                </a:solidFill>
              </a:rPr>
            </a:br>
            <a:r>
              <a:rPr lang="en-GB" sz="1600" b="1" dirty="0" smtClean="0">
                <a:solidFill>
                  <a:srgbClr val="002060"/>
                </a:solidFill>
              </a:rPr>
              <a:t>3. </a:t>
            </a:r>
            <a:r>
              <a:rPr lang="pt-BR" sz="1600" b="1" dirty="0" smtClean="0">
                <a:solidFill>
                  <a:srgbClr val="002060"/>
                </a:solidFill>
              </a:rPr>
              <a:t>Specifica</a:t>
            </a:r>
            <a:r>
              <a:rPr lang="ro-RO" sz="1600" b="1" dirty="0" smtClean="0">
                <a:solidFill>
                  <a:srgbClr val="002060"/>
                </a:solidFill>
              </a:rPr>
              <a:t>ții Tehnice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6" name="Content Placeholder 3"/>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a:stretch/>
        </p:blipFill>
        <p:spPr>
          <a:xfrm>
            <a:off x="13852" y="2672079"/>
            <a:ext cx="9201268" cy="3709103"/>
          </a:xfrm>
          <a:prstGeom prst="rect">
            <a:avLst/>
          </a:prstGeom>
        </p:spPr>
      </p:pic>
    </p:spTree>
    <p:extLst>
      <p:ext uri="{BB962C8B-B14F-4D97-AF65-F5344CB8AC3E}">
        <p14:creationId xmlns:p14="http://schemas.microsoft.com/office/powerpoint/2010/main" val="40038406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Etapa </a:t>
            </a:r>
            <a:r>
              <a:rPr lang="ro-RO" sz="1600" b="1" dirty="0" smtClean="0">
                <a:solidFill>
                  <a:srgbClr val="002060"/>
                </a:solidFill>
              </a:rPr>
              <a:t>III</a:t>
            </a:r>
            <a:r>
              <a:rPr lang="ro-RO" sz="1600" b="1" dirty="0">
                <a:solidFill>
                  <a:srgbClr val="002060"/>
                </a:solidFill>
              </a:rPr>
              <a:t>. Conținutul </a:t>
            </a:r>
            <a:r>
              <a:rPr lang="ro-RO" sz="1600" b="1" dirty="0" smtClean="0">
                <a:solidFill>
                  <a:srgbClr val="002060"/>
                </a:solidFill>
              </a:rPr>
              <a:t>DL.</a:t>
            </a:r>
            <a:br>
              <a:rPr lang="ro-RO" sz="1600" b="1" dirty="0" smtClean="0">
                <a:solidFill>
                  <a:srgbClr val="002060"/>
                </a:solidFill>
              </a:rPr>
            </a:br>
            <a:r>
              <a:rPr lang="ro-RO" sz="1600" b="1" dirty="0" smtClean="0">
                <a:solidFill>
                  <a:srgbClr val="002060"/>
                </a:solidFill>
              </a:rPr>
              <a:t>Partea </a:t>
            </a:r>
            <a:r>
              <a:rPr lang="ro-RO" sz="1600" b="1" dirty="0">
                <a:solidFill>
                  <a:srgbClr val="002060"/>
                </a:solidFill>
              </a:rPr>
              <a:t>3 Secțiunea VII. </a:t>
            </a:r>
            <a:r>
              <a:rPr lang="ro-RO" sz="1600" b="1" dirty="0" smtClean="0">
                <a:solidFill>
                  <a:srgbClr val="002060"/>
                </a:solidFill>
              </a:rPr>
              <a:t>Condiții </a:t>
            </a:r>
            <a:r>
              <a:rPr lang="ro-RO" sz="1600" b="1" dirty="0">
                <a:solidFill>
                  <a:srgbClr val="002060"/>
                </a:solidFill>
              </a:rPr>
              <a:t>contractuale și </a:t>
            </a:r>
            <a:r>
              <a:rPr lang="ro-RO" sz="1600" b="1" dirty="0" smtClean="0">
                <a:solidFill>
                  <a:srgbClr val="002060"/>
                </a:solidFill>
              </a:rPr>
              <a:t>formulare </a:t>
            </a:r>
            <a:r>
              <a:rPr lang="ro-RO" sz="1600" b="1" dirty="0">
                <a:solidFill>
                  <a:srgbClr val="002060"/>
                </a:solidFill>
              </a:rPr>
              <a:t>de contract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it-IT" sz="1600" dirty="0"/>
              <a:t>Condiții contractuale generale – Contractul Standard </a:t>
            </a:r>
            <a:r>
              <a:rPr lang="it-IT" sz="1600" dirty="0" smtClean="0"/>
              <a:t>BERD</a:t>
            </a:r>
            <a:r>
              <a:rPr lang="ro-RO" sz="1600" dirty="0" smtClean="0"/>
              <a:t> pentru bunuri / Contractul Standard BERD pentru Furnizare și Montare / FIDIC Roșu / FIDIC Galben</a:t>
            </a:r>
            <a:r>
              <a:rPr lang="it-IT" sz="1600" dirty="0" smtClean="0"/>
              <a:t> </a:t>
            </a:r>
            <a:endParaRPr lang="it-IT" sz="1600" dirty="0"/>
          </a:p>
          <a:p>
            <a:pPr marL="285750" indent="-285750">
              <a:lnSpc>
                <a:spcPct val="200000"/>
              </a:lnSpc>
              <a:buFont typeface="Wingdings" panose="05000000000000000000" pitchFamily="2" charset="2"/>
              <a:buChar char="Ø"/>
            </a:pPr>
            <a:r>
              <a:rPr lang="it-IT" sz="1600" dirty="0"/>
              <a:t>Condiții Speciale Contractuale</a:t>
            </a:r>
          </a:p>
          <a:p>
            <a:pPr marL="285750" indent="-285750">
              <a:lnSpc>
                <a:spcPct val="200000"/>
              </a:lnSpc>
              <a:buFont typeface="Wingdings" panose="05000000000000000000" pitchFamily="2" charset="2"/>
              <a:buChar char="Ø"/>
            </a:pPr>
            <a:r>
              <a:rPr lang="it-IT" sz="1600" dirty="0"/>
              <a:t>Formulare </a:t>
            </a:r>
            <a:r>
              <a:rPr lang="it-IT" sz="1600" dirty="0" smtClean="0"/>
              <a:t>Contractuale</a:t>
            </a:r>
            <a:r>
              <a:rPr lang="ro-RO" sz="1400" dirty="0"/>
              <a:t>	</a:t>
            </a:r>
          </a:p>
          <a:p>
            <a:pPr marL="742950" lvl="1" indent="-285750">
              <a:lnSpc>
                <a:spcPct val="200000"/>
              </a:lnSpc>
              <a:buFont typeface="Wingdings" panose="05000000000000000000" pitchFamily="2" charset="2"/>
              <a:buChar char="Ø"/>
            </a:pPr>
            <a:endParaRPr lang="ro-RO" sz="1400" dirty="0"/>
          </a:p>
        </p:txBody>
      </p:sp>
    </p:spTree>
    <p:extLst>
      <p:ext uri="{BB962C8B-B14F-4D97-AF65-F5344CB8AC3E}">
        <p14:creationId xmlns:p14="http://schemas.microsoft.com/office/powerpoint/2010/main" val="3150891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r>
              <a:rPr lang="ro-RO" sz="1600" b="1" dirty="0">
                <a:solidFill>
                  <a:srgbClr val="002060"/>
                </a:solidFill>
              </a:rPr>
              <a:t>Etapa III. Conținutul DL.</a:t>
            </a:r>
            <a:br>
              <a:rPr lang="ro-RO" sz="1600" b="1" dirty="0">
                <a:solidFill>
                  <a:srgbClr val="002060"/>
                </a:solidFill>
              </a:rPr>
            </a:br>
            <a:r>
              <a:rPr lang="ro-RO" sz="1600" b="1" dirty="0">
                <a:solidFill>
                  <a:srgbClr val="002060"/>
                </a:solidFill>
              </a:rPr>
              <a:t>Partea 3 Secțiunea VII. Condiții contractuale </a:t>
            </a:r>
            <a:r>
              <a:rPr lang="en-GB" sz="1600" b="1" dirty="0" smtClean="0">
                <a:solidFill>
                  <a:srgbClr val="002060"/>
                </a:solidFill>
              </a:rPr>
              <a:t/>
            </a:r>
            <a:br>
              <a:rPr lang="en-GB" sz="1600" b="1" dirty="0" smtClean="0">
                <a:solidFill>
                  <a:srgbClr val="002060"/>
                </a:solidFill>
              </a:rPr>
            </a:br>
            <a:r>
              <a:rPr lang="ro-RO" sz="1600" b="1" dirty="0" smtClean="0">
                <a:solidFill>
                  <a:srgbClr val="002060"/>
                </a:solidFill>
              </a:rPr>
              <a:t>și </a:t>
            </a:r>
            <a:r>
              <a:rPr lang="ro-RO" sz="1600" b="1" dirty="0">
                <a:solidFill>
                  <a:srgbClr val="002060"/>
                </a:solidFill>
              </a:rPr>
              <a:t>formele de </a:t>
            </a:r>
            <a:r>
              <a:rPr lang="ro-RO" sz="1600" b="1" dirty="0" smtClean="0">
                <a:solidFill>
                  <a:srgbClr val="002060"/>
                </a:solidFill>
              </a:rPr>
              <a:t>contract</a:t>
            </a:r>
            <a:r>
              <a:rPr lang="en-GB" sz="1600" b="1" dirty="0" smtClean="0">
                <a:solidFill>
                  <a:srgbClr val="002060"/>
                </a:solidFill>
              </a:rPr>
              <a:t>. F</a:t>
            </a:r>
            <a:r>
              <a:rPr lang="ro-RO" sz="1600" b="1" dirty="0" smtClean="0">
                <a:solidFill>
                  <a:srgbClr val="002060"/>
                </a:solidFill>
              </a:rPr>
              <a:t>IDIC</a:t>
            </a:r>
            <a:r>
              <a:rPr lang="en-GB" sz="1600" b="1" dirty="0" smtClean="0">
                <a:solidFill>
                  <a:srgbClr val="002060"/>
                </a:solidFill>
              </a:rPr>
              <a:t> </a:t>
            </a:r>
            <a:r>
              <a:rPr lang="ro-RO" sz="1600" b="1" dirty="0" smtClean="0">
                <a:solidFill>
                  <a:srgbClr val="002060"/>
                </a:solidFill>
              </a:rPr>
              <a:t>Roșu</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21963" y="2708415"/>
            <a:ext cx="566037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b="0" dirty="0"/>
              <a:t>FIDIC </a:t>
            </a:r>
            <a:r>
              <a:rPr lang="ro-RO" sz="1600" b="0" dirty="0" smtClean="0"/>
              <a:t>- acronimul </a:t>
            </a:r>
            <a:r>
              <a:rPr lang="ro-RO" sz="1600" b="0" dirty="0"/>
              <a:t>din limba franceză pentru </a:t>
            </a:r>
            <a:r>
              <a:rPr lang="ro-RO" sz="1600" b="0" dirty="0" err="1"/>
              <a:t>Federaţia</a:t>
            </a:r>
            <a:r>
              <a:rPr lang="ro-RO" sz="1600" b="0" dirty="0"/>
              <a:t> </a:t>
            </a:r>
            <a:r>
              <a:rPr lang="ro-RO" sz="1600" b="0" dirty="0" err="1"/>
              <a:t>Internaţională</a:t>
            </a:r>
            <a:r>
              <a:rPr lang="ro-RO" sz="1600" b="0" dirty="0"/>
              <a:t> a </a:t>
            </a:r>
            <a:r>
              <a:rPr lang="ro-RO" sz="1600" b="0" dirty="0" smtClean="0"/>
              <a:t>Inginerilor </a:t>
            </a:r>
            <a:r>
              <a:rPr lang="ro-RO" sz="1600" b="0" dirty="0" err="1" smtClean="0"/>
              <a:t>Consultanţi</a:t>
            </a:r>
            <a:r>
              <a:rPr lang="ro-RO" sz="1600" b="0" dirty="0"/>
              <a:t>.</a:t>
            </a:r>
          </a:p>
          <a:p>
            <a:pPr marL="285750" indent="-285750">
              <a:lnSpc>
                <a:spcPct val="200000"/>
              </a:lnSpc>
              <a:buFont typeface="Wingdings" panose="05000000000000000000" pitchFamily="2" charset="2"/>
              <a:buChar char="Ø"/>
            </a:pPr>
            <a:r>
              <a:rPr lang="ro-RO" sz="1600" b="0" dirty="0" smtClean="0"/>
              <a:t>Cartea Roșie </a:t>
            </a:r>
            <a:r>
              <a:rPr lang="ro-RO" sz="1600" b="0" dirty="0"/>
              <a:t>- se recomandă pentru clădiri sau lucrări </a:t>
            </a:r>
            <a:r>
              <a:rPr lang="ro-RO" sz="1600" b="0" dirty="0" err="1"/>
              <a:t>inginereşti</a:t>
            </a:r>
            <a:r>
              <a:rPr lang="ro-RO" sz="1600" b="0" dirty="0"/>
              <a:t> proiectate de către Beneficiar </a:t>
            </a:r>
            <a:r>
              <a:rPr lang="ro-RO" sz="1600" b="0" dirty="0" smtClean="0"/>
              <a:t>sau de </a:t>
            </a:r>
            <a:r>
              <a:rPr lang="ro-RO" sz="1600" b="0" dirty="0"/>
              <a:t>către reprezentantul acestuia, </a:t>
            </a:r>
            <a:r>
              <a:rPr lang="ro-RO" sz="1600" b="0" dirty="0" smtClean="0"/>
              <a:t>Inginerul</a:t>
            </a:r>
          </a:p>
          <a:p>
            <a:pPr marL="285750" indent="-285750">
              <a:lnSpc>
                <a:spcPct val="200000"/>
              </a:lnSpc>
              <a:buFont typeface="Wingdings" panose="05000000000000000000" pitchFamily="2" charset="2"/>
              <a:buChar char="Ø"/>
            </a:pPr>
            <a:r>
              <a:rPr lang="ro-RO" sz="1600" b="0" dirty="0" err="1"/>
              <a:t>Totuşi</a:t>
            </a:r>
            <a:r>
              <a:rPr lang="ro-RO" sz="1600" b="0" dirty="0"/>
              <a:t>, lucrările pot include unele elemente pentru lucrări civile, </a:t>
            </a:r>
            <a:r>
              <a:rPr lang="ro-RO" sz="1600" b="0" dirty="0" smtClean="0"/>
              <a:t>mecanice, electrice </a:t>
            </a:r>
            <a:r>
              <a:rPr lang="ro-RO" sz="1600" b="0" dirty="0" err="1"/>
              <a:t>şi</a:t>
            </a:r>
            <a:r>
              <a:rPr lang="ro-RO" sz="1600" b="0" dirty="0"/>
              <a:t> / sau de </a:t>
            </a:r>
            <a:r>
              <a:rPr lang="ro-RO" sz="1600" b="0" dirty="0" err="1"/>
              <a:t>construcţii</a:t>
            </a:r>
            <a:r>
              <a:rPr lang="ro-RO" sz="1600" b="0" dirty="0"/>
              <a:t> proiectate de către Antreprenor.</a:t>
            </a:r>
            <a:endParaRPr lang="ro-RO" sz="1600" b="0" dirty="0" smtClean="0"/>
          </a:p>
          <a:p>
            <a:pPr marL="285750" indent="-285750">
              <a:lnSpc>
                <a:spcPct val="200000"/>
              </a:lnSpc>
              <a:buFont typeface="Wingdings" panose="05000000000000000000" pitchFamily="2" charset="2"/>
              <a:buChar char="Ø"/>
            </a:pPr>
            <a:endParaRPr lang="ro-RO" sz="1600" b="0" dirty="0"/>
          </a:p>
        </p:txBody>
      </p:sp>
      <p:pic>
        <p:nvPicPr>
          <p:cNvPr id="17" name="Picture 2" descr="Image result for fidic red md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8560" y="1649368"/>
            <a:ext cx="3299579" cy="467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0395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r>
              <a:rPr lang="ro-RO" sz="1600" b="1" dirty="0">
                <a:solidFill>
                  <a:srgbClr val="002060"/>
                </a:solidFill>
              </a:rPr>
              <a:t>Etapa III. Conținutul DL.</a:t>
            </a:r>
            <a:br>
              <a:rPr lang="ro-RO" sz="1600" b="1" dirty="0">
                <a:solidFill>
                  <a:srgbClr val="002060"/>
                </a:solidFill>
              </a:rPr>
            </a:br>
            <a:r>
              <a:rPr lang="ro-RO" sz="1600" b="1" dirty="0">
                <a:solidFill>
                  <a:srgbClr val="002060"/>
                </a:solidFill>
              </a:rPr>
              <a:t>Partea 3 Secțiunea VII. Condiții contractuale </a:t>
            </a:r>
            <a:r>
              <a:rPr lang="en-GB" sz="1600" b="1" dirty="0" smtClean="0">
                <a:solidFill>
                  <a:srgbClr val="002060"/>
                </a:solidFill>
              </a:rPr>
              <a:t/>
            </a:r>
            <a:br>
              <a:rPr lang="en-GB" sz="1600" b="1" dirty="0" smtClean="0">
                <a:solidFill>
                  <a:srgbClr val="002060"/>
                </a:solidFill>
              </a:rPr>
            </a:br>
            <a:r>
              <a:rPr lang="ro-RO" sz="1600" b="1" dirty="0" smtClean="0">
                <a:solidFill>
                  <a:srgbClr val="002060"/>
                </a:solidFill>
              </a:rPr>
              <a:t>și </a:t>
            </a:r>
            <a:r>
              <a:rPr lang="ro-RO" sz="1600" b="1" dirty="0">
                <a:solidFill>
                  <a:srgbClr val="002060"/>
                </a:solidFill>
              </a:rPr>
              <a:t>formele de </a:t>
            </a:r>
            <a:r>
              <a:rPr lang="ro-RO" sz="1600" b="1" dirty="0" smtClean="0">
                <a:solidFill>
                  <a:srgbClr val="002060"/>
                </a:solidFill>
              </a:rPr>
              <a:t>contract</a:t>
            </a:r>
            <a:r>
              <a:rPr lang="en-GB" sz="1600" b="1" dirty="0" smtClean="0">
                <a:solidFill>
                  <a:srgbClr val="002060"/>
                </a:solidFill>
              </a:rPr>
              <a:t>. F</a:t>
            </a:r>
            <a:r>
              <a:rPr lang="ro-RO" sz="1600" b="1" dirty="0" smtClean="0">
                <a:solidFill>
                  <a:srgbClr val="002060"/>
                </a:solidFill>
              </a:rPr>
              <a:t>IDIC</a:t>
            </a:r>
            <a:r>
              <a:rPr lang="en-GB" sz="1600" b="1" dirty="0" smtClean="0">
                <a:solidFill>
                  <a:srgbClr val="002060"/>
                </a:solidFill>
              </a:rPr>
              <a:t> </a:t>
            </a:r>
            <a:r>
              <a:rPr lang="ro-RO" sz="1600" b="1" dirty="0" smtClean="0">
                <a:solidFill>
                  <a:srgbClr val="002060"/>
                </a:solidFill>
              </a:rPr>
              <a:t>Galben</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21964" y="2708415"/>
            <a:ext cx="5675112"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b="0" dirty="0" err="1"/>
              <a:t>Condiţiile</a:t>
            </a:r>
            <a:r>
              <a:rPr lang="ro-RO" sz="1600" b="0" dirty="0"/>
              <a:t> de Contract pentru Echipamente </a:t>
            </a:r>
            <a:r>
              <a:rPr lang="ro-RO" sz="1600" b="0" dirty="0" err="1"/>
              <a:t>şi</a:t>
            </a:r>
            <a:r>
              <a:rPr lang="ro-RO" sz="1600" b="0" dirty="0"/>
              <a:t> </a:t>
            </a:r>
            <a:r>
              <a:rPr lang="ro-RO" sz="1600" b="0" dirty="0" err="1"/>
              <a:t>Construcţii</a:t>
            </a:r>
            <a:r>
              <a:rPr lang="ro-RO" sz="1600" b="0" dirty="0"/>
              <a:t> inclusiv Proiectare.</a:t>
            </a:r>
          </a:p>
          <a:p>
            <a:pPr marL="285750" indent="-285750">
              <a:lnSpc>
                <a:spcPct val="200000"/>
              </a:lnSpc>
              <a:buFont typeface="Wingdings" panose="05000000000000000000" pitchFamily="2" charset="2"/>
              <a:buChar char="Ø"/>
            </a:pPr>
            <a:r>
              <a:rPr lang="ro-RO" sz="1600" b="0" dirty="0" smtClean="0"/>
              <a:t>Cartea Galbenă se </a:t>
            </a:r>
            <a:r>
              <a:rPr lang="ro-RO" sz="1600" b="0" dirty="0"/>
              <a:t>recomandă pentru furnizarea echipamentelor electrice </a:t>
            </a:r>
            <a:r>
              <a:rPr lang="ro-RO" sz="1600" b="0" dirty="0" err="1"/>
              <a:t>şi</a:t>
            </a:r>
            <a:r>
              <a:rPr lang="ro-RO" sz="1600" b="0" dirty="0"/>
              <a:t> / sau mecanice </a:t>
            </a:r>
            <a:r>
              <a:rPr lang="ro-RO" sz="1600" b="0" dirty="0" err="1"/>
              <a:t>şi</a:t>
            </a:r>
            <a:r>
              <a:rPr lang="ro-RO" sz="1600" b="0" dirty="0"/>
              <a:t> </a:t>
            </a:r>
            <a:r>
              <a:rPr lang="ro-RO" sz="1600" b="0" dirty="0" smtClean="0"/>
              <a:t>pentru proiectarea </a:t>
            </a:r>
            <a:r>
              <a:rPr lang="ro-RO" sz="1600" b="0" dirty="0" err="1"/>
              <a:t>şi</a:t>
            </a:r>
            <a:r>
              <a:rPr lang="ro-RO" sz="1600" b="0" dirty="0"/>
              <a:t> </a:t>
            </a:r>
            <a:r>
              <a:rPr lang="ro-RO" sz="1600" b="0" dirty="0" err="1"/>
              <a:t>execuţia</a:t>
            </a:r>
            <a:r>
              <a:rPr lang="ro-RO" sz="1600" b="0" dirty="0"/>
              <a:t> clădirilor sau lucrărilor </a:t>
            </a:r>
            <a:r>
              <a:rPr lang="ro-RO" sz="1600" b="0" dirty="0" err="1" smtClean="0"/>
              <a:t>inginereşti</a:t>
            </a:r>
            <a:endParaRPr lang="ro-RO" sz="1600" b="0" dirty="0" smtClean="0"/>
          </a:p>
          <a:p>
            <a:pPr marL="285750" indent="-285750">
              <a:lnSpc>
                <a:spcPct val="200000"/>
              </a:lnSpc>
              <a:buFont typeface="Wingdings" panose="05000000000000000000" pitchFamily="2" charset="2"/>
              <a:buChar char="Ø"/>
            </a:pPr>
            <a:r>
              <a:rPr lang="ro-RO" sz="1600" b="0" dirty="0"/>
              <a:t>Antreprenorul, în conformitate cu </a:t>
            </a:r>
            <a:r>
              <a:rPr lang="ro-RO" sz="1600" b="0" dirty="0" err="1"/>
              <a:t>cerinţele</a:t>
            </a:r>
            <a:r>
              <a:rPr lang="ro-RO" sz="1600" b="0" dirty="0"/>
              <a:t> </a:t>
            </a:r>
            <a:r>
              <a:rPr lang="ro-RO" sz="1600" b="0" dirty="0" smtClean="0"/>
              <a:t>Beneficiarului, </a:t>
            </a:r>
            <a:r>
              <a:rPr lang="ro-RO" sz="1600" b="0" dirty="0" err="1" smtClean="0"/>
              <a:t>întocmeşte</a:t>
            </a:r>
            <a:r>
              <a:rPr lang="ro-RO" sz="1600" b="0" dirty="0" smtClean="0"/>
              <a:t> </a:t>
            </a:r>
            <a:r>
              <a:rPr lang="ro-RO" sz="1600" b="0" dirty="0"/>
              <a:t>proiectul </a:t>
            </a:r>
            <a:r>
              <a:rPr lang="ro-RO" sz="1600" b="0" dirty="0" err="1"/>
              <a:t>şi</a:t>
            </a:r>
            <a:r>
              <a:rPr lang="ro-RO" sz="1600" b="0" dirty="0"/>
              <a:t> furnizează echipamente </a:t>
            </a:r>
            <a:r>
              <a:rPr lang="ro-RO" sz="1600" b="0" dirty="0" err="1"/>
              <a:t>şi</a:t>
            </a:r>
            <a:r>
              <a:rPr lang="ro-RO" sz="1600" b="0" dirty="0"/>
              <a:t> / sau execută </a:t>
            </a:r>
            <a:r>
              <a:rPr lang="ro-RO" sz="1600" b="0" dirty="0" smtClean="0"/>
              <a:t>lucrări de construcție</a:t>
            </a:r>
            <a:endParaRPr lang="ro-RO" sz="1600" b="0" dirty="0"/>
          </a:p>
        </p:txBody>
      </p:sp>
      <p:pic>
        <p:nvPicPr>
          <p:cNvPr id="1026" name="Picture 2" descr="https://knect365.imgix.net/uploads/yellow-book---smaller-image---2-bd73923c58e3cb210b0bd6dd265e1f28-bd73923c58e3cb210b0bd6dd265e1f28.JPG?w=1200&amp;h=1200&amp;fit=max&amp;or=0&amp;compress=tr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7076" y="2547659"/>
            <a:ext cx="3431415" cy="403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313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r>
              <a:rPr lang="ro-RO" sz="1600" b="1" dirty="0">
                <a:solidFill>
                  <a:srgbClr val="002060"/>
                </a:solidFill>
              </a:rPr>
              <a:t>Etapa III. Conținutul DL</a:t>
            </a:r>
            <a:r>
              <a:rPr lang="ro-RO" sz="1600" b="1" dirty="0" smtClean="0">
                <a:solidFill>
                  <a:srgbClr val="002060"/>
                </a:solidFill>
              </a:rPr>
              <a:t>. Partea </a:t>
            </a:r>
            <a:r>
              <a:rPr lang="ro-RO" sz="1600" b="1" dirty="0">
                <a:solidFill>
                  <a:srgbClr val="002060"/>
                </a:solidFill>
              </a:rPr>
              <a:t>3 Secțiunea VII. Condiții contractuale </a:t>
            </a:r>
            <a:r>
              <a:rPr lang="ro-RO" sz="1600" b="1" dirty="0" smtClean="0">
                <a:solidFill>
                  <a:srgbClr val="002060"/>
                </a:solidFill>
              </a:rPr>
              <a:t>și </a:t>
            </a:r>
            <a:r>
              <a:rPr lang="ro-RO" sz="1600" b="1" dirty="0">
                <a:solidFill>
                  <a:srgbClr val="002060"/>
                </a:solidFill>
              </a:rPr>
              <a:t>formele de </a:t>
            </a:r>
            <a:r>
              <a:rPr lang="ro-RO" sz="1600" b="1" dirty="0" smtClean="0">
                <a:solidFill>
                  <a:srgbClr val="002060"/>
                </a:solidFill>
              </a:rPr>
              <a:t>contract</a:t>
            </a:r>
            <a:r>
              <a:rPr lang="en-GB" sz="1600" b="1" dirty="0" smtClean="0">
                <a:solidFill>
                  <a:srgbClr val="002060"/>
                </a:solidFill>
              </a:rPr>
              <a:t>. </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grpSp>
        <p:nvGrpSpPr>
          <p:cNvPr id="17" name="Group 16"/>
          <p:cNvGrpSpPr/>
          <p:nvPr/>
        </p:nvGrpSpPr>
        <p:grpSpPr>
          <a:xfrm>
            <a:off x="1056435" y="2102152"/>
            <a:ext cx="6388308" cy="4497511"/>
            <a:chOff x="1056435" y="2083490"/>
            <a:chExt cx="6388308" cy="4497511"/>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435" y="2083490"/>
              <a:ext cx="6361401" cy="4497511"/>
            </a:xfrm>
            <a:prstGeom prst="rect">
              <a:avLst/>
            </a:prstGeom>
          </p:spPr>
        </p:pic>
        <p:sp>
          <p:nvSpPr>
            <p:cNvPr id="15" name="TextBox 14"/>
            <p:cNvSpPr txBox="1"/>
            <p:nvPr/>
          </p:nvSpPr>
          <p:spPr>
            <a:xfrm>
              <a:off x="3220720" y="2455326"/>
              <a:ext cx="228600" cy="184666"/>
            </a:xfrm>
            <a:prstGeom prst="rect">
              <a:avLst/>
            </a:prstGeom>
            <a:solidFill>
              <a:schemeClr val="bg1"/>
            </a:solidFill>
          </p:spPr>
          <p:txBody>
            <a:bodyPr wrap="square" lIns="0" tIns="0" rIns="0" bIns="0" rtlCol="0">
              <a:spAutoFit/>
            </a:bodyPr>
            <a:lstStyle/>
            <a:p>
              <a:r>
                <a:rPr lang="ro-RO" sz="1200" dirty="0" smtClean="0"/>
                <a:t>Nu</a:t>
              </a:r>
              <a:endParaRPr lang="en-GB" sz="1200" dirty="0"/>
            </a:p>
          </p:txBody>
        </p:sp>
        <p:sp>
          <p:nvSpPr>
            <p:cNvPr id="18" name="TextBox 17"/>
            <p:cNvSpPr txBox="1"/>
            <p:nvPr/>
          </p:nvSpPr>
          <p:spPr>
            <a:xfrm>
              <a:off x="4999663" y="3078806"/>
              <a:ext cx="228600" cy="184666"/>
            </a:xfrm>
            <a:prstGeom prst="rect">
              <a:avLst/>
            </a:prstGeom>
            <a:solidFill>
              <a:schemeClr val="bg1"/>
            </a:solidFill>
          </p:spPr>
          <p:txBody>
            <a:bodyPr wrap="square" lIns="0" tIns="0" rIns="0" bIns="0" rtlCol="0">
              <a:spAutoFit/>
            </a:bodyPr>
            <a:lstStyle/>
            <a:p>
              <a:r>
                <a:rPr lang="ro-RO" sz="1200" dirty="0" smtClean="0"/>
                <a:t>Nu</a:t>
              </a:r>
              <a:endParaRPr lang="en-GB" sz="1200" dirty="0"/>
            </a:p>
          </p:txBody>
        </p:sp>
        <p:sp>
          <p:nvSpPr>
            <p:cNvPr id="19" name="TextBox 18"/>
            <p:cNvSpPr txBox="1"/>
            <p:nvPr/>
          </p:nvSpPr>
          <p:spPr>
            <a:xfrm>
              <a:off x="4816783" y="3828916"/>
              <a:ext cx="228600" cy="184666"/>
            </a:xfrm>
            <a:prstGeom prst="rect">
              <a:avLst/>
            </a:prstGeom>
            <a:solidFill>
              <a:schemeClr val="bg1"/>
            </a:solidFill>
          </p:spPr>
          <p:txBody>
            <a:bodyPr wrap="square" lIns="0" tIns="0" rIns="0" bIns="0" rtlCol="0">
              <a:spAutoFit/>
            </a:bodyPr>
            <a:lstStyle/>
            <a:p>
              <a:r>
                <a:rPr lang="ro-RO" sz="1200" dirty="0" smtClean="0"/>
                <a:t>Nu</a:t>
              </a:r>
              <a:endParaRPr lang="en-GB" sz="1200" dirty="0"/>
            </a:p>
          </p:txBody>
        </p:sp>
        <p:sp>
          <p:nvSpPr>
            <p:cNvPr id="20" name="TextBox 19"/>
            <p:cNvSpPr txBox="1"/>
            <p:nvPr/>
          </p:nvSpPr>
          <p:spPr>
            <a:xfrm>
              <a:off x="5883583" y="4757819"/>
              <a:ext cx="228600" cy="184666"/>
            </a:xfrm>
            <a:prstGeom prst="rect">
              <a:avLst/>
            </a:prstGeom>
            <a:solidFill>
              <a:schemeClr val="bg1"/>
            </a:solidFill>
          </p:spPr>
          <p:txBody>
            <a:bodyPr wrap="square" lIns="0" tIns="0" rIns="0" bIns="0" rtlCol="0">
              <a:spAutoFit/>
            </a:bodyPr>
            <a:lstStyle/>
            <a:p>
              <a:r>
                <a:rPr lang="ro-RO" sz="1200" dirty="0" smtClean="0"/>
                <a:t>Nu</a:t>
              </a:r>
              <a:endParaRPr lang="en-GB" sz="1200" dirty="0"/>
            </a:p>
          </p:txBody>
        </p:sp>
        <p:sp>
          <p:nvSpPr>
            <p:cNvPr id="21" name="TextBox 20"/>
            <p:cNvSpPr txBox="1"/>
            <p:nvPr/>
          </p:nvSpPr>
          <p:spPr>
            <a:xfrm>
              <a:off x="2748476" y="4468259"/>
              <a:ext cx="228600" cy="184666"/>
            </a:xfrm>
            <a:prstGeom prst="rect">
              <a:avLst/>
            </a:prstGeom>
            <a:solidFill>
              <a:schemeClr val="bg1"/>
            </a:solidFill>
          </p:spPr>
          <p:txBody>
            <a:bodyPr wrap="square" lIns="0" tIns="0" rIns="0" bIns="0" rtlCol="0">
              <a:spAutoFit/>
            </a:bodyPr>
            <a:lstStyle/>
            <a:p>
              <a:r>
                <a:rPr lang="ro-RO" sz="1200" dirty="0" smtClean="0"/>
                <a:t>Nu</a:t>
              </a:r>
              <a:endParaRPr lang="en-GB" sz="1200" dirty="0"/>
            </a:p>
          </p:txBody>
        </p:sp>
        <p:sp>
          <p:nvSpPr>
            <p:cNvPr id="22" name="TextBox 21"/>
            <p:cNvSpPr txBox="1"/>
            <p:nvPr/>
          </p:nvSpPr>
          <p:spPr>
            <a:xfrm>
              <a:off x="1427480" y="3074617"/>
              <a:ext cx="284676" cy="184666"/>
            </a:xfrm>
            <a:prstGeom prst="rect">
              <a:avLst/>
            </a:prstGeom>
            <a:solidFill>
              <a:schemeClr val="bg1"/>
            </a:solidFill>
          </p:spPr>
          <p:txBody>
            <a:bodyPr wrap="square" lIns="0" tIns="0" rIns="0" bIns="0" rtlCol="0">
              <a:spAutoFit/>
            </a:bodyPr>
            <a:lstStyle/>
            <a:p>
              <a:r>
                <a:rPr lang="ro-RO" sz="1200" dirty="0" smtClean="0"/>
                <a:t>Da</a:t>
              </a:r>
              <a:endParaRPr lang="en-GB" sz="1200" dirty="0"/>
            </a:p>
          </p:txBody>
        </p:sp>
        <p:sp>
          <p:nvSpPr>
            <p:cNvPr id="23" name="TextBox 22"/>
            <p:cNvSpPr txBox="1"/>
            <p:nvPr/>
          </p:nvSpPr>
          <p:spPr>
            <a:xfrm>
              <a:off x="5113962" y="2544308"/>
              <a:ext cx="245437" cy="184666"/>
            </a:xfrm>
            <a:prstGeom prst="rect">
              <a:avLst/>
            </a:prstGeom>
            <a:solidFill>
              <a:schemeClr val="bg1"/>
            </a:solidFill>
          </p:spPr>
          <p:txBody>
            <a:bodyPr wrap="square" lIns="0" tIns="0" rIns="0" bIns="0" rtlCol="0">
              <a:spAutoFit/>
            </a:bodyPr>
            <a:lstStyle/>
            <a:p>
              <a:r>
                <a:rPr lang="ro-RO" sz="1200" dirty="0" smtClean="0"/>
                <a:t>Da</a:t>
              </a:r>
              <a:endParaRPr lang="en-GB" sz="1200" dirty="0"/>
            </a:p>
          </p:txBody>
        </p:sp>
        <p:sp>
          <p:nvSpPr>
            <p:cNvPr id="24" name="TextBox 23"/>
            <p:cNvSpPr txBox="1"/>
            <p:nvPr/>
          </p:nvSpPr>
          <p:spPr>
            <a:xfrm>
              <a:off x="6348402" y="4239912"/>
              <a:ext cx="245437" cy="184666"/>
            </a:xfrm>
            <a:prstGeom prst="rect">
              <a:avLst/>
            </a:prstGeom>
            <a:solidFill>
              <a:schemeClr val="bg1"/>
            </a:solidFill>
          </p:spPr>
          <p:txBody>
            <a:bodyPr wrap="square" lIns="0" tIns="0" rIns="0" bIns="0" rtlCol="0">
              <a:spAutoFit/>
            </a:bodyPr>
            <a:lstStyle/>
            <a:p>
              <a:r>
                <a:rPr lang="ro-RO" sz="1200" dirty="0" smtClean="0"/>
                <a:t>Da</a:t>
              </a:r>
              <a:endParaRPr lang="en-GB" sz="1200" dirty="0"/>
            </a:p>
          </p:txBody>
        </p:sp>
        <p:sp>
          <p:nvSpPr>
            <p:cNvPr id="25" name="TextBox 24"/>
            <p:cNvSpPr txBox="1"/>
            <p:nvPr/>
          </p:nvSpPr>
          <p:spPr>
            <a:xfrm>
              <a:off x="5591369" y="4603531"/>
              <a:ext cx="245437" cy="184666"/>
            </a:xfrm>
            <a:prstGeom prst="rect">
              <a:avLst/>
            </a:prstGeom>
            <a:solidFill>
              <a:schemeClr val="bg1"/>
            </a:solidFill>
          </p:spPr>
          <p:txBody>
            <a:bodyPr wrap="square" lIns="0" tIns="0" rIns="0" bIns="0" rtlCol="0">
              <a:spAutoFit/>
            </a:bodyPr>
            <a:lstStyle/>
            <a:p>
              <a:r>
                <a:rPr lang="ro-RO" sz="1200" dirty="0" smtClean="0"/>
                <a:t>Da</a:t>
              </a:r>
              <a:endParaRPr lang="en-GB" sz="1200" dirty="0"/>
            </a:p>
          </p:txBody>
        </p:sp>
        <p:sp>
          <p:nvSpPr>
            <p:cNvPr id="26" name="TextBox 25"/>
            <p:cNvSpPr txBox="1"/>
            <p:nvPr/>
          </p:nvSpPr>
          <p:spPr>
            <a:xfrm>
              <a:off x="3449320" y="4560592"/>
              <a:ext cx="245437" cy="184666"/>
            </a:xfrm>
            <a:prstGeom prst="rect">
              <a:avLst/>
            </a:prstGeom>
            <a:solidFill>
              <a:schemeClr val="bg1"/>
            </a:solidFill>
          </p:spPr>
          <p:txBody>
            <a:bodyPr wrap="square" lIns="0" tIns="0" rIns="0" bIns="0" rtlCol="0">
              <a:spAutoFit/>
            </a:bodyPr>
            <a:lstStyle/>
            <a:p>
              <a:r>
                <a:rPr lang="ro-RO" sz="1200" dirty="0" smtClean="0"/>
                <a:t>Da</a:t>
              </a:r>
              <a:endParaRPr lang="en-GB" sz="1200" dirty="0"/>
            </a:p>
          </p:txBody>
        </p:sp>
        <p:sp>
          <p:nvSpPr>
            <p:cNvPr id="27" name="TextBox 26"/>
            <p:cNvSpPr txBox="1"/>
            <p:nvPr/>
          </p:nvSpPr>
          <p:spPr>
            <a:xfrm>
              <a:off x="3997960" y="2554195"/>
              <a:ext cx="927362" cy="369332"/>
            </a:xfrm>
            <a:prstGeom prst="rect">
              <a:avLst/>
            </a:prstGeom>
            <a:solidFill>
              <a:schemeClr val="bg1"/>
            </a:solidFill>
          </p:spPr>
          <p:txBody>
            <a:bodyPr wrap="square" lIns="0" tIns="0" rIns="0" bIns="0" rtlCol="0">
              <a:spAutoFit/>
            </a:bodyPr>
            <a:lstStyle/>
            <a:p>
              <a:r>
                <a:rPr lang="ro-RO" sz="800" dirty="0" smtClean="0">
                  <a:solidFill>
                    <a:srgbClr val="FF0000"/>
                  </a:solidFill>
                </a:rPr>
                <a:t>Documentația de proiect elaborată de către Angajator</a:t>
              </a:r>
              <a:endParaRPr lang="en-GB" sz="800" dirty="0">
                <a:solidFill>
                  <a:srgbClr val="FF0000"/>
                </a:solidFill>
              </a:endParaRPr>
            </a:p>
          </p:txBody>
        </p:sp>
        <p:sp>
          <p:nvSpPr>
            <p:cNvPr id="28" name="TextBox 27"/>
            <p:cNvSpPr txBox="1"/>
            <p:nvPr/>
          </p:nvSpPr>
          <p:spPr>
            <a:xfrm>
              <a:off x="5497497" y="3847720"/>
              <a:ext cx="1947246" cy="415498"/>
            </a:xfrm>
            <a:prstGeom prst="rect">
              <a:avLst/>
            </a:prstGeom>
            <a:solidFill>
              <a:schemeClr val="bg1"/>
            </a:solidFill>
          </p:spPr>
          <p:txBody>
            <a:bodyPr wrap="square" lIns="0" tIns="0" rIns="0" bIns="0" rtlCol="0">
              <a:spAutoFit/>
            </a:bodyPr>
            <a:lstStyle/>
            <a:p>
              <a:r>
                <a:rPr lang="pt-BR" sz="900" dirty="0"/>
                <a:t>Documentația de proiect elaborată de către </a:t>
              </a:r>
              <a:r>
                <a:rPr lang="ro-RO" sz="900" dirty="0" smtClean="0"/>
                <a:t>Contractor.</a:t>
              </a:r>
            </a:p>
            <a:p>
              <a:r>
                <a:rPr lang="ro-RO" sz="900" dirty="0" smtClean="0">
                  <a:solidFill>
                    <a:schemeClr val="accent4">
                      <a:lumMod val="50000"/>
                    </a:schemeClr>
                  </a:solidFill>
                </a:rPr>
                <a:t>Riscuri mari</a:t>
              </a:r>
              <a:endParaRPr lang="pt-BR" sz="900" dirty="0">
                <a:solidFill>
                  <a:schemeClr val="accent4">
                    <a:lumMod val="50000"/>
                  </a:schemeClr>
                </a:solidFill>
              </a:endParaRPr>
            </a:p>
          </p:txBody>
        </p:sp>
        <p:sp>
          <p:nvSpPr>
            <p:cNvPr id="29" name="TextBox 28"/>
            <p:cNvSpPr txBox="1"/>
            <p:nvPr/>
          </p:nvSpPr>
          <p:spPr>
            <a:xfrm>
              <a:off x="5969872" y="4635421"/>
              <a:ext cx="1375807" cy="123111"/>
            </a:xfrm>
            <a:prstGeom prst="rect">
              <a:avLst/>
            </a:prstGeom>
            <a:solidFill>
              <a:schemeClr val="bg1"/>
            </a:solidFill>
          </p:spPr>
          <p:txBody>
            <a:bodyPr wrap="square" lIns="0" tIns="0" rIns="0" bIns="0" rtlCol="0">
              <a:spAutoFit/>
            </a:bodyPr>
            <a:lstStyle/>
            <a:p>
              <a:r>
                <a:rPr lang="ro-RO" sz="800" dirty="0" smtClean="0">
                  <a:solidFill>
                    <a:srgbClr val="CC3300"/>
                  </a:solidFill>
                </a:rPr>
                <a:t>Exploatarea și întreținerea</a:t>
              </a:r>
              <a:endParaRPr lang="en-GB" sz="800" dirty="0">
                <a:solidFill>
                  <a:srgbClr val="CC3300"/>
                </a:solidFill>
              </a:endParaRPr>
            </a:p>
          </p:txBody>
        </p:sp>
        <p:sp>
          <p:nvSpPr>
            <p:cNvPr id="30" name="TextBox 29"/>
            <p:cNvSpPr txBox="1"/>
            <p:nvPr/>
          </p:nvSpPr>
          <p:spPr>
            <a:xfrm>
              <a:off x="2657479" y="3823043"/>
              <a:ext cx="1678279" cy="553998"/>
            </a:xfrm>
            <a:prstGeom prst="rect">
              <a:avLst/>
            </a:prstGeom>
            <a:solidFill>
              <a:schemeClr val="bg1"/>
            </a:solidFill>
          </p:spPr>
          <p:txBody>
            <a:bodyPr wrap="square" lIns="0" tIns="0" rIns="0" bIns="0" rtlCol="0">
              <a:spAutoFit/>
            </a:bodyPr>
            <a:lstStyle/>
            <a:p>
              <a:r>
                <a:rPr lang="ro-RO" sz="900" dirty="0" smtClean="0"/>
                <a:t>Prețul fix al contractului.</a:t>
              </a:r>
            </a:p>
            <a:p>
              <a:r>
                <a:rPr lang="ro-RO" sz="900" dirty="0" smtClean="0"/>
                <a:t>Implicarea redusă a Angajatorului.</a:t>
              </a:r>
            </a:p>
            <a:p>
              <a:r>
                <a:rPr lang="ro-RO" sz="900" dirty="0" smtClean="0"/>
                <a:t>Riscuri reduse</a:t>
              </a:r>
            </a:p>
          </p:txBody>
        </p:sp>
        <p:sp>
          <p:nvSpPr>
            <p:cNvPr id="31" name="TextBox 30"/>
            <p:cNvSpPr txBox="1"/>
            <p:nvPr/>
          </p:nvSpPr>
          <p:spPr>
            <a:xfrm>
              <a:off x="1135416" y="5318425"/>
              <a:ext cx="1522064" cy="830997"/>
            </a:xfrm>
            <a:prstGeom prst="rect">
              <a:avLst/>
            </a:prstGeom>
            <a:solidFill>
              <a:schemeClr val="bg1"/>
            </a:solidFill>
          </p:spPr>
          <p:txBody>
            <a:bodyPr wrap="square" lIns="0" tIns="0" rIns="0" bIns="0" rtlCol="0">
              <a:spAutoFit/>
            </a:bodyPr>
            <a:lstStyle/>
            <a:p>
              <a:endParaRPr lang="ro-RO" sz="900" dirty="0" smtClean="0">
                <a:solidFill>
                  <a:schemeClr val="accent4">
                    <a:lumMod val="50000"/>
                  </a:schemeClr>
                </a:solidFill>
              </a:endParaRPr>
            </a:p>
            <a:p>
              <a:r>
                <a:rPr lang="ro-RO" sz="900" dirty="0" smtClean="0">
                  <a:solidFill>
                    <a:schemeClr val="accent4">
                      <a:lumMod val="50000"/>
                    </a:schemeClr>
                  </a:solidFill>
                </a:rPr>
                <a:t>Revizuirea cerințelor Angajatorului și negocierea modificărilor Contractului FIDIC</a:t>
              </a:r>
            </a:p>
            <a:p>
              <a:endParaRPr lang="ro-RO" sz="900" dirty="0" smtClean="0">
                <a:solidFill>
                  <a:schemeClr val="accent4">
                    <a:lumMod val="50000"/>
                  </a:schemeClr>
                </a:solidFill>
              </a:endParaRPr>
            </a:p>
          </p:txBody>
        </p:sp>
        <p:sp>
          <p:nvSpPr>
            <p:cNvPr id="32" name="TextBox 31"/>
            <p:cNvSpPr txBox="1"/>
            <p:nvPr/>
          </p:nvSpPr>
          <p:spPr>
            <a:xfrm>
              <a:off x="1296557" y="2591413"/>
              <a:ext cx="1355996" cy="369332"/>
            </a:xfrm>
            <a:prstGeom prst="rect">
              <a:avLst/>
            </a:prstGeom>
            <a:solidFill>
              <a:schemeClr val="bg1"/>
            </a:solidFill>
          </p:spPr>
          <p:txBody>
            <a:bodyPr wrap="square" lIns="0" tIns="0" rIns="0" bIns="0" rtlCol="0">
              <a:spAutoFit/>
            </a:bodyPr>
            <a:lstStyle/>
            <a:p>
              <a:r>
                <a:rPr lang="ro-RO" sz="1200" dirty="0" smtClean="0">
                  <a:solidFill>
                    <a:srgbClr val="002060"/>
                  </a:solidFill>
                </a:rPr>
                <a:t>Proiect simplu</a:t>
              </a:r>
            </a:p>
            <a:p>
              <a:endParaRPr lang="en-GB" sz="1200" dirty="0">
                <a:solidFill>
                  <a:srgbClr val="002060"/>
                </a:solidFill>
              </a:endParaRPr>
            </a:p>
          </p:txBody>
        </p:sp>
      </p:grpSp>
    </p:spTree>
    <p:extLst>
      <p:ext uri="{BB962C8B-B14F-4D97-AF65-F5344CB8AC3E}">
        <p14:creationId xmlns:p14="http://schemas.microsoft.com/office/powerpoint/2010/main" val="1639035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IV</a:t>
            </a:r>
            <a:r>
              <a:rPr lang="ro-RO" sz="1600" b="1" dirty="0">
                <a:solidFill>
                  <a:srgbClr val="002060"/>
                </a:solidFill>
              </a:rPr>
              <a:t>. Anunțarea oportunității de ofertare</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5106183"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Se aplică pentru proiecte complexe</a:t>
            </a:r>
          </a:p>
          <a:p>
            <a:pPr marL="742950" lvl="1" indent="-285750">
              <a:lnSpc>
                <a:spcPct val="200000"/>
              </a:lnSpc>
              <a:buFont typeface="Wingdings" panose="05000000000000000000" pitchFamily="2" charset="2"/>
              <a:buChar char="Ø"/>
            </a:pPr>
            <a:r>
              <a:rPr lang="ro-RO" sz="1600" dirty="0" smtClean="0">
                <a:solidFill>
                  <a:srgbClr val="6E6452"/>
                </a:solidFill>
              </a:rPr>
              <a:t>Se publică pe site-ul BERD </a:t>
            </a:r>
          </a:p>
          <a:p>
            <a:pPr lvl="1"/>
            <a:r>
              <a:rPr lang="ro-RO" sz="1600" dirty="0">
                <a:solidFill>
                  <a:srgbClr val="6E6452"/>
                </a:solidFill>
                <a:hlinkClick r:id="rId7"/>
              </a:rPr>
              <a:t>http://www.ebrd.com/work-with-us/procurement/notices.html?1=1&amp;filterContract=Project%20goods,%</a:t>
            </a:r>
            <a:r>
              <a:rPr lang="ro-RO" sz="1600" dirty="0" smtClean="0">
                <a:solidFill>
                  <a:srgbClr val="6E6452"/>
                </a:solidFill>
                <a:hlinkClick r:id="rId7"/>
              </a:rPr>
              <a:t>20works%20and%20services</a:t>
            </a:r>
            <a:r>
              <a:rPr lang="ro-RO" sz="1600" dirty="0" smtClean="0">
                <a:solidFill>
                  <a:srgbClr val="6E6452"/>
                </a:solidFill>
              </a:rPr>
              <a:t>  </a:t>
            </a:r>
          </a:p>
          <a:p>
            <a:pPr lvl="1"/>
            <a:endParaRPr lang="ro-RO" sz="1600" dirty="0">
              <a:solidFill>
                <a:srgbClr val="6E6452"/>
              </a:solidFill>
            </a:endParaRPr>
          </a:p>
          <a:p>
            <a:pPr marL="742950" lvl="1" indent="-285750">
              <a:buFont typeface="Wingdings" panose="05000000000000000000" pitchFamily="2" charset="2"/>
              <a:buChar char="Ø"/>
            </a:pPr>
            <a:r>
              <a:rPr lang="ro-RO" sz="1600" dirty="0" smtClean="0">
                <a:solidFill>
                  <a:srgbClr val="6E6452"/>
                </a:solidFill>
              </a:rPr>
              <a:t>Companiile interesate obțin descrierea proiectului și lista criteriilor de precalificare la solicitare</a:t>
            </a:r>
            <a:endParaRPr lang="ro-RO" sz="1600" dirty="0">
              <a:solidFill>
                <a:srgbClr val="6E6452"/>
              </a:solidFill>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11334" y="2234971"/>
            <a:ext cx="3232666" cy="4286045"/>
          </a:xfrm>
          <a:prstGeom prst="rect">
            <a:avLst/>
          </a:prstGeom>
        </p:spPr>
      </p:pic>
    </p:spTree>
    <p:extLst>
      <p:ext uri="{BB962C8B-B14F-4D97-AF65-F5344CB8AC3E}">
        <p14:creationId xmlns:p14="http://schemas.microsoft.com/office/powerpoint/2010/main" val="8142838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52400" y="1700360"/>
            <a:ext cx="8839199" cy="389664"/>
          </a:xfrm>
        </p:spPr>
        <p:txBody>
          <a:bodyPr/>
          <a:lstStyle/>
          <a:p>
            <a:pPr algn="ctr"/>
            <a:r>
              <a:rPr lang="ro-RO" sz="1600" b="1" dirty="0">
                <a:solidFill>
                  <a:srgbClr val="002060"/>
                </a:solidFill>
              </a:rPr>
              <a:t>Etapa V. Precalificarea</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3852" y="2121781"/>
            <a:ext cx="6267373" cy="4459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buFont typeface="Wingdings" panose="05000000000000000000" pitchFamily="2" charset="2"/>
              <a:buChar char="Ø"/>
            </a:pPr>
            <a:r>
              <a:rPr lang="ro-RO" sz="1600" dirty="0">
                <a:solidFill>
                  <a:srgbClr val="6E6452"/>
                </a:solidFill>
              </a:rPr>
              <a:t>Precalificarea nu este o formă de licitație selectivă</a:t>
            </a:r>
            <a:r>
              <a:rPr lang="ro-RO" sz="1600" dirty="0" smtClean="0">
                <a:solidFill>
                  <a:srgbClr val="6E6452"/>
                </a:solidFill>
              </a:rPr>
              <a:t>.</a:t>
            </a:r>
          </a:p>
          <a:p>
            <a:pPr marL="742950" lvl="1" indent="-285750">
              <a:buFont typeface="Wingdings" panose="05000000000000000000" pitchFamily="2" charset="2"/>
              <a:buChar char="Ø"/>
            </a:pPr>
            <a:r>
              <a:rPr lang="ro-RO" sz="1600" dirty="0">
                <a:solidFill>
                  <a:srgbClr val="6E6452"/>
                </a:solidFill>
              </a:rPr>
              <a:t>Criteriile de precalificare, </a:t>
            </a:r>
            <a:r>
              <a:rPr lang="ro-RO" sz="1600" dirty="0" smtClean="0">
                <a:solidFill>
                  <a:srgbClr val="6E6452"/>
                </a:solidFill>
              </a:rPr>
              <a:t>se bazează pe </a:t>
            </a:r>
            <a:r>
              <a:rPr lang="ro-RO" sz="1600" dirty="0">
                <a:solidFill>
                  <a:srgbClr val="6E6452"/>
                </a:solidFill>
              </a:rPr>
              <a:t>capacitatea și resursele ofertanților potențiali de a </a:t>
            </a:r>
            <a:r>
              <a:rPr lang="ro-RO" sz="1600" dirty="0" smtClean="0">
                <a:solidFill>
                  <a:srgbClr val="6E6452"/>
                </a:solidFill>
              </a:rPr>
              <a:t>executa în </a:t>
            </a:r>
            <a:r>
              <a:rPr lang="ro-RO" sz="1600" dirty="0">
                <a:solidFill>
                  <a:srgbClr val="6E6452"/>
                </a:solidFill>
              </a:rPr>
              <a:t>mod satisfăcător un anumit contract, luând în </a:t>
            </a:r>
            <a:r>
              <a:rPr lang="ro-RO" sz="1600" dirty="0" smtClean="0">
                <a:solidFill>
                  <a:srgbClr val="6E6452"/>
                </a:solidFill>
              </a:rPr>
              <a:t>considerație factorii următori:</a:t>
            </a:r>
          </a:p>
          <a:p>
            <a:pPr lvl="1"/>
            <a:endParaRPr lang="ro-RO" sz="1600" dirty="0" smtClean="0">
              <a:solidFill>
                <a:srgbClr val="6E6452"/>
              </a:solidFill>
            </a:endParaRPr>
          </a:p>
          <a:p>
            <a:pPr marL="1200150" lvl="2" indent="-285750">
              <a:buFont typeface="Wingdings" panose="05000000000000000000" pitchFamily="2" charset="2"/>
              <a:buChar char="Ø"/>
            </a:pPr>
            <a:r>
              <a:rPr lang="ro-RO" sz="1600" dirty="0" smtClean="0">
                <a:solidFill>
                  <a:srgbClr val="6E6452"/>
                </a:solidFill>
              </a:rPr>
              <a:t>(a) experiența companiei și </a:t>
            </a:r>
            <a:r>
              <a:rPr lang="ro-RO" sz="1600" dirty="0">
                <a:solidFill>
                  <a:srgbClr val="6E6452"/>
                </a:solidFill>
              </a:rPr>
              <a:t>performanța trecută </a:t>
            </a:r>
            <a:r>
              <a:rPr lang="ro-RO" sz="1600" dirty="0" smtClean="0">
                <a:solidFill>
                  <a:srgbClr val="6E6452"/>
                </a:solidFill>
              </a:rPr>
              <a:t>în contracte </a:t>
            </a:r>
            <a:r>
              <a:rPr lang="ro-RO" sz="1600" dirty="0">
                <a:solidFill>
                  <a:srgbClr val="6E6452"/>
                </a:solidFill>
              </a:rPr>
              <a:t>similare, </a:t>
            </a:r>
            <a:endParaRPr lang="ro-RO" sz="1600" dirty="0" smtClean="0">
              <a:solidFill>
                <a:srgbClr val="6E6452"/>
              </a:solidFill>
            </a:endParaRPr>
          </a:p>
          <a:p>
            <a:pPr marL="1200150" lvl="2" indent="-285750">
              <a:buFont typeface="Wingdings" panose="05000000000000000000" pitchFamily="2" charset="2"/>
              <a:buChar char="Ø"/>
            </a:pPr>
            <a:r>
              <a:rPr lang="ro-RO" sz="1600" dirty="0" smtClean="0">
                <a:solidFill>
                  <a:srgbClr val="6E6452"/>
                </a:solidFill>
              </a:rPr>
              <a:t>(</a:t>
            </a:r>
            <a:r>
              <a:rPr lang="ro-RO" sz="1600" dirty="0">
                <a:solidFill>
                  <a:srgbClr val="6E6452"/>
                </a:solidFill>
              </a:rPr>
              <a:t>b) </a:t>
            </a:r>
            <a:r>
              <a:rPr lang="ro-RO" sz="1600" dirty="0" smtClean="0">
                <a:solidFill>
                  <a:srgbClr val="6E6452"/>
                </a:solidFill>
              </a:rPr>
              <a:t>Disponibilitatea personalului calificat, echipamentului </a:t>
            </a:r>
            <a:r>
              <a:rPr lang="ro-RO" sz="1600" dirty="0">
                <a:solidFill>
                  <a:srgbClr val="6E6452"/>
                </a:solidFill>
              </a:rPr>
              <a:t>și </a:t>
            </a:r>
            <a:r>
              <a:rPr lang="ro-RO" sz="1600" dirty="0" smtClean="0">
                <a:solidFill>
                  <a:srgbClr val="6E6452"/>
                </a:solidFill>
              </a:rPr>
              <a:t>utilajului de </a:t>
            </a:r>
            <a:r>
              <a:rPr lang="ro-RO" sz="1600" dirty="0">
                <a:solidFill>
                  <a:srgbClr val="6E6452"/>
                </a:solidFill>
              </a:rPr>
              <a:t>construcție sau de </a:t>
            </a:r>
            <a:r>
              <a:rPr lang="ro-RO" sz="1600" dirty="0" smtClean="0">
                <a:solidFill>
                  <a:srgbClr val="6E6452"/>
                </a:solidFill>
              </a:rPr>
              <a:t>producție, </a:t>
            </a:r>
            <a:r>
              <a:rPr lang="ro-RO" sz="1600" dirty="0">
                <a:solidFill>
                  <a:srgbClr val="6E6452"/>
                </a:solidFill>
              </a:rPr>
              <a:t>și </a:t>
            </a:r>
            <a:endParaRPr lang="ro-RO" sz="1600" dirty="0" smtClean="0">
              <a:solidFill>
                <a:srgbClr val="6E6452"/>
              </a:solidFill>
            </a:endParaRPr>
          </a:p>
          <a:p>
            <a:pPr marL="1200150" lvl="2" indent="-285750">
              <a:buFont typeface="Wingdings" panose="05000000000000000000" pitchFamily="2" charset="2"/>
              <a:buChar char="Ø"/>
            </a:pPr>
            <a:r>
              <a:rPr lang="ro-RO" sz="1600" dirty="0" smtClean="0">
                <a:solidFill>
                  <a:srgbClr val="6E6452"/>
                </a:solidFill>
              </a:rPr>
              <a:t>(</a:t>
            </a:r>
            <a:r>
              <a:rPr lang="ro-RO" sz="1600" dirty="0">
                <a:solidFill>
                  <a:srgbClr val="6E6452"/>
                </a:solidFill>
              </a:rPr>
              <a:t>c) </a:t>
            </a:r>
            <a:r>
              <a:rPr lang="ro-RO" sz="1600" dirty="0" smtClean="0">
                <a:solidFill>
                  <a:srgbClr val="6E6452"/>
                </a:solidFill>
              </a:rPr>
              <a:t>situația financiară.</a:t>
            </a:r>
          </a:p>
          <a:p>
            <a:pPr lvl="2"/>
            <a:endParaRPr lang="ro-RO" sz="1600" dirty="0">
              <a:solidFill>
                <a:srgbClr val="6E6452"/>
              </a:solidFill>
            </a:endParaRPr>
          </a:p>
          <a:p>
            <a:pPr marL="742950" lvl="1" indent="-285750">
              <a:buFont typeface="Wingdings" panose="05000000000000000000" pitchFamily="2" charset="2"/>
              <a:buChar char="Ø"/>
            </a:pPr>
            <a:r>
              <a:rPr lang="ro-RO" sz="1600" dirty="0" smtClean="0">
                <a:solidFill>
                  <a:srgbClr val="6E6452"/>
                </a:solidFill>
              </a:rPr>
              <a:t>Lista companiilor precalificate se publică pe site-ul </a:t>
            </a:r>
            <a:r>
              <a:rPr lang="ro-RO" sz="1600" dirty="0">
                <a:solidFill>
                  <a:srgbClr val="6E6452"/>
                </a:solidFill>
              </a:rPr>
              <a:t>BERD </a:t>
            </a:r>
            <a:r>
              <a:rPr lang="ro-RO" sz="1600" dirty="0">
                <a:solidFill>
                  <a:srgbClr val="6E6452"/>
                </a:solidFill>
                <a:hlinkClick r:id="rId7"/>
              </a:rPr>
              <a:t>http://www.ebrd.com/cs/Satellite?c=Content&amp;cid=1395248042334&amp;d=&amp;</a:t>
            </a:r>
            <a:r>
              <a:rPr lang="ro-RO" sz="1600" dirty="0" smtClean="0">
                <a:solidFill>
                  <a:srgbClr val="6E6452"/>
                </a:solidFill>
                <a:hlinkClick r:id="rId7"/>
              </a:rPr>
              <a:t>pagename=EBRD%2FContent%2FDownloadDocument</a:t>
            </a:r>
            <a:r>
              <a:rPr lang="ro-RO" sz="1600" dirty="0" smtClean="0">
                <a:solidFill>
                  <a:srgbClr val="6E6452"/>
                </a:solidFill>
              </a:rPr>
              <a:t> </a:t>
            </a:r>
            <a:endParaRPr lang="ro-RO" sz="1600" dirty="0">
              <a:solidFill>
                <a:srgbClr val="6E6452"/>
              </a:solidFill>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06384" y="1976832"/>
            <a:ext cx="2837616" cy="4543564"/>
          </a:xfrm>
          <a:prstGeom prst="rect">
            <a:avLst/>
          </a:prstGeom>
        </p:spPr>
      </p:pic>
    </p:spTree>
    <p:extLst>
      <p:ext uri="{BB962C8B-B14F-4D97-AF65-F5344CB8AC3E}">
        <p14:creationId xmlns:p14="http://schemas.microsoft.com/office/powerpoint/2010/main" val="18371556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Banca Europeană pentru </a:t>
            </a:r>
            <a:r>
              <a:rPr lang="ro-RO" sz="1600" b="1" dirty="0" err="1">
                <a:solidFill>
                  <a:srgbClr val="002060"/>
                </a:solidFill>
              </a:rPr>
              <a:t>Reconstrucţie</a:t>
            </a:r>
            <a:r>
              <a:rPr lang="ro-RO" sz="1600" b="1" dirty="0">
                <a:solidFill>
                  <a:srgbClr val="002060"/>
                </a:solidFill>
              </a:rPr>
              <a:t> </a:t>
            </a:r>
            <a:r>
              <a:rPr lang="ro-RO" sz="1600" b="1" dirty="0" err="1">
                <a:solidFill>
                  <a:srgbClr val="002060"/>
                </a:solidFill>
              </a:rPr>
              <a:t>şi</a:t>
            </a:r>
            <a:r>
              <a:rPr lang="ro-RO" sz="1600" b="1" dirty="0">
                <a:solidFill>
                  <a:srgbClr val="002060"/>
                </a:solidFill>
              </a:rPr>
              <a:t> Dezvoltare (BERD)</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369594"/>
            <a:ext cx="883919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Î</a:t>
            </a:r>
            <a:r>
              <a:rPr lang="en-GB" sz="1600" dirty="0" err="1"/>
              <a:t>nfiinţată</a:t>
            </a:r>
            <a:r>
              <a:rPr lang="en-GB" sz="1600" dirty="0"/>
              <a:t> </a:t>
            </a:r>
            <a:r>
              <a:rPr lang="en-GB" sz="1600" dirty="0" err="1"/>
              <a:t>în</a:t>
            </a:r>
            <a:r>
              <a:rPr lang="en-GB" sz="1600" dirty="0"/>
              <a:t> 1991</a:t>
            </a:r>
            <a:endParaRPr lang="ro-RO" sz="1600" dirty="0"/>
          </a:p>
          <a:p>
            <a:pPr marL="285750" indent="-285750">
              <a:lnSpc>
                <a:spcPct val="200000"/>
              </a:lnSpc>
              <a:buFont typeface="Wingdings" panose="05000000000000000000" pitchFamily="2" charset="2"/>
              <a:buChar char="Ø"/>
            </a:pPr>
            <a:r>
              <a:rPr lang="ro-RO" sz="1600" dirty="0"/>
              <a:t>D</a:t>
            </a:r>
            <a:r>
              <a:rPr lang="en-GB" sz="1600" dirty="0" err="1"/>
              <a:t>eţinută</a:t>
            </a:r>
            <a:r>
              <a:rPr lang="en-GB" sz="1600" dirty="0"/>
              <a:t> de 6</a:t>
            </a:r>
            <a:r>
              <a:rPr lang="ro-RO" sz="1600" dirty="0"/>
              <a:t>6</a:t>
            </a:r>
            <a:r>
              <a:rPr lang="en-GB" sz="1600" dirty="0"/>
              <a:t> de </a:t>
            </a:r>
            <a:r>
              <a:rPr lang="en-GB" sz="1600" dirty="0" err="1"/>
              <a:t>ţări</a:t>
            </a:r>
            <a:r>
              <a:rPr lang="en-GB" sz="1600" dirty="0"/>
              <a:t> </a:t>
            </a:r>
            <a:r>
              <a:rPr lang="en-GB" sz="1600" dirty="0" err="1"/>
              <a:t>şi</a:t>
            </a:r>
            <a:r>
              <a:rPr lang="en-GB" sz="1600" dirty="0"/>
              <a:t> </a:t>
            </a:r>
            <a:r>
              <a:rPr lang="en-GB" sz="1600" dirty="0" err="1"/>
              <a:t>două</a:t>
            </a:r>
            <a:r>
              <a:rPr lang="en-GB" sz="1600" dirty="0"/>
              <a:t> </a:t>
            </a:r>
            <a:r>
              <a:rPr lang="en-GB" sz="1600" dirty="0" err="1"/>
              <a:t>instituţii</a:t>
            </a:r>
            <a:r>
              <a:rPr lang="en-GB" sz="1600" dirty="0"/>
              <a:t> </a:t>
            </a:r>
            <a:r>
              <a:rPr lang="en-GB" sz="1600" dirty="0" err="1"/>
              <a:t>interguvernamentale</a:t>
            </a:r>
            <a:r>
              <a:rPr lang="en-GB" sz="1600" dirty="0"/>
              <a:t> (</a:t>
            </a:r>
            <a:r>
              <a:rPr lang="en-GB" sz="1600" dirty="0" err="1"/>
              <a:t>Uniunea</a:t>
            </a:r>
            <a:r>
              <a:rPr lang="en-GB" sz="1600" dirty="0"/>
              <a:t> </a:t>
            </a:r>
            <a:r>
              <a:rPr lang="en-GB" sz="1600" dirty="0" err="1"/>
              <a:t>Europeană</a:t>
            </a:r>
            <a:r>
              <a:rPr lang="en-GB" sz="1600" dirty="0"/>
              <a:t> </a:t>
            </a:r>
            <a:r>
              <a:rPr lang="en-GB" sz="1600" dirty="0" err="1"/>
              <a:t>şi</a:t>
            </a:r>
            <a:r>
              <a:rPr lang="en-GB" sz="1600" dirty="0"/>
              <a:t> </a:t>
            </a:r>
            <a:r>
              <a:rPr lang="en-GB" sz="1600" dirty="0" err="1"/>
              <a:t>Banca</a:t>
            </a:r>
            <a:r>
              <a:rPr lang="en-GB" sz="1600" dirty="0"/>
              <a:t> </a:t>
            </a:r>
            <a:r>
              <a:rPr lang="en-GB" sz="1600" dirty="0" err="1"/>
              <a:t>Europeană</a:t>
            </a:r>
            <a:r>
              <a:rPr lang="en-GB" sz="1600" dirty="0"/>
              <a:t> de </a:t>
            </a:r>
            <a:r>
              <a:rPr lang="en-GB" sz="1600" dirty="0" err="1"/>
              <a:t>Investiţii</a:t>
            </a:r>
            <a:r>
              <a:rPr lang="en-GB" sz="1600" dirty="0"/>
              <a:t>)</a:t>
            </a:r>
            <a:endParaRPr lang="ro-RO" sz="1600" dirty="0"/>
          </a:p>
          <a:p>
            <a:pPr marL="285750" indent="-285750">
              <a:lnSpc>
                <a:spcPct val="200000"/>
              </a:lnSpc>
              <a:buFont typeface="Wingdings" panose="05000000000000000000" pitchFamily="2" charset="2"/>
              <a:buChar char="Ø"/>
            </a:pPr>
            <a:r>
              <a:rPr lang="ro-RO" sz="1600" dirty="0"/>
              <a:t>C</a:t>
            </a:r>
            <a:r>
              <a:rPr lang="en-GB" sz="1600" dirty="0" err="1"/>
              <a:t>apital</a:t>
            </a:r>
            <a:r>
              <a:rPr lang="en-GB" sz="1600" dirty="0"/>
              <a:t> </a:t>
            </a:r>
            <a:r>
              <a:rPr lang="en-GB" sz="1600" dirty="0" err="1"/>
              <a:t>subscris</a:t>
            </a:r>
            <a:r>
              <a:rPr lang="en-GB" sz="1600" dirty="0"/>
              <a:t> de </a:t>
            </a:r>
            <a:r>
              <a:rPr lang="ro-RO" sz="1600" dirty="0"/>
              <a:t>3</a:t>
            </a:r>
            <a:r>
              <a:rPr lang="en-GB" sz="1600" dirty="0"/>
              <a:t>0 </a:t>
            </a:r>
            <a:r>
              <a:rPr lang="en-GB" sz="1600" dirty="0" err="1"/>
              <a:t>mld</a:t>
            </a:r>
            <a:r>
              <a:rPr lang="en-GB" sz="1600" dirty="0"/>
              <a:t>. </a:t>
            </a:r>
            <a:r>
              <a:rPr lang="ro-RO" sz="1600" dirty="0"/>
              <a:t>E</a:t>
            </a:r>
            <a:r>
              <a:rPr lang="en-GB" sz="1600" dirty="0" err="1"/>
              <a:t>uro</a:t>
            </a:r>
            <a:endParaRPr lang="ro-RO" sz="1600" dirty="0"/>
          </a:p>
          <a:p>
            <a:pPr marL="285750" indent="-285750">
              <a:lnSpc>
                <a:spcPct val="200000"/>
              </a:lnSpc>
              <a:buFont typeface="Wingdings" panose="05000000000000000000" pitchFamily="2" charset="2"/>
              <a:buChar char="Ø"/>
            </a:pPr>
            <a:endParaRPr lang="ro-RO" sz="1600" dirty="0"/>
          </a:p>
          <a:p>
            <a:pPr marL="285750" indent="-285750">
              <a:lnSpc>
                <a:spcPct val="200000"/>
              </a:lnSpc>
              <a:buFont typeface="Wingdings" panose="05000000000000000000" pitchFamily="2" charset="2"/>
              <a:buChar char="Ø"/>
            </a:pPr>
            <a:r>
              <a:rPr lang="ro-RO" sz="1600" dirty="0"/>
              <a:t>Scopul BERD este de a asista statele din Europa Centrală </a:t>
            </a:r>
            <a:r>
              <a:rPr lang="ro-RO" sz="1600" dirty="0" err="1"/>
              <a:t>şi</a:t>
            </a:r>
            <a:r>
              <a:rPr lang="ro-RO" sz="1600" dirty="0"/>
              <a:t> Asia Centrală în dezvoltarea economiei de </a:t>
            </a:r>
            <a:r>
              <a:rPr lang="ro-RO" sz="1600" dirty="0" smtClean="0"/>
              <a:t>piață. </a:t>
            </a:r>
            <a:endParaRPr lang="ro-RO" sz="1600" dirty="0"/>
          </a:p>
          <a:p>
            <a:pPr marL="285750" indent="-285750">
              <a:lnSpc>
                <a:spcPct val="200000"/>
              </a:lnSpc>
              <a:buFont typeface="Wingdings" panose="05000000000000000000" pitchFamily="2" charset="2"/>
              <a:buChar char="Ø"/>
            </a:pPr>
            <a:r>
              <a:rPr lang="ro-RO" sz="1600" dirty="0"/>
              <a:t>BERD colaborează </a:t>
            </a:r>
            <a:r>
              <a:rPr lang="it-IT" sz="1600" dirty="0"/>
              <a:t>doar cu statele care adoptă principii de guvernare democratice</a:t>
            </a:r>
            <a:endParaRPr lang="ro-RO" sz="1600" dirty="0"/>
          </a:p>
        </p:txBody>
      </p:sp>
    </p:spTree>
    <p:extLst>
      <p:ext uri="{BB962C8B-B14F-4D97-AF65-F5344CB8AC3E}">
        <p14:creationId xmlns:p14="http://schemas.microsoft.com/office/powerpoint/2010/main" val="8558829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VI</a:t>
            </a:r>
            <a:r>
              <a:rPr lang="ro-RO" sz="1600" b="1" dirty="0">
                <a:solidFill>
                  <a:srgbClr val="002060"/>
                </a:solidFill>
              </a:rPr>
              <a:t>. Invitația de participare la licitație și emiterea documentelor de </a:t>
            </a:r>
            <a:r>
              <a:rPr lang="ro-RO" sz="1600" b="1" dirty="0" smtClean="0">
                <a:solidFill>
                  <a:srgbClr val="002060"/>
                </a:solidFill>
              </a:rPr>
              <a:t>licitație </a:t>
            </a:r>
            <a:br>
              <a:rPr lang="ro-RO" sz="1600" b="1" dirty="0" smtClean="0">
                <a:solidFill>
                  <a:srgbClr val="002060"/>
                </a:solidFill>
              </a:rPr>
            </a:br>
            <a:r>
              <a:rPr lang="ro-RO" sz="1600" b="1" dirty="0" smtClean="0">
                <a:solidFill>
                  <a:srgbClr val="002060"/>
                </a:solidFill>
              </a:rPr>
              <a:t>(Single </a:t>
            </a:r>
            <a:r>
              <a:rPr lang="ro-RO" sz="1600" b="1" dirty="0" err="1" smtClean="0">
                <a:solidFill>
                  <a:srgbClr val="002060"/>
                </a:solidFill>
              </a:rPr>
              <a:t>Stage</a:t>
            </a:r>
            <a:r>
              <a:rPr lang="ro-RO" sz="1600" b="1" dirty="0" smtClean="0">
                <a:solidFill>
                  <a:srgbClr val="002060"/>
                </a:solidFill>
              </a:rPr>
              <a:t> IFT)</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endParaRPr lang="ro-RO" sz="1400" dirty="0"/>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0740" y="2514265"/>
            <a:ext cx="7315200" cy="3764615"/>
          </a:xfrm>
          <a:prstGeom prst="rect">
            <a:avLst/>
          </a:prstGeom>
        </p:spPr>
      </p:pic>
    </p:spTree>
    <p:extLst>
      <p:ext uri="{BB962C8B-B14F-4D97-AF65-F5344CB8AC3E}">
        <p14:creationId xmlns:p14="http://schemas.microsoft.com/office/powerpoint/2010/main" val="210719569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a:t>
            </a:r>
            <a:r>
              <a:rPr lang="pt-BR" sz="1600" b="1" dirty="0" smtClean="0">
                <a:solidFill>
                  <a:srgbClr val="002060"/>
                </a:solidFill>
              </a:rPr>
              <a:t>VII</a:t>
            </a:r>
            <a:r>
              <a:rPr lang="pt-BR" sz="1600" b="1" dirty="0">
                <a:solidFill>
                  <a:srgbClr val="002060"/>
                </a:solidFill>
              </a:rPr>
              <a:t>. Recepționarea și deschiderea ofertelor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81182" y="2234972"/>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Procedura se descrie în Caietul de sarcini – Instrucțiuni pentru ofertanți</a:t>
            </a:r>
          </a:p>
          <a:p>
            <a:pPr marL="742950" lvl="1" indent="-285750">
              <a:lnSpc>
                <a:spcPct val="200000"/>
              </a:lnSpc>
              <a:buFont typeface="Wingdings" panose="05000000000000000000" pitchFamily="2" charset="2"/>
              <a:buChar char="Ø"/>
            </a:pPr>
            <a:r>
              <a:rPr lang="ro-RO" sz="1600" dirty="0" smtClean="0">
                <a:solidFill>
                  <a:srgbClr val="6E6452"/>
                </a:solidFill>
              </a:rPr>
              <a:t>Ofertele recepționate se introduc în registru</a:t>
            </a:r>
          </a:p>
          <a:p>
            <a:pPr marL="742950" lvl="1" indent="-285750">
              <a:lnSpc>
                <a:spcPct val="200000"/>
              </a:lnSpc>
              <a:buFont typeface="Wingdings" panose="05000000000000000000" pitchFamily="2" charset="2"/>
              <a:buChar char="Ø"/>
            </a:pPr>
            <a:r>
              <a:rPr lang="ro-RO" sz="1600" dirty="0" smtClean="0">
                <a:solidFill>
                  <a:srgbClr val="6E6452"/>
                </a:solidFill>
              </a:rPr>
              <a:t>Se acceptă doar ofertele aranjate și sigilate în mod corespunzător, până la data și ora indicată în Anunțul de Licitație</a:t>
            </a:r>
          </a:p>
          <a:p>
            <a:pPr marL="742950" lvl="1" indent="-285750">
              <a:lnSpc>
                <a:spcPct val="200000"/>
              </a:lnSpc>
              <a:buFont typeface="Wingdings" panose="05000000000000000000" pitchFamily="2" charset="2"/>
              <a:buChar char="Ø"/>
            </a:pPr>
            <a:r>
              <a:rPr lang="ro-RO" sz="1600" dirty="0" smtClean="0">
                <a:solidFill>
                  <a:srgbClr val="6E6452"/>
                </a:solidFill>
              </a:rPr>
              <a:t>Ofertele se deschid în prezența participanților, în ordinea recepționării</a:t>
            </a:r>
          </a:p>
          <a:p>
            <a:pPr marL="742950" lvl="1" indent="-285750">
              <a:lnSpc>
                <a:spcPct val="200000"/>
              </a:lnSpc>
              <a:buFont typeface="Wingdings" panose="05000000000000000000" pitchFamily="2" charset="2"/>
              <a:buChar char="Ø"/>
            </a:pPr>
            <a:r>
              <a:rPr lang="ro-RO" sz="1600" dirty="0" smtClean="0">
                <a:solidFill>
                  <a:srgbClr val="6E6452"/>
                </a:solidFill>
              </a:rPr>
              <a:t>Se verifică documentele principale – Scrisoarea de ofertă, Împuternicirea și Garanția Bancară. Prețul oferit se anunță public.</a:t>
            </a:r>
          </a:p>
          <a:p>
            <a:pPr marL="742950" lvl="1" indent="-285750">
              <a:lnSpc>
                <a:spcPct val="200000"/>
              </a:lnSpc>
              <a:buFont typeface="Wingdings" panose="05000000000000000000" pitchFamily="2" charset="2"/>
              <a:buChar char="Ø"/>
            </a:pPr>
            <a:r>
              <a:rPr lang="ro-RO" sz="1600" dirty="0" smtClean="0">
                <a:solidFill>
                  <a:srgbClr val="6E6452"/>
                </a:solidFill>
              </a:rPr>
              <a:t>Se întocmește procesul verbal de la deschiderea ofertelor și se transmite tuturor participanților</a:t>
            </a:r>
            <a:endParaRPr lang="ro-RO" sz="1600" dirty="0">
              <a:solidFill>
                <a:srgbClr val="6E6452"/>
              </a:solidFill>
            </a:endParaRPr>
          </a:p>
        </p:txBody>
      </p:sp>
    </p:spTree>
    <p:extLst>
      <p:ext uri="{BB962C8B-B14F-4D97-AF65-F5344CB8AC3E}">
        <p14:creationId xmlns:p14="http://schemas.microsoft.com/office/powerpoint/2010/main" val="35848885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a:t>
            </a:r>
            <a:r>
              <a:rPr lang="pt-BR" sz="1600" b="1" dirty="0" smtClean="0">
                <a:solidFill>
                  <a:srgbClr val="002060"/>
                </a:solidFill>
              </a:rPr>
              <a:t>V</a:t>
            </a:r>
            <a:r>
              <a:rPr lang="ro-RO" sz="1600" b="1" dirty="0" smtClean="0">
                <a:solidFill>
                  <a:srgbClr val="002060"/>
                </a:solidFill>
              </a:rPr>
              <a:t>I</a:t>
            </a:r>
            <a:r>
              <a:rPr lang="pt-BR" sz="1600" b="1" dirty="0" smtClean="0">
                <a:solidFill>
                  <a:srgbClr val="002060"/>
                </a:solidFill>
              </a:rPr>
              <a:t>II</a:t>
            </a:r>
            <a:r>
              <a:rPr lang="pt-BR" sz="1600" b="1" dirty="0">
                <a:solidFill>
                  <a:srgbClr val="002060"/>
                </a:solidFill>
              </a:rPr>
              <a:t>. Evaluarea ofertelor și atribuirea </a:t>
            </a:r>
            <a:r>
              <a:rPr lang="pt-BR" sz="1600" b="1" dirty="0" smtClean="0">
                <a:solidFill>
                  <a:srgbClr val="002060"/>
                </a:solidFill>
              </a:rPr>
              <a:t>contractelor</a:t>
            </a:r>
            <a:r>
              <a:rPr lang="ro-RO" sz="1600" b="1" dirty="0" smtClean="0">
                <a:solidFill>
                  <a:srgbClr val="002060"/>
                </a:solidFill>
              </a:rPr>
              <a:t> (Single </a:t>
            </a:r>
            <a:r>
              <a:rPr lang="ro-RO" sz="1600" b="1" dirty="0" err="1" smtClean="0">
                <a:solidFill>
                  <a:srgbClr val="002060"/>
                </a:solidFill>
              </a:rPr>
              <a:t>Stage</a:t>
            </a:r>
            <a:r>
              <a:rPr lang="ro-RO" sz="1600" b="1" dirty="0" smtClean="0">
                <a:solidFill>
                  <a:srgbClr val="002060"/>
                </a:solidFill>
              </a:rPr>
              <a:t>)</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Se efectuează în mai multe etape:</a:t>
            </a:r>
          </a:p>
          <a:p>
            <a:pPr marL="1200150" lvl="2" indent="-285750">
              <a:lnSpc>
                <a:spcPct val="200000"/>
              </a:lnSpc>
              <a:buFont typeface="Wingdings" panose="05000000000000000000" pitchFamily="2" charset="2"/>
              <a:buChar char="Ø"/>
            </a:pPr>
            <a:r>
              <a:rPr lang="ro-RO" sz="1400" dirty="0" smtClean="0">
                <a:solidFill>
                  <a:srgbClr val="6E6452"/>
                </a:solidFill>
              </a:rPr>
              <a:t>Etapa de evaluare preliminară – pentru toate ofertele deschise</a:t>
            </a:r>
          </a:p>
          <a:p>
            <a:pPr marL="1200150" lvl="2" indent="-285750">
              <a:lnSpc>
                <a:spcPct val="200000"/>
              </a:lnSpc>
              <a:buFont typeface="Wingdings" panose="05000000000000000000" pitchFamily="2" charset="2"/>
              <a:buChar char="Ø"/>
            </a:pPr>
            <a:r>
              <a:rPr lang="ro-RO" sz="1400" dirty="0" smtClean="0">
                <a:solidFill>
                  <a:srgbClr val="6E6452"/>
                </a:solidFill>
              </a:rPr>
              <a:t>Etapa de evaluare detaliată – pentru toate ofertele admise la etapa preliminară</a:t>
            </a:r>
          </a:p>
          <a:p>
            <a:pPr marL="1200150" lvl="2" indent="-285750">
              <a:lnSpc>
                <a:spcPct val="200000"/>
              </a:lnSpc>
              <a:buFont typeface="Wingdings" panose="05000000000000000000" pitchFamily="2" charset="2"/>
              <a:buChar char="Ø"/>
            </a:pPr>
            <a:r>
              <a:rPr lang="ro-RO" sz="1400" dirty="0" smtClean="0">
                <a:solidFill>
                  <a:srgbClr val="6E6452"/>
                </a:solidFill>
              </a:rPr>
              <a:t>Post-calificare – pentru ofertă cu cel mai mic preț</a:t>
            </a:r>
          </a:p>
          <a:p>
            <a:pPr marL="742950" lvl="1" indent="-285750">
              <a:lnSpc>
                <a:spcPct val="200000"/>
              </a:lnSpc>
              <a:buFont typeface="Wingdings" panose="05000000000000000000" pitchFamily="2" charset="2"/>
              <a:buChar char="Ø"/>
            </a:pPr>
            <a:endParaRPr lang="ro-RO" sz="1200" dirty="0" smtClean="0">
              <a:solidFill>
                <a:srgbClr val="6E6452"/>
              </a:solidFill>
            </a:endParaRPr>
          </a:p>
        </p:txBody>
      </p:sp>
    </p:spTree>
    <p:extLst>
      <p:ext uri="{BB962C8B-B14F-4D97-AF65-F5344CB8AC3E}">
        <p14:creationId xmlns:p14="http://schemas.microsoft.com/office/powerpoint/2010/main" val="177213397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a:t>
            </a:r>
            <a:r>
              <a:rPr lang="pt-BR" sz="1600" b="1" dirty="0" smtClean="0">
                <a:solidFill>
                  <a:srgbClr val="002060"/>
                </a:solidFill>
              </a:rPr>
              <a:t>V</a:t>
            </a:r>
            <a:r>
              <a:rPr lang="ro-RO" sz="1600" b="1" dirty="0" smtClean="0">
                <a:solidFill>
                  <a:srgbClr val="002060"/>
                </a:solidFill>
              </a:rPr>
              <a:t>I</a:t>
            </a:r>
            <a:r>
              <a:rPr lang="pt-BR" sz="1600" b="1" dirty="0" smtClean="0">
                <a:solidFill>
                  <a:srgbClr val="002060"/>
                </a:solidFill>
              </a:rPr>
              <a:t>II</a:t>
            </a:r>
            <a:r>
              <a:rPr lang="pt-BR" sz="1600" b="1" dirty="0">
                <a:solidFill>
                  <a:srgbClr val="002060"/>
                </a:solidFill>
              </a:rPr>
              <a:t>. Evaluarea ofertelor și atribuirea contractelor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287432" y="2234972"/>
            <a:ext cx="54692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Raportul de evaluare se transmite către BERD spre aprobare</a:t>
            </a:r>
          </a:p>
          <a:p>
            <a:pPr marL="742950" lvl="1" indent="-285750">
              <a:lnSpc>
                <a:spcPct val="200000"/>
              </a:lnSpc>
              <a:buFont typeface="Wingdings" panose="05000000000000000000" pitchFamily="2" charset="2"/>
              <a:buChar char="Ø"/>
            </a:pPr>
            <a:r>
              <a:rPr lang="ro-RO" sz="1600" dirty="0" smtClean="0">
                <a:solidFill>
                  <a:srgbClr val="6E6452"/>
                </a:solidFill>
              </a:rPr>
              <a:t>Către compania câștigătoare se emite Scrisoare de Acceptare și Notificare de Atribuire a Contractului</a:t>
            </a:r>
          </a:p>
          <a:p>
            <a:pPr marL="742950" lvl="1" indent="-285750">
              <a:lnSpc>
                <a:spcPct val="200000"/>
              </a:lnSpc>
              <a:buFont typeface="Wingdings" panose="05000000000000000000" pitchFamily="2" charset="2"/>
              <a:buChar char="Ø"/>
            </a:pPr>
            <a:r>
              <a:rPr lang="ro-RO" sz="1600" dirty="0" smtClean="0">
                <a:solidFill>
                  <a:srgbClr val="6E6452"/>
                </a:solidFill>
              </a:rPr>
              <a:t>Alți participanți sunt înștiințați despre rezultatele evaluării</a:t>
            </a:r>
          </a:p>
          <a:p>
            <a:pPr marL="742950" lvl="1" indent="-285750">
              <a:lnSpc>
                <a:spcPct val="200000"/>
              </a:lnSpc>
              <a:buFont typeface="Wingdings" panose="05000000000000000000" pitchFamily="2" charset="2"/>
              <a:buChar char="Ø"/>
            </a:pPr>
            <a:r>
              <a:rPr lang="ro-RO" sz="1600" dirty="0" smtClean="0">
                <a:solidFill>
                  <a:srgbClr val="6E6452"/>
                </a:solidFill>
              </a:rPr>
              <a:t>BERD publică </a:t>
            </a:r>
            <a:r>
              <a:rPr lang="ro-RO" sz="1600" dirty="0">
                <a:solidFill>
                  <a:srgbClr val="6E6452"/>
                </a:solidFill>
              </a:rPr>
              <a:t>Notificare de Atribuire a Contractului</a:t>
            </a:r>
          </a:p>
          <a:p>
            <a:pPr marL="742950" lvl="1" indent="-285750">
              <a:lnSpc>
                <a:spcPct val="200000"/>
              </a:lnSpc>
              <a:buFont typeface="Wingdings" panose="05000000000000000000" pitchFamily="2" charset="2"/>
              <a:buChar char="Ø"/>
            </a:pPr>
            <a:endParaRPr lang="ro-RO" sz="1600" dirty="0" smtClean="0">
              <a:solidFill>
                <a:srgbClr val="6E6452"/>
              </a:solidFill>
            </a:endParaRPr>
          </a:p>
          <a:p>
            <a:pPr marL="742950" lvl="1" indent="-285750">
              <a:lnSpc>
                <a:spcPct val="200000"/>
              </a:lnSpc>
              <a:buFont typeface="Wingdings" panose="05000000000000000000" pitchFamily="2" charset="2"/>
              <a:buChar char="Ø"/>
            </a:pPr>
            <a:endParaRPr lang="ro-RO" sz="1600" dirty="0" smtClean="0">
              <a:solidFill>
                <a:srgbClr val="6E6452"/>
              </a:solidFill>
            </a:endParaRPr>
          </a:p>
          <a:p>
            <a:pPr marL="742950" lvl="1" indent="-285750">
              <a:lnSpc>
                <a:spcPct val="200000"/>
              </a:lnSpc>
              <a:buFont typeface="Wingdings" panose="05000000000000000000" pitchFamily="2" charset="2"/>
              <a:buChar char="Ø"/>
            </a:pPr>
            <a:endParaRPr lang="ro-RO" sz="1600" dirty="0" smtClean="0">
              <a:solidFill>
                <a:srgbClr val="6E6452"/>
              </a:solidFill>
            </a:endParaRP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04230" y="2121782"/>
            <a:ext cx="3839674" cy="4362838"/>
          </a:xfrm>
          <a:prstGeom prst="rect">
            <a:avLst/>
          </a:prstGeom>
        </p:spPr>
      </p:pic>
    </p:spTree>
    <p:extLst>
      <p:ext uri="{BB962C8B-B14F-4D97-AF65-F5344CB8AC3E}">
        <p14:creationId xmlns:p14="http://schemas.microsoft.com/office/powerpoint/2010/main" val="39573361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Etapa IX</a:t>
            </a:r>
            <a:r>
              <a:rPr lang="ro-RO" sz="1600" b="1" dirty="0">
                <a:solidFill>
                  <a:srgbClr val="002060"/>
                </a:solidFill>
              </a:rPr>
              <a:t>. Administrarea contractelor</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Documentele Contractorului</a:t>
            </a:r>
          </a:p>
          <a:p>
            <a:pPr marL="742950" lvl="1" indent="-285750">
              <a:lnSpc>
                <a:spcPct val="200000"/>
              </a:lnSpc>
              <a:buFont typeface="Wingdings" panose="05000000000000000000" pitchFamily="2" charset="2"/>
              <a:buChar char="Ø"/>
            </a:pPr>
            <a:r>
              <a:rPr lang="ro-RO" sz="1600" dirty="0" smtClean="0">
                <a:solidFill>
                  <a:srgbClr val="6E6452"/>
                </a:solidFill>
              </a:rPr>
              <a:t>Supravegherea lucrărilor</a:t>
            </a:r>
          </a:p>
          <a:p>
            <a:pPr marL="742950" lvl="1" indent="-285750">
              <a:lnSpc>
                <a:spcPct val="200000"/>
              </a:lnSpc>
              <a:buFont typeface="Wingdings" panose="05000000000000000000" pitchFamily="2" charset="2"/>
              <a:buChar char="Ø"/>
            </a:pPr>
            <a:r>
              <a:rPr lang="ro-RO" sz="1600" dirty="0" smtClean="0">
                <a:solidFill>
                  <a:srgbClr val="6E6452"/>
                </a:solidFill>
              </a:rPr>
              <a:t>Variații și amendamente</a:t>
            </a:r>
          </a:p>
          <a:p>
            <a:pPr marL="742950" lvl="1" indent="-285750">
              <a:lnSpc>
                <a:spcPct val="200000"/>
              </a:lnSpc>
              <a:buFont typeface="Wingdings" panose="05000000000000000000" pitchFamily="2" charset="2"/>
              <a:buChar char="Ø"/>
            </a:pPr>
            <a:r>
              <a:rPr lang="ro-RO" sz="1600" dirty="0" smtClean="0">
                <a:solidFill>
                  <a:srgbClr val="6E6452"/>
                </a:solidFill>
              </a:rPr>
              <a:t>Plăți</a:t>
            </a:r>
          </a:p>
          <a:p>
            <a:pPr marL="742950" lvl="1" indent="-285750">
              <a:lnSpc>
                <a:spcPct val="200000"/>
              </a:lnSpc>
              <a:buFont typeface="Wingdings" panose="05000000000000000000" pitchFamily="2" charset="2"/>
              <a:buChar char="Ø"/>
            </a:pPr>
            <a:r>
              <a:rPr lang="ro-RO" sz="1600" dirty="0" smtClean="0">
                <a:solidFill>
                  <a:srgbClr val="6E6452"/>
                </a:solidFill>
              </a:rPr>
              <a:t>Penalități</a:t>
            </a:r>
          </a:p>
          <a:p>
            <a:pPr marL="742950" lvl="1" indent="-285750">
              <a:lnSpc>
                <a:spcPct val="200000"/>
              </a:lnSpc>
              <a:buFont typeface="Wingdings" panose="05000000000000000000" pitchFamily="2" charset="2"/>
              <a:buChar char="Ø"/>
            </a:pPr>
            <a:r>
              <a:rPr lang="ro-RO" sz="1600" dirty="0" smtClean="0">
                <a:solidFill>
                  <a:srgbClr val="6E6452"/>
                </a:solidFill>
              </a:rPr>
              <a:t>Testări și recepția la terminarea lucrărilor</a:t>
            </a:r>
          </a:p>
          <a:p>
            <a:pPr marL="742950" lvl="1" indent="-285750">
              <a:lnSpc>
                <a:spcPct val="200000"/>
              </a:lnSpc>
              <a:buFont typeface="Wingdings" panose="05000000000000000000" pitchFamily="2" charset="2"/>
              <a:buChar char="Ø"/>
            </a:pPr>
            <a:r>
              <a:rPr lang="ro-RO" sz="1600" dirty="0" smtClean="0">
                <a:solidFill>
                  <a:srgbClr val="6E6452"/>
                </a:solidFill>
              </a:rPr>
              <a:t>Perioada de garanție și recepția finală</a:t>
            </a:r>
            <a:endParaRPr lang="ro-RO" sz="1600" dirty="0">
              <a:solidFill>
                <a:srgbClr val="6E6452"/>
              </a:solidFill>
            </a:endParaRPr>
          </a:p>
        </p:txBody>
      </p:sp>
    </p:spTree>
    <p:extLst>
      <p:ext uri="{BB962C8B-B14F-4D97-AF65-F5344CB8AC3E}">
        <p14:creationId xmlns:p14="http://schemas.microsoft.com/office/powerpoint/2010/main" val="37761598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Monitorizarea procesului de achiziții de către BERD</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150000"/>
              </a:lnSpc>
              <a:buFont typeface="Wingdings" panose="05000000000000000000" pitchFamily="2" charset="2"/>
              <a:buChar char="Ø"/>
            </a:pPr>
            <a:r>
              <a:rPr lang="ro-RO" sz="1600" dirty="0" smtClean="0">
                <a:solidFill>
                  <a:srgbClr val="6E6452"/>
                </a:solidFill>
              </a:rPr>
              <a:t>Documentele pregătite la fiecare etapă importantă sunt revizuite în prealabil de către BERD</a:t>
            </a:r>
          </a:p>
          <a:p>
            <a:pPr marL="742950" lvl="1" indent="-285750">
              <a:lnSpc>
                <a:spcPct val="150000"/>
              </a:lnSpc>
              <a:buFont typeface="Wingdings" panose="05000000000000000000" pitchFamily="2" charset="2"/>
              <a:buChar char="Ø"/>
            </a:pPr>
            <a:r>
              <a:rPr lang="ro-RO" sz="1600" dirty="0" smtClean="0">
                <a:solidFill>
                  <a:srgbClr val="6E6452"/>
                </a:solidFill>
              </a:rPr>
              <a:t>Reclamațiile ofertanților pot fi adresate către </a:t>
            </a:r>
            <a:r>
              <a:rPr lang="ro-RO" sz="1600" dirty="0">
                <a:solidFill>
                  <a:srgbClr val="6E6452"/>
                </a:solidFill>
              </a:rPr>
              <a:t>BERD </a:t>
            </a:r>
            <a:r>
              <a:rPr lang="ro-RO" sz="1600" dirty="0" smtClean="0">
                <a:solidFill>
                  <a:srgbClr val="6E6452"/>
                </a:solidFill>
                <a:hlinkClick r:id="rId7"/>
              </a:rPr>
              <a:t>http</a:t>
            </a:r>
            <a:r>
              <a:rPr lang="ro-RO" sz="1600" dirty="0">
                <a:solidFill>
                  <a:srgbClr val="6E6452"/>
                </a:solidFill>
                <a:hlinkClick r:id="rId7"/>
              </a:rPr>
              <a:t>://</a:t>
            </a:r>
            <a:r>
              <a:rPr lang="ro-RO" sz="1600" dirty="0" smtClean="0">
                <a:solidFill>
                  <a:srgbClr val="6E6452"/>
                </a:solidFill>
                <a:hlinkClick r:id="rId7"/>
              </a:rPr>
              <a:t>www.ebrd.com/work-with-us/procurement/project-procurement-complaints.html</a:t>
            </a:r>
            <a:endParaRPr lang="ro-RO" sz="1600" dirty="0" smtClean="0">
              <a:solidFill>
                <a:srgbClr val="6E6452"/>
              </a:solidFill>
            </a:endParaRPr>
          </a:p>
          <a:p>
            <a:pPr marL="742950" lvl="1" indent="-285750">
              <a:lnSpc>
                <a:spcPct val="150000"/>
              </a:lnSpc>
              <a:buFont typeface="Wingdings" panose="05000000000000000000" pitchFamily="2" charset="2"/>
              <a:buChar char="Ø"/>
            </a:pPr>
            <a:r>
              <a:rPr lang="ro-RO" sz="1600" dirty="0" smtClean="0">
                <a:solidFill>
                  <a:srgbClr val="6E6452"/>
                </a:solidFill>
              </a:rPr>
              <a:t> BERD publică notificările privind atribuirea contractelor pe </a:t>
            </a:r>
            <a:r>
              <a:rPr lang="ro-RO" sz="1600" dirty="0">
                <a:solidFill>
                  <a:srgbClr val="6E6452"/>
                </a:solidFill>
              </a:rPr>
              <a:t>pagina web </a:t>
            </a:r>
            <a:r>
              <a:rPr lang="ro-RO" sz="1600" dirty="0">
                <a:solidFill>
                  <a:srgbClr val="6E6452"/>
                </a:solidFill>
                <a:hlinkClick r:id="rId8"/>
              </a:rPr>
              <a:t>http://</a:t>
            </a:r>
            <a:r>
              <a:rPr lang="ro-RO" sz="1600" dirty="0" smtClean="0">
                <a:solidFill>
                  <a:srgbClr val="6E6452"/>
                </a:solidFill>
                <a:hlinkClick r:id="rId8"/>
              </a:rPr>
              <a:t>www.ebrd.com/work-with-us/procurement/project-procurement/contract-awards-notification.html</a:t>
            </a:r>
            <a:r>
              <a:rPr lang="ro-RO" sz="1600" dirty="0" smtClean="0">
                <a:solidFill>
                  <a:srgbClr val="6E6452"/>
                </a:solidFill>
              </a:rPr>
              <a:t> </a:t>
            </a:r>
          </a:p>
        </p:txBody>
      </p:sp>
    </p:spTree>
    <p:extLst>
      <p:ext uri="{BB962C8B-B14F-4D97-AF65-F5344CB8AC3E}">
        <p14:creationId xmlns:p14="http://schemas.microsoft.com/office/powerpoint/2010/main" val="309670848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sz="1600" b="1" dirty="0">
                <a:solidFill>
                  <a:srgbClr val="002060"/>
                </a:solidFill>
              </a:rPr>
              <a:t>PARTEA </a:t>
            </a:r>
            <a:r>
              <a:rPr lang="ro-RO" sz="1600" b="1" dirty="0" smtClean="0">
                <a:solidFill>
                  <a:srgbClr val="002060"/>
                </a:solidFill>
              </a:rPr>
              <a:t>4</a:t>
            </a:r>
            <a:r>
              <a:rPr lang="ro-RO" sz="1600" b="1" dirty="0">
                <a:solidFill>
                  <a:srgbClr val="002060"/>
                </a:solidFill>
              </a:rPr>
              <a:t>: </a:t>
            </a:r>
            <a:r>
              <a:rPr lang="ro-RO" sz="1600" b="1" dirty="0" smtClean="0">
                <a:solidFill>
                  <a:srgbClr val="002060"/>
                </a:solidFill>
              </a:rPr>
              <a:t>ACHIZIȚIILE </a:t>
            </a:r>
            <a:r>
              <a:rPr lang="ro-RO" sz="1600" b="1" dirty="0">
                <a:solidFill>
                  <a:srgbClr val="002060"/>
                </a:solidFill>
              </a:rPr>
              <a:t>SERVICIILOR DE CONSULTANȚĂ</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pic>
        <p:nvPicPr>
          <p:cNvPr id="16" name="Picture 2" descr="http://www.setaxtrainingconsultancy.com/wp-content/uploads/2016/06/pharma-training-1-1890x7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4020" y="3023117"/>
            <a:ext cx="6588640" cy="265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207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Informații generale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468880"/>
            <a:ext cx="8128000" cy="41121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a:solidFill>
                  <a:srgbClr val="6E6452"/>
                </a:solidFill>
              </a:rPr>
              <a:t>Banca și clienții săi angajează persoane fizice și firme de </a:t>
            </a:r>
            <a:r>
              <a:rPr lang="ro-RO" sz="1600" dirty="0" smtClean="0">
                <a:solidFill>
                  <a:srgbClr val="6E6452"/>
                </a:solidFill>
              </a:rPr>
              <a:t>consultanță, care oferă </a:t>
            </a:r>
            <a:r>
              <a:rPr lang="ro-RO" sz="1600" dirty="0">
                <a:solidFill>
                  <a:srgbClr val="6E6452"/>
                </a:solidFill>
              </a:rPr>
              <a:t>o gamă largă de servicii de consiliere și consultanță de </a:t>
            </a:r>
            <a:r>
              <a:rPr lang="ro-RO" sz="1600" dirty="0" smtClean="0">
                <a:solidFill>
                  <a:srgbClr val="6E6452"/>
                </a:solidFill>
              </a:rPr>
              <a:t>specialitate.</a:t>
            </a:r>
            <a:endParaRPr lang="ro-RO" sz="1600" dirty="0">
              <a:solidFill>
                <a:srgbClr val="6E6452"/>
              </a:solidFill>
            </a:endParaRPr>
          </a:p>
          <a:p>
            <a:pPr marL="742950" lvl="1" indent="-285750">
              <a:lnSpc>
                <a:spcPct val="200000"/>
              </a:lnSpc>
              <a:buFont typeface="Wingdings" panose="05000000000000000000" pitchFamily="2" charset="2"/>
              <a:buChar char="Ø"/>
            </a:pPr>
            <a:r>
              <a:rPr lang="ro-RO" sz="1600" dirty="0" smtClean="0">
                <a:solidFill>
                  <a:srgbClr val="6E6452"/>
                </a:solidFill>
              </a:rPr>
              <a:t>Surse de finanțare:</a:t>
            </a:r>
          </a:p>
          <a:p>
            <a:pPr marL="1200150" lvl="2" indent="-285750">
              <a:lnSpc>
                <a:spcPct val="200000"/>
              </a:lnSpc>
              <a:buFont typeface="Wingdings" panose="05000000000000000000" pitchFamily="2" charset="2"/>
              <a:buChar char="Ø"/>
            </a:pPr>
            <a:r>
              <a:rPr lang="ro-RO" sz="1400" dirty="0" smtClean="0">
                <a:solidFill>
                  <a:srgbClr val="6E6452"/>
                </a:solidFill>
              </a:rPr>
              <a:t>Împrumuturile BERD în sectorul public</a:t>
            </a:r>
          </a:p>
          <a:p>
            <a:pPr marL="1200150" lvl="2" indent="-285750">
              <a:lnSpc>
                <a:spcPct val="200000"/>
              </a:lnSpc>
              <a:buFont typeface="Wingdings" panose="05000000000000000000" pitchFamily="2" charset="2"/>
              <a:buChar char="Ø"/>
            </a:pPr>
            <a:r>
              <a:rPr lang="ro-RO" sz="1400" dirty="0" smtClean="0">
                <a:solidFill>
                  <a:srgbClr val="6E6452"/>
                </a:solidFill>
              </a:rPr>
              <a:t>Contractarea directă de către BERD</a:t>
            </a:r>
          </a:p>
          <a:p>
            <a:pPr marL="1200150" lvl="2" indent="-285750">
              <a:lnSpc>
                <a:spcPct val="200000"/>
              </a:lnSpc>
              <a:buFont typeface="Wingdings" panose="05000000000000000000" pitchFamily="2" charset="2"/>
              <a:buChar char="Ø"/>
            </a:pPr>
            <a:r>
              <a:rPr lang="ro-RO" sz="1400" dirty="0" smtClean="0">
                <a:solidFill>
                  <a:srgbClr val="6E6452"/>
                </a:solidFill>
              </a:rPr>
              <a:t>Fonduri de Cooperare Tehnică</a:t>
            </a:r>
            <a:endParaRPr lang="ro-RO" sz="1400" dirty="0">
              <a:solidFill>
                <a:srgbClr val="6E6452"/>
              </a:solidFill>
            </a:endParaRPr>
          </a:p>
        </p:txBody>
      </p:sp>
    </p:spTree>
    <p:extLst>
      <p:ext uri="{BB962C8B-B14F-4D97-AF65-F5344CB8AC3E}">
        <p14:creationId xmlns:p14="http://schemas.microsoft.com/office/powerpoint/2010/main" val="25544844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Procedurile de selectare a consultanților</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3852" y="2471694"/>
            <a:ext cx="9130148"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400" dirty="0" smtClean="0">
                <a:solidFill>
                  <a:srgbClr val="6E6452"/>
                </a:solidFill>
              </a:rPr>
              <a:t>Procedurile </a:t>
            </a:r>
            <a:r>
              <a:rPr lang="ro-RO" sz="1400" dirty="0">
                <a:solidFill>
                  <a:srgbClr val="6E6452"/>
                </a:solidFill>
              </a:rPr>
              <a:t>de </a:t>
            </a:r>
            <a:r>
              <a:rPr lang="ro-RO" sz="1400" dirty="0" smtClean="0">
                <a:solidFill>
                  <a:srgbClr val="6E6452"/>
                </a:solidFill>
              </a:rPr>
              <a:t>selectare și de </a:t>
            </a:r>
            <a:r>
              <a:rPr lang="ro-RO" sz="1400" dirty="0">
                <a:solidFill>
                  <a:srgbClr val="6E6452"/>
                </a:solidFill>
              </a:rPr>
              <a:t>contractare </a:t>
            </a:r>
            <a:r>
              <a:rPr lang="ro-RO" sz="1400" dirty="0" smtClean="0">
                <a:solidFill>
                  <a:srgbClr val="6E6452"/>
                </a:solidFill>
              </a:rPr>
              <a:t> </a:t>
            </a:r>
            <a:r>
              <a:rPr lang="ro-RO" sz="1400" dirty="0">
                <a:solidFill>
                  <a:srgbClr val="6E6452"/>
                </a:solidFill>
              </a:rPr>
              <a:t>a consultanților </a:t>
            </a:r>
            <a:r>
              <a:rPr lang="ro-RO" sz="1400" dirty="0" smtClean="0">
                <a:solidFill>
                  <a:srgbClr val="6E6452"/>
                </a:solidFill>
              </a:rPr>
              <a:t>trebuie </a:t>
            </a:r>
            <a:r>
              <a:rPr lang="ro-RO" sz="1400" dirty="0">
                <a:solidFill>
                  <a:srgbClr val="6E6452"/>
                </a:solidFill>
              </a:rPr>
              <a:t>să fie flexibile și transparente pentru a se asigura că </a:t>
            </a:r>
            <a:r>
              <a:rPr lang="ro-RO" sz="1400" dirty="0" smtClean="0">
                <a:solidFill>
                  <a:srgbClr val="6E6452"/>
                </a:solidFill>
              </a:rPr>
              <a:t>sarcinile pot </a:t>
            </a:r>
            <a:r>
              <a:rPr lang="ro-RO" sz="1400" dirty="0">
                <a:solidFill>
                  <a:srgbClr val="6E6452"/>
                </a:solidFill>
              </a:rPr>
              <a:t>fi executate în mod eficient </a:t>
            </a:r>
            <a:r>
              <a:rPr lang="ro-RO" sz="1400" dirty="0" smtClean="0">
                <a:solidFill>
                  <a:srgbClr val="6E6452"/>
                </a:solidFill>
              </a:rPr>
              <a:t>la standarde </a:t>
            </a:r>
            <a:r>
              <a:rPr lang="ro-RO" sz="1400" dirty="0">
                <a:solidFill>
                  <a:srgbClr val="6E6452"/>
                </a:solidFill>
              </a:rPr>
              <a:t>ridicate de performanță, asigurând în același timp </a:t>
            </a:r>
            <a:r>
              <a:rPr lang="ro-RO" sz="1400" dirty="0" smtClean="0">
                <a:solidFill>
                  <a:srgbClr val="6E6452"/>
                </a:solidFill>
              </a:rPr>
              <a:t>gradul necesar de răspundere</a:t>
            </a:r>
          </a:p>
          <a:p>
            <a:pPr marL="742950" lvl="1" indent="-285750">
              <a:lnSpc>
                <a:spcPct val="200000"/>
              </a:lnSpc>
              <a:buFont typeface="Wingdings" panose="05000000000000000000" pitchFamily="2" charset="2"/>
              <a:buChar char="Ø"/>
            </a:pPr>
            <a:r>
              <a:rPr lang="ro-RO" sz="1400" dirty="0" smtClean="0">
                <a:solidFill>
                  <a:srgbClr val="6E6452"/>
                </a:solidFill>
              </a:rPr>
              <a:t>Selectarea directă a consultanților individuali pentru contractele cu bugetul sub 75 mii Euro</a:t>
            </a:r>
          </a:p>
          <a:p>
            <a:pPr marL="742950" lvl="1" indent="-285750">
              <a:lnSpc>
                <a:spcPct val="200000"/>
              </a:lnSpc>
              <a:buFont typeface="Wingdings" panose="05000000000000000000" pitchFamily="2" charset="2"/>
              <a:buChar char="Ø"/>
            </a:pPr>
            <a:r>
              <a:rPr lang="ro-RO" sz="1400" dirty="0" smtClean="0">
                <a:solidFill>
                  <a:srgbClr val="6E6452"/>
                </a:solidFill>
              </a:rPr>
              <a:t>Pentru contractele cu bugetul peste 75 mii euro – selectarea competitivă într-o singură etapă sau </a:t>
            </a:r>
          </a:p>
          <a:p>
            <a:pPr marL="742950" lvl="1" indent="-285750">
              <a:lnSpc>
                <a:spcPct val="200000"/>
              </a:lnSpc>
              <a:buFont typeface="Wingdings" panose="05000000000000000000" pitchFamily="2" charset="2"/>
              <a:buChar char="Ø"/>
            </a:pPr>
            <a:r>
              <a:rPr lang="ro-RO" sz="1400" dirty="0" smtClean="0">
                <a:solidFill>
                  <a:srgbClr val="6E6452"/>
                </a:solidFill>
              </a:rPr>
              <a:t>Pentru proiect complexe - selectarea </a:t>
            </a:r>
            <a:r>
              <a:rPr lang="ro-RO" sz="1400" dirty="0">
                <a:solidFill>
                  <a:srgbClr val="6E6452"/>
                </a:solidFill>
              </a:rPr>
              <a:t>competitivă </a:t>
            </a:r>
            <a:r>
              <a:rPr lang="ro-RO" sz="1400" dirty="0" smtClean="0">
                <a:solidFill>
                  <a:srgbClr val="6E6452"/>
                </a:solidFill>
              </a:rPr>
              <a:t>în 2 etape</a:t>
            </a:r>
            <a:endParaRPr lang="ro-RO" sz="1400" dirty="0">
              <a:solidFill>
                <a:srgbClr val="6E6452"/>
              </a:solidFill>
            </a:endParaRPr>
          </a:p>
        </p:txBody>
      </p:sp>
    </p:spTree>
    <p:extLst>
      <p:ext uri="{BB962C8B-B14F-4D97-AF65-F5344CB8AC3E}">
        <p14:creationId xmlns:p14="http://schemas.microsoft.com/office/powerpoint/2010/main" val="53421276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Procedura de selectare competitivă</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3852" y="2287955"/>
            <a:ext cx="9130148"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857250" lvl="1" indent="-400050">
              <a:lnSpc>
                <a:spcPct val="200000"/>
              </a:lnSpc>
              <a:buFont typeface="+mj-lt"/>
              <a:buAutoNum type="romanUcPeriod"/>
            </a:pPr>
            <a:r>
              <a:rPr lang="ro-RO" sz="1600" dirty="0" smtClean="0">
                <a:solidFill>
                  <a:srgbClr val="6E6452"/>
                </a:solidFill>
              </a:rPr>
              <a:t>Definirea domeniului </a:t>
            </a:r>
            <a:r>
              <a:rPr lang="ro-RO" sz="1600" dirty="0">
                <a:solidFill>
                  <a:srgbClr val="6E6452"/>
                </a:solidFill>
              </a:rPr>
              <a:t>de aplicare, </a:t>
            </a:r>
            <a:r>
              <a:rPr lang="ro-RO" sz="1600" dirty="0" smtClean="0">
                <a:solidFill>
                  <a:srgbClr val="6E6452"/>
                </a:solidFill>
              </a:rPr>
              <a:t>stabilirea obiectivelor </a:t>
            </a:r>
            <a:r>
              <a:rPr lang="ro-RO" sz="1600" dirty="0">
                <a:solidFill>
                  <a:srgbClr val="6E6452"/>
                </a:solidFill>
              </a:rPr>
              <a:t>și </a:t>
            </a:r>
            <a:r>
              <a:rPr lang="ro-RO" sz="1600" dirty="0" smtClean="0">
                <a:solidFill>
                  <a:srgbClr val="6E6452"/>
                </a:solidFill>
              </a:rPr>
              <a:t>bugetului </a:t>
            </a:r>
            <a:r>
              <a:rPr lang="ro-RO" sz="1600" dirty="0">
                <a:solidFill>
                  <a:srgbClr val="6E6452"/>
                </a:solidFill>
              </a:rPr>
              <a:t>estimat, </a:t>
            </a:r>
            <a:r>
              <a:rPr lang="ro-RO" sz="1600" dirty="0" smtClean="0">
                <a:solidFill>
                  <a:srgbClr val="6E6452"/>
                </a:solidFill>
              </a:rPr>
              <a:t>și aprobarea procedurii </a:t>
            </a:r>
            <a:r>
              <a:rPr lang="ro-RO" sz="1600" dirty="0">
                <a:solidFill>
                  <a:srgbClr val="6E6452"/>
                </a:solidFill>
              </a:rPr>
              <a:t>de </a:t>
            </a:r>
            <a:r>
              <a:rPr lang="ro-RO" sz="1600" dirty="0" smtClean="0">
                <a:solidFill>
                  <a:srgbClr val="6E6452"/>
                </a:solidFill>
              </a:rPr>
              <a:t>selecție;</a:t>
            </a:r>
            <a:endParaRPr lang="ro-RO" sz="1600" dirty="0">
              <a:solidFill>
                <a:srgbClr val="6E6452"/>
              </a:solidFill>
            </a:endParaRPr>
          </a:p>
          <a:p>
            <a:pPr marL="857250" lvl="1" indent="-400050">
              <a:lnSpc>
                <a:spcPct val="200000"/>
              </a:lnSpc>
              <a:buFont typeface="+mj-lt"/>
              <a:buAutoNum type="romanUcPeriod"/>
            </a:pPr>
            <a:r>
              <a:rPr lang="ro-RO" sz="1600" dirty="0" smtClean="0">
                <a:solidFill>
                  <a:srgbClr val="6E6452"/>
                </a:solidFill>
              </a:rPr>
              <a:t>Selectarea Consultantului conform procedurilor aprobate;</a:t>
            </a:r>
            <a:endParaRPr lang="ro-RO" sz="1600" dirty="0">
              <a:solidFill>
                <a:srgbClr val="6E6452"/>
              </a:solidFill>
            </a:endParaRPr>
          </a:p>
          <a:p>
            <a:pPr marL="857250" lvl="1" indent="-400050">
              <a:lnSpc>
                <a:spcPct val="200000"/>
              </a:lnSpc>
              <a:buFont typeface="+mj-lt"/>
              <a:buAutoNum type="romanUcPeriod"/>
            </a:pPr>
            <a:r>
              <a:rPr lang="ro-RO" sz="1600" dirty="0" smtClean="0">
                <a:solidFill>
                  <a:srgbClr val="6E6452"/>
                </a:solidFill>
              </a:rPr>
              <a:t>Negocierea contractului </a:t>
            </a:r>
            <a:r>
              <a:rPr lang="ro-RO" sz="1600" dirty="0">
                <a:solidFill>
                  <a:srgbClr val="6E6452"/>
                </a:solidFill>
              </a:rPr>
              <a:t>cu </a:t>
            </a:r>
            <a:r>
              <a:rPr lang="ro-RO" sz="1600" dirty="0" smtClean="0">
                <a:solidFill>
                  <a:srgbClr val="6E6452"/>
                </a:solidFill>
              </a:rPr>
              <a:t>Consultantul </a:t>
            </a:r>
            <a:r>
              <a:rPr lang="ro-RO" sz="1600" dirty="0">
                <a:solidFill>
                  <a:srgbClr val="6E6452"/>
                </a:solidFill>
              </a:rPr>
              <a:t>selectat; și</a:t>
            </a:r>
          </a:p>
          <a:p>
            <a:pPr marL="857250" lvl="1" indent="-400050">
              <a:lnSpc>
                <a:spcPct val="200000"/>
              </a:lnSpc>
              <a:buFont typeface="+mj-lt"/>
              <a:buAutoNum type="romanUcPeriod"/>
            </a:pPr>
            <a:r>
              <a:rPr lang="ro-RO" sz="1600" dirty="0" smtClean="0">
                <a:solidFill>
                  <a:srgbClr val="6E6452"/>
                </a:solidFill>
              </a:rPr>
              <a:t>Administrarea contractului</a:t>
            </a:r>
            <a:endParaRPr lang="ro-RO" sz="1600" dirty="0">
              <a:solidFill>
                <a:srgbClr val="6E6452"/>
              </a:solidFill>
            </a:endParaRPr>
          </a:p>
        </p:txBody>
      </p:sp>
    </p:spTree>
    <p:extLst>
      <p:ext uri="{BB962C8B-B14F-4D97-AF65-F5344CB8AC3E}">
        <p14:creationId xmlns:p14="http://schemas.microsoft.com/office/powerpoint/2010/main" val="9709976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BERD în Moldova</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369594"/>
            <a:ext cx="4037042"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Din 1992. Capital subscris de 30 mil. Euro.</a:t>
            </a:r>
          </a:p>
          <a:p>
            <a:pPr marL="285750" indent="-285750">
              <a:lnSpc>
                <a:spcPct val="200000"/>
              </a:lnSpc>
              <a:buFont typeface="Wingdings" panose="05000000000000000000" pitchFamily="2" charset="2"/>
              <a:buChar char="Ø"/>
            </a:pPr>
            <a:r>
              <a:rPr lang="ro-RO" sz="1600" dirty="0"/>
              <a:t>117 proiecte în Moldova (43 în derulare)</a:t>
            </a:r>
          </a:p>
          <a:p>
            <a:pPr marL="285750" indent="-285750">
              <a:lnSpc>
                <a:spcPct val="200000"/>
              </a:lnSpc>
              <a:buFont typeface="Wingdings" panose="05000000000000000000" pitchFamily="2" charset="2"/>
              <a:buChar char="Ø"/>
            </a:pPr>
            <a:r>
              <a:rPr lang="ro-RO" sz="1600" dirty="0"/>
              <a:t>Investiția cumulativă de 1 147 milioane Euro (463 </a:t>
            </a:r>
            <a:r>
              <a:rPr lang="ro-RO" sz="1600" dirty="0" err="1"/>
              <a:t>mil.Euro</a:t>
            </a:r>
            <a:r>
              <a:rPr lang="ro-RO" sz="1600" dirty="0"/>
              <a:t> – proiecte curente)</a:t>
            </a:r>
          </a:p>
          <a:p>
            <a:pPr marL="285750" indent="-285750">
              <a:lnSpc>
                <a:spcPct val="200000"/>
              </a:lnSpc>
              <a:buFont typeface="Wingdings" panose="05000000000000000000" pitchFamily="2" charset="2"/>
              <a:buChar char="Ø"/>
            </a:pPr>
            <a:r>
              <a:rPr lang="ro-RO" sz="1600" dirty="0"/>
              <a:t>20% din investiții – </a:t>
            </a:r>
            <a:r>
              <a:rPr lang="ro-RO" sz="1600" dirty="0" smtClean="0"/>
              <a:t>în </a:t>
            </a:r>
            <a:r>
              <a:rPr lang="ro-RO" sz="1600" dirty="0"/>
              <a:t>sectorul privat</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85783" y="3090910"/>
            <a:ext cx="4902234" cy="2429951"/>
          </a:xfrm>
          <a:prstGeom prst="rect">
            <a:avLst/>
          </a:prstGeom>
        </p:spPr>
      </p:pic>
      <p:sp>
        <p:nvSpPr>
          <p:cNvPr id="2" name="TextBox 1"/>
          <p:cNvSpPr txBox="1"/>
          <p:nvPr/>
        </p:nvSpPr>
        <p:spPr>
          <a:xfrm>
            <a:off x="4272280" y="3141225"/>
            <a:ext cx="1687025" cy="153888"/>
          </a:xfrm>
          <a:prstGeom prst="rect">
            <a:avLst/>
          </a:prstGeom>
          <a:solidFill>
            <a:schemeClr val="bg1">
              <a:lumMod val="95000"/>
            </a:schemeClr>
          </a:solidFill>
        </p:spPr>
        <p:txBody>
          <a:bodyPr wrap="square" lIns="0" tIns="0" rIns="0" bIns="0" rtlCol="0">
            <a:spAutoFit/>
          </a:bodyPr>
          <a:lstStyle/>
          <a:p>
            <a:r>
              <a:rPr lang="ro-RO" sz="1000" dirty="0" smtClean="0">
                <a:solidFill>
                  <a:schemeClr val="tx1"/>
                </a:solidFill>
              </a:rPr>
              <a:t>Portofoliu de proiecte</a:t>
            </a:r>
            <a:endParaRPr lang="en-GB" sz="1000" dirty="0">
              <a:solidFill>
                <a:schemeClr val="tx1"/>
              </a:solidFill>
            </a:endParaRPr>
          </a:p>
        </p:txBody>
      </p:sp>
      <p:sp>
        <p:nvSpPr>
          <p:cNvPr id="17" name="TextBox 16"/>
          <p:cNvSpPr txBox="1"/>
          <p:nvPr/>
        </p:nvSpPr>
        <p:spPr>
          <a:xfrm>
            <a:off x="4216568" y="3480047"/>
            <a:ext cx="965200" cy="153888"/>
          </a:xfrm>
          <a:prstGeom prst="rect">
            <a:avLst/>
          </a:prstGeom>
          <a:solidFill>
            <a:schemeClr val="bg1">
              <a:lumMod val="95000"/>
            </a:schemeClr>
          </a:solidFill>
        </p:spPr>
        <p:txBody>
          <a:bodyPr wrap="square" lIns="0" tIns="0" rIns="0" bIns="0" rtlCol="0">
            <a:spAutoFit/>
          </a:bodyPr>
          <a:lstStyle/>
          <a:p>
            <a:r>
              <a:rPr lang="ro-RO" sz="1000" b="0" dirty="0" smtClean="0">
                <a:solidFill>
                  <a:schemeClr val="tx1"/>
                </a:solidFill>
              </a:rPr>
              <a:t>Proiecte curente</a:t>
            </a:r>
            <a:endParaRPr lang="en-GB" sz="1000" b="0" dirty="0">
              <a:solidFill>
                <a:schemeClr val="tx1"/>
              </a:solidFill>
            </a:endParaRPr>
          </a:p>
        </p:txBody>
      </p:sp>
      <p:sp>
        <p:nvSpPr>
          <p:cNvPr id="18" name="TextBox 17"/>
          <p:cNvSpPr txBox="1"/>
          <p:nvPr/>
        </p:nvSpPr>
        <p:spPr>
          <a:xfrm>
            <a:off x="4262582" y="3649175"/>
            <a:ext cx="1178098" cy="184934"/>
          </a:xfrm>
          <a:prstGeom prst="rect">
            <a:avLst/>
          </a:prstGeom>
          <a:solidFill>
            <a:schemeClr val="bg1">
              <a:lumMod val="95000"/>
            </a:schemeClr>
          </a:solidFill>
        </p:spPr>
        <p:txBody>
          <a:bodyPr wrap="square" lIns="0" tIns="0" rIns="0" bIns="0" rtlCol="0">
            <a:spAutoFit/>
          </a:bodyPr>
          <a:lstStyle/>
          <a:p>
            <a:endParaRPr lang="en-GB" sz="1000" b="0" dirty="0">
              <a:solidFill>
                <a:schemeClr val="tx1"/>
              </a:solidFill>
            </a:endParaRPr>
          </a:p>
        </p:txBody>
      </p:sp>
      <p:sp>
        <p:nvSpPr>
          <p:cNvPr id="19" name="TextBox 18"/>
          <p:cNvSpPr txBox="1"/>
          <p:nvPr/>
        </p:nvSpPr>
        <p:spPr>
          <a:xfrm>
            <a:off x="4488958" y="3963936"/>
            <a:ext cx="1178098" cy="153888"/>
          </a:xfrm>
          <a:prstGeom prst="rect">
            <a:avLst/>
          </a:prstGeom>
          <a:solidFill>
            <a:schemeClr val="bg1">
              <a:lumMod val="95000"/>
            </a:schemeClr>
          </a:solidFill>
        </p:spPr>
        <p:txBody>
          <a:bodyPr wrap="square" lIns="0" tIns="0" rIns="0" bIns="0" rtlCol="0">
            <a:spAutoFit/>
          </a:bodyPr>
          <a:lstStyle/>
          <a:p>
            <a:r>
              <a:rPr lang="ro-RO" sz="1000" b="0" dirty="0" smtClean="0">
                <a:solidFill>
                  <a:schemeClr val="tx1"/>
                </a:solidFill>
              </a:rPr>
              <a:t>Sector Energetic</a:t>
            </a:r>
            <a:endParaRPr lang="en-GB" sz="1000" b="0" dirty="0">
              <a:solidFill>
                <a:schemeClr val="tx1"/>
              </a:solidFill>
            </a:endParaRPr>
          </a:p>
        </p:txBody>
      </p:sp>
      <p:sp>
        <p:nvSpPr>
          <p:cNvPr id="20" name="TextBox 19"/>
          <p:cNvSpPr txBox="1"/>
          <p:nvPr/>
        </p:nvSpPr>
        <p:spPr>
          <a:xfrm>
            <a:off x="4488958" y="4131291"/>
            <a:ext cx="1178098" cy="153888"/>
          </a:xfrm>
          <a:prstGeom prst="rect">
            <a:avLst/>
          </a:prstGeom>
          <a:solidFill>
            <a:schemeClr val="bg1">
              <a:lumMod val="95000"/>
            </a:schemeClr>
          </a:solidFill>
        </p:spPr>
        <p:txBody>
          <a:bodyPr wrap="square" lIns="0" tIns="0" rIns="0" bIns="0" rtlCol="0">
            <a:spAutoFit/>
          </a:bodyPr>
          <a:lstStyle/>
          <a:p>
            <a:r>
              <a:rPr lang="ro-RO" sz="1000" b="0" dirty="0" smtClean="0">
                <a:solidFill>
                  <a:schemeClr val="tx1"/>
                </a:solidFill>
              </a:rPr>
              <a:t>Sector Financiar</a:t>
            </a:r>
            <a:endParaRPr lang="en-GB" sz="1000" b="0" dirty="0">
              <a:solidFill>
                <a:schemeClr val="tx1"/>
              </a:solidFill>
            </a:endParaRPr>
          </a:p>
        </p:txBody>
      </p:sp>
      <p:sp>
        <p:nvSpPr>
          <p:cNvPr id="21" name="TextBox 20"/>
          <p:cNvSpPr txBox="1"/>
          <p:nvPr/>
        </p:nvSpPr>
        <p:spPr>
          <a:xfrm>
            <a:off x="4488958" y="4302758"/>
            <a:ext cx="2125202" cy="153888"/>
          </a:xfrm>
          <a:prstGeom prst="rect">
            <a:avLst/>
          </a:prstGeom>
          <a:solidFill>
            <a:schemeClr val="bg1">
              <a:lumMod val="95000"/>
            </a:schemeClr>
          </a:solidFill>
        </p:spPr>
        <p:txBody>
          <a:bodyPr wrap="square" lIns="0" tIns="0" rIns="0" bIns="0" rtlCol="0">
            <a:spAutoFit/>
          </a:bodyPr>
          <a:lstStyle/>
          <a:p>
            <a:r>
              <a:rPr lang="ro-RO" sz="1000" b="0" dirty="0" smtClean="0">
                <a:solidFill>
                  <a:schemeClr val="tx1"/>
                </a:solidFill>
              </a:rPr>
              <a:t>Industrie, comerț și agricultură</a:t>
            </a:r>
            <a:endParaRPr lang="en-GB" sz="1000" b="0" dirty="0">
              <a:solidFill>
                <a:schemeClr val="tx1"/>
              </a:solidFill>
            </a:endParaRPr>
          </a:p>
        </p:txBody>
      </p:sp>
      <p:sp>
        <p:nvSpPr>
          <p:cNvPr id="22" name="TextBox 21"/>
          <p:cNvSpPr txBox="1"/>
          <p:nvPr/>
        </p:nvSpPr>
        <p:spPr>
          <a:xfrm>
            <a:off x="4488958" y="4478481"/>
            <a:ext cx="2125202" cy="153888"/>
          </a:xfrm>
          <a:prstGeom prst="rect">
            <a:avLst/>
          </a:prstGeom>
          <a:solidFill>
            <a:schemeClr val="bg1">
              <a:lumMod val="95000"/>
            </a:schemeClr>
          </a:solidFill>
        </p:spPr>
        <p:txBody>
          <a:bodyPr wrap="square" lIns="0" tIns="0" rIns="0" bIns="0" rtlCol="0">
            <a:spAutoFit/>
          </a:bodyPr>
          <a:lstStyle/>
          <a:p>
            <a:r>
              <a:rPr lang="ro-RO" sz="1000" b="0" dirty="0" smtClean="0">
                <a:solidFill>
                  <a:schemeClr val="tx1"/>
                </a:solidFill>
              </a:rPr>
              <a:t>Infrastructură</a:t>
            </a:r>
            <a:endParaRPr lang="en-GB" sz="1000" b="0" dirty="0">
              <a:solidFill>
                <a:schemeClr val="tx1"/>
              </a:solidFill>
            </a:endParaRPr>
          </a:p>
        </p:txBody>
      </p:sp>
    </p:spTree>
    <p:extLst>
      <p:ext uri="{BB962C8B-B14F-4D97-AF65-F5344CB8AC3E}">
        <p14:creationId xmlns:p14="http://schemas.microsoft.com/office/powerpoint/2010/main" val="7337867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Selectarea competitivă într-o singură etapă</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3852" y="2287955"/>
            <a:ext cx="9130148"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857250" lvl="1" indent="-400050">
              <a:lnSpc>
                <a:spcPct val="200000"/>
              </a:lnSpc>
              <a:buFont typeface="+mj-lt"/>
              <a:buAutoNum type="romanUcPeriod"/>
            </a:pPr>
            <a:r>
              <a:rPr lang="ro-RO" sz="1400" dirty="0" smtClean="0">
                <a:solidFill>
                  <a:srgbClr val="6E6452"/>
                </a:solidFill>
              </a:rPr>
              <a:t>Solicitarea de propuneri de oferte pe </a:t>
            </a:r>
            <a:r>
              <a:rPr lang="ro-RO" sz="1400" dirty="0">
                <a:solidFill>
                  <a:srgbClr val="6E6452"/>
                </a:solidFill>
              </a:rPr>
              <a:t>site-ul BERD sau portalul </a:t>
            </a:r>
            <a:r>
              <a:rPr lang="ro-RO" sz="1400" dirty="0" smtClean="0">
                <a:solidFill>
                  <a:srgbClr val="6E6452"/>
                </a:solidFill>
              </a:rPr>
              <a:t>electronic, EBRD </a:t>
            </a:r>
            <a:r>
              <a:rPr lang="ro-RO" sz="1400" dirty="0">
                <a:solidFill>
                  <a:srgbClr val="6E6452"/>
                </a:solidFill>
              </a:rPr>
              <a:t>Client E-Procurement Portal, ECEPP, </a:t>
            </a:r>
            <a:r>
              <a:rPr lang="ro-RO" sz="1400" dirty="0">
                <a:solidFill>
                  <a:srgbClr val="6E6452"/>
                </a:solidFill>
                <a:hlinkClick r:id="rId7"/>
              </a:rPr>
              <a:t>http://</a:t>
            </a:r>
            <a:r>
              <a:rPr lang="ro-RO" sz="1400" dirty="0" smtClean="0">
                <a:solidFill>
                  <a:srgbClr val="6E6452"/>
                </a:solidFill>
                <a:hlinkClick r:id="rId7"/>
              </a:rPr>
              <a:t>www.ebrd.com/work-with-us/procurement/project-procurement/e-procurement-portal.html</a:t>
            </a:r>
            <a:r>
              <a:rPr lang="ro-RO" sz="1400" dirty="0" smtClean="0">
                <a:solidFill>
                  <a:srgbClr val="6E6452"/>
                </a:solidFill>
              </a:rPr>
              <a:t> ;</a:t>
            </a:r>
            <a:endParaRPr lang="ro-RO" sz="1400" dirty="0">
              <a:solidFill>
                <a:srgbClr val="6E6452"/>
              </a:solidFill>
            </a:endParaRPr>
          </a:p>
          <a:p>
            <a:pPr marL="857250" lvl="1" indent="-400050">
              <a:lnSpc>
                <a:spcPct val="200000"/>
              </a:lnSpc>
              <a:buFont typeface="+mj-lt"/>
              <a:buAutoNum type="romanUcPeriod"/>
            </a:pPr>
            <a:r>
              <a:rPr lang="ro-RO" sz="1400" dirty="0">
                <a:solidFill>
                  <a:srgbClr val="6E6452"/>
                </a:solidFill>
              </a:rPr>
              <a:t>Anunțul de achiziții publice </a:t>
            </a:r>
            <a:r>
              <a:rPr lang="ro-RO" sz="1400" dirty="0" smtClean="0">
                <a:solidFill>
                  <a:srgbClr val="6E6452"/>
                </a:solidFill>
              </a:rPr>
              <a:t>trebuie să includă domeniul </a:t>
            </a:r>
            <a:r>
              <a:rPr lang="ro-RO" sz="1400" dirty="0">
                <a:solidFill>
                  <a:srgbClr val="6E6452"/>
                </a:solidFill>
              </a:rPr>
              <a:t>de aplicare, </a:t>
            </a:r>
            <a:r>
              <a:rPr lang="ro-RO" sz="1400" dirty="0" smtClean="0">
                <a:solidFill>
                  <a:srgbClr val="6E6452"/>
                </a:solidFill>
              </a:rPr>
              <a:t>obiectivele proiectului, metodologia și </a:t>
            </a:r>
            <a:r>
              <a:rPr lang="ro-RO" sz="1400" dirty="0">
                <a:solidFill>
                  <a:srgbClr val="6E6452"/>
                </a:solidFill>
              </a:rPr>
              <a:t>criteriile de evaluare pentru atribuirea contractului. </a:t>
            </a:r>
            <a:endParaRPr lang="ro-RO" sz="1400" dirty="0" smtClean="0">
              <a:solidFill>
                <a:srgbClr val="6E6452"/>
              </a:solidFill>
            </a:endParaRPr>
          </a:p>
          <a:p>
            <a:pPr marL="857250" lvl="1" indent="-400050">
              <a:lnSpc>
                <a:spcPct val="200000"/>
              </a:lnSpc>
              <a:buFont typeface="+mj-lt"/>
              <a:buAutoNum type="romanUcPeriod"/>
            </a:pPr>
            <a:r>
              <a:rPr lang="ro-RO" sz="1400" dirty="0" smtClean="0">
                <a:solidFill>
                  <a:srgbClr val="6E6452"/>
                </a:solidFill>
              </a:rPr>
              <a:t>Evaluareaa ofertelor </a:t>
            </a:r>
            <a:r>
              <a:rPr lang="ro-RO" sz="1400" dirty="0">
                <a:solidFill>
                  <a:srgbClr val="6E6452"/>
                </a:solidFill>
              </a:rPr>
              <a:t>primite se face </a:t>
            </a:r>
            <a:r>
              <a:rPr lang="ro-RO" sz="1400" dirty="0" smtClean="0">
                <a:solidFill>
                  <a:srgbClr val="6E6452"/>
                </a:solidFill>
              </a:rPr>
              <a:t>în </a:t>
            </a:r>
            <a:r>
              <a:rPr lang="ro-RO" sz="1400" dirty="0">
                <a:solidFill>
                  <a:srgbClr val="6E6452"/>
                </a:solidFill>
              </a:rPr>
              <a:t>baza criteriilor enunțate în anunțul de </a:t>
            </a:r>
            <a:r>
              <a:rPr lang="ro-RO" sz="1400" dirty="0" smtClean="0">
                <a:solidFill>
                  <a:srgbClr val="6E6452"/>
                </a:solidFill>
              </a:rPr>
              <a:t>achiziții, </a:t>
            </a:r>
            <a:r>
              <a:rPr lang="ro-RO" sz="1400" dirty="0">
                <a:solidFill>
                  <a:srgbClr val="6E6452"/>
                </a:solidFill>
              </a:rPr>
              <a:t>iar raționamentul </a:t>
            </a:r>
            <a:r>
              <a:rPr lang="ro-RO" sz="1400" dirty="0" smtClean="0">
                <a:solidFill>
                  <a:srgbClr val="6E6452"/>
                </a:solidFill>
              </a:rPr>
              <a:t>selectării se include într-un raport de evaluare.</a:t>
            </a:r>
            <a:endParaRPr lang="ro-RO" sz="1400" dirty="0">
              <a:solidFill>
                <a:srgbClr val="6E6452"/>
              </a:solidFill>
            </a:endParaRPr>
          </a:p>
        </p:txBody>
      </p:sp>
    </p:spTree>
    <p:extLst>
      <p:ext uri="{BB962C8B-B14F-4D97-AF65-F5344CB8AC3E}">
        <p14:creationId xmlns:p14="http://schemas.microsoft.com/office/powerpoint/2010/main" val="408407926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Selectarea competitivă în două etape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3852" y="2287955"/>
            <a:ext cx="9130148"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857250" lvl="1" indent="-400050">
              <a:lnSpc>
                <a:spcPct val="200000"/>
              </a:lnSpc>
              <a:buFont typeface="+mj-lt"/>
              <a:buAutoNum type="romanUcPeriod"/>
            </a:pPr>
            <a:r>
              <a:rPr lang="ro-RO" sz="1400" dirty="0" smtClean="0">
                <a:solidFill>
                  <a:srgbClr val="6E6452"/>
                </a:solidFill>
              </a:rPr>
              <a:t>Solicitarea de Expresii de Interes pe </a:t>
            </a:r>
            <a:r>
              <a:rPr lang="ro-RO" sz="1400" dirty="0">
                <a:solidFill>
                  <a:srgbClr val="6E6452"/>
                </a:solidFill>
              </a:rPr>
              <a:t>site-ul BERD sau portalul </a:t>
            </a:r>
            <a:r>
              <a:rPr lang="ro-RO" sz="1400" dirty="0" smtClean="0">
                <a:solidFill>
                  <a:srgbClr val="6E6452"/>
                </a:solidFill>
              </a:rPr>
              <a:t>electronic, EBRD </a:t>
            </a:r>
            <a:r>
              <a:rPr lang="ro-RO" sz="1400" dirty="0">
                <a:solidFill>
                  <a:srgbClr val="6E6452"/>
                </a:solidFill>
              </a:rPr>
              <a:t>Client E-Procurement Portal, ECEPP, </a:t>
            </a:r>
            <a:r>
              <a:rPr lang="ro-RO" sz="1400" dirty="0">
                <a:solidFill>
                  <a:srgbClr val="6E6452"/>
                </a:solidFill>
                <a:hlinkClick r:id="rId7"/>
              </a:rPr>
              <a:t>http://</a:t>
            </a:r>
            <a:r>
              <a:rPr lang="ro-RO" sz="1400" dirty="0" smtClean="0">
                <a:solidFill>
                  <a:srgbClr val="6E6452"/>
                </a:solidFill>
                <a:hlinkClick r:id="rId7"/>
              </a:rPr>
              <a:t>www.ebrd.com/work-with-us/procurement/project-procurement/e-procurement-portal.html</a:t>
            </a:r>
            <a:r>
              <a:rPr lang="ro-RO" sz="1400" dirty="0" smtClean="0">
                <a:solidFill>
                  <a:srgbClr val="6E6452"/>
                </a:solidFill>
              </a:rPr>
              <a:t> ;</a:t>
            </a:r>
            <a:endParaRPr lang="ro-RO" sz="1400" dirty="0">
              <a:solidFill>
                <a:srgbClr val="6E6452"/>
              </a:solidFill>
            </a:endParaRPr>
          </a:p>
          <a:p>
            <a:pPr marL="857250" lvl="1" indent="-400050">
              <a:lnSpc>
                <a:spcPct val="200000"/>
              </a:lnSpc>
              <a:buFont typeface="+mj-lt"/>
              <a:buAutoNum type="romanUcPeriod"/>
            </a:pPr>
            <a:r>
              <a:rPr lang="ro-RO" sz="1400" dirty="0">
                <a:solidFill>
                  <a:srgbClr val="6E6452"/>
                </a:solidFill>
              </a:rPr>
              <a:t>Anunțul de achiziții publice </a:t>
            </a:r>
            <a:r>
              <a:rPr lang="ro-RO" sz="1400" dirty="0" smtClean="0">
                <a:solidFill>
                  <a:srgbClr val="6E6452"/>
                </a:solidFill>
              </a:rPr>
              <a:t>trebuie să includă obiectivele proiectului și </a:t>
            </a:r>
            <a:r>
              <a:rPr lang="ro-RO" sz="1400" dirty="0">
                <a:solidFill>
                  <a:srgbClr val="6E6452"/>
                </a:solidFill>
              </a:rPr>
              <a:t>criteriile de </a:t>
            </a:r>
            <a:r>
              <a:rPr lang="ro-RO" sz="1400" dirty="0" smtClean="0">
                <a:solidFill>
                  <a:srgbClr val="6E6452"/>
                </a:solidFill>
              </a:rPr>
              <a:t>calificare a companiilor pentru lista scurtă. </a:t>
            </a:r>
          </a:p>
          <a:p>
            <a:pPr marL="857250" lvl="1" indent="-400050">
              <a:lnSpc>
                <a:spcPct val="200000"/>
              </a:lnSpc>
              <a:buFont typeface="+mj-lt"/>
              <a:buAutoNum type="romanUcPeriod"/>
            </a:pPr>
            <a:r>
              <a:rPr lang="ro-RO" sz="1400" dirty="0" smtClean="0">
                <a:solidFill>
                  <a:srgbClr val="6E6452"/>
                </a:solidFill>
              </a:rPr>
              <a:t>Raționamentul selectării companiilor în lista scurtă se include într-un raport.</a:t>
            </a:r>
          </a:p>
          <a:p>
            <a:pPr marL="857250" lvl="1" indent="-400050">
              <a:lnSpc>
                <a:spcPct val="200000"/>
              </a:lnSpc>
              <a:buFont typeface="+mj-lt"/>
              <a:buAutoNum type="romanUcPeriod"/>
            </a:pPr>
            <a:r>
              <a:rPr lang="ro-RO" sz="1400" dirty="0" smtClean="0">
                <a:solidFill>
                  <a:srgbClr val="6E6452"/>
                </a:solidFill>
              </a:rPr>
              <a:t>Companiile selectate sunt invitate să depună ofertele lor.</a:t>
            </a:r>
          </a:p>
          <a:p>
            <a:pPr marL="857250" lvl="1" indent="-400050">
              <a:lnSpc>
                <a:spcPct val="200000"/>
              </a:lnSpc>
              <a:buFont typeface="+mj-lt"/>
              <a:buAutoNum type="romanUcPeriod"/>
            </a:pPr>
            <a:r>
              <a:rPr lang="ro-RO" sz="1400" dirty="0" smtClean="0">
                <a:solidFill>
                  <a:srgbClr val="6E6452"/>
                </a:solidFill>
              </a:rPr>
              <a:t>Invitația </a:t>
            </a:r>
            <a:r>
              <a:rPr lang="ro-RO" sz="1400" dirty="0">
                <a:solidFill>
                  <a:srgbClr val="6E6452"/>
                </a:solidFill>
              </a:rPr>
              <a:t>include domeniul de aplicare, </a:t>
            </a:r>
            <a:r>
              <a:rPr lang="ro-RO" sz="1400" dirty="0" smtClean="0">
                <a:solidFill>
                  <a:srgbClr val="6E6452"/>
                </a:solidFill>
              </a:rPr>
              <a:t>metodologia </a:t>
            </a:r>
            <a:r>
              <a:rPr lang="ro-RO" sz="1400" dirty="0">
                <a:solidFill>
                  <a:srgbClr val="6E6452"/>
                </a:solidFill>
              </a:rPr>
              <a:t>și criteriile de evaluare pentru atribuirea </a:t>
            </a:r>
            <a:r>
              <a:rPr lang="ro-RO" sz="1400" dirty="0" smtClean="0">
                <a:solidFill>
                  <a:srgbClr val="6E6452"/>
                </a:solidFill>
              </a:rPr>
              <a:t>contractului</a:t>
            </a:r>
          </a:p>
          <a:p>
            <a:pPr marL="857250" lvl="1" indent="-400050">
              <a:lnSpc>
                <a:spcPct val="200000"/>
              </a:lnSpc>
              <a:buFont typeface="+mj-lt"/>
              <a:buAutoNum type="romanUcPeriod"/>
            </a:pPr>
            <a:r>
              <a:rPr lang="ro-RO" sz="1400" dirty="0" smtClean="0">
                <a:solidFill>
                  <a:srgbClr val="6E6452"/>
                </a:solidFill>
              </a:rPr>
              <a:t>Rezultatele evaluării se includ în Raportul de Evaluare.</a:t>
            </a:r>
            <a:endParaRPr lang="ro-RO" sz="1400" dirty="0">
              <a:solidFill>
                <a:srgbClr val="6E6452"/>
              </a:solidFill>
            </a:endParaRPr>
          </a:p>
        </p:txBody>
      </p:sp>
    </p:spTree>
    <p:extLst>
      <p:ext uri="{BB962C8B-B14F-4D97-AF65-F5344CB8AC3E}">
        <p14:creationId xmlns:p14="http://schemas.microsoft.com/office/powerpoint/2010/main" val="31387743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Lista scurtă</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547660"/>
            <a:ext cx="8128000" cy="4033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Numărul companiilor din lista trebuie să fie între 3 și 6</a:t>
            </a:r>
          </a:p>
          <a:p>
            <a:pPr marL="742950" lvl="1" indent="-285750">
              <a:lnSpc>
                <a:spcPct val="200000"/>
              </a:lnSpc>
              <a:buFont typeface="Wingdings" panose="05000000000000000000" pitchFamily="2" charset="2"/>
              <a:buChar char="Ø"/>
            </a:pPr>
            <a:r>
              <a:rPr lang="ro-RO" sz="1600" dirty="0" smtClean="0">
                <a:solidFill>
                  <a:srgbClr val="6E6452"/>
                </a:solidFill>
              </a:rPr>
              <a:t>Acoperirea geografică largă</a:t>
            </a:r>
          </a:p>
          <a:p>
            <a:pPr marL="742950" lvl="1" indent="-285750">
              <a:lnSpc>
                <a:spcPct val="200000"/>
              </a:lnSpc>
              <a:buFont typeface="Wingdings" panose="05000000000000000000" pitchFamily="2" charset="2"/>
              <a:buChar char="Ø"/>
            </a:pPr>
            <a:r>
              <a:rPr lang="ro-RO" sz="1600" dirty="0" smtClean="0">
                <a:solidFill>
                  <a:srgbClr val="6E6452"/>
                </a:solidFill>
              </a:rPr>
              <a:t>Mai mult de 2 companii/individuali din aceeași țară nu se acceptă</a:t>
            </a:r>
          </a:p>
          <a:p>
            <a:pPr marL="742950" lvl="1" indent="-285750">
              <a:lnSpc>
                <a:spcPct val="200000"/>
              </a:lnSpc>
              <a:buFont typeface="Wingdings" panose="05000000000000000000" pitchFamily="2" charset="2"/>
              <a:buChar char="Ø"/>
            </a:pPr>
            <a:r>
              <a:rPr lang="ro-RO" sz="1600" dirty="0" smtClean="0">
                <a:solidFill>
                  <a:srgbClr val="6E6452"/>
                </a:solidFill>
              </a:rPr>
              <a:t>Lista trebuie să includă cel puțin un candidat calificat din țara de operațiuni ale BERD</a:t>
            </a:r>
          </a:p>
          <a:p>
            <a:pPr marL="742950" lvl="1" indent="-285750">
              <a:lnSpc>
                <a:spcPct val="200000"/>
              </a:lnSpc>
              <a:buFont typeface="Wingdings" panose="05000000000000000000" pitchFamily="2" charset="2"/>
              <a:buChar char="Ø"/>
            </a:pPr>
            <a:endParaRPr lang="ro-RO" sz="1600" dirty="0">
              <a:solidFill>
                <a:srgbClr val="6E6452"/>
              </a:solidFill>
            </a:endParaRPr>
          </a:p>
        </p:txBody>
      </p:sp>
    </p:spTree>
    <p:extLst>
      <p:ext uri="{BB962C8B-B14F-4D97-AF65-F5344CB8AC3E}">
        <p14:creationId xmlns:p14="http://schemas.microsoft.com/office/powerpoint/2010/main" val="351516811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Criterii de evaluare și selectare</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541414"/>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Experiența </a:t>
            </a:r>
            <a:r>
              <a:rPr lang="ro-RO" sz="1600" dirty="0">
                <a:solidFill>
                  <a:srgbClr val="6E6452"/>
                </a:solidFill>
              </a:rPr>
              <a:t>în </a:t>
            </a:r>
            <a:r>
              <a:rPr lang="ro-RO" sz="1600" dirty="0" smtClean="0">
                <a:solidFill>
                  <a:srgbClr val="6E6452"/>
                </a:solidFill>
              </a:rPr>
              <a:t>proiecte </a:t>
            </a:r>
            <a:r>
              <a:rPr lang="ro-RO" sz="1600" dirty="0">
                <a:solidFill>
                  <a:srgbClr val="6E6452"/>
                </a:solidFill>
              </a:rPr>
              <a:t>similare, </a:t>
            </a:r>
            <a:endParaRPr lang="ro-RO" sz="1600" dirty="0" smtClean="0">
              <a:solidFill>
                <a:srgbClr val="6E6452"/>
              </a:solidFill>
            </a:endParaRPr>
          </a:p>
          <a:p>
            <a:pPr marL="742950" lvl="1" indent="-285750">
              <a:lnSpc>
                <a:spcPct val="200000"/>
              </a:lnSpc>
              <a:buFont typeface="Wingdings" panose="05000000000000000000" pitchFamily="2" charset="2"/>
              <a:buChar char="Ø"/>
            </a:pPr>
            <a:r>
              <a:rPr lang="ro-RO" sz="1600" dirty="0">
                <a:solidFill>
                  <a:srgbClr val="6E6452"/>
                </a:solidFill>
              </a:rPr>
              <a:t>E</a:t>
            </a:r>
            <a:r>
              <a:rPr lang="ro-RO" sz="1600" dirty="0" smtClean="0">
                <a:solidFill>
                  <a:srgbClr val="6E6452"/>
                </a:solidFill>
              </a:rPr>
              <a:t>xperiența regională (locală), </a:t>
            </a:r>
          </a:p>
          <a:p>
            <a:pPr marL="742950" lvl="1" indent="-285750">
              <a:lnSpc>
                <a:spcPct val="200000"/>
              </a:lnSpc>
              <a:buFont typeface="Wingdings" panose="05000000000000000000" pitchFamily="2" charset="2"/>
              <a:buChar char="Ø"/>
            </a:pPr>
            <a:r>
              <a:rPr lang="ro-RO" sz="1600" dirty="0">
                <a:solidFill>
                  <a:srgbClr val="6E6452"/>
                </a:solidFill>
              </a:rPr>
              <a:t>C</a:t>
            </a:r>
            <a:r>
              <a:rPr lang="ro-RO" sz="1600" dirty="0" smtClean="0">
                <a:solidFill>
                  <a:srgbClr val="6E6452"/>
                </a:solidFill>
              </a:rPr>
              <a:t>alificările </a:t>
            </a:r>
            <a:r>
              <a:rPr lang="ro-RO" sz="1600" dirty="0">
                <a:solidFill>
                  <a:srgbClr val="6E6452"/>
                </a:solidFill>
              </a:rPr>
              <a:t>personalului-cheie </a:t>
            </a:r>
            <a:r>
              <a:rPr lang="ro-RO" sz="1600" dirty="0" smtClean="0">
                <a:solidFill>
                  <a:srgbClr val="6E6452"/>
                </a:solidFill>
              </a:rPr>
              <a:t>propus </a:t>
            </a:r>
            <a:r>
              <a:rPr lang="ro-RO" sz="1600" dirty="0">
                <a:solidFill>
                  <a:srgbClr val="6E6452"/>
                </a:solidFill>
              </a:rPr>
              <a:t>pentru </a:t>
            </a:r>
            <a:r>
              <a:rPr lang="ro-RO" sz="1600" dirty="0" smtClean="0">
                <a:solidFill>
                  <a:srgbClr val="6E6452"/>
                </a:solidFill>
              </a:rPr>
              <a:t>proiect</a:t>
            </a:r>
          </a:p>
          <a:p>
            <a:pPr marL="742950" lvl="1" indent="-285750">
              <a:lnSpc>
                <a:spcPct val="200000"/>
              </a:lnSpc>
              <a:buFont typeface="Wingdings" panose="05000000000000000000" pitchFamily="2" charset="2"/>
              <a:buChar char="Ø"/>
            </a:pPr>
            <a:r>
              <a:rPr lang="ro-RO" sz="1600" dirty="0" smtClean="0">
                <a:solidFill>
                  <a:srgbClr val="6E6452"/>
                </a:solidFill>
              </a:rPr>
              <a:t>Calitatea </a:t>
            </a:r>
            <a:r>
              <a:rPr lang="ro-RO" sz="1600" dirty="0">
                <a:solidFill>
                  <a:srgbClr val="6E6452"/>
                </a:solidFill>
              </a:rPr>
              <a:t>metodologiei și a planului de lucru. </a:t>
            </a:r>
            <a:endParaRPr lang="ro-RO" sz="1600" dirty="0" smtClean="0">
              <a:solidFill>
                <a:srgbClr val="6E6452"/>
              </a:solidFill>
            </a:endParaRPr>
          </a:p>
          <a:p>
            <a:pPr marL="742950" lvl="1" indent="-285750">
              <a:lnSpc>
                <a:spcPct val="200000"/>
              </a:lnSpc>
              <a:buFont typeface="Wingdings" panose="05000000000000000000" pitchFamily="2" charset="2"/>
              <a:buChar char="Ø"/>
            </a:pPr>
            <a:r>
              <a:rPr lang="ro-RO" sz="1600" dirty="0" smtClean="0">
                <a:solidFill>
                  <a:srgbClr val="6E6452"/>
                </a:solidFill>
              </a:rPr>
              <a:t>Prețul </a:t>
            </a:r>
            <a:r>
              <a:rPr lang="ro-RO" sz="1600" dirty="0">
                <a:solidFill>
                  <a:srgbClr val="6E6452"/>
                </a:solidFill>
              </a:rPr>
              <a:t>serviciilor poate fi </a:t>
            </a:r>
            <a:r>
              <a:rPr lang="ro-RO" sz="1600" dirty="0" smtClean="0">
                <a:solidFill>
                  <a:srgbClr val="6E6452"/>
                </a:solidFill>
              </a:rPr>
              <a:t>luat în considerație. </a:t>
            </a:r>
          </a:p>
          <a:p>
            <a:pPr lvl="1">
              <a:lnSpc>
                <a:spcPct val="200000"/>
              </a:lnSpc>
            </a:pPr>
            <a:r>
              <a:rPr lang="ro-RO" sz="1600" dirty="0" smtClean="0">
                <a:solidFill>
                  <a:srgbClr val="6E6452"/>
                </a:solidFill>
              </a:rPr>
              <a:t>În urma evaluării, Consultantul </a:t>
            </a:r>
            <a:r>
              <a:rPr lang="ro-RO" sz="1600" dirty="0">
                <a:solidFill>
                  <a:srgbClr val="6E6452"/>
                </a:solidFill>
              </a:rPr>
              <a:t>care </a:t>
            </a:r>
            <a:r>
              <a:rPr lang="ro-RO" sz="1600" dirty="0" smtClean="0">
                <a:solidFill>
                  <a:srgbClr val="6E6452"/>
                </a:solidFill>
              </a:rPr>
              <a:t>obține cel mai înalt scor trebuie </a:t>
            </a:r>
            <a:r>
              <a:rPr lang="ro-RO" sz="1600" dirty="0">
                <a:solidFill>
                  <a:srgbClr val="6E6452"/>
                </a:solidFill>
              </a:rPr>
              <a:t>invitat să negocieze </a:t>
            </a:r>
            <a:r>
              <a:rPr lang="ro-RO" sz="1600" dirty="0" smtClean="0">
                <a:solidFill>
                  <a:srgbClr val="6E6452"/>
                </a:solidFill>
              </a:rPr>
              <a:t>contractul.</a:t>
            </a:r>
            <a:endParaRPr lang="ro-RO" sz="1600" dirty="0">
              <a:solidFill>
                <a:srgbClr val="6E6452"/>
              </a:solidFill>
            </a:endParaRPr>
          </a:p>
        </p:txBody>
      </p:sp>
    </p:spTree>
    <p:extLst>
      <p:ext uri="{BB962C8B-B14F-4D97-AF65-F5344CB8AC3E}">
        <p14:creationId xmlns:p14="http://schemas.microsoft.com/office/powerpoint/2010/main" val="210684788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smtClean="0">
                <a:solidFill>
                  <a:srgbClr val="002060"/>
                </a:solidFill>
              </a:rPr>
              <a:t>Negocierea și administrarea contractului</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679155" y="2708416"/>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lnSpc>
                <a:spcPct val="200000"/>
              </a:lnSpc>
              <a:buFont typeface="Wingdings" panose="05000000000000000000" pitchFamily="2" charset="2"/>
              <a:buChar char="Ø"/>
            </a:pPr>
            <a:r>
              <a:rPr lang="ro-RO" sz="1600" dirty="0" smtClean="0">
                <a:solidFill>
                  <a:srgbClr val="6E6452"/>
                </a:solidFill>
              </a:rPr>
              <a:t>Modificările non-materiale pot fi introduse în Contract în procesul negocierii</a:t>
            </a:r>
          </a:p>
          <a:p>
            <a:pPr marL="742950" lvl="1" indent="-285750">
              <a:lnSpc>
                <a:spcPct val="200000"/>
              </a:lnSpc>
              <a:buFont typeface="Wingdings" panose="05000000000000000000" pitchFamily="2" charset="2"/>
              <a:buChar char="Ø"/>
            </a:pPr>
            <a:r>
              <a:rPr lang="ro-RO" sz="1600" dirty="0" smtClean="0">
                <a:solidFill>
                  <a:srgbClr val="6E6452"/>
                </a:solidFill>
              </a:rPr>
              <a:t>Clientul este responsabil de administrarea Contractului</a:t>
            </a:r>
          </a:p>
          <a:p>
            <a:pPr marL="742950" lvl="1" indent="-285750">
              <a:lnSpc>
                <a:spcPct val="200000"/>
              </a:lnSpc>
              <a:buFont typeface="Wingdings" panose="05000000000000000000" pitchFamily="2" charset="2"/>
              <a:buChar char="Ø"/>
            </a:pPr>
            <a:r>
              <a:rPr lang="ro-RO" sz="1600" dirty="0" smtClean="0">
                <a:solidFill>
                  <a:srgbClr val="6E6452"/>
                </a:solidFill>
              </a:rPr>
              <a:t>Banca va revizui caietul de sarcini, toate rapoartele de evaluare, precum și modificările propuse în Contract.</a:t>
            </a:r>
            <a:endParaRPr lang="ro-RO" sz="1600" dirty="0">
              <a:solidFill>
                <a:srgbClr val="6E6452"/>
              </a:solidFill>
            </a:endParaRPr>
          </a:p>
        </p:txBody>
      </p:sp>
    </p:spTree>
    <p:extLst>
      <p:ext uri="{BB962C8B-B14F-4D97-AF65-F5344CB8AC3E}">
        <p14:creationId xmlns:p14="http://schemas.microsoft.com/office/powerpoint/2010/main" val="344163549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en-US" sz="1600" b="1" dirty="0" err="1" smtClean="0">
                <a:solidFill>
                  <a:srgbClr val="002060"/>
                </a:solidFill>
              </a:rPr>
              <a:t>Bibliografie</a:t>
            </a:r>
            <a:r>
              <a:rPr lang="en-US" sz="1600" b="1" dirty="0" smtClean="0">
                <a:solidFill>
                  <a:srgbClr val="002060"/>
                </a:solidFill>
              </a:rPr>
              <a:t>:</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4" name="Titel 15"/>
          <p:cNvSpPr txBox="1">
            <a:spLocks/>
          </p:cNvSpPr>
          <p:nvPr/>
        </p:nvSpPr>
        <p:spPr bwMode="auto">
          <a:xfrm>
            <a:off x="681182" y="2388890"/>
            <a:ext cx="8128000"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742950" lvl="1" indent="-285750">
              <a:buFont typeface="Wingdings" panose="05000000000000000000" pitchFamily="2" charset="2"/>
              <a:buChar char="Ø"/>
            </a:pPr>
            <a:r>
              <a:rPr lang="ro-RO" sz="1400" dirty="0" smtClean="0">
                <a:solidFill>
                  <a:srgbClr val="6E6452"/>
                </a:solidFill>
              </a:rPr>
              <a:t>Politici și Reguli de </a:t>
            </a:r>
            <a:r>
              <a:rPr lang="ro-RO" sz="1400" dirty="0">
                <a:solidFill>
                  <a:srgbClr val="6E6452"/>
                </a:solidFill>
              </a:rPr>
              <a:t>Achiziții BERD </a:t>
            </a:r>
            <a:r>
              <a:rPr lang="ro-RO" sz="1400" dirty="0">
                <a:solidFill>
                  <a:srgbClr val="6E6452"/>
                </a:solidFill>
                <a:hlinkClick r:id="rId7"/>
              </a:rPr>
              <a:t>http://www.ebrd.com/cs/Satellite?c=Content&amp;cid=1395266160617&amp;d=&amp;</a:t>
            </a:r>
            <a:r>
              <a:rPr lang="ro-RO" sz="1400" dirty="0" smtClean="0">
                <a:solidFill>
                  <a:srgbClr val="6E6452"/>
                </a:solidFill>
                <a:hlinkClick r:id="rId7"/>
              </a:rPr>
              <a:t>pagename=EBRD%2FContent%2FDownloadDocument</a:t>
            </a:r>
            <a:r>
              <a:rPr lang="ro-RO" sz="1400" dirty="0" smtClean="0">
                <a:solidFill>
                  <a:srgbClr val="6E6452"/>
                </a:solidFill>
              </a:rPr>
              <a:t> </a:t>
            </a:r>
          </a:p>
          <a:p>
            <a:pPr lvl="1"/>
            <a:endParaRPr lang="ro-RO" sz="1400" dirty="0">
              <a:solidFill>
                <a:srgbClr val="6E6452"/>
              </a:solidFill>
            </a:endParaRPr>
          </a:p>
          <a:p>
            <a:pPr marL="742950" lvl="1" indent="-285750">
              <a:buFont typeface="Wingdings" panose="05000000000000000000" pitchFamily="2" charset="2"/>
              <a:buChar char="Ø"/>
            </a:pPr>
            <a:r>
              <a:rPr lang="ro-RO" sz="1400" dirty="0" smtClean="0">
                <a:solidFill>
                  <a:srgbClr val="6E6452"/>
                </a:solidFill>
              </a:rPr>
              <a:t> Documentul de licitație standard pentru </a:t>
            </a:r>
            <a:r>
              <a:rPr lang="ro-RO" sz="1400" dirty="0">
                <a:solidFill>
                  <a:srgbClr val="6E6452"/>
                </a:solidFill>
              </a:rPr>
              <a:t>procurarea bunurilor </a:t>
            </a:r>
            <a:r>
              <a:rPr lang="ro-RO" sz="1400" dirty="0">
                <a:solidFill>
                  <a:srgbClr val="6E6452"/>
                </a:solidFill>
                <a:hlinkClick r:id="rId8"/>
              </a:rPr>
              <a:t>http://www.ebrd.com/cs/Satellite?c=Content&amp;cid=1395242704522&amp;d=&amp;</a:t>
            </a:r>
            <a:r>
              <a:rPr lang="ro-RO" sz="1400" dirty="0" smtClean="0">
                <a:solidFill>
                  <a:srgbClr val="6E6452"/>
                </a:solidFill>
                <a:hlinkClick r:id="rId8"/>
              </a:rPr>
              <a:t>pagename=EBRD%2FContent%2FDownloadDocument</a:t>
            </a:r>
            <a:r>
              <a:rPr lang="ro-RO" sz="1400" dirty="0" smtClean="0">
                <a:solidFill>
                  <a:srgbClr val="6E6452"/>
                </a:solidFill>
              </a:rPr>
              <a:t>   </a:t>
            </a:r>
          </a:p>
          <a:p>
            <a:pPr lvl="1"/>
            <a:endParaRPr lang="ro-RO" sz="1400" dirty="0" smtClean="0">
              <a:solidFill>
                <a:srgbClr val="6E6452"/>
              </a:solidFill>
            </a:endParaRPr>
          </a:p>
          <a:p>
            <a:pPr marL="742950" lvl="1" indent="-285750">
              <a:buFont typeface="Wingdings" panose="05000000000000000000" pitchFamily="2" charset="2"/>
              <a:buChar char="Ø"/>
            </a:pPr>
            <a:r>
              <a:rPr lang="ro-RO" sz="1400" dirty="0">
                <a:solidFill>
                  <a:srgbClr val="6E6452"/>
                </a:solidFill>
              </a:rPr>
              <a:t>Documentul de licitație standard pentru procurarea lucrărilor </a:t>
            </a:r>
            <a:r>
              <a:rPr lang="ro-RO" sz="1400" dirty="0">
                <a:solidFill>
                  <a:srgbClr val="6E6452"/>
                </a:solidFill>
                <a:hlinkClick r:id="rId9"/>
              </a:rPr>
              <a:t>http://www.ebrd.com/cs/Satellite?c=Content&amp;cid=1395242704558&amp;d=&amp;</a:t>
            </a:r>
            <a:r>
              <a:rPr lang="ro-RO" sz="1400" dirty="0" smtClean="0">
                <a:solidFill>
                  <a:srgbClr val="6E6452"/>
                </a:solidFill>
                <a:hlinkClick r:id="rId9"/>
              </a:rPr>
              <a:t>pagename=EBRD%2FContent%2FDownloadDocument</a:t>
            </a:r>
            <a:r>
              <a:rPr lang="ro-RO" sz="1400" dirty="0" smtClean="0">
                <a:solidFill>
                  <a:srgbClr val="6E6452"/>
                </a:solidFill>
              </a:rPr>
              <a:t>   </a:t>
            </a:r>
          </a:p>
          <a:p>
            <a:pPr lvl="1"/>
            <a:endParaRPr lang="ro-RO" sz="1400" dirty="0" smtClean="0">
              <a:solidFill>
                <a:srgbClr val="6E6452"/>
              </a:solidFill>
            </a:endParaRPr>
          </a:p>
          <a:p>
            <a:pPr marL="742950" lvl="1" indent="-285750">
              <a:buFont typeface="Wingdings" panose="05000000000000000000" pitchFamily="2" charset="2"/>
              <a:buChar char="Ø"/>
            </a:pPr>
            <a:r>
              <a:rPr lang="ro-RO" sz="1400" dirty="0">
                <a:solidFill>
                  <a:srgbClr val="6E6452"/>
                </a:solidFill>
              </a:rPr>
              <a:t>Documentul de licitație standard pentru </a:t>
            </a:r>
            <a:r>
              <a:rPr lang="ro-RO" sz="1400" dirty="0" smtClean="0">
                <a:solidFill>
                  <a:srgbClr val="6E6452"/>
                </a:solidFill>
              </a:rPr>
              <a:t>furnizarea și montarea  instalațiilor </a:t>
            </a:r>
            <a:r>
              <a:rPr lang="ro-RO" sz="1400" dirty="0">
                <a:solidFill>
                  <a:srgbClr val="6E6452"/>
                </a:solidFill>
              </a:rPr>
              <a:t>și </a:t>
            </a:r>
            <a:r>
              <a:rPr lang="ro-RO" sz="1400" dirty="0" smtClean="0">
                <a:solidFill>
                  <a:srgbClr val="6E6452"/>
                </a:solidFill>
              </a:rPr>
              <a:t>echipamentelor </a:t>
            </a:r>
            <a:r>
              <a:rPr lang="ro-RO" sz="1400" dirty="0" smtClean="0">
                <a:solidFill>
                  <a:srgbClr val="6E6452"/>
                </a:solidFill>
                <a:hlinkClick r:id="rId9"/>
              </a:rPr>
              <a:t>http</a:t>
            </a:r>
            <a:r>
              <a:rPr lang="ro-RO" sz="1400" dirty="0">
                <a:solidFill>
                  <a:srgbClr val="6E6452"/>
                </a:solidFill>
                <a:hlinkClick r:id="rId9"/>
              </a:rPr>
              <a:t>://www.ebrd.com/cs/Satellite?c=Content&amp;cid=1395242704558&amp;d=&amp;</a:t>
            </a:r>
            <a:r>
              <a:rPr lang="ro-RO" sz="1400" dirty="0" smtClean="0">
                <a:solidFill>
                  <a:srgbClr val="6E6452"/>
                </a:solidFill>
                <a:hlinkClick r:id="rId9"/>
              </a:rPr>
              <a:t>pagename=EBRD%2FContent%2FDownloadDocument</a:t>
            </a:r>
            <a:r>
              <a:rPr lang="ro-RO" sz="1400" dirty="0" smtClean="0">
                <a:solidFill>
                  <a:srgbClr val="6E6452"/>
                </a:solidFill>
              </a:rPr>
              <a:t>  </a:t>
            </a:r>
          </a:p>
          <a:p>
            <a:pPr lvl="1"/>
            <a:endParaRPr lang="ro-RO" sz="1400" dirty="0" smtClean="0">
              <a:solidFill>
                <a:srgbClr val="6E6452"/>
              </a:solidFill>
            </a:endParaRPr>
          </a:p>
          <a:p>
            <a:pPr marL="742950" lvl="1" indent="-285750">
              <a:buFont typeface="Wingdings" panose="05000000000000000000" pitchFamily="2" charset="2"/>
              <a:buChar char="Ø"/>
            </a:pPr>
            <a:r>
              <a:rPr lang="ro-RO" sz="1400" dirty="0" smtClean="0">
                <a:solidFill>
                  <a:srgbClr val="6E6452"/>
                </a:solidFill>
              </a:rPr>
              <a:t>Condițiile de Contract pentru lucrări de construcții (</a:t>
            </a:r>
            <a:r>
              <a:rPr lang="ro-RO" sz="1400" dirty="0">
                <a:solidFill>
                  <a:srgbClr val="6E6452"/>
                </a:solidFill>
              </a:rPr>
              <a:t>FIDIC Roșu) </a:t>
            </a:r>
            <a:r>
              <a:rPr lang="ro-RO" sz="1400" dirty="0">
                <a:solidFill>
                  <a:srgbClr val="6E6452"/>
                </a:solidFill>
                <a:hlinkClick r:id="rId10"/>
              </a:rPr>
              <a:t>http://</a:t>
            </a:r>
            <a:r>
              <a:rPr lang="ro-RO" sz="1400" dirty="0" smtClean="0">
                <a:solidFill>
                  <a:srgbClr val="6E6452"/>
                </a:solidFill>
                <a:hlinkClick r:id="rId10"/>
              </a:rPr>
              <a:t>www.ebrd.com/downloads/procurement/project/mdbgcv3unprotected.pdf</a:t>
            </a:r>
            <a:r>
              <a:rPr lang="ro-RO" sz="1400" dirty="0" smtClean="0">
                <a:solidFill>
                  <a:srgbClr val="6E6452"/>
                </a:solidFill>
              </a:rPr>
              <a:t> </a:t>
            </a:r>
            <a:endParaRPr lang="ro-RO" sz="1400" dirty="0">
              <a:solidFill>
                <a:srgbClr val="6E6452"/>
              </a:solidFill>
            </a:endParaRP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06/01/2018</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
        <p:nvSpPr>
          <p:cNvPr id="25"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Strategia de cooperare</a:t>
            </a:r>
            <a:br>
              <a:rPr lang="ro-RO" sz="1600" b="1" dirty="0">
                <a:solidFill>
                  <a:srgbClr val="002060"/>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1" y="2287955"/>
            <a:ext cx="8659979"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Strategia BERD pentru Republica Moldova (2014-2017):</a:t>
            </a:r>
          </a:p>
          <a:p>
            <a:pPr marL="285750" indent="-285750">
              <a:lnSpc>
                <a:spcPct val="200000"/>
              </a:lnSpc>
              <a:buFont typeface="Wingdings" panose="05000000000000000000" pitchFamily="2" charset="2"/>
              <a:buChar char="Ø"/>
            </a:pPr>
            <a:endParaRPr lang="ro-RO" sz="1600" dirty="0"/>
          </a:p>
          <a:p>
            <a:pPr marL="742950" lvl="1" indent="-285750">
              <a:lnSpc>
                <a:spcPct val="200000"/>
              </a:lnSpc>
              <a:buFont typeface="Wingdings" panose="05000000000000000000" pitchFamily="2" charset="2"/>
              <a:buChar char="Ø"/>
            </a:pPr>
            <a:r>
              <a:rPr lang="ro-RO" sz="1800" dirty="0"/>
              <a:t>Crearea condițiilor necesare pentru dezvoltarea sectorului privat;</a:t>
            </a:r>
          </a:p>
          <a:p>
            <a:pPr marL="742950" lvl="1" indent="-285750">
              <a:lnSpc>
                <a:spcPct val="200000"/>
              </a:lnSpc>
              <a:buFont typeface="Wingdings" panose="05000000000000000000" pitchFamily="2" charset="2"/>
              <a:buChar char="Ø"/>
            </a:pPr>
            <a:r>
              <a:rPr lang="ro-RO" sz="1800" dirty="0"/>
              <a:t>Crearea standardelor europene și integrarea regională;</a:t>
            </a:r>
          </a:p>
          <a:p>
            <a:pPr marL="742950" lvl="1" indent="-285750">
              <a:lnSpc>
                <a:spcPct val="200000"/>
              </a:lnSpc>
              <a:buFont typeface="Wingdings" panose="05000000000000000000" pitchFamily="2" charset="2"/>
              <a:buChar char="Ø"/>
            </a:pPr>
            <a:r>
              <a:rPr lang="ro-RO" sz="1800" dirty="0"/>
              <a:t>Consolidarea sustenabilității întreprinderilor municipale.</a:t>
            </a:r>
          </a:p>
          <a:p>
            <a:pPr marL="285750" indent="-285750">
              <a:lnSpc>
                <a:spcPct val="200000"/>
              </a:lnSpc>
              <a:buFont typeface="Wingdings" panose="05000000000000000000" pitchFamily="2" charset="2"/>
              <a:buChar char="Ø"/>
            </a:pPr>
            <a:endParaRPr lang="ro-RO" sz="1600" dirty="0"/>
          </a:p>
        </p:txBody>
      </p:sp>
      <p:pic>
        <p:nvPicPr>
          <p:cNvPr id="15" name="Picture 2" descr="http://www.ebrd.com/image/139523721137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6882" y="4935081"/>
            <a:ext cx="348711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404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fr-FR" sz="1600" b="1" dirty="0" err="1">
                <a:solidFill>
                  <a:srgbClr val="002060"/>
                </a:solidFill>
              </a:rPr>
              <a:t>Proiectele</a:t>
            </a:r>
            <a:r>
              <a:rPr lang="fr-FR" sz="1600" b="1" dirty="0">
                <a:solidFill>
                  <a:srgbClr val="002060"/>
                </a:solidFill>
              </a:rPr>
              <a:t> </a:t>
            </a:r>
            <a:r>
              <a:rPr lang="fr-FR" sz="1600" b="1" dirty="0" err="1">
                <a:solidFill>
                  <a:srgbClr val="002060"/>
                </a:solidFill>
              </a:rPr>
              <a:t>din</a:t>
            </a:r>
            <a:r>
              <a:rPr lang="fr-FR" sz="1600" b="1" dirty="0">
                <a:solidFill>
                  <a:srgbClr val="002060"/>
                </a:solidFill>
              </a:rPr>
              <a:t> </a:t>
            </a:r>
            <a:r>
              <a:rPr lang="fr-FR" sz="1600" b="1" dirty="0" err="1">
                <a:solidFill>
                  <a:srgbClr val="002060"/>
                </a:solidFill>
              </a:rPr>
              <a:t>domeniul</a:t>
            </a:r>
            <a:r>
              <a:rPr lang="fr-FR" sz="1600" b="1" dirty="0">
                <a:solidFill>
                  <a:srgbClr val="002060"/>
                </a:solidFill>
              </a:rPr>
              <a:t> AAC, </a:t>
            </a:r>
            <a:r>
              <a:rPr lang="fr-FR" sz="1600" b="1" dirty="0" err="1">
                <a:solidFill>
                  <a:srgbClr val="002060"/>
                </a:solidFill>
              </a:rPr>
              <a:t>implementate</a:t>
            </a:r>
            <a:r>
              <a:rPr lang="fr-FR" sz="1600" b="1" dirty="0">
                <a:solidFill>
                  <a:srgbClr val="002060"/>
                </a:solidFill>
              </a:rPr>
              <a:t> de BERD</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sp>
        <p:nvSpPr>
          <p:cNvPr id="16" name="Titel 15"/>
          <p:cNvSpPr txBox="1">
            <a:spLocks/>
          </p:cNvSpPr>
          <p:nvPr/>
        </p:nvSpPr>
        <p:spPr bwMode="auto">
          <a:xfrm>
            <a:off x="148740" y="2369595"/>
            <a:ext cx="8839199" cy="1521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a:t>Proiectul de reabilitare a serviciilor AAC din mun. Chișinău, </a:t>
            </a:r>
            <a:r>
              <a:rPr lang="ro-RO" sz="1600" dirty="0" smtClean="0"/>
              <a:t>30 </a:t>
            </a:r>
            <a:r>
              <a:rPr lang="ro-RO" sz="1600" dirty="0" err="1"/>
              <a:t>MEuro</a:t>
            </a:r>
            <a:r>
              <a:rPr lang="ro-RO" sz="1600" dirty="0"/>
              <a:t>, 1997-2001</a:t>
            </a:r>
          </a:p>
          <a:p>
            <a:pPr marL="285750" indent="-285750">
              <a:lnSpc>
                <a:spcPct val="200000"/>
              </a:lnSpc>
              <a:buFont typeface="Wingdings" panose="05000000000000000000" pitchFamily="2" charset="2"/>
              <a:buChar char="Ø"/>
            </a:pPr>
            <a:r>
              <a:rPr lang="ro-RO" sz="1600" dirty="0"/>
              <a:t>Programul de dezvoltare a companiilor AAC din Republica Moldova (MWUDP), 30 </a:t>
            </a:r>
            <a:r>
              <a:rPr lang="ro-RO" sz="1600" dirty="0" err="1"/>
              <a:t>MEuro</a:t>
            </a:r>
            <a:r>
              <a:rPr lang="ro-RO" sz="1600" dirty="0"/>
              <a:t>, </a:t>
            </a:r>
            <a:r>
              <a:rPr lang="ro-RO" sz="1600" dirty="0" smtClean="0"/>
              <a:t>2011-2015</a:t>
            </a:r>
            <a:endParaRPr lang="ro-RO" sz="16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8489" y="3891281"/>
            <a:ext cx="4144337" cy="2486602"/>
          </a:xfrm>
          <a:prstGeom prst="rect">
            <a:avLst/>
          </a:prstGeom>
        </p:spPr>
      </p:pic>
      <p:sp>
        <p:nvSpPr>
          <p:cNvPr id="15" name="Titel 15"/>
          <p:cNvSpPr txBox="1">
            <a:spLocks/>
          </p:cNvSpPr>
          <p:nvPr/>
        </p:nvSpPr>
        <p:spPr bwMode="auto">
          <a:xfrm>
            <a:off x="13853" y="3891281"/>
            <a:ext cx="4964636" cy="38725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85750" indent="-285750">
              <a:lnSpc>
                <a:spcPct val="200000"/>
              </a:lnSpc>
              <a:buFont typeface="Wingdings" panose="05000000000000000000" pitchFamily="2" charset="2"/>
              <a:buChar char="Ø"/>
            </a:pPr>
            <a:r>
              <a:rPr lang="ro-RO" sz="1600" dirty="0" smtClean="0"/>
              <a:t>Programul </a:t>
            </a:r>
            <a:r>
              <a:rPr lang="ro-RO" sz="1600" dirty="0"/>
              <a:t>de dezvoltare a serviciilor AAC din mun. Chișinău (CWDP), 61.8 </a:t>
            </a:r>
            <a:r>
              <a:rPr lang="ro-RO" sz="1600" dirty="0" err="1"/>
              <a:t>MEuro</a:t>
            </a:r>
            <a:r>
              <a:rPr lang="ro-RO" sz="1600" dirty="0"/>
              <a:t>, 2014-2020</a:t>
            </a:r>
          </a:p>
          <a:p>
            <a:pPr marL="285750" indent="-285750">
              <a:lnSpc>
                <a:spcPct val="200000"/>
              </a:lnSpc>
              <a:buFont typeface="Wingdings" panose="05000000000000000000" pitchFamily="2" charset="2"/>
              <a:buChar char="Ø"/>
            </a:pPr>
            <a:r>
              <a:rPr lang="ro-RO" sz="1600" dirty="0"/>
              <a:t>Programul de dezvoltare a serviciilor de alimentare cu apă din Nordul Moldovei, </a:t>
            </a:r>
            <a:r>
              <a:rPr lang="ro-RO" sz="1600" dirty="0" smtClean="0"/>
              <a:t>30 </a:t>
            </a:r>
            <a:r>
              <a:rPr lang="ro-RO" sz="1600" dirty="0" err="1" smtClean="0"/>
              <a:t>Meuro</a:t>
            </a:r>
            <a:r>
              <a:rPr lang="ro-RO" sz="1600" dirty="0" smtClean="0"/>
              <a:t>, 2014-2020</a:t>
            </a:r>
            <a:endParaRPr lang="ro-RO" sz="1600" dirty="0"/>
          </a:p>
        </p:txBody>
      </p:sp>
    </p:spTree>
    <p:extLst>
      <p:ext uri="{BB962C8B-B14F-4D97-AF65-F5344CB8AC3E}">
        <p14:creationId xmlns:p14="http://schemas.microsoft.com/office/powerpoint/2010/main" val="32712225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06/01/2018</a:t>
            </a:fld>
            <a:endParaRPr lang="en-GB" noProof="0" dirty="0"/>
          </a:p>
        </p:txBody>
      </p:sp>
      <p:sp>
        <p:nvSpPr>
          <p:cNvPr id="7" name="Titel 15"/>
          <p:cNvSpPr>
            <a:spLocks noGrp="1"/>
          </p:cNvSpPr>
          <p:nvPr>
            <p:ph type="title"/>
          </p:nvPr>
        </p:nvSpPr>
        <p:spPr>
          <a:xfrm>
            <a:off x="148741" y="1845309"/>
            <a:ext cx="8839199" cy="389664"/>
          </a:xfrm>
        </p:spPr>
        <p:txBody>
          <a:bodyPr/>
          <a:lstStyle/>
          <a:p>
            <a:pPr algn="ctr"/>
            <a:r>
              <a:rPr lang="ro-RO" sz="1600" b="1" dirty="0">
                <a:solidFill>
                  <a:srgbClr val="002060"/>
                </a:solidFill>
              </a:rPr>
              <a:t>Date de contact</a:t>
            </a: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ooter Placeholder 2"/>
          <p:cNvSpPr>
            <a:spLocks noGrp="1"/>
          </p:cNvSpPr>
          <p:nvPr>
            <p:ph type="ftr" sz="quarter" idx="10"/>
          </p:nvPr>
        </p:nvSpPr>
        <p:spPr>
          <a:xfrm>
            <a:off x="2862776" y="6581001"/>
            <a:ext cx="3418449" cy="246221"/>
          </a:xfrm>
        </p:spPr>
        <p:txBody>
          <a:bodyPr/>
          <a:lstStyle/>
          <a:p>
            <a:r>
              <a:rPr lang="ro-RO" dirty="0" smtClean="0"/>
              <a:t>Leonid Meleca</a:t>
            </a:r>
            <a:endParaRPr lang="de-DE" dirty="0"/>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878804867"/>
              </p:ext>
            </p:extLst>
          </p:nvPr>
        </p:nvGraphicFramePr>
        <p:xfrm>
          <a:off x="148741" y="2281962"/>
          <a:ext cx="8839199" cy="2888615"/>
        </p:xfrm>
        <a:graphic>
          <a:graphicData uri="http://schemas.openxmlformats.org/drawingml/2006/table">
            <a:tbl>
              <a:tblPr firstRow="1" bandRow="1">
                <a:tableStyleId>{5C22544A-7EE6-4342-B048-85BDC9FD1C3A}</a:tableStyleId>
              </a:tblPr>
              <a:tblGrid>
                <a:gridCol w="4392779">
                  <a:extLst>
                    <a:ext uri="{9D8B030D-6E8A-4147-A177-3AD203B41FA5}">
                      <a16:colId xmlns:a16="http://schemas.microsoft.com/office/drawing/2014/main" val="20000"/>
                    </a:ext>
                  </a:extLst>
                </a:gridCol>
                <a:gridCol w="4446420">
                  <a:extLst>
                    <a:ext uri="{9D8B030D-6E8A-4147-A177-3AD203B41FA5}">
                      <a16:colId xmlns:a16="http://schemas.microsoft.com/office/drawing/2014/main" val="20001"/>
                    </a:ext>
                  </a:extLst>
                </a:gridCol>
              </a:tblGrid>
              <a:tr h="771485">
                <a:tc>
                  <a:txBody>
                    <a:bodyPr/>
                    <a:lstStyle/>
                    <a:p>
                      <a:pPr algn="ctr"/>
                      <a:r>
                        <a:rPr lang="ro-RO" sz="1800" dirty="0" smtClean="0"/>
                        <a:t>Oficiul</a:t>
                      </a:r>
                      <a:r>
                        <a:rPr lang="ro-RO" sz="1800" baseline="0" dirty="0" smtClean="0"/>
                        <a:t> Central BERD</a:t>
                      </a:r>
                      <a:endParaRPr lang="en-GB" sz="1800" dirty="0"/>
                    </a:p>
                  </a:txBody>
                  <a:tcPr anchor="ctr"/>
                </a:tc>
                <a:tc>
                  <a:txBody>
                    <a:bodyPr/>
                    <a:lstStyle/>
                    <a:p>
                      <a:pPr algn="ctr"/>
                      <a:r>
                        <a:rPr lang="ro-RO" sz="1800" dirty="0" smtClean="0"/>
                        <a:t>Reprezentanța</a:t>
                      </a:r>
                      <a:r>
                        <a:rPr lang="ro-RO" sz="1800" baseline="0" dirty="0" smtClean="0"/>
                        <a:t> în Moldova</a:t>
                      </a:r>
                      <a:endParaRPr lang="en-GB" sz="1800" dirty="0"/>
                    </a:p>
                  </a:txBody>
                  <a:tcPr anchor="ctr"/>
                </a:tc>
                <a:extLst>
                  <a:ext uri="{0D108BD9-81ED-4DB2-BD59-A6C34878D82A}">
                    <a16:rowId xmlns:a16="http://schemas.microsoft.com/office/drawing/2014/main" val="10000"/>
                  </a:ext>
                </a:extLst>
              </a:tr>
              <a:tr h="2117130">
                <a:tc>
                  <a:txBody>
                    <a:bodyPr/>
                    <a:lstStyle/>
                    <a:p>
                      <a:r>
                        <a:rPr lang="en-GB" sz="1800" dirty="0" smtClean="0"/>
                        <a:t>One Exchange Square, </a:t>
                      </a:r>
                    </a:p>
                    <a:p>
                      <a:r>
                        <a:rPr lang="en-GB" sz="1800" dirty="0" smtClean="0"/>
                        <a:t>London EC2A 2JN, </a:t>
                      </a:r>
                    </a:p>
                    <a:p>
                      <a:r>
                        <a:rPr lang="en-GB" sz="1800" dirty="0" smtClean="0"/>
                        <a:t>United Kingdom </a:t>
                      </a:r>
                    </a:p>
                    <a:p>
                      <a:r>
                        <a:rPr lang="en-GB" sz="1800" dirty="0" smtClean="0"/>
                        <a:t>Tel: +44 20 7338 7168 </a:t>
                      </a:r>
                    </a:p>
                    <a:p>
                      <a:r>
                        <a:rPr lang="en-GB" sz="1800" dirty="0" smtClean="0"/>
                        <a:t>Fax: +44 20 7338 7380 </a:t>
                      </a:r>
                    </a:p>
                    <a:p>
                      <a:r>
                        <a:rPr lang="en-GB" sz="1800" dirty="0" smtClean="0"/>
                        <a:t>Email: newbusiness@ebrd.com</a:t>
                      </a:r>
                      <a:endParaRPr lang="en-GB" sz="1800" dirty="0"/>
                    </a:p>
                  </a:txBody>
                  <a:tcPr/>
                </a:tc>
                <a:tc>
                  <a:txBody>
                    <a:bodyPr/>
                    <a:lstStyle/>
                    <a:p>
                      <a:r>
                        <a:rPr lang="en-GB" sz="1800" dirty="0" smtClean="0"/>
                        <a:t>63 </a:t>
                      </a:r>
                      <a:r>
                        <a:rPr lang="en-GB" sz="1800" dirty="0" err="1" smtClean="0"/>
                        <a:t>Vlaicu</a:t>
                      </a:r>
                      <a:r>
                        <a:rPr lang="en-GB" sz="1800" dirty="0" smtClean="0"/>
                        <a:t> </a:t>
                      </a:r>
                      <a:r>
                        <a:rPr lang="en-GB" sz="1800" dirty="0" err="1" smtClean="0"/>
                        <a:t>Pircalab</a:t>
                      </a:r>
                      <a:r>
                        <a:rPr lang="en-GB" sz="1800" dirty="0" smtClean="0"/>
                        <a:t> </a:t>
                      </a:r>
                      <a:r>
                        <a:rPr lang="en-GB" sz="1800" dirty="0" err="1" smtClean="0"/>
                        <a:t>Str</a:t>
                      </a:r>
                      <a:r>
                        <a:rPr lang="ro-RO" sz="1800" dirty="0" smtClean="0"/>
                        <a:t>.</a:t>
                      </a:r>
                      <a:r>
                        <a:rPr lang="en-GB" sz="1800" dirty="0" smtClean="0"/>
                        <a:t> </a:t>
                      </a:r>
                      <a:endParaRPr lang="ro-RO" sz="1800" dirty="0" smtClean="0"/>
                    </a:p>
                    <a:p>
                      <a:r>
                        <a:rPr lang="ro-RO" sz="1800" dirty="0" smtClean="0"/>
                        <a:t>Et. 10, </a:t>
                      </a:r>
                      <a:r>
                        <a:rPr lang="en-GB" sz="1800" dirty="0" smtClean="0"/>
                        <a:t>Sky Tower building Chisinau MD-2012 Moldova</a:t>
                      </a:r>
                    </a:p>
                    <a:p>
                      <a:r>
                        <a:rPr lang="en-GB" sz="1800" dirty="0" smtClean="0"/>
                        <a:t>Tel: +373 (22) 21 00 00</a:t>
                      </a:r>
                      <a:endParaRPr lang="ro-RO" sz="1800" dirty="0" smtClean="0"/>
                    </a:p>
                    <a:p>
                      <a:endParaRPr lang="ro-RO" sz="1800" dirty="0" smtClean="0"/>
                    </a:p>
                    <a:p>
                      <a:r>
                        <a:rPr lang="en-GB" sz="1800" dirty="0" smtClean="0"/>
                        <a:t>Dimitri </a:t>
                      </a:r>
                      <a:r>
                        <a:rPr lang="en-GB" sz="1800" dirty="0" err="1" smtClean="0"/>
                        <a:t>Gvindadze</a:t>
                      </a:r>
                      <a:r>
                        <a:rPr lang="en-GB" sz="1800" dirty="0" smtClean="0"/>
                        <a:t>,  Head of Office </a:t>
                      </a:r>
                      <a:endParaRPr lang="en-GB" sz="1800" dirty="0"/>
                    </a:p>
                  </a:txBody>
                  <a:tcP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59458" y="5634652"/>
            <a:ext cx="2417763" cy="487998"/>
          </a:xfrm>
          <a:prstGeom prst="rect">
            <a:avLst/>
          </a:prstGeom>
        </p:spPr>
      </p:pic>
    </p:spTree>
    <p:extLst>
      <p:ext uri="{BB962C8B-B14F-4D97-AF65-F5344CB8AC3E}">
        <p14:creationId xmlns:p14="http://schemas.microsoft.com/office/powerpoint/2010/main" val="16026957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2168</TotalTime>
  <Words>3204</Words>
  <Application>Microsoft Office PowerPoint</Application>
  <PresentationFormat>On-screen Show (4:3)</PresentationFormat>
  <Paragraphs>673</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Calibri</vt:lpstr>
      <vt:lpstr>Times New Roman</vt:lpstr>
      <vt:lpstr>Wingdings</vt:lpstr>
      <vt:lpstr>GIZ_Banner_Kopfzeile-Ausland (3)</vt:lpstr>
      <vt:lpstr>Curs de instruire pentru angajații operatorilor „Apă-Canal”  Modulul 11:  Procedurile de achiziție a bunurilor, lucrărilor și serviciilor utilizate în activitatea titularilor de licențe din sectorul apă și canalizare  Sesiunea 8:  Procedurile de achiziție a bunurilor, lucrărilor și serviciilor în cadrul proiectelor finanțate de către Banca Europeana pentru Reconstrucție și Dezvoltare  Leonid Meleca Inginer Consultant  18 – 25 ianuarie/ 01 februarie 2018,  Chișinău</vt:lpstr>
      <vt:lpstr>Obiective:      </vt:lpstr>
      <vt:lpstr>Conținut  PARTEA 1: INTRODUCERE PARTEA 2: PRINCIPIILE ȘI REGULILE DE ACHIZIȚII BERD PARTEA 3: ACHIZIȚII DE BUNURI, LUCRĂRI ȘI SERVICII ASOCIATE PARTEA 4: ACHIZIȚIILE SERVICIILOR DE CONSULTANȚĂ</vt:lpstr>
      <vt:lpstr>PARTEA 1: INTRODUCERE </vt:lpstr>
      <vt:lpstr>Banca Europeană pentru Reconstrucţie şi Dezvoltare (BERD)  </vt:lpstr>
      <vt:lpstr>BERD în Moldova  </vt:lpstr>
      <vt:lpstr>Strategia de cooperare  </vt:lpstr>
      <vt:lpstr>Proiectele din domeniul AAC, implementate de BERD </vt:lpstr>
      <vt:lpstr>Date de contact </vt:lpstr>
      <vt:lpstr>PARTEA 2: PRINCIPIILE ȘI REGULILE DE ACHIZIȚII BERD </vt:lpstr>
      <vt:lpstr>Politici și Reguli de Achiziții BERD </vt:lpstr>
      <vt:lpstr>Tipuri de achiziții BERD </vt:lpstr>
      <vt:lpstr>Principii de Achiziții – Sectorul Public </vt:lpstr>
      <vt:lpstr>Eligibilitatea </vt:lpstr>
      <vt:lpstr>Responsabilitatea Clientului </vt:lpstr>
      <vt:lpstr>Practici interzise </vt:lpstr>
      <vt:lpstr>Domeniul de aplicare a regulilor de achiziție în sectorul public </vt:lpstr>
      <vt:lpstr>PARTEA 3: ACHIZIȚII DE BUNURI, LUCRĂRI ȘI SERVICII ASOCIATE </vt:lpstr>
      <vt:lpstr>Plafoane de buget </vt:lpstr>
      <vt:lpstr>Metode de procurare </vt:lpstr>
      <vt:lpstr>Etapele de achiziție deschisă </vt:lpstr>
      <vt:lpstr>Graficul de achiziție </vt:lpstr>
      <vt:lpstr>Etapa I. Planificarea achizițiilor </vt:lpstr>
      <vt:lpstr>Etapa I. Planificarea achizițiilor </vt:lpstr>
      <vt:lpstr>Etapa II. Notificarea Generală </vt:lpstr>
      <vt:lpstr>Etapa II. Notificarea Generală </vt:lpstr>
      <vt:lpstr>Etapa III. Elaborarea Documentelor de Licitație </vt:lpstr>
      <vt:lpstr>Etapa III. Documentul de licitație pentru Procurarea Bunurilor </vt:lpstr>
      <vt:lpstr>Etapa III. Documentul de licitație pentru Procurarea Lucrărilor </vt:lpstr>
      <vt:lpstr>Etapa III. Documentul de licitație pentru Furnizare și Montarea Instalațiilor și Echipamentelor </vt:lpstr>
      <vt:lpstr>Etapa III. Conținutul documentelor de licitație </vt:lpstr>
      <vt:lpstr>Etapa III. Conținutul DL.  Partea 1 Secțiunea I. Instrucțiuni pentru ofertanți </vt:lpstr>
      <vt:lpstr>Etapa III. Conținutul DL.  Partea 1 Secțiunea II. Fișa de date a licitației  </vt:lpstr>
      <vt:lpstr>Etapa III. Conținutul DL.  Partea 1 Secțiunea III. Criterii de evaluare și calificare  </vt:lpstr>
      <vt:lpstr>Etapa III. Conținutul DL.  Partea 1 Secțiunea III. Criterii de evaluare și calificare  </vt:lpstr>
      <vt:lpstr>Etapa III. Conținutul DL.  Partea 1 Secțiunea III. Criterii de evaluare și calificare  </vt:lpstr>
      <vt:lpstr>Etapa III. Conținutul DL.  Partea 1 Secțiunea III. Criterii de evaluare și calificare  </vt:lpstr>
      <vt:lpstr>Etapa III. Conținutul DL.  Partea 1 Secțiunea IV. Formulare de ofertă </vt:lpstr>
      <vt:lpstr>Etapa III. Conținutul DL.  Partea 1 Secțiunea V. Țări eligibile </vt:lpstr>
      <vt:lpstr>Etapa III. Conținutul DL.  Partea 2 Secțiunea VI. Cerințe</vt:lpstr>
      <vt:lpstr>Etapa III. Conținutul DL.  Partea 2 Secțiunea VI. Cerințe  1.Lista bunurilor și serviciilor aferente  </vt:lpstr>
      <vt:lpstr>Etapa III. Conținutul DL.  Partea 2 Secțiunea VI. Cerințe  2. Programul de livrare și de finalizare </vt:lpstr>
      <vt:lpstr>Etapa III. Conținutul DL.  Partea 2 Secțiunea VI. Cerințe  3. Specificații Tehnice </vt:lpstr>
      <vt:lpstr>Etapa III. Conținutul DL. Partea 3 Secțiunea VII. Condiții contractuale și formulare de contract </vt:lpstr>
      <vt:lpstr>Etapa III. Conținutul DL. Partea 3 Secțiunea VII. Condiții contractuale  și formele de contract. FIDIC Roșu </vt:lpstr>
      <vt:lpstr>Etapa III. Conținutul DL. Partea 3 Secțiunea VII. Condiții contractuale  și formele de contract. FIDIC Galben </vt:lpstr>
      <vt:lpstr>Etapa III. Conținutul DL. Partea 3 Secțiunea VII. Condiții contractuale și formele de contract.  </vt:lpstr>
      <vt:lpstr>Etapa IV. Anunțarea oportunității de ofertare </vt:lpstr>
      <vt:lpstr>Etapa V. Precalificarea </vt:lpstr>
      <vt:lpstr>Etapa VI. Invitația de participare la licitație și emiterea documentelor de licitație  (Single Stage IFT) </vt:lpstr>
      <vt:lpstr>Etapa VII. Recepționarea și deschiderea ofertelor </vt:lpstr>
      <vt:lpstr>Etapa VIII. Evaluarea ofertelor și atribuirea contractelor (Single Stage) </vt:lpstr>
      <vt:lpstr>Etapa VIII. Evaluarea ofertelor și atribuirea contractelor </vt:lpstr>
      <vt:lpstr>Etapa IX. Administrarea contractelor </vt:lpstr>
      <vt:lpstr>Monitorizarea procesului de achiziții de către BERD </vt:lpstr>
      <vt:lpstr>PARTEA 4: ACHIZIȚIILE SERVICIILOR DE CONSULTANȚĂ </vt:lpstr>
      <vt:lpstr>Informații generale </vt:lpstr>
      <vt:lpstr>Procedurile de selectare a consultanților </vt:lpstr>
      <vt:lpstr>Procedura de selectare competitivă </vt:lpstr>
      <vt:lpstr>Selectarea competitivă într-o singură etapă </vt:lpstr>
      <vt:lpstr>Selectarea competitivă în două etape </vt:lpstr>
      <vt:lpstr>Lista scurtă </vt:lpstr>
      <vt:lpstr>Criterii de evaluare și selectare </vt:lpstr>
      <vt:lpstr>Negocierea și administrarea contractului</vt:lpstr>
      <vt:lpstr>Bibliografie: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239</cp:revision>
  <cp:lastPrinted>2017-06-05T10:38:21Z</cp:lastPrinted>
  <dcterms:created xsi:type="dcterms:W3CDTF">2013-09-05T11:54:56Z</dcterms:created>
  <dcterms:modified xsi:type="dcterms:W3CDTF">2018-01-06T17:53:54Z</dcterms:modified>
</cp:coreProperties>
</file>