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1" r:id="rId1"/>
  </p:sldMasterIdLst>
  <p:notesMasterIdLst>
    <p:notesMasterId r:id="rId52"/>
  </p:notesMasterIdLst>
  <p:handoutMasterIdLst>
    <p:handoutMasterId r:id="rId53"/>
  </p:handoutMasterIdLst>
  <p:sldIdLst>
    <p:sldId id="280" r:id="rId2"/>
    <p:sldId id="295" r:id="rId3"/>
    <p:sldId id="296" r:id="rId4"/>
    <p:sldId id="297" r:id="rId5"/>
    <p:sldId id="298" r:id="rId6"/>
    <p:sldId id="342" r:id="rId7"/>
    <p:sldId id="320" r:id="rId8"/>
    <p:sldId id="334" r:id="rId9"/>
    <p:sldId id="335" r:id="rId10"/>
    <p:sldId id="333" r:id="rId11"/>
    <p:sldId id="343" r:id="rId12"/>
    <p:sldId id="332" r:id="rId13"/>
    <p:sldId id="331" r:id="rId14"/>
    <p:sldId id="330" r:id="rId15"/>
    <p:sldId id="344" r:id="rId16"/>
    <p:sldId id="345" r:id="rId17"/>
    <p:sldId id="329" r:id="rId18"/>
    <p:sldId id="328" r:id="rId19"/>
    <p:sldId id="327" r:id="rId20"/>
    <p:sldId id="326" r:id="rId21"/>
    <p:sldId id="325" r:id="rId22"/>
    <p:sldId id="324" r:id="rId23"/>
    <p:sldId id="323" r:id="rId24"/>
    <p:sldId id="322" r:id="rId25"/>
    <p:sldId id="321" r:id="rId26"/>
    <p:sldId id="319" r:id="rId27"/>
    <p:sldId id="318" r:id="rId28"/>
    <p:sldId id="337" r:id="rId29"/>
    <p:sldId id="317" r:id="rId30"/>
    <p:sldId id="316" r:id="rId31"/>
    <p:sldId id="315" r:id="rId32"/>
    <p:sldId id="314" r:id="rId33"/>
    <p:sldId id="313" r:id="rId34"/>
    <p:sldId id="312" r:id="rId35"/>
    <p:sldId id="311" r:id="rId36"/>
    <p:sldId id="310" r:id="rId37"/>
    <p:sldId id="309" r:id="rId38"/>
    <p:sldId id="308" r:id="rId39"/>
    <p:sldId id="307" r:id="rId40"/>
    <p:sldId id="306" r:id="rId41"/>
    <p:sldId id="305" r:id="rId42"/>
    <p:sldId id="338" r:id="rId43"/>
    <p:sldId id="304" r:id="rId44"/>
    <p:sldId id="339" r:id="rId45"/>
    <p:sldId id="340" r:id="rId46"/>
    <p:sldId id="303" r:id="rId47"/>
    <p:sldId id="341" r:id="rId48"/>
    <p:sldId id="302" r:id="rId49"/>
    <p:sldId id="301" r:id="rId50"/>
    <p:sldId id="299" r:id="rId51"/>
  </p:sldIdLst>
  <p:sldSz cx="9144000" cy="6858000" type="screen4x3"/>
  <p:notesSz cx="6735763" cy="9866313"/>
  <p:defaultTex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p:defaultTextStyle>
  <p:extLst>
    <p:ext uri="{EFAFB233-063F-42B5-8137-9DF3F51BA10A}">
      <p15:sldGuideLst xmlns:p15="http://schemas.microsoft.com/office/powerpoint/2012/main">
        <p15:guide id="1" orient="horz" pos="658">
          <p15:clr>
            <a:srgbClr val="A4A3A4"/>
          </p15:clr>
        </p15:guide>
        <p15:guide id="2" orient="horz" pos="388">
          <p15:clr>
            <a:srgbClr val="A4A3A4"/>
          </p15:clr>
        </p15:guide>
        <p15:guide id="3" pos="288">
          <p15:clr>
            <a:srgbClr val="A4A3A4"/>
          </p15:clr>
        </p15:guide>
        <p15:guide id="4" pos="1022">
          <p15:clr>
            <a:srgbClr val="A4A3A4"/>
          </p15:clr>
        </p15:guide>
      </p15:sldGuideLst>
    </p:ext>
    <p:ext uri="{2D200454-40CA-4A62-9FC3-DE9A4176ACB9}">
      <p15:notesGuideLst xmlns:p15="http://schemas.microsoft.com/office/powerpoint/2012/main">
        <p15:guide id="1" orient="horz" pos="3107"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Bohantova" initials="LB"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F2E"/>
    <a:srgbClr val="6E6452"/>
    <a:srgbClr val="E5DBA1"/>
    <a:srgbClr val="BABA93"/>
    <a:srgbClr val="BABB93"/>
    <a:srgbClr val="DEDEAF"/>
    <a:srgbClr val="999999"/>
    <a:srgbClr val="D9D9D9"/>
    <a:srgbClr val="CCCCCC"/>
    <a:srgbClr val="C80F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14" autoAdjust="0"/>
    <p:restoredTop sz="95824" autoAdjust="0"/>
  </p:normalViewPr>
  <p:slideViewPr>
    <p:cSldViewPr snapToGrid="0">
      <p:cViewPr varScale="1">
        <p:scale>
          <a:sx n="69" d="100"/>
          <a:sy n="69" d="100"/>
        </p:scale>
        <p:origin x="1386" y="66"/>
      </p:cViewPr>
      <p:guideLst>
        <p:guide orient="horz" pos="658"/>
        <p:guide orient="horz" pos="388"/>
        <p:guide pos="288"/>
        <p:guide pos="1022"/>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snapToGrid="0">
      <p:cViewPr varScale="1">
        <p:scale>
          <a:sx n="108" d="100"/>
          <a:sy n="108" d="100"/>
        </p:scale>
        <p:origin x="-4140" y="-102"/>
      </p:cViewPr>
      <p:guideLst>
        <p:guide orient="horz" pos="3107"/>
        <p:guide pos="21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1"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defRPr sz="1200" b="0">
                <a:solidFill>
                  <a:schemeClr val="tx1"/>
                </a:solidFill>
                <a:latin typeface="Times" charset="0"/>
              </a:defRPr>
            </a:lvl1pPr>
          </a:lstStyle>
          <a:p>
            <a:endParaRPr lang="de-DE" dirty="0">
              <a:latin typeface="Arial Narrow" pitchFamily="34" charset="0"/>
            </a:endParaRPr>
          </a:p>
        </p:txBody>
      </p:sp>
      <p:sp>
        <p:nvSpPr>
          <p:cNvPr id="66563" name="Rectangle 3"/>
          <p:cNvSpPr>
            <a:spLocks noGrp="1" noChangeArrowheads="1"/>
          </p:cNvSpPr>
          <p:nvPr>
            <p:ph type="dt" sz="quarter" idx="1"/>
          </p:nvPr>
        </p:nvSpPr>
        <p:spPr bwMode="auto">
          <a:xfrm>
            <a:off x="3816933"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lgn="r">
              <a:defRPr sz="1200" b="0">
                <a:solidFill>
                  <a:schemeClr val="tx1"/>
                </a:solidFill>
                <a:latin typeface="Times" charset="0"/>
              </a:defRPr>
            </a:lvl1pPr>
          </a:lstStyle>
          <a:p>
            <a:endParaRPr lang="de-DE" dirty="0">
              <a:latin typeface="Arial Narrow" pitchFamily="34" charset="0"/>
            </a:endParaRPr>
          </a:p>
        </p:txBody>
      </p:sp>
      <p:sp>
        <p:nvSpPr>
          <p:cNvPr id="66564" name="Rectangle 4"/>
          <p:cNvSpPr>
            <a:spLocks noGrp="1" noChangeArrowheads="1"/>
          </p:cNvSpPr>
          <p:nvPr>
            <p:ph type="ftr" sz="quarter" idx="2"/>
          </p:nvPr>
        </p:nvSpPr>
        <p:spPr bwMode="auto">
          <a:xfrm>
            <a:off x="1"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defRPr sz="1200" b="0">
                <a:solidFill>
                  <a:schemeClr val="tx1"/>
                </a:solidFill>
                <a:latin typeface="Times" charset="0"/>
              </a:defRPr>
            </a:lvl1pPr>
          </a:lstStyle>
          <a:p>
            <a:endParaRPr lang="de-DE" dirty="0">
              <a:latin typeface="Arial Narrow" pitchFamily="34" charset="0"/>
            </a:endParaRPr>
          </a:p>
        </p:txBody>
      </p:sp>
      <p:sp>
        <p:nvSpPr>
          <p:cNvPr id="66565" name="Rectangle 5"/>
          <p:cNvSpPr>
            <a:spLocks noGrp="1" noChangeArrowheads="1"/>
          </p:cNvSpPr>
          <p:nvPr>
            <p:ph type="sldNum" sz="quarter" idx="3"/>
          </p:nvPr>
        </p:nvSpPr>
        <p:spPr bwMode="auto">
          <a:xfrm>
            <a:off x="3816933"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lgn="r">
              <a:defRPr sz="1200" b="0">
                <a:solidFill>
                  <a:schemeClr val="tx1"/>
                </a:solidFill>
                <a:latin typeface="Times" charset="0"/>
              </a:defRPr>
            </a:lvl1pPr>
          </a:lstStyle>
          <a:p>
            <a:fld id="{47F930EC-4FD0-431B-BB9B-47DE359CDF6F}" type="slidenum">
              <a:rPr lang="de-DE">
                <a:latin typeface="Arial Narrow" pitchFamily="34" charset="0"/>
              </a:rPr>
              <a:pPr/>
              <a:t>‹#›</a:t>
            </a:fld>
            <a:endParaRPr lang="de-DE" dirty="0">
              <a:latin typeface="Arial Narrow" pitchFamily="34" charset="0"/>
            </a:endParaRPr>
          </a:p>
        </p:txBody>
      </p:sp>
    </p:spTree>
    <p:extLst>
      <p:ext uri="{BB962C8B-B14F-4D97-AF65-F5344CB8AC3E}">
        <p14:creationId xmlns:p14="http://schemas.microsoft.com/office/powerpoint/2010/main" val="2484227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defRPr sz="1200" b="0">
                <a:solidFill>
                  <a:schemeClr val="tx1"/>
                </a:solidFill>
                <a:latin typeface="Arial Narrow" pitchFamily="34" charset="0"/>
              </a:defRPr>
            </a:lvl1pPr>
          </a:lstStyle>
          <a:p>
            <a:endParaRPr lang="de-DE" dirty="0"/>
          </a:p>
        </p:txBody>
      </p:sp>
      <p:sp>
        <p:nvSpPr>
          <p:cNvPr id="8195" name="Rectangle 3"/>
          <p:cNvSpPr>
            <a:spLocks noGrp="1" noChangeArrowheads="1"/>
          </p:cNvSpPr>
          <p:nvPr>
            <p:ph type="dt" idx="1"/>
          </p:nvPr>
        </p:nvSpPr>
        <p:spPr bwMode="auto">
          <a:xfrm>
            <a:off x="3816933"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lgn="r">
              <a:defRPr sz="1200" b="0">
                <a:solidFill>
                  <a:schemeClr val="tx1"/>
                </a:solidFill>
                <a:latin typeface="Arial Narrow" pitchFamily="34" charset="0"/>
              </a:defRPr>
            </a:lvl1pPr>
          </a:lstStyle>
          <a:p>
            <a:endParaRPr lang="de-DE" dirty="0"/>
          </a:p>
        </p:txBody>
      </p:sp>
      <p:sp>
        <p:nvSpPr>
          <p:cNvPr id="8196" name="Rectangle 4"/>
          <p:cNvSpPr>
            <a:spLocks noGrp="1" noRot="1" noChangeAspect="1" noChangeArrowheads="1" noTextEdit="1"/>
          </p:cNvSpPr>
          <p:nvPr>
            <p:ph type="sldImg" idx="2"/>
          </p:nvPr>
        </p:nvSpPr>
        <p:spPr bwMode="auto">
          <a:xfrm>
            <a:off x="901700" y="739775"/>
            <a:ext cx="4932363" cy="3700463"/>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898102" y="4686696"/>
            <a:ext cx="4939560" cy="4439447"/>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p>
            <a:pPr lvl="0"/>
            <a:r>
              <a:rPr lang="de-DE" dirty="0" smtClean="0"/>
              <a:t>Klicken Sie, um die Formate des Vorlagentextes zu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8198" name="Rectangle 6"/>
          <p:cNvSpPr>
            <a:spLocks noGrp="1" noChangeArrowheads="1"/>
          </p:cNvSpPr>
          <p:nvPr>
            <p:ph type="ftr" sz="quarter" idx="4"/>
          </p:nvPr>
        </p:nvSpPr>
        <p:spPr bwMode="auto">
          <a:xfrm>
            <a:off x="1"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defRPr sz="1200" b="0">
                <a:solidFill>
                  <a:schemeClr val="tx1"/>
                </a:solidFill>
                <a:latin typeface="Arial Narrow" pitchFamily="34" charset="0"/>
              </a:defRPr>
            </a:lvl1pPr>
          </a:lstStyle>
          <a:p>
            <a:endParaRPr lang="de-DE" dirty="0"/>
          </a:p>
        </p:txBody>
      </p:sp>
      <p:sp>
        <p:nvSpPr>
          <p:cNvPr id="8199" name="Rectangle 7"/>
          <p:cNvSpPr>
            <a:spLocks noGrp="1" noChangeArrowheads="1"/>
          </p:cNvSpPr>
          <p:nvPr>
            <p:ph type="sldNum" sz="quarter" idx="5"/>
          </p:nvPr>
        </p:nvSpPr>
        <p:spPr bwMode="auto">
          <a:xfrm>
            <a:off x="3816933"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lgn="r">
              <a:defRPr sz="1200" b="0">
                <a:solidFill>
                  <a:schemeClr val="tx1"/>
                </a:solidFill>
                <a:latin typeface="Arial Narrow" pitchFamily="34" charset="0"/>
              </a:defRPr>
            </a:lvl1pPr>
          </a:lstStyle>
          <a:p>
            <a:fld id="{276F4F92-661F-4424-ADED-7D3829A4203F}" type="slidenum">
              <a:rPr lang="de-DE" smtClean="0"/>
              <a:pPr/>
              <a:t>‹#›</a:t>
            </a:fld>
            <a:endParaRPr lang="de-DE" dirty="0"/>
          </a:p>
        </p:txBody>
      </p:sp>
    </p:spTree>
    <p:extLst>
      <p:ext uri="{BB962C8B-B14F-4D97-AF65-F5344CB8AC3E}">
        <p14:creationId xmlns:p14="http://schemas.microsoft.com/office/powerpoint/2010/main" val="320160049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Narrow" pitchFamily="34" charset="0"/>
        <a:ea typeface="+mn-ea"/>
        <a:cs typeface="+mn-cs"/>
      </a:defRPr>
    </a:lvl1pPr>
    <a:lvl2pPr marL="457200" algn="l" rtl="0" fontAlgn="base">
      <a:spcBef>
        <a:spcPct val="30000"/>
      </a:spcBef>
      <a:spcAft>
        <a:spcPct val="0"/>
      </a:spcAft>
      <a:defRPr sz="1200" kern="1200">
        <a:solidFill>
          <a:schemeClr val="tx1"/>
        </a:solidFill>
        <a:latin typeface="Arial Narrow" pitchFamily="34" charset="0"/>
        <a:ea typeface="+mn-ea"/>
        <a:cs typeface="+mn-cs"/>
      </a:defRPr>
    </a:lvl2pPr>
    <a:lvl3pPr marL="914400" algn="l" rtl="0" fontAlgn="base">
      <a:spcBef>
        <a:spcPct val="30000"/>
      </a:spcBef>
      <a:spcAft>
        <a:spcPct val="0"/>
      </a:spcAft>
      <a:defRPr sz="1200" kern="1200">
        <a:solidFill>
          <a:schemeClr val="tx1"/>
        </a:solidFill>
        <a:latin typeface="Arial Narrow" pitchFamily="34" charset="0"/>
        <a:ea typeface="+mn-ea"/>
        <a:cs typeface="+mn-cs"/>
      </a:defRPr>
    </a:lvl3pPr>
    <a:lvl4pPr marL="1371600" algn="l" rtl="0" fontAlgn="base">
      <a:spcBef>
        <a:spcPct val="30000"/>
      </a:spcBef>
      <a:spcAft>
        <a:spcPct val="0"/>
      </a:spcAft>
      <a:defRPr sz="1200" kern="1200">
        <a:solidFill>
          <a:schemeClr val="tx1"/>
        </a:solidFill>
        <a:latin typeface="Arial Narrow" pitchFamily="34" charset="0"/>
        <a:ea typeface="+mn-ea"/>
        <a:cs typeface="+mn-cs"/>
      </a:defRPr>
    </a:lvl4pPr>
    <a:lvl5pPr marL="1828800" algn="l" rtl="0" fontAlgn="base">
      <a:spcBef>
        <a:spcPct val="30000"/>
      </a:spcBef>
      <a:spcAft>
        <a:spcPct val="0"/>
      </a:spcAft>
      <a:defRPr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line,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14/01/2018</a:t>
            </a:fld>
            <a:endParaRPr lang="en-GB" noProof="0" dirty="0"/>
          </a:p>
        </p:txBody>
      </p:sp>
      <p:sp>
        <p:nvSpPr>
          <p:cNvPr id="5" name="Inhaltsplatzhalter 2"/>
          <p:cNvSpPr>
            <a:spLocks noGrp="1"/>
          </p:cNvSpPr>
          <p:nvPr>
            <p:ph idx="1" hasCustomPrompt="1"/>
          </p:nvPr>
        </p:nvSpPr>
        <p:spPr>
          <a:xfrm>
            <a:off x="684000" y="2448000"/>
            <a:ext cx="7776000" cy="3816000"/>
          </a:xfrm>
        </p:spPr>
        <p:txBody>
          <a:bodyPr/>
          <a:lstStyle>
            <a:lvl1pPr>
              <a:defRPr sz="1800"/>
            </a:lvl1pPr>
            <a:lvl2pPr>
              <a:defRPr sz="1800"/>
            </a:lvl2pPr>
            <a:lvl3pPr>
              <a:defRPr sz="1800"/>
            </a:lvl3pPr>
            <a:lvl4pPr>
              <a:defRPr sz="1800"/>
            </a:lvl4pPr>
            <a:lvl5pPr>
              <a:defRPr sz="1800"/>
            </a:lvl5pPr>
          </a:lstStyle>
          <a:p>
            <a:pPr lvl="0"/>
            <a:r>
              <a:rPr lang="en-GB" noProof="0" dirty="0" smtClean="0"/>
              <a:t>First layer</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2453010258"/>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line, Subhead,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14/01/2018</a:t>
            </a:fld>
            <a:endParaRPr lang="en-GB" noProof="0" dirty="0"/>
          </a:p>
        </p:txBody>
      </p:sp>
      <p:sp>
        <p:nvSpPr>
          <p:cNvPr id="7" name="Inhaltsplatzhalter 2"/>
          <p:cNvSpPr>
            <a:spLocks noGrp="1"/>
          </p:cNvSpPr>
          <p:nvPr>
            <p:ph idx="1" hasCustomPrompt="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1335835877"/>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line, Subhead, Bulletpoints, Bil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14/01/2018</a:t>
            </a:fld>
            <a:endParaRPr lang="en-GB" noProof="0" dirty="0"/>
          </a:p>
        </p:txBody>
      </p:sp>
      <p:sp>
        <p:nvSpPr>
          <p:cNvPr id="7" name="Inhaltsplatzhalter 2"/>
          <p:cNvSpPr>
            <a:spLocks noGrp="1"/>
          </p:cNvSpPr>
          <p:nvPr>
            <p:ph idx="1" hasCustomPrompt="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
        <p:nvSpPr>
          <p:cNvPr id="6" name="Bildplatzhalter 2"/>
          <p:cNvSpPr>
            <a:spLocks noGrp="1"/>
          </p:cNvSpPr>
          <p:nvPr>
            <p:ph type="pic" idx="12" hasCustomPrompt="1"/>
          </p:nvPr>
        </p:nvSpPr>
        <p:spPr>
          <a:xfrm>
            <a:off x="6786000" y="2448001"/>
            <a:ext cx="2358000" cy="2052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Click on symbol </a:t>
            </a:r>
            <a:br>
              <a:rPr lang="en-GB" noProof="0" dirty="0" smtClean="0"/>
            </a:br>
            <a:r>
              <a:rPr lang="en-GB" noProof="0" dirty="0" smtClean="0"/>
              <a:t>to add image</a:t>
            </a:r>
          </a:p>
        </p:txBody>
      </p:sp>
    </p:spTree>
    <p:extLst>
      <p:ext uri="{BB962C8B-B14F-4D97-AF65-F5344CB8AC3E}">
        <p14:creationId xmlns:p14="http://schemas.microsoft.com/office/powerpoint/2010/main" val="581427851"/>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Subhead, Bulletpoints, großes Bild ">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14/01/2018</a:t>
            </a:fld>
            <a:endParaRPr lang="en-GB" noProof="0" dirty="0"/>
          </a:p>
        </p:txBody>
      </p:sp>
      <p:sp>
        <p:nvSpPr>
          <p:cNvPr id="7" name="Inhaltsplatzhalter 2"/>
          <p:cNvSpPr>
            <a:spLocks noGrp="1"/>
          </p:cNvSpPr>
          <p:nvPr>
            <p:ph idx="1" hasCustomPrompt="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
        <p:nvSpPr>
          <p:cNvPr id="8" name="Bildplatzhalter 2"/>
          <p:cNvSpPr>
            <a:spLocks noGrp="1"/>
          </p:cNvSpPr>
          <p:nvPr>
            <p:ph type="pic" idx="12" hasCustomPrompt="1"/>
          </p:nvPr>
        </p:nvSpPr>
        <p:spPr>
          <a:xfrm>
            <a:off x="6786000" y="2448001"/>
            <a:ext cx="2358000" cy="3348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Click on symbol </a:t>
            </a:r>
            <a:br>
              <a:rPr lang="en-GB" noProof="0" dirty="0" smtClean="0"/>
            </a:br>
            <a:r>
              <a:rPr lang="en-GB" noProof="0" dirty="0" smtClean="0"/>
              <a:t>to add image</a:t>
            </a:r>
          </a:p>
        </p:txBody>
      </p:sp>
    </p:spTree>
    <p:extLst>
      <p:ext uri="{BB962C8B-B14F-4D97-AF65-F5344CB8AC3E}">
        <p14:creationId xmlns:p14="http://schemas.microsoft.com/office/powerpoint/2010/main" val="1801626705"/>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line, 2 Spalten, Subheadline,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a:xfrm>
            <a:off x="679155" y="6581001"/>
            <a:ext cx="1295400" cy="246221"/>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fld id="{0F9A5078-6F60-49E2-B50D-11C30D454C38}" type="datetime1">
              <a:rPr lang="en-GB" smtClean="0"/>
              <a:pPr/>
              <a:t>14/01/2018</a:t>
            </a:fld>
            <a:endParaRPr lang="en-GB" dirty="0" smtClean="0"/>
          </a:p>
        </p:txBody>
      </p:sp>
      <p:sp>
        <p:nvSpPr>
          <p:cNvPr id="7" name="Inhaltsplatzhalter 2"/>
          <p:cNvSpPr>
            <a:spLocks noGrp="1"/>
          </p:cNvSpPr>
          <p:nvPr>
            <p:ph idx="1" hasCustomPrompt="1"/>
          </p:nvPr>
        </p:nvSpPr>
        <p:spPr>
          <a:xfrm>
            <a:off x="684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
        <p:nvSpPr>
          <p:cNvPr id="8" name="Inhaltsplatzhalter 2"/>
          <p:cNvSpPr>
            <a:spLocks noGrp="1"/>
          </p:cNvSpPr>
          <p:nvPr>
            <p:ph idx="12" hasCustomPrompt="1"/>
          </p:nvPr>
        </p:nvSpPr>
        <p:spPr>
          <a:xfrm>
            <a:off x="4680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4241795388"/>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line, 2 Spalten,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a:xfrm>
            <a:off x="679155" y="6581001"/>
            <a:ext cx="1295400" cy="246221"/>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fld id="{0F9A5078-6F60-49E2-B50D-11C30D454C38}" type="datetime1">
              <a:rPr lang="en-GB" smtClean="0"/>
              <a:pPr/>
              <a:t>14/01/2018</a:t>
            </a:fld>
            <a:endParaRPr lang="en-GB" dirty="0" smtClean="0"/>
          </a:p>
        </p:txBody>
      </p:sp>
      <p:sp>
        <p:nvSpPr>
          <p:cNvPr id="9" name="Inhaltsplatzhalter 2"/>
          <p:cNvSpPr>
            <a:spLocks noGrp="1"/>
          </p:cNvSpPr>
          <p:nvPr>
            <p:ph idx="1" hasCustomPrompt="1"/>
          </p:nvPr>
        </p:nvSpPr>
        <p:spPr>
          <a:xfrm>
            <a:off x="683999" y="2448000"/>
            <a:ext cx="3780000" cy="3816000"/>
          </a:xfrm>
        </p:spPr>
        <p:txBody>
          <a:bodyPr/>
          <a:lstStyle>
            <a:lvl1pPr>
              <a:defRPr sz="1800"/>
            </a:lvl1pPr>
            <a:lvl2pPr>
              <a:defRPr sz="1800"/>
            </a:lvl2pPr>
            <a:lvl3pPr>
              <a:defRPr sz="1800"/>
            </a:lvl3pPr>
            <a:lvl4pPr>
              <a:defRPr sz="1800"/>
            </a:lvl4pPr>
            <a:lvl5pPr>
              <a:defRPr sz="1800"/>
            </a:lvl5pPr>
          </a:lstStyle>
          <a:p>
            <a:pPr lvl="0"/>
            <a:r>
              <a:rPr lang="en-GB" noProof="0" dirty="0" smtClean="0"/>
              <a:t>First layer</a:t>
            </a:r>
          </a:p>
          <a:p>
            <a:pPr lvl="1"/>
            <a:r>
              <a:rPr lang="en-GB" noProof="0" dirty="0" smtClean="0"/>
              <a:t>Second layer</a:t>
            </a:r>
          </a:p>
          <a:p>
            <a:pPr lvl="2"/>
            <a:r>
              <a:rPr lang="en-GB" noProof="0" dirty="0" smtClean="0"/>
              <a:t>Third layer</a:t>
            </a:r>
          </a:p>
        </p:txBody>
      </p:sp>
      <p:sp>
        <p:nvSpPr>
          <p:cNvPr id="10" name="Inhaltsplatzhalter 2"/>
          <p:cNvSpPr>
            <a:spLocks noGrp="1"/>
          </p:cNvSpPr>
          <p:nvPr>
            <p:ph idx="12" hasCustomPrompt="1"/>
          </p:nvPr>
        </p:nvSpPr>
        <p:spPr>
          <a:xfrm>
            <a:off x="4680000" y="2448000"/>
            <a:ext cx="3780000" cy="3816000"/>
          </a:xfrm>
        </p:spPr>
        <p:txBody>
          <a:bodyPr/>
          <a:lstStyle>
            <a:lvl1pPr>
              <a:defRPr sz="1800"/>
            </a:lvl1pPr>
            <a:lvl2pPr>
              <a:defRPr sz="1800"/>
            </a:lvl2pPr>
            <a:lvl3pPr>
              <a:defRPr sz="1800"/>
            </a:lvl3pPr>
            <a:lvl4pPr>
              <a:defRPr sz="1800"/>
            </a:lvl4pPr>
            <a:lvl5pPr>
              <a:defRPr sz="1800"/>
            </a:lvl5pPr>
          </a:lstStyle>
          <a:p>
            <a:pPr lvl="0"/>
            <a:r>
              <a:rPr lang="en-GB" noProof="0" dirty="0" smtClean="0"/>
              <a:t>First layer</a:t>
            </a:r>
          </a:p>
          <a:p>
            <a:pPr lvl="1"/>
            <a:r>
              <a:rPr lang="en-GB" noProof="0" dirty="0" smtClean="0"/>
              <a:t>Second layer</a:t>
            </a:r>
          </a:p>
          <a:p>
            <a:pPr lvl="2"/>
            <a:r>
              <a:rPr lang="en-GB" noProof="0" dirty="0" smtClean="0"/>
              <a:t>Third layer</a:t>
            </a:r>
          </a:p>
        </p:txBody>
      </p:sp>
    </p:spTree>
    <p:extLst>
      <p:ext uri="{BB962C8B-B14F-4D97-AF65-F5344CB8AC3E}">
        <p14:creationId xmlns:p14="http://schemas.microsoft.com/office/powerpoint/2010/main" val="9934572"/>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 name="Grafik 6"/>
          <p:cNvPicPr>
            <a:picLocks noChangeAspect="1"/>
          </p:cNvPicPr>
          <p:nvPr/>
        </p:nvPicPr>
        <p:blipFill>
          <a:blip r:embed="rId8">
            <a:extLst>
              <a:ext uri="{28A0092B-C50C-407E-A947-70E740481C1C}">
                <a14:useLocalDpi xmlns:a14="http://schemas.microsoft.com/office/drawing/2010/main" val="0"/>
              </a:ext>
            </a:extLst>
          </a:blip>
          <a:stretch>
            <a:fillRect/>
          </a:stretch>
        </p:blipFill>
        <p:spPr bwMode="auto">
          <a:xfrm>
            <a:off x="0" y="1810"/>
            <a:ext cx="9144000" cy="1115568"/>
          </a:xfrm>
          <a:prstGeom prst="rect">
            <a:avLst/>
          </a:prstGeom>
          <a:noFill/>
          <a:ln w="9525">
            <a:noFill/>
            <a:miter lim="800000"/>
            <a:headEnd/>
            <a:tailEnd/>
          </a:ln>
        </p:spPr>
      </p:pic>
      <p:pic>
        <p:nvPicPr>
          <p:cNvPr id="20" name="Grafik 8"/>
          <p:cNvPicPr>
            <a:picLocks noChangeAspect="1"/>
          </p:cNvPicPr>
          <p:nvPr/>
        </p:nvPicPr>
        <p:blipFill>
          <a:blip r:embed="rId9" cstate="print"/>
          <a:srcRect/>
          <a:stretch>
            <a:fillRect/>
          </a:stretch>
        </p:blipFill>
        <p:spPr bwMode="auto">
          <a:xfrm>
            <a:off x="0" y="5851525"/>
            <a:ext cx="9144000" cy="738188"/>
          </a:xfrm>
          <a:prstGeom prst="rect">
            <a:avLst/>
          </a:prstGeom>
          <a:noFill/>
          <a:ln w="9525">
            <a:noFill/>
            <a:miter lim="800000"/>
            <a:headEnd/>
            <a:tailEnd/>
          </a:ln>
        </p:spPr>
      </p:pic>
      <p:sp>
        <p:nvSpPr>
          <p:cNvPr id="75792" name="Rectangle 16"/>
          <p:cNvSpPr>
            <a:spLocks noGrp="1" noChangeArrowheads="1"/>
          </p:cNvSpPr>
          <p:nvPr>
            <p:ph type="body" idx="1"/>
          </p:nvPr>
        </p:nvSpPr>
        <p:spPr bwMode="auto">
          <a:xfrm>
            <a:off x="684000" y="2447999"/>
            <a:ext cx="7776000" cy="3816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smtClean="0"/>
              <a:t>First layer</a:t>
            </a:r>
          </a:p>
          <a:p>
            <a:pPr lvl="1"/>
            <a:r>
              <a:rPr lang="en-GB" noProof="0" dirty="0" smtClean="0"/>
              <a:t>Second layer</a:t>
            </a:r>
          </a:p>
          <a:p>
            <a:pPr lvl="2"/>
            <a:r>
              <a:rPr lang="en-GB" noProof="0" dirty="0" smtClean="0"/>
              <a:t>Third layer</a:t>
            </a:r>
          </a:p>
          <a:p>
            <a:pPr lvl="3"/>
            <a:r>
              <a:rPr lang="en-GB" noProof="0" dirty="0" smtClean="0"/>
              <a:t>Fourth layer</a:t>
            </a:r>
          </a:p>
        </p:txBody>
      </p:sp>
      <p:sp>
        <p:nvSpPr>
          <p:cNvPr id="14" name="Text Box 19"/>
          <p:cNvSpPr txBox="1">
            <a:spLocks noChangeArrowheads="1"/>
          </p:cNvSpPr>
          <p:nvPr/>
        </p:nvSpPr>
        <p:spPr bwMode="auto">
          <a:xfrm>
            <a:off x="7703687" y="6581001"/>
            <a:ext cx="927100" cy="246221"/>
          </a:xfrm>
          <a:prstGeom prst="rect">
            <a:avLst/>
          </a:prstGeom>
          <a:noFill/>
          <a:ln w="9525">
            <a:noFill/>
            <a:miter lim="800000"/>
            <a:headEnd/>
            <a:tailEnd/>
          </a:ln>
          <a:effectLst/>
        </p:spPr>
        <p:txBody>
          <a:bodyPr>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r>
              <a:rPr lang="en-GB" sz="1000" b="0" noProof="0" dirty="0" smtClean="0">
                <a:solidFill>
                  <a:srgbClr val="6E6452"/>
                </a:solidFill>
                <a:latin typeface="Arial Narrow" pitchFamily="34" charset="0"/>
              </a:rPr>
              <a:t>Page </a:t>
            </a:r>
            <a:fld id="{327115CA-E6A4-425F-BB4F-A64D48743A27}" type="slidenum">
              <a:rPr lang="en-GB" sz="1000" b="0" noProof="0" smtClean="0">
                <a:solidFill>
                  <a:srgbClr val="6E6452"/>
                </a:solidFill>
                <a:latin typeface="Arial Narrow" pitchFamily="34" charset="0"/>
              </a:rPr>
              <a:pPr/>
              <a:t>‹#›</a:t>
            </a:fld>
            <a:endParaRPr lang="en-GB" sz="1000" b="0" noProof="0" dirty="0">
              <a:solidFill>
                <a:srgbClr val="6E6452"/>
              </a:solidFill>
              <a:latin typeface="Arial Narrow" pitchFamily="34" charset="0"/>
            </a:endParaRPr>
          </a:p>
        </p:txBody>
      </p:sp>
      <p:sp>
        <p:nvSpPr>
          <p:cNvPr id="15" name="Rectangle 25"/>
          <p:cNvSpPr>
            <a:spLocks noGrp="1" noChangeArrowheads="1"/>
          </p:cNvSpPr>
          <p:nvPr>
            <p:ph type="ftr" sz="quarter" idx="3"/>
          </p:nvPr>
        </p:nvSpPr>
        <p:spPr bwMode="auto">
          <a:xfrm>
            <a:off x="2862776" y="6581001"/>
            <a:ext cx="3418449"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a:defRPr sz="1000" b="1" spc="70" baseline="0">
                <a:solidFill>
                  <a:srgbClr val="6E6452"/>
                </a:solidFill>
                <a:latin typeface="Arial Narrow" pitchFamily="34" charset="0"/>
              </a:defRPr>
            </a:lvl1pPr>
          </a:lstStyle>
          <a:p>
            <a:r>
              <a:rPr lang="de-DE" dirty="0" smtClean="0"/>
              <a:t>XXX</a:t>
            </a:r>
            <a:endParaRPr lang="de-DE" dirty="0"/>
          </a:p>
        </p:txBody>
      </p:sp>
      <p:sp>
        <p:nvSpPr>
          <p:cNvPr id="16" name="Rectangle 17"/>
          <p:cNvSpPr>
            <a:spLocks noGrp="1" noChangeArrowheads="1"/>
          </p:cNvSpPr>
          <p:nvPr>
            <p:ph type="dt" sz="half" idx="2"/>
          </p:nvPr>
        </p:nvSpPr>
        <p:spPr bwMode="auto">
          <a:xfrm>
            <a:off x="679155" y="6581001"/>
            <a:ext cx="1295400"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defRPr sz="1000" b="0">
                <a:solidFill>
                  <a:srgbClr val="6E6452"/>
                </a:solidFill>
                <a:latin typeface="Arial Narrow" pitchFamily="34" charset="0"/>
              </a:defRPr>
            </a:lvl1pPr>
          </a:lstStyle>
          <a:p>
            <a:fld id="{0F9A5078-6F60-49E2-B50D-11C30D454C38}" type="datetime1">
              <a:rPr lang="en-GB" noProof="0" smtClean="0"/>
              <a:pPr/>
              <a:t>14/01/2018</a:t>
            </a:fld>
            <a:endParaRPr lang="en-GB" noProof="0" dirty="0"/>
          </a:p>
        </p:txBody>
      </p:sp>
      <p:sp>
        <p:nvSpPr>
          <p:cNvPr id="75791" name="Rectangle 15"/>
          <p:cNvSpPr>
            <a:spLocks noGrp="1" noChangeArrowheads="1"/>
          </p:cNvSpPr>
          <p:nvPr>
            <p:ph type="title"/>
          </p:nvPr>
        </p:nvSpPr>
        <p:spPr bwMode="auto">
          <a:xfrm>
            <a:off x="684000" y="1483200"/>
            <a:ext cx="7776000"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smtClean="0"/>
              <a:t>Click here to add title</a:t>
            </a:r>
            <a:endParaRPr lang="de-DE" noProof="0" dirty="0" smtClean="0"/>
          </a:p>
        </p:txBody>
      </p:sp>
    </p:spTree>
  </p:cSld>
  <p:clrMap bg1="lt1" tx1="dk1" bg2="lt2" tx2="dk2" accent1="accent1" accent2="accent2" accent3="accent3" accent4="accent4" accent5="accent5" accent6="accent6" hlink="hlink" folHlink="folHlink"/>
  <p:sldLayoutIdLst>
    <p:sldLayoutId id="2147483706" r:id="rId1"/>
    <p:sldLayoutId id="2147483708" r:id="rId2"/>
    <p:sldLayoutId id="2147483709" r:id="rId3"/>
    <p:sldLayoutId id="2147483714" r:id="rId4"/>
    <p:sldLayoutId id="2147483710" r:id="rId5"/>
    <p:sldLayoutId id="2147483711" r:id="rId6"/>
  </p:sldLayoutIdLst>
  <p:transition/>
  <p:timing>
    <p:tnLst>
      <p:par>
        <p:cTn id="1" dur="indefinite" restart="never" nodeType="tmRoot"/>
      </p:par>
    </p:tnLst>
  </p:timing>
  <p:hf sldNum="0" hdr="0"/>
  <p:txStyles>
    <p:title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60000" indent="-360000" algn="l" rtl="0" eaLnBrk="1" fontAlgn="base" hangingPunct="1">
        <a:spcBef>
          <a:spcPts val="400"/>
        </a:spcBef>
        <a:spcAft>
          <a:spcPts val="800"/>
        </a:spcAft>
        <a:buClr>
          <a:srgbClr val="C80F0F"/>
        </a:buClr>
        <a:buFont typeface="Arial" pitchFamily="34" charset="0"/>
        <a:buChar char="•"/>
        <a:tabLst>
          <a:tab pos="2190750" algn="l"/>
        </a:tabLst>
        <a:defRPr sz="1800">
          <a:solidFill>
            <a:srgbClr val="6E6452"/>
          </a:solidFill>
          <a:latin typeface="+mn-lt"/>
          <a:ea typeface="+mn-ea"/>
          <a:cs typeface="+mn-cs"/>
        </a:defRPr>
      </a:lvl1pPr>
      <a:lvl2pPr marL="72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2pPr>
      <a:lvl3pPr marL="108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3pPr>
      <a:lvl4pPr marL="14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4pPr>
      <a:lvl5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12" Type="http://schemas.openxmlformats.org/officeDocument/2006/relationships/hyperlink" Target="http://www.ifcaac.amac.md/"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o-RO" dirty="0" smtClean="0"/>
              <a:t>Andrei Adam</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14/01/2018</a:t>
            </a:fld>
            <a:endParaRPr lang="en-GB" noProof="0" dirty="0"/>
          </a:p>
        </p:txBody>
      </p:sp>
      <p:sp>
        <p:nvSpPr>
          <p:cNvPr id="7" name="Titel 15"/>
          <p:cNvSpPr>
            <a:spLocks noGrp="1"/>
          </p:cNvSpPr>
          <p:nvPr>
            <p:ph type="title"/>
          </p:nvPr>
        </p:nvSpPr>
        <p:spPr>
          <a:xfrm>
            <a:off x="148741" y="1845308"/>
            <a:ext cx="8839199" cy="4416167"/>
          </a:xfrm>
        </p:spPr>
        <p:txBody>
          <a:bodyPr/>
          <a:lstStyle/>
          <a:p>
            <a:pPr algn="ctr"/>
            <a:r>
              <a:rPr lang="ro-RO" b="1" dirty="0" smtClean="0">
                <a:solidFill>
                  <a:srgbClr val="002060"/>
                </a:solidFill>
                <a:latin typeface="Times New Roman" pitchFamily="18" charset="0"/>
                <a:cs typeface="Times New Roman" pitchFamily="18" charset="0"/>
              </a:rPr>
              <a:t>Curs de instruire pentru angajații operatorilor „Apă-Canal”</a:t>
            </a:r>
            <a:r>
              <a:rPr lang="ro-RO" dirty="0" smtClean="0">
                <a:solidFill>
                  <a:srgbClr val="002060"/>
                </a:solidFill>
                <a:latin typeface="Times New Roman" pitchFamily="18" charset="0"/>
                <a:cs typeface="Times New Roman" pitchFamily="18" charset="0"/>
              </a:rPr>
              <a:t/>
            </a:r>
            <a:br>
              <a:rPr lang="ro-RO" dirty="0" smtClean="0">
                <a:solidFill>
                  <a:srgbClr val="002060"/>
                </a:solidFill>
                <a:latin typeface="Times New Roman" pitchFamily="18" charset="0"/>
                <a:cs typeface="Times New Roman" pitchFamily="18" charset="0"/>
              </a:rPr>
            </a:br>
            <a:r>
              <a:rPr lang="ro-RO" dirty="0" smtClean="0">
                <a:solidFill>
                  <a:srgbClr val="002060"/>
                </a:solidFill>
                <a:latin typeface="Times New Roman" pitchFamily="18" charset="0"/>
                <a:cs typeface="Times New Roman" pitchFamily="18" charset="0"/>
              </a:rPr>
              <a:t/>
            </a:r>
            <a:br>
              <a:rPr lang="ro-RO" dirty="0" smtClean="0">
                <a:solidFill>
                  <a:srgbClr val="002060"/>
                </a:solidFill>
                <a:latin typeface="Times New Roman" pitchFamily="18" charset="0"/>
                <a:cs typeface="Times New Roman" pitchFamily="18" charset="0"/>
              </a:rPr>
            </a:br>
            <a:r>
              <a:rPr lang="ro-RO" b="1" dirty="0" smtClean="0">
                <a:solidFill>
                  <a:srgbClr val="FF0000"/>
                </a:solidFill>
                <a:latin typeface="Times New Roman" pitchFamily="18" charset="0"/>
                <a:cs typeface="Times New Roman" pitchFamily="18" charset="0"/>
              </a:rPr>
              <a:t>Modulul 1</a:t>
            </a:r>
            <a:r>
              <a:rPr lang="ro-RO" b="1" dirty="0">
                <a:solidFill>
                  <a:srgbClr val="FF0000"/>
                </a:solidFill>
                <a:latin typeface="Times New Roman" pitchFamily="18" charset="0"/>
                <a:cs typeface="Times New Roman" pitchFamily="18" charset="0"/>
              </a:rPr>
              <a:t>1</a:t>
            </a:r>
            <a:r>
              <a:rPr lang="ro-RO" b="1" dirty="0" smtClean="0">
                <a:solidFill>
                  <a:srgbClr val="FF0000"/>
                </a:solidFill>
                <a:latin typeface="Times New Roman" pitchFamily="18" charset="0"/>
                <a:cs typeface="Times New Roman" pitchFamily="18" charset="0"/>
              </a:rPr>
              <a:t>: </a:t>
            </a:r>
            <a:r>
              <a:rPr lang="ro-RO" b="1" dirty="0" smtClean="0">
                <a:solidFill>
                  <a:srgbClr val="002060"/>
                </a:solidFill>
                <a:latin typeface="Times New Roman" pitchFamily="18" charset="0"/>
                <a:cs typeface="Times New Roman" pitchFamily="18" charset="0"/>
              </a:rPr>
              <a:t> Procedurile de achiziție a bunurilor, lucrărilor și serviciilor utilizate în activitatea titularilor de licențe din sectorul apă și canalizare</a:t>
            </a:r>
            <a:br>
              <a:rPr lang="ro-RO" b="1" dirty="0" smtClean="0">
                <a:solidFill>
                  <a:srgbClr val="002060"/>
                </a:solidFill>
                <a:latin typeface="Times New Roman" pitchFamily="18" charset="0"/>
                <a:cs typeface="Times New Roman" pitchFamily="18" charset="0"/>
              </a:rPr>
            </a:br>
            <a:r>
              <a:rPr lang="ro-RO" altLang="en-US" sz="2000" b="1" dirty="0" smtClean="0">
                <a:solidFill>
                  <a:srgbClr val="FF0000"/>
                </a:solidFill>
                <a:latin typeface="Times New Roman" pitchFamily="18" charset="0"/>
                <a:cs typeface="Times New Roman" pitchFamily="18" charset="0"/>
              </a:rPr>
              <a:t>Sesiunea </a:t>
            </a:r>
            <a:r>
              <a:rPr lang="ro-RO" altLang="en-US" sz="2000" b="1" dirty="0" smtClean="0">
                <a:solidFill>
                  <a:srgbClr val="FF0000"/>
                </a:solidFill>
                <a:latin typeface="Times New Roman" pitchFamily="18" charset="0"/>
                <a:cs typeface="Times New Roman" pitchFamily="18" charset="0"/>
              </a:rPr>
              <a:t>6</a:t>
            </a:r>
            <a:r>
              <a:rPr lang="en-US" altLang="en-US" b="1" dirty="0" smtClean="0">
                <a:solidFill>
                  <a:srgbClr val="000F2E"/>
                </a:solidFill>
                <a:latin typeface="Times New Roman" panose="02020603050405020304" pitchFamily="18" charset="0"/>
                <a:cs typeface="Times New Roman" panose="02020603050405020304" pitchFamily="18" charset="0"/>
              </a:rPr>
              <a:t>:  </a:t>
            </a:r>
            <a:r>
              <a:rPr lang="ro-MO" altLang="ru-RU" sz="1800" b="1" kern="1200" dirty="0">
                <a:solidFill>
                  <a:srgbClr val="002060"/>
                </a:solidFill>
                <a:latin typeface="Times New Roman" pitchFamily="18" charset="0"/>
                <a:cs typeface="Times New Roman" pitchFamily="18" charset="0"/>
              </a:rPr>
              <a:t>Regulamentul</a:t>
            </a:r>
            <a:r>
              <a:rPr lang="ro-MO" altLang="ru-RU" sz="2500" b="1" kern="1200" dirty="0" smtClean="0">
                <a:solidFill>
                  <a:srgbClr val="002060"/>
                </a:solidFill>
                <a:latin typeface="Times New Roman" pitchFamily="18" charset="0"/>
                <a:cs typeface="Times New Roman" pitchFamily="18" charset="0"/>
              </a:rPr>
              <a:t> </a:t>
            </a:r>
            <a:r>
              <a:rPr lang="ro-MO" altLang="ru-RU" sz="1800" b="1" kern="1200" dirty="0" smtClean="0">
                <a:solidFill>
                  <a:srgbClr val="002060"/>
                </a:solidFill>
                <a:latin typeface="Times New Roman" pitchFamily="18" charset="0"/>
                <a:cs typeface="Times New Roman" pitchFamily="18" charset="0"/>
              </a:rPr>
              <a:t>privind </a:t>
            </a:r>
            <a:r>
              <a:rPr lang="ro-MO" altLang="ru-RU" sz="1800" b="1" kern="1200" dirty="0">
                <a:solidFill>
                  <a:srgbClr val="002060"/>
                </a:solidFill>
                <a:latin typeface="Times New Roman" pitchFamily="18" charset="0"/>
                <a:cs typeface="Times New Roman" pitchFamily="18" charset="0"/>
              </a:rPr>
              <a:t>procedurile de achiziţie a bunurilor, lucrărilor şi serviciilor utilizate în activitatea titularilor de licenţă din sectoarele electroenergetic</a:t>
            </a:r>
            <a:r>
              <a:rPr lang="ro-MO" altLang="ru-RU" sz="1800" b="1" kern="1200" dirty="0" smtClean="0">
                <a:solidFill>
                  <a:srgbClr val="002060"/>
                </a:solidFill>
                <a:latin typeface="Times New Roman" pitchFamily="18" charset="0"/>
                <a:cs typeface="Times New Roman" pitchFamily="18" charset="0"/>
              </a:rPr>
              <a:t>,</a:t>
            </a:r>
            <a:r>
              <a:rPr lang="en-US" altLang="ru-RU" sz="1800" b="1" kern="1200" dirty="0" smtClean="0">
                <a:solidFill>
                  <a:srgbClr val="002060"/>
                </a:solidFill>
                <a:latin typeface="Times New Roman" pitchFamily="18" charset="0"/>
                <a:cs typeface="Times New Roman" pitchFamily="18" charset="0"/>
              </a:rPr>
              <a:t> </a:t>
            </a:r>
            <a:r>
              <a:rPr lang="ro-MO" altLang="ru-RU" sz="1800" b="1" kern="1200" dirty="0" smtClean="0">
                <a:solidFill>
                  <a:srgbClr val="002060"/>
                </a:solidFill>
                <a:latin typeface="Times New Roman" pitchFamily="18" charset="0"/>
                <a:cs typeface="Times New Roman" pitchFamily="18" charset="0"/>
              </a:rPr>
              <a:t>termoenergetic</a:t>
            </a:r>
            <a:r>
              <a:rPr lang="ro-MO" altLang="ru-RU" sz="1800" b="1" kern="1200" dirty="0">
                <a:solidFill>
                  <a:srgbClr val="002060"/>
                </a:solidFill>
                <a:latin typeface="Times New Roman" pitchFamily="18" charset="0"/>
                <a:cs typeface="Times New Roman" pitchFamily="18" charset="0"/>
              </a:rPr>
              <a:t>,  gazelor naturale şi a operatorilor </a:t>
            </a:r>
            <a:r>
              <a:rPr lang="ro-MO" altLang="ru-RU" sz="1800" b="1" kern="1200" dirty="0" smtClean="0">
                <a:solidFill>
                  <a:srgbClr val="002060"/>
                </a:solidFill>
                <a:latin typeface="Times New Roman" pitchFamily="18" charset="0"/>
                <a:cs typeface="Times New Roman" pitchFamily="18" charset="0"/>
              </a:rPr>
              <a:t>care</a:t>
            </a:r>
            <a:r>
              <a:rPr lang="en-US" altLang="ru-RU" sz="1800" b="1" kern="1200" dirty="0" smtClean="0">
                <a:solidFill>
                  <a:srgbClr val="002060"/>
                </a:solidFill>
                <a:latin typeface="Times New Roman" pitchFamily="18" charset="0"/>
                <a:cs typeface="Times New Roman" pitchFamily="18" charset="0"/>
              </a:rPr>
              <a:t> </a:t>
            </a:r>
            <a:r>
              <a:rPr lang="ro-MO" altLang="ru-RU" sz="1800" b="1" kern="1200" dirty="0" smtClean="0">
                <a:solidFill>
                  <a:srgbClr val="002060"/>
                </a:solidFill>
                <a:latin typeface="Times New Roman" pitchFamily="18" charset="0"/>
                <a:cs typeface="Times New Roman" pitchFamily="18" charset="0"/>
              </a:rPr>
              <a:t>furnizează </a:t>
            </a:r>
            <a:r>
              <a:rPr lang="ro-MO" altLang="ru-RU" sz="1800" b="1" kern="1200" dirty="0">
                <a:solidFill>
                  <a:srgbClr val="002060"/>
                </a:solidFill>
                <a:latin typeface="Times New Roman" pitchFamily="18" charset="0"/>
                <a:cs typeface="Times New Roman" pitchFamily="18" charset="0"/>
              </a:rPr>
              <a:t>serviciul public de </a:t>
            </a:r>
            <a:r>
              <a:rPr lang="ro-MO" altLang="ru-RU" sz="1800" b="1" kern="1200" dirty="0" smtClean="0">
                <a:solidFill>
                  <a:srgbClr val="002060"/>
                </a:solidFill>
                <a:latin typeface="Times New Roman" pitchFamily="18" charset="0"/>
                <a:cs typeface="Times New Roman" pitchFamily="18" charset="0"/>
              </a:rPr>
              <a:t>alimentarecu </a:t>
            </a:r>
            <a:r>
              <a:rPr lang="ro-MO" altLang="ru-RU" sz="1800" b="1" kern="1200" dirty="0">
                <a:solidFill>
                  <a:srgbClr val="002060"/>
                </a:solidFill>
                <a:latin typeface="Times New Roman" pitchFamily="18" charset="0"/>
                <a:cs typeface="Times New Roman" pitchFamily="18" charset="0"/>
              </a:rPr>
              <a:t>apă şi de </a:t>
            </a:r>
            <a:r>
              <a:rPr lang="ro-MO" altLang="ru-RU" sz="1800" b="1" kern="1200" dirty="0" smtClean="0">
                <a:solidFill>
                  <a:srgbClr val="002060"/>
                </a:solidFill>
                <a:latin typeface="Times New Roman" pitchFamily="18" charset="0"/>
                <a:cs typeface="Times New Roman" pitchFamily="18" charset="0"/>
              </a:rPr>
              <a:t>canalizare nr. 24/2017 din 26.01.2017</a:t>
            </a:r>
            <a:r>
              <a:rPr lang="ro-RO" dirty="0" smtClean="0">
                <a:solidFill>
                  <a:srgbClr val="002060"/>
                </a:solidFill>
                <a:latin typeface="Times New Roman" panose="02020603050405020304" pitchFamily="18" charset="0"/>
                <a:cs typeface="Times New Roman" panose="02020603050405020304" pitchFamily="18" charset="0"/>
              </a:rPr>
              <a:t/>
            </a:r>
            <a:br>
              <a:rPr lang="ro-RO" dirty="0" smtClean="0">
                <a:solidFill>
                  <a:srgbClr val="002060"/>
                </a:solidFill>
                <a:latin typeface="Times New Roman" panose="02020603050405020304" pitchFamily="18" charset="0"/>
                <a:cs typeface="Times New Roman" panose="02020603050405020304" pitchFamily="18" charset="0"/>
              </a:rPr>
            </a:br>
            <a:r>
              <a:rPr lang="ro-RO" dirty="0" smtClean="0">
                <a:solidFill>
                  <a:srgbClr val="000F2E"/>
                </a:solidFill>
                <a:latin typeface="Times New Roman" panose="02020603050405020304" pitchFamily="18" charset="0"/>
                <a:cs typeface="Times New Roman" panose="02020603050405020304" pitchFamily="18" charset="0"/>
              </a:rPr>
              <a:t/>
            </a:r>
            <a:br>
              <a:rPr lang="ro-RO" dirty="0" smtClean="0">
                <a:solidFill>
                  <a:srgbClr val="000F2E"/>
                </a:solidFill>
                <a:latin typeface="Times New Roman" panose="02020603050405020304" pitchFamily="18" charset="0"/>
                <a:cs typeface="Times New Roman" panose="02020603050405020304" pitchFamily="18" charset="0"/>
              </a:rPr>
            </a:br>
            <a:r>
              <a:rPr lang="ro-RO" sz="1800" b="1" i="1" dirty="0" smtClean="0">
                <a:solidFill>
                  <a:srgbClr val="002060"/>
                </a:solidFill>
                <a:latin typeface="Times New Roman" pitchFamily="18" charset="0"/>
                <a:cs typeface="Times New Roman" pitchFamily="18" charset="0"/>
              </a:rPr>
              <a:t>Expert  Andrei Adam</a:t>
            </a:r>
            <a:br>
              <a:rPr lang="ro-RO" sz="1800" b="1" i="1" dirty="0" smtClean="0">
                <a:solidFill>
                  <a:srgbClr val="002060"/>
                </a:solidFill>
                <a:latin typeface="Times New Roman" pitchFamily="18" charset="0"/>
                <a:cs typeface="Times New Roman" pitchFamily="18" charset="0"/>
              </a:rPr>
            </a:br>
            <a:r>
              <a:rPr lang="ro-RO" sz="1800" b="1" i="1" dirty="0" smtClean="0">
                <a:solidFill>
                  <a:srgbClr val="002060"/>
                </a:solidFill>
                <a:latin typeface="Times New Roman" pitchFamily="18" charset="0"/>
                <a:cs typeface="Times New Roman" pitchFamily="18" charset="0"/>
              </a:rPr>
              <a:t>Agenția Națională pentru Reglamentare în Energetică</a:t>
            </a:r>
            <a:r>
              <a:rPr lang="ro-RO" sz="1800" b="1" dirty="0" smtClean="0">
                <a:solidFill>
                  <a:srgbClr val="002060"/>
                </a:solidFill>
                <a:latin typeface="Times New Roman" pitchFamily="18" charset="0"/>
                <a:cs typeface="Times New Roman" pitchFamily="18" charset="0"/>
              </a:rPr>
              <a:t/>
            </a:r>
            <a:br>
              <a:rPr lang="ro-RO" sz="1800" b="1" dirty="0" smtClean="0">
                <a:solidFill>
                  <a:srgbClr val="002060"/>
                </a:solidFill>
                <a:latin typeface="Times New Roman" pitchFamily="18" charset="0"/>
                <a:cs typeface="Times New Roman" pitchFamily="18" charset="0"/>
              </a:rPr>
            </a:br>
            <a:r>
              <a:rPr lang="ro-RO" sz="1600" b="1" dirty="0" smtClean="0">
                <a:solidFill>
                  <a:srgbClr val="002060"/>
                </a:solidFill>
                <a:latin typeface="Times New Roman" pitchFamily="18" charset="0"/>
                <a:cs typeface="Times New Roman" pitchFamily="18" charset="0"/>
              </a:rPr>
              <a:t>17 </a:t>
            </a:r>
            <a:r>
              <a:rPr lang="ro-RO" sz="1600" b="1" dirty="0" smtClean="0">
                <a:solidFill>
                  <a:srgbClr val="002060"/>
                </a:solidFill>
                <a:latin typeface="Times New Roman" pitchFamily="18" charset="0"/>
                <a:cs typeface="Times New Roman" pitchFamily="18" charset="0"/>
              </a:rPr>
              <a:t>– </a:t>
            </a:r>
            <a:r>
              <a:rPr lang="ro-RO" sz="1600" b="1" dirty="0" smtClean="0">
                <a:solidFill>
                  <a:srgbClr val="002060"/>
                </a:solidFill>
                <a:latin typeface="Times New Roman" pitchFamily="18" charset="0"/>
                <a:cs typeface="Times New Roman" pitchFamily="18" charset="0"/>
              </a:rPr>
              <a:t>24 </a:t>
            </a:r>
            <a:r>
              <a:rPr lang="ro-RO" sz="1600" b="1" dirty="0" smtClean="0">
                <a:solidFill>
                  <a:srgbClr val="002060"/>
                </a:solidFill>
                <a:latin typeface="Times New Roman" pitchFamily="18" charset="0"/>
                <a:cs typeface="Times New Roman" pitchFamily="18" charset="0"/>
              </a:rPr>
              <a:t>– </a:t>
            </a:r>
            <a:r>
              <a:rPr lang="ro-RO" sz="1600" b="1" dirty="0" smtClean="0">
                <a:solidFill>
                  <a:srgbClr val="002060"/>
                </a:solidFill>
                <a:latin typeface="Times New Roman" pitchFamily="18" charset="0"/>
                <a:cs typeface="Times New Roman" pitchFamily="18" charset="0"/>
              </a:rPr>
              <a:t>31 ianuarie </a:t>
            </a:r>
            <a:r>
              <a:rPr lang="ro-RO" sz="1600" b="1" dirty="0" smtClean="0">
                <a:solidFill>
                  <a:srgbClr val="002060"/>
                </a:solidFill>
                <a:latin typeface="Times New Roman" pitchFamily="18" charset="0"/>
                <a:cs typeface="Times New Roman" pitchFamily="18" charset="0"/>
              </a:rPr>
              <a:t>2018,  Chișinău</a:t>
            </a:r>
            <a:endParaRPr lang="ro-RO" sz="1600" b="1" dirty="0">
              <a:solidFill>
                <a:srgbClr val="002060"/>
              </a:solidFill>
              <a:latin typeface="Times New Roman" pitchFamily="18" charset="0"/>
              <a:cs typeface="Times New Roman" pitchFamily="18" charset="0"/>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258493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5836" y="923436"/>
            <a:ext cx="7776000" cy="831886"/>
          </a:xfrm>
        </p:spPr>
        <p:txBody>
          <a:bodyPr/>
          <a:lstStyle/>
          <a:p>
            <a:pPr lvl="0" algn="ctr" eaLnBrk="0" hangingPunct="0"/>
            <a: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r>
              <a:rPr lang="ro-RO" altLang="ro-RO" sz="800" kern="1200" dirty="0">
                <a:solidFill>
                  <a:srgbClr val="000000"/>
                </a:solidFill>
                <a:latin typeface="Arial" charset="0"/>
                <a:ea typeface="+mn-ea"/>
                <a:cs typeface="+mn-cs"/>
              </a:rPr>
              <a:t/>
            </a:r>
            <a:br>
              <a:rPr lang="ro-RO" altLang="ro-RO" sz="800" kern="1200" dirty="0">
                <a:solidFill>
                  <a:srgbClr val="000000"/>
                </a:solidFill>
                <a:latin typeface="Arial" charset="0"/>
                <a:ea typeface="+mn-ea"/>
                <a:cs typeface="+mn-cs"/>
              </a:rPr>
            </a:b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r>
              <a:rPr lang="ro-RO" altLang="ro-RO" sz="900" kern="1200" dirty="0" smtClean="0">
                <a:solidFill>
                  <a:srgbClr val="A6A6A6"/>
                </a:solidFill>
                <a:latin typeface="Arial" panose="020B0604020202020204" pitchFamily="34" charset="0"/>
                <a:ea typeface="Calibri" panose="020F0502020204030204" pitchFamily="34" charset="0"/>
                <a:cs typeface="Calibri" panose="020F0502020204030204" pitchFamily="34" charset="0"/>
              </a:rPr>
              <a:t>”</a:t>
            </a:r>
            <a:br>
              <a:rPr lang="ro-RO" altLang="ro-RO" sz="900" kern="1200" dirty="0" smtClean="0">
                <a:solidFill>
                  <a:srgbClr val="A6A6A6"/>
                </a:solidFill>
                <a:latin typeface="Arial" panose="020B0604020202020204" pitchFamily="34" charset="0"/>
                <a:ea typeface="Calibri" panose="020F0502020204030204" pitchFamily="34" charset="0"/>
                <a:cs typeface="Calibri" panose="020F0502020204030204" pitchFamily="34" charset="0"/>
              </a:rPr>
            </a:br>
            <a:r>
              <a:rPr lang="ro-MO" altLang="ru-RU" sz="1800" b="1" kern="1200" dirty="0">
                <a:solidFill>
                  <a:srgbClr val="000000"/>
                </a:solidFill>
                <a:latin typeface="Times New Roman" pitchFamily="18" charset="0"/>
                <a:ea typeface="Calibri" pitchFamily="34" charset="0"/>
                <a:cs typeface="Times New Roman" pitchFamily="18" charset="0"/>
              </a:rPr>
              <a:t>Comisia de </a:t>
            </a:r>
            <a:r>
              <a:rPr lang="ro-MO" altLang="ru-RU" sz="1800" b="1" kern="1200" dirty="0" smtClean="0">
                <a:solidFill>
                  <a:srgbClr val="000000"/>
                </a:solidFill>
                <a:latin typeface="Times New Roman" pitchFamily="18" charset="0"/>
                <a:ea typeface="Calibri" pitchFamily="34" charset="0"/>
                <a:cs typeface="Times New Roman" pitchFamily="18" charset="0"/>
              </a:rPr>
              <a:t>achiziții</a:t>
            </a:r>
            <a:endParaRPr lang="ru-RU" dirty="0"/>
          </a:p>
        </p:txBody>
      </p:sp>
      <p:sp>
        <p:nvSpPr>
          <p:cNvPr id="3" name="Нижний колонтитул 2"/>
          <p:cNvSpPr>
            <a:spLocks noGrp="1"/>
          </p:cNvSpPr>
          <p:nvPr>
            <p:ph type="ftr" sz="quarter" idx="10"/>
          </p:nvPr>
        </p:nvSpPr>
        <p:spPr/>
        <p:txBody>
          <a:bodyPr/>
          <a:lstStyle/>
          <a:p>
            <a:r>
              <a:rPr lang="ro-MO" dirty="0" smtClean="0"/>
              <a:t>ANRE</a:t>
            </a:r>
            <a:endParaRPr lang="de-DE" dirty="0"/>
          </a:p>
        </p:txBody>
      </p:sp>
      <p:sp>
        <p:nvSpPr>
          <p:cNvPr id="4" name="Дата 3"/>
          <p:cNvSpPr>
            <a:spLocks noGrp="1"/>
          </p:cNvSpPr>
          <p:nvPr>
            <p:ph type="dt" sz="half" idx="11"/>
          </p:nvPr>
        </p:nvSpPr>
        <p:spPr/>
        <p:txBody>
          <a:bodyPr/>
          <a:lstStyle/>
          <a:p>
            <a:fld id="{0F9A5078-6F60-49E2-B50D-11C30D454C38}" type="datetime1">
              <a:rPr lang="en-GB" noProof="0" smtClean="0"/>
              <a:pPr/>
              <a:t>14/01/2018</a:t>
            </a:fld>
            <a:endParaRPr lang="en-GB" noProof="0" dirty="0"/>
          </a:p>
        </p:txBody>
      </p:sp>
      <p:sp>
        <p:nvSpPr>
          <p:cNvPr id="5" name="Объект 4"/>
          <p:cNvSpPr>
            <a:spLocks noGrp="1"/>
          </p:cNvSpPr>
          <p:nvPr>
            <p:ph idx="1"/>
          </p:nvPr>
        </p:nvSpPr>
        <p:spPr>
          <a:xfrm>
            <a:off x="308919" y="1730829"/>
            <a:ext cx="8513805" cy="4728028"/>
          </a:xfrm>
        </p:spPr>
        <p:txBody>
          <a:bodyPr/>
          <a:lstStyle/>
          <a:p>
            <a:pPr>
              <a:spcBef>
                <a:spcPts val="0"/>
              </a:spcBef>
              <a:spcAft>
                <a:spcPts val="0"/>
              </a:spcAft>
            </a:pPr>
            <a:r>
              <a:rPr lang="ro-RO" sz="2300" dirty="0" smtClean="0">
                <a:solidFill>
                  <a:schemeClr val="tx1"/>
                </a:solidFill>
                <a:latin typeface="Times New Roman" pitchFamily="18" charset="0"/>
                <a:cs typeface="Times New Roman" pitchFamily="18" charset="0"/>
              </a:rPr>
              <a:t>Achizițiile se realizează</a:t>
            </a:r>
            <a:r>
              <a:rPr lang="vi-VN" sz="2300" dirty="0" smtClean="0">
                <a:solidFill>
                  <a:schemeClr val="tx1"/>
                </a:solidFill>
                <a:latin typeface="Times New Roman" pitchFamily="18" charset="0"/>
                <a:cs typeface="Times New Roman" pitchFamily="18" charset="0"/>
              </a:rPr>
              <a:t> </a:t>
            </a:r>
            <a:r>
              <a:rPr lang="vi-VN" sz="2300" dirty="0">
                <a:solidFill>
                  <a:schemeClr val="tx1"/>
                </a:solidFill>
                <a:latin typeface="Times New Roman" pitchFamily="18" charset="0"/>
                <a:cs typeface="Times New Roman" pitchFamily="18" charset="0"/>
              </a:rPr>
              <a:t>prin intermediul unei Comisii de </a:t>
            </a:r>
            <a:r>
              <a:rPr lang="vi-VN" sz="2300" dirty="0" smtClean="0">
                <a:solidFill>
                  <a:schemeClr val="tx1"/>
                </a:solidFill>
                <a:latin typeface="Times New Roman" pitchFamily="18" charset="0"/>
                <a:cs typeface="Times New Roman" pitchFamily="18" charset="0"/>
              </a:rPr>
              <a:t>achiziţii (</a:t>
            </a:r>
            <a:r>
              <a:rPr lang="ro-RO" sz="2300" dirty="0" smtClean="0">
                <a:solidFill>
                  <a:schemeClr val="tx1"/>
                </a:solidFill>
                <a:latin typeface="Times New Roman" pitchFamily="18" charset="0"/>
                <a:cs typeface="Times New Roman" pitchFamily="18" charset="0"/>
              </a:rPr>
              <a:t>după caz </a:t>
            </a:r>
            <a:r>
              <a:rPr lang="vi-VN" sz="2300" dirty="0" smtClean="0">
                <a:solidFill>
                  <a:schemeClr val="tx1"/>
                </a:solidFill>
                <a:latin typeface="Times New Roman" pitchFamily="18" charset="0"/>
                <a:cs typeface="Times New Roman" pitchFamily="18" charset="0"/>
              </a:rPr>
              <a:t>mai </a:t>
            </a:r>
            <a:r>
              <a:rPr lang="vi-VN" sz="2300" dirty="0">
                <a:solidFill>
                  <a:schemeClr val="tx1"/>
                </a:solidFill>
                <a:latin typeface="Times New Roman" pitchFamily="18" charset="0"/>
                <a:cs typeface="Times New Roman" pitchFamily="18" charset="0"/>
              </a:rPr>
              <a:t>multe Comisii de achiziţii specializate pe tipuri de achiziţii</a:t>
            </a:r>
            <a:r>
              <a:rPr lang="vi-VN" sz="2300" dirty="0" smtClean="0">
                <a:solidFill>
                  <a:schemeClr val="tx1"/>
                </a:solidFill>
                <a:latin typeface="Times New Roman" pitchFamily="18" charset="0"/>
                <a:cs typeface="Times New Roman" pitchFamily="18" charset="0"/>
              </a:rPr>
              <a:t>)</a:t>
            </a:r>
            <a:r>
              <a:rPr lang="ro-RO" sz="2300" dirty="0" smtClean="0">
                <a:solidFill>
                  <a:schemeClr val="tx1"/>
                </a:solidFill>
                <a:latin typeface="Times New Roman" pitchFamily="18" charset="0"/>
                <a:cs typeface="Times New Roman" pitchFamily="18" charset="0"/>
              </a:rPr>
              <a:t>.</a:t>
            </a:r>
            <a:r>
              <a:rPr lang="vi-VN" sz="2300" dirty="0" smtClean="0">
                <a:solidFill>
                  <a:schemeClr val="tx1"/>
                </a:solidFill>
                <a:latin typeface="Times New Roman" pitchFamily="18" charset="0"/>
                <a:cs typeface="Times New Roman" pitchFamily="18" charset="0"/>
              </a:rPr>
              <a:t> </a:t>
            </a:r>
            <a:endParaRPr lang="ro-RO" sz="2300" dirty="0" smtClean="0">
              <a:solidFill>
                <a:schemeClr val="tx1"/>
              </a:solidFill>
              <a:latin typeface="Times New Roman" pitchFamily="18" charset="0"/>
              <a:cs typeface="Times New Roman" pitchFamily="18" charset="0"/>
            </a:endParaRPr>
          </a:p>
          <a:p>
            <a:pPr>
              <a:spcBef>
                <a:spcPts val="0"/>
              </a:spcBef>
              <a:spcAft>
                <a:spcPts val="0"/>
              </a:spcAft>
            </a:pPr>
            <a:r>
              <a:rPr lang="ro-RO" sz="2300" dirty="0" smtClean="0">
                <a:solidFill>
                  <a:schemeClr val="tx1"/>
                </a:solidFill>
                <a:latin typeface="Times New Roman" pitchFamily="18" charset="0"/>
                <a:cs typeface="Times New Roman" pitchFamily="18" charset="0"/>
              </a:rPr>
              <a:t>Comisiile poartă caracter permanent, în cadrul acestora pot fi atrași specialiști în calitate de consultanți sau dacă este necesar pentru o achiziție anumită, specialiștii pot fi împuterniciți cu funcții de membru.</a:t>
            </a:r>
          </a:p>
          <a:p>
            <a:pPr>
              <a:spcBef>
                <a:spcPts val="0"/>
              </a:spcBef>
              <a:spcAft>
                <a:spcPts val="0"/>
              </a:spcAft>
            </a:pPr>
            <a:r>
              <a:rPr lang="ro-RO" sz="2300" dirty="0" smtClean="0">
                <a:solidFill>
                  <a:schemeClr val="tx1"/>
                </a:solidFill>
                <a:latin typeface="Times New Roman" pitchFamily="18" charset="0"/>
                <a:cs typeface="Times New Roman" pitchFamily="18" charset="0"/>
              </a:rPr>
              <a:t>Comisia </a:t>
            </a:r>
            <a:r>
              <a:rPr lang="ro-RO" sz="2300" dirty="0">
                <a:solidFill>
                  <a:schemeClr val="tx1"/>
                </a:solidFill>
                <a:latin typeface="Times New Roman" pitchFamily="18" charset="0"/>
                <a:cs typeface="Times New Roman" pitchFamily="18" charset="0"/>
              </a:rPr>
              <a:t>de achiziții este constituită din cel puțin </a:t>
            </a:r>
            <a:r>
              <a:rPr lang="vi-VN" sz="2300" dirty="0">
                <a:solidFill>
                  <a:schemeClr val="tx1"/>
                </a:solidFill>
                <a:latin typeface="Times New Roman" pitchFamily="18" charset="0"/>
                <a:cs typeface="Times New Roman" pitchFamily="18" charset="0"/>
              </a:rPr>
              <a:t>de 3 membri.</a:t>
            </a:r>
            <a:r>
              <a:rPr lang="ro-RO" sz="2300" dirty="0">
                <a:solidFill>
                  <a:schemeClr val="tx1"/>
                </a:solidFill>
                <a:latin typeface="Times New Roman" pitchFamily="18" charset="0"/>
                <a:cs typeface="Times New Roman" pitchFamily="18" charset="0"/>
              </a:rPr>
              <a:t> </a:t>
            </a:r>
            <a:endParaRPr lang="ro-RO" sz="2300" dirty="0" smtClean="0">
              <a:solidFill>
                <a:schemeClr val="tx1"/>
              </a:solidFill>
              <a:latin typeface="Times New Roman" pitchFamily="18" charset="0"/>
              <a:cs typeface="Times New Roman" pitchFamily="18" charset="0"/>
            </a:endParaRPr>
          </a:p>
          <a:p>
            <a:pPr>
              <a:spcBef>
                <a:spcPts val="0"/>
              </a:spcBef>
              <a:spcAft>
                <a:spcPts val="0"/>
              </a:spcAft>
            </a:pPr>
            <a:r>
              <a:rPr lang="ro-RO" sz="2300" dirty="0" smtClean="0">
                <a:solidFill>
                  <a:schemeClr val="tx1"/>
                </a:solidFill>
                <a:latin typeface="Times New Roman" pitchFamily="18" charset="0"/>
                <a:cs typeface="Times New Roman" pitchFamily="18" charset="0"/>
              </a:rPr>
              <a:t>Pentru a asigura continuitatea și cvorumul permanent, obligatoriu prin ordinul directorului se stabilește portofoliul membrilor supleanți în cadrul Comisiei de achiziții. Cvorumul este asigurat de mai mult de 50% din numărul membrilor dar nu mai puțin de 3. Decizia se aprobă cu votul majorității celor prezenți la ședință.</a:t>
            </a:r>
            <a:endParaRPr lang="vi-VN" sz="2300" dirty="0">
              <a:solidFill>
                <a:schemeClr val="tx1"/>
              </a:solidFill>
              <a:latin typeface="Times New Roman" pitchFamily="18" charset="0"/>
              <a:cs typeface="Times New Roman" pitchFamily="18" charset="0"/>
            </a:endParaRPr>
          </a:p>
        </p:txBody>
      </p:sp>
      <p:pic>
        <p:nvPicPr>
          <p:cNvPr id="6"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236402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5836" y="923436"/>
            <a:ext cx="7776000" cy="831886"/>
          </a:xfrm>
        </p:spPr>
        <p:txBody>
          <a:bodyPr/>
          <a:lstStyle/>
          <a:p>
            <a:pPr lvl="0" algn="ctr" eaLnBrk="0" hangingPunct="0"/>
            <a: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r>
              <a:rPr lang="ro-RO" altLang="ro-RO" sz="800" kern="1200" dirty="0">
                <a:solidFill>
                  <a:srgbClr val="000000"/>
                </a:solidFill>
                <a:latin typeface="Arial" charset="0"/>
                <a:ea typeface="+mn-ea"/>
                <a:cs typeface="+mn-cs"/>
              </a:rPr>
              <a:t/>
            </a:r>
            <a:br>
              <a:rPr lang="ro-RO" altLang="ro-RO" sz="800" kern="1200" dirty="0">
                <a:solidFill>
                  <a:srgbClr val="000000"/>
                </a:solidFill>
                <a:latin typeface="Arial" charset="0"/>
                <a:ea typeface="+mn-ea"/>
                <a:cs typeface="+mn-cs"/>
              </a:rPr>
            </a:b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r>
              <a:rPr lang="ro-RO" altLang="ro-RO" sz="900" kern="1200" dirty="0" smtClean="0">
                <a:solidFill>
                  <a:srgbClr val="A6A6A6"/>
                </a:solidFill>
                <a:latin typeface="Arial" panose="020B0604020202020204" pitchFamily="34" charset="0"/>
                <a:ea typeface="Calibri" panose="020F0502020204030204" pitchFamily="34" charset="0"/>
                <a:cs typeface="Calibri" panose="020F0502020204030204" pitchFamily="34" charset="0"/>
              </a:rPr>
              <a:t>”</a:t>
            </a:r>
            <a:br>
              <a:rPr lang="ro-RO" altLang="ro-RO" sz="900" kern="1200" dirty="0" smtClean="0">
                <a:solidFill>
                  <a:srgbClr val="A6A6A6"/>
                </a:solidFill>
                <a:latin typeface="Arial" panose="020B0604020202020204" pitchFamily="34" charset="0"/>
                <a:ea typeface="Calibri" panose="020F0502020204030204" pitchFamily="34" charset="0"/>
                <a:cs typeface="Calibri" panose="020F0502020204030204" pitchFamily="34" charset="0"/>
              </a:rPr>
            </a:br>
            <a:r>
              <a:rPr lang="ro-MO" altLang="ru-RU" sz="1800" b="1" kern="1200" dirty="0">
                <a:solidFill>
                  <a:srgbClr val="000000"/>
                </a:solidFill>
                <a:latin typeface="Times New Roman" pitchFamily="18" charset="0"/>
                <a:ea typeface="Calibri" pitchFamily="34" charset="0"/>
                <a:cs typeface="Times New Roman" pitchFamily="18" charset="0"/>
              </a:rPr>
              <a:t>Funcțiile Comisiei  de achiziții</a:t>
            </a:r>
            <a:endParaRPr lang="ru-RU" dirty="0"/>
          </a:p>
        </p:txBody>
      </p:sp>
      <p:sp>
        <p:nvSpPr>
          <p:cNvPr id="3" name="Нижний колонтитул 2"/>
          <p:cNvSpPr>
            <a:spLocks noGrp="1"/>
          </p:cNvSpPr>
          <p:nvPr>
            <p:ph type="ftr" sz="quarter" idx="10"/>
          </p:nvPr>
        </p:nvSpPr>
        <p:spPr/>
        <p:txBody>
          <a:bodyPr/>
          <a:lstStyle/>
          <a:p>
            <a:r>
              <a:rPr lang="ro-MO" dirty="0" smtClean="0"/>
              <a:t>ANRE</a:t>
            </a:r>
            <a:endParaRPr lang="de-DE" dirty="0"/>
          </a:p>
        </p:txBody>
      </p:sp>
      <p:sp>
        <p:nvSpPr>
          <p:cNvPr id="4" name="Дата 3"/>
          <p:cNvSpPr>
            <a:spLocks noGrp="1"/>
          </p:cNvSpPr>
          <p:nvPr>
            <p:ph type="dt" sz="half" idx="11"/>
          </p:nvPr>
        </p:nvSpPr>
        <p:spPr/>
        <p:txBody>
          <a:bodyPr/>
          <a:lstStyle/>
          <a:p>
            <a:fld id="{0F9A5078-6F60-49E2-B50D-11C30D454C38}" type="datetime1">
              <a:rPr lang="en-GB" noProof="0" smtClean="0"/>
              <a:pPr/>
              <a:t>14/01/2018</a:t>
            </a:fld>
            <a:endParaRPr lang="en-GB" noProof="0" dirty="0"/>
          </a:p>
        </p:txBody>
      </p:sp>
      <p:sp>
        <p:nvSpPr>
          <p:cNvPr id="5" name="Объект 4"/>
          <p:cNvSpPr>
            <a:spLocks noGrp="1"/>
          </p:cNvSpPr>
          <p:nvPr>
            <p:ph idx="1"/>
          </p:nvPr>
        </p:nvSpPr>
        <p:spPr>
          <a:xfrm>
            <a:off x="308919" y="1730829"/>
            <a:ext cx="8513805" cy="4728028"/>
          </a:xfrm>
        </p:spPr>
        <p:txBody>
          <a:bodyPr/>
          <a:lstStyle/>
          <a:p>
            <a:r>
              <a:rPr lang="vi-VN" sz="2300" dirty="0" smtClean="0">
                <a:solidFill>
                  <a:schemeClr val="tx1"/>
                </a:solidFill>
                <a:latin typeface="Times New Roman" pitchFamily="18" charset="0"/>
                <a:cs typeface="Times New Roman" pitchFamily="18" charset="0"/>
              </a:rPr>
              <a:t>Comisia </a:t>
            </a:r>
            <a:r>
              <a:rPr lang="vi-VN" sz="2300" dirty="0">
                <a:solidFill>
                  <a:schemeClr val="tx1"/>
                </a:solidFill>
                <a:latin typeface="Times New Roman" pitchFamily="18" charset="0"/>
                <a:cs typeface="Times New Roman" pitchFamily="18" charset="0"/>
              </a:rPr>
              <a:t>de achiziții are următoare funcții:</a:t>
            </a:r>
          </a:p>
          <a:p>
            <a:r>
              <a:rPr lang="vi-VN" sz="2300" dirty="0">
                <a:solidFill>
                  <a:schemeClr val="tx1"/>
                </a:solidFill>
                <a:latin typeface="Times New Roman" pitchFamily="18" charset="0"/>
                <a:cs typeface="Times New Roman" pitchFamily="18" charset="0"/>
              </a:rPr>
              <a:t>a) determină şi stabileşte procedura de achiziţii, stabileşte priorităţile şi valorile estimate ale contractelor de achiziţii;</a:t>
            </a:r>
          </a:p>
          <a:p>
            <a:r>
              <a:rPr lang="vi-VN" sz="2300" dirty="0">
                <a:solidFill>
                  <a:schemeClr val="tx1"/>
                </a:solidFill>
                <a:latin typeface="Times New Roman" pitchFamily="18" charset="0"/>
                <a:cs typeface="Times New Roman" pitchFamily="18" charset="0"/>
              </a:rPr>
              <a:t>b) iniţiază şi desfăşoară procedura de achiziţie;</a:t>
            </a:r>
          </a:p>
          <a:p>
            <a:r>
              <a:rPr lang="vi-VN" sz="2300" dirty="0">
                <a:solidFill>
                  <a:schemeClr val="tx1"/>
                </a:solidFill>
                <a:latin typeface="Times New Roman" pitchFamily="18" charset="0"/>
                <a:cs typeface="Times New Roman" pitchFamily="18" charset="0"/>
              </a:rPr>
              <a:t>c) pregăteşte documentaţia de atribuire; </a:t>
            </a:r>
          </a:p>
          <a:p>
            <a:r>
              <a:rPr lang="vi-VN" sz="2300" dirty="0">
                <a:solidFill>
                  <a:schemeClr val="tx1"/>
                </a:solidFill>
                <a:latin typeface="Times New Roman" pitchFamily="18" charset="0"/>
                <a:cs typeface="Times New Roman" pitchFamily="18" charset="0"/>
              </a:rPr>
              <a:t>d) întocmeşte şi înaintează spre publicare anunţurile şi/sau invitaţiile de participare;</a:t>
            </a:r>
          </a:p>
          <a:p>
            <a:endParaRPr lang="ru-RU" sz="2300" dirty="0">
              <a:latin typeface="Times New Roman" pitchFamily="18" charset="0"/>
              <a:cs typeface="Times New Roman" pitchFamily="18" charset="0"/>
            </a:endParaRPr>
          </a:p>
        </p:txBody>
      </p:sp>
      <p:pic>
        <p:nvPicPr>
          <p:cNvPr id="6"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52299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5836" y="923436"/>
            <a:ext cx="7776000" cy="831886"/>
          </a:xfrm>
        </p:spPr>
        <p:txBody>
          <a:bodyPr/>
          <a:lstStyle/>
          <a:p>
            <a:pPr lvl="0" algn="ctr" eaLnBrk="0" hangingPunct="0"/>
            <a: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r>
              <a:rPr lang="ro-RO" altLang="ro-RO" sz="800" kern="1200" dirty="0">
                <a:solidFill>
                  <a:srgbClr val="000000"/>
                </a:solidFill>
                <a:latin typeface="Arial" charset="0"/>
                <a:ea typeface="+mn-ea"/>
                <a:cs typeface="+mn-cs"/>
              </a:rPr>
              <a:t/>
            </a:r>
            <a:br>
              <a:rPr lang="ro-RO" altLang="ro-RO" sz="800" kern="1200" dirty="0">
                <a:solidFill>
                  <a:srgbClr val="000000"/>
                </a:solidFill>
                <a:latin typeface="Arial" charset="0"/>
                <a:ea typeface="+mn-ea"/>
                <a:cs typeface="+mn-cs"/>
              </a:rPr>
            </a:b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r>
              <a:rPr lang="ro-RO" altLang="ro-RO" sz="900" kern="1200" dirty="0" smtClean="0">
                <a:solidFill>
                  <a:srgbClr val="A6A6A6"/>
                </a:solidFill>
                <a:latin typeface="Arial" panose="020B0604020202020204" pitchFamily="34" charset="0"/>
                <a:ea typeface="Calibri" panose="020F0502020204030204" pitchFamily="34" charset="0"/>
                <a:cs typeface="Calibri" panose="020F0502020204030204" pitchFamily="34" charset="0"/>
              </a:rPr>
              <a:t>”</a:t>
            </a:r>
            <a:br>
              <a:rPr lang="ro-RO" altLang="ro-RO" sz="900" kern="1200" dirty="0" smtClean="0">
                <a:solidFill>
                  <a:srgbClr val="A6A6A6"/>
                </a:solidFill>
                <a:latin typeface="Arial" panose="020B0604020202020204" pitchFamily="34" charset="0"/>
                <a:ea typeface="Calibri" panose="020F0502020204030204" pitchFamily="34" charset="0"/>
                <a:cs typeface="Calibri" panose="020F0502020204030204" pitchFamily="34" charset="0"/>
              </a:rPr>
            </a:br>
            <a:r>
              <a:rPr lang="ro-MO" altLang="ru-RU" sz="1800" b="1" kern="1200" dirty="0">
                <a:solidFill>
                  <a:srgbClr val="000000"/>
                </a:solidFill>
                <a:latin typeface="Times New Roman" pitchFamily="18" charset="0"/>
                <a:ea typeface="Calibri" pitchFamily="34" charset="0"/>
                <a:cs typeface="Times New Roman" pitchFamily="18" charset="0"/>
              </a:rPr>
              <a:t>Funcțiile Comisiei  de achiziții.</a:t>
            </a: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
            </a:r>
            <a:b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br>
            <a:endParaRPr lang="ru-RU" dirty="0"/>
          </a:p>
        </p:txBody>
      </p:sp>
      <p:sp>
        <p:nvSpPr>
          <p:cNvPr id="3" name="Нижний колонтитул 2"/>
          <p:cNvSpPr>
            <a:spLocks noGrp="1"/>
          </p:cNvSpPr>
          <p:nvPr>
            <p:ph type="ftr" sz="quarter" idx="10"/>
          </p:nvPr>
        </p:nvSpPr>
        <p:spPr/>
        <p:txBody>
          <a:bodyPr/>
          <a:lstStyle/>
          <a:p>
            <a:r>
              <a:rPr lang="ro-MO" dirty="0" smtClean="0"/>
              <a:t>ANRE</a:t>
            </a:r>
            <a:endParaRPr lang="de-DE" dirty="0"/>
          </a:p>
        </p:txBody>
      </p:sp>
      <p:sp>
        <p:nvSpPr>
          <p:cNvPr id="4" name="Дата 3"/>
          <p:cNvSpPr>
            <a:spLocks noGrp="1"/>
          </p:cNvSpPr>
          <p:nvPr>
            <p:ph type="dt" sz="half" idx="11"/>
          </p:nvPr>
        </p:nvSpPr>
        <p:spPr/>
        <p:txBody>
          <a:bodyPr/>
          <a:lstStyle/>
          <a:p>
            <a:fld id="{0F9A5078-6F60-49E2-B50D-11C30D454C38}" type="datetime1">
              <a:rPr lang="en-GB" noProof="0" smtClean="0"/>
              <a:pPr/>
              <a:t>14/01/2018</a:t>
            </a:fld>
            <a:endParaRPr lang="en-GB" noProof="0" dirty="0"/>
          </a:p>
        </p:txBody>
      </p:sp>
      <p:sp>
        <p:nvSpPr>
          <p:cNvPr id="5" name="Объект 4"/>
          <p:cNvSpPr>
            <a:spLocks noGrp="1"/>
          </p:cNvSpPr>
          <p:nvPr>
            <p:ph idx="1"/>
          </p:nvPr>
        </p:nvSpPr>
        <p:spPr>
          <a:xfrm>
            <a:off x="321275" y="1730829"/>
            <a:ext cx="8439665" cy="4533171"/>
          </a:xfrm>
        </p:spPr>
        <p:txBody>
          <a:bodyPr/>
          <a:lstStyle/>
          <a:p>
            <a:pPr algn="just" eaLnBrk="0" hangingPunct="0">
              <a:lnSpc>
                <a:spcPct val="107000"/>
              </a:lnSpc>
              <a:spcBef>
                <a:spcPct val="20000"/>
              </a:spcBef>
              <a:spcAft>
                <a:spcPct val="0"/>
              </a:spcAft>
              <a:buClrTx/>
              <a:tabLst/>
              <a:defRPr/>
            </a:pPr>
            <a:r>
              <a:rPr lang="vi-VN" sz="2300" dirty="0">
                <a:solidFill>
                  <a:schemeClr val="tx1"/>
                </a:solidFill>
                <a:latin typeface="Times New Roman" pitchFamily="18" charset="0"/>
                <a:cs typeface="Times New Roman" pitchFamily="18" charset="0"/>
              </a:rPr>
              <a:t>Comisia de achiziții are următoare funcții:</a:t>
            </a:r>
          </a:p>
          <a:p>
            <a:pPr lvl="0" algn="just" eaLnBrk="0" hangingPunct="0">
              <a:lnSpc>
                <a:spcPct val="107000"/>
              </a:lnSpc>
              <a:spcBef>
                <a:spcPct val="20000"/>
              </a:spcBef>
              <a:spcAft>
                <a:spcPct val="0"/>
              </a:spcAft>
              <a:buClrTx/>
              <a:tabLst/>
              <a:defRPr/>
            </a:pPr>
            <a:r>
              <a:rPr lang="vi-VN" altLang="ru-RU" sz="2300" kern="1200" dirty="0" smtClean="0">
                <a:solidFill>
                  <a:prstClr val="black"/>
                </a:solidFill>
                <a:latin typeface="Times New Roman" pitchFamily="18" charset="0"/>
                <a:cs typeface="Times New Roman" pitchFamily="18" charset="0"/>
              </a:rPr>
              <a:t>e</a:t>
            </a:r>
            <a:r>
              <a:rPr lang="vi-VN" altLang="ru-RU" sz="2300" kern="1200" dirty="0">
                <a:solidFill>
                  <a:prstClr val="black"/>
                </a:solidFill>
                <a:latin typeface="Times New Roman" pitchFamily="18" charset="0"/>
                <a:cs typeface="Times New Roman" pitchFamily="18" charset="0"/>
              </a:rPr>
              <a:t>) deschide şi califică ofertele, atribuie contracte de achiziţii;</a:t>
            </a:r>
          </a:p>
          <a:p>
            <a:pPr lvl="0" algn="just" eaLnBrk="0" hangingPunct="0">
              <a:lnSpc>
                <a:spcPct val="107000"/>
              </a:lnSpc>
              <a:spcBef>
                <a:spcPct val="20000"/>
              </a:spcBef>
              <a:spcAft>
                <a:spcPct val="0"/>
              </a:spcAft>
              <a:buClrTx/>
              <a:tabLst/>
              <a:defRPr/>
            </a:pPr>
            <a:r>
              <a:rPr lang="vi-VN" altLang="ru-RU" sz="2300" kern="1200" dirty="0">
                <a:solidFill>
                  <a:prstClr val="black"/>
                </a:solidFill>
                <a:latin typeface="Times New Roman" pitchFamily="18" charset="0"/>
                <a:cs typeface="Times New Roman" pitchFamily="18" charset="0"/>
              </a:rPr>
              <a:t>f) pregăteşte materialele pentru încheierea contractelor de achiziţii; </a:t>
            </a:r>
            <a:endParaRPr lang="ro-MO" altLang="ru-RU" sz="2300" kern="1200" dirty="0">
              <a:solidFill>
                <a:prstClr val="black"/>
              </a:solidFill>
              <a:latin typeface="Times New Roman" pitchFamily="18" charset="0"/>
              <a:cs typeface="Times New Roman" pitchFamily="18" charset="0"/>
            </a:endParaRPr>
          </a:p>
          <a:p>
            <a:pPr lvl="0" algn="just" eaLnBrk="0" hangingPunct="0">
              <a:lnSpc>
                <a:spcPct val="107000"/>
              </a:lnSpc>
              <a:spcBef>
                <a:spcPct val="20000"/>
              </a:spcBef>
              <a:spcAft>
                <a:spcPct val="0"/>
              </a:spcAft>
              <a:buClrTx/>
              <a:tabLst/>
              <a:defRPr/>
            </a:pPr>
            <a:r>
              <a:rPr lang="vi-VN" altLang="ru-RU" sz="2300" kern="1200" dirty="0">
                <a:solidFill>
                  <a:prstClr val="black"/>
                </a:solidFill>
                <a:latin typeface="Times New Roman" pitchFamily="18" charset="0"/>
                <a:cs typeface="Times New Roman" pitchFamily="18" charset="0"/>
              </a:rPr>
              <a:t>g) desfăşoară un dialog competitiv cu operatorii economici selectaţi;</a:t>
            </a:r>
          </a:p>
          <a:p>
            <a:pPr lvl="0" algn="just" eaLnBrk="0" hangingPunct="0">
              <a:lnSpc>
                <a:spcPct val="107000"/>
              </a:lnSpc>
              <a:spcBef>
                <a:spcPct val="20000"/>
              </a:spcBef>
              <a:spcAft>
                <a:spcPct val="0"/>
              </a:spcAft>
              <a:buClrTx/>
              <a:tabLst/>
              <a:defRPr/>
            </a:pPr>
            <a:r>
              <a:rPr lang="vi-VN" altLang="ru-RU" sz="2300" kern="1200" dirty="0">
                <a:solidFill>
                  <a:prstClr val="black"/>
                </a:solidFill>
                <a:latin typeface="Times New Roman" pitchFamily="18" charset="0"/>
                <a:cs typeface="Times New Roman" pitchFamily="18" charset="0"/>
              </a:rPr>
              <a:t>h) întocmeşte lista de interdicţie;</a:t>
            </a:r>
          </a:p>
          <a:p>
            <a:pPr lvl="0" algn="just" eaLnBrk="0" hangingPunct="0">
              <a:lnSpc>
                <a:spcPct val="107000"/>
              </a:lnSpc>
              <a:spcBef>
                <a:spcPct val="20000"/>
              </a:spcBef>
              <a:spcAft>
                <a:spcPct val="0"/>
              </a:spcAft>
              <a:buClrTx/>
              <a:tabLst/>
              <a:defRPr/>
            </a:pPr>
            <a:r>
              <a:rPr lang="vi-VN" altLang="ru-RU" sz="2300" kern="1200" dirty="0">
                <a:solidFill>
                  <a:prstClr val="black"/>
                </a:solidFill>
                <a:latin typeface="Times New Roman" pitchFamily="18" charset="0"/>
                <a:cs typeface="Times New Roman" pitchFamily="18" charset="0"/>
              </a:rPr>
              <a:t>i) asigură păstrarea şi evidenţa tuturor documentelor întocmite şi aplicate în cadrul procedurilor de achiziţie minim 5 ani după îndeplinirea condiţiilor contractuale.</a:t>
            </a:r>
          </a:p>
          <a:p>
            <a:endParaRPr lang="ru-RU" sz="2300" dirty="0">
              <a:latin typeface="Times New Roman" pitchFamily="18" charset="0"/>
              <a:cs typeface="Times New Roman" pitchFamily="18" charset="0"/>
            </a:endParaRPr>
          </a:p>
        </p:txBody>
      </p:sp>
      <p:pic>
        <p:nvPicPr>
          <p:cNvPr id="6"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02698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5836" y="923436"/>
            <a:ext cx="7776000" cy="831886"/>
          </a:xfrm>
        </p:spPr>
        <p:txBody>
          <a:bodyPr/>
          <a:lstStyle/>
          <a:p>
            <a:pPr lvl="0" algn="ctr" eaLnBrk="0" hangingPunct="0"/>
            <a: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r>
              <a:rPr lang="ro-RO" altLang="ro-RO" sz="800" kern="1200" dirty="0">
                <a:solidFill>
                  <a:srgbClr val="000000"/>
                </a:solidFill>
                <a:latin typeface="Arial" charset="0"/>
                <a:ea typeface="+mn-ea"/>
                <a:cs typeface="+mn-cs"/>
              </a:rPr>
              <a:t/>
            </a:r>
            <a:br>
              <a:rPr lang="ro-RO" altLang="ro-RO" sz="800" kern="1200" dirty="0">
                <a:solidFill>
                  <a:srgbClr val="000000"/>
                </a:solidFill>
                <a:latin typeface="Arial" charset="0"/>
                <a:ea typeface="+mn-ea"/>
                <a:cs typeface="+mn-cs"/>
              </a:rPr>
            </a:b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r>
              <a:rPr lang="ro-RO" altLang="ro-RO" sz="900" kern="1200" dirty="0" smtClean="0">
                <a:solidFill>
                  <a:srgbClr val="A6A6A6"/>
                </a:solidFill>
                <a:latin typeface="Arial" panose="020B0604020202020204" pitchFamily="34" charset="0"/>
                <a:ea typeface="Calibri" panose="020F0502020204030204" pitchFamily="34" charset="0"/>
                <a:cs typeface="Calibri" panose="020F0502020204030204" pitchFamily="34" charset="0"/>
              </a:rPr>
              <a:t>”</a:t>
            </a:r>
            <a:br>
              <a:rPr lang="ro-RO" altLang="ro-RO" sz="900" kern="1200" dirty="0" smtClean="0">
                <a:solidFill>
                  <a:srgbClr val="A6A6A6"/>
                </a:solidFill>
                <a:latin typeface="Arial" panose="020B0604020202020204" pitchFamily="34" charset="0"/>
                <a:ea typeface="Calibri" panose="020F0502020204030204" pitchFamily="34" charset="0"/>
                <a:cs typeface="Calibri" panose="020F0502020204030204" pitchFamily="34" charset="0"/>
              </a:rPr>
            </a:br>
            <a:r>
              <a:rPr lang="it-IT" altLang="ru-RU" sz="1800" b="1" kern="1200" dirty="0">
                <a:solidFill>
                  <a:srgbClr val="000000"/>
                </a:solidFill>
                <a:latin typeface="Times New Roman" pitchFamily="18" charset="0"/>
                <a:ea typeface="Calibri" pitchFamily="34" charset="0"/>
                <a:cs typeface="Times New Roman" pitchFamily="18" charset="0"/>
              </a:rPr>
              <a:t>II. Operatorul economic.  Drepturi și condiții</a:t>
            </a:r>
            <a:endParaRPr lang="ru-RU" dirty="0"/>
          </a:p>
        </p:txBody>
      </p:sp>
      <p:sp>
        <p:nvSpPr>
          <p:cNvPr id="3" name="Нижний колонтитул 2"/>
          <p:cNvSpPr>
            <a:spLocks noGrp="1"/>
          </p:cNvSpPr>
          <p:nvPr>
            <p:ph type="ftr" sz="quarter" idx="10"/>
          </p:nvPr>
        </p:nvSpPr>
        <p:spPr/>
        <p:txBody>
          <a:bodyPr/>
          <a:lstStyle/>
          <a:p>
            <a:r>
              <a:rPr lang="ro-MO" dirty="0" smtClean="0"/>
              <a:t>ANRE</a:t>
            </a:r>
            <a:endParaRPr lang="de-DE" dirty="0"/>
          </a:p>
        </p:txBody>
      </p:sp>
      <p:sp>
        <p:nvSpPr>
          <p:cNvPr id="4" name="Дата 3"/>
          <p:cNvSpPr>
            <a:spLocks noGrp="1"/>
          </p:cNvSpPr>
          <p:nvPr>
            <p:ph type="dt" sz="half" idx="11"/>
          </p:nvPr>
        </p:nvSpPr>
        <p:spPr/>
        <p:txBody>
          <a:bodyPr/>
          <a:lstStyle/>
          <a:p>
            <a:fld id="{0F9A5078-6F60-49E2-B50D-11C30D454C38}" type="datetime1">
              <a:rPr lang="en-GB" noProof="0" smtClean="0"/>
              <a:pPr/>
              <a:t>14/01/2018</a:t>
            </a:fld>
            <a:endParaRPr lang="en-GB" noProof="0" dirty="0"/>
          </a:p>
        </p:txBody>
      </p:sp>
      <p:sp>
        <p:nvSpPr>
          <p:cNvPr id="5" name="Объект 4"/>
          <p:cNvSpPr>
            <a:spLocks noGrp="1"/>
          </p:cNvSpPr>
          <p:nvPr>
            <p:ph idx="1"/>
          </p:nvPr>
        </p:nvSpPr>
        <p:spPr>
          <a:xfrm>
            <a:off x="370703" y="1730829"/>
            <a:ext cx="8353167" cy="4533171"/>
          </a:xfrm>
        </p:spPr>
        <p:txBody>
          <a:bodyPr/>
          <a:lstStyle/>
          <a:p>
            <a:pPr marL="342900" lvl="0" indent="-342900" eaLnBrk="0" hangingPunct="0">
              <a:spcBef>
                <a:spcPct val="20000"/>
              </a:spcBef>
              <a:spcAft>
                <a:spcPct val="0"/>
              </a:spcAft>
              <a:buClrTx/>
              <a:buFont typeface="Arial" pitchFamily="34" charset="0"/>
              <a:buChar char="•"/>
              <a:tabLst/>
            </a:pPr>
            <a:r>
              <a:rPr lang="ro-RO" altLang="ru-RU" sz="2300" kern="1200" dirty="0" smtClean="0">
                <a:solidFill>
                  <a:prstClr val="black"/>
                </a:solidFill>
                <a:latin typeface="Times New Roman" pitchFamily="18" charset="0"/>
                <a:cs typeface="Times New Roman" pitchFamily="18" charset="0"/>
              </a:rPr>
              <a:t>Orice </a:t>
            </a:r>
            <a:r>
              <a:rPr lang="ro-RO" altLang="ru-RU" sz="2300" kern="1200" dirty="0">
                <a:solidFill>
                  <a:prstClr val="black"/>
                </a:solidFill>
                <a:latin typeface="Times New Roman" pitchFamily="18" charset="0"/>
                <a:cs typeface="Times New Roman" pitchFamily="18" charset="0"/>
              </a:rPr>
              <a:t>operator economic cu statut de întreprinzător, rezident sau nerezident, persoană fizică sau </a:t>
            </a:r>
            <a:r>
              <a:rPr lang="ro-RO" altLang="ru-RU" sz="2300" kern="1200" dirty="0" smtClean="0">
                <a:solidFill>
                  <a:prstClr val="black"/>
                </a:solidFill>
                <a:latin typeface="Times New Roman" pitchFamily="18" charset="0"/>
                <a:cs typeface="Times New Roman" pitchFamily="18" charset="0"/>
              </a:rPr>
              <a:t>juridică are dreptul egal de a participa la procesul de achiziţii.</a:t>
            </a:r>
          </a:p>
          <a:p>
            <a:pPr marL="342900" lvl="0" indent="-342900" algn="just" eaLnBrk="0" hangingPunct="0">
              <a:lnSpc>
                <a:spcPct val="107000"/>
              </a:lnSpc>
              <a:spcBef>
                <a:spcPct val="20000"/>
              </a:spcBef>
              <a:spcAft>
                <a:spcPct val="0"/>
              </a:spcAft>
              <a:buClrTx/>
              <a:buFont typeface="Arial" pitchFamily="34" charset="0"/>
              <a:buChar char="•"/>
              <a:tabLst/>
            </a:pPr>
            <a:r>
              <a:rPr lang="ro-RO" altLang="ru-RU" sz="2300" kern="1200" dirty="0" smtClean="0">
                <a:solidFill>
                  <a:prstClr val="black"/>
                </a:solidFill>
                <a:latin typeface="Times New Roman" pitchFamily="18" charset="0"/>
                <a:cs typeface="Times New Roman" pitchFamily="18" charset="0"/>
              </a:rPr>
              <a:t>Condiţiile de participare şi calificare, cerinţele privind capacităţile tehnice, financiare, comerciale şi umane, precum şi criteriile de verificare a calificărilor la fiecare procedură de achiziţii vor fi unice pentru toţi operatorii economici, fără discriminare. </a:t>
            </a:r>
            <a:endParaRPr lang="ro-RO" altLang="ru-RU" sz="2300" kern="1200" dirty="0" smtClean="0">
              <a:solidFill>
                <a:prstClr val="black"/>
              </a:solidFill>
              <a:latin typeface="Times New Roman" pitchFamily="18" charset="0"/>
              <a:ea typeface="Calibri" pitchFamily="34" charset="0"/>
              <a:cs typeface="Times New Roman" pitchFamily="18" charset="0"/>
            </a:endParaRPr>
          </a:p>
          <a:p>
            <a:endParaRPr lang="ru-RU" sz="2300" dirty="0">
              <a:latin typeface="Times New Roman" pitchFamily="18" charset="0"/>
              <a:cs typeface="Times New Roman" pitchFamily="18" charset="0"/>
            </a:endParaRPr>
          </a:p>
        </p:txBody>
      </p:sp>
      <p:pic>
        <p:nvPicPr>
          <p:cNvPr id="6"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885933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5836" y="923436"/>
            <a:ext cx="7776000" cy="831886"/>
          </a:xfrm>
        </p:spPr>
        <p:txBody>
          <a:bodyPr/>
          <a:lstStyle/>
          <a:p>
            <a:pPr lvl="0" algn="ctr" eaLnBrk="0" hangingPunct="0"/>
            <a: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r>
              <a:rPr lang="ro-RO" altLang="ro-RO" sz="800" kern="1200" dirty="0">
                <a:solidFill>
                  <a:srgbClr val="000000"/>
                </a:solidFill>
                <a:latin typeface="Arial" charset="0"/>
                <a:ea typeface="+mn-ea"/>
                <a:cs typeface="+mn-cs"/>
              </a:rPr>
              <a:t/>
            </a:r>
            <a:br>
              <a:rPr lang="ro-RO" altLang="ro-RO" sz="800" kern="1200" dirty="0">
                <a:solidFill>
                  <a:srgbClr val="000000"/>
                </a:solidFill>
                <a:latin typeface="Arial" charset="0"/>
                <a:ea typeface="+mn-ea"/>
                <a:cs typeface="+mn-cs"/>
              </a:rPr>
            </a:b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r>
              <a:rPr lang="ro-RO" altLang="ro-RO" sz="900" kern="1200" dirty="0" smtClean="0">
                <a:solidFill>
                  <a:srgbClr val="A6A6A6"/>
                </a:solidFill>
                <a:latin typeface="Arial" panose="020B0604020202020204" pitchFamily="34" charset="0"/>
                <a:ea typeface="Calibri" panose="020F0502020204030204" pitchFamily="34" charset="0"/>
                <a:cs typeface="Calibri" panose="020F0502020204030204" pitchFamily="34" charset="0"/>
              </a:rPr>
              <a:t>”</a:t>
            </a:r>
            <a:br>
              <a:rPr lang="ro-RO" altLang="ro-RO" sz="900" kern="1200" dirty="0" smtClean="0">
                <a:solidFill>
                  <a:srgbClr val="A6A6A6"/>
                </a:solidFill>
                <a:latin typeface="Arial" panose="020B0604020202020204" pitchFamily="34" charset="0"/>
                <a:ea typeface="Calibri" panose="020F0502020204030204" pitchFamily="34" charset="0"/>
                <a:cs typeface="Calibri" panose="020F0502020204030204" pitchFamily="34" charset="0"/>
              </a:rPr>
            </a:br>
            <a:r>
              <a:rPr lang="it-IT" altLang="ru-RU" sz="1800" b="1" kern="1200" dirty="0">
                <a:solidFill>
                  <a:srgbClr val="000000"/>
                </a:solidFill>
                <a:latin typeface="Times New Roman" pitchFamily="18" charset="0"/>
                <a:ea typeface="Calibri" pitchFamily="34" charset="0"/>
                <a:cs typeface="Times New Roman" pitchFamily="18" charset="0"/>
              </a:rPr>
              <a:t>II. Operatorul economic.  Drepturi și condiții</a:t>
            </a: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
            </a:r>
            <a:b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br>
            <a:endParaRPr lang="ru-RU" dirty="0"/>
          </a:p>
        </p:txBody>
      </p:sp>
      <p:sp>
        <p:nvSpPr>
          <p:cNvPr id="3" name="Нижний колонтитул 2"/>
          <p:cNvSpPr>
            <a:spLocks noGrp="1"/>
          </p:cNvSpPr>
          <p:nvPr>
            <p:ph type="ftr" sz="quarter" idx="10"/>
          </p:nvPr>
        </p:nvSpPr>
        <p:spPr/>
        <p:txBody>
          <a:bodyPr/>
          <a:lstStyle/>
          <a:p>
            <a:r>
              <a:rPr lang="ro-MO" dirty="0" smtClean="0"/>
              <a:t>ANRE</a:t>
            </a:r>
            <a:endParaRPr lang="de-DE" dirty="0"/>
          </a:p>
        </p:txBody>
      </p:sp>
      <p:sp>
        <p:nvSpPr>
          <p:cNvPr id="4" name="Дата 3"/>
          <p:cNvSpPr>
            <a:spLocks noGrp="1"/>
          </p:cNvSpPr>
          <p:nvPr>
            <p:ph type="dt" sz="half" idx="11"/>
          </p:nvPr>
        </p:nvSpPr>
        <p:spPr/>
        <p:txBody>
          <a:bodyPr/>
          <a:lstStyle/>
          <a:p>
            <a:fld id="{0F9A5078-6F60-49E2-B50D-11C30D454C38}" type="datetime1">
              <a:rPr lang="en-GB" noProof="0" smtClean="0"/>
              <a:pPr/>
              <a:t>14/01/2018</a:t>
            </a:fld>
            <a:endParaRPr lang="en-GB" noProof="0" dirty="0"/>
          </a:p>
        </p:txBody>
      </p:sp>
      <p:sp>
        <p:nvSpPr>
          <p:cNvPr id="5" name="Объект 4"/>
          <p:cNvSpPr>
            <a:spLocks noGrp="1"/>
          </p:cNvSpPr>
          <p:nvPr>
            <p:ph idx="1"/>
          </p:nvPr>
        </p:nvSpPr>
        <p:spPr>
          <a:xfrm>
            <a:off x="395416" y="1730829"/>
            <a:ext cx="8291384" cy="4533171"/>
          </a:xfrm>
        </p:spPr>
        <p:txBody>
          <a:bodyPr/>
          <a:lstStyle/>
          <a:p>
            <a:pPr algn="just" eaLnBrk="0" hangingPunct="0">
              <a:spcBef>
                <a:spcPct val="20000"/>
              </a:spcBef>
              <a:spcAft>
                <a:spcPct val="0"/>
              </a:spcAft>
              <a:buClrTx/>
              <a:tabLst/>
            </a:pPr>
            <a:r>
              <a:rPr lang="ro-MO" altLang="ru-RU" sz="2300" kern="1200" dirty="0" smtClean="0">
                <a:solidFill>
                  <a:prstClr val="black"/>
                </a:solidFill>
                <a:latin typeface="Times New Roman" pitchFamily="18" charset="0"/>
                <a:cs typeface="Times New Roman" pitchFamily="18" charset="0"/>
              </a:rPr>
              <a:t>Pentru calificare </a:t>
            </a:r>
            <a:r>
              <a:rPr lang="ro-MO" altLang="ru-RU" sz="2300" kern="1200" dirty="0">
                <a:solidFill>
                  <a:prstClr val="black"/>
                </a:solidFill>
                <a:latin typeface="Times New Roman" pitchFamily="18" charset="0"/>
                <a:cs typeface="Times New Roman" pitchFamily="18" charset="0"/>
              </a:rPr>
              <a:t>o</a:t>
            </a:r>
            <a:r>
              <a:rPr lang="ro-MO" altLang="ru-RU" sz="2300" kern="1200" dirty="0" smtClean="0">
                <a:solidFill>
                  <a:prstClr val="black"/>
                </a:solidFill>
                <a:latin typeface="Times New Roman" pitchFamily="18" charset="0"/>
                <a:cs typeface="Times New Roman" pitchFamily="18" charset="0"/>
              </a:rPr>
              <a:t>peratorul economic va prezenta după caz documentele şi informaţia stabilită de beneficiar în documentaţia de atribuire, inclusiv:</a:t>
            </a:r>
          </a:p>
          <a:p>
            <a:pPr algn="just" eaLnBrk="0" hangingPunct="0">
              <a:spcBef>
                <a:spcPts val="0"/>
              </a:spcBef>
              <a:spcAft>
                <a:spcPts val="0"/>
              </a:spcAft>
              <a:buClrTx/>
              <a:tabLst/>
            </a:pPr>
            <a:r>
              <a:rPr lang="ro-MO" altLang="ru-RU" sz="2300" kern="1200" dirty="0" smtClean="0">
                <a:solidFill>
                  <a:prstClr val="black"/>
                </a:solidFill>
                <a:latin typeface="Times New Roman" pitchFamily="18" charset="0"/>
                <a:cs typeface="Times New Roman" pitchFamily="18" charset="0"/>
              </a:rPr>
              <a:t>a) copiile licenţelor, a documentelor ce confirmă experienţa în domeniu, dotarea tehnică, asigurarea cu personal calificat;</a:t>
            </a:r>
          </a:p>
          <a:p>
            <a:pPr algn="just" eaLnBrk="0" hangingPunct="0">
              <a:spcBef>
                <a:spcPts val="0"/>
              </a:spcBef>
              <a:spcAft>
                <a:spcPts val="0"/>
              </a:spcAft>
              <a:buClrTx/>
              <a:tabLst/>
            </a:pPr>
            <a:r>
              <a:rPr lang="ro-MO" altLang="ru-RU" sz="2300" kern="1200" dirty="0" smtClean="0">
                <a:solidFill>
                  <a:prstClr val="black"/>
                </a:solidFill>
                <a:latin typeface="Times New Roman" pitchFamily="18" charset="0"/>
                <a:cs typeface="Times New Roman" pitchFamily="18" charset="0"/>
              </a:rPr>
              <a:t>b) copiile actelor care certifică componenţa fondatorilor, capacitatea financiară, şi a faptului că patrimoniul său nu este sechestrat şi că activitatea sa nu este suspendată;</a:t>
            </a:r>
          </a:p>
          <a:p>
            <a:pPr>
              <a:spcBef>
                <a:spcPts val="0"/>
              </a:spcBef>
              <a:spcAft>
                <a:spcPts val="0"/>
              </a:spcAft>
            </a:pPr>
            <a:r>
              <a:rPr lang="ro-MO" altLang="ru-RU" sz="2300" kern="1200" dirty="0">
                <a:solidFill>
                  <a:prstClr val="black"/>
                </a:solidFill>
                <a:latin typeface="Times New Roman" pitchFamily="18" charset="0"/>
                <a:cs typeface="Times New Roman" pitchFamily="18" charset="0"/>
              </a:rPr>
              <a:t>c) </a:t>
            </a:r>
            <a:r>
              <a:rPr lang="vi-VN" sz="2300" kern="1200" dirty="0">
                <a:solidFill>
                  <a:prstClr val="black"/>
                </a:solidFill>
                <a:latin typeface="Times New Roman" pitchFamily="18" charset="0"/>
                <a:cs typeface="Times New Roman" pitchFamily="18" charset="0"/>
              </a:rPr>
              <a:t>copiile certificatelor de conformitate emise de instituţiile sau de serviciile oficiale care atestă conformitatea produselor identificate, prin trimiterea la standarde sau specificaţii </a:t>
            </a:r>
            <a:r>
              <a:rPr lang="vi-VN" sz="2300" kern="1200" dirty="0" smtClean="0">
                <a:solidFill>
                  <a:prstClr val="black"/>
                </a:solidFill>
                <a:latin typeface="Times New Roman" pitchFamily="18" charset="0"/>
                <a:cs typeface="Times New Roman" pitchFamily="18" charset="0"/>
              </a:rPr>
              <a:t>corespunzătoare</a:t>
            </a:r>
            <a:r>
              <a:rPr lang="ro-RO" sz="2300" kern="1200" dirty="0" smtClean="0">
                <a:solidFill>
                  <a:prstClr val="black"/>
                </a:solidFill>
                <a:latin typeface="Times New Roman" pitchFamily="18" charset="0"/>
                <a:cs typeface="Times New Roman" pitchFamily="18" charset="0"/>
              </a:rPr>
              <a:t>;</a:t>
            </a:r>
            <a:endParaRPr lang="vi-VN" sz="2300" kern="1200" dirty="0">
              <a:solidFill>
                <a:prstClr val="black"/>
              </a:solidFill>
              <a:latin typeface="Times New Roman" pitchFamily="18" charset="0"/>
              <a:cs typeface="Times New Roman" pitchFamily="18" charset="0"/>
            </a:endParaRPr>
          </a:p>
          <a:p>
            <a:pPr algn="just" eaLnBrk="0" hangingPunct="0">
              <a:spcBef>
                <a:spcPts val="0"/>
              </a:spcBef>
              <a:spcAft>
                <a:spcPts val="0"/>
              </a:spcAft>
              <a:buClrTx/>
              <a:tabLst/>
            </a:pPr>
            <a:r>
              <a:rPr lang="ro-MO" altLang="ru-RU" sz="2300" kern="1200" dirty="0">
                <a:solidFill>
                  <a:prstClr val="black"/>
                </a:solidFill>
                <a:latin typeface="Times New Roman" pitchFamily="18" charset="0"/>
                <a:cs typeface="Times New Roman" pitchFamily="18" charset="0"/>
              </a:rPr>
              <a:t>d</a:t>
            </a:r>
            <a:r>
              <a:rPr lang="ro-MO" altLang="ru-RU" sz="2300" kern="1200" dirty="0" smtClean="0">
                <a:solidFill>
                  <a:prstClr val="black"/>
                </a:solidFill>
                <a:latin typeface="Times New Roman" pitchFamily="18" charset="0"/>
                <a:cs typeface="Times New Roman" pitchFamily="18" charset="0"/>
              </a:rPr>
              <a:t>) copiile documentaţiei tehnice şi ale paşapoartelor tehnice pentru bunurile incluse în oferte.</a:t>
            </a:r>
          </a:p>
          <a:p>
            <a:endParaRPr lang="ru-RU" sz="2300" dirty="0">
              <a:latin typeface="Times New Roman" pitchFamily="18" charset="0"/>
              <a:cs typeface="Times New Roman" pitchFamily="18" charset="0"/>
            </a:endParaRPr>
          </a:p>
        </p:txBody>
      </p:sp>
      <p:pic>
        <p:nvPicPr>
          <p:cNvPr id="6"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76066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5836" y="923436"/>
            <a:ext cx="7776000" cy="831886"/>
          </a:xfrm>
        </p:spPr>
        <p:txBody>
          <a:bodyPr/>
          <a:lstStyle/>
          <a:p>
            <a:pPr lvl="0" algn="ctr" eaLnBrk="0" hangingPunct="0"/>
            <a: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r>
              <a:rPr lang="ro-RO" altLang="ro-RO" sz="800" kern="1200" dirty="0">
                <a:solidFill>
                  <a:srgbClr val="000000"/>
                </a:solidFill>
                <a:latin typeface="Arial" charset="0"/>
                <a:ea typeface="+mn-ea"/>
                <a:cs typeface="+mn-cs"/>
              </a:rPr>
              <a:t/>
            </a:r>
            <a:br>
              <a:rPr lang="ro-RO" altLang="ro-RO" sz="800" kern="1200" dirty="0">
                <a:solidFill>
                  <a:srgbClr val="000000"/>
                </a:solidFill>
                <a:latin typeface="Arial" charset="0"/>
                <a:ea typeface="+mn-ea"/>
                <a:cs typeface="+mn-cs"/>
              </a:rPr>
            </a:b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r>
              <a:rPr lang="ro-RO" altLang="ro-RO" sz="900" kern="1200" dirty="0" smtClean="0">
                <a:solidFill>
                  <a:srgbClr val="A6A6A6"/>
                </a:solidFill>
                <a:latin typeface="Arial" panose="020B0604020202020204" pitchFamily="34" charset="0"/>
                <a:ea typeface="Calibri" panose="020F0502020204030204" pitchFamily="34" charset="0"/>
                <a:cs typeface="Calibri" panose="020F0502020204030204" pitchFamily="34" charset="0"/>
              </a:rPr>
              <a:t>”</a:t>
            </a:r>
            <a:br>
              <a:rPr lang="ro-RO" altLang="ro-RO" sz="900" kern="1200" dirty="0" smtClean="0">
                <a:solidFill>
                  <a:srgbClr val="A6A6A6"/>
                </a:solidFill>
                <a:latin typeface="Arial" panose="020B0604020202020204" pitchFamily="34" charset="0"/>
                <a:ea typeface="Calibri" panose="020F0502020204030204" pitchFamily="34" charset="0"/>
                <a:cs typeface="Calibri" panose="020F0502020204030204" pitchFamily="34" charset="0"/>
              </a:rPr>
            </a:br>
            <a:r>
              <a:rPr lang="it-IT" altLang="ru-RU" sz="1800" b="1" kern="1200" dirty="0">
                <a:solidFill>
                  <a:srgbClr val="000000"/>
                </a:solidFill>
                <a:latin typeface="Times New Roman" pitchFamily="18" charset="0"/>
                <a:ea typeface="Calibri" pitchFamily="34" charset="0"/>
                <a:cs typeface="Times New Roman" pitchFamily="18" charset="0"/>
              </a:rPr>
              <a:t>II. Operatorul economic.  </a:t>
            </a:r>
            <a:r>
              <a:rPr lang="ro-RO" altLang="ru-RU" sz="1800" b="1" kern="1200" dirty="0" smtClean="0">
                <a:solidFill>
                  <a:srgbClr val="000000"/>
                </a:solidFill>
                <a:latin typeface="Times New Roman" pitchFamily="18" charset="0"/>
                <a:ea typeface="Calibri" pitchFamily="34" charset="0"/>
                <a:cs typeface="Times New Roman" pitchFamily="18" charset="0"/>
              </a:rPr>
              <a:t>Lista de interdicție</a:t>
            </a: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
            </a:r>
            <a:b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br>
            <a:endParaRPr lang="ru-RU" dirty="0"/>
          </a:p>
        </p:txBody>
      </p:sp>
      <p:sp>
        <p:nvSpPr>
          <p:cNvPr id="3" name="Нижний колонтитул 2"/>
          <p:cNvSpPr>
            <a:spLocks noGrp="1"/>
          </p:cNvSpPr>
          <p:nvPr>
            <p:ph type="ftr" sz="quarter" idx="10"/>
          </p:nvPr>
        </p:nvSpPr>
        <p:spPr/>
        <p:txBody>
          <a:bodyPr/>
          <a:lstStyle/>
          <a:p>
            <a:r>
              <a:rPr lang="ro-MO" dirty="0" smtClean="0"/>
              <a:t>ANRE</a:t>
            </a:r>
            <a:endParaRPr lang="de-DE" dirty="0"/>
          </a:p>
        </p:txBody>
      </p:sp>
      <p:sp>
        <p:nvSpPr>
          <p:cNvPr id="4" name="Дата 3"/>
          <p:cNvSpPr>
            <a:spLocks noGrp="1"/>
          </p:cNvSpPr>
          <p:nvPr>
            <p:ph type="dt" sz="half" idx="11"/>
          </p:nvPr>
        </p:nvSpPr>
        <p:spPr/>
        <p:txBody>
          <a:bodyPr/>
          <a:lstStyle/>
          <a:p>
            <a:fld id="{0F9A5078-6F60-49E2-B50D-11C30D454C38}" type="datetime1">
              <a:rPr lang="en-GB" noProof="0" smtClean="0"/>
              <a:pPr/>
              <a:t>14/01/2018</a:t>
            </a:fld>
            <a:endParaRPr lang="en-GB" noProof="0" dirty="0"/>
          </a:p>
        </p:txBody>
      </p:sp>
      <p:sp>
        <p:nvSpPr>
          <p:cNvPr id="5" name="Объект 4"/>
          <p:cNvSpPr>
            <a:spLocks noGrp="1"/>
          </p:cNvSpPr>
          <p:nvPr>
            <p:ph idx="1"/>
          </p:nvPr>
        </p:nvSpPr>
        <p:spPr>
          <a:xfrm>
            <a:off x="395416" y="1730829"/>
            <a:ext cx="8291384" cy="4533171"/>
          </a:xfrm>
        </p:spPr>
        <p:txBody>
          <a:bodyPr/>
          <a:lstStyle/>
          <a:p>
            <a:pPr>
              <a:spcBef>
                <a:spcPts val="0"/>
              </a:spcBef>
              <a:spcAft>
                <a:spcPts val="0"/>
              </a:spcAft>
            </a:pPr>
            <a:r>
              <a:rPr lang="ro-RO" sz="2300" kern="1200" dirty="0" smtClean="0">
                <a:solidFill>
                  <a:prstClr val="black"/>
                </a:solidFill>
                <a:latin typeface="Times New Roman" pitchFamily="18" charset="0"/>
                <a:cs typeface="Times New Roman" pitchFamily="18" charset="0"/>
              </a:rPr>
              <a:t>S</a:t>
            </a:r>
            <a:r>
              <a:rPr lang="vi-VN" sz="2300" kern="1200" dirty="0" smtClean="0">
                <a:solidFill>
                  <a:prstClr val="black"/>
                </a:solidFill>
                <a:latin typeface="Times New Roman" pitchFamily="18" charset="0"/>
                <a:cs typeface="Times New Roman" pitchFamily="18" charset="0"/>
              </a:rPr>
              <a:t>e </a:t>
            </a:r>
            <a:r>
              <a:rPr lang="vi-VN" sz="2300" kern="1200" dirty="0">
                <a:solidFill>
                  <a:prstClr val="black"/>
                </a:solidFill>
                <a:latin typeface="Times New Roman" pitchFamily="18" charset="0"/>
                <a:cs typeface="Times New Roman" pitchFamily="18" charset="0"/>
              </a:rPr>
              <a:t>includ în lista de interdicţie la apariţia </a:t>
            </a:r>
            <a:r>
              <a:rPr lang="vi-VN" sz="2300" kern="1200" dirty="0" smtClean="0">
                <a:solidFill>
                  <a:prstClr val="black"/>
                </a:solidFill>
                <a:latin typeface="Times New Roman" pitchFamily="18" charset="0"/>
                <a:cs typeface="Times New Roman" pitchFamily="18" charset="0"/>
              </a:rPr>
              <a:t>următoarel</a:t>
            </a:r>
            <a:r>
              <a:rPr lang="ro-RO" sz="2300" kern="1200" dirty="0" smtClean="0">
                <a:solidFill>
                  <a:prstClr val="black"/>
                </a:solidFill>
                <a:latin typeface="Times New Roman" pitchFamily="18" charset="0"/>
                <a:cs typeface="Times New Roman" pitchFamily="18" charset="0"/>
              </a:rPr>
              <a:t>or</a:t>
            </a:r>
            <a:r>
              <a:rPr lang="vi-VN" sz="2300" kern="1200" dirty="0" smtClean="0">
                <a:solidFill>
                  <a:prstClr val="black"/>
                </a:solidFill>
                <a:latin typeface="Times New Roman" pitchFamily="18" charset="0"/>
                <a:cs typeface="Times New Roman" pitchFamily="18" charset="0"/>
              </a:rPr>
              <a:t> temeiuri:</a:t>
            </a:r>
            <a:endParaRPr lang="ro-RO" sz="2300" kern="1200" dirty="0" smtClean="0">
              <a:solidFill>
                <a:prstClr val="black"/>
              </a:solidFill>
              <a:latin typeface="Times New Roman" pitchFamily="18" charset="0"/>
              <a:cs typeface="Times New Roman" pitchFamily="18" charset="0"/>
            </a:endParaRPr>
          </a:p>
          <a:p>
            <a:pPr>
              <a:spcBef>
                <a:spcPts val="0"/>
              </a:spcBef>
              <a:spcAft>
                <a:spcPts val="0"/>
              </a:spcAft>
            </a:pPr>
            <a:r>
              <a:rPr lang="vi-VN" sz="2300" kern="1200" dirty="0" smtClean="0">
                <a:solidFill>
                  <a:prstClr val="black"/>
                </a:solidFill>
                <a:latin typeface="Times New Roman" pitchFamily="18" charset="0"/>
                <a:cs typeface="Times New Roman" pitchFamily="18" charset="0"/>
              </a:rPr>
              <a:t>a) există </a:t>
            </a:r>
            <a:r>
              <a:rPr lang="vi-VN" sz="2300" kern="1200" dirty="0">
                <a:solidFill>
                  <a:prstClr val="black"/>
                </a:solidFill>
                <a:latin typeface="Times New Roman" pitchFamily="18" charset="0"/>
                <a:cs typeface="Times New Roman" pitchFamily="18" charset="0"/>
              </a:rPr>
              <a:t>o hotărâre definitivă a instanţei de judecată prin care au fost reziliate contractele de achiziţii ca rezultat al neîndeplinirii sau îndeplinirii necorespunzătoare de către operatorul economic a clauzelor contractuale; </a:t>
            </a:r>
            <a:endParaRPr lang="ro-RO" sz="2300" kern="1200" dirty="0" smtClean="0">
              <a:solidFill>
                <a:prstClr val="black"/>
              </a:solidFill>
              <a:latin typeface="Times New Roman" pitchFamily="18" charset="0"/>
              <a:cs typeface="Times New Roman" pitchFamily="18" charset="0"/>
            </a:endParaRPr>
          </a:p>
          <a:p>
            <a:pPr>
              <a:spcBef>
                <a:spcPts val="0"/>
              </a:spcBef>
              <a:spcAft>
                <a:spcPts val="0"/>
              </a:spcAft>
            </a:pPr>
            <a:r>
              <a:rPr lang="ro-RO" sz="2300" kern="1200" dirty="0">
                <a:solidFill>
                  <a:prstClr val="black"/>
                </a:solidFill>
                <a:latin typeface="Times New Roman" pitchFamily="18" charset="0"/>
                <a:cs typeface="Times New Roman" pitchFamily="18" charset="0"/>
              </a:rPr>
              <a:t>b</a:t>
            </a:r>
            <a:r>
              <a:rPr lang="vi-VN" sz="2300" kern="1200" dirty="0" smtClean="0">
                <a:solidFill>
                  <a:prstClr val="black"/>
                </a:solidFill>
                <a:latin typeface="Times New Roman" pitchFamily="18" charset="0"/>
                <a:cs typeface="Times New Roman" pitchFamily="18" charset="0"/>
              </a:rPr>
              <a:t>) </a:t>
            </a:r>
            <a:r>
              <a:rPr lang="vi-VN" sz="2300" kern="1200" dirty="0">
                <a:solidFill>
                  <a:prstClr val="black"/>
                </a:solidFill>
                <a:latin typeface="Times New Roman" pitchFamily="18" charset="0"/>
                <a:cs typeface="Times New Roman" pitchFamily="18" charset="0"/>
              </a:rPr>
              <a:t>există dovezi, confirmate de organele de specialitate, care demonstrează că operatorul economic a prezentat documente false în cadrul procedurilor de achiziţie; </a:t>
            </a:r>
          </a:p>
          <a:p>
            <a:pPr>
              <a:spcBef>
                <a:spcPts val="0"/>
              </a:spcBef>
              <a:spcAft>
                <a:spcPts val="0"/>
              </a:spcAft>
            </a:pPr>
            <a:r>
              <a:rPr lang="ro-RO" sz="2300" kern="1200" dirty="0" smtClean="0">
                <a:solidFill>
                  <a:prstClr val="black"/>
                </a:solidFill>
                <a:latin typeface="Times New Roman" pitchFamily="18" charset="0"/>
                <a:cs typeface="Times New Roman" pitchFamily="18" charset="0"/>
              </a:rPr>
              <a:t>c</a:t>
            </a:r>
            <a:r>
              <a:rPr lang="vi-VN" sz="2300" kern="1200" dirty="0" smtClean="0">
                <a:solidFill>
                  <a:prstClr val="black"/>
                </a:solidFill>
                <a:latin typeface="Times New Roman" pitchFamily="18" charset="0"/>
                <a:cs typeface="Times New Roman" pitchFamily="18" charset="0"/>
              </a:rPr>
              <a:t>) </a:t>
            </a:r>
            <a:r>
              <a:rPr lang="vi-VN" sz="2300" kern="1200" dirty="0">
                <a:solidFill>
                  <a:prstClr val="black"/>
                </a:solidFill>
                <a:latin typeface="Times New Roman" pitchFamily="18" charset="0"/>
                <a:cs typeface="Times New Roman" pitchFamily="18" charset="0"/>
              </a:rPr>
              <a:t>există o hotărâre definitivă a instanţei de judecată, prin care s-a constatat comiterea de către operatorul economic a unor fraude economice sau un caz de corupţie din partea operatorului economic, în scopul săvârşirii anumitor acţiuni, adoptării unor decizii sau aplicării unor proceduri de achiziţii în favoarea lui;</a:t>
            </a:r>
          </a:p>
          <a:p>
            <a:pPr>
              <a:spcBef>
                <a:spcPts val="0"/>
              </a:spcBef>
              <a:spcAft>
                <a:spcPts val="0"/>
              </a:spcAft>
            </a:pPr>
            <a:endParaRPr lang="vi-VN" sz="2300" kern="1200" dirty="0">
              <a:solidFill>
                <a:prstClr val="black"/>
              </a:solidFill>
              <a:latin typeface="Times New Roman" pitchFamily="18" charset="0"/>
              <a:cs typeface="Times New Roman" pitchFamily="18" charset="0"/>
            </a:endParaRPr>
          </a:p>
        </p:txBody>
      </p:sp>
      <p:pic>
        <p:nvPicPr>
          <p:cNvPr id="6"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932221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5836" y="923436"/>
            <a:ext cx="7776000" cy="831886"/>
          </a:xfrm>
        </p:spPr>
        <p:txBody>
          <a:bodyPr/>
          <a:lstStyle/>
          <a:p>
            <a:pPr lvl="0" algn="ctr" eaLnBrk="0" hangingPunct="0"/>
            <a: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r>
              <a:rPr lang="ro-RO" altLang="ro-RO" sz="800" kern="1200" dirty="0">
                <a:solidFill>
                  <a:srgbClr val="000000"/>
                </a:solidFill>
                <a:latin typeface="Arial" charset="0"/>
                <a:ea typeface="+mn-ea"/>
                <a:cs typeface="+mn-cs"/>
              </a:rPr>
              <a:t/>
            </a:r>
            <a:br>
              <a:rPr lang="ro-RO" altLang="ro-RO" sz="800" kern="1200" dirty="0">
                <a:solidFill>
                  <a:srgbClr val="000000"/>
                </a:solidFill>
                <a:latin typeface="Arial" charset="0"/>
                <a:ea typeface="+mn-ea"/>
                <a:cs typeface="+mn-cs"/>
              </a:rPr>
            </a:b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r>
              <a:rPr lang="ro-RO" altLang="ro-RO" sz="900" kern="1200" dirty="0" smtClean="0">
                <a:solidFill>
                  <a:srgbClr val="A6A6A6"/>
                </a:solidFill>
                <a:latin typeface="Arial" panose="020B0604020202020204" pitchFamily="34" charset="0"/>
                <a:ea typeface="Calibri" panose="020F0502020204030204" pitchFamily="34" charset="0"/>
                <a:cs typeface="Calibri" panose="020F0502020204030204" pitchFamily="34" charset="0"/>
              </a:rPr>
              <a:t>”</a:t>
            </a:r>
            <a:br>
              <a:rPr lang="ro-RO" altLang="ro-RO" sz="900" kern="1200" dirty="0" smtClean="0">
                <a:solidFill>
                  <a:srgbClr val="A6A6A6"/>
                </a:solidFill>
                <a:latin typeface="Arial" panose="020B0604020202020204" pitchFamily="34" charset="0"/>
                <a:ea typeface="Calibri" panose="020F0502020204030204" pitchFamily="34" charset="0"/>
                <a:cs typeface="Calibri" panose="020F0502020204030204" pitchFamily="34" charset="0"/>
              </a:rPr>
            </a:br>
            <a:r>
              <a:rPr lang="it-IT" altLang="ru-RU" sz="1800" b="1" kern="1200" dirty="0">
                <a:solidFill>
                  <a:srgbClr val="000000"/>
                </a:solidFill>
                <a:latin typeface="Times New Roman" pitchFamily="18" charset="0"/>
                <a:ea typeface="Calibri" pitchFamily="34" charset="0"/>
                <a:cs typeface="Times New Roman" pitchFamily="18" charset="0"/>
              </a:rPr>
              <a:t>II. Operatorul economic.  </a:t>
            </a:r>
            <a:r>
              <a:rPr lang="ro-RO" altLang="ru-RU" sz="1800" b="1" kern="1200" dirty="0" smtClean="0">
                <a:solidFill>
                  <a:srgbClr val="000000"/>
                </a:solidFill>
                <a:latin typeface="Times New Roman" pitchFamily="18" charset="0"/>
                <a:ea typeface="Calibri" pitchFamily="34" charset="0"/>
                <a:cs typeface="Times New Roman" pitchFamily="18" charset="0"/>
              </a:rPr>
              <a:t>Lista de interdicție</a:t>
            </a: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
            </a:r>
            <a:b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br>
            <a:endParaRPr lang="ru-RU" dirty="0"/>
          </a:p>
        </p:txBody>
      </p:sp>
      <p:sp>
        <p:nvSpPr>
          <p:cNvPr id="3" name="Нижний колонтитул 2"/>
          <p:cNvSpPr>
            <a:spLocks noGrp="1"/>
          </p:cNvSpPr>
          <p:nvPr>
            <p:ph type="ftr" sz="quarter" idx="10"/>
          </p:nvPr>
        </p:nvSpPr>
        <p:spPr/>
        <p:txBody>
          <a:bodyPr/>
          <a:lstStyle/>
          <a:p>
            <a:r>
              <a:rPr lang="ro-MO" dirty="0" smtClean="0"/>
              <a:t>ANRE</a:t>
            </a:r>
            <a:endParaRPr lang="de-DE" dirty="0"/>
          </a:p>
        </p:txBody>
      </p:sp>
      <p:sp>
        <p:nvSpPr>
          <p:cNvPr id="4" name="Дата 3"/>
          <p:cNvSpPr>
            <a:spLocks noGrp="1"/>
          </p:cNvSpPr>
          <p:nvPr>
            <p:ph type="dt" sz="half" idx="11"/>
          </p:nvPr>
        </p:nvSpPr>
        <p:spPr/>
        <p:txBody>
          <a:bodyPr/>
          <a:lstStyle/>
          <a:p>
            <a:fld id="{0F9A5078-6F60-49E2-B50D-11C30D454C38}" type="datetime1">
              <a:rPr lang="en-GB" noProof="0" smtClean="0"/>
              <a:pPr/>
              <a:t>14/01/2018</a:t>
            </a:fld>
            <a:endParaRPr lang="en-GB" noProof="0" dirty="0"/>
          </a:p>
        </p:txBody>
      </p:sp>
      <p:sp>
        <p:nvSpPr>
          <p:cNvPr id="5" name="Объект 4"/>
          <p:cNvSpPr>
            <a:spLocks noGrp="1"/>
          </p:cNvSpPr>
          <p:nvPr>
            <p:ph idx="1"/>
          </p:nvPr>
        </p:nvSpPr>
        <p:spPr>
          <a:xfrm>
            <a:off x="395416" y="1730829"/>
            <a:ext cx="8291384" cy="4533171"/>
          </a:xfrm>
        </p:spPr>
        <p:txBody>
          <a:bodyPr/>
          <a:lstStyle/>
          <a:p>
            <a:pPr>
              <a:spcBef>
                <a:spcPts val="0"/>
              </a:spcBef>
              <a:spcAft>
                <a:spcPts val="0"/>
              </a:spcAft>
            </a:pPr>
            <a:r>
              <a:rPr lang="ro-RO" sz="2300" kern="1200" dirty="0" smtClean="0">
                <a:solidFill>
                  <a:prstClr val="black"/>
                </a:solidFill>
                <a:latin typeface="Times New Roman" pitchFamily="18" charset="0"/>
                <a:cs typeface="Times New Roman" pitchFamily="18" charset="0"/>
              </a:rPr>
              <a:t>d</a:t>
            </a:r>
            <a:r>
              <a:rPr lang="vi-VN" sz="2300" kern="1200" dirty="0" smtClean="0">
                <a:solidFill>
                  <a:prstClr val="black"/>
                </a:solidFill>
                <a:latin typeface="Times New Roman" pitchFamily="18" charset="0"/>
                <a:cs typeface="Times New Roman" pitchFamily="18" charset="0"/>
              </a:rPr>
              <a:t>) </a:t>
            </a:r>
            <a:r>
              <a:rPr lang="vi-VN" sz="2300" kern="1200" dirty="0">
                <a:solidFill>
                  <a:prstClr val="black"/>
                </a:solidFill>
                <a:latin typeface="Times New Roman" pitchFamily="18" charset="0"/>
                <a:cs typeface="Times New Roman" pitchFamily="18" charset="0"/>
              </a:rPr>
              <a:t>există dovezi, prezentate de către </a:t>
            </a:r>
            <a:r>
              <a:rPr lang="ro-RO" sz="2300" kern="1200" dirty="0" smtClean="0">
                <a:solidFill>
                  <a:prstClr val="black"/>
                </a:solidFill>
                <a:latin typeface="Times New Roman" pitchFamily="18" charset="0"/>
                <a:cs typeface="Times New Roman" pitchFamily="18" charset="0"/>
              </a:rPr>
              <a:t>B</a:t>
            </a:r>
            <a:r>
              <a:rPr lang="vi-VN" sz="2300" kern="1200" dirty="0" smtClean="0">
                <a:solidFill>
                  <a:prstClr val="black"/>
                </a:solidFill>
                <a:latin typeface="Times New Roman" pitchFamily="18" charset="0"/>
                <a:cs typeface="Times New Roman" pitchFamily="18" charset="0"/>
              </a:rPr>
              <a:t>eneficiar </a:t>
            </a:r>
            <a:r>
              <a:rPr lang="vi-VN" sz="2300" kern="1200" dirty="0">
                <a:solidFill>
                  <a:prstClr val="black"/>
                </a:solidFill>
                <a:latin typeface="Times New Roman" pitchFamily="18" charset="0"/>
                <a:cs typeface="Times New Roman" pitchFamily="18" charset="0"/>
              </a:rPr>
              <a:t>(decizia Comisiei, cu anexarea documentelor confirmative) sau de către organul de control, care demonstrează faptul că operatorul economic nu îşi îndeplineşte obligaţiile contractuale, </a:t>
            </a:r>
            <a:r>
              <a:rPr lang="vi-VN" sz="2300" kern="1200" dirty="0" smtClean="0">
                <a:solidFill>
                  <a:prstClr val="black"/>
                </a:solidFill>
                <a:latin typeface="Times New Roman" pitchFamily="18" charset="0"/>
                <a:cs typeface="Times New Roman" pitchFamily="18" charset="0"/>
              </a:rPr>
              <a:t>ceea </a:t>
            </a:r>
            <a:r>
              <a:rPr lang="vi-VN" sz="2300" kern="1200" dirty="0">
                <a:solidFill>
                  <a:prstClr val="black"/>
                </a:solidFill>
                <a:latin typeface="Times New Roman" pitchFamily="18" charset="0"/>
                <a:cs typeface="Times New Roman" pitchFamily="18" charset="0"/>
              </a:rPr>
              <a:t>ce a cauzat un prejudiciu sau a afectat activitatea beneficiarului; </a:t>
            </a:r>
          </a:p>
          <a:p>
            <a:pPr>
              <a:spcBef>
                <a:spcPts val="0"/>
              </a:spcBef>
              <a:spcAft>
                <a:spcPts val="0"/>
              </a:spcAft>
            </a:pPr>
            <a:r>
              <a:rPr lang="vi-VN" sz="2300" kern="1200" dirty="0">
                <a:solidFill>
                  <a:prstClr val="black"/>
                </a:solidFill>
                <a:latin typeface="Times New Roman" pitchFamily="18" charset="0"/>
                <a:cs typeface="Times New Roman" pitchFamily="18" charset="0"/>
              </a:rPr>
              <a:t>e) există dovezi prezentate de Beneficiar sau de organul de control, care demonstrează faptul că operatorii economici având aceiaşi fondatori au participat în cadrul procedurilor de achiziţii creând o concurenţă neloială şi prezentând preţuri majorate comparativ cu cele existente pe piaţă.</a:t>
            </a:r>
          </a:p>
          <a:p>
            <a:pPr>
              <a:spcBef>
                <a:spcPts val="0"/>
              </a:spcBef>
              <a:spcAft>
                <a:spcPts val="0"/>
              </a:spcAft>
            </a:pPr>
            <a:endParaRPr lang="vi-VN" sz="2300" kern="1200" dirty="0">
              <a:solidFill>
                <a:prstClr val="black"/>
              </a:solidFill>
              <a:latin typeface="Times New Roman" pitchFamily="18" charset="0"/>
              <a:cs typeface="Times New Roman" pitchFamily="18" charset="0"/>
            </a:endParaRPr>
          </a:p>
        </p:txBody>
      </p:sp>
      <p:pic>
        <p:nvPicPr>
          <p:cNvPr id="6"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307470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5836" y="923436"/>
            <a:ext cx="7776000" cy="831886"/>
          </a:xfrm>
        </p:spPr>
        <p:txBody>
          <a:bodyPr/>
          <a:lstStyle/>
          <a:p>
            <a:pPr lvl="0" algn="ctr" eaLnBrk="0" hangingPunct="0"/>
            <a: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r>
              <a:rPr lang="ro-RO" altLang="ro-RO" sz="800" kern="1200" dirty="0">
                <a:solidFill>
                  <a:srgbClr val="000000"/>
                </a:solidFill>
                <a:latin typeface="Arial" charset="0"/>
                <a:ea typeface="+mn-ea"/>
                <a:cs typeface="+mn-cs"/>
              </a:rPr>
              <a:t/>
            </a:r>
            <a:br>
              <a:rPr lang="ro-RO" altLang="ro-RO" sz="800" kern="1200" dirty="0">
                <a:solidFill>
                  <a:srgbClr val="000000"/>
                </a:solidFill>
                <a:latin typeface="Arial" charset="0"/>
                <a:ea typeface="+mn-ea"/>
                <a:cs typeface="+mn-cs"/>
              </a:rPr>
            </a:b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r>
              <a:rPr lang="ro-RO" altLang="ro-RO" sz="900" kern="1200" dirty="0" smtClean="0">
                <a:solidFill>
                  <a:srgbClr val="A6A6A6"/>
                </a:solidFill>
                <a:latin typeface="Arial" panose="020B0604020202020204" pitchFamily="34" charset="0"/>
                <a:ea typeface="Calibri" panose="020F0502020204030204" pitchFamily="34" charset="0"/>
                <a:cs typeface="Calibri" panose="020F0502020204030204" pitchFamily="34" charset="0"/>
              </a:rPr>
              <a:t>”</a:t>
            </a:r>
            <a:br>
              <a:rPr lang="ro-RO" altLang="ro-RO" sz="900" kern="1200" dirty="0" smtClean="0">
                <a:solidFill>
                  <a:srgbClr val="A6A6A6"/>
                </a:solidFill>
                <a:latin typeface="Arial" panose="020B0604020202020204" pitchFamily="34" charset="0"/>
                <a:ea typeface="Calibri" panose="020F0502020204030204" pitchFamily="34" charset="0"/>
                <a:cs typeface="Calibri" panose="020F0502020204030204" pitchFamily="34" charset="0"/>
              </a:rPr>
            </a:br>
            <a:r>
              <a:rPr lang="ro-MO" altLang="ru-RU" sz="1800" b="1" kern="1200" dirty="0">
                <a:solidFill>
                  <a:srgbClr val="000000"/>
                </a:solidFill>
                <a:latin typeface="Times New Roman" pitchFamily="18" charset="0"/>
                <a:ea typeface="Calibri" pitchFamily="34" charset="0"/>
                <a:cs typeface="Times New Roman" pitchFamily="18" charset="0"/>
              </a:rPr>
              <a:t>III. Etapele procedurilor de achiziție.</a:t>
            </a: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
            </a:r>
            <a:b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br>
            <a:endParaRPr lang="ru-RU" dirty="0"/>
          </a:p>
        </p:txBody>
      </p:sp>
      <p:sp>
        <p:nvSpPr>
          <p:cNvPr id="3" name="Нижний колонтитул 2"/>
          <p:cNvSpPr>
            <a:spLocks noGrp="1"/>
          </p:cNvSpPr>
          <p:nvPr>
            <p:ph type="ftr" sz="quarter" idx="10"/>
          </p:nvPr>
        </p:nvSpPr>
        <p:spPr/>
        <p:txBody>
          <a:bodyPr/>
          <a:lstStyle/>
          <a:p>
            <a:r>
              <a:rPr lang="ro-MO" dirty="0" smtClean="0"/>
              <a:t>ANRE</a:t>
            </a:r>
            <a:endParaRPr lang="de-DE" dirty="0"/>
          </a:p>
        </p:txBody>
      </p:sp>
      <p:sp>
        <p:nvSpPr>
          <p:cNvPr id="4" name="Дата 3"/>
          <p:cNvSpPr>
            <a:spLocks noGrp="1"/>
          </p:cNvSpPr>
          <p:nvPr>
            <p:ph type="dt" sz="half" idx="11"/>
          </p:nvPr>
        </p:nvSpPr>
        <p:spPr/>
        <p:txBody>
          <a:bodyPr/>
          <a:lstStyle/>
          <a:p>
            <a:fld id="{0F9A5078-6F60-49E2-B50D-11C30D454C38}" type="datetime1">
              <a:rPr lang="en-GB" noProof="0" smtClean="0"/>
              <a:pPr/>
              <a:t>14/01/2018</a:t>
            </a:fld>
            <a:endParaRPr lang="en-GB" noProof="0" dirty="0"/>
          </a:p>
        </p:txBody>
      </p:sp>
      <p:sp>
        <p:nvSpPr>
          <p:cNvPr id="5" name="Объект 4"/>
          <p:cNvSpPr>
            <a:spLocks noGrp="1"/>
          </p:cNvSpPr>
          <p:nvPr>
            <p:ph idx="1"/>
          </p:nvPr>
        </p:nvSpPr>
        <p:spPr>
          <a:xfrm>
            <a:off x="684000" y="1730829"/>
            <a:ext cx="7776000" cy="4533171"/>
          </a:xfrm>
        </p:spPr>
        <p:txBody>
          <a:bodyPr/>
          <a:lstStyle/>
          <a:p>
            <a:pPr lvl="0" algn="just" eaLnBrk="0" hangingPunct="0">
              <a:lnSpc>
                <a:spcPct val="107000"/>
              </a:lnSpc>
              <a:spcBef>
                <a:spcPct val="20000"/>
              </a:spcBef>
              <a:spcAft>
                <a:spcPct val="0"/>
              </a:spcAft>
              <a:buClrTx/>
              <a:tabLst/>
            </a:pPr>
            <a:r>
              <a:rPr lang="ro-MO" altLang="ru-RU" sz="2300" kern="1200" dirty="0" smtClean="0">
                <a:solidFill>
                  <a:prstClr val="black"/>
                </a:solidFill>
                <a:latin typeface="Times New Roman" pitchFamily="18" charset="0"/>
                <a:cs typeface="Times New Roman" pitchFamily="18" charset="0"/>
              </a:rPr>
              <a:t>Procesul de achiziţie este compus din următoarele etape obligatorii:</a:t>
            </a:r>
            <a:endParaRPr lang="ro-MO" altLang="ru-RU" sz="2300" kern="1200" dirty="0" smtClean="0">
              <a:solidFill>
                <a:prstClr val="black"/>
              </a:solidFill>
              <a:latin typeface="Times New Roman" pitchFamily="18" charset="0"/>
              <a:ea typeface="Calibri" pitchFamily="34" charset="0"/>
              <a:cs typeface="Times New Roman" pitchFamily="18" charset="0"/>
            </a:endParaRPr>
          </a:p>
          <a:p>
            <a:pPr lvl="0" algn="just" eaLnBrk="0" hangingPunct="0">
              <a:lnSpc>
                <a:spcPct val="107000"/>
              </a:lnSpc>
              <a:spcBef>
                <a:spcPct val="20000"/>
              </a:spcBef>
              <a:spcAft>
                <a:spcPct val="0"/>
              </a:spcAft>
              <a:buClrTx/>
              <a:tabLst/>
            </a:pPr>
            <a:r>
              <a:rPr lang="ro-MO" altLang="ru-RU" sz="2300" kern="1200" dirty="0" smtClean="0">
                <a:solidFill>
                  <a:prstClr val="black"/>
                </a:solidFill>
                <a:latin typeface="Times New Roman" pitchFamily="18" charset="0"/>
                <a:cs typeface="Times New Roman" pitchFamily="18" charset="0"/>
              </a:rPr>
              <a:t>a) planificarea anuală a achiziţiilor;</a:t>
            </a:r>
          </a:p>
          <a:p>
            <a:pPr lvl="0" algn="just" eaLnBrk="0" hangingPunct="0">
              <a:lnSpc>
                <a:spcPct val="107000"/>
              </a:lnSpc>
              <a:spcBef>
                <a:spcPct val="20000"/>
              </a:spcBef>
              <a:spcAft>
                <a:spcPct val="0"/>
              </a:spcAft>
              <a:buClrTx/>
              <a:tabLst/>
            </a:pPr>
            <a:r>
              <a:rPr lang="ro-MO" altLang="ru-RU" sz="2300" kern="1200" dirty="0" smtClean="0">
                <a:solidFill>
                  <a:prstClr val="black"/>
                </a:solidFill>
                <a:latin typeface="Times New Roman" pitchFamily="18" charset="0"/>
                <a:cs typeface="Times New Roman" pitchFamily="18" charset="0"/>
              </a:rPr>
              <a:t>b) iniţierea procedurii de achiziţii;</a:t>
            </a:r>
          </a:p>
          <a:p>
            <a:pPr lvl="0" algn="just" eaLnBrk="0" hangingPunct="0">
              <a:lnSpc>
                <a:spcPct val="107000"/>
              </a:lnSpc>
              <a:spcBef>
                <a:spcPct val="20000"/>
              </a:spcBef>
              <a:spcAft>
                <a:spcPct val="0"/>
              </a:spcAft>
              <a:buClrTx/>
              <a:tabLst/>
            </a:pPr>
            <a:r>
              <a:rPr lang="ro-MO" altLang="ru-RU" sz="2300" kern="1200" dirty="0" smtClean="0">
                <a:solidFill>
                  <a:prstClr val="black"/>
                </a:solidFill>
                <a:latin typeface="Times New Roman" pitchFamily="18" charset="0"/>
                <a:cs typeface="Times New Roman" pitchFamily="18" charset="0"/>
              </a:rPr>
              <a:t>c) depunerea şi calificarea ofertelor;</a:t>
            </a:r>
          </a:p>
          <a:p>
            <a:pPr lvl="0" algn="just" eaLnBrk="0" hangingPunct="0">
              <a:lnSpc>
                <a:spcPct val="107000"/>
              </a:lnSpc>
              <a:spcBef>
                <a:spcPct val="20000"/>
              </a:spcBef>
              <a:spcAft>
                <a:spcPct val="0"/>
              </a:spcAft>
              <a:buClrTx/>
              <a:tabLst/>
            </a:pPr>
            <a:r>
              <a:rPr lang="ro-MO" altLang="ru-RU" sz="2300" kern="1200" dirty="0" smtClean="0">
                <a:solidFill>
                  <a:prstClr val="black"/>
                </a:solidFill>
                <a:latin typeface="Times New Roman" pitchFamily="18" charset="0"/>
                <a:cs typeface="Times New Roman" pitchFamily="18" charset="0"/>
              </a:rPr>
              <a:t>d) evaluarea ofertelor;</a:t>
            </a:r>
          </a:p>
          <a:p>
            <a:pPr lvl="0" algn="just" eaLnBrk="0" hangingPunct="0">
              <a:lnSpc>
                <a:spcPct val="107000"/>
              </a:lnSpc>
              <a:spcBef>
                <a:spcPct val="20000"/>
              </a:spcBef>
              <a:spcAft>
                <a:spcPct val="0"/>
              </a:spcAft>
              <a:buClrTx/>
              <a:tabLst/>
            </a:pPr>
            <a:r>
              <a:rPr lang="ro-MO" altLang="ru-RU" sz="2300" kern="1200" dirty="0" smtClean="0">
                <a:solidFill>
                  <a:prstClr val="black"/>
                </a:solidFill>
                <a:latin typeface="Times New Roman" pitchFamily="18" charset="0"/>
                <a:cs typeface="Times New Roman" pitchFamily="18" charset="0"/>
              </a:rPr>
              <a:t>e) atribuirea contractului de achiziţii.</a:t>
            </a:r>
          </a:p>
          <a:p>
            <a:endParaRPr lang="ru-RU" sz="2300" dirty="0">
              <a:latin typeface="Times New Roman" pitchFamily="18" charset="0"/>
              <a:cs typeface="Times New Roman" pitchFamily="18" charset="0"/>
            </a:endParaRPr>
          </a:p>
        </p:txBody>
      </p:sp>
      <p:pic>
        <p:nvPicPr>
          <p:cNvPr id="6"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35387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5836" y="923436"/>
            <a:ext cx="7776000" cy="831886"/>
          </a:xfrm>
        </p:spPr>
        <p:txBody>
          <a:bodyPr/>
          <a:lstStyle/>
          <a:p>
            <a:pPr lvl="0" algn="ctr" eaLnBrk="0" hangingPunct="0"/>
            <a: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r>
              <a:rPr lang="ro-RO" altLang="ro-RO" sz="800" kern="1200" dirty="0">
                <a:solidFill>
                  <a:srgbClr val="000000"/>
                </a:solidFill>
                <a:latin typeface="Arial" charset="0"/>
                <a:ea typeface="+mn-ea"/>
                <a:cs typeface="+mn-cs"/>
              </a:rPr>
              <a:t/>
            </a:r>
            <a:br>
              <a:rPr lang="ro-RO" altLang="ro-RO" sz="800" kern="1200" dirty="0">
                <a:solidFill>
                  <a:srgbClr val="000000"/>
                </a:solidFill>
                <a:latin typeface="Arial" charset="0"/>
                <a:ea typeface="+mn-ea"/>
                <a:cs typeface="+mn-cs"/>
              </a:rPr>
            </a:b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r>
              <a:rPr lang="ro-RO" altLang="ro-RO" sz="900" kern="1200" dirty="0" smtClean="0">
                <a:solidFill>
                  <a:srgbClr val="A6A6A6"/>
                </a:solidFill>
                <a:latin typeface="Arial" panose="020B0604020202020204" pitchFamily="34" charset="0"/>
                <a:ea typeface="Calibri" panose="020F0502020204030204" pitchFamily="34" charset="0"/>
                <a:cs typeface="Calibri" panose="020F0502020204030204" pitchFamily="34" charset="0"/>
              </a:rPr>
              <a:t>”</a:t>
            </a:r>
            <a:br>
              <a:rPr lang="ro-RO" altLang="ro-RO" sz="900" kern="1200" dirty="0" smtClean="0">
                <a:solidFill>
                  <a:srgbClr val="A6A6A6"/>
                </a:solidFill>
                <a:latin typeface="Arial" panose="020B0604020202020204" pitchFamily="34" charset="0"/>
                <a:ea typeface="Calibri" panose="020F0502020204030204" pitchFamily="34" charset="0"/>
                <a:cs typeface="Calibri" panose="020F0502020204030204" pitchFamily="34" charset="0"/>
              </a:rPr>
            </a:br>
            <a:r>
              <a:rPr lang="vi-VN" altLang="ru-RU" sz="1800" b="1" kern="1200" dirty="0" smtClean="0">
                <a:solidFill>
                  <a:srgbClr val="000000"/>
                </a:solidFill>
                <a:latin typeface="Times New Roman" pitchFamily="18" charset="0"/>
                <a:ea typeface="Calibri" pitchFamily="34" charset="0"/>
                <a:cs typeface="Times New Roman" pitchFamily="18" charset="0"/>
              </a:rPr>
              <a:t>Planificarea anuală a achizițiilor.</a:t>
            </a:r>
            <a:r>
              <a:rPr lang="ro-RO" altLang="ro-RO" sz="900" kern="1200" dirty="0" smtClean="0">
                <a:solidFill>
                  <a:srgbClr val="A6A6A6"/>
                </a:solidFill>
                <a:latin typeface="Arial" panose="020B0604020202020204" pitchFamily="34" charset="0"/>
                <a:ea typeface="Calibri" panose="020F0502020204030204" pitchFamily="34" charset="0"/>
                <a:cs typeface="Calibri" panose="020F0502020204030204" pitchFamily="34" charset="0"/>
              </a:rPr>
              <a:t/>
            </a:r>
            <a:br>
              <a:rPr lang="ro-RO" altLang="ro-RO" sz="900" kern="1200" dirty="0" smtClean="0">
                <a:solidFill>
                  <a:srgbClr val="A6A6A6"/>
                </a:solidFill>
                <a:latin typeface="Arial" panose="020B0604020202020204" pitchFamily="34" charset="0"/>
                <a:ea typeface="Calibri" panose="020F0502020204030204" pitchFamily="34" charset="0"/>
                <a:cs typeface="Calibri" panose="020F0502020204030204" pitchFamily="34" charset="0"/>
              </a:rPr>
            </a:br>
            <a:endParaRPr lang="ru-RU" dirty="0"/>
          </a:p>
        </p:txBody>
      </p:sp>
      <p:sp>
        <p:nvSpPr>
          <p:cNvPr id="3" name="Нижний колонтитул 2"/>
          <p:cNvSpPr>
            <a:spLocks noGrp="1"/>
          </p:cNvSpPr>
          <p:nvPr>
            <p:ph type="ftr" sz="quarter" idx="10"/>
          </p:nvPr>
        </p:nvSpPr>
        <p:spPr/>
        <p:txBody>
          <a:bodyPr/>
          <a:lstStyle/>
          <a:p>
            <a:r>
              <a:rPr lang="ro-MO" dirty="0" smtClean="0"/>
              <a:t>ANRE</a:t>
            </a:r>
            <a:endParaRPr lang="de-DE" dirty="0"/>
          </a:p>
        </p:txBody>
      </p:sp>
      <p:sp>
        <p:nvSpPr>
          <p:cNvPr id="4" name="Дата 3"/>
          <p:cNvSpPr>
            <a:spLocks noGrp="1"/>
          </p:cNvSpPr>
          <p:nvPr>
            <p:ph type="dt" sz="half" idx="11"/>
          </p:nvPr>
        </p:nvSpPr>
        <p:spPr/>
        <p:txBody>
          <a:bodyPr/>
          <a:lstStyle/>
          <a:p>
            <a:fld id="{0F9A5078-6F60-49E2-B50D-11C30D454C38}" type="datetime1">
              <a:rPr lang="en-GB" noProof="0" smtClean="0"/>
              <a:pPr/>
              <a:t>14/01/2018</a:t>
            </a:fld>
            <a:endParaRPr lang="en-GB" noProof="0" dirty="0"/>
          </a:p>
        </p:txBody>
      </p:sp>
      <p:sp>
        <p:nvSpPr>
          <p:cNvPr id="5" name="Объект 4"/>
          <p:cNvSpPr>
            <a:spLocks noGrp="1"/>
          </p:cNvSpPr>
          <p:nvPr>
            <p:ph idx="1"/>
          </p:nvPr>
        </p:nvSpPr>
        <p:spPr>
          <a:xfrm>
            <a:off x="684000" y="1730829"/>
            <a:ext cx="7776000" cy="4533171"/>
          </a:xfrm>
        </p:spPr>
        <p:txBody>
          <a:bodyPr/>
          <a:lstStyle/>
          <a:p>
            <a:pPr marL="342900" lvl="0" indent="-342900" eaLnBrk="0" hangingPunct="0">
              <a:spcBef>
                <a:spcPct val="20000"/>
              </a:spcBef>
              <a:spcAft>
                <a:spcPct val="0"/>
              </a:spcAft>
              <a:buClrTx/>
              <a:buFont typeface="Arial" pitchFamily="34" charset="0"/>
              <a:buChar char="•"/>
              <a:tabLst/>
            </a:pPr>
            <a:r>
              <a:rPr lang="ro-MO" altLang="ru-RU" sz="2300" kern="1200" dirty="0" smtClean="0">
                <a:solidFill>
                  <a:prstClr val="black"/>
                </a:solidFill>
                <a:latin typeface="Times New Roman" pitchFamily="18" charset="0"/>
                <a:cs typeface="Times New Roman" pitchFamily="18" charset="0"/>
              </a:rPr>
              <a:t>Beneficiarul elaborează şi aprobă un planul de achiziţii, până la începutul anului de gestiune, în funcţie de planul de investiții Aprobat și de necesitățile operaționale;</a:t>
            </a:r>
          </a:p>
          <a:p>
            <a:pPr marL="342900" lvl="0" indent="-342900" algn="just" eaLnBrk="0" hangingPunct="0">
              <a:lnSpc>
                <a:spcPct val="107000"/>
              </a:lnSpc>
              <a:spcBef>
                <a:spcPct val="20000"/>
              </a:spcBef>
              <a:spcAft>
                <a:spcPct val="0"/>
              </a:spcAft>
              <a:buClrTx/>
              <a:buFont typeface="Arial" pitchFamily="34" charset="0"/>
              <a:buChar char="•"/>
              <a:tabLst/>
            </a:pPr>
            <a:r>
              <a:rPr lang="ro-MO" altLang="ru-RU" sz="2300" kern="1200" dirty="0" smtClean="0">
                <a:solidFill>
                  <a:prstClr val="black"/>
                </a:solidFill>
                <a:latin typeface="Times New Roman" pitchFamily="18" charset="0"/>
              </a:rPr>
              <a:t>Estimarea valorii achiziției se efectuează în baza  prețurilor orientative stabilite în </a:t>
            </a:r>
            <a:r>
              <a:rPr lang="ro-MO" altLang="ru-RU" sz="2300" b="1" kern="1200" dirty="0" smtClean="0">
                <a:solidFill>
                  <a:prstClr val="black"/>
                </a:solidFill>
                <a:latin typeface="Times New Roman" pitchFamily="18" charset="0"/>
              </a:rPr>
              <a:t>Catalogul prețurilor</a:t>
            </a:r>
            <a:r>
              <a:rPr lang="ro-MO" altLang="ru-RU" sz="2300" kern="1200" dirty="0" smtClean="0">
                <a:solidFill>
                  <a:prstClr val="black"/>
                </a:solidFill>
                <a:latin typeface="Times New Roman" pitchFamily="18" charset="0"/>
              </a:rPr>
              <a:t>. </a:t>
            </a:r>
            <a:endParaRPr lang="ro-MO" altLang="ru-RU" sz="2300" kern="1200" dirty="0" smtClean="0">
              <a:solidFill>
                <a:prstClr val="black"/>
              </a:solidFill>
              <a:latin typeface="Myriad Pro"/>
            </a:endParaRPr>
          </a:p>
          <a:p>
            <a:endParaRPr lang="ru-RU" sz="2300" dirty="0">
              <a:latin typeface="Times New Roman" pitchFamily="18" charset="0"/>
              <a:cs typeface="Times New Roman" pitchFamily="18" charset="0"/>
            </a:endParaRPr>
          </a:p>
        </p:txBody>
      </p:sp>
      <p:pic>
        <p:nvPicPr>
          <p:cNvPr id="6"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43678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5836" y="923436"/>
            <a:ext cx="7776000" cy="831886"/>
          </a:xfrm>
        </p:spPr>
        <p:txBody>
          <a:bodyPr/>
          <a:lstStyle/>
          <a:p>
            <a:pPr lvl="0" algn="ctr" eaLnBrk="0" hangingPunct="0"/>
            <a: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r>
              <a:rPr lang="ro-RO" altLang="ro-RO" sz="800" kern="1200" dirty="0">
                <a:solidFill>
                  <a:srgbClr val="000000"/>
                </a:solidFill>
                <a:latin typeface="Arial" charset="0"/>
                <a:ea typeface="+mn-ea"/>
                <a:cs typeface="+mn-cs"/>
              </a:rPr>
              <a:t/>
            </a:r>
            <a:br>
              <a:rPr lang="ro-RO" altLang="ro-RO" sz="800" kern="1200" dirty="0">
                <a:solidFill>
                  <a:srgbClr val="000000"/>
                </a:solidFill>
                <a:latin typeface="Arial" charset="0"/>
                <a:ea typeface="+mn-ea"/>
                <a:cs typeface="+mn-cs"/>
              </a:rPr>
            </a:b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r>
              <a:rPr lang="ro-RO" altLang="ro-RO" sz="900" kern="1200" dirty="0" smtClean="0">
                <a:solidFill>
                  <a:srgbClr val="A6A6A6"/>
                </a:solidFill>
                <a:latin typeface="Arial" panose="020B0604020202020204" pitchFamily="34" charset="0"/>
                <a:ea typeface="Calibri" panose="020F0502020204030204" pitchFamily="34" charset="0"/>
                <a:cs typeface="Calibri" panose="020F0502020204030204" pitchFamily="34" charset="0"/>
              </a:rPr>
              <a:t>”</a:t>
            </a:r>
            <a:br>
              <a:rPr lang="ro-RO" altLang="ro-RO" sz="900" kern="1200" dirty="0" smtClean="0">
                <a:solidFill>
                  <a:srgbClr val="A6A6A6"/>
                </a:solidFill>
                <a:latin typeface="Arial" panose="020B0604020202020204" pitchFamily="34" charset="0"/>
                <a:ea typeface="Calibri" panose="020F0502020204030204" pitchFamily="34" charset="0"/>
                <a:cs typeface="Calibri" panose="020F0502020204030204" pitchFamily="34" charset="0"/>
              </a:rPr>
            </a:br>
            <a:r>
              <a:rPr lang="ro-MO" altLang="ru-RU" sz="1800" b="1" kern="1200" dirty="0">
                <a:solidFill>
                  <a:srgbClr val="000000"/>
                </a:solidFill>
                <a:latin typeface="Times New Roman" pitchFamily="18" charset="0"/>
                <a:ea typeface="Calibri" pitchFamily="34" charset="0"/>
                <a:cs typeface="Times New Roman" pitchFamily="18" charset="0"/>
              </a:rPr>
              <a:t>Catalogul de </a:t>
            </a:r>
            <a:r>
              <a:rPr lang="ro-MO" altLang="ru-RU" sz="1800" b="1" kern="1200" dirty="0" smtClean="0">
                <a:solidFill>
                  <a:srgbClr val="000000"/>
                </a:solidFill>
                <a:latin typeface="Times New Roman" pitchFamily="18" charset="0"/>
                <a:ea typeface="Calibri" pitchFamily="34" charset="0"/>
                <a:cs typeface="Times New Roman" pitchFamily="18" charset="0"/>
              </a:rPr>
              <a:t>prețuri</a:t>
            </a:r>
            <a:endParaRPr lang="ru-RU" dirty="0"/>
          </a:p>
        </p:txBody>
      </p:sp>
      <p:sp>
        <p:nvSpPr>
          <p:cNvPr id="3" name="Нижний колонтитул 2"/>
          <p:cNvSpPr>
            <a:spLocks noGrp="1"/>
          </p:cNvSpPr>
          <p:nvPr>
            <p:ph type="ftr" sz="quarter" idx="10"/>
          </p:nvPr>
        </p:nvSpPr>
        <p:spPr/>
        <p:txBody>
          <a:bodyPr/>
          <a:lstStyle/>
          <a:p>
            <a:r>
              <a:rPr lang="ro-MO" dirty="0" smtClean="0"/>
              <a:t>ANRE</a:t>
            </a:r>
            <a:endParaRPr lang="de-DE" dirty="0"/>
          </a:p>
        </p:txBody>
      </p:sp>
      <p:sp>
        <p:nvSpPr>
          <p:cNvPr id="4" name="Дата 3"/>
          <p:cNvSpPr>
            <a:spLocks noGrp="1"/>
          </p:cNvSpPr>
          <p:nvPr>
            <p:ph type="dt" sz="half" idx="11"/>
          </p:nvPr>
        </p:nvSpPr>
        <p:spPr/>
        <p:txBody>
          <a:bodyPr/>
          <a:lstStyle/>
          <a:p>
            <a:fld id="{0F9A5078-6F60-49E2-B50D-11C30D454C38}" type="datetime1">
              <a:rPr lang="en-GB" noProof="0" smtClean="0"/>
              <a:pPr/>
              <a:t>14/01/2018</a:t>
            </a:fld>
            <a:endParaRPr lang="en-GB" noProof="0" dirty="0"/>
          </a:p>
        </p:txBody>
      </p:sp>
      <p:sp>
        <p:nvSpPr>
          <p:cNvPr id="5" name="Объект 4"/>
          <p:cNvSpPr>
            <a:spLocks noGrp="1"/>
          </p:cNvSpPr>
          <p:nvPr>
            <p:ph idx="1"/>
          </p:nvPr>
        </p:nvSpPr>
        <p:spPr>
          <a:xfrm>
            <a:off x="370703" y="1730829"/>
            <a:ext cx="8291383" cy="4533171"/>
          </a:xfrm>
        </p:spPr>
        <p:txBody>
          <a:bodyPr/>
          <a:lstStyle/>
          <a:p>
            <a:pPr marL="342900" lvl="0" indent="-342900" eaLnBrk="0" hangingPunct="0">
              <a:spcBef>
                <a:spcPct val="20000"/>
              </a:spcBef>
              <a:spcAft>
                <a:spcPct val="0"/>
              </a:spcAft>
              <a:buClrTx/>
              <a:buFont typeface="Arial" pitchFamily="34" charset="0"/>
              <a:buChar char="•"/>
              <a:tabLst/>
            </a:pPr>
            <a:r>
              <a:rPr lang="ro-MO" altLang="ru-RU" sz="2300" kern="1200" dirty="0" smtClean="0">
                <a:solidFill>
                  <a:srgbClr val="000000"/>
                </a:solidFill>
                <a:latin typeface="Times New Roman" pitchFamily="18" charset="0"/>
                <a:cs typeface="Times New Roman" pitchFamily="18" charset="0"/>
              </a:rPr>
              <a:t>Catalogul preţurilor este actualizat anual de către beneficiar în baza unui studiu privind ofertele existente pe piaţa internă şi cea externă.</a:t>
            </a:r>
          </a:p>
          <a:p>
            <a:pPr marL="342900" lvl="0" indent="-342900" eaLnBrk="0" hangingPunct="0">
              <a:spcBef>
                <a:spcPct val="20000"/>
              </a:spcBef>
              <a:spcAft>
                <a:spcPct val="0"/>
              </a:spcAft>
              <a:buClrTx/>
              <a:buFont typeface="Arial" pitchFamily="34" charset="0"/>
              <a:buChar char="•"/>
              <a:tabLst/>
            </a:pPr>
            <a:r>
              <a:rPr lang="ro-MO" altLang="ru-RU" sz="2300" kern="1200" dirty="0" smtClean="0">
                <a:solidFill>
                  <a:srgbClr val="000000"/>
                </a:solidFill>
                <a:latin typeface="Times New Roman" pitchFamily="18" charset="0"/>
                <a:cs typeface="Times New Roman" pitchFamily="18" charset="0"/>
              </a:rPr>
              <a:t>Catalogul include preţurile oferite de producători şi reprezentanţii oficiali ai acestora pentru bunurile procurate de către beneficiar în ultimii 3 ani, precum şi cele planificate de a fi procurate în anul curent (</a:t>
            </a:r>
            <a:r>
              <a:rPr lang="en-US" sz="2300" kern="1200" dirty="0" smtClean="0">
                <a:solidFill>
                  <a:srgbClr val="000000"/>
                </a:solidFill>
                <a:latin typeface="Times New Roman" pitchFamily="18" charset="0"/>
                <a:cs typeface="Times New Roman" pitchFamily="18" charset="0"/>
              </a:rPr>
              <a:t>benchmark</a:t>
            </a:r>
            <a:r>
              <a:rPr lang="ro-RO" sz="2300" kern="1200" dirty="0">
                <a:solidFill>
                  <a:srgbClr val="000000"/>
                </a:solidFill>
                <a:latin typeface="Times New Roman" pitchFamily="18" charset="0"/>
                <a:cs typeface="Times New Roman" pitchFamily="18" charset="0"/>
              </a:rPr>
              <a:t>)</a:t>
            </a:r>
            <a:r>
              <a:rPr lang="en-US" sz="2300" kern="1200" dirty="0">
                <a:solidFill>
                  <a:srgbClr val="000000"/>
                </a:solidFill>
                <a:latin typeface="Times New Roman" pitchFamily="18" charset="0"/>
                <a:cs typeface="Times New Roman" pitchFamily="18" charset="0"/>
              </a:rPr>
              <a:t/>
            </a:r>
            <a:br>
              <a:rPr lang="en-US" sz="2300" kern="1200" dirty="0">
                <a:solidFill>
                  <a:srgbClr val="000000"/>
                </a:solidFill>
                <a:latin typeface="Times New Roman" pitchFamily="18" charset="0"/>
                <a:cs typeface="Times New Roman" pitchFamily="18" charset="0"/>
              </a:rPr>
            </a:br>
            <a:r>
              <a:rPr lang="en-US" sz="2400" dirty="0"/>
              <a:t/>
            </a:r>
            <a:br>
              <a:rPr lang="en-US" sz="2400" dirty="0"/>
            </a:br>
            <a:endParaRPr lang="ru-RU" sz="2300" dirty="0">
              <a:latin typeface="Times New Roman" pitchFamily="18" charset="0"/>
              <a:cs typeface="Times New Roman" pitchFamily="18" charset="0"/>
            </a:endParaRPr>
          </a:p>
        </p:txBody>
      </p:sp>
      <p:pic>
        <p:nvPicPr>
          <p:cNvPr id="6"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665563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o-MO" dirty="0" smtClean="0"/>
              <a:t>ANRE</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14/01/2018</a:t>
            </a:fld>
            <a:endParaRPr lang="en-GB" noProof="0" dirty="0"/>
          </a:p>
        </p:txBody>
      </p:sp>
      <p:sp>
        <p:nvSpPr>
          <p:cNvPr id="7" name="Titel 15"/>
          <p:cNvSpPr>
            <a:spLocks noGrp="1"/>
          </p:cNvSpPr>
          <p:nvPr>
            <p:ph type="title"/>
          </p:nvPr>
        </p:nvSpPr>
        <p:spPr>
          <a:xfrm>
            <a:off x="148741" y="1845308"/>
            <a:ext cx="8839199" cy="4416167"/>
          </a:xfrm>
        </p:spPr>
        <p:txBody>
          <a:bodyPr/>
          <a:lstStyle/>
          <a:p>
            <a:pPr algn="just"/>
            <a:r>
              <a:rPr lang="en-US" sz="2300" b="1" dirty="0" smtClean="0">
                <a:solidFill>
                  <a:srgbClr val="002060"/>
                </a:solidFill>
                <a:latin typeface="Times New Roman" pitchFamily="18" charset="0"/>
                <a:cs typeface="Times New Roman" pitchFamily="18" charset="0"/>
              </a:rPr>
              <a:t>   </a:t>
            </a:r>
            <a:r>
              <a:rPr lang="ro-RO" sz="2300" b="1" dirty="0" smtClean="0">
                <a:solidFill>
                  <a:srgbClr val="FF0000"/>
                </a:solidFill>
                <a:latin typeface="Times New Roman" pitchFamily="18" charset="0"/>
                <a:cs typeface="Times New Roman" pitchFamily="18" charset="0"/>
              </a:rPr>
              <a:t>Obiectiv: </a:t>
            </a:r>
            <a:r>
              <a:rPr lang="ro-RO" sz="2300" b="1" dirty="0" smtClean="0">
                <a:solidFill>
                  <a:srgbClr val="002060"/>
                </a:solidFill>
                <a:latin typeface="Times New Roman" pitchFamily="18" charset="0"/>
                <a:cs typeface="Times New Roman" pitchFamily="18" charset="0"/>
              </a:rPr>
              <a:t/>
            </a:r>
            <a:br>
              <a:rPr lang="ro-RO" sz="2300" b="1" dirty="0" smtClean="0">
                <a:solidFill>
                  <a:srgbClr val="002060"/>
                </a:solidFill>
                <a:latin typeface="Times New Roman" pitchFamily="18" charset="0"/>
                <a:cs typeface="Times New Roman" pitchFamily="18" charset="0"/>
              </a:rPr>
            </a:br>
            <a:r>
              <a:rPr lang="ro-RO" sz="2300" b="1" dirty="0" smtClean="0">
                <a:solidFill>
                  <a:srgbClr val="002060"/>
                </a:solidFill>
                <a:latin typeface="Times New Roman" pitchFamily="18" charset="0"/>
                <a:cs typeface="Times New Roman" pitchFamily="18" charset="0"/>
              </a:rPr>
              <a:t>Reglementarea </a:t>
            </a:r>
            <a:r>
              <a:rPr lang="ro-RO" sz="2300" b="1" dirty="0" smtClean="0">
                <a:solidFill>
                  <a:srgbClr val="002060"/>
                </a:solidFill>
                <a:latin typeface="Times New Roman" pitchFamily="18" charset="0"/>
                <a:cs typeface="Times New Roman" pitchFamily="18" charset="0"/>
              </a:rPr>
              <a:t>procedurilor de achiziţie a bunurilor, lucrărilor şi serviciilor utilizate în activitatea titularilor de licenţă</a:t>
            </a:r>
            <a:r>
              <a:rPr lang="en-US" sz="2300" b="1" dirty="0" smtClean="0">
                <a:solidFill>
                  <a:srgbClr val="002060"/>
                </a:solidFill>
                <a:latin typeface="Times New Roman" pitchFamily="18" charset="0"/>
                <a:cs typeface="Times New Roman" pitchFamily="18" charset="0"/>
              </a:rPr>
              <a:t> </a:t>
            </a:r>
            <a:r>
              <a:rPr lang="ro-RO" sz="2300" b="1" dirty="0" smtClean="0">
                <a:solidFill>
                  <a:srgbClr val="002060"/>
                </a:solidFill>
                <a:latin typeface="Times New Roman" pitchFamily="18" charset="0"/>
                <a:cs typeface="Times New Roman" pitchFamily="18" charset="0"/>
              </a:rPr>
              <a:t> care furnizează serviciul public de alimentare</a:t>
            </a:r>
            <a:r>
              <a:rPr lang="en-US" sz="2300" b="1" dirty="0" smtClean="0">
                <a:solidFill>
                  <a:srgbClr val="002060"/>
                </a:solidFill>
                <a:latin typeface="Times New Roman" pitchFamily="18" charset="0"/>
                <a:cs typeface="Times New Roman" pitchFamily="18" charset="0"/>
              </a:rPr>
              <a:t> </a:t>
            </a:r>
            <a:r>
              <a:rPr lang="ro-RO" sz="2300" b="1" dirty="0" smtClean="0">
                <a:solidFill>
                  <a:srgbClr val="002060"/>
                </a:solidFill>
                <a:latin typeface="Times New Roman" pitchFamily="18" charset="0"/>
                <a:cs typeface="Times New Roman" pitchFamily="18" charset="0"/>
              </a:rPr>
              <a:t>cu apă şi de canalizare</a:t>
            </a:r>
            <a:r>
              <a:rPr lang="en-US" sz="2300" b="1" dirty="0" smtClean="0">
                <a:solidFill>
                  <a:srgbClr val="002060"/>
                </a:solidFill>
                <a:latin typeface="Times New Roman" pitchFamily="18" charset="0"/>
                <a:cs typeface="Times New Roman" pitchFamily="18" charset="0"/>
              </a:rPr>
              <a:t>.</a:t>
            </a:r>
            <a:endParaRPr lang="ro-RO" sz="23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4810750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 y="923435"/>
            <a:ext cx="8763000" cy="831886"/>
          </a:xfrm>
        </p:spPr>
        <p:txBody>
          <a:bodyPr/>
          <a:lstStyle/>
          <a:p>
            <a:pPr lvl="0" algn="ctr" eaLnBrk="0" hangingPunct="0"/>
            <a:r>
              <a:rPr lang="ru-RU"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t/>
            </a:r>
            <a:br>
              <a:rPr lang="ru-RU"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ru-RU"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t/>
            </a:r>
            <a:br>
              <a:rPr lang="ru-RU"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900" kern="1200" dirty="0" smtClean="0">
                <a:solidFill>
                  <a:srgbClr val="A6A6A6"/>
                </a:solidFill>
                <a:latin typeface="Arial" panose="020B0604020202020204" pitchFamily="34" charset="0"/>
                <a:ea typeface="Calibri" panose="020F0502020204030204" pitchFamily="34" charset="0"/>
                <a:cs typeface="Calibri" panose="020F0502020204030204" pitchFamily="34" charset="0"/>
              </a:rPr>
              <a:t>INSTITUTUL </a:t>
            </a: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DE FORMARE CONTINUĂ ÎN DOMENIUL ALIMENTĂRII CU APĂ ŞI CANALIZĂRII</a:t>
            </a:r>
            <a:r>
              <a:rPr lang="ro-RO" altLang="ro-RO" sz="800" kern="1200" dirty="0">
                <a:solidFill>
                  <a:srgbClr val="000000"/>
                </a:solidFill>
                <a:latin typeface="Arial" charset="0"/>
                <a:ea typeface="+mn-ea"/>
                <a:cs typeface="+mn-cs"/>
              </a:rPr>
              <a:t/>
            </a:r>
            <a:br>
              <a:rPr lang="ro-RO" altLang="ro-RO" sz="800" kern="1200" dirty="0">
                <a:solidFill>
                  <a:srgbClr val="000000"/>
                </a:solidFill>
                <a:latin typeface="Arial" charset="0"/>
                <a:ea typeface="+mn-ea"/>
                <a:cs typeface="+mn-cs"/>
              </a:rPr>
            </a:b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r>
              <a:rPr lang="ro-RO" altLang="ro-RO" sz="900" kern="1200" dirty="0" smtClean="0">
                <a:solidFill>
                  <a:srgbClr val="A6A6A6"/>
                </a:solidFill>
                <a:latin typeface="Arial" panose="020B0604020202020204" pitchFamily="34" charset="0"/>
                <a:ea typeface="Calibri" panose="020F0502020204030204" pitchFamily="34" charset="0"/>
                <a:cs typeface="Calibri" panose="020F0502020204030204" pitchFamily="34" charset="0"/>
              </a:rPr>
              <a:t>”</a:t>
            </a:r>
            <a:br>
              <a:rPr lang="ro-RO" altLang="ro-RO" sz="900" kern="1200" dirty="0" smtClean="0">
                <a:solidFill>
                  <a:srgbClr val="A6A6A6"/>
                </a:solidFill>
                <a:latin typeface="Arial" panose="020B0604020202020204" pitchFamily="34" charset="0"/>
                <a:ea typeface="Calibri" panose="020F0502020204030204" pitchFamily="34" charset="0"/>
                <a:cs typeface="Calibri" panose="020F0502020204030204" pitchFamily="34" charset="0"/>
              </a:rPr>
            </a:br>
            <a:r>
              <a:rPr lang="ro-MO" altLang="ru-RU" sz="1800" b="1" kern="1200" dirty="0">
                <a:solidFill>
                  <a:srgbClr val="000000"/>
                </a:solidFill>
                <a:latin typeface="Times New Roman" pitchFamily="18" charset="0"/>
                <a:ea typeface="Calibri" pitchFamily="34" charset="0"/>
                <a:cs typeface="Times New Roman" pitchFamily="18" charset="0"/>
              </a:rPr>
              <a:t>Estimarea valorii achiziției:</a:t>
            </a:r>
            <a:endParaRPr lang="ru-RU" dirty="0"/>
          </a:p>
        </p:txBody>
      </p:sp>
      <p:sp>
        <p:nvSpPr>
          <p:cNvPr id="3" name="Нижний колонтитул 2"/>
          <p:cNvSpPr>
            <a:spLocks noGrp="1"/>
          </p:cNvSpPr>
          <p:nvPr>
            <p:ph type="ftr" sz="quarter" idx="10"/>
          </p:nvPr>
        </p:nvSpPr>
        <p:spPr/>
        <p:txBody>
          <a:bodyPr/>
          <a:lstStyle/>
          <a:p>
            <a:r>
              <a:rPr lang="ro-MO" dirty="0" smtClean="0"/>
              <a:t>ANRE</a:t>
            </a:r>
            <a:endParaRPr lang="de-DE" dirty="0"/>
          </a:p>
        </p:txBody>
      </p:sp>
      <p:sp>
        <p:nvSpPr>
          <p:cNvPr id="4" name="Дата 3"/>
          <p:cNvSpPr>
            <a:spLocks noGrp="1"/>
          </p:cNvSpPr>
          <p:nvPr>
            <p:ph type="dt" sz="half" idx="11"/>
          </p:nvPr>
        </p:nvSpPr>
        <p:spPr/>
        <p:txBody>
          <a:bodyPr/>
          <a:lstStyle/>
          <a:p>
            <a:fld id="{0F9A5078-6F60-49E2-B50D-11C30D454C38}" type="datetime1">
              <a:rPr lang="en-GB" noProof="0" smtClean="0"/>
              <a:pPr/>
              <a:t>14/01/2018</a:t>
            </a:fld>
            <a:endParaRPr lang="en-GB" noProof="0" dirty="0"/>
          </a:p>
        </p:txBody>
      </p:sp>
      <p:sp>
        <p:nvSpPr>
          <p:cNvPr id="5" name="Объект 4"/>
          <p:cNvSpPr>
            <a:spLocks noGrp="1"/>
          </p:cNvSpPr>
          <p:nvPr>
            <p:ph idx="1"/>
          </p:nvPr>
        </p:nvSpPr>
        <p:spPr>
          <a:xfrm>
            <a:off x="333631" y="1615441"/>
            <a:ext cx="8464379" cy="4907280"/>
          </a:xfrm>
        </p:spPr>
        <p:txBody>
          <a:bodyPr/>
          <a:lstStyle/>
          <a:p>
            <a:pPr marL="342900" lvl="0" indent="-342900" eaLnBrk="0" hangingPunct="0">
              <a:spcBef>
                <a:spcPct val="20000"/>
              </a:spcBef>
              <a:spcAft>
                <a:spcPct val="0"/>
              </a:spcAft>
              <a:buClrTx/>
              <a:buFont typeface="Arial" pitchFamily="34" charset="0"/>
              <a:buChar char="•"/>
              <a:tabLst/>
            </a:pPr>
            <a:r>
              <a:rPr lang="ro-MO" altLang="ru-RU" sz="2300" kern="1200" dirty="0" smtClean="0">
                <a:solidFill>
                  <a:srgbClr val="000000"/>
                </a:solidFill>
                <a:latin typeface="Times New Roman" pitchFamily="18" charset="0"/>
                <a:cs typeface="Times New Roman" pitchFamily="18" charset="0"/>
              </a:rPr>
              <a:t>Valoarea estimată a contractului de achiziţii de bunuri se determină reieşind din:</a:t>
            </a:r>
          </a:p>
          <a:p>
            <a:pPr lvl="0" eaLnBrk="0" hangingPunct="0">
              <a:spcBef>
                <a:spcPct val="20000"/>
              </a:spcBef>
              <a:spcAft>
                <a:spcPct val="0"/>
              </a:spcAft>
              <a:buClrTx/>
              <a:tabLst/>
            </a:pPr>
            <a:r>
              <a:rPr lang="ro-MO" altLang="ru-RU" sz="2300" kern="1200" dirty="0" smtClean="0">
                <a:solidFill>
                  <a:srgbClr val="000000"/>
                </a:solidFill>
                <a:latin typeface="Times New Roman" pitchFamily="18" charset="0"/>
                <a:cs typeface="Times New Roman" pitchFamily="18" charset="0"/>
              </a:rPr>
              <a:t>a) necesarul anual de bunuri planificat de a fi procurat;</a:t>
            </a:r>
          </a:p>
          <a:p>
            <a:pPr lvl="0" eaLnBrk="0" hangingPunct="0">
              <a:spcBef>
                <a:spcPct val="20000"/>
              </a:spcBef>
              <a:spcAft>
                <a:spcPct val="0"/>
              </a:spcAft>
              <a:buClrTx/>
              <a:tabLst/>
            </a:pPr>
            <a:r>
              <a:rPr lang="ro-MO" altLang="ru-RU" sz="2300" kern="1200" dirty="0" smtClean="0">
                <a:solidFill>
                  <a:srgbClr val="000000"/>
                </a:solidFill>
                <a:latin typeface="Times New Roman" pitchFamily="18" charset="0"/>
                <a:cs typeface="Times New Roman" pitchFamily="18" charset="0"/>
              </a:rPr>
              <a:t>b) preţul estimat pentru nivelul corespunzător al calităţii bunurilor. </a:t>
            </a:r>
          </a:p>
          <a:p>
            <a:pPr marL="342900" lvl="0" indent="-342900" eaLnBrk="0" hangingPunct="0">
              <a:spcBef>
                <a:spcPct val="20000"/>
              </a:spcBef>
              <a:spcAft>
                <a:spcPct val="0"/>
              </a:spcAft>
              <a:buClrTx/>
              <a:buFont typeface="Arial" pitchFamily="34" charset="0"/>
              <a:buChar char="•"/>
              <a:tabLst/>
            </a:pPr>
            <a:r>
              <a:rPr lang="ro-MO" altLang="ru-RU" sz="2300" kern="1200" dirty="0" smtClean="0">
                <a:solidFill>
                  <a:srgbClr val="000000"/>
                </a:solidFill>
                <a:latin typeface="Times New Roman" pitchFamily="18" charset="0"/>
                <a:cs typeface="Times New Roman" pitchFamily="18" charset="0"/>
              </a:rPr>
              <a:t>Pentru achiziţii de servicii, valoarea estimată se determină, în funcţie de caz, în modul următor:</a:t>
            </a:r>
          </a:p>
          <a:p>
            <a:pPr lvl="0" eaLnBrk="0" hangingPunct="0">
              <a:spcBef>
                <a:spcPct val="20000"/>
              </a:spcBef>
              <a:spcAft>
                <a:spcPct val="0"/>
              </a:spcAft>
              <a:buClrTx/>
              <a:tabLst/>
            </a:pPr>
            <a:r>
              <a:rPr lang="ro-MO" altLang="ru-RU" sz="2300" kern="1200" dirty="0" smtClean="0">
                <a:solidFill>
                  <a:srgbClr val="000000"/>
                </a:solidFill>
                <a:latin typeface="Times New Roman" pitchFamily="18" charset="0"/>
                <a:cs typeface="Times New Roman" pitchFamily="18" charset="0"/>
              </a:rPr>
              <a:t>a) pentru contractele care prevăd preţ per unitate de serviciu – reieşind  din volumul serviciului prestat şi preţul estimat per unitate;</a:t>
            </a:r>
          </a:p>
          <a:p>
            <a:pPr lvl="0" eaLnBrk="0" hangingPunct="0">
              <a:spcBef>
                <a:spcPct val="20000"/>
              </a:spcBef>
              <a:spcAft>
                <a:spcPct val="0"/>
              </a:spcAft>
              <a:buClrTx/>
              <a:tabLst/>
            </a:pPr>
            <a:r>
              <a:rPr lang="ro-MO" altLang="ru-RU" sz="2300" kern="1200" dirty="0" smtClean="0">
                <a:solidFill>
                  <a:srgbClr val="000000"/>
                </a:solidFill>
                <a:latin typeface="Times New Roman" pitchFamily="18" charset="0"/>
                <a:cs typeface="Times New Roman" pitchFamily="18" charset="0"/>
              </a:rPr>
              <a:t>b) pentru contractele de achiziţii de servicii, care prevăd un cost lunar al serviciului – reieşind din durata contractului în luni şi din costul lunar estimat al acestora. </a:t>
            </a:r>
          </a:p>
          <a:p>
            <a:endParaRPr lang="ru-RU" sz="2300" dirty="0">
              <a:latin typeface="Times New Roman" pitchFamily="18" charset="0"/>
              <a:cs typeface="Times New Roman" pitchFamily="18" charset="0"/>
            </a:endParaRPr>
          </a:p>
        </p:txBody>
      </p:sp>
      <p:pic>
        <p:nvPicPr>
          <p:cNvPr id="6"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005078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5836" y="923436"/>
            <a:ext cx="7776000" cy="831886"/>
          </a:xfrm>
        </p:spPr>
        <p:txBody>
          <a:bodyPr/>
          <a:lstStyle/>
          <a:p>
            <a:pPr lvl="0" algn="ctr" eaLnBrk="0" hangingPunct="0"/>
            <a: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r>
              <a:rPr lang="ro-RO" altLang="ro-RO" sz="800" kern="1200" dirty="0">
                <a:solidFill>
                  <a:srgbClr val="000000"/>
                </a:solidFill>
                <a:latin typeface="Arial" charset="0"/>
                <a:ea typeface="+mn-ea"/>
                <a:cs typeface="+mn-cs"/>
              </a:rPr>
              <a:t/>
            </a:r>
            <a:br>
              <a:rPr lang="ro-RO" altLang="ro-RO" sz="800" kern="1200" dirty="0">
                <a:solidFill>
                  <a:srgbClr val="000000"/>
                </a:solidFill>
                <a:latin typeface="Arial" charset="0"/>
                <a:ea typeface="+mn-ea"/>
                <a:cs typeface="+mn-cs"/>
              </a:rPr>
            </a:b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r>
              <a:rPr lang="ro-RO" altLang="ro-RO" sz="900" kern="1200" dirty="0" smtClean="0">
                <a:solidFill>
                  <a:srgbClr val="A6A6A6"/>
                </a:solidFill>
                <a:latin typeface="Arial" panose="020B0604020202020204" pitchFamily="34" charset="0"/>
                <a:ea typeface="Calibri" panose="020F0502020204030204" pitchFamily="34" charset="0"/>
                <a:cs typeface="Calibri" panose="020F0502020204030204" pitchFamily="34" charset="0"/>
              </a:rPr>
              <a:t>”</a:t>
            </a:r>
            <a:br>
              <a:rPr lang="ro-RO" altLang="ro-RO" sz="900" kern="1200" dirty="0" smtClean="0">
                <a:solidFill>
                  <a:srgbClr val="A6A6A6"/>
                </a:solidFill>
                <a:latin typeface="Arial" panose="020B0604020202020204" pitchFamily="34" charset="0"/>
                <a:ea typeface="Calibri" panose="020F0502020204030204" pitchFamily="34" charset="0"/>
                <a:cs typeface="Calibri" panose="020F0502020204030204" pitchFamily="34" charset="0"/>
              </a:rPr>
            </a:br>
            <a:r>
              <a:rPr lang="ro-MO" altLang="ru-RU" sz="1800" b="1" kern="1200" dirty="0">
                <a:solidFill>
                  <a:srgbClr val="000000"/>
                </a:solidFill>
                <a:latin typeface="Times New Roman" pitchFamily="18" charset="0"/>
                <a:ea typeface="Calibri" pitchFamily="34" charset="0"/>
                <a:cs typeface="Times New Roman" pitchFamily="18" charset="0"/>
              </a:rPr>
              <a:t>Estimarea valorii </a:t>
            </a:r>
            <a:r>
              <a:rPr lang="ro-MO" altLang="ru-RU" sz="1800" b="1" kern="1200" dirty="0" smtClean="0">
                <a:solidFill>
                  <a:srgbClr val="000000"/>
                </a:solidFill>
                <a:latin typeface="Times New Roman" pitchFamily="18" charset="0"/>
                <a:ea typeface="Calibri" pitchFamily="34" charset="0"/>
                <a:cs typeface="Times New Roman" pitchFamily="18" charset="0"/>
              </a:rPr>
              <a:t>achiziției</a:t>
            </a: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
            </a:r>
            <a:b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br>
            <a:endParaRPr lang="ru-RU" dirty="0"/>
          </a:p>
        </p:txBody>
      </p:sp>
      <p:sp>
        <p:nvSpPr>
          <p:cNvPr id="3" name="Нижний колонтитул 2"/>
          <p:cNvSpPr>
            <a:spLocks noGrp="1"/>
          </p:cNvSpPr>
          <p:nvPr>
            <p:ph type="ftr" sz="quarter" idx="10"/>
          </p:nvPr>
        </p:nvSpPr>
        <p:spPr/>
        <p:txBody>
          <a:bodyPr/>
          <a:lstStyle/>
          <a:p>
            <a:r>
              <a:rPr lang="ro-MO" dirty="0" smtClean="0"/>
              <a:t>ANRE</a:t>
            </a:r>
            <a:endParaRPr lang="de-DE" dirty="0"/>
          </a:p>
        </p:txBody>
      </p:sp>
      <p:sp>
        <p:nvSpPr>
          <p:cNvPr id="4" name="Дата 3"/>
          <p:cNvSpPr>
            <a:spLocks noGrp="1"/>
          </p:cNvSpPr>
          <p:nvPr>
            <p:ph type="dt" sz="half" idx="11"/>
          </p:nvPr>
        </p:nvSpPr>
        <p:spPr/>
        <p:txBody>
          <a:bodyPr/>
          <a:lstStyle/>
          <a:p>
            <a:fld id="{0F9A5078-6F60-49E2-B50D-11C30D454C38}" type="datetime1">
              <a:rPr lang="en-GB" noProof="0" smtClean="0"/>
              <a:pPr/>
              <a:t>14/01/2018</a:t>
            </a:fld>
            <a:endParaRPr lang="en-GB" noProof="0" dirty="0"/>
          </a:p>
        </p:txBody>
      </p:sp>
      <p:sp>
        <p:nvSpPr>
          <p:cNvPr id="5" name="Объект 4"/>
          <p:cNvSpPr>
            <a:spLocks noGrp="1"/>
          </p:cNvSpPr>
          <p:nvPr>
            <p:ph idx="1"/>
          </p:nvPr>
        </p:nvSpPr>
        <p:spPr>
          <a:xfrm>
            <a:off x="247135" y="1730829"/>
            <a:ext cx="8662087" cy="4762438"/>
          </a:xfrm>
        </p:spPr>
        <p:txBody>
          <a:bodyPr/>
          <a:lstStyle/>
          <a:p>
            <a:pPr marL="342900" lvl="0" indent="-342900" algn="just" eaLnBrk="0" hangingPunct="0">
              <a:lnSpc>
                <a:spcPct val="107000"/>
              </a:lnSpc>
              <a:spcBef>
                <a:spcPct val="20000"/>
              </a:spcBef>
              <a:spcAft>
                <a:spcPct val="0"/>
              </a:spcAft>
              <a:buClrTx/>
              <a:buFont typeface="Arial" pitchFamily="34" charset="0"/>
              <a:buChar char="•"/>
              <a:tabLst/>
            </a:pPr>
            <a:r>
              <a:rPr lang="vi-VN" altLang="ru-RU" sz="2300" kern="1200" dirty="0">
                <a:solidFill>
                  <a:prstClr val="black"/>
                </a:solidFill>
                <a:latin typeface="Times New Roman" pitchFamily="18" charset="0"/>
                <a:cs typeface="Times New Roman" pitchFamily="18" charset="0"/>
              </a:rPr>
              <a:t>Pentru contractele de achiziţii de lucrări, valoarea estimată se determină reieşind din</a:t>
            </a:r>
            <a:r>
              <a:rPr lang="ro-MO" altLang="ru-RU" sz="2300" kern="1200" dirty="0">
                <a:solidFill>
                  <a:prstClr val="black"/>
                </a:solidFill>
                <a:latin typeface="Times New Roman" pitchFamily="18" charset="0"/>
                <a:cs typeface="Times New Roman" pitchFamily="18" charset="0"/>
              </a:rPr>
              <a:t>:</a:t>
            </a:r>
            <a:r>
              <a:rPr lang="vi-VN" altLang="ru-RU" sz="2300" kern="1200" dirty="0">
                <a:solidFill>
                  <a:prstClr val="black"/>
                </a:solidFill>
                <a:latin typeface="Times New Roman" pitchFamily="18" charset="0"/>
                <a:cs typeface="Times New Roman" pitchFamily="18" charset="0"/>
              </a:rPr>
              <a:t> documentaţia de proiect şi deviz, studiile de fezabilitate, sau prin comparare cu proiectele realizate anterior.</a:t>
            </a:r>
          </a:p>
          <a:p>
            <a:pPr marL="342900" lvl="0" indent="-342900" algn="just" eaLnBrk="0" hangingPunct="0">
              <a:lnSpc>
                <a:spcPct val="107000"/>
              </a:lnSpc>
              <a:spcBef>
                <a:spcPct val="20000"/>
              </a:spcBef>
              <a:spcAft>
                <a:spcPct val="0"/>
              </a:spcAft>
              <a:buClrTx/>
              <a:buFont typeface="Arial" pitchFamily="34" charset="0"/>
              <a:buChar char="•"/>
              <a:tabLst/>
            </a:pPr>
            <a:r>
              <a:rPr lang="vi-VN" altLang="ru-RU" sz="2300" kern="1200" dirty="0">
                <a:solidFill>
                  <a:prstClr val="black"/>
                </a:solidFill>
                <a:latin typeface="Times New Roman" pitchFamily="18" charset="0"/>
                <a:cs typeface="Times New Roman" pitchFamily="18" charset="0"/>
              </a:rPr>
              <a:t>În valoarea estimată a contractelor de lucrări se include atât valoarea lucrărilor, cât şi valoarea bunurilor procurate de operatorul economic necesare pentru îndeplinirea lucrărilor. </a:t>
            </a:r>
          </a:p>
          <a:p>
            <a:pPr marL="342900" lvl="0" indent="-342900" algn="just" eaLnBrk="0" hangingPunct="0">
              <a:lnSpc>
                <a:spcPct val="107000"/>
              </a:lnSpc>
              <a:spcBef>
                <a:spcPct val="20000"/>
              </a:spcBef>
              <a:spcAft>
                <a:spcPct val="0"/>
              </a:spcAft>
              <a:buClrTx/>
              <a:buFont typeface="Arial" pitchFamily="34" charset="0"/>
              <a:buChar char="•"/>
              <a:tabLst/>
            </a:pPr>
            <a:r>
              <a:rPr lang="vi-VN" altLang="ru-RU" sz="2300" kern="1200" dirty="0">
                <a:solidFill>
                  <a:prstClr val="black"/>
                </a:solidFill>
                <a:latin typeface="Times New Roman" pitchFamily="18" charset="0"/>
                <a:cs typeface="Times New Roman" pitchFamily="18" charset="0"/>
              </a:rPr>
              <a:t>La determinarea valorii se ia în calcul valoarea totală spre plată, fără TVA, estimată de beneficiar.</a:t>
            </a:r>
            <a:endParaRPr lang="ro-MO" altLang="ru-RU" sz="2300" kern="1200" dirty="0">
              <a:solidFill>
                <a:prstClr val="black"/>
              </a:solidFill>
              <a:latin typeface="Times New Roman" pitchFamily="18" charset="0"/>
              <a:cs typeface="Times New Roman" pitchFamily="18" charset="0"/>
            </a:endParaRPr>
          </a:p>
          <a:p>
            <a:pPr marL="342900" lvl="0" indent="-342900" algn="just" eaLnBrk="0" hangingPunct="0">
              <a:lnSpc>
                <a:spcPct val="107000"/>
              </a:lnSpc>
              <a:spcBef>
                <a:spcPct val="20000"/>
              </a:spcBef>
              <a:spcAft>
                <a:spcPct val="0"/>
              </a:spcAft>
              <a:buClrTx/>
              <a:buFont typeface="Arial" pitchFamily="34" charset="0"/>
              <a:buChar char="•"/>
              <a:tabLst/>
            </a:pPr>
            <a:r>
              <a:rPr lang="vi-VN" altLang="ru-RU" sz="2300" kern="1200" dirty="0">
                <a:solidFill>
                  <a:srgbClr val="FF0000"/>
                </a:solidFill>
                <a:latin typeface="Times New Roman" pitchFamily="18" charset="0"/>
                <a:cs typeface="Times New Roman" pitchFamily="18" charset="0"/>
              </a:rPr>
              <a:t>Divizarea achiziţiei prin încheierea mai multor contracte separate în scopul evitării pragurilor valorice de achiziţii este interzisă</a:t>
            </a:r>
            <a:r>
              <a:rPr lang="vi-VN" altLang="ru-RU" sz="2300" kern="1200" dirty="0">
                <a:solidFill>
                  <a:prstClr val="black"/>
                </a:solidFill>
                <a:latin typeface="Times New Roman" pitchFamily="18" charset="0"/>
                <a:cs typeface="Times New Roman" pitchFamily="18" charset="0"/>
              </a:rPr>
              <a:t>.</a:t>
            </a:r>
          </a:p>
          <a:p>
            <a:endParaRPr lang="ru-RU" sz="2300" dirty="0">
              <a:latin typeface="Times New Roman" pitchFamily="18" charset="0"/>
              <a:cs typeface="Times New Roman" pitchFamily="18" charset="0"/>
            </a:endParaRPr>
          </a:p>
        </p:txBody>
      </p:sp>
      <p:pic>
        <p:nvPicPr>
          <p:cNvPr id="6"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757892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5836" y="923436"/>
            <a:ext cx="7776000" cy="831886"/>
          </a:xfrm>
        </p:spPr>
        <p:txBody>
          <a:bodyPr/>
          <a:lstStyle/>
          <a:p>
            <a:pPr lvl="0" algn="ctr" eaLnBrk="0" hangingPunct="0"/>
            <a: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r>
              <a:rPr lang="ro-RO" altLang="ro-RO" sz="800" kern="1200" dirty="0">
                <a:solidFill>
                  <a:srgbClr val="000000"/>
                </a:solidFill>
                <a:latin typeface="Arial" charset="0"/>
                <a:ea typeface="+mn-ea"/>
                <a:cs typeface="+mn-cs"/>
              </a:rPr>
              <a:t/>
            </a:r>
            <a:br>
              <a:rPr lang="ro-RO" altLang="ro-RO" sz="800" kern="1200" dirty="0">
                <a:solidFill>
                  <a:srgbClr val="000000"/>
                </a:solidFill>
                <a:latin typeface="Arial" charset="0"/>
                <a:ea typeface="+mn-ea"/>
                <a:cs typeface="+mn-cs"/>
              </a:rPr>
            </a:b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r>
              <a:rPr lang="ro-RO" altLang="ro-RO" sz="900" kern="1200" dirty="0" smtClean="0">
                <a:solidFill>
                  <a:srgbClr val="A6A6A6"/>
                </a:solidFill>
                <a:latin typeface="Arial" panose="020B0604020202020204" pitchFamily="34" charset="0"/>
                <a:ea typeface="Calibri" panose="020F0502020204030204" pitchFamily="34" charset="0"/>
                <a:cs typeface="Calibri" panose="020F0502020204030204" pitchFamily="34" charset="0"/>
              </a:rPr>
              <a:t>”</a:t>
            </a:r>
            <a:br>
              <a:rPr lang="ro-RO" altLang="ro-RO" sz="900" kern="1200" dirty="0" smtClean="0">
                <a:solidFill>
                  <a:srgbClr val="A6A6A6"/>
                </a:solidFill>
                <a:latin typeface="Arial" panose="020B0604020202020204" pitchFamily="34" charset="0"/>
                <a:ea typeface="Calibri" panose="020F0502020204030204" pitchFamily="34" charset="0"/>
                <a:cs typeface="Calibri" panose="020F0502020204030204" pitchFamily="34" charset="0"/>
              </a:rPr>
            </a:br>
            <a:r>
              <a:rPr lang="ro-MO" altLang="ru-RU" sz="1800" b="1" kern="1200" dirty="0">
                <a:solidFill>
                  <a:srgbClr val="000000"/>
                </a:solidFill>
                <a:latin typeface="Times New Roman" pitchFamily="18" charset="0"/>
                <a:ea typeface="Calibri" pitchFamily="34" charset="0"/>
                <a:cs typeface="Times New Roman" pitchFamily="18" charset="0"/>
              </a:rPr>
              <a:t>IV. Procedurile de achiziții.</a:t>
            </a:r>
            <a:endParaRPr lang="ru-RU" dirty="0"/>
          </a:p>
        </p:txBody>
      </p:sp>
      <p:sp>
        <p:nvSpPr>
          <p:cNvPr id="3" name="Нижний колонтитул 2"/>
          <p:cNvSpPr>
            <a:spLocks noGrp="1"/>
          </p:cNvSpPr>
          <p:nvPr>
            <p:ph type="ftr" sz="quarter" idx="10"/>
          </p:nvPr>
        </p:nvSpPr>
        <p:spPr/>
        <p:txBody>
          <a:bodyPr/>
          <a:lstStyle/>
          <a:p>
            <a:r>
              <a:rPr lang="ro-MO" dirty="0" smtClean="0"/>
              <a:t>ANRE</a:t>
            </a:r>
            <a:endParaRPr lang="de-DE" dirty="0"/>
          </a:p>
        </p:txBody>
      </p:sp>
      <p:sp>
        <p:nvSpPr>
          <p:cNvPr id="4" name="Дата 3"/>
          <p:cNvSpPr>
            <a:spLocks noGrp="1"/>
          </p:cNvSpPr>
          <p:nvPr>
            <p:ph type="dt" sz="half" idx="11"/>
          </p:nvPr>
        </p:nvSpPr>
        <p:spPr/>
        <p:txBody>
          <a:bodyPr/>
          <a:lstStyle/>
          <a:p>
            <a:fld id="{0F9A5078-6F60-49E2-B50D-11C30D454C38}" type="datetime1">
              <a:rPr lang="en-GB" noProof="0" smtClean="0"/>
              <a:pPr/>
              <a:t>14/01/2018</a:t>
            </a:fld>
            <a:endParaRPr lang="en-GB" noProof="0" dirty="0"/>
          </a:p>
        </p:txBody>
      </p:sp>
      <p:sp>
        <p:nvSpPr>
          <p:cNvPr id="5" name="Объект 4"/>
          <p:cNvSpPr>
            <a:spLocks noGrp="1"/>
          </p:cNvSpPr>
          <p:nvPr>
            <p:ph idx="1"/>
          </p:nvPr>
        </p:nvSpPr>
        <p:spPr>
          <a:xfrm>
            <a:off x="432485" y="1730829"/>
            <a:ext cx="8402595" cy="4533171"/>
          </a:xfrm>
        </p:spPr>
        <p:txBody>
          <a:bodyPr/>
          <a:lstStyle/>
          <a:p>
            <a:pPr lvl="0" algn="just" eaLnBrk="0" hangingPunct="0">
              <a:lnSpc>
                <a:spcPct val="107000"/>
              </a:lnSpc>
              <a:spcBef>
                <a:spcPct val="20000"/>
              </a:spcBef>
              <a:spcAft>
                <a:spcPct val="0"/>
              </a:spcAft>
              <a:buClrTx/>
              <a:tabLst/>
            </a:pPr>
            <a:r>
              <a:rPr lang="ro-MO" altLang="ru-RU" sz="2300" kern="1200" dirty="0" smtClean="0">
                <a:solidFill>
                  <a:prstClr val="black"/>
                </a:solidFill>
                <a:latin typeface="Times New Roman" pitchFamily="18" charset="0"/>
                <a:cs typeface="Times New Roman" pitchFamily="18" charset="0"/>
              </a:rPr>
              <a:t>La atribuirea contractului de achiziţii, beneficiarul în funcţie de tipul, destinaţia şi complexitatea achiziţiei va aplica una dintre următoarele proceduri:</a:t>
            </a:r>
            <a:endParaRPr lang="ro-MO" altLang="ru-RU" sz="2300" kern="1200" dirty="0" smtClean="0">
              <a:solidFill>
                <a:prstClr val="black"/>
              </a:solidFill>
              <a:latin typeface="Times New Roman" pitchFamily="18" charset="0"/>
              <a:ea typeface="Calibri" pitchFamily="34" charset="0"/>
              <a:cs typeface="Times New Roman" pitchFamily="18" charset="0"/>
            </a:endParaRPr>
          </a:p>
          <a:p>
            <a:pPr algn="just" eaLnBrk="0" hangingPunct="0">
              <a:lnSpc>
                <a:spcPct val="107000"/>
              </a:lnSpc>
              <a:spcBef>
                <a:spcPct val="20000"/>
              </a:spcBef>
              <a:spcAft>
                <a:spcPct val="0"/>
              </a:spcAft>
              <a:buClrTx/>
              <a:tabLst/>
            </a:pPr>
            <a:r>
              <a:rPr lang="ro-MO" altLang="ru-RU" sz="2300" kern="1200" dirty="0" smtClean="0">
                <a:solidFill>
                  <a:prstClr val="black"/>
                </a:solidFill>
                <a:latin typeface="Times New Roman" pitchFamily="18" charset="0"/>
                <a:cs typeface="Times New Roman" pitchFamily="18" charset="0"/>
              </a:rPr>
              <a:t>a) licitaţie deschisă;                            </a:t>
            </a:r>
            <a:r>
              <a:rPr lang="en-GB" altLang="ru-RU" sz="2300" kern="1200" dirty="0" smtClean="0">
                <a:solidFill>
                  <a:prstClr val="black"/>
                </a:solidFill>
                <a:latin typeface="Times New Roman" pitchFamily="18" charset="0"/>
                <a:cs typeface="Times New Roman" pitchFamily="18" charset="0"/>
              </a:rPr>
              <a:t>f</a:t>
            </a:r>
            <a:r>
              <a:rPr lang="en-GB" altLang="ru-RU" sz="2300" kern="1200" dirty="0">
                <a:solidFill>
                  <a:prstClr val="black"/>
                </a:solidFill>
                <a:latin typeface="Times New Roman" pitchFamily="18" charset="0"/>
                <a:cs typeface="Times New Roman" pitchFamily="18" charset="0"/>
              </a:rPr>
              <a:t>) </a:t>
            </a:r>
            <a:r>
              <a:rPr lang="ro-MO" altLang="ru-RU" sz="2300" kern="1200" dirty="0" smtClean="0">
                <a:solidFill>
                  <a:prstClr val="black"/>
                </a:solidFill>
                <a:latin typeface="Times New Roman" pitchFamily="18" charset="0"/>
                <a:cs typeface="Times New Roman" pitchFamily="18" charset="0"/>
              </a:rPr>
              <a:t>sistem dinamic de achiziţie</a:t>
            </a:r>
            <a:r>
              <a:rPr lang="en-GB" altLang="ru-RU" sz="2300" kern="1200" dirty="0" smtClean="0">
                <a:solidFill>
                  <a:prstClr val="black"/>
                </a:solidFill>
                <a:latin typeface="Times New Roman" pitchFamily="18" charset="0"/>
                <a:cs typeface="Times New Roman" pitchFamily="18" charset="0"/>
              </a:rPr>
              <a:t>;</a:t>
            </a:r>
            <a:endParaRPr lang="ru-RU" altLang="ru-RU" sz="2300" kern="1200" dirty="0">
              <a:solidFill>
                <a:prstClr val="black"/>
              </a:solidFill>
              <a:latin typeface="Times New Roman" pitchFamily="18" charset="0"/>
              <a:ea typeface="Calibri" pitchFamily="34" charset="0"/>
              <a:cs typeface="Calibri" pitchFamily="34" charset="0"/>
            </a:endParaRPr>
          </a:p>
          <a:p>
            <a:pPr lvl="0" algn="just" eaLnBrk="0" hangingPunct="0">
              <a:lnSpc>
                <a:spcPct val="107000"/>
              </a:lnSpc>
              <a:spcBef>
                <a:spcPct val="20000"/>
              </a:spcBef>
              <a:spcAft>
                <a:spcPct val="0"/>
              </a:spcAft>
              <a:buClrTx/>
              <a:tabLst/>
            </a:pPr>
            <a:r>
              <a:rPr lang="ro-MO" altLang="ru-RU" sz="2300" kern="1200" dirty="0" smtClean="0">
                <a:solidFill>
                  <a:prstClr val="black"/>
                </a:solidFill>
                <a:latin typeface="Times New Roman" pitchFamily="18" charset="0"/>
                <a:cs typeface="Times New Roman" pitchFamily="18" charset="0"/>
              </a:rPr>
              <a:t>b) licitaţie restrânsă;</a:t>
            </a:r>
            <a:r>
              <a:rPr lang="en-GB" altLang="ru-RU" sz="2300" kern="1200" dirty="0">
                <a:solidFill>
                  <a:prstClr val="black"/>
                </a:solidFill>
                <a:latin typeface="Times New Roman" pitchFamily="18" charset="0"/>
                <a:cs typeface="Times New Roman" pitchFamily="18" charset="0"/>
              </a:rPr>
              <a:t> </a:t>
            </a:r>
            <a:r>
              <a:rPr lang="ro-RO" altLang="ru-RU" sz="2300" kern="1200" dirty="0" smtClean="0">
                <a:solidFill>
                  <a:prstClr val="black"/>
                </a:solidFill>
                <a:latin typeface="Times New Roman" pitchFamily="18" charset="0"/>
                <a:cs typeface="Times New Roman" pitchFamily="18" charset="0"/>
              </a:rPr>
              <a:t>                          </a:t>
            </a:r>
            <a:r>
              <a:rPr lang="en-GB" altLang="ru-RU" sz="2300" kern="1200" dirty="0" smtClean="0">
                <a:solidFill>
                  <a:prstClr val="black"/>
                </a:solidFill>
                <a:latin typeface="Times New Roman" pitchFamily="18" charset="0"/>
                <a:cs typeface="Times New Roman" pitchFamily="18" charset="0"/>
              </a:rPr>
              <a:t>g</a:t>
            </a:r>
            <a:r>
              <a:rPr lang="en-GB" altLang="ru-RU" sz="2300" kern="1200" dirty="0">
                <a:solidFill>
                  <a:prstClr val="black"/>
                </a:solidFill>
                <a:latin typeface="Times New Roman" pitchFamily="18" charset="0"/>
                <a:cs typeface="Times New Roman" pitchFamily="18" charset="0"/>
              </a:rPr>
              <a:t>) </a:t>
            </a:r>
            <a:r>
              <a:rPr lang="ro-MO" altLang="ru-RU" sz="2300" kern="1200" dirty="0" smtClean="0">
                <a:solidFill>
                  <a:prstClr val="black"/>
                </a:solidFill>
                <a:latin typeface="Times New Roman" pitchFamily="18" charset="0"/>
                <a:cs typeface="Times New Roman" pitchFamily="18" charset="0"/>
              </a:rPr>
              <a:t>licitaţie electronică;</a:t>
            </a:r>
            <a:endParaRPr lang="ro-MO" altLang="ru-RU" sz="2300" kern="1200" dirty="0" smtClean="0">
              <a:solidFill>
                <a:prstClr val="black"/>
              </a:solidFill>
              <a:latin typeface="Times New Roman" pitchFamily="18" charset="0"/>
              <a:ea typeface="Calibri" pitchFamily="34" charset="0"/>
              <a:cs typeface="Calibri" pitchFamily="34" charset="0"/>
            </a:endParaRPr>
          </a:p>
          <a:p>
            <a:pPr algn="just" eaLnBrk="0" hangingPunct="0">
              <a:lnSpc>
                <a:spcPct val="107000"/>
              </a:lnSpc>
              <a:spcBef>
                <a:spcPct val="20000"/>
              </a:spcBef>
              <a:spcAft>
                <a:spcPct val="0"/>
              </a:spcAft>
              <a:buClrTx/>
              <a:tabLst/>
            </a:pPr>
            <a:r>
              <a:rPr lang="ro-MO" altLang="ru-RU" sz="2300" kern="1200" dirty="0" smtClean="0">
                <a:solidFill>
                  <a:prstClr val="black"/>
                </a:solidFill>
                <a:latin typeface="Times New Roman" pitchFamily="18" charset="0"/>
                <a:cs typeface="Times New Roman" pitchFamily="18" charset="0"/>
              </a:rPr>
              <a:t>c) cerere a ofertelor de preţuri;           </a:t>
            </a:r>
            <a:r>
              <a:rPr lang="en-GB" altLang="ru-RU" sz="2300" kern="1200" dirty="0" smtClean="0">
                <a:solidFill>
                  <a:prstClr val="black"/>
                </a:solidFill>
                <a:latin typeface="Times New Roman" pitchFamily="18" charset="0"/>
                <a:cs typeface="Times New Roman" pitchFamily="18" charset="0"/>
              </a:rPr>
              <a:t>h</a:t>
            </a:r>
            <a:r>
              <a:rPr lang="en-GB" altLang="ru-RU" sz="2300" kern="1200" dirty="0">
                <a:solidFill>
                  <a:prstClr val="black"/>
                </a:solidFill>
                <a:latin typeface="Times New Roman" pitchFamily="18" charset="0"/>
                <a:cs typeface="Times New Roman" pitchFamily="18" charset="0"/>
              </a:rPr>
              <a:t>) </a:t>
            </a:r>
            <a:r>
              <a:rPr lang="ro-MO" altLang="ru-RU" sz="2300" kern="1200" dirty="0" smtClean="0">
                <a:solidFill>
                  <a:prstClr val="black"/>
                </a:solidFill>
                <a:latin typeface="Times New Roman" pitchFamily="18" charset="0"/>
                <a:cs typeface="Times New Roman" pitchFamily="18" charset="0"/>
              </a:rPr>
              <a:t>acord-cadru.</a:t>
            </a:r>
            <a:endParaRPr lang="ro-MO" altLang="ru-RU" sz="2300" kern="1200" dirty="0" smtClean="0">
              <a:solidFill>
                <a:prstClr val="black"/>
              </a:solidFill>
              <a:latin typeface="Times New Roman" pitchFamily="18" charset="0"/>
              <a:ea typeface="Calibri" pitchFamily="34" charset="0"/>
              <a:cs typeface="Calibri" pitchFamily="34" charset="0"/>
            </a:endParaRPr>
          </a:p>
          <a:p>
            <a:pPr lvl="0" algn="just" eaLnBrk="0" hangingPunct="0">
              <a:lnSpc>
                <a:spcPct val="107000"/>
              </a:lnSpc>
              <a:spcBef>
                <a:spcPct val="20000"/>
              </a:spcBef>
              <a:spcAft>
                <a:spcPct val="0"/>
              </a:spcAft>
              <a:buClrTx/>
              <a:tabLst/>
            </a:pPr>
            <a:r>
              <a:rPr lang="ro-MO" altLang="ru-RU" sz="2300" kern="1200" dirty="0" smtClean="0">
                <a:solidFill>
                  <a:prstClr val="black"/>
                </a:solidFill>
                <a:latin typeface="Times New Roman" pitchFamily="18" charset="0"/>
                <a:cs typeface="Times New Roman" pitchFamily="18" charset="0"/>
              </a:rPr>
              <a:t>d) dialog competitiv;</a:t>
            </a:r>
            <a:endParaRPr lang="ro-MO" altLang="ru-RU" sz="2300" kern="1200" dirty="0" smtClean="0">
              <a:solidFill>
                <a:prstClr val="black"/>
              </a:solidFill>
              <a:latin typeface="Times New Roman" pitchFamily="18" charset="0"/>
              <a:ea typeface="Calibri" pitchFamily="34" charset="0"/>
              <a:cs typeface="Calibri" pitchFamily="34" charset="0"/>
            </a:endParaRPr>
          </a:p>
          <a:p>
            <a:pPr lvl="0" algn="just" eaLnBrk="0" hangingPunct="0">
              <a:lnSpc>
                <a:spcPct val="107000"/>
              </a:lnSpc>
              <a:spcBef>
                <a:spcPct val="20000"/>
              </a:spcBef>
              <a:spcAft>
                <a:spcPct val="0"/>
              </a:spcAft>
              <a:buClrTx/>
              <a:tabLst/>
            </a:pPr>
            <a:r>
              <a:rPr lang="ro-MO" altLang="ru-RU" sz="2300" kern="1200" dirty="0" smtClean="0">
                <a:solidFill>
                  <a:prstClr val="black"/>
                </a:solidFill>
                <a:latin typeface="Times New Roman" pitchFamily="18" charset="0"/>
                <a:cs typeface="Times New Roman" pitchFamily="18" charset="0"/>
              </a:rPr>
              <a:t>e) proceduri negociate;</a:t>
            </a:r>
            <a:endParaRPr lang="ro-MO" altLang="ru-RU" sz="2300" kern="1200" dirty="0" smtClean="0">
              <a:solidFill>
                <a:prstClr val="black"/>
              </a:solidFill>
              <a:latin typeface="Times New Roman" pitchFamily="18" charset="0"/>
              <a:ea typeface="Calibri" pitchFamily="34" charset="0"/>
              <a:cs typeface="Calibri" pitchFamily="34" charset="0"/>
            </a:endParaRPr>
          </a:p>
          <a:p>
            <a:pPr lvl="0"/>
            <a:r>
              <a:rPr lang="vi-VN" altLang="ru-RU" sz="2300" kern="1200" dirty="0">
                <a:solidFill>
                  <a:srgbClr val="FF0000"/>
                </a:solidFill>
                <a:latin typeface="Times New Roman" pitchFamily="18" charset="0"/>
                <a:cs typeface="Times New Roman" pitchFamily="18" charset="0"/>
              </a:rPr>
              <a:t>Licitaţia deschisă este o procedură de bază de atribuire a contractelor de achiziţii. Celelalte proceduri de achiziţii se aplică doar în condiţiile expres prevăzute în </a:t>
            </a:r>
            <a:r>
              <a:rPr lang="vi-VN" altLang="ru-RU" sz="2300" kern="1200" dirty="0" smtClean="0">
                <a:solidFill>
                  <a:srgbClr val="FF0000"/>
                </a:solidFill>
                <a:latin typeface="Times New Roman" pitchFamily="18" charset="0"/>
                <a:cs typeface="Times New Roman" pitchFamily="18" charset="0"/>
              </a:rPr>
              <a:t>Regulament</a:t>
            </a:r>
            <a:r>
              <a:rPr lang="vi-VN" altLang="ru-RU" sz="2300" kern="1200" dirty="0">
                <a:solidFill>
                  <a:srgbClr val="FF0000"/>
                </a:solidFill>
                <a:latin typeface="Times New Roman" pitchFamily="18" charset="0"/>
                <a:cs typeface="Times New Roman" pitchFamily="18" charset="0"/>
              </a:rPr>
              <a:t>.</a:t>
            </a:r>
          </a:p>
          <a:p>
            <a:endParaRPr lang="ru-RU" sz="2300" dirty="0">
              <a:latin typeface="Times New Roman" pitchFamily="18" charset="0"/>
              <a:cs typeface="Times New Roman" pitchFamily="18" charset="0"/>
            </a:endParaRPr>
          </a:p>
        </p:txBody>
      </p:sp>
      <p:pic>
        <p:nvPicPr>
          <p:cNvPr id="6"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59429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5836" y="923436"/>
            <a:ext cx="7776000" cy="831886"/>
          </a:xfrm>
        </p:spPr>
        <p:txBody>
          <a:bodyPr/>
          <a:lstStyle/>
          <a:p>
            <a:pPr lvl="0" algn="ctr" eaLnBrk="0" hangingPunct="0"/>
            <a: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r>
              <a:rPr lang="ro-RO" altLang="ro-RO" sz="800" kern="1200" dirty="0">
                <a:solidFill>
                  <a:srgbClr val="000000"/>
                </a:solidFill>
                <a:latin typeface="Arial" charset="0"/>
                <a:ea typeface="+mn-ea"/>
                <a:cs typeface="+mn-cs"/>
              </a:rPr>
              <a:t/>
            </a:r>
            <a:br>
              <a:rPr lang="ro-RO" altLang="ro-RO" sz="800" kern="1200" dirty="0">
                <a:solidFill>
                  <a:srgbClr val="000000"/>
                </a:solidFill>
                <a:latin typeface="Arial" charset="0"/>
                <a:ea typeface="+mn-ea"/>
                <a:cs typeface="+mn-cs"/>
              </a:rPr>
            </a:b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r>
              <a:rPr lang="ro-RO" altLang="ro-RO" sz="900" kern="1200" dirty="0" smtClean="0">
                <a:solidFill>
                  <a:srgbClr val="A6A6A6"/>
                </a:solidFill>
                <a:latin typeface="Arial" panose="020B0604020202020204" pitchFamily="34" charset="0"/>
                <a:ea typeface="Calibri" panose="020F0502020204030204" pitchFamily="34" charset="0"/>
                <a:cs typeface="Calibri" panose="020F0502020204030204" pitchFamily="34" charset="0"/>
              </a:rPr>
              <a:t>”</a:t>
            </a:r>
            <a:br>
              <a:rPr lang="ro-RO" altLang="ro-RO" sz="900" kern="1200" dirty="0" smtClean="0">
                <a:solidFill>
                  <a:srgbClr val="A6A6A6"/>
                </a:solidFill>
                <a:latin typeface="Arial" panose="020B0604020202020204" pitchFamily="34" charset="0"/>
                <a:ea typeface="Calibri" panose="020F0502020204030204" pitchFamily="34" charset="0"/>
                <a:cs typeface="Calibri" panose="020F0502020204030204" pitchFamily="34" charset="0"/>
              </a:rPr>
            </a:br>
            <a:r>
              <a:rPr lang="vi-VN" altLang="ru-RU" sz="1800" b="1" kern="1200" dirty="0">
                <a:solidFill>
                  <a:srgbClr val="000000"/>
                </a:solidFill>
                <a:latin typeface="Times New Roman" pitchFamily="18" charset="0"/>
                <a:ea typeface="Calibri" pitchFamily="34" charset="0"/>
                <a:cs typeface="Times New Roman" pitchFamily="18" charset="0"/>
              </a:rPr>
              <a:t>Licitație deschisă</a:t>
            </a:r>
            <a:endParaRPr lang="ru-RU" dirty="0"/>
          </a:p>
        </p:txBody>
      </p:sp>
      <p:sp>
        <p:nvSpPr>
          <p:cNvPr id="3" name="Нижний колонтитул 2"/>
          <p:cNvSpPr>
            <a:spLocks noGrp="1"/>
          </p:cNvSpPr>
          <p:nvPr>
            <p:ph type="ftr" sz="quarter" idx="10"/>
          </p:nvPr>
        </p:nvSpPr>
        <p:spPr/>
        <p:txBody>
          <a:bodyPr/>
          <a:lstStyle/>
          <a:p>
            <a:r>
              <a:rPr lang="ro-MO" dirty="0" smtClean="0"/>
              <a:t>ANRE</a:t>
            </a:r>
            <a:endParaRPr lang="de-DE" dirty="0"/>
          </a:p>
        </p:txBody>
      </p:sp>
      <p:sp>
        <p:nvSpPr>
          <p:cNvPr id="4" name="Дата 3"/>
          <p:cNvSpPr>
            <a:spLocks noGrp="1"/>
          </p:cNvSpPr>
          <p:nvPr>
            <p:ph type="dt" sz="half" idx="11"/>
          </p:nvPr>
        </p:nvSpPr>
        <p:spPr/>
        <p:txBody>
          <a:bodyPr/>
          <a:lstStyle/>
          <a:p>
            <a:fld id="{0F9A5078-6F60-49E2-B50D-11C30D454C38}" type="datetime1">
              <a:rPr lang="en-GB" noProof="0" smtClean="0"/>
              <a:pPr/>
              <a:t>14/01/2018</a:t>
            </a:fld>
            <a:endParaRPr lang="en-GB" noProof="0" dirty="0"/>
          </a:p>
        </p:txBody>
      </p:sp>
      <p:sp>
        <p:nvSpPr>
          <p:cNvPr id="5" name="Объект 4"/>
          <p:cNvSpPr>
            <a:spLocks noGrp="1"/>
          </p:cNvSpPr>
          <p:nvPr>
            <p:ph idx="1"/>
          </p:nvPr>
        </p:nvSpPr>
        <p:spPr>
          <a:xfrm>
            <a:off x="684000" y="1730829"/>
            <a:ext cx="7776000" cy="4533171"/>
          </a:xfrm>
        </p:spPr>
        <p:txBody>
          <a:bodyPr/>
          <a:lstStyle/>
          <a:p>
            <a:pPr marL="342900" lvl="0" indent="-342900" algn="just" eaLnBrk="0" hangingPunct="0">
              <a:lnSpc>
                <a:spcPct val="107000"/>
              </a:lnSpc>
              <a:spcBef>
                <a:spcPct val="20000"/>
              </a:spcBef>
              <a:spcAft>
                <a:spcPct val="0"/>
              </a:spcAft>
              <a:buClrTx/>
              <a:buFont typeface="Arial" pitchFamily="34" charset="0"/>
              <a:buChar char="•"/>
              <a:tabLst/>
            </a:pPr>
            <a:r>
              <a:rPr lang="ro-MO" altLang="ru-RU" sz="2300" kern="1200" dirty="0" smtClean="0">
                <a:solidFill>
                  <a:prstClr val="black"/>
                </a:solidFill>
                <a:latin typeface="Times New Roman" pitchFamily="18" charset="0"/>
                <a:cs typeface="Times New Roman" pitchFamily="18" charset="0"/>
              </a:rPr>
              <a:t>Licitaţia deschisă este o procedură publică în cadrul căreia orice operator economic interesat poate prezenta o ofertă. </a:t>
            </a:r>
          </a:p>
          <a:p>
            <a:pPr marL="342900" lvl="0" indent="-342900" algn="just" eaLnBrk="0" hangingPunct="0">
              <a:lnSpc>
                <a:spcPct val="107000"/>
              </a:lnSpc>
              <a:spcBef>
                <a:spcPct val="20000"/>
              </a:spcBef>
              <a:spcAft>
                <a:spcPct val="0"/>
              </a:spcAft>
              <a:buClrTx/>
              <a:buFont typeface="Arial" pitchFamily="34" charset="0"/>
              <a:buChar char="•"/>
              <a:tabLst/>
            </a:pPr>
            <a:r>
              <a:rPr lang="ro-MO" altLang="ru-RU" sz="2300" kern="1200" dirty="0" smtClean="0">
                <a:solidFill>
                  <a:prstClr val="black"/>
                </a:solidFill>
                <a:latin typeface="Times New Roman" pitchFamily="18" charset="0"/>
                <a:cs typeface="Times New Roman" pitchFamily="18" charset="0"/>
              </a:rPr>
              <a:t>Beneficiarul publică anticipat un anunţ, prin care invită operatorii economici să participe la licitaţie şi informează privind criteriile şi condiţiile de participare, astfel încât aceştia să-şi poată pregăti ofertele.</a:t>
            </a:r>
          </a:p>
          <a:p>
            <a:pPr marL="342900" lvl="0" indent="-342900" algn="just" eaLnBrk="0" hangingPunct="0">
              <a:lnSpc>
                <a:spcPct val="107000"/>
              </a:lnSpc>
              <a:spcBef>
                <a:spcPct val="20000"/>
              </a:spcBef>
              <a:spcAft>
                <a:spcPct val="0"/>
              </a:spcAft>
              <a:buClrTx/>
              <a:buFont typeface="Arial" pitchFamily="34" charset="0"/>
              <a:buChar char="•"/>
              <a:tabLst/>
            </a:pPr>
            <a:r>
              <a:rPr lang="ro-MO" altLang="ru-RU" sz="2300" kern="1200" dirty="0" smtClean="0">
                <a:solidFill>
                  <a:prstClr val="black"/>
                </a:solidFill>
                <a:latin typeface="Times New Roman" pitchFamily="18" charset="0"/>
                <a:cs typeface="Times New Roman" pitchFamily="18" charset="0"/>
              </a:rPr>
              <a:t>Se desfăşoară de beneficiar într-o singură etapă, la care participă toţi operatorii economici interesaţi, care îndeplinesc condiţiile stabilite în documentaţia de atribuire.</a:t>
            </a:r>
            <a:endParaRPr lang="ro-MO" altLang="ru-RU" sz="2300" kern="1200" dirty="0" smtClean="0">
              <a:solidFill>
                <a:prstClr val="black"/>
              </a:solidFill>
              <a:latin typeface="Times New Roman" pitchFamily="18" charset="0"/>
              <a:ea typeface="Calibri" pitchFamily="34" charset="0"/>
              <a:cs typeface="Times New Roman" pitchFamily="18" charset="0"/>
            </a:endParaRPr>
          </a:p>
          <a:p>
            <a:endParaRPr lang="ru-RU" sz="2300" dirty="0">
              <a:latin typeface="Times New Roman" pitchFamily="18" charset="0"/>
              <a:cs typeface="Times New Roman" pitchFamily="18" charset="0"/>
            </a:endParaRPr>
          </a:p>
        </p:txBody>
      </p:sp>
      <p:pic>
        <p:nvPicPr>
          <p:cNvPr id="6"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46554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5836" y="923436"/>
            <a:ext cx="7776000" cy="757084"/>
          </a:xfrm>
        </p:spPr>
        <p:txBody>
          <a:bodyPr/>
          <a:lstStyle/>
          <a:p>
            <a:pPr lvl="0" algn="ctr" eaLnBrk="0" hangingPunct="0"/>
            <a: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r>
              <a:rPr lang="ro-RO" altLang="ro-RO" sz="800" kern="1200" dirty="0">
                <a:solidFill>
                  <a:srgbClr val="000000"/>
                </a:solidFill>
                <a:latin typeface="Arial" charset="0"/>
                <a:ea typeface="+mn-ea"/>
                <a:cs typeface="+mn-cs"/>
              </a:rPr>
              <a:t/>
            </a:r>
            <a:br>
              <a:rPr lang="ro-RO" altLang="ro-RO" sz="800" kern="1200" dirty="0">
                <a:solidFill>
                  <a:srgbClr val="000000"/>
                </a:solidFill>
                <a:latin typeface="Arial" charset="0"/>
                <a:ea typeface="+mn-ea"/>
                <a:cs typeface="+mn-cs"/>
              </a:rPr>
            </a:b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r>
              <a:rPr lang="ro-RO" altLang="ro-RO" sz="900" kern="1200" dirty="0" smtClean="0">
                <a:solidFill>
                  <a:srgbClr val="A6A6A6"/>
                </a:solidFill>
                <a:latin typeface="Arial" panose="020B0604020202020204" pitchFamily="34" charset="0"/>
                <a:ea typeface="Calibri" panose="020F0502020204030204" pitchFamily="34" charset="0"/>
                <a:cs typeface="Calibri" panose="020F0502020204030204" pitchFamily="34" charset="0"/>
              </a:rPr>
              <a:t>”</a:t>
            </a:r>
            <a:br>
              <a:rPr lang="ro-RO" altLang="ro-RO" sz="900" kern="1200" dirty="0" smtClean="0">
                <a:solidFill>
                  <a:srgbClr val="A6A6A6"/>
                </a:solidFill>
                <a:latin typeface="Arial" panose="020B0604020202020204" pitchFamily="34" charset="0"/>
                <a:ea typeface="Calibri" panose="020F0502020204030204" pitchFamily="34" charset="0"/>
                <a:cs typeface="Calibri" panose="020F0502020204030204" pitchFamily="34" charset="0"/>
              </a:rPr>
            </a:br>
            <a:r>
              <a:rPr lang="ro-MO" altLang="ru-RU" sz="2000" b="1" kern="1200" dirty="0">
                <a:solidFill>
                  <a:prstClr val="black"/>
                </a:solidFill>
                <a:latin typeface="Times New Roman" pitchFamily="18" charset="0"/>
                <a:cs typeface="Times New Roman" pitchFamily="18" charset="0"/>
              </a:rPr>
              <a:t>Licitație </a:t>
            </a:r>
            <a:r>
              <a:rPr lang="ro-MO" altLang="ru-RU" sz="2000" b="1" kern="1200" dirty="0" smtClean="0">
                <a:solidFill>
                  <a:prstClr val="black"/>
                </a:solidFill>
                <a:latin typeface="Times New Roman" pitchFamily="18" charset="0"/>
                <a:cs typeface="Times New Roman" pitchFamily="18" charset="0"/>
              </a:rPr>
              <a:t>restrînsă</a:t>
            </a:r>
            <a:endParaRPr lang="ru-RU" sz="2000" dirty="0"/>
          </a:p>
        </p:txBody>
      </p:sp>
      <p:sp>
        <p:nvSpPr>
          <p:cNvPr id="3" name="Нижний колонтитул 2"/>
          <p:cNvSpPr>
            <a:spLocks noGrp="1"/>
          </p:cNvSpPr>
          <p:nvPr>
            <p:ph type="ftr" sz="quarter" idx="10"/>
          </p:nvPr>
        </p:nvSpPr>
        <p:spPr/>
        <p:txBody>
          <a:bodyPr/>
          <a:lstStyle/>
          <a:p>
            <a:r>
              <a:rPr lang="ro-MO" dirty="0" smtClean="0"/>
              <a:t>ANRE</a:t>
            </a:r>
            <a:endParaRPr lang="de-DE" dirty="0"/>
          </a:p>
        </p:txBody>
      </p:sp>
      <p:sp>
        <p:nvSpPr>
          <p:cNvPr id="4" name="Дата 3"/>
          <p:cNvSpPr>
            <a:spLocks noGrp="1"/>
          </p:cNvSpPr>
          <p:nvPr>
            <p:ph type="dt" sz="half" idx="11"/>
          </p:nvPr>
        </p:nvSpPr>
        <p:spPr/>
        <p:txBody>
          <a:bodyPr/>
          <a:lstStyle/>
          <a:p>
            <a:fld id="{0F9A5078-6F60-49E2-B50D-11C30D454C38}" type="datetime1">
              <a:rPr lang="en-GB" noProof="0" smtClean="0"/>
              <a:pPr/>
              <a:t>14/01/2018</a:t>
            </a:fld>
            <a:endParaRPr lang="en-GB" noProof="0" dirty="0"/>
          </a:p>
        </p:txBody>
      </p:sp>
      <p:sp>
        <p:nvSpPr>
          <p:cNvPr id="5" name="Объект 4"/>
          <p:cNvSpPr>
            <a:spLocks noGrp="1"/>
          </p:cNvSpPr>
          <p:nvPr>
            <p:ph idx="1"/>
          </p:nvPr>
        </p:nvSpPr>
        <p:spPr>
          <a:xfrm>
            <a:off x="684000" y="1655805"/>
            <a:ext cx="7776000" cy="4819136"/>
          </a:xfrm>
        </p:spPr>
        <p:txBody>
          <a:bodyPr/>
          <a:lstStyle/>
          <a:p>
            <a:pPr marL="342900" lvl="0" indent="-342900" eaLnBrk="0" hangingPunct="0">
              <a:spcBef>
                <a:spcPct val="20000"/>
              </a:spcBef>
              <a:spcAft>
                <a:spcPct val="0"/>
              </a:spcAft>
              <a:buClrTx/>
              <a:buFont typeface="Arial" pitchFamily="34" charset="0"/>
              <a:buChar char="•"/>
              <a:tabLst/>
            </a:pPr>
            <a:r>
              <a:rPr lang="ro-MO" altLang="ru-RU" sz="2200" kern="1200" dirty="0" smtClean="0">
                <a:solidFill>
                  <a:prstClr val="black"/>
                </a:solidFill>
                <a:latin typeface="Times New Roman" pitchFamily="18" charset="0"/>
                <a:cs typeface="Times New Roman" pitchFamily="18" charset="0"/>
              </a:rPr>
              <a:t>Licitația </a:t>
            </a:r>
            <a:r>
              <a:rPr lang="ro-MO" altLang="ru-RU" sz="2200" kern="1200" dirty="0" err="1" smtClean="0">
                <a:solidFill>
                  <a:prstClr val="black"/>
                </a:solidFill>
                <a:latin typeface="Times New Roman" pitchFamily="18" charset="0"/>
                <a:cs typeface="Times New Roman" pitchFamily="18" charset="0"/>
              </a:rPr>
              <a:t>restrînsă</a:t>
            </a:r>
            <a:r>
              <a:rPr lang="ro-MO" altLang="ru-RU" sz="2200" kern="1200" dirty="0" smtClean="0">
                <a:solidFill>
                  <a:prstClr val="black"/>
                </a:solidFill>
                <a:latin typeface="Times New Roman" pitchFamily="18" charset="0"/>
                <a:cs typeface="Times New Roman" pitchFamily="18" charset="0"/>
              </a:rPr>
              <a:t> se aplică doar la achiziţiile bunurilor, lucrărilor şi serviciilor care poartă un caracter specific pentru desfăşurarea activităţii respective.</a:t>
            </a:r>
          </a:p>
          <a:p>
            <a:pPr marL="342900" lvl="0" indent="-342900" eaLnBrk="0" hangingPunct="0">
              <a:spcBef>
                <a:spcPct val="20000"/>
              </a:spcBef>
              <a:spcAft>
                <a:spcPct val="0"/>
              </a:spcAft>
              <a:buClrTx/>
              <a:buFont typeface="Arial" pitchFamily="34" charset="0"/>
              <a:buChar char="•"/>
              <a:tabLst/>
            </a:pPr>
            <a:r>
              <a:rPr lang="ro-MO" altLang="ru-RU" sz="2200" kern="1200" dirty="0" smtClean="0">
                <a:solidFill>
                  <a:prstClr val="black"/>
                </a:solidFill>
                <a:latin typeface="Times New Roman" pitchFamily="18" charset="0"/>
                <a:cs typeface="Times New Roman" pitchFamily="18" charset="0"/>
              </a:rPr>
              <a:t>Licitaţia restrânsă se desfăşoară potrivit aceloraşi reguli prevăzute pentru licitaţia deschisă, cu condiţia aplicării unei proceduri de preselecţie precedate de publicarea unui anunţ de participare la preselecţie.</a:t>
            </a:r>
          </a:p>
          <a:p>
            <a:pPr marL="342900" lvl="0" indent="-342900" algn="just" eaLnBrk="0" hangingPunct="0">
              <a:lnSpc>
                <a:spcPct val="107000"/>
              </a:lnSpc>
              <a:spcBef>
                <a:spcPct val="20000"/>
              </a:spcBef>
              <a:spcAft>
                <a:spcPct val="0"/>
              </a:spcAft>
              <a:buClrTx/>
              <a:buFont typeface="Arial" pitchFamily="34" charset="0"/>
              <a:buChar char="•"/>
              <a:tabLst/>
            </a:pPr>
            <a:r>
              <a:rPr lang="ro-MO" altLang="ru-RU" sz="2200" kern="1200" dirty="0" smtClean="0">
                <a:solidFill>
                  <a:prstClr val="black"/>
                </a:solidFill>
                <a:latin typeface="Times New Roman" pitchFamily="18" charset="0"/>
                <a:cs typeface="Times New Roman" pitchFamily="18" charset="0"/>
              </a:rPr>
              <a:t>Procedura de licitație se desfăşoară în două etape:</a:t>
            </a:r>
            <a:endParaRPr lang="ro-MO" altLang="ru-RU" sz="2200" kern="1200" dirty="0" smtClean="0">
              <a:solidFill>
                <a:prstClr val="black"/>
              </a:solidFill>
              <a:latin typeface="Times New Roman" pitchFamily="18" charset="0"/>
              <a:ea typeface="Calibri" pitchFamily="34" charset="0"/>
              <a:cs typeface="Times New Roman" pitchFamily="18" charset="0"/>
            </a:endParaRPr>
          </a:p>
          <a:p>
            <a:pPr marL="342900" lvl="0" indent="-342900" algn="just" eaLnBrk="0" hangingPunct="0">
              <a:lnSpc>
                <a:spcPct val="107000"/>
              </a:lnSpc>
              <a:spcBef>
                <a:spcPct val="20000"/>
              </a:spcBef>
              <a:spcAft>
                <a:spcPct val="0"/>
              </a:spcAft>
              <a:buClrTx/>
              <a:buFont typeface="Arial" pitchFamily="34" charset="0"/>
              <a:buChar char="•"/>
              <a:tabLst/>
            </a:pPr>
            <a:r>
              <a:rPr lang="ro-MO" altLang="ru-RU" sz="2200" kern="1200" dirty="0" smtClean="0">
                <a:solidFill>
                  <a:prstClr val="black"/>
                </a:solidFill>
                <a:latin typeface="Times New Roman" pitchFamily="18" charset="0"/>
                <a:cs typeface="Times New Roman" pitchFamily="18" charset="0"/>
              </a:rPr>
              <a:t>a) etapa de preselectare a candidaţilor, prin aplicarea criteriilor de calificare şi preselecţie stabilite în prezentul Regulament (omologare);</a:t>
            </a:r>
            <a:endParaRPr lang="ro-MO" altLang="ru-RU" sz="2200" kern="1200" dirty="0" smtClean="0">
              <a:solidFill>
                <a:prstClr val="black"/>
              </a:solidFill>
              <a:latin typeface="Times New Roman" pitchFamily="18" charset="0"/>
              <a:ea typeface="Calibri" pitchFamily="34" charset="0"/>
              <a:cs typeface="Calibri" pitchFamily="34" charset="0"/>
            </a:endParaRPr>
          </a:p>
          <a:p>
            <a:pPr marL="342900" lvl="0" indent="-342900" algn="just" eaLnBrk="0" hangingPunct="0">
              <a:lnSpc>
                <a:spcPct val="107000"/>
              </a:lnSpc>
              <a:spcBef>
                <a:spcPct val="20000"/>
              </a:spcBef>
              <a:spcAft>
                <a:spcPct val="0"/>
              </a:spcAft>
              <a:buClrTx/>
              <a:buFont typeface="Arial" pitchFamily="34" charset="0"/>
              <a:buChar char="•"/>
              <a:tabLst/>
            </a:pPr>
            <a:r>
              <a:rPr lang="ro-MO" altLang="ru-RU" sz="2200" kern="1200" dirty="0" smtClean="0">
                <a:solidFill>
                  <a:prstClr val="black"/>
                </a:solidFill>
                <a:latin typeface="Times New Roman" pitchFamily="18" charset="0"/>
                <a:cs typeface="Times New Roman" pitchFamily="18" charset="0"/>
              </a:rPr>
              <a:t>b) etapa de evaluare a ofertelor depuse de candidaţii selectaţi, prin aplicarea criteriului de atribuire, identică  licitației deschise. </a:t>
            </a:r>
            <a:endParaRPr lang="ro-MO" altLang="ru-RU" sz="2200" kern="1200" dirty="0" smtClean="0">
              <a:solidFill>
                <a:prstClr val="black"/>
              </a:solidFill>
              <a:latin typeface="Times New Roman" pitchFamily="18" charset="0"/>
              <a:ea typeface="Calibri" pitchFamily="34" charset="0"/>
              <a:cs typeface="Calibri" pitchFamily="34" charset="0"/>
            </a:endParaRPr>
          </a:p>
          <a:p>
            <a:endParaRPr lang="ru-RU" sz="2300" dirty="0">
              <a:latin typeface="Times New Roman" pitchFamily="18" charset="0"/>
              <a:cs typeface="Times New Roman" pitchFamily="18" charset="0"/>
            </a:endParaRPr>
          </a:p>
        </p:txBody>
      </p:sp>
      <p:pic>
        <p:nvPicPr>
          <p:cNvPr id="6"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24045"/>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5836" y="923436"/>
            <a:ext cx="7776000" cy="831886"/>
          </a:xfrm>
        </p:spPr>
        <p:txBody>
          <a:bodyPr/>
          <a:lstStyle/>
          <a:p>
            <a:pPr lvl="0" algn="ctr" eaLnBrk="0" hangingPunct="0"/>
            <a: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r>
              <a:rPr lang="ro-RO" altLang="ro-RO" sz="800" kern="1200" dirty="0">
                <a:solidFill>
                  <a:srgbClr val="000000"/>
                </a:solidFill>
                <a:latin typeface="Arial" charset="0"/>
                <a:ea typeface="+mn-ea"/>
                <a:cs typeface="+mn-cs"/>
              </a:rPr>
              <a:t/>
            </a:r>
            <a:br>
              <a:rPr lang="ro-RO" altLang="ro-RO" sz="800" kern="1200" dirty="0">
                <a:solidFill>
                  <a:srgbClr val="000000"/>
                </a:solidFill>
                <a:latin typeface="Arial" charset="0"/>
                <a:ea typeface="+mn-ea"/>
                <a:cs typeface="+mn-cs"/>
              </a:rPr>
            </a:b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r>
              <a:rPr lang="ro-RO" altLang="ro-RO" sz="900" kern="1200" dirty="0" smtClean="0">
                <a:solidFill>
                  <a:srgbClr val="A6A6A6"/>
                </a:solidFill>
                <a:latin typeface="Arial" panose="020B0604020202020204" pitchFamily="34" charset="0"/>
                <a:ea typeface="Calibri" panose="020F0502020204030204" pitchFamily="34" charset="0"/>
                <a:cs typeface="Calibri" panose="020F0502020204030204" pitchFamily="34" charset="0"/>
              </a:rPr>
              <a:t>”</a:t>
            </a:r>
            <a:br>
              <a:rPr lang="ro-RO" altLang="ro-RO" sz="900" kern="1200" dirty="0" smtClean="0">
                <a:solidFill>
                  <a:srgbClr val="A6A6A6"/>
                </a:solidFill>
                <a:latin typeface="Arial" panose="020B0604020202020204" pitchFamily="34" charset="0"/>
                <a:ea typeface="Calibri" panose="020F0502020204030204" pitchFamily="34" charset="0"/>
                <a:cs typeface="Calibri" panose="020F0502020204030204" pitchFamily="34" charset="0"/>
              </a:rPr>
            </a:br>
            <a:r>
              <a:rPr lang="pt-BR" altLang="ru-RU" sz="1800" b="1" kern="1200" dirty="0">
                <a:solidFill>
                  <a:srgbClr val="000000"/>
                </a:solidFill>
                <a:latin typeface="Times New Roman" pitchFamily="18" charset="0"/>
                <a:ea typeface="Calibri" pitchFamily="34" charset="0"/>
                <a:cs typeface="Times New Roman" pitchFamily="18" charset="0"/>
              </a:rPr>
              <a:t>Cerere a ofertelor de preţuri</a:t>
            </a: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
            </a:r>
            <a:b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br>
            <a:endParaRPr lang="ru-RU" dirty="0"/>
          </a:p>
        </p:txBody>
      </p:sp>
      <p:sp>
        <p:nvSpPr>
          <p:cNvPr id="3" name="Нижний колонтитул 2"/>
          <p:cNvSpPr>
            <a:spLocks noGrp="1"/>
          </p:cNvSpPr>
          <p:nvPr>
            <p:ph type="ftr" sz="quarter" idx="10"/>
          </p:nvPr>
        </p:nvSpPr>
        <p:spPr/>
        <p:txBody>
          <a:bodyPr/>
          <a:lstStyle/>
          <a:p>
            <a:r>
              <a:rPr lang="ro-MO" dirty="0" smtClean="0"/>
              <a:t>ANRE</a:t>
            </a:r>
            <a:endParaRPr lang="de-DE" dirty="0"/>
          </a:p>
        </p:txBody>
      </p:sp>
      <p:sp>
        <p:nvSpPr>
          <p:cNvPr id="4" name="Дата 3"/>
          <p:cNvSpPr>
            <a:spLocks noGrp="1"/>
          </p:cNvSpPr>
          <p:nvPr>
            <p:ph type="dt" sz="half" idx="11"/>
          </p:nvPr>
        </p:nvSpPr>
        <p:spPr/>
        <p:txBody>
          <a:bodyPr/>
          <a:lstStyle/>
          <a:p>
            <a:fld id="{0F9A5078-6F60-49E2-B50D-11C30D454C38}" type="datetime1">
              <a:rPr lang="en-GB" noProof="0" smtClean="0"/>
              <a:pPr/>
              <a:t>14/01/2018</a:t>
            </a:fld>
            <a:endParaRPr lang="en-GB" noProof="0" dirty="0"/>
          </a:p>
        </p:txBody>
      </p:sp>
      <p:sp>
        <p:nvSpPr>
          <p:cNvPr id="5" name="Объект 4"/>
          <p:cNvSpPr>
            <a:spLocks noGrp="1"/>
          </p:cNvSpPr>
          <p:nvPr>
            <p:ph idx="1"/>
          </p:nvPr>
        </p:nvSpPr>
        <p:spPr>
          <a:xfrm>
            <a:off x="684000" y="1730829"/>
            <a:ext cx="7776000" cy="4781182"/>
          </a:xfrm>
        </p:spPr>
        <p:txBody>
          <a:bodyPr/>
          <a:lstStyle/>
          <a:p>
            <a:pPr algn="just">
              <a:spcBef>
                <a:spcPts val="0"/>
              </a:spcBef>
              <a:spcAft>
                <a:spcPts val="0"/>
              </a:spcAft>
            </a:pPr>
            <a:r>
              <a:rPr lang="ro-MO" altLang="ru-RU" sz="2100" dirty="0" smtClean="0">
                <a:solidFill>
                  <a:schemeClr val="tx1"/>
                </a:solidFill>
                <a:latin typeface="Times New Roman" pitchFamily="18" charset="0"/>
                <a:cs typeface="Times New Roman" pitchFamily="18" charset="0"/>
              </a:rPr>
              <a:t>Se aplică în cazurile contractelor de achiziţii de bunuri, de lucrări, de servicii, ale căror valoare estimativă, fără TVA este mai mică de 1,0 mil.lei pentru achiziţii de bunuri şi servicii şi mai mică de 1,5 mil.lei pentru achiziţii de lucrări, în situaţiile în care:</a:t>
            </a:r>
            <a:endParaRPr lang="ro-MO" altLang="ru-RU" sz="2100" dirty="0" smtClean="0">
              <a:solidFill>
                <a:schemeClr val="tx1"/>
              </a:solidFill>
              <a:latin typeface="Times New Roman" pitchFamily="18" charset="0"/>
              <a:ea typeface="Calibri" pitchFamily="34" charset="0"/>
              <a:cs typeface="Times New Roman" pitchFamily="18" charset="0"/>
            </a:endParaRPr>
          </a:p>
          <a:p>
            <a:pPr algn="just">
              <a:spcBef>
                <a:spcPts val="0"/>
              </a:spcBef>
              <a:spcAft>
                <a:spcPts val="0"/>
              </a:spcAft>
            </a:pPr>
            <a:r>
              <a:rPr lang="ro-MO" altLang="ru-RU" sz="2100" dirty="0" smtClean="0">
                <a:solidFill>
                  <a:schemeClr val="tx1"/>
                </a:solidFill>
                <a:latin typeface="Times New Roman" pitchFamily="18" charset="0"/>
                <a:cs typeface="Times New Roman" pitchFamily="18" charset="0"/>
              </a:rPr>
              <a:t>a) achiziţia are un caracter multiplu şi specific şi se efectuează direct de la producătorii de bunuri rezidenţi şi nerezidenţi sau de la reprezentanţii acestora.</a:t>
            </a:r>
          </a:p>
          <a:p>
            <a:pPr algn="just">
              <a:spcBef>
                <a:spcPts val="0"/>
              </a:spcBef>
              <a:spcAft>
                <a:spcPts val="0"/>
              </a:spcAft>
            </a:pPr>
            <a:r>
              <a:rPr lang="ro-MO" altLang="ru-RU" sz="2100" dirty="0" smtClean="0">
                <a:solidFill>
                  <a:schemeClr val="tx1"/>
                </a:solidFill>
                <a:latin typeface="Times New Roman" pitchFamily="18" charset="0"/>
                <a:cs typeface="Times New Roman" pitchFamily="18" charset="0"/>
              </a:rPr>
              <a:t>b) achiziţiile de lucrări de construcţie, reconstrucţie, renovare, reparaţie, modernizare pot fi efectuate doar de un număr limitat de operatori economici specializaţi, experimentaţi şi omologaţi în domeniul respectiv. </a:t>
            </a:r>
            <a:endParaRPr lang="ro-MO" altLang="ru-RU" sz="2100" dirty="0" smtClean="0">
              <a:solidFill>
                <a:schemeClr val="tx1"/>
              </a:solidFill>
              <a:latin typeface="Times New Roman" pitchFamily="18" charset="0"/>
              <a:ea typeface="Calibri" pitchFamily="34" charset="0"/>
              <a:cs typeface="Calibri" pitchFamily="34" charset="0"/>
            </a:endParaRPr>
          </a:p>
          <a:p>
            <a:pPr>
              <a:spcBef>
                <a:spcPts val="0"/>
              </a:spcBef>
              <a:spcAft>
                <a:spcPts val="0"/>
              </a:spcAft>
            </a:pPr>
            <a:r>
              <a:rPr lang="ro-MO" altLang="ru-RU" sz="2100" dirty="0" smtClean="0">
                <a:solidFill>
                  <a:schemeClr val="tx1"/>
                </a:solidFill>
                <a:latin typeface="Times New Roman" pitchFamily="18" charset="0"/>
                <a:cs typeface="Times New Roman" pitchFamily="18" charset="0"/>
              </a:rPr>
              <a:t>Termenul de depunere a ofertelor va fi cel puţin 7 zile pentru bunuri şi 12 zile pentru lucrări şi servicii de la data publicării sau transmiterii anunţului de participare. Se poate desfășura în 2 etape (preselecție și evaluare)</a:t>
            </a:r>
          </a:p>
          <a:p>
            <a:endParaRPr lang="ru-RU" sz="2300" dirty="0">
              <a:latin typeface="Times New Roman" pitchFamily="18" charset="0"/>
              <a:cs typeface="Times New Roman" pitchFamily="18" charset="0"/>
            </a:endParaRPr>
          </a:p>
        </p:txBody>
      </p:sp>
      <p:pic>
        <p:nvPicPr>
          <p:cNvPr id="6"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0552235"/>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5836" y="923436"/>
            <a:ext cx="7776000" cy="744726"/>
          </a:xfrm>
        </p:spPr>
        <p:txBody>
          <a:bodyPr/>
          <a:lstStyle/>
          <a:p>
            <a:pPr lvl="0" algn="ctr" eaLnBrk="0" hangingPunct="0"/>
            <a: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r>
              <a:rPr lang="ro-RO" altLang="ro-RO" sz="800" kern="1200" dirty="0">
                <a:solidFill>
                  <a:srgbClr val="000000"/>
                </a:solidFill>
                <a:latin typeface="Arial" charset="0"/>
                <a:ea typeface="+mn-ea"/>
                <a:cs typeface="+mn-cs"/>
              </a:rPr>
              <a:t/>
            </a:r>
            <a:br>
              <a:rPr lang="ro-RO" altLang="ro-RO" sz="800" kern="1200" dirty="0">
                <a:solidFill>
                  <a:srgbClr val="000000"/>
                </a:solidFill>
                <a:latin typeface="Arial" charset="0"/>
                <a:ea typeface="+mn-ea"/>
                <a:cs typeface="+mn-cs"/>
              </a:rPr>
            </a:b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r>
              <a:rPr lang="ro-RO" altLang="ro-RO" sz="900" kern="1200" dirty="0" smtClean="0">
                <a:solidFill>
                  <a:srgbClr val="A6A6A6"/>
                </a:solidFill>
                <a:latin typeface="Arial" panose="020B0604020202020204" pitchFamily="34" charset="0"/>
                <a:ea typeface="Calibri" panose="020F0502020204030204" pitchFamily="34" charset="0"/>
                <a:cs typeface="Calibri" panose="020F0502020204030204" pitchFamily="34" charset="0"/>
              </a:rPr>
              <a:t>”</a:t>
            </a:r>
            <a:br>
              <a:rPr lang="ro-RO" altLang="ro-RO" sz="900" kern="1200" dirty="0" smtClean="0">
                <a:solidFill>
                  <a:srgbClr val="A6A6A6"/>
                </a:solidFill>
                <a:latin typeface="Arial" panose="020B0604020202020204" pitchFamily="34" charset="0"/>
                <a:ea typeface="Calibri" panose="020F0502020204030204" pitchFamily="34" charset="0"/>
                <a:cs typeface="Calibri" panose="020F0502020204030204" pitchFamily="34" charset="0"/>
              </a:rPr>
            </a:br>
            <a:r>
              <a:rPr lang="ro-RO" altLang="ru-RU" sz="2000" b="1" kern="1200" dirty="0" smtClean="0">
                <a:solidFill>
                  <a:prstClr val="black"/>
                </a:solidFill>
                <a:latin typeface="Times New Roman" pitchFamily="18" charset="0"/>
                <a:cs typeface="Times New Roman" pitchFamily="18" charset="0"/>
              </a:rPr>
              <a:t>Dialog competitiv</a:t>
            </a:r>
            <a:endParaRPr lang="ro-RO" sz="2000" dirty="0"/>
          </a:p>
        </p:txBody>
      </p:sp>
      <p:sp>
        <p:nvSpPr>
          <p:cNvPr id="3" name="Нижний колонтитул 2"/>
          <p:cNvSpPr>
            <a:spLocks noGrp="1"/>
          </p:cNvSpPr>
          <p:nvPr>
            <p:ph type="ftr" sz="quarter" idx="10"/>
          </p:nvPr>
        </p:nvSpPr>
        <p:spPr/>
        <p:txBody>
          <a:bodyPr/>
          <a:lstStyle/>
          <a:p>
            <a:r>
              <a:rPr lang="ro-MO" dirty="0" smtClean="0"/>
              <a:t>ANRE</a:t>
            </a:r>
            <a:endParaRPr lang="de-DE" dirty="0"/>
          </a:p>
        </p:txBody>
      </p:sp>
      <p:sp>
        <p:nvSpPr>
          <p:cNvPr id="4" name="Дата 3"/>
          <p:cNvSpPr>
            <a:spLocks noGrp="1"/>
          </p:cNvSpPr>
          <p:nvPr>
            <p:ph type="dt" sz="half" idx="11"/>
          </p:nvPr>
        </p:nvSpPr>
        <p:spPr/>
        <p:txBody>
          <a:bodyPr/>
          <a:lstStyle/>
          <a:p>
            <a:fld id="{0F9A5078-6F60-49E2-B50D-11C30D454C38}" type="datetime1">
              <a:rPr lang="en-GB" noProof="0" smtClean="0"/>
              <a:pPr/>
              <a:t>14/01/2018</a:t>
            </a:fld>
            <a:endParaRPr lang="en-GB" noProof="0" dirty="0"/>
          </a:p>
        </p:txBody>
      </p:sp>
      <p:sp>
        <p:nvSpPr>
          <p:cNvPr id="5" name="Объект 4"/>
          <p:cNvSpPr>
            <a:spLocks noGrp="1"/>
          </p:cNvSpPr>
          <p:nvPr>
            <p:ph idx="1"/>
          </p:nvPr>
        </p:nvSpPr>
        <p:spPr>
          <a:xfrm>
            <a:off x="684000" y="1643449"/>
            <a:ext cx="7776000" cy="4620551"/>
          </a:xfrm>
        </p:spPr>
        <p:txBody>
          <a:bodyPr/>
          <a:lstStyle/>
          <a:p>
            <a:pPr algn="just">
              <a:lnSpc>
                <a:spcPct val="107000"/>
              </a:lnSpc>
            </a:pPr>
            <a:r>
              <a:rPr lang="ro-MO" altLang="ru-RU" sz="2200" dirty="0" smtClean="0">
                <a:solidFill>
                  <a:schemeClr val="tx1"/>
                </a:solidFill>
                <a:latin typeface="Times New Roman" pitchFamily="18" charset="0"/>
                <a:cs typeface="Times New Roman" pitchFamily="18" charset="0"/>
              </a:rPr>
              <a:t>Se aplică în cazul contractelor de achiziţii deosebit de complexe în măsura în care atribuirea acestora este imposibilă prin aplicarea procedurii de licitaţie deschisă sau restrânsă. Beneficiarul nu poate defini clar de ce are nevoie (ex. software). </a:t>
            </a:r>
            <a:endParaRPr lang="ro-MO" altLang="ru-RU" sz="2200" dirty="0" smtClean="0">
              <a:solidFill>
                <a:schemeClr val="tx1"/>
              </a:solidFill>
              <a:latin typeface="Times New Roman" pitchFamily="18" charset="0"/>
              <a:ea typeface="Calibri" pitchFamily="34" charset="0"/>
              <a:cs typeface="Times New Roman" pitchFamily="18" charset="0"/>
            </a:endParaRPr>
          </a:p>
          <a:p>
            <a:pPr algn="just">
              <a:spcBef>
                <a:spcPts val="0"/>
              </a:spcBef>
              <a:spcAft>
                <a:spcPts val="0"/>
              </a:spcAft>
            </a:pPr>
            <a:r>
              <a:rPr lang="ro-MO" altLang="ru-RU" sz="2200" dirty="0" smtClean="0">
                <a:solidFill>
                  <a:schemeClr val="tx1"/>
                </a:solidFill>
                <a:latin typeface="Times New Roman" pitchFamily="18" charset="0"/>
                <a:cs typeface="Times New Roman" pitchFamily="18" charset="0"/>
              </a:rPr>
              <a:t>Se desfăşoară în trei etape: </a:t>
            </a:r>
            <a:endParaRPr lang="ro-MO" altLang="ru-RU" sz="2200" dirty="0" smtClean="0">
              <a:solidFill>
                <a:schemeClr val="tx1"/>
              </a:solidFill>
              <a:latin typeface="Times New Roman" pitchFamily="18" charset="0"/>
              <a:ea typeface="Calibri" pitchFamily="34" charset="0"/>
              <a:cs typeface="Calibri" pitchFamily="34" charset="0"/>
            </a:endParaRPr>
          </a:p>
          <a:p>
            <a:pPr algn="just">
              <a:spcBef>
                <a:spcPts val="0"/>
              </a:spcBef>
              <a:spcAft>
                <a:spcPts val="0"/>
              </a:spcAft>
            </a:pPr>
            <a:r>
              <a:rPr lang="ro-MO" altLang="ru-RU" sz="2200" dirty="0" smtClean="0">
                <a:solidFill>
                  <a:schemeClr val="tx1"/>
                </a:solidFill>
                <a:latin typeface="Times New Roman" pitchFamily="18" charset="0"/>
                <a:cs typeface="Times New Roman" pitchFamily="18" charset="0"/>
              </a:rPr>
              <a:t>1) etapa de preselecţie a candidaţilor; </a:t>
            </a:r>
            <a:endParaRPr lang="ro-MO" altLang="ru-RU" sz="2200" dirty="0" smtClean="0">
              <a:solidFill>
                <a:schemeClr val="tx1"/>
              </a:solidFill>
              <a:latin typeface="Times New Roman" pitchFamily="18" charset="0"/>
              <a:ea typeface="Calibri" pitchFamily="34" charset="0"/>
              <a:cs typeface="Calibri" pitchFamily="34" charset="0"/>
            </a:endParaRPr>
          </a:p>
          <a:p>
            <a:pPr algn="just">
              <a:spcBef>
                <a:spcPts val="0"/>
              </a:spcBef>
              <a:spcAft>
                <a:spcPts val="0"/>
              </a:spcAft>
            </a:pPr>
            <a:r>
              <a:rPr lang="ro-MO" altLang="ru-RU" sz="2200" dirty="0" smtClean="0">
                <a:solidFill>
                  <a:schemeClr val="tx1"/>
                </a:solidFill>
                <a:latin typeface="Times New Roman" pitchFamily="18" charset="0"/>
                <a:cs typeface="Times New Roman" pitchFamily="18" charset="0"/>
              </a:rPr>
              <a:t>2) etapa de dialog cu fiecare în parte din candidaţii admişi în urma preselecţiei, pentru identificarea soluţiei/soluţiilor care să răspundă necesităţilor beneficiarului şi în baza căreia/cărora candidaţii vor elabora şi vor depune oferta finală; </a:t>
            </a:r>
            <a:endParaRPr lang="ro-MO" altLang="ru-RU" sz="2200" dirty="0" smtClean="0">
              <a:solidFill>
                <a:schemeClr val="tx1"/>
              </a:solidFill>
              <a:latin typeface="Times New Roman" pitchFamily="18" charset="0"/>
              <a:ea typeface="Calibri" pitchFamily="34" charset="0"/>
              <a:cs typeface="Calibri" pitchFamily="34" charset="0"/>
            </a:endParaRPr>
          </a:p>
          <a:p>
            <a:pPr algn="just">
              <a:spcBef>
                <a:spcPts val="0"/>
              </a:spcBef>
              <a:spcAft>
                <a:spcPts val="0"/>
              </a:spcAft>
            </a:pPr>
            <a:r>
              <a:rPr lang="ro-MO" altLang="ru-RU" sz="2200" dirty="0" smtClean="0">
                <a:solidFill>
                  <a:schemeClr val="tx1"/>
                </a:solidFill>
                <a:latin typeface="Times New Roman" pitchFamily="18" charset="0"/>
                <a:cs typeface="Times New Roman" pitchFamily="18" charset="0"/>
              </a:rPr>
              <a:t>3) etapa de evaluare a ofertelor finale depuse. </a:t>
            </a:r>
            <a:r>
              <a:rPr lang="ro-MO" altLang="ru-RU" sz="2200" dirty="0" smtClean="0">
                <a:solidFill>
                  <a:srgbClr val="FF0000"/>
                </a:solidFill>
                <a:latin typeface="Times New Roman" pitchFamily="18" charset="0"/>
                <a:cs typeface="Times New Roman" pitchFamily="18" charset="0"/>
              </a:rPr>
              <a:t>Criteriul de atribuire utilizat trebuie să fie numai oferta cea mai avantajoasă din punct de vedere tehnico-economic.</a:t>
            </a:r>
            <a:endParaRPr lang="ro-MO" altLang="ru-RU" sz="2200" dirty="0" smtClean="0">
              <a:solidFill>
                <a:srgbClr val="FF0000"/>
              </a:solidFill>
              <a:latin typeface="Times New Roman" pitchFamily="18" charset="0"/>
              <a:ea typeface="Calibri" pitchFamily="34" charset="0"/>
              <a:cs typeface="Calibri" pitchFamily="34" charset="0"/>
            </a:endParaRPr>
          </a:p>
          <a:p>
            <a:endParaRPr lang="ro-MO" sz="2300" dirty="0">
              <a:latin typeface="Times New Roman" pitchFamily="18" charset="0"/>
              <a:cs typeface="Times New Roman" pitchFamily="18" charset="0"/>
            </a:endParaRPr>
          </a:p>
        </p:txBody>
      </p:sp>
      <p:pic>
        <p:nvPicPr>
          <p:cNvPr id="6"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998852"/>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5836" y="923436"/>
            <a:ext cx="7776000" cy="831886"/>
          </a:xfrm>
        </p:spPr>
        <p:txBody>
          <a:bodyPr/>
          <a:lstStyle/>
          <a:p>
            <a:pPr lvl="0" algn="ctr" eaLnBrk="0" hangingPunct="0"/>
            <a: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r>
              <a:rPr lang="ro-RO" altLang="ro-RO" sz="800" kern="1200" dirty="0">
                <a:solidFill>
                  <a:srgbClr val="000000"/>
                </a:solidFill>
                <a:latin typeface="Arial" charset="0"/>
                <a:ea typeface="+mn-ea"/>
                <a:cs typeface="+mn-cs"/>
              </a:rPr>
              <a:t/>
            </a:r>
            <a:br>
              <a:rPr lang="ro-RO" altLang="ro-RO" sz="800" kern="1200" dirty="0">
                <a:solidFill>
                  <a:srgbClr val="000000"/>
                </a:solidFill>
                <a:latin typeface="Arial" charset="0"/>
                <a:ea typeface="+mn-ea"/>
                <a:cs typeface="+mn-cs"/>
              </a:rPr>
            </a:b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r>
              <a:rPr lang="ro-RO" altLang="ro-RO" sz="900" kern="1200" dirty="0" smtClean="0">
                <a:solidFill>
                  <a:srgbClr val="A6A6A6"/>
                </a:solidFill>
                <a:latin typeface="Arial" panose="020B0604020202020204" pitchFamily="34" charset="0"/>
                <a:ea typeface="Calibri" panose="020F0502020204030204" pitchFamily="34" charset="0"/>
                <a:cs typeface="Calibri" panose="020F0502020204030204" pitchFamily="34" charset="0"/>
              </a:rPr>
              <a:t>”</a:t>
            </a:r>
            <a:br>
              <a:rPr lang="ro-RO" altLang="ro-RO" sz="900" kern="1200" dirty="0" smtClean="0">
                <a:solidFill>
                  <a:srgbClr val="A6A6A6"/>
                </a:solidFill>
                <a:latin typeface="Arial" panose="020B0604020202020204" pitchFamily="34" charset="0"/>
                <a:ea typeface="Calibri" panose="020F0502020204030204" pitchFamily="34" charset="0"/>
                <a:cs typeface="Calibri" panose="020F0502020204030204" pitchFamily="34" charset="0"/>
              </a:rPr>
            </a:br>
            <a:r>
              <a:rPr lang="ro-MO" altLang="ru-RU" sz="1800" b="1" kern="1200" dirty="0">
                <a:solidFill>
                  <a:srgbClr val="000000"/>
                </a:solidFill>
                <a:latin typeface="Times New Roman" pitchFamily="18" charset="0"/>
                <a:ea typeface="Calibri" pitchFamily="34" charset="0"/>
                <a:cs typeface="Times New Roman" pitchFamily="18" charset="0"/>
              </a:rPr>
              <a:t>Proceduri </a:t>
            </a:r>
            <a:r>
              <a:rPr lang="ro-MO" altLang="ru-RU" sz="1800" b="1" kern="1200" dirty="0" smtClean="0">
                <a:solidFill>
                  <a:srgbClr val="000000"/>
                </a:solidFill>
                <a:latin typeface="Times New Roman" pitchFamily="18" charset="0"/>
                <a:ea typeface="Calibri" pitchFamily="34" charset="0"/>
                <a:cs typeface="Times New Roman" pitchFamily="18" charset="0"/>
              </a:rPr>
              <a:t>negociate</a:t>
            </a:r>
            <a:endParaRPr lang="ru-RU" dirty="0"/>
          </a:p>
        </p:txBody>
      </p:sp>
      <p:sp>
        <p:nvSpPr>
          <p:cNvPr id="3" name="Нижний колонтитул 2"/>
          <p:cNvSpPr>
            <a:spLocks noGrp="1"/>
          </p:cNvSpPr>
          <p:nvPr>
            <p:ph type="ftr" sz="quarter" idx="10"/>
          </p:nvPr>
        </p:nvSpPr>
        <p:spPr/>
        <p:txBody>
          <a:bodyPr/>
          <a:lstStyle/>
          <a:p>
            <a:r>
              <a:rPr lang="ro-MO" dirty="0" smtClean="0"/>
              <a:t>ANRE</a:t>
            </a:r>
            <a:endParaRPr lang="de-DE" dirty="0"/>
          </a:p>
        </p:txBody>
      </p:sp>
      <p:sp>
        <p:nvSpPr>
          <p:cNvPr id="4" name="Дата 3"/>
          <p:cNvSpPr>
            <a:spLocks noGrp="1"/>
          </p:cNvSpPr>
          <p:nvPr>
            <p:ph type="dt" sz="half" idx="11"/>
          </p:nvPr>
        </p:nvSpPr>
        <p:spPr/>
        <p:txBody>
          <a:bodyPr/>
          <a:lstStyle/>
          <a:p>
            <a:fld id="{0F9A5078-6F60-49E2-B50D-11C30D454C38}" type="datetime1">
              <a:rPr lang="en-GB" noProof="0" smtClean="0"/>
              <a:pPr/>
              <a:t>14/01/2018</a:t>
            </a:fld>
            <a:endParaRPr lang="en-GB" noProof="0" dirty="0"/>
          </a:p>
        </p:txBody>
      </p:sp>
      <p:sp>
        <p:nvSpPr>
          <p:cNvPr id="5" name="Объект 4"/>
          <p:cNvSpPr>
            <a:spLocks noGrp="1"/>
          </p:cNvSpPr>
          <p:nvPr>
            <p:ph idx="1"/>
          </p:nvPr>
        </p:nvSpPr>
        <p:spPr>
          <a:xfrm>
            <a:off x="333632" y="1730829"/>
            <a:ext cx="8414952" cy="4805895"/>
          </a:xfrm>
        </p:spPr>
        <p:txBody>
          <a:bodyPr/>
          <a:lstStyle/>
          <a:p>
            <a:pPr marL="342900" lvl="0" indent="-342900" eaLnBrk="0" hangingPunct="0">
              <a:spcBef>
                <a:spcPct val="20000"/>
              </a:spcBef>
              <a:spcAft>
                <a:spcPct val="0"/>
              </a:spcAft>
              <a:buClrTx/>
              <a:buFont typeface="Arial" pitchFamily="34" charset="0"/>
              <a:buChar char="•"/>
              <a:tabLst/>
            </a:pPr>
            <a:r>
              <a:rPr lang="vi-VN" altLang="ru-RU" sz="2300" kern="1200" dirty="0">
                <a:solidFill>
                  <a:prstClr val="black"/>
                </a:solidFill>
                <a:latin typeface="Times New Roman" pitchFamily="18" charset="0"/>
                <a:cs typeface="Times New Roman" pitchFamily="18" charset="0"/>
              </a:rPr>
              <a:t>Procedura negociată se organizează în două etape, cu/sau fără aplicarea sistemului de preselecţie (calificare): </a:t>
            </a:r>
          </a:p>
          <a:p>
            <a:pPr lvl="0" eaLnBrk="0" hangingPunct="0">
              <a:spcBef>
                <a:spcPct val="20000"/>
              </a:spcBef>
              <a:spcAft>
                <a:spcPct val="0"/>
              </a:spcAft>
              <a:buClrTx/>
              <a:tabLst/>
            </a:pPr>
            <a:r>
              <a:rPr lang="ro-RO" altLang="ru-RU" sz="2300" kern="1200" dirty="0">
                <a:solidFill>
                  <a:prstClr val="black"/>
                </a:solidFill>
                <a:latin typeface="Times New Roman" pitchFamily="18" charset="0"/>
                <a:cs typeface="Times New Roman" pitchFamily="18" charset="0"/>
              </a:rPr>
              <a:t>1</a:t>
            </a:r>
            <a:r>
              <a:rPr lang="vi-VN" altLang="ru-RU" sz="2300" kern="1200" dirty="0" smtClean="0">
                <a:solidFill>
                  <a:prstClr val="black"/>
                </a:solidFill>
                <a:latin typeface="Times New Roman" pitchFamily="18" charset="0"/>
                <a:cs typeface="Times New Roman" pitchFamily="18" charset="0"/>
              </a:rPr>
              <a:t>) </a:t>
            </a:r>
            <a:r>
              <a:rPr lang="ro-RO" altLang="ru-RU" sz="2300" kern="1200" dirty="0" smtClean="0">
                <a:solidFill>
                  <a:prstClr val="black"/>
                </a:solidFill>
                <a:latin typeface="Times New Roman" pitchFamily="18" charset="0"/>
                <a:cs typeface="Times New Roman" pitchFamily="18" charset="0"/>
              </a:rPr>
              <a:t>se </a:t>
            </a:r>
            <a:r>
              <a:rPr lang="vi-VN" altLang="ru-RU" sz="2300" kern="1200" dirty="0" smtClean="0">
                <a:solidFill>
                  <a:prstClr val="black"/>
                </a:solidFill>
                <a:latin typeface="Times New Roman" pitchFamily="18" charset="0"/>
                <a:cs typeface="Times New Roman" pitchFamily="18" charset="0"/>
              </a:rPr>
              <a:t>solicită </a:t>
            </a:r>
            <a:r>
              <a:rPr lang="vi-VN" altLang="ru-RU" sz="2300" kern="1200" dirty="0">
                <a:solidFill>
                  <a:prstClr val="black"/>
                </a:solidFill>
                <a:latin typeface="Times New Roman" pitchFamily="18" charset="0"/>
                <a:cs typeface="Times New Roman" pitchFamily="18" charset="0"/>
              </a:rPr>
              <a:t>prin </a:t>
            </a:r>
            <a:r>
              <a:rPr lang="vi-VN" altLang="ru-RU" sz="2300" kern="1200" dirty="0" smtClean="0">
                <a:solidFill>
                  <a:prstClr val="black"/>
                </a:solidFill>
                <a:latin typeface="Times New Roman" pitchFamily="18" charset="0"/>
                <a:cs typeface="Times New Roman" pitchFamily="18" charset="0"/>
              </a:rPr>
              <a:t>anunţ </a:t>
            </a:r>
            <a:r>
              <a:rPr lang="vi-VN" altLang="ru-RU" sz="2300" kern="1200" dirty="0">
                <a:solidFill>
                  <a:prstClr val="black"/>
                </a:solidFill>
                <a:latin typeface="Times New Roman" pitchFamily="18" charset="0"/>
                <a:cs typeface="Times New Roman" pitchFamily="18" charset="0"/>
              </a:rPr>
              <a:t>participarea operatorilor economici;</a:t>
            </a:r>
          </a:p>
          <a:p>
            <a:pPr lvl="0" eaLnBrk="0" hangingPunct="0">
              <a:spcBef>
                <a:spcPct val="20000"/>
              </a:spcBef>
              <a:spcAft>
                <a:spcPct val="0"/>
              </a:spcAft>
              <a:buClrTx/>
              <a:tabLst/>
            </a:pPr>
            <a:r>
              <a:rPr lang="ro-RO" altLang="ru-RU" sz="2300" kern="1200" dirty="0" smtClean="0">
                <a:solidFill>
                  <a:prstClr val="black"/>
                </a:solidFill>
                <a:latin typeface="Times New Roman" pitchFamily="18" charset="0"/>
                <a:cs typeface="Times New Roman" pitchFamily="18" charset="0"/>
              </a:rPr>
              <a:t>2</a:t>
            </a:r>
            <a:r>
              <a:rPr lang="vi-VN" altLang="ru-RU" sz="2300" kern="1200" dirty="0" smtClean="0">
                <a:solidFill>
                  <a:prstClr val="black"/>
                </a:solidFill>
                <a:latin typeface="Times New Roman" pitchFamily="18" charset="0"/>
                <a:cs typeface="Times New Roman" pitchFamily="18" charset="0"/>
              </a:rPr>
              <a:t>) </a:t>
            </a:r>
            <a:r>
              <a:rPr lang="ro-RO" altLang="ru-RU" sz="2300" kern="1200" dirty="0" smtClean="0">
                <a:solidFill>
                  <a:prstClr val="black"/>
                </a:solidFill>
                <a:latin typeface="Times New Roman" pitchFamily="18" charset="0"/>
                <a:cs typeface="Times New Roman" pitchFamily="18" charset="0"/>
              </a:rPr>
              <a:t>se</a:t>
            </a:r>
            <a:r>
              <a:rPr lang="vi-VN" altLang="ru-RU" sz="2300" kern="1200" dirty="0" smtClean="0">
                <a:solidFill>
                  <a:prstClr val="black"/>
                </a:solidFill>
                <a:latin typeface="Times New Roman" pitchFamily="18" charset="0"/>
                <a:cs typeface="Times New Roman" pitchFamily="18" charset="0"/>
              </a:rPr>
              <a:t> </a:t>
            </a:r>
            <a:r>
              <a:rPr lang="vi-VN" altLang="ru-RU" sz="2300" kern="1200" dirty="0">
                <a:solidFill>
                  <a:prstClr val="black"/>
                </a:solidFill>
                <a:latin typeface="Times New Roman" pitchFamily="18" charset="0"/>
                <a:cs typeface="Times New Roman" pitchFamily="18" charset="0"/>
              </a:rPr>
              <a:t>negociază cu operatorii economici, pentru a adapta ofertele la cerinţele exprimate. </a:t>
            </a:r>
          </a:p>
          <a:p>
            <a:pPr marL="342900" lvl="0" indent="-342900" eaLnBrk="0" hangingPunct="0">
              <a:spcBef>
                <a:spcPct val="20000"/>
              </a:spcBef>
              <a:spcAft>
                <a:spcPct val="0"/>
              </a:spcAft>
              <a:buClrTx/>
              <a:buFont typeface="Arial" pitchFamily="34" charset="0"/>
              <a:buChar char="•"/>
              <a:tabLst/>
            </a:pPr>
            <a:r>
              <a:rPr lang="vi-VN" altLang="ru-RU" sz="2300" kern="1200" dirty="0">
                <a:solidFill>
                  <a:prstClr val="black"/>
                </a:solidFill>
                <a:latin typeface="Times New Roman" pitchFamily="18" charset="0"/>
                <a:cs typeface="Times New Roman" pitchFamily="18" charset="0"/>
              </a:rPr>
              <a:t>Beneficiarul </a:t>
            </a:r>
            <a:r>
              <a:rPr lang="vi-VN" altLang="ru-RU" sz="2300" kern="1200" dirty="0" smtClean="0">
                <a:solidFill>
                  <a:prstClr val="black"/>
                </a:solidFill>
                <a:latin typeface="Times New Roman" pitchFamily="18" charset="0"/>
                <a:cs typeface="Times New Roman" pitchFamily="18" charset="0"/>
              </a:rPr>
              <a:t>aplică </a:t>
            </a:r>
            <a:r>
              <a:rPr lang="vi-VN" altLang="ru-RU" sz="2300" kern="1200" dirty="0">
                <a:solidFill>
                  <a:prstClr val="black"/>
                </a:solidFill>
                <a:latin typeface="Times New Roman" pitchFamily="18" charset="0"/>
                <a:cs typeface="Times New Roman" pitchFamily="18" charset="0"/>
              </a:rPr>
              <a:t>proceduri negociate numai după:</a:t>
            </a:r>
          </a:p>
          <a:p>
            <a:pPr lvl="0" eaLnBrk="0" hangingPunct="0">
              <a:spcBef>
                <a:spcPts val="0"/>
              </a:spcBef>
              <a:spcAft>
                <a:spcPts val="0"/>
              </a:spcAft>
              <a:buClrTx/>
              <a:tabLst/>
            </a:pPr>
            <a:r>
              <a:rPr lang="vi-VN" altLang="ru-RU" sz="2300" kern="1200" dirty="0">
                <a:solidFill>
                  <a:prstClr val="black"/>
                </a:solidFill>
                <a:latin typeface="Times New Roman" pitchFamily="18" charset="0"/>
                <a:cs typeface="Times New Roman" pitchFamily="18" charset="0"/>
              </a:rPr>
              <a:t>a) anularea procedurilor iniţiale de </a:t>
            </a:r>
            <a:r>
              <a:rPr lang="vi-VN" altLang="ru-RU" sz="2300" kern="1200" dirty="0" smtClean="0">
                <a:solidFill>
                  <a:prstClr val="black"/>
                </a:solidFill>
                <a:latin typeface="Times New Roman" pitchFamily="18" charset="0"/>
                <a:cs typeface="Times New Roman" pitchFamily="18" charset="0"/>
              </a:rPr>
              <a:t>licitaţie</a:t>
            </a:r>
            <a:r>
              <a:rPr lang="ro-RO" altLang="ru-RU" sz="2300" kern="1200" dirty="0" smtClean="0">
                <a:solidFill>
                  <a:prstClr val="black"/>
                </a:solidFill>
                <a:latin typeface="Times New Roman" pitchFamily="18" charset="0"/>
                <a:cs typeface="Times New Roman" pitchFamily="18" charset="0"/>
              </a:rPr>
              <a:t>/cerere oferte/dialog</a:t>
            </a:r>
            <a:r>
              <a:rPr lang="vi-VN" altLang="ru-RU" sz="2300" kern="1200" dirty="0" smtClean="0">
                <a:solidFill>
                  <a:prstClr val="black"/>
                </a:solidFill>
                <a:latin typeface="Times New Roman" pitchFamily="18" charset="0"/>
                <a:cs typeface="Times New Roman" pitchFamily="18" charset="0"/>
              </a:rPr>
              <a:t>;</a:t>
            </a:r>
            <a:endParaRPr lang="vi-VN" altLang="ru-RU" sz="2300" kern="1200" dirty="0">
              <a:solidFill>
                <a:prstClr val="black"/>
              </a:solidFill>
              <a:latin typeface="Times New Roman" pitchFamily="18" charset="0"/>
              <a:cs typeface="Times New Roman" pitchFamily="18" charset="0"/>
            </a:endParaRPr>
          </a:p>
          <a:p>
            <a:pPr lvl="0" eaLnBrk="0" hangingPunct="0">
              <a:spcBef>
                <a:spcPts val="0"/>
              </a:spcBef>
              <a:spcAft>
                <a:spcPts val="0"/>
              </a:spcAft>
              <a:buClrTx/>
              <a:tabLst/>
            </a:pPr>
            <a:r>
              <a:rPr lang="vi-VN" altLang="ru-RU" sz="2300" kern="1200" dirty="0">
                <a:solidFill>
                  <a:prstClr val="black"/>
                </a:solidFill>
                <a:latin typeface="Times New Roman" pitchFamily="18" charset="0"/>
                <a:cs typeface="Times New Roman" pitchFamily="18" charset="0"/>
              </a:rPr>
              <a:t>b) în cazuri excepţionale, temeinic motivate; </a:t>
            </a:r>
          </a:p>
          <a:p>
            <a:pPr lvl="0" eaLnBrk="0" hangingPunct="0">
              <a:spcBef>
                <a:spcPts val="0"/>
              </a:spcBef>
              <a:spcAft>
                <a:spcPts val="0"/>
              </a:spcAft>
              <a:buClrTx/>
              <a:tabLst/>
            </a:pPr>
            <a:r>
              <a:rPr lang="vi-VN" altLang="ru-RU" sz="2300" kern="1200" dirty="0">
                <a:solidFill>
                  <a:prstClr val="black"/>
                </a:solidFill>
                <a:latin typeface="Times New Roman" pitchFamily="18" charset="0"/>
                <a:cs typeface="Times New Roman" pitchFamily="18" charset="0"/>
              </a:rPr>
              <a:t>c) în domeniul serviciilor ce ţin de proprietatea intelectuală; </a:t>
            </a:r>
          </a:p>
          <a:p>
            <a:pPr lvl="0">
              <a:spcBef>
                <a:spcPts val="0"/>
              </a:spcBef>
              <a:spcAft>
                <a:spcPts val="0"/>
              </a:spcAft>
            </a:pPr>
            <a:r>
              <a:rPr lang="vi-VN" altLang="ru-RU" sz="2300" kern="1200" dirty="0">
                <a:solidFill>
                  <a:prstClr val="black"/>
                </a:solidFill>
                <a:latin typeface="Times New Roman" pitchFamily="18" charset="0"/>
                <a:cs typeface="Times New Roman" pitchFamily="18" charset="0"/>
              </a:rPr>
              <a:t>d) în cazul contractelor de achiziţii de lucrări efectuate sau de servicii prestate exclusiv în vederea cercetării-dezvoltării sau a experimentării şi nu pentru a asigura un profit sau pentru a acoperi costurile de cercetare-dezvoltare. </a:t>
            </a:r>
          </a:p>
          <a:p>
            <a:endParaRPr lang="ru-RU" sz="2300" dirty="0">
              <a:latin typeface="Times New Roman" pitchFamily="18" charset="0"/>
              <a:cs typeface="Times New Roman" pitchFamily="18" charset="0"/>
            </a:endParaRPr>
          </a:p>
        </p:txBody>
      </p:sp>
      <p:pic>
        <p:nvPicPr>
          <p:cNvPr id="6"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101886"/>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5836" y="923436"/>
            <a:ext cx="7776000" cy="831886"/>
          </a:xfrm>
        </p:spPr>
        <p:txBody>
          <a:bodyPr/>
          <a:lstStyle/>
          <a:p>
            <a:pPr lvl="0" algn="ctr" eaLnBrk="0" hangingPunct="0"/>
            <a: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r>
              <a:rPr lang="ro-RO" altLang="ro-RO" sz="800" kern="1200" dirty="0">
                <a:solidFill>
                  <a:srgbClr val="000000"/>
                </a:solidFill>
                <a:latin typeface="Arial" charset="0"/>
                <a:ea typeface="+mn-ea"/>
                <a:cs typeface="+mn-cs"/>
              </a:rPr>
              <a:t/>
            </a:r>
            <a:br>
              <a:rPr lang="ro-RO" altLang="ro-RO" sz="800" kern="1200" dirty="0">
                <a:solidFill>
                  <a:srgbClr val="000000"/>
                </a:solidFill>
                <a:latin typeface="Arial" charset="0"/>
                <a:ea typeface="+mn-ea"/>
                <a:cs typeface="+mn-cs"/>
              </a:rPr>
            </a:b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r>
              <a:rPr lang="ro-RO" altLang="ro-RO" sz="900" kern="1200" dirty="0" smtClean="0">
                <a:solidFill>
                  <a:srgbClr val="A6A6A6"/>
                </a:solidFill>
                <a:latin typeface="Arial" panose="020B0604020202020204" pitchFamily="34" charset="0"/>
                <a:ea typeface="Calibri" panose="020F0502020204030204" pitchFamily="34" charset="0"/>
                <a:cs typeface="Calibri" panose="020F0502020204030204" pitchFamily="34" charset="0"/>
              </a:rPr>
              <a:t>”</a:t>
            </a:r>
            <a:br>
              <a:rPr lang="ro-RO" altLang="ro-RO" sz="900" kern="1200" dirty="0" smtClean="0">
                <a:solidFill>
                  <a:srgbClr val="A6A6A6"/>
                </a:solidFill>
                <a:latin typeface="Arial" panose="020B0604020202020204" pitchFamily="34" charset="0"/>
                <a:ea typeface="Calibri" panose="020F0502020204030204" pitchFamily="34" charset="0"/>
                <a:cs typeface="Calibri" panose="020F0502020204030204" pitchFamily="34" charset="0"/>
              </a:rPr>
            </a:br>
            <a:r>
              <a:rPr lang="ro-MO" altLang="ru-RU" sz="1800" b="1" kern="1200" dirty="0">
                <a:solidFill>
                  <a:srgbClr val="000000"/>
                </a:solidFill>
                <a:latin typeface="Times New Roman" pitchFamily="18" charset="0"/>
                <a:ea typeface="Calibri" pitchFamily="34" charset="0"/>
                <a:cs typeface="Times New Roman" pitchFamily="18" charset="0"/>
              </a:rPr>
              <a:t>Proceduri </a:t>
            </a:r>
            <a:r>
              <a:rPr lang="ro-MO" altLang="ru-RU" sz="1800" b="1" kern="1200" dirty="0" smtClean="0">
                <a:solidFill>
                  <a:srgbClr val="000000"/>
                </a:solidFill>
                <a:latin typeface="Times New Roman" pitchFamily="18" charset="0"/>
                <a:ea typeface="Calibri" pitchFamily="34" charset="0"/>
                <a:cs typeface="Times New Roman" pitchFamily="18" charset="0"/>
              </a:rPr>
              <a:t>negociate</a:t>
            </a:r>
            <a:endParaRPr lang="ru-RU" dirty="0"/>
          </a:p>
        </p:txBody>
      </p:sp>
      <p:sp>
        <p:nvSpPr>
          <p:cNvPr id="3" name="Нижний колонтитул 2"/>
          <p:cNvSpPr>
            <a:spLocks noGrp="1"/>
          </p:cNvSpPr>
          <p:nvPr>
            <p:ph type="ftr" sz="quarter" idx="10"/>
          </p:nvPr>
        </p:nvSpPr>
        <p:spPr/>
        <p:txBody>
          <a:bodyPr/>
          <a:lstStyle/>
          <a:p>
            <a:r>
              <a:rPr lang="ro-MO" dirty="0" smtClean="0"/>
              <a:t>ANRE</a:t>
            </a:r>
            <a:endParaRPr lang="de-DE" dirty="0"/>
          </a:p>
        </p:txBody>
      </p:sp>
      <p:sp>
        <p:nvSpPr>
          <p:cNvPr id="4" name="Дата 3"/>
          <p:cNvSpPr>
            <a:spLocks noGrp="1"/>
          </p:cNvSpPr>
          <p:nvPr>
            <p:ph type="dt" sz="half" idx="11"/>
          </p:nvPr>
        </p:nvSpPr>
        <p:spPr/>
        <p:txBody>
          <a:bodyPr/>
          <a:lstStyle/>
          <a:p>
            <a:fld id="{0F9A5078-6F60-49E2-B50D-11C30D454C38}" type="datetime1">
              <a:rPr lang="en-GB" noProof="0" smtClean="0"/>
              <a:pPr/>
              <a:t>14/01/2018</a:t>
            </a:fld>
            <a:endParaRPr lang="en-GB" noProof="0" dirty="0"/>
          </a:p>
        </p:txBody>
      </p:sp>
      <p:sp>
        <p:nvSpPr>
          <p:cNvPr id="5" name="Объект 4"/>
          <p:cNvSpPr>
            <a:spLocks noGrp="1"/>
          </p:cNvSpPr>
          <p:nvPr>
            <p:ph idx="1"/>
          </p:nvPr>
        </p:nvSpPr>
        <p:spPr>
          <a:xfrm>
            <a:off x="296561" y="1730829"/>
            <a:ext cx="8476735" cy="4805895"/>
          </a:xfrm>
        </p:spPr>
        <p:txBody>
          <a:bodyPr/>
          <a:lstStyle/>
          <a:p>
            <a:pPr marL="342900" lvl="0" indent="-342900" algn="just" eaLnBrk="0" hangingPunct="0">
              <a:lnSpc>
                <a:spcPct val="107000"/>
              </a:lnSpc>
              <a:spcBef>
                <a:spcPct val="20000"/>
              </a:spcBef>
              <a:spcAft>
                <a:spcPct val="0"/>
              </a:spcAft>
              <a:buClrTx/>
              <a:buFont typeface="Arial" pitchFamily="34" charset="0"/>
              <a:buChar char="•"/>
              <a:tabLst/>
            </a:pPr>
            <a:r>
              <a:rPr lang="ro-MO" altLang="ru-RU" sz="2300" kern="1200" dirty="0" smtClean="0">
                <a:solidFill>
                  <a:prstClr val="black"/>
                </a:solidFill>
                <a:latin typeface="Times New Roman" pitchFamily="18" charset="0"/>
                <a:cs typeface="Times New Roman" pitchFamily="18" charset="0"/>
              </a:rPr>
              <a:t>Fără publicarea prealabilă a unui anunţ de participare are loc în cazurile în care:</a:t>
            </a:r>
            <a:endParaRPr lang="ro-MO" altLang="ru-RU" sz="2300" kern="1200" dirty="0" smtClean="0">
              <a:solidFill>
                <a:prstClr val="black"/>
              </a:solidFill>
              <a:latin typeface="Times New Roman" pitchFamily="18" charset="0"/>
              <a:ea typeface="Calibri" pitchFamily="34" charset="0"/>
              <a:cs typeface="Times New Roman" pitchFamily="18" charset="0"/>
            </a:endParaRPr>
          </a:p>
          <a:p>
            <a:pPr lvl="0" algn="just" eaLnBrk="0" hangingPunct="0">
              <a:lnSpc>
                <a:spcPct val="107000"/>
              </a:lnSpc>
              <a:spcBef>
                <a:spcPct val="20000"/>
              </a:spcBef>
              <a:spcAft>
                <a:spcPct val="0"/>
              </a:spcAft>
              <a:buClrTx/>
              <a:tabLst/>
            </a:pPr>
            <a:r>
              <a:rPr lang="ro-MO" altLang="ru-RU" sz="2300" kern="1200" dirty="0" smtClean="0">
                <a:solidFill>
                  <a:prstClr val="black"/>
                </a:solidFill>
                <a:latin typeface="Times New Roman" pitchFamily="18" charset="0"/>
                <a:cs typeface="Times New Roman" pitchFamily="18" charset="0"/>
              </a:rPr>
              <a:t>a) nu a fost depusă nici o ofertă sau nici o ofertă adecvată în cadrul  </a:t>
            </a:r>
            <a:r>
              <a:rPr lang="vi-VN" altLang="ru-RU" sz="2300" kern="1200" dirty="0">
                <a:solidFill>
                  <a:prstClr val="black"/>
                </a:solidFill>
                <a:latin typeface="Times New Roman" pitchFamily="18" charset="0"/>
                <a:cs typeface="Times New Roman" pitchFamily="18" charset="0"/>
              </a:rPr>
              <a:t>procedurilor iniţiale de </a:t>
            </a:r>
            <a:r>
              <a:rPr lang="vi-VN" altLang="ru-RU" sz="2300" kern="1200" dirty="0" smtClean="0">
                <a:solidFill>
                  <a:prstClr val="black"/>
                </a:solidFill>
                <a:latin typeface="Times New Roman" pitchFamily="18" charset="0"/>
                <a:cs typeface="Times New Roman" pitchFamily="18" charset="0"/>
              </a:rPr>
              <a:t>licitaţie</a:t>
            </a:r>
            <a:r>
              <a:rPr lang="ro-MO" altLang="ru-RU" sz="2300" kern="1200" dirty="0" smtClean="0">
                <a:solidFill>
                  <a:prstClr val="black"/>
                </a:solidFill>
                <a:latin typeface="Times New Roman" pitchFamily="18" charset="0"/>
                <a:cs typeface="Times New Roman" pitchFamily="18" charset="0"/>
              </a:rPr>
              <a:t>; </a:t>
            </a:r>
            <a:endParaRPr lang="ro-MO" altLang="ru-RU" sz="2300" kern="1200" dirty="0" smtClean="0">
              <a:solidFill>
                <a:prstClr val="black"/>
              </a:solidFill>
              <a:latin typeface="Times New Roman" pitchFamily="18" charset="0"/>
              <a:ea typeface="Calibri" pitchFamily="34" charset="0"/>
              <a:cs typeface="Calibri" pitchFamily="34" charset="0"/>
            </a:endParaRPr>
          </a:p>
          <a:p>
            <a:pPr lvl="0" algn="just" eaLnBrk="0" hangingPunct="0">
              <a:lnSpc>
                <a:spcPct val="107000"/>
              </a:lnSpc>
              <a:spcBef>
                <a:spcPct val="20000"/>
              </a:spcBef>
              <a:spcAft>
                <a:spcPct val="0"/>
              </a:spcAft>
              <a:buClrTx/>
              <a:tabLst/>
            </a:pPr>
            <a:r>
              <a:rPr lang="ro-MO" altLang="ru-RU" sz="2300" kern="1200" dirty="0" smtClean="0">
                <a:solidFill>
                  <a:prstClr val="black"/>
                </a:solidFill>
                <a:latin typeface="Times New Roman" pitchFamily="18" charset="0"/>
                <a:cs typeface="Times New Roman" pitchFamily="18" charset="0"/>
              </a:rPr>
              <a:t>b) este o situație de urgență. Perioada contractului nu poate depăși limitele situației de urgență care a determinat aplicarea procedurii fără anunț:</a:t>
            </a:r>
            <a:endParaRPr lang="ro-MO" altLang="ru-RU" sz="2300" kern="1200" dirty="0" smtClean="0">
              <a:solidFill>
                <a:prstClr val="black"/>
              </a:solidFill>
              <a:latin typeface="Times New Roman" pitchFamily="18" charset="0"/>
              <a:ea typeface="Calibri" pitchFamily="34" charset="0"/>
              <a:cs typeface="Calibri" pitchFamily="34" charset="0"/>
            </a:endParaRPr>
          </a:p>
          <a:p>
            <a:pPr lvl="0" algn="just" eaLnBrk="0" hangingPunct="0">
              <a:lnSpc>
                <a:spcPct val="107000"/>
              </a:lnSpc>
              <a:spcBef>
                <a:spcPct val="20000"/>
              </a:spcBef>
              <a:spcAft>
                <a:spcPct val="0"/>
              </a:spcAft>
              <a:buClrTx/>
              <a:tabLst/>
            </a:pPr>
            <a:r>
              <a:rPr lang="ro-MO" altLang="ru-RU" sz="2300" kern="1200" dirty="0" smtClean="0">
                <a:solidFill>
                  <a:prstClr val="black"/>
                </a:solidFill>
                <a:latin typeface="Times New Roman" pitchFamily="18" charset="0"/>
                <a:cs typeface="Times New Roman" pitchFamily="18" charset="0"/>
              </a:rPr>
              <a:t>c) nu există o altă alternativă </a:t>
            </a:r>
            <a:r>
              <a:rPr lang="ro-MO" altLang="ru-RU" sz="2300" kern="1200" dirty="0" err="1" smtClean="0">
                <a:solidFill>
                  <a:prstClr val="black"/>
                </a:solidFill>
                <a:latin typeface="Times New Roman" pitchFamily="18" charset="0"/>
                <a:cs typeface="Times New Roman" pitchFamily="18" charset="0"/>
              </a:rPr>
              <a:t>decît</a:t>
            </a:r>
            <a:r>
              <a:rPr lang="ro-MO" altLang="ru-RU" sz="2300" kern="1200" dirty="0" smtClean="0">
                <a:solidFill>
                  <a:prstClr val="black"/>
                </a:solidFill>
                <a:latin typeface="Times New Roman" pitchFamily="18" charset="0"/>
                <a:cs typeface="Times New Roman" pitchFamily="18" charset="0"/>
              </a:rPr>
              <a:t> un singur operator.</a:t>
            </a:r>
            <a:endParaRPr lang="ro-MO" altLang="ru-RU" sz="2300" kern="1200" dirty="0" smtClean="0">
              <a:solidFill>
                <a:prstClr val="black"/>
              </a:solidFill>
              <a:latin typeface="Times New Roman" pitchFamily="18" charset="0"/>
              <a:ea typeface="Calibri" pitchFamily="34" charset="0"/>
              <a:cs typeface="Calibri" pitchFamily="34" charset="0"/>
            </a:endParaRPr>
          </a:p>
          <a:p>
            <a:endParaRPr lang="ru-RU" sz="2300" dirty="0">
              <a:latin typeface="Times New Roman" pitchFamily="18" charset="0"/>
              <a:cs typeface="Times New Roman" pitchFamily="18" charset="0"/>
            </a:endParaRPr>
          </a:p>
        </p:txBody>
      </p:sp>
      <p:pic>
        <p:nvPicPr>
          <p:cNvPr id="6"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555983"/>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5836" y="923436"/>
            <a:ext cx="7776000" cy="831886"/>
          </a:xfrm>
        </p:spPr>
        <p:txBody>
          <a:bodyPr/>
          <a:lstStyle/>
          <a:p>
            <a:pPr lvl="0" algn="ctr" eaLnBrk="0" hangingPunct="0"/>
            <a: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r>
              <a:rPr lang="ro-RO" altLang="ro-RO" sz="800" kern="1200" dirty="0">
                <a:solidFill>
                  <a:srgbClr val="000000"/>
                </a:solidFill>
                <a:latin typeface="Arial" charset="0"/>
                <a:ea typeface="+mn-ea"/>
                <a:cs typeface="+mn-cs"/>
              </a:rPr>
              <a:t/>
            </a:r>
            <a:br>
              <a:rPr lang="ro-RO" altLang="ro-RO" sz="800" kern="1200" dirty="0">
                <a:solidFill>
                  <a:srgbClr val="000000"/>
                </a:solidFill>
                <a:latin typeface="Arial" charset="0"/>
                <a:ea typeface="+mn-ea"/>
                <a:cs typeface="+mn-cs"/>
              </a:rPr>
            </a:b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r>
              <a:rPr lang="ro-RO" altLang="ro-RO" sz="900" kern="1200" dirty="0" smtClean="0">
                <a:solidFill>
                  <a:srgbClr val="A6A6A6"/>
                </a:solidFill>
                <a:latin typeface="Arial" panose="020B0604020202020204" pitchFamily="34" charset="0"/>
                <a:ea typeface="Calibri" panose="020F0502020204030204" pitchFamily="34" charset="0"/>
                <a:cs typeface="Calibri" panose="020F0502020204030204" pitchFamily="34" charset="0"/>
              </a:rPr>
              <a:t>”</a:t>
            </a:r>
            <a:br>
              <a:rPr lang="ro-RO" altLang="ro-RO" sz="900" kern="1200" dirty="0" smtClean="0">
                <a:solidFill>
                  <a:srgbClr val="A6A6A6"/>
                </a:solidFill>
                <a:latin typeface="Arial" panose="020B0604020202020204" pitchFamily="34" charset="0"/>
                <a:ea typeface="Calibri" panose="020F0502020204030204" pitchFamily="34" charset="0"/>
                <a:cs typeface="Calibri" panose="020F0502020204030204" pitchFamily="34" charset="0"/>
              </a:rPr>
            </a:br>
            <a:r>
              <a:rPr lang="ro-MO" altLang="ru-RU" sz="1800" b="1" kern="1200" dirty="0">
                <a:solidFill>
                  <a:srgbClr val="000000"/>
                </a:solidFill>
                <a:latin typeface="Times New Roman" pitchFamily="18" charset="0"/>
                <a:ea typeface="Calibri" pitchFamily="34" charset="0"/>
                <a:cs typeface="Times New Roman" pitchFamily="18" charset="0"/>
              </a:rPr>
              <a:t>Sistemul dinamic de achiziţie</a:t>
            </a: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
            </a:r>
            <a:b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br>
            <a:endParaRPr lang="ru-RU" dirty="0"/>
          </a:p>
        </p:txBody>
      </p:sp>
      <p:sp>
        <p:nvSpPr>
          <p:cNvPr id="3" name="Нижний колонтитул 2"/>
          <p:cNvSpPr>
            <a:spLocks noGrp="1"/>
          </p:cNvSpPr>
          <p:nvPr>
            <p:ph type="ftr" sz="quarter" idx="10"/>
          </p:nvPr>
        </p:nvSpPr>
        <p:spPr/>
        <p:txBody>
          <a:bodyPr/>
          <a:lstStyle/>
          <a:p>
            <a:r>
              <a:rPr lang="ro-MO" dirty="0" smtClean="0"/>
              <a:t>ANRE</a:t>
            </a:r>
            <a:endParaRPr lang="de-DE" dirty="0"/>
          </a:p>
        </p:txBody>
      </p:sp>
      <p:sp>
        <p:nvSpPr>
          <p:cNvPr id="4" name="Дата 3"/>
          <p:cNvSpPr>
            <a:spLocks noGrp="1"/>
          </p:cNvSpPr>
          <p:nvPr>
            <p:ph type="dt" sz="half" idx="11"/>
          </p:nvPr>
        </p:nvSpPr>
        <p:spPr/>
        <p:txBody>
          <a:bodyPr/>
          <a:lstStyle/>
          <a:p>
            <a:fld id="{0F9A5078-6F60-49E2-B50D-11C30D454C38}" type="datetime1">
              <a:rPr lang="en-GB" noProof="0" smtClean="0"/>
              <a:pPr/>
              <a:t>14/01/2018</a:t>
            </a:fld>
            <a:endParaRPr lang="en-GB" noProof="0" dirty="0"/>
          </a:p>
        </p:txBody>
      </p:sp>
      <p:sp>
        <p:nvSpPr>
          <p:cNvPr id="5" name="Объект 4"/>
          <p:cNvSpPr>
            <a:spLocks noGrp="1"/>
          </p:cNvSpPr>
          <p:nvPr>
            <p:ph idx="1"/>
          </p:nvPr>
        </p:nvSpPr>
        <p:spPr>
          <a:xfrm>
            <a:off x="135924" y="1779373"/>
            <a:ext cx="8324076" cy="4484627"/>
          </a:xfrm>
        </p:spPr>
        <p:txBody>
          <a:bodyPr/>
          <a:lstStyle/>
          <a:p>
            <a:r>
              <a:rPr lang="vi-VN" sz="2300" dirty="0">
                <a:solidFill>
                  <a:schemeClr val="tx1"/>
                </a:solidFill>
                <a:latin typeface="Times New Roman" pitchFamily="18" charset="0"/>
                <a:cs typeface="Times New Roman" pitchFamily="18" charset="0"/>
              </a:rPr>
              <a:t>În sistemul dinamic de achiziţie sunt invitaţi şi admişi toţi ofertanţii care îndeplinesc criteriile de selecţie şi au prezentat o ofertă orientativă conformă caietului de sarcini. </a:t>
            </a:r>
          </a:p>
          <a:p>
            <a:r>
              <a:rPr lang="vi-VN" sz="2300" dirty="0">
                <a:solidFill>
                  <a:schemeClr val="tx1"/>
                </a:solidFill>
                <a:latin typeface="Times New Roman" pitchFamily="18" charset="0"/>
                <a:cs typeface="Times New Roman" pitchFamily="18" charset="0"/>
              </a:rPr>
              <a:t>Sistemului dinamic de achiziţie se realizează în exclusivitate prin mijloace electronice.</a:t>
            </a:r>
          </a:p>
          <a:p>
            <a:r>
              <a:rPr lang="vi-VN" sz="2300" dirty="0">
                <a:solidFill>
                  <a:schemeClr val="tx1"/>
                </a:solidFill>
                <a:latin typeface="Times New Roman" pitchFamily="18" charset="0"/>
                <a:cs typeface="Times New Roman" pitchFamily="18" charset="0"/>
              </a:rPr>
              <a:t>Înainte de emiterea convocării la licitaţie, beneficiarul: </a:t>
            </a:r>
          </a:p>
          <a:p>
            <a:r>
              <a:rPr lang="vi-VN" sz="2300" dirty="0">
                <a:solidFill>
                  <a:schemeClr val="tx1"/>
                </a:solidFill>
                <a:latin typeface="Times New Roman" pitchFamily="18" charset="0"/>
                <a:cs typeface="Times New Roman" pitchFamily="18" charset="0"/>
              </a:rPr>
              <a:t>a) publică un anunţ de participare, într-un termen care nu poate fi mai scurt de 10 zile lucrătoare de la data publicării anunţului; </a:t>
            </a:r>
          </a:p>
          <a:p>
            <a:endParaRPr lang="ru-RU" sz="2300" dirty="0">
              <a:solidFill>
                <a:schemeClr val="tx1"/>
              </a:solidFill>
              <a:latin typeface="Times New Roman" pitchFamily="18" charset="0"/>
              <a:cs typeface="Times New Roman" pitchFamily="18" charset="0"/>
            </a:endParaRPr>
          </a:p>
        </p:txBody>
      </p:sp>
      <p:pic>
        <p:nvPicPr>
          <p:cNvPr id="6"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183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o-MO" dirty="0" smtClean="0"/>
              <a:t>ANRE</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14/01/2018</a:t>
            </a:fld>
            <a:endParaRPr lang="en-GB" noProof="0" dirty="0"/>
          </a:p>
        </p:txBody>
      </p:sp>
      <p:sp>
        <p:nvSpPr>
          <p:cNvPr id="7" name="Titel 15"/>
          <p:cNvSpPr>
            <a:spLocks noGrp="1"/>
          </p:cNvSpPr>
          <p:nvPr>
            <p:ph type="title"/>
          </p:nvPr>
        </p:nvSpPr>
        <p:spPr>
          <a:xfrm>
            <a:off x="284205" y="1797722"/>
            <a:ext cx="8555454" cy="4682492"/>
          </a:xfrm>
        </p:spPr>
        <p:txBody>
          <a:bodyPr/>
          <a:lstStyle/>
          <a:p>
            <a:pPr lvl="0" eaLnBrk="0" hangingPunct="0">
              <a:lnSpc>
                <a:spcPct val="107000"/>
              </a:lnSpc>
              <a:defRPr/>
            </a:pPr>
            <a:r>
              <a:rPr lang="en-US" altLang="ro-RO" sz="2300" kern="1200" dirty="0" smtClean="0">
                <a:solidFill>
                  <a:prstClr val="black"/>
                </a:solidFill>
                <a:latin typeface="Times New Roman" panose="02020603050405020304" pitchFamily="18" charset="0"/>
                <a:ea typeface="+mn-ea"/>
                <a:cs typeface="Times New Roman" panose="02020603050405020304" pitchFamily="18" charset="0"/>
              </a:rPr>
              <a:t>1</a:t>
            </a:r>
            <a:r>
              <a:rPr lang="vi-VN" altLang="ro-RO" sz="2300" kern="1200" dirty="0" smtClean="0">
                <a:solidFill>
                  <a:prstClr val="black"/>
                </a:solidFill>
                <a:latin typeface="Times New Roman" panose="02020603050405020304" pitchFamily="18" charset="0"/>
                <a:ea typeface="+mn-ea"/>
                <a:cs typeface="Times New Roman" panose="02020603050405020304" pitchFamily="18" charset="0"/>
              </a:rPr>
              <a:t>)</a:t>
            </a:r>
            <a:r>
              <a:rPr lang="x-none" altLang="ru-RU" sz="2300" kern="1200" smtClean="0">
                <a:solidFill>
                  <a:prstClr val="black"/>
                </a:solidFill>
                <a:latin typeface="Times New Roman" panose="02020603050405020304" pitchFamily="18" charset="0"/>
                <a:ea typeface="+mn-ea"/>
                <a:cs typeface="Times New Roman" panose="02020603050405020304" pitchFamily="18" charset="0"/>
              </a:rPr>
              <a:t> </a:t>
            </a:r>
            <a:r>
              <a:rPr lang="x-none" altLang="ru-RU" sz="2300" kern="1200">
                <a:solidFill>
                  <a:prstClr val="black"/>
                </a:solidFill>
                <a:latin typeface="Times New Roman" panose="02020603050405020304" pitchFamily="18" charset="0"/>
                <a:ea typeface="+mn-ea"/>
                <a:cs typeface="Times New Roman" panose="02020603050405020304" pitchFamily="18" charset="0"/>
              </a:rPr>
              <a:t>stabilirea procedurilor clare şi transparente ce urmează a fi respectate în procesul de achiziţie a bunurilor, lucrărilor şi serviciilor, solicitate de către Beneficiar a fi incluse în scopuri tarifare;</a:t>
            </a:r>
            <a:br>
              <a:rPr lang="x-none" altLang="ru-RU" sz="2300" kern="1200">
                <a:solidFill>
                  <a:prstClr val="black"/>
                </a:solidFill>
                <a:latin typeface="Times New Roman" panose="02020603050405020304" pitchFamily="18" charset="0"/>
                <a:ea typeface="+mn-ea"/>
                <a:cs typeface="Times New Roman" panose="02020603050405020304" pitchFamily="18" charset="0"/>
              </a:rPr>
            </a:br>
            <a:r>
              <a:rPr lang="en-US" altLang="ru-RU" sz="2300" kern="1200" dirty="0" smtClean="0">
                <a:solidFill>
                  <a:prstClr val="black"/>
                </a:solidFill>
                <a:latin typeface="Times New Roman" panose="02020603050405020304" pitchFamily="18" charset="0"/>
                <a:ea typeface="+mn-ea"/>
                <a:cs typeface="Times New Roman" panose="02020603050405020304" pitchFamily="18" charset="0"/>
              </a:rPr>
              <a:t>2</a:t>
            </a:r>
            <a:r>
              <a:rPr lang="x-none" altLang="ru-RU" sz="2300" kern="1200" smtClean="0">
                <a:solidFill>
                  <a:prstClr val="black"/>
                </a:solidFill>
                <a:latin typeface="Times New Roman" panose="02020603050405020304" pitchFamily="18" charset="0"/>
                <a:ea typeface="+mn-ea"/>
                <a:cs typeface="Times New Roman" panose="02020603050405020304" pitchFamily="18" charset="0"/>
              </a:rPr>
              <a:t>) </a:t>
            </a:r>
            <a:r>
              <a:rPr lang="x-none" altLang="ru-RU" sz="2300" kern="1200">
                <a:solidFill>
                  <a:prstClr val="black"/>
                </a:solidFill>
                <a:latin typeface="Times New Roman" panose="02020603050405020304" pitchFamily="18" charset="0"/>
                <a:ea typeface="+mn-ea"/>
                <a:cs typeface="Times New Roman" panose="02020603050405020304" pitchFamily="18" charset="0"/>
              </a:rPr>
              <a:t>dezvoltarea concurenţei, eficientizarea achiziţiilor; </a:t>
            </a:r>
            <a:r>
              <a:rPr lang="ru-RU" altLang="ru-RU" sz="23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r>
            <a:br>
              <a:rPr lang="ru-RU" altLang="ru-RU" sz="23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br>
            <a:r>
              <a:rPr lang="en-US" altLang="ru-RU" sz="2300" kern="12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3</a:t>
            </a:r>
            <a:r>
              <a:rPr lang="x-none" altLang="ru-RU" sz="2300" kern="1200" smtClean="0">
                <a:solidFill>
                  <a:prstClr val="black"/>
                </a:solidFill>
                <a:latin typeface="Times New Roman" panose="02020603050405020304" pitchFamily="18" charset="0"/>
                <a:ea typeface="+mn-ea"/>
                <a:cs typeface="Times New Roman" panose="02020603050405020304" pitchFamily="18" charset="0"/>
              </a:rPr>
              <a:t>) </a:t>
            </a:r>
            <a:r>
              <a:rPr lang="x-none" altLang="ru-RU" sz="2300" kern="1200">
                <a:solidFill>
                  <a:prstClr val="black"/>
                </a:solidFill>
                <a:latin typeface="Times New Roman" panose="02020603050405020304" pitchFamily="18" charset="0"/>
                <a:ea typeface="+mn-ea"/>
                <a:cs typeface="Times New Roman" panose="02020603050405020304" pitchFamily="18" charset="0"/>
              </a:rPr>
              <a:t>asigurarea respectării principiilor cheltuielilor minime şi eficienţei maxime; </a:t>
            </a:r>
            <a:r>
              <a:rPr lang="ru-RU" altLang="ru-RU" sz="2300" kern="1200" dirty="0">
                <a:solidFill>
                  <a:prstClr val="black"/>
                </a:solidFill>
                <a:latin typeface="Times New Roman" panose="02020603050405020304" pitchFamily="18" charset="0"/>
                <a:ea typeface="+mn-ea"/>
                <a:cs typeface="Times New Roman" panose="02020603050405020304" pitchFamily="18" charset="0"/>
              </a:rPr>
              <a:t/>
            </a:r>
            <a:br>
              <a:rPr lang="ru-RU" altLang="ru-RU" sz="2300" kern="1200" dirty="0">
                <a:solidFill>
                  <a:prstClr val="black"/>
                </a:solidFill>
                <a:latin typeface="Times New Roman" panose="02020603050405020304" pitchFamily="18" charset="0"/>
                <a:ea typeface="+mn-ea"/>
                <a:cs typeface="Times New Roman" panose="02020603050405020304" pitchFamily="18" charset="0"/>
              </a:rPr>
            </a:br>
            <a:r>
              <a:rPr lang="en-US" altLang="ru-RU" sz="2300" kern="1200" dirty="0" smtClean="0">
                <a:solidFill>
                  <a:prstClr val="black"/>
                </a:solidFill>
                <a:latin typeface="Times New Roman" panose="02020603050405020304" pitchFamily="18" charset="0"/>
                <a:ea typeface="+mn-ea"/>
                <a:cs typeface="Times New Roman" panose="02020603050405020304" pitchFamily="18" charset="0"/>
              </a:rPr>
              <a:t>4</a:t>
            </a:r>
            <a:r>
              <a:rPr lang="x-none" altLang="ru-RU" sz="2300" kern="1200" smtClean="0">
                <a:solidFill>
                  <a:prstClr val="black"/>
                </a:solidFill>
                <a:latin typeface="Times New Roman" panose="02020603050405020304" pitchFamily="18" charset="0"/>
                <a:ea typeface="+mn-ea"/>
                <a:cs typeface="Times New Roman" panose="02020603050405020304" pitchFamily="18" charset="0"/>
              </a:rPr>
              <a:t>) </a:t>
            </a:r>
            <a:r>
              <a:rPr lang="x-none" altLang="ru-RU" sz="2300" kern="1200">
                <a:solidFill>
                  <a:prstClr val="black"/>
                </a:solidFill>
                <a:latin typeface="Times New Roman" panose="02020603050405020304" pitchFamily="18" charset="0"/>
                <a:ea typeface="+mn-ea"/>
                <a:cs typeface="Times New Roman" panose="02020603050405020304" pitchFamily="18" charset="0"/>
              </a:rPr>
              <a:t>asigurarea stabilirii tarifelor în baza cheltuielilor justificate şi strict necesare pentru desfăşurarea activităţii de producere, transport, distribuţie şi furnizare la preţuri reglementate a gazelor naturale, a energiei electrice, a energiei termice şi de furnizare a serviciului public de alimentare cu apă, de canalizare.</a:t>
            </a:r>
            <a:endParaRPr lang="ro-RO" sz="23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901681"/>
            <a:ext cx="71628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14" name="Title 1"/>
          <p:cNvSpPr txBox="1">
            <a:spLocks/>
          </p:cNvSpPr>
          <p:nvPr/>
        </p:nvSpPr>
        <p:spPr bwMode="auto">
          <a:xfrm>
            <a:off x="829827" y="1375693"/>
            <a:ext cx="7391400" cy="42202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algn="ctr">
              <a:lnSpc>
                <a:spcPct val="107000"/>
              </a:lnSpc>
              <a:spcAft>
                <a:spcPts val="0"/>
              </a:spcAft>
              <a:defRPr/>
            </a:pPr>
            <a:r>
              <a:rPr lang="en-US" altLang="ro-RO" sz="2000" dirty="0" smtClean="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I. </a:t>
            </a:r>
            <a:r>
              <a:rPr lang="x-none" sz="200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Scopul </a:t>
            </a:r>
            <a:r>
              <a:rPr lang="ru-RU" sz="2000" dirty="0" smtClean="0">
                <a:latin typeface="Times New Roman" panose="02020603050405020304" pitchFamily="18" charset="0"/>
                <a:ea typeface="Calibri" panose="020F0502020204030204" pitchFamily="34" charset="0"/>
                <a:cs typeface="Times New Roman" panose="02020603050405020304" pitchFamily="18" charset="0"/>
              </a:rPr>
              <a:t/>
            </a:r>
            <a:br>
              <a:rPr lang="ru-RU" sz="2000" dirty="0" smtClean="0">
                <a:latin typeface="Times New Roman" panose="02020603050405020304" pitchFamily="18" charset="0"/>
                <a:ea typeface="Calibri" panose="020F0502020204030204" pitchFamily="34" charset="0"/>
                <a:cs typeface="Times New Roman" panose="02020603050405020304" pitchFamily="18" charset="0"/>
              </a:rPr>
            </a:br>
            <a:endParaRPr lang="ro-RO" altLang="ro-RO" sz="2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9541098"/>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5836" y="923436"/>
            <a:ext cx="7776000" cy="831886"/>
          </a:xfrm>
        </p:spPr>
        <p:txBody>
          <a:bodyPr/>
          <a:lstStyle/>
          <a:p>
            <a:pPr lvl="0" algn="ctr" eaLnBrk="0" hangingPunct="0"/>
            <a: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r>
              <a:rPr lang="ro-RO" altLang="ro-RO" sz="800" kern="1200" dirty="0">
                <a:solidFill>
                  <a:srgbClr val="000000"/>
                </a:solidFill>
                <a:latin typeface="Arial" charset="0"/>
                <a:ea typeface="+mn-ea"/>
                <a:cs typeface="+mn-cs"/>
              </a:rPr>
              <a:t/>
            </a:r>
            <a:br>
              <a:rPr lang="ro-RO" altLang="ro-RO" sz="800" kern="1200" dirty="0">
                <a:solidFill>
                  <a:srgbClr val="000000"/>
                </a:solidFill>
                <a:latin typeface="Arial" charset="0"/>
                <a:ea typeface="+mn-ea"/>
                <a:cs typeface="+mn-cs"/>
              </a:rPr>
            </a:b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r>
              <a:rPr lang="ro-RO" altLang="ro-RO" sz="900" kern="1200" dirty="0" smtClean="0">
                <a:solidFill>
                  <a:srgbClr val="A6A6A6"/>
                </a:solidFill>
                <a:latin typeface="Arial" panose="020B0604020202020204" pitchFamily="34" charset="0"/>
                <a:ea typeface="Calibri" panose="020F0502020204030204" pitchFamily="34" charset="0"/>
                <a:cs typeface="Calibri" panose="020F0502020204030204" pitchFamily="34" charset="0"/>
              </a:rPr>
              <a:t>”</a:t>
            </a:r>
            <a:br>
              <a:rPr lang="ro-RO" altLang="ro-RO" sz="900" kern="1200" dirty="0" smtClean="0">
                <a:solidFill>
                  <a:srgbClr val="A6A6A6"/>
                </a:solidFill>
                <a:latin typeface="Arial" panose="020B0604020202020204" pitchFamily="34" charset="0"/>
                <a:ea typeface="Calibri" panose="020F0502020204030204" pitchFamily="34" charset="0"/>
                <a:cs typeface="Calibri" panose="020F0502020204030204" pitchFamily="34" charset="0"/>
              </a:rPr>
            </a:br>
            <a:r>
              <a:rPr lang="ro-MO" altLang="ru-RU" sz="1800" b="1" kern="1200" dirty="0">
                <a:solidFill>
                  <a:srgbClr val="000000"/>
                </a:solidFill>
                <a:latin typeface="Times New Roman" pitchFamily="18" charset="0"/>
                <a:ea typeface="Calibri" pitchFamily="34" charset="0"/>
                <a:cs typeface="Times New Roman" pitchFamily="18" charset="0"/>
              </a:rPr>
              <a:t>Sistemul dinamic de achiziţie</a:t>
            </a:r>
            <a:endParaRPr lang="ru-RU" dirty="0"/>
          </a:p>
        </p:txBody>
      </p:sp>
      <p:sp>
        <p:nvSpPr>
          <p:cNvPr id="3" name="Нижний колонтитул 2"/>
          <p:cNvSpPr>
            <a:spLocks noGrp="1"/>
          </p:cNvSpPr>
          <p:nvPr>
            <p:ph type="ftr" sz="quarter" idx="10"/>
          </p:nvPr>
        </p:nvSpPr>
        <p:spPr/>
        <p:txBody>
          <a:bodyPr/>
          <a:lstStyle/>
          <a:p>
            <a:r>
              <a:rPr lang="ro-MO" dirty="0" smtClean="0"/>
              <a:t>ANRE</a:t>
            </a:r>
            <a:endParaRPr lang="de-DE" dirty="0"/>
          </a:p>
        </p:txBody>
      </p:sp>
      <p:sp>
        <p:nvSpPr>
          <p:cNvPr id="4" name="Дата 3"/>
          <p:cNvSpPr>
            <a:spLocks noGrp="1"/>
          </p:cNvSpPr>
          <p:nvPr>
            <p:ph type="dt" sz="half" idx="11"/>
          </p:nvPr>
        </p:nvSpPr>
        <p:spPr/>
        <p:txBody>
          <a:bodyPr/>
          <a:lstStyle/>
          <a:p>
            <a:fld id="{0F9A5078-6F60-49E2-B50D-11C30D454C38}" type="datetime1">
              <a:rPr lang="en-GB" noProof="0" smtClean="0"/>
              <a:pPr/>
              <a:t>14/01/2018</a:t>
            </a:fld>
            <a:endParaRPr lang="en-GB" noProof="0" dirty="0"/>
          </a:p>
        </p:txBody>
      </p:sp>
      <p:sp>
        <p:nvSpPr>
          <p:cNvPr id="5" name="Объект 4"/>
          <p:cNvSpPr>
            <a:spLocks noGrp="1"/>
          </p:cNvSpPr>
          <p:nvPr>
            <p:ph idx="1"/>
          </p:nvPr>
        </p:nvSpPr>
        <p:spPr>
          <a:xfrm>
            <a:off x="222422" y="1730829"/>
            <a:ext cx="8237578" cy="4533171"/>
          </a:xfrm>
        </p:spPr>
        <p:txBody>
          <a:bodyPr/>
          <a:lstStyle/>
          <a:p>
            <a:pPr lvl="0"/>
            <a:r>
              <a:rPr lang="vi-VN" sz="2300" dirty="0">
                <a:solidFill>
                  <a:srgbClr val="000000"/>
                </a:solidFill>
                <a:latin typeface="Times New Roman" pitchFamily="18" charset="0"/>
                <a:cs typeface="Times New Roman" pitchFamily="18" charset="0"/>
              </a:rPr>
              <a:t>b) precizează în caietul de sarcini natura achiziţiilor, precum şi toate informaţiile necesare privind: sistemul de achiziţie; echipamentul electronic utilizat; aranjamentele şi specificaţiile tehnice de conectare; </a:t>
            </a:r>
          </a:p>
          <a:p>
            <a:pPr lvl="0"/>
            <a:r>
              <a:rPr lang="vi-VN" sz="2300" dirty="0">
                <a:solidFill>
                  <a:srgbClr val="000000"/>
                </a:solidFill>
                <a:latin typeface="Times New Roman" pitchFamily="18" charset="0"/>
                <a:cs typeface="Times New Roman" pitchFamily="18" charset="0"/>
              </a:rPr>
              <a:t>c) oferă, prin mijloace </a:t>
            </a:r>
            <a:r>
              <a:rPr lang="vi-VN" sz="2300" dirty="0" smtClean="0">
                <a:solidFill>
                  <a:srgbClr val="000000"/>
                </a:solidFill>
                <a:latin typeface="Times New Roman" pitchFamily="18" charset="0"/>
                <a:cs typeface="Times New Roman" pitchFamily="18" charset="0"/>
              </a:rPr>
              <a:t>electronice</a:t>
            </a:r>
            <a:r>
              <a:rPr lang="ro-RO" sz="2300" dirty="0" smtClean="0">
                <a:solidFill>
                  <a:srgbClr val="000000"/>
                </a:solidFill>
                <a:latin typeface="Times New Roman" pitchFamily="18" charset="0"/>
                <a:cs typeface="Times New Roman" pitchFamily="18" charset="0"/>
              </a:rPr>
              <a:t>, </a:t>
            </a:r>
            <a:r>
              <a:rPr lang="vi-VN" sz="2300" dirty="0" smtClean="0">
                <a:solidFill>
                  <a:srgbClr val="000000"/>
                </a:solidFill>
                <a:latin typeface="Times New Roman" pitchFamily="18" charset="0"/>
                <a:cs typeface="Times New Roman" pitchFamily="18" charset="0"/>
              </a:rPr>
              <a:t>accesul </a:t>
            </a:r>
            <a:r>
              <a:rPr lang="vi-VN" sz="2300" dirty="0">
                <a:solidFill>
                  <a:srgbClr val="000000"/>
                </a:solidFill>
                <a:latin typeface="Times New Roman" pitchFamily="18" charset="0"/>
                <a:cs typeface="Times New Roman" pitchFamily="18" charset="0"/>
              </a:rPr>
              <a:t>liber, direct şi total la caietul de sarcini şi la toate documentele suplimentare. </a:t>
            </a:r>
          </a:p>
          <a:p>
            <a:endParaRPr lang="ru-RU" sz="2300" dirty="0">
              <a:latin typeface="Times New Roman" pitchFamily="18" charset="0"/>
              <a:cs typeface="Times New Roman" pitchFamily="18" charset="0"/>
            </a:endParaRPr>
          </a:p>
        </p:txBody>
      </p:sp>
      <p:pic>
        <p:nvPicPr>
          <p:cNvPr id="6"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34430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5836" y="923436"/>
            <a:ext cx="7776000" cy="831886"/>
          </a:xfrm>
        </p:spPr>
        <p:txBody>
          <a:bodyPr/>
          <a:lstStyle/>
          <a:p>
            <a:pPr lvl="0" algn="ctr" eaLnBrk="0" hangingPunct="0"/>
            <a: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r>
              <a:rPr lang="ro-RO" altLang="ro-RO" sz="800" kern="1200" dirty="0">
                <a:solidFill>
                  <a:srgbClr val="000000"/>
                </a:solidFill>
                <a:latin typeface="Arial" charset="0"/>
                <a:ea typeface="+mn-ea"/>
                <a:cs typeface="+mn-cs"/>
              </a:rPr>
              <a:t/>
            </a:r>
            <a:br>
              <a:rPr lang="ro-RO" altLang="ro-RO" sz="800" kern="1200" dirty="0">
                <a:solidFill>
                  <a:srgbClr val="000000"/>
                </a:solidFill>
                <a:latin typeface="Arial" charset="0"/>
                <a:ea typeface="+mn-ea"/>
                <a:cs typeface="+mn-cs"/>
              </a:rPr>
            </a:b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r>
              <a:rPr lang="ro-RO" altLang="ro-RO" sz="900" kern="1200" dirty="0" smtClean="0">
                <a:solidFill>
                  <a:srgbClr val="A6A6A6"/>
                </a:solidFill>
                <a:latin typeface="Arial" panose="020B0604020202020204" pitchFamily="34" charset="0"/>
                <a:ea typeface="Calibri" panose="020F0502020204030204" pitchFamily="34" charset="0"/>
                <a:cs typeface="Calibri" panose="020F0502020204030204" pitchFamily="34" charset="0"/>
              </a:rPr>
              <a:t>”</a:t>
            </a:r>
            <a:br>
              <a:rPr lang="ro-RO" altLang="ro-RO" sz="900" kern="1200" dirty="0" smtClean="0">
                <a:solidFill>
                  <a:srgbClr val="A6A6A6"/>
                </a:solidFill>
                <a:latin typeface="Arial" panose="020B0604020202020204" pitchFamily="34" charset="0"/>
                <a:ea typeface="Calibri" panose="020F0502020204030204" pitchFamily="34" charset="0"/>
                <a:cs typeface="Calibri" panose="020F0502020204030204" pitchFamily="34" charset="0"/>
              </a:rPr>
            </a:br>
            <a:r>
              <a:rPr lang="vi-VN" altLang="ru-RU" sz="1800" b="1" kern="1200" dirty="0">
                <a:solidFill>
                  <a:srgbClr val="000000"/>
                </a:solidFill>
                <a:latin typeface="Times New Roman" pitchFamily="18" charset="0"/>
                <a:ea typeface="Calibri" pitchFamily="34" charset="0"/>
                <a:cs typeface="Times New Roman" pitchFamily="18" charset="0"/>
              </a:rPr>
              <a:t>Licitație electronică</a:t>
            </a: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
            </a:r>
            <a:b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br>
            <a:endParaRPr lang="ru-RU" dirty="0"/>
          </a:p>
        </p:txBody>
      </p:sp>
      <p:sp>
        <p:nvSpPr>
          <p:cNvPr id="3" name="Нижний колонтитул 2"/>
          <p:cNvSpPr>
            <a:spLocks noGrp="1"/>
          </p:cNvSpPr>
          <p:nvPr>
            <p:ph type="ftr" sz="quarter" idx="10"/>
          </p:nvPr>
        </p:nvSpPr>
        <p:spPr/>
        <p:txBody>
          <a:bodyPr/>
          <a:lstStyle/>
          <a:p>
            <a:r>
              <a:rPr lang="ro-MO" dirty="0" smtClean="0"/>
              <a:t>ANRE</a:t>
            </a:r>
            <a:endParaRPr lang="de-DE" dirty="0"/>
          </a:p>
        </p:txBody>
      </p:sp>
      <p:sp>
        <p:nvSpPr>
          <p:cNvPr id="4" name="Дата 3"/>
          <p:cNvSpPr>
            <a:spLocks noGrp="1"/>
          </p:cNvSpPr>
          <p:nvPr>
            <p:ph type="dt" sz="half" idx="11"/>
          </p:nvPr>
        </p:nvSpPr>
        <p:spPr/>
        <p:txBody>
          <a:bodyPr/>
          <a:lstStyle/>
          <a:p>
            <a:fld id="{0F9A5078-6F60-49E2-B50D-11C30D454C38}" type="datetime1">
              <a:rPr lang="en-GB" noProof="0" smtClean="0"/>
              <a:pPr/>
              <a:t>14/01/2018</a:t>
            </a:fld>
            <a:endParaRPr lang="en-GB" noProof="0" dirty="0"/>
          </a:p>
        </p:txBody>
      </p:sp>
      <p:sp>
        <p:nvSpPr>
          <p:cNvPr id="5" name="Объект 4"/>
          <p:cNvSpPr>
            <a:spLocks noGrp="1"/>
          </p:cNvSpPr>
          <p:nvPr>
            <p:ph idx="1"/>
          </p:nvPr>
        </p:nvSpPr>
        <p:spPr>
          <a:xfrm>
            <a:off x="358347" y="1730829"/>
            <a:ext cx="8402594" cy="4533171"/>
          </a:xfrm>
        </p:spPr>
        <p:txBody>
          <a:bodyPr/>
          <a:lstStyle/>
          <a:p>
            <a:pPr marL="342900" lvl="0" indent="-342900" eaLnBrk="0" hangingPunct="0">
              <a:spcBef>
                <a:spcPct val="20000"/>
              </a:spcBef>
              <a:spcAft>
                <a:spcPct val="0"/>
              </a:spcAft>
              <a:buClrTx/>
              <a:buFont typeface="Arial" pitchFamily="34" charset="0"/>
              <a:buChar char="•"/>
              <a:tabLst/>
              <a:defRPr/>
            </a:pPr>
            <a:r>
              <a:rPr lang="vi-VN" sz="2300" kern="1200" dirty="0">
                <a:solidFill>
                  <a:prstClr val="black"/>
                </a:solidFill>
                <a:latin typeface="Times New Roman"/>
              </a:rPr>
              <a:t>Licitaţia electronică reprezintă un proces repetitiv care implică un dispozitiv electronic pentru prezentarea noilor preţuri, care apar după o evaluare iniţială completă a ofertelor, permiţând clasificarea lor prin metode de evaluare automată. </a:t>
            </a:r>
          </a:p>
          <a:p>
            <a:pPr marL="342900" lvl="0" indent="-342900" eaLnBrk="0" hangingPunct="0">
              <a:spcBef>
                <a:spcPct val="20000"/>
              </a:spcBef>
              <a:spcAft>
                <a:spcPct val="0"/>
              </a:spcAft>
              <a:buClrTx/>
              <a:buFont typeface="Arial" pitchFamily="34" charset="0"/>
              <a:buChar char="•"/>
              <a:tabLst/>
              <a:defRPr/>
            </a:pPr>
            <a:r>
              <a:rPr lang="vi-VN" sz="2300" kern="1200" dirty="0">
                <a:solidFill>
                  <a:prstClr val="black"/>
                </a:solidFill>
                <a:latin typeface="Times New Roman"/>
              </a:rPr>
              <a:t>Înainte de a trece la licitaţia electronică, beneficiarul face o evaluare iniţială completă a ofertelor.</a:t>
            </a:r>
          </a:p>
          <a:p>
            <a:pPr marL="342900" lvl="0" indent="-342900" eaLnBrk="0" hangingPunct="0">
              <a:spcBef>
                <a:spcPct val="20000"/>
              </a:spcBef>
              <a:spcAft>
                <a:spcPct val="0"/>
              </a:spcAft>
              <a:buClrTx/>
              <a:buFont typeface="Arial" pitchFamily="34" charset="0"/>
              <a:buChar char="•"/>
              <a:tabLst/>
              <a:defRPr/>
            </a:pPr>
            <a:r>
              <a:rPr lang="vi-VN" sz="2300" kern="1200" dirty="0">
                <a:solidFill>
                  <a:prstClr val="black"/>
                </a:solidFill>
                <a:latin typeface="Times New Roman"/>
              </a:rPr>
              <a:t>Toţi operatorii economici care au prezentat oferte admisibile sunt invitaţi simultan, prin mijloace electronice, să prezinte preţuri şi valori noi.</a:t>
            </a:r>
          </a:p>
          <a:p>
            <a:pPr marL="342900" lvl="0" indent="-342900" eaLnBrk="0" hangingPunct="0">
              <a:spcBef>
                <a:spcPct val="20000"/>
              </a:spcBef>
              <a:spcAft>
                <a:spcPct val="0"/>
              </a:spcAft>
              <a:buClrTx/>
              <a:buFont typeface="Arial" pitchFamily="34" charset="0"/>
              <a:buChar char="•"/>
              <a:tabLst/>
              <a:defRPr/>
            </a:pPr>
            <a:r>
              <a:rPr lang="vi-VN" sz="2300" kern="1200" dirty="0">
                <a:solidFill>
                  <a:prstClr val="black"/>
                </a:solidFill>
                <a:latin typeface="Times New Roman"/>
              </a:rPr>
              <a:t>Invitaţia se transmite pe cale electronică, şi conţine toate informaţiile relevante privind conectarea individuală la dispozitivul electronic utilizat. </a:t>
            </a:r>
          </a:p>
          <a:p>
            <a:endParaRPr lang="ru-RU" sz="2300" dirty="0">
              <a:latin typeface="Times New Roman" pitchFamily="18" charset="0"/>
              <a:cs typeface="Times New Roman" pitchFamily="18" charset="0"/>
            </a:endParaRPr>
          </a:p>
        </p:txBody>
      </p:sp>
      <p:pic>
        <p:nvPicPr>
          <p:cNvPr id="6"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5414125"/>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5836" y="923436"/>
            <a:ext cx="7776000" cy="831886"/>
          </a:xfrm>
        </p:spPr>
        <p:txBody>
          <a:bodyPr/>
          <a:lstStyle/>
          <a:p>
            <a:pPr lvl="0" algn="ctr" eaLnBrk="0" hangingPunct="0"/>
            <a: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r>
              <a:rPr lang="ro-RO" altLang="ro-RO" sz="800" kern="1200" dirty="0">
                <a:solidFill>
                  <a:srgbClr val="000000"/>
                </a:solidFill>
                <a:latin typeface="Arial" charset="0"/>
                <a:ea typeface="+mn-ea"/>
                <a:cs typeface="+mn-cs"/>
              </a:rPr>
              <a:t/>
            </a:r>
            <a:br>
              <a:rPr lang="ro-RO" altLang="ro-RO" sz="800" kern="1200" dirty="0">
                <a:solidFill>
                  <a:srgbClr val="000000"/>
                </a:solidFill>
                <a:latin typeface="Arial" charset="0"/>
                <a:ea typeface="+mn-ea"/>
                <a:cs typeface="+mn-cs"/>
              </a:rPr>
            </a:b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r>
              <a:rPr lang="ro-RO" altLang="ro-RO" sz="900" kern="1200" dirty="0" smtClean="0">
                <a:solidFill>
                  <a:srgbClr val="A6A6A6"/>
                </a:solidFill>
                <a:latin typeface="Arial" panose="020B0604020202020204" pitchFamily="34" charset="0"/>
                <a:ea typeface="Calibri" panose="020F0502020204030204" pitchFamily="34" charset="0"/>
                <a:cs typeface="Calibri" panose="020F0502020204030204" pitchFamily="34" charset="0"/>
              </a:rPr>
              <a:t>”</a:t>
            </a:r>
            <a:br>
              <a:rPr lang="ro-RO" altLang="ro-RO" sz="900" kern="1200" dirty="0" smtClean="0">
                <a:solidFill>
                  <a:srgbClr val="A6A6A6"/>
                </a:solidFill>
                <a:latin typeface="Arial" panose="020B0604020202020204" pitchFamily="34" charset="0"/>
                <a:ea typeface="Calibri" panose="020F0502020204030204" pitchFamily="34" charset="0"/>
                <a:cs typeface="Calibri" panose="020F0502020204030204" pitchFamily="34" charset="0"/>
              </a:rPr>
            </a:br>
            <a:r>
              <a:rPr lang="vi-VN" altLang="ru-RU" sz="1800" b="1" kern="1200" dirty="0">
                <a:solidFill>
                  <a:srgbClr val="000000"/>
                </a:solidFill>
                <a:latin typeface="Times New Roman" pitchFamily="18" charset="0"/>
                <a:ea typeface="Calibri" pitchFamily="34" charset="0"/>
                <a:cs typeface="Times New Roman" pitchFamily="18" charset="0"/>
              </a:rPr>
              <a:t>Licitație electronică</a:t>
            </a: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
            </a:r>
            <a:b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br>
            <a:endParaRPr lang="ru-RU" dirty="0"/>
          </a:p>
        </p:txBody>
      </p:sp>
      <p:sp>
        <p:nvSpPr>
          <p:cNvPr id="3" name="Нижний колонтитул 2"/>
          <p:cNvSpPr>
            <a:spLocks noGrp="1"/>
          </p:cNvSpPr>
          <p:nvPr>
            <p:ph type="ftr" sz="quarter" idx="10"/>
          </p:nvPr>
        </p:nvSpPr>
        <p:spPr/>
        <p:txBody>
          <a:bodyPr/>
          <a:lstStyle/>
          <a:p>
            <a:r>
              <a:rPr lang="ro-MO" dirty="0" smtClean="0"/>
              <a:t>ANRE</a:t>
            </a:r>
            <a:endParaRPr lang="de-DE" dirty="0"/>
          </a:p>
        </p:txBody>
      </p:sp>
      <p:sp>
        <p:nvSpPr>
          <p:cNvPr id="4" name="Дата 3"/>
          <p:cNvSpPr>
            <a:spLocks noGrp="1"/>
          </p:cNvSpPr>
          <p:nvPr>
            <p:ph type="dt" sz="half" idx="11"/>
          </p:nvPr>
        </p:nvSpPr>
        <p:spPr/>
        <p:txBody>
          <a:bodyPr/>
          <a:lstStyle/>
          <a:p>
            <a:fld id="{0F9A5078-6F60-49E2-B50D-11C30D454C38}" type="datetime1">
              <a:rPr lang="en-GB" noProof="0" smtClean="0"/>
              <a:pPr/>
              <a:t>14/01/2018</a:t>
            </a:fld>
            <a:endParaRPr lang="en-GB" noProof="0" dirty="0"/>
          </a:p>
        </p:txBody>
      </p:sp>
      <p:sp>
        <p:nvSpPr>
          <p:cNvPr id="5" name="Объект 4"/>
          <p:cNvSpPr>
            <a:spLocks noGrp="1"/>
          </p:cNvSpPr>
          <p:nvPr>
            <p:ph idx="1"/>
          </p:nvPr>
        </p:nvSpPr>
        <p:spPr>
          <a:xfrm>
            <a:off x="518984" y="1730829"/>
            <a:ext cx="8192530" cy="4533171"/>
          </a:xfrm>
        </p:spPr>
        <p:txBody>
          <a:bodyPr/>
          <a:lstStyle/>
          <a:p>
            <a:pPr marL="342900" lvl="0" indent="-342900" eaLnBrk="0" hangingPunct="0">
              <a:spcBef>
                <a:spcPct val="20000"/>
              </a:spcBef>
              <a:spcAft>
                <a:spcPct val="0"/>
              </a:spcAft>
              <a:buClrTx/>
              <a:buFont typeface="Arial" pitchFamily="34" charset="0"/>
              <a:buChar char="•"/>
              <a:tabLst/>
              <a:defRPr/>
            </a:pPr>
            <a:r>
              <a:rPr lang="vi-VN" sz="2300" kern="1200" dirty="0">
                <a:solidFill>
                  <a:prstClr val="black"/>
                </a:solidFill>
                <a:latin typeface="Times New Roman"/>
              </a:rPr>
              <a:t>Licitaţia electronică se desfăşoară în mai multe runde succesive. </a:t>
            </a:r>
          </a:p>
          <a:p>
            <a:pPr marL="342900" lvl="0" indent="-342900" eaLnBrk="0" hangingPunct="0">
              <a:spcBef>
                <a:spcPct val="20000"/>
              </a:spcBef>
              <a:spcAft>
                <a:spcPct val="0"/>
              </a:spcAft>
              <a:buClrTx/>
              <a:buFont typeface="Arial" pitchFamily="34" charset="0"/>
              <a:buChar char="•"/>
              <a:tabLst/>
              <a:defRPr/>
            </a:pPr>
            <a:r>
              <a:rPr lang="vi-VN" sz="2300" kern="1200" dirty="0">
                <a:solidFill>
                  <a:prstClr val="black"/>
                </a:solidFill>
                <a:latin typeface="Times New Roman"/>
              </a:rPr>
              <a:t>În cursul fiecărei runde a licitaţiei electronice, beneficiarul are obligaţia să comunice simultan tuturor ofertanţilor cel puţin informaţiile necesare acestora pentru a-şi determina, în orice moment, poziţia pe care o ocupă în clasament. </a:t>
            </a:r>
          </a:p>
          <a:p>
            <a:endParaRPr lang="ru-RU" sz="2300" dirty="0">
              <a:latin typeface="Times New Roman" pitchFamily="18" charset="0"/>
              <a:cs typeface="Times New Roman" pitchFamily="18" charset="0"/>
            </a:endParaRPr>
          </a:p>
        </p:txBody>
      </p:sp>
      <p:pic>
        <p:nvPicPr>
          <p:cNvPr id="6"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2355045"/>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5836" y="923436"/>
            <a:ext cx="7776000" cy="831886"/>
          </a:xfrm>
        </p:spPr>
        <p:txBody>
          <a:bodyPr/>
          <a:lstStyle/>
          <a:p>
            <a:pPr lvl="0" algn="ctr" eaLnBrk="0" hangingPunct="0"/>
            <a: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r>
              <a:rPr lang="ro-RO" altLang="ro-RO" sz="800" kern="1200" dirty="0">
                <a:solidFill>
                  <a:srgbClr val="000000"/>
                </a:solidFill>
                <a:latin typeface="Arial" charset="0"/>
                <a:ea typeface="+mn-ea"/>
                <a:cs typeface="+mn-cs"/>
              </a:rPr>
              <a:t/>
            </a:r>
            <a:br>
              <a:rPr lang="ro-RO" altLang="ro-RO" sz="800" kern="1200" dirty="0">
                <a:solidFill>
                  <a:srgbClr val="000000"/>
                </a:solidFill>
                <a:latin typeface="Arial" charset="0"/>
                <a:ea typeface="+mn-ea"/>
                <a:cs typeface="+mn-cs"/>
              </a:rPr>
            </a:b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r>
              <a:rPr lang="ro-RO" altLang="ro-RO" sz="900" kern="1200" dirty="0" smtClean="0">
                <a:solidFill>
                  <a:srgbClr val="A6A6A6"/>
                </a:solidFill>
                <a:latin typeface="Arial" panose="020B0604020202020204" pitchFamily="34" charset="0"/>
                <a:ea typeface="Calibri" panose="020F0502020204030204" pitchFamily="34" charset="0"/>
                <a:cs typeface="Calibri" panose="020F0502020204030204" pitchFamily="34" charset="0"/>
              </a:rPr>
              <a:t>”</a:t>
            </a:r>
            <a:br>
              <a:rPr lang="ro-RO" altLang="ro-RO" sz="900" kern="1200" dirty="0" smtClean="0">
                <a:solidFill>
                  <a:srgbClr val="A6A6A6"/>
                </a:solidFill>
                <a:latin typeface="Arial" panose="020B0604020202020204" pitchFamily="34" charset="0"/>
                <a:ea typeface="Calibri" panose="020F0502020204030204" pitchFamily="34" charset="0"/>
                <a:cs typeface="Calibri" panose="020F0502020204030204" pitchFamily="34" charset="0"/>
              </a:rPr>
            </a:br>
            <a:r>
              <a:rPr lang="ro-MO" sz="2000" b="1" kern="1200" dirty="0">
                <a:solidFill>
                  <a:srgbClr val="000000"/>
                </a:solidFill>
                <a:latin typeface="Times New Roman" pitchFamily="18" charset="0"/>
                <a:cs typeface="Times New Roman" pitchFamily="18" charset="0"/>
              </a:rPr>
              <a:t>Acord</a:t>
            </a:r>
            <a:r>
              <a:rPr lang="en-US" sz="2000" b="1" kern="1200" dirty="0" err="1">
                <a:solidFill>
                  <a:srgbClr val="000000"/>
                </a:solidFill>
                <a:latin typeface="Times New Roman" pitchFamily="18" charset="0"/>
                <a:cs typeface="Times New Roman" pitchFamily="18" charset="0"/>
              </a:rPr>
              <a:t>ul</a:t>
            </a:r>
            <a:r>
              <a:rPr lang="ro-MO" sz="2000" b="1" kern="1200" dirty="0">
                <a:solidFill>
                  <a:srgbClr val="000000"/>
                </a:solidFill>
                <a:latin typeface="Times New Roman" pitchFamily="18" charset="0"/>
                <a:cs typeface="Times New Roman" pitchFamily="18" charset="0"/>
              </a:rPr>
              <a:t> -cadru</a:t>
            </a: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
            </a:r>
            <a:b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br>
            <a:endParaRPr lang="ru-RU" dirty="0"/>
          </a:p>
        </p:txBody>
      </p:sp>
      <p:sp>
        <p:nvSpPr>
          <p:cNvPr id="3" name="Нижний колонтитул 2"/>
          <p:cNvSpPr>
            <a:spLocks noGrp="1"/>
          </p:cNvSpPr>
          <p:nvPr>
            <p:ph type="ftr" sz="quarter" idx="10"/>
          </p:nvPr>
        </p:nvSpPr>
        <p:spPr/>
        <p:txBody>
          <a:bodyPr/>
          <a:lstStyle/>
          <a:p>
            <a:r>
              <a:rPr lang="ro-MO" dirty="0" smtClean="0"/>
              <a:t>ANRE</a:t>
            </a:r>
            <a:endParaRPr lang="de-DE" dirty="0"/>
          </a:p>
        </p:txBody>
      </p:sp>
      <p:sp>
        <p:nvSpPr>
          <p:cNvPr id="4" name="Дата 3"/>
          <p:cNvSpPr>
            <a:spLocks noGrp="1"/>
          </p:cNvSpPr>
          <p:nvPr>
            <p:ph type="dt" sz="half" idx="11"/>
          </p:nvPr>
        </p:nvSpPr>
        <p:spPr/>
        <p:txBody>
          <a:bodyPr/>
          <a:lstStyle/>
          <a:p>
            <a:fld id="{0F9A5078-6F60-49E2-B50D-11C30D454C38}" type="datetime1">
              <a:rPr lang="en-GB" noProof="0" smtClean="0"/>
              <a:pPr/>
              <a:t>14/01/2018</a:t>
            </a:fld>
            <a:endParaRPr lang="en-GB" noProof="0" dirty="0"/>
          </a:p>
        </p:txBody>
      </p:sp>
      <p:sp>
        <p:nvSpPr>
          <p:cNvPr id="5" name="Объект 4"/>
          <p:cNvSpPr>
            <a:spLocks noGrp="1"/>
          </p:cNvSpPr>
          <p:nvPr>
            <p:ph idx="1"/>
          </p:nvPr>
        </p:nvSpPr>
        <p:spPr>
          <a:xfrm>
            <a:off x="395415" y="1730829"/>
            <a:ext cx="8279027" cy="4731755"/>
          </a:xfrm>
        </p:spPr>
        <p:txBody>
          <a:bodyPr/>
          <a:lstStyle/>
          <a:p>
            <a:pPr marL="342900" lvl="0" indent="-342900" eaLnBrk="0" hangingPunct="0">
              <a:spcBef>
                <a:spcPct val="20000"/>
              </a:spcBef>
              <a:spcAft>
                <a:spcPct val="0"/>
              </a:spcAft>
              <a:buClrTx/>
              <a:buFont typeface="Arial" pitchFamily="34" charset="0"/>
              <a:buChar char="•"/>
              <a:tabLst/>
            </a:pPr>
            <a:r>
              <a:rPr lang="ro-MO" altLang="ru-RU" sz="2200" kern="1200" dirty="0" smtClean="0">
                <a:solidFill>
                  <a:srgbClr val="000000"/>
                </a:solidFill>
                <a:latin typeface="Times New Roman" pitchFamily="18" charset="0"/>
                <a:cs typeface="Times New Roman" pitchFamily="18" charset="0"/>
              </a:rPr>
              <a:t>În temeiul acordului-cadru se pot încheia contracte cu unul sau cu mai mulţi operatori, în funcţie de necesitatea beneficiarului şi de capacitatea operatorilor economici. </a:t>
            </a:r>
          </a:p>
          <a:p>
            <a:pPr marL="342900" lvl="0" indent="-342900" eaLnBrk="0" hangingPunct="0">
              <a:spcBef>
                <a:spcPct val="20000"/>
              </a:spcBef>
              <a:spcAft>
                <a:spcPct val="0"/>
              </a:spcAft>
              <a:buClrTx/>
              <a:buFont typeface="Arial" pitchFamily="34" charset="0"/>
              <a:buChar char="•"/>
              <a:tabLst/>
            </a:pPr>
            <a:r>
              <a:rPr lang="ro-MO" altLang="ru-RU" sz="2200" kern="1200" dirty="0" smtClean="0">
                <a:solidFill>
                  <a:srgbClr val="000000"/>
                </a:solidFill>
                <a:latin typeface="Times New Roman" pitchFamily="18" charset="0"/>
                <a:cs typeface="Times New Roman" pitchFamily="18" charset="0"/>
              </a:rPr>
              <a:t>Pentru utilizarea acordului-cadru beneficiarul, după desfăşurarea licitaţiei deschise, restrânse sau procedurilor negociate, elaborează un clasament al celor mai buni operatori economici. Cu operatorul/operatorii economici, clasaţi în primele locuri ale clasamentului, se încheie, pe o perioadă determinată un acord-cadru privind posibilitatea colaborării ulterioare. Încheierea acestui document nu implică obligaţia beneficiarului de a achiziţiona lucrările, serviciile sau bunurile ce au făcut obiectul acordului-cadru, ci conferă beneficiarului posibilitatea de a încheia în viitor un contract, fără a mai organiza altă procedură de achiziţie. </a:t>
            </a:r>
          </a:p>
          <a:p>
            <a:endParaRPr lang="ru-RU" sz="2300" dirty="0">
              <a:latin typeface="Times New Roman" pitchFamily="18" charset="0"/>
              <a:cs typeface="Times New Roman" pitchFamily="18" charset="0"/>
            </a:endParaRPr>
          </a:p>
        </p:txBody>
      </p:sp>
      <p:pic>
        <p:nvPicPr>
          <p:cNvPr id="6"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4577500"/>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5836" y="923436"/>
            <a:ext cx="7776000" cy="831886"/>
          </a:xfrm>
        </p:spPr>
        <p:txBody>
          <a:bodyPr/>
          <a:lstStyle/>
          <a:p>
            <a:pPr lvl="0" algn="ctr" eaLnBrk="0" hangingPunct="0"/>
            <a: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r>
              <a:rPr lang="ro-RO" altLang="ro-RO" sz="800" kern="1200" dirty="0">
                <a:solidFill>
                  <a:srgbClr val="000000"/>
                </a:solidFill>
                <a:latin typeface="Arial" charset="0"/>
                <a:ea typeface="+mn-ea"/>
                <a:cs typeface="+mn-cs"/>
              </a:rPr>
              <a:t/>
            </a:r>
            <a:br>
              <a:rPr lang="ro-RO" altLang="ro-RO" sz="800" kern="1200" dirty="0">
                <a:solidFill>
                  <a:srgbClr val="000000"/>
                </a:solidFill>
                <a:latin typeface="Arial" charset="0"/>
                <a:ea typeface="+mn-ea"/>
                <a:cs typeface="+mn-cs"/>
              </a:rPr>
            </a:b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r>
              <a:rPr lang="ro-RO" altLang="ro-RO" sz="900" kern="1200" dirty="0" smtClean="0">
                <a:solidFill>
                  <a:srgbClr val="A6A6A6"/>
                </a:solidFill>
                <a:latin typeface="Arial" panose="020B0604020202020204" pitchFamily="34" charset="0"/>
                <a:ea typeface="Calibri" panose="020F0502020204030204" pitchFamily="34" charset="0"/>
                <a:cs typeface="Calibri" panose="020F0502020204030204" pitchFamily="34" charset="0"/>
              </a:rPr>
              <a:t>”</a:t>
            </a:r>
            <a:br>
              <a:rPr lang="ro-RO" altLang="ro-RO" sz="900" kern="1200" dirty="0" smtClean="0">
                <a:solidFill>
                  <a:srgbClr val="A6A6A6"/>
                </a:solidFill>
                <a:latin typeface="Arial" panose="020B0604020202020204" pitchFamily="34" charset="0"/>
                <a:ea typeface="Calibri" panose="020F0502020204030204" pitchFamily="34" charset="0"/>
                <a:cs typeface="Calibri" panose="020F0502020204030204" pitchFamily="34" charset="0"/>
              </a:rPr>
            </a:br>
            <a:r>
              <a:rPr lang="ro-MO" altLang="ru-RU" sz="1800" b="1" kern="1200" dirty="0">
                <a:solidFill>
                  <a:srgbClr val="000000"/>
                </a:solidFill>
                <a:latin typeface="Times New Roman" pitchFamily="18" charset="0"/>
                <a:ea typeface="Calibri" pitchFamily="34" charset="0"/>
                <a:cs typeface="Times New Roman" pitchFamily="18" charset="0"/>
              </a:rPr>
              <a:t>V. Inițierea procedurelor de achiziții</a:t>
            </a:r>
            <a:endParaRPr lang="ru-RU" dirty="0"/>
          </a:p>
        </p:txBody>
      </p:sp>
      <p:sp>
        <p:nvSpPr>
          <p:cNvPr id="3" name="Нижний колонтитул 2"/>
          <p:cNvSpPr>
            <a:spLocks noGrp="1"/>
          </p:cNvSpPr>
          <p:nvPr>
            <p:ph type="ftr" sz="quarter" idx="10"/>
          </p:nvPr>
        </p:nvSpPr>
        <p:spPr/>
        <p:txBody>
          <a:bodyPr/>
          <a:lstStyle/>
          <a:p>
            <a:r>
              <a:rPr lang="ro-MO" dirty="0" smtClean="0"/>
              <a:t>ANRE</a:t>
            </a:r>
            <a:endParaRPr lang="de-DE" dirty="0"/>
          </a:p>
        </p:txBody>
      </p:sp>
      <p:sp>
        <p:nvSpPr>
          <p:cNvPr id="4" name="Дата 3"/>
          <p:cNvSpPr>
            <a:spLocks noGrp="1"/>
          </p:cNvSpPr>
          <p:nvPr>
            <p:ph type="dt" sz="half" idx="11"/>
          </p:nvPr>
        </p:nvSpPr>
        <p:spPr/>
        <p:txBody>
          <a:bodyPr/>
          <a:lstStyle/>
          <a:p>
            <a:fld id="{0F9A5078-6F60-49E2-B50D-11C30D454C38}" type="datetime1">
              <a:rPr lang="en-GB" noProof="0" smtClean="0"/>
              <a:pPr/>
              <a:t>14/01/2018</a:t>
            </a:fld>
            <a:endParaRPr lang="en-GB" noProof="0" dirty="0"/>
          </a:p>
        </p:txBody>
      </p:sp>
      <p:sp>
        <p:nvSpPr>
          <p:cNvPr id="5" name="Объект 4"/>
          <p:cNvSpPr>
            <a:spLocks noGrp="1"/>
          </p:cNvSpPr>
          <p:nvPr>
            <p:ph idx="1"/>
          </p:nvPr>
        </p:nvSpPr>
        <p:spPr>
          <a:xfrm>
            <a:off x="395416" y="1730829"/>
            <a:ext cx="8489092" cy="4533171"/>
          </a:xfrm>
        </p:spPr>
        <p:txBody>
          <a:bodyPr/>
          <a:lstStyle/>
          <a:p>
            <a:pPr lvl="0" eaLnBrk="0" hangingPunct="0">
              <a:spcBef>
                <a:spcPct val="20000"/>
              </a:spcBef>
              <a:spcAft>
                <a:spcPct val="0"/>
              </a:spcAft>
              <a:buClrTx/>
              <a:tabLst/>
            </a:pPr>
            <a:r>
              <a:rPr lang="ro-MO" altLang="ru-RU" sz="2200" kern="1200" dirty="0" smtClean="0">
                <a:solidFill>
                  <a:srgbClr val="000000"/>
                </a:solidFill>
                <a:latin typeface="Times New Roman" pitchFamily="18" charset="0"/>
                <a:cs typeface="Times New Roman" pitchFamily="18" charset="0"/>
              </a:rPr>
              <a:t>Beneficiarul, iniţiază procedura de achiziţie dacă:</a:t>
            </a:r>
          </a:p>
          <a:p>
            <a:pPr lvl="0" eaLnBrk="0" hangingPunct="0">
              <a:spcBef>
                <a:spcPct val="20000"/>
              </a:spcBef>
              <a:spcAft>
                <a:spcPct val="0"/>
              </a:spcAft>
              <a:buClrTx/>
              <a:tabLst/>
            </a:pPr>
            <a:r>
              <a:rPr lang="ro-MO" altLang="ru-RU" sz="2200" kern="1200" dirty="0" smtClean="0">
                <a:solidFill>
                  <a:srgbClr val="000000"/>
                </a:solidFill>
                <a:latin typeface="Times New Roman" pitchFamily="18" charset="0"/>
                <a:cs typeface="Times New Roman" pitchFamily="18" charset="0"/>
              </a:rPr>
              <a:t>a) obiectul achiziţiei este inclus în planul anual de achiziţii;</a:t>
            </a:r>
          </a:p>
          <a:p>
            <a:pPr lvl="0" eaLnBrk="0" hangingPunct="0">
              <a:spcBef>
                <a:spcPct val="20000"/>
              </a:spcBef>
              <a:spcAft>
                <a:spcPct val="0"/>
              </a:spcAft>
              <a:buClrTx/>
              <a:tabLst/>
            </a:pPr>
            <a:r>
              <a:rPr lang="ro-MO" altLang="ru-RU" sz="2200" kern="1200" dirty="0" smtClean="0">
                <a:solidFill>
                  <a:srgbClr val="000000"/>
                </a:solidFill>
                <a:latin typeface="Times New Roman" pitchFamily="18" charset="0"/>
                <a:cs typeface="Times New Roman" pitchFamily="18" charset="0"/>
              </a:rPr>
              <a:t>b) sunt asigurate mijloacele financiare necesare;</a:t>
            </a:r>
          </a:p>
          <a:p>
            <a:pPr lvl="0" eaLnBrk="0" hangingPunct="0">
              <a:spcBef>
                <a:spcPct val="20000"/>
              </a:spcBef>
              <a:spcAft>
                <a:spcPct val="0"/>
              </a:spcAft>
              <a:buClrTx/>
              <a:tabLst/>
            </a:pPr>
            <a:r>
              <a:rPr lang="ro-MO" altLang="ru-RU" sz="2200" kern="1200" dirty="0" smtClean="0">
                <a:solidFill>
                  <a:srgbClr val="000000"/>
                </a:solidFill>
                <a:latin typeface="Times New Roman" pitchFamily="18" charset="0"/>
                <a:cs typeface="Times New Roman" pitchFamily="18" charset="0"/>
              </a:rPr>
              <a:t>c) este elaborată documentaţia de atribuire;</a:t>
            </a:r>
          </a:p>
          <a:p>
            <a:pPr lvl="0" eaLnBrk="0" hangingPunct="0">
              <a:spcBef>
                <a:spcPct val="20000"/>
              </a:spcBef>
              <a:spcAft>
                <a:spcPct val="0"/>
              </a:spcAft>
              <a:buClrTx/>
              <a:tabLst/>
            </a:pPr>
            <a:r>
              <a:rPr lang="ro-MO" altLang="ru-RU" sz="2200" kern="1200" dirty="0" smtClean="0">
                <a:solidFill>
                  <a:srgbClr val="000000"/>
                </a:solidFill>
                <a:latin typeface="Times New Roman" pitchFamily="18" charset="0"/>
                <a:cs typeface="Times New Roman" pitchFamily="18" charset="0"/>
              </a:rPr>
              <a:t>d) este creată Comisia de achiziţii conform ordinului conducătorului.</a:t>
            </a:r>
          </a:p>
          <a:p>
            <a:pPr lvl="0" eaLnBrk="0" hangingPunct="0">
              <a:spcBef>
                <a:spcPct val="20000"/>
              </a:spcBef>
              <a:spcAft>
                <a:spcPct val="0"/>
              </a:spcAft>
              <a:buClrTx/>
              <a:tabLst/>
            </a:pPr>
            <a:r>
              <a:rPr lang="ro-MO" altLang="ru-RU" sz="2200" kern="1200" dirty="0" smtClean="0">
                <a:solidFill>
                  <a:srgbClr val="000000"/>
                </a:solidFill>
                <a:latin typeface="Times New Roman" pitchFamily="18" charset="0"/>
                <a:cs typeface="Times New Roman" pitchFamily="18" charset="0"/>
              </a:rPr>
              <a:t>Iniţierea procedurilor de achiziţii are loc odată cu publicarea anunţurilor de achiziţii sau de preselecţie. </a:t>
            </a:r>
          </a:p>
          <a:p>
            <a:pPr lvl="0" eaLnBrk="0" hangingPunct="0">
              <a:spcBef>
                <a:spcPct val="20000"/>
              </a:spcBef>
              <a:spcAft>
                <a:spcPct val="0"/>
              </a:spcAft>
              <a:buClrTx/>
              <a:tabLst/>
            </a:pPr>
            <a:r>
              <a:rPr lang="ro-MO" altLang="ru-RU" sz="2200" kern="1200" dirty="0" smtClean="0">
                <a:solidFill>
                  <a:srgbClr val="000000"/>
                </a:solidFill>
                <a:latin typeface="Times New Roman" pitchFamily="18" charset="0"/>
                <a:cs typeface="Times New Roman" pitchFamily="18" charset="0"/>
              </a:rPr>
              <a:t>Beneficiarul este obligat, la începutul anului calendaristic, să publice pe pagina sa electronică un anunţ privind achiziţiile planificate de a fi efectuate în următoarele 12 luni.</a:t>
            </a:r>
          </a:p>
          <a:p>
            <a:endParaRPr lang="ru-RU" sz="2300" dirty="0">
              <a:latin typeface="Times New Roman" pitchFamily="18" charset="0"/>
              <a:cs typeface="Times New Roman" pitchFamily="18" charset="0"/>
            </a:endParaRPr>
          </a:p>
        </p:txBody>
      </p:sp>
      <p:pic>
        <p:nvPicPr>
          <p:cNvPr id="6"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877640"/>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5836" y="923436"/>
            <a:ext cx="7776000" cy="831886"/>
          </a:xfrm>
        </p:spPr>
        <p:txBody>
          <a:bodyPr/>
          <a:lstStyle/>
          <a:p>
            <a:pPr lvl="0" algn="ctr" eaLnBrk="0" hangingPunct="0"/>
            <a: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r>
              <a:rPr lang="ro-RO" altLang="ro-RO" sz="800" kern="1200" dirty="0">
                <a:solidFill>
                  <a:srgbClr val="000000"/>
                </a:solidFill>
                <a:latin typeface="Arial" charset="0"/>
                <a:ea typeface="+mn-ea"/>
                <a:cs typeface="+mn-cs"/>
              </a:rPr>
              <a:t/>
            </a:r>
            <a:br>
              <a:rPr lang="ro-RO" altLang="ro-RO" sz="800" kern="1200" dirty="0">
                <a:solidFill>
                  <a:srgbClr val="000000"/>
                </a:solidFill>
                <a:latin typeface="Arial" charset="0"/>
                <a:ea typeface="+mn-ea"/>
                <a:cs typeface="+mn-cs"/>
              </a:rPr>
            </a:b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r>
              <a:rPr lang="ro-RO" altLang="ro-RO" sz="900" kern="1200" dirty="0" smtClean="0">
                <a:solidFill>
                  <a:srgbClr val="A6A6A6"/>
                </a:solidFill>
                <a:latin typeface="Arial" panose="020B0604020202020204" pitchFamily="34" charset="0"/>
                <a:ea typeface="Calibri" panose="020F0502020204030204" pitchFamily="34" charset="0"/>
                <a:cs typeface="Calibri" panose="020F0502020204030204" pitchFamily="34" charset="0"/>
              </a:rPr>
              <a:t>”</a:t>
            </a:r>
            <a:br>
              <a:rPr lang="ro-RO" altLang="ro-RO" sz="900" kern="1200" dirty="0" smtClean="0">
                <a:solidFill>
                  <a:srgbClr val="A6A6A6"/>
                </a:solidFill>
                <a:latin typeface="Arial" panose="020B0604020202020204" pitchFamily="34" charset="0"/>
                <a:ea typeface="Calibri" panose="020F0502020204030204" pitchFamily="34" charset="0"/>
                <a:cs typeface="Calibri" panose="020F0502020204030204" pitchFamily="34" charset="0"/>
              </a:rPr>
            </a:br>
            <a:r>
              <a:rPr lang="ro-MO" altLang="ru-RU" sz="1800" b="1" kern="1200" dirty="0">
                <a:solidFill>
                  <a:srgbClr val="000000"/>
                </a:solidFill>
                <a:latin typeface="Times New Roman" pitchFamily="18" charset="0"/>
                <a:ea typeface="Calibri" pitchFamily="34" charset="0"/>
                <a:cs typeface="Times New Roman" pitchFamily="18" charset="0"/>
              </a:rPr>
              <a:t>Inițierea procedurelor de achiziții</a:t>
            </a: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
            </a:r>
            <a:b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br>
            <a:endParaRPr lang="ru-RU" dirty="0"/>
          </a:p>
        </p:txBody>
      </p:sp>
      <p:sp>
        <p:nvSpPr>
          <p:cNvPr id="3" name="Нижний колонтитул 2"/>
          <p:cNvSpPr>
            <a:spLocks noGrp="1"/>
          </p:cNvSpPr>
          <p:nvPr>
            <p:ph type="ftr" sz="quarter" idx="10"/>
          </p:nvPr>
        </p:nvSpPr>
        <p:spPr/>
        <p:txBody>
          <a:bodyPr/>
          <a:lstStyle/>
          <a:p>
            <a:r>
              <a:rPr lang="ro-MO" dirty="0" smtClean="0"/>
              <a:t>ANRE</a:t>
            </a:r>
            <a:endParaRPr lang="de-DE" dirty="0"/>
          </a:p>
        </p:txBody>
      </p:sp>
      <p:sp>
        <p:nvSpPr>
          <p:cNvPr id="4" name="Дата 3"/>
          <p:cNvSpPr>
            <a:spLocks noGrp="1"/>
          </p:cNvSpPr>
          <p:nvPr>
            <p:ph type="dt" sz="half" idx="11"/>
          </p:nvPr>
        </p:nvSpPr>
        <p:spPr/>
        <p:txBody>
          <a:bodyPr/>
          <a:lstStyle/>
          <a:p>
            <a:fld id="{0F9A5078-6F60-49E2-B50D-11C30D454C38}" type="datetime1">
              <a:rPr lang="en-GB" noProof="0" smtClean="0"/>
              <a:pPr/>
              <a:t>14/01/2018</a:t>
            </a:fld>
            <a:endParaRPr lang="en-GB" noProof="0" dirty="0"/>
          </a:p>
        </p:txBody>
      </p:sp>
      <p:sp>
        <p:nvSpPr>
          <p:cNvPr id="5" name="Объект 4"/>
          <p:cNvSpPr>
            <a:spLocks noGrp="1"/>
          </p:cNvSpPr>
          <p:nvPr>
            <p:ph idx="1"/>
          </p:nvPr>
        </p:nvSpPr>
        <p:spPr>
          <a:xfrm>
            <a:off x="395416" y="1730829"/>
            <a:ext cx="8064584" cy="4533171"/>
          </a:xfrm>
        </p:spPr>
        <p:txBody>
          <a:bodyPr/>
          <a:lstStyle/>
          <a:p>
            <a:pPr marL="342900" lvl="0" indent="-342900" eaLnBrk="0" hangingPunct="0">
              <a:spcBef>
                <a:spcPct val="20000"/>
              </a:spcBef>
              <a:spcAft>
                <a:spcPct val="0"/>
              </a:spcAft>
              <a:buClrTx/>
              <a:buFont typeface="Arial" pitchFamily="34" charset="0"/>
              <a:buChar char="•"/>
              <a:tabLst/>
            </a:pPr>
            <a:r>
              <a:rPr lang="ro-MO" altLang="ru-RU" sz="2300" kern="1200" dirty="0" smtClean="0">
                <a:solidFill>
                  <a:srgbClr val="000000"/>
                </a:solidFill>
                <a:latin typeface="Times New Roman" pitchFamily="18" charset="0"/>
                <a:cs typeface="Times New Roman" pitchFamily="18" charset="0"/>
              </a:rPr>
              <a:t>În cazul contractelor de achiziţii de bunuri şi servicii ale căror valoare, fără TVA, este mai mare de 1,0 mil.lei şi a contractelor pentru achiziţii de lucrări ale căror valoare, fără TVA, este mai mare de 1,5 mil.lei, în afară de publicarea anunţurilor pe pagina sa electronică beneficiarul publică anunţurile în Buletinul Achiziţiilor Publice sau în Monitorul Oficial al Republicii Moldova.</a:t>
            </a:r>
          </a:p>
          <a:p>
            <a:endParaRPr lang="ru-RU" sz="2300" dirty="0">
              <a:latin typeface="Times New Roman" pitchFamily="18" charset="0"/>
              <a:cs typeface="Times New Roman" pitchFamily="18" charset="0"/>
            </a:endParaRPr>
          </a:p>
        </p:txBody>
      </p:sp>
      <p:pic>
        <p:nvPicPr>
          <p:cNvPr id="6"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130429"/>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5836" y="923436"/>
            <a:ext cx="7776000" cy="831886"/>
          </a:xfrm>
        </p:spPr>
        <p:txBody>
          <a:bodyPr/>
          <a:lstStyle/>
          <a:p>
            <a:pPr lvl="0" algn="ctr" eaLnBrk="0" hangingPunct="0"/>
            <a: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r>
              <a:rPr lang="ro-RO" altLang="ro-RO" sz="800" kern="1200" dirty="0">
                <a:solidFill>
                  <a:srgbClr val="000000"/>
                </a:solidFill>
                <a:latin typeface="Arial" charset="0"/>
                <a:ea typeface="+mn-ea"/>
                <a:cs typeface="+mn-cs"/>
              </a:rPr>
              <a:t/>
            </a:r>
            <a:br>
              <a:rPr lang="ro-RO" altLang="ro-RO" sz="800" kern="1200" dirty="0">
                <a:solidFill>
                  <a:srgbClr val="000000"/>
                </a:solidFill>
                <a:latin typeface="Arial" charset="0"/>
                <a:ea typeface="+mn-ea"/>
                <a:cs typeface="+mn-cs"/>
              </a:rPr>
            </a:b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r>
              <a:rPr lang="ro-RO" altLang="ro-RO" sz="900" kern="1200" dirty="0" smtClean="0">
                <a:solidFill>
                  <a:srgbClr val="A6A6A6"/>
                </a:solidFill>
                <a:latin typeface="Arial" panose="020B0604020202020204" pitchFamily="34" charset="0"/>
                <a:ea typeface="Calibri" panose="020F0502020204030204" pitchFamily="34" charset="0"/>
                <a:cs typeface="Calibri" panose="020F0502020204030204" pitchFamily="34" charset="0"/>
              </a:rPr>
              <a:t>”</a:t>
            </a:r>
            <a:br>
              <a:rPr lang="ro-RO" altLang="ro-RO" sz="900" kern="1200" dirty="0" smtClean="0">
                <a:solidFill>
                  <a:srgbClr val="A6A6A6"/>
                </a:solidFill>
                <a:latin typeface="Arial" panose="020B0604020202020204" pitchFamily="34" charset="0"/>
                <a:ea typeface="Calibri" panose="020F0502020204030204" pitchFamily="34" charset="0"/>
                <a:cs typeface="Calibri" panose="020F0502020204030204" pitchFamily="34" charset="0"/>
              </a:rPr>
            </a:br>
            <a:r>
              <a:rPr lang="ro-MO" altLang="ru-RU" sz="1800" b="1" kern="1200" dirty="0">
                <a:solidFill>
                  <a:srgbClr val="000000"/>
                </a:solidFill>
                <a:latin typeface="Times New Roman" pitchFamily="18" charset="0"/>
                <a:ea typeface="Calibri" pitchFamily="34" charset="0"/>
                <a:cs typeface="Times New Roman" pitchFamily="18" charset="0"/>
              </a:rPr>
              <a:t>Caietul de sarcini</a:t>
            </a:r>
            <a:endParaRPr lang="ru-RU" dirty="0"/>
          </a:p>
        </p:txBody>
      </p:sp>
      <p:sp>
        <p:nvSpPr>
          <p:cNvPr id="3" name="Нижний колонтитул 2"/>
          <p:cNvSpPr>
            <a:spLocks noGrp="1"/>
          </p:cNvSpPr>
          <p:nvPr>
            <p:ph type="ftr" sz="quarter" idx="10"/>
          </p:nvPr>
        </p:nvSpPr>
        <p:spPr/>
        <p:txBody>
          <a:bodyPr/>
          <a:lstStyle/>
          <a:p>
            <a:r>
              <a:rPr lang="ro-MO" dirty="0" smtClean="0"/>
              <a:t>ANRE</a:t>
            </a:r>
            <a:endParaRPr lang="de-DE" dirty="0"/>
          </a:p>
        </p:txBody>
      </p:sp>
      <p:sp>
        <p:nvSpPr>
          <p:cNvPr id="4" name="Дата 3"/>
          <p:cNvSpPr>
            <a:spLocks noGrp="1"/>
          </p:cNvSpPr>
          <p:nvPr>
            <p:ph type="dt" sz="half" idx="11"/>
          </p:nvPr>
        </p:nvSpPr>
        <p:spPr/>
        <p:txBody>
          <a:bodyPr/>
          <a:lstStyle/>
          <a:p>
            <a:fld id="{0F9A5078-6F60-49E2-B50D-11C30D454C38}" type="datetime1">
              <a:rPr lang="en-GB" noProof="0" smtClean="0"/>
              <a:pPr/>
              <a:t>14/01/2018</a:t>
            </a:fld>
            <a:endParaRPr lang="en-GB" noProof="0" dirty="0"/>
          </a:p>
        </p:txBody>
      </p:sp>
      <p:sp>
        <p:nvSpPr>
          <p:cNvPr id="5" name="Объект 4"/>
          <p:cNvSpPr>
            <a:spLocks noGrp="1"/>
          </p:cNvSpPr>
          <p:nvPr>
            <p:ph idx="1"/>
          </p:nvPr>
        </p:nvSpPr>
        <p:spPr>
          <a:xfrm>
            <a:off x="345989" y="1730829"/>
            <a:ext cx="8114011" cy="4533171"/>
          </a:xfrm>
        </p:spPr>
        <p:txBody>
          <a:bodyPr/>
          <a:lstStyle/>
          <a:p>
            <a:pPr marL="342900" lvl="0" indent="-342900" eaLnBrk="0" hangingPunct="0">
              <a:spcBef>
                <a:spcPct val="20000"/>
              </a:spcBef>
              <a:spcAft>
                <a:spcPct val="0"/>
              </a:spcAft>
              <a:buClrTx/>
              <a:buFont typeface="Arial" pitchFamily="34" charset="0"/>
              <a:buChar char="•"/>
              <a:tabLst/>
            </a:pPr>
            <a:r>
              <a:rPr lang="ro-MO" altLang="ru-RU" sz="2300" kern="1200" dirty="0">
                <a:solidFill>
                  <a:prstClr val="black"/>
                </a:solidFill>
                <a:latin typeface="Times New Roman" pitchFamily="18" charset="0"/>
                <a:cs typeface="Times New Roman" pitchFamily="18" charset="0"/>
              </a:rPr>
              <a:t>Caietul de sarcini </a:t>
            </a:r>
            <a:r>
              <a:rPr lang="ro-MO" altLang="ru-RU" sz="2300" kern="1200" dirty="0" smtClean="0">
                <a:solidFill>
                  <a:prstClr val="black"/>
                </a:solidFill>
                <a:latin typeface="Times New Roman" pitchFamily="18" charset="0"/>
                <a:cs typeface="Times New Roman" pitchFamily="18" charset="0"/>
              </a:rPr>
              <a:t>este documentul principal al documentaţiei de atribuire al beneficiarului, în baza căruia se elaborează şi se prezintă propunerea tehnică şi propunerea financiară. </a:t>
            </a:r>
          </a:p>
          <a:p>
            <a:pPr marL="342900" lvl="0" indent="-342900" eaLnBrk="0" hangingPunct="0">
              <a:spcBef>
                <a:spcPct val="20000"/>
              </a:spcBef>
              <a:spcAft>
                <a:spcPct val="0"/>
              </a:spcAft>
              <a:buClrTx/>
              <a:buFont typeface="Arial" pitchFamily="34" charset="0"/>
              <a:buChar char="•"/>
              <a:tabLst/>
            </a:pPr>
            <a:r>
              <a:rPr lang="ro-MO" altLang="ru-RU" sz="2300" kern="1200" dirty="0" smtClean="0">
                <a:solidFill>
                  <a:prstClr val="black"/>
                </a:solidFill>
                <a:latin typeface="Times New Roman" pitchFamily="18" charset="0"/>
                <a:cs typeface="Times New Roman" pitchFamily="18" charset="0"/>
              </a:rPr>
              <a:t>În caietul de sarcini se formulează clar şi concis specificaţiile tehnice ce urmează a fi achiziţionate de beneficiar, modalitatea de achitare, garanţiile, penalităţile, alte cerinţe care corespund prezentului Regulament.</a:t>
            </a:r>
          </a:p>
          <a:p>
            <a:endParaRPr lang="ru-RU" sz="2300" dirty="0">
              <a:latin typeface="Times New Roman" pitchFamily="18" charset="0"/>
              <a:cs typeface="Times New Roman" pitchFamily="18" charset="0"/>
            </a:endParaRPr>
          </a:p>
        </p:txBody>
      </p:sp>
      <p:pic>
        <p:nvPicPr>
          <p:cNvPr id="6"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6826533"/>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5836" y="923436"/>
            <a:ext cx="7776000" cy="831886"/>
          </a:xfrm>
        </p:spPr>
        <p:txBody>
          <a:bodyPr/>
          <a:lstStyle/>
          <a:p>
            <a:pPr lvl="0" algn="ctr" eaLnBrk="0" hangingPunct="0"/>
            <a: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r>
              <a:rPr lang="ro-RO" altLang="ro-RO" sz="800" kern="1200" dirty="0">
                <a:solidFill>
                  <a:srgbClr val="000000"/>
                </a:solidFill>
                <a:latin typeface="Arial" charset="0"/>
                <a:ea typeface="+mn-ea"/>
                <a:cs typeface="+mn-cs"/>
              </a:rPr>
              <a:t/>
            </a:r>
            <a:br>
              <a:rPr lang="ro-RO" altLang="ro-RO" sz="800" kern="1200" dirty="0">
                <a:solidFill>
                  <a:srgbClr val="000000"/>
                </a:solidFill>
                <a:latin typeface="Arial" charset="0"/>
                <a:ea typeface="+mn-ea"/>
                <a:cs typeface="+mn-cs"/>
              </a:rPr>
            </a:b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r>
              <a:rPr lang="ro-RO" altLang="ro-RO" sz="900" kern="1200" dirty="0" smtClean="0">
                <a:solidFill>
                  <a:srgbClr val="A6A6A6"/>
                </a:solidFill>
                <a:latin typeface="Arial" panose="020B0604020202020204" pitchFamily="34" charset="0"/>
                <a:ea typeface="Calibri" panose="020F0502020204030204" pitchFamily="34" charset="0"/>
                <a:cs typeface="Calibri" panose="020F0502020204030204" pitchFamily="34" charset="0"/>
              </a:rPr>
              <a:t>”</a:t>
            </a:r>
            <a:br>
              <a:rPr lang="ro-RO" altLang="ro-RO" sz="900" kern="1200" dirty="0" smtClean="0">
                <a:solidFill>
                  <a:srgbClr val="A6A6A6"/>
                </a:solidFill>
                <a:latin typeface="Arial" panose="020B0604020202020204" pitchFamily="34" charset="0"/>
                <a:ea typeface="Calibri" panose="020F0502020204030204" pitchFamily="34" charset="0"/>
                <a:cs typeface="Calibri" panose="020F0502020204030204" pitchFamily="34" charset="0"/>
              </a:rPr>
            </a:br>
            <a:r>
              <a:rPr lang="ro-MO" altLang="ru-RU" sz="1800" b="1" kern="1200" dirty="0">
                <a:solidFill>
                  <a:srgbClr val="000000"/>
                </a:solidFill>
                <a:latin typeface="Times New Roman" pitchFamily="18" charset="0"/>
                <a:ea typeface="Calibri" pitchFamily="34" charset="0"/>
                <a:cs typeface="Times New Roman" pitchFamily="18" charset="0"/>
              </a:rPr>
              <a:t>Caietul de sarcini. (Specificațiile tehnice)</a:t>
            </a:r>
            <a:endParaRPr lang="ru-RU" dirty="0"/>
          </a:p>
        </p:txBody>
      </p:sp>
      <p:sp>
        <p:nvSpPr>
          <p:cNvPr id="3" name="Нижний колонтитул 2"/>
          <p:cNvSpPr>
            <a:spLocks noGrp="1"/>
          </p:cNvSpPr>
          <p:nvPr>
            <p:ph type="ftr" sz="quarter" idx="10"/>
          </p:nvPr>
        </p:nvSpPr>
        <p:spPr/>
        <p:txBody>
          <a:bodyPr/>
          <a:lstStyle/>
          <a:p>
            <a:r>
              <a:rPr lang="ro-MO" dirty="0" smtClean="0"/>
              <a:t>ANRE</a:t>
            </a:r>
            <a:endParaRPr lang="de-DE" dirty="0"/>
          </a:p>
        </p:txBody>
      </p:sp>
      <p:sp>
        <p:nvSpPr>
          <p:cNvPr id="4" name="Дата 3"/>
          <p:cNvSpPr>
            <a:spLocks noGrp="1"/>
          </p:cNvSpPr>
          <p:nvPr>
            <p:ph type="dt" sz="half" idx="11"/>
          </p:nvPr>
        </p:nvSpPr>
        <p:spPr/>
        <p:txBody>
          <a:bodyPr/>
          <a:lstStyle/>
          <a:p>
            <a:fld id="{0F9A5078-6F60-49E2-B50D-11C30D454C38}" type="datetime1">
              <a:rPr lang="en-GB" noProof="0" smtClean="0"/>
              <a:pPr/>
              <a:t>14/01/2018</a:t>
            </a:fld>
            <a:endParaRPr lang="en-GB" noProof="0" dirty="0"/>
          </a:p>
        </p:txBody>
      </p:sp>
      <p:sp>
        <p:nvSpPr>
          <p:cNvPr id="5" name="Объект 4"/>
          <p:cNvSpPr>
            <a:spLocks noGrp="1"/>
          </p:cNvSpPr>
          <p:nvPr>
            <p:ph idx="1"/>
          </p:nvPr>
        </p:nvSpPr>
        <p:spPr>
          <a:xfrm>
            <a:off x="333632" y="1730829"/>
            <a:ext cx="8550876" cy="4533171"/>
          </a:xfrm>
        </p:spPr>
        <p:txBody>
          <a:bodyPr/>
          <a:lstStyle/>
          <a:p>
            <a:pPr marL="342900" lvl="0" indent="-342900" eaLnBrk="0" hangingPunct="0">
              <a:spcBef>
                <a:spcPct val="20000"/>
              </a:spcBef>
              <a:spcAft>
                <a:spcPct val="0"/>
              </a:spcAft>
              <a:buClrTx/>
              <a:buFont typeface="Arial" pitchFamily="34" charset="0"/>
              <a:buChar char="•"/>
              <a:tabLst/>
            </a:pPr>
            <a:r>
              <a:rPr lang="ro-MO" sz="2300" kern="1200" dirty="0" smtClean="0">
                <a:solidFill>
                  <a:srgbClr val="000000"/>
                </a:solidFill>
                <a:latin typeface="Times New Roman" pitchFamily="18" charset="0"/>
                <a:cs typeface="Times New Roman" pitchFamily="18" charset="0"/>
              </a:rPr>
              <a:t>Pentru contracte de achiziții</a:t>
            </a:r>
            <a:r>
              <a:rPr lang="ro-MO" sz="2400" kern="1200" dirty="0" smtClean="0">
                <a:solidFill>
                  <a:srgbClr val="000000"/>
                </a:solidFill>
                <a:latin typeface="Myriad Pro"/>
              </a:rPr>
              <a:t>, </a:t>
            </a:r>
            <a:r>
              <a:rPr lang="ro-MO" sz="2300" kern="1200" dirty="0" smtClean="0">
                <a:solidFill>
                  <a:srgbClr val="000000"/>
                </a:solidFill>
                <a:latin typeface="Times New Roman" pitchFamily="18" charset="0"/>
                <a:cs typeface="Times New Roman" pitchFamily="18" charset="0"/>
              </a:rPr>
              <a:t>în funcţie de tipul achiziţiei şi după necesitate, se stabilesc cerinţe cu privire la: nivelul calității; nivelul tehnic;</a:t>
            </a:r>
            <a:r>
              <a:rPr lang="ro-MO" altLang="ru-RU" sz="2400" kern="1200" dirty="0" smtClean="0">
                <a:solidFill>
                  <a:srgbClr val="000000"/>
                </a:solidFill>
                <a:latin typeface="Myriad Pro"/>
              </a:rPr>
              <a:t> </a:t>
            </a:r>
            <a:r>
              <a:rPr lang="ro-MO" altLang="ru-RU" sz="2300" kern="1200" dirty="0" smtClean="0">
                <a:solidFill>
                  <a:srgbClr val="000000"/>
                </a:solidFill>
                <a:latin typeface="Times New Roman" pitchFamily="18" charset="0"/>
                <a:cs typeface="Times New Roman" pitchFamily="18" charset="0"/>
              </a:rPr>
              <a:t>nivelul de performanţă; siguranţa în exploatare; dimensiuni; terminologie şi simboluri; teste şi metode de testare; certificate de origine şi de conformitate.</a:t>
            </a:r>
          </a:p>
          <a:p>
            <a:pPr marL="342900" lvl="0" indent="-342900" eaLnBrk="0" hangingPunct="0">
              <a:spcBef>
                <a:spcPct val="20000"/>
              </a:spcBef>
              <a:spcAft>
                <a:spcPct val="0"/>
              </a:spcAft>
              <a:buClrTx/>
              <a:buFont typeface="Arial" pitchFamily="34" charset="0"/>
              <a:buChar char="•"/>
              <a:tabLst/>
            </a:pPr>
            <a:r>
              <a:rPr lang="ro-MO" sz="2300" kern="1200" dirty="0" smtClean="0">
                <a:solidFill>
                  <a:srgbClr val="000000"/>
                </a:solidFill>
                <a:latin typeface="Times New Roman" pitchFamily="18" charset="0"/>
                <a:cs typeface="Times New Roman" pitchFamily="18" charset="0"/>
              </a:rPr>
              <a:t>Pentru contractele de lucrări, în funcţie de tipul achiziţiei şi, după necesitate, în specificaţiile tehnice se stabilesc cerinţe privind: proiectare şi calcul; verificări; inspecţii; tehnici, procedee şi metode de construcţie; condiţii de recepţie a lucrărilor; alte condiţii cu caracter tehnic în legătură cu (materiile prime şi materiale utilizate, tehnica şi utilajul utilizat, subcontractanţi, calificarea personalului, descrierea lucrărilor în ansamblu).</a:t>
            </a:r>
          </a:p>
          <a:p>
            <a:endParaRPr lang="ru-RU" sz="2300" dirty="0">
              <a:latin typeface="Times New Roman" pitchFamily="18" charset="0"/>
              <a:cs typeface="Times New Roman" pitchFamily="18" charset="0"/>
            </a:endParaRPr>
          </a:p>
        </p:txBody>
      </p:sp>
      <p:pic>
        <p:nvPicPr>
          <p:cNvPr id="6"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05885"/>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5836" y="923436"/>
            <a:ext cx="7776000" cy="831886"/>
          </a:xfrm>
        </p:spPr>
        <p:txBody>
          <a:bodyPr/>
          <a:lstStyle/>
          <a:p>
            <a:pPr lvl="0" algn="ctr" eaLnBrk="0" hangingPunct="0"/>
            <a: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r>
              <a:rPr lang="ro-RO" altLang="ro-RO" sz="800" kern="1200" dirty="0">
                <a:solidFill>
                  <a:srgbClr val="000000"/>
                </a:solidFill>
                <a:latin typeface="Arial" charset="0"/>
                <a:ea typeface="+mn-ea"/>
                <a:cs typeface="+mn-cs"/>
              </a:rPr>
              <a:t/>
            </a:r>
            <a:br>
              <a:rPr lang="ro-RO" altLang="ro-RO" sz="800" kern="1200" dirty="0">
                <a:solidFill>
                  <a:srgbClr val="000000"/>
                </a:solidFill>
                <a:latin typeface="Arial" charset="0"/>
                <a:ea typeface="+mn-ea"/>
                <a:cs typeface="+mn-cs"/>
              </a:rPr>
            </a:b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r>
              <a:rPr lang="ro-RO" altLang="ro-RO" sz="900" kern="1200" dirty="0" smtClean="0">
                <a:solidFill>
                  <a:srgbClr val="A6A6A6"/>
                </a:solidFill>
                <a:latin typeface="Arial" panose="020B0604020202020204" pitchFamily="34" charset="0"/>
                <a:ea typeface="Calibri" panose="020F0502020204030204" pitchFamily="34" charset="0"/>
                <a:cs typeface="Calibri" panose="020F0502020204030204" pitchFamily="34" charset="0"/>
              </a:rPr>
              <a:t>”</a:t>
            </a:r>
            <a:br>
              <a:rPr lang="ro-RO" altLang="ro-RO" sz="900" kern="1200" dirty="0" smtClean="0">
                <a:solidFill>
                  <a:srgbClr val="A6A6A6"/>
                </a:solidFill>
                <a:latin typeface="Arial" panose="020B0604020202020204" pitchFamily="34" charset="0"/>
                <a:ea typeface="Calibri" panose="020F0502020204030204" pitchFamily="34" charset="0"/>
                <a:cs typeface="Calibri" panose="020F0502020204030204" pitchFamily="34" charset="0"/>
              </a:rPr>
            </a:br>
            <a:r>
              <a:rPr lang="ro-MO" altLang="ru-RU" sz="1800" b="1" kern="1200" dirty="0">
                <a:solidFill>
                  <a:srgbClr val="000000"/>
                </a:solidFill>
                <a:latin typeface="Times New Roman" pitchFamily="18" charset="0"/>
                <a:ea typeface="Calibri" pitchFamily="34" charset="0"/>
                <a:cs typeface="Times New Roman" pitchFamily="18" charset="0"/>
              </a:rPr>
              <a:t>Procedura de preselecţie şi sistemul de calificare</a:t>
            </a:r>
            <a:endParaRPr lang="ru-RU" dirty="0"/>
          </a:p>
        </p:txBody>
      </p:sp>
      <p:sp>
        <p:nvSpPr>
          <p:cNvPr id="3" name="Нижний колонтитул 2"/>
          <p:cNvSpPr>
            <a:spLocks noGrp="1"/>
          </p:cNvSpPr>
          <p:nvPr>
            <p:ph type="ftr" sz="quarter" idx="10"/>
          </p:nvPr>
        </p:nvSpPr>
        <p:spPr/>
        <p:txBody>
          <a:bodyPr/>
          <a:lstStyle/>
          <a:p>
            <a:r>
              <a:rPr lang="ro-MO" dirty="0" smtClean="0"/>
              <a:t>ANRE</a:t>
            </a:r>
            <a:endParaRPr lang="de-DE" dirty="0"/>
          </a:p>
        </p:txBody>
      </p:sp>
      <p:sp>
        <p:nvSpPr>
          <p:cNvPr id="4" name="Дата 3"/>
          <p:cNvSpPr>
            <a:spLocks noGrp="1"/>
          </p:cNvSpPr>
          <p:nvPr>
            <p:ph type="dt" sz="half" idx="11"/>
          </p:nvPr>
        </p:nvSpPr>
        <p:spPr/>
        <p:txBody>
          <a:bodyPr/>
          <a:lstStyle/>
          <a:p>
            <a:fld id="{0F9A5078-6F60-49E2-B50D-11C30D454C38}" type="datetime1">
              <a:rPr lang="en-GB" noProof="0" smtClean="0"/>
              <a:pPr/>
              <a:t>14/01/2018</a:t>
            </a:fld>
            <a:endParaRPr lang="en-GB" noProof="0" dirty="0"/>
          </a:p>
        </p:txBody>
      </p:sp>
      <p:sp>
        <p:nvSpPr>
          <p:cNvPr id="5" name="Объект 4"/>
          <p:cNvSpPr>
            <a:spLocks noGrp="1"/>
          </p:cNvSpPr>
          <p:nvPr>
            <p:ph idx="1"/>
          </p:nvPr>
        </p:nvSpPr>
        <p:spPr>
          <a:xfrm>
            <a:off x="210065" y="1730829"/>
            <a:ext cx="8649730" cy="4533171"/>
          </a:xfrm>
        </p:spPr>
        <p:txBody>
          <a:bodyPr/>
          <a:lstStyle/>
          <a:p>
            <a:pPr lvl="0" eaLnBrk="0" hangingPunct="0">
              <a:spcBef>
                <a:spcPct val="20000"/>
              </a:spcBef>
              <a:spcAft>
                <a:spcPct val="0"/>
              </a:spcAft>
              <a:buClrTx/>
              <a:tabLst/>
            </a:pPr>
            <a:r>
              <a:rPr lang="ro-MO" altLang="ru-RU" sz="2200" kern="1200" dirty="0">
                <a:solidFill>
                  <a:srgbClr val="000000"/>
                </a:solidFill>
                <a:latin typeface="Times New Roman" pitchFamily="18" charset="0"/>
                <a:cs typeface="Times New Roman" pitchFamily="18" charset="0"/>
              </a:rPr>
              <a:t>Procedura de preselecţie </a:t>
            </a:r>
            <a:r>
              <a:rPr lang="ro-MO" altLang="ru-RU" sz="2200" kern="1200" dirty="0" smtClean="0">
                <a:solidFill>
                  <a:srgbClr val="000000"/>
                </a:solidFill>
                <a:latin typeface="Times New Roman" pitchFamily="18" charset="0"/>
                <a:cs typeface="Times New Roman" pitchFamily="18" charset="0"/>
              </a:rPr>
              <a:t>trebuie să fie administrată, obligatoriu, pe baza unor criterii şi norme de calificare obiective, concrete, transparente şi unice pentru toţi participanţii.</a:t>
            </a:r>
          </a:p>
          <a:p>
            <a:pPr lvl="0" eaLnBrk="0" hangingPunct="0">
              <a:spcBef>
                <a:spcPct val="20000"/>
              </a:spcBef>
              <a:spcAft>
                <a:spcPct val="0"/>
              </a:spcAft>
              <a:buClrTx/>
              <a:tabLst/>
            </a:pPr>
            <a:r>
              <a:rPr lang="ro-MO" altLang="ru-RU" sz="2200" kern="1200" dirty="0" smtClean="0">
                <a:solidFill>
                  <a:srgbClr val="000000"/>
                </a:solidFill>
                <a:latin typeface="Times New Roman" pitchFamily="18" charset="0"/>
                <a:cs typeface="Times New Roman" pitchFamily="18" charset="0"/>
              </a:rPr>
              <a:t>Documentele de preselecţie vor conţine: </a:t>
            </a:r>
          </a:p>
          <a:p>
            <a:pPr lvl="0" eaLnBrk="0" hangingPunct="0">
              <a:spcBef>
                <a:spcPct val="20000"/>
              </a:spcBef>
              <a:spcAft>
                <a:spcPct val="0"/>
              </a:spcAft>
              <a:buClrTx/>
              <a:tabLst/>
            </a:pPr>
            <a:r>
              <a:rPr lang="ro-MO" altLang="ru-RU" sz="2200" kern="1200" dirty="0" smtClean="0">
                <a:solidFill>
                  <a:srgbClr val="000000"/>
                </a:solidFill>
                <a:latin typeface="Times New Roman" pitchFamily="18" charset="0"/>
                <a:cs typeface="Times New Roman" pitchFamily="18" charset="0"/>
              </a:rPr>
              <a:t>a) instrucţiuni privind pregătirea şi depunerea cererilor pentru preselecţie; </a:t>
            </a:r>
          </a:p>
          <a:p>
            <a:pPr lvl="0" eaLnBrk="0" hangingPunct="0">
              <a:spcBef>
                <a:spcPct val="20000"/>
              </a:spcBef>
              <a:spcAft>
                <a:spcPct val="0"/>
              </a:spcAft>
              <a:buClrTx/>
              <a:tabLst/>
            </a:pPr>
            <a:r>
              <a:rPr lang="ro-MO" altLang="ru-RU" sz="2200" kern="1200" dirty="0" smtClean="0">
                <a:solidFill>
                  <a:srgbClr val="000000"/>
                </a:solidFill>
                <a:latin typeface="Times New Roman" pitchFamily="18" charset="0"/>
                <a:cs typeface="Times New Roman" pitchFamily="18" charset="0"/>
              </a:rPr>
              <a:t>b) criteriile de preselecţie;</a:t>
            </a:r>
          </a:p>
          <a:p>
            <a:pPr lvl="0" eaLnBrk="0" hangingPunct="0">
              <a:spcBef>
                <a:spcPct val="20000"/>
              </a:spcBef>
              <a:spcAft>
                <a:spcPct val="0"/>
              </a:spcAft>
              <a:buClrTx/>
              <a:tabLst/>
            </a:pPr>
            <a:r>
              <a:rPr lang="ro-MO" altLang="ru-RU" sz="2200" kern="1200" dirty="0" smtClean="0">
                <a:solidFill>
                  <a:srgbClr val="000000"/>
                </a:solidFill>
                <a:latin typeface="Times New Roman" pitchFamily="18" charset="0"/>
                <a:cs typeface="Times New Roman" pitchFamily="18" charset="0"/>
              </a:rPr>
              <a:t>c) expunerea succintă a principalelor clauze ale contractului de achiziţie; </a:t>
            </a:r>
          </a:p>
          <a:p>
            <a:pPr lvl="0" eaLnBrk="0" hangingPunct="0">
              <a:spcBef>
                <a:spcPct val="20000"/>
              </a:spcBef>
              <a:spcAft>
                <a:spcPct val="0"/>
              </a:spcAft>
              <a:buClrTx/>
              <a:tabLst/>
            </a:pPr>
            <a:r>
              <a:rPr lang="ro-MO" altLang="ru-RU" sz="2200" kern="1200" dirty="0" smtClean="0">
                <a:solidFill>
                  <a:srgbClr val="000000"/>
                </a:solidFill>
                <a:latin typeface="Times New Roman" pitchFamily="18" charset="0"/>
                <a:cs typeface="Times New Roman" pitchFamily="18" charset="0"/>
              </a:rPr>
              <a:t>d) specificarea documentelor pentru confirmarea datelor lui de calificare; </a:t>
            </a:r>
          </a:p>
          <a:p>
            <a:pPr lvl="0" eaLnBrk="0" hangingPunct="0">
              <a:spcBef>
                <a:spcPct val="20000"/>
              </a:spcBef>
              <a:spcAft>
                <a:spcPct val="0"/>
              </a:spcAft>
              <a:buClrTx/>
              <a:tabLst/>
            </a:pPr>
            <a:r>
              <a:rPr lang="ro-MO" altLang="ru-RU" sz="2200" kern="1200" dirty="0" smtClean="0">
                <a:solidFill>
                  <a:srgbClr val="000000"/>
                </a:solidFill>
                <a:latin typeface="Times New Roman" pitchFamily="18" charset="0"/>
                <a:cs typeface="Times New Roman" pitchFamily="18" charset="0"/>
              </a:rPr>
              <a:t>e) informaţii despre modul, locul şi termenul de prezentare a cererilor; </a:t>
            </a:r>
          </a:p>
          <a:p>
            <a:pPr lvl="0" eaLnBrk="0" hangingPunct="0">
              <a:spcBef>
                <a:spcPct val="20000"/>
              </a:spcBef>
              <a:spcAft>
                <a:spcPct val="0"/>
              </a:spcAft>
              <a:buClrTx/>
              <a:tabLst/>
            </a:pPr>
            <a:r>
              <a:rPr lang="ro-MO" altLang="ru-RU" sz="2200" kern="1200" dirty="0" smtClean="0">
                <a:solidFill>
                  <a:srgbClr val="000000"/>
                </a:solidFill>
                <a:latin typeface="Times New Roman" pitchFamily="18" charset="0"/>
                <a:cs typeface="Times New Roman" pitchFamily="18" charset="0"/>
              </a:rPr>
              <a:t>g) informaţii cu privire la taxa de participare.</a:t>
            </a:r>
          </a:p>
          <a:p>
            <a:endParaRPr lang="ru-RU" sz="2200" dirty="0">
              <a:latin typeface="Times New Roman" pitchFamily="18" charset="0"/>
              <a:cs typeface="Times New Roman" pitchFamily="18" charset="0"/>
            </a:endParaRPr>
          </a:p>
        </p:txBody>
      </p:sp>
      <p:pic>
        <p:nvPicPr>
          <p:cNvPr id="6"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405770"/>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5836" y="923436"/>
            <a:ext cx="7776000" cy="831886"/>
          </a:xfrm>
        </p:spPr>
        <p:txBody>
          <a:bodyPr/>
          <a:lstStyle/>
          <a:p>
            <a:pPr lvl="0" algn="ctr" eaLnBrk="0" hangingPunct="0"/>
            <a: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r>
              <a:rPr lang="ro-RO" altLang="ro-RO" sz="800" kern="1200" dirty="0">
                <a:solidFill>
                  <a:srgbClr val="000000"/>
                </a:solidFill>
                <a:latin typeface="Arial" charset="0"/>
                <a:ea typeface="+mn-ea"/>
                <a:cs typeface="+mn-cs"/>
              </a:rPr>
              <a:t/>
            </a:r>
            <a:br>
              <a:rPr lang="ro-RO" altLang="ro-RO" sz="800" kern="1200" dirty="0">
                <a:solidFill>
                  <a:srgbClr val="000000"/>
                </a:solidFill>
                <a:latin typeface="Arial" charset="0"/>
                <a:ea typeface="+mn-ea"/>
                <a:cs typeface="+mn-cs"/>
              </a:rPr>
            </a:b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r>
              <a:rPr lang="ro-RO" altLang="ro-RO" sz="900" kern="1200" dirty="0" smtClean="0">
                <a:solidFill>
                  <a:srgbClr val="A6A6A6"/>
                </a:solidFill>
                <a:latin typeface="Arial" panose="020B0604020202020204" pitchFamily="34" charset="0"/>
                <a:ea typeface="Calibri" panose="020F0502020204030204" pitchFamily="34" charset="0"/>
                <a:cs typeface="Calibri" panose="020F0502020204030204" pitchFamily="34" charset="0"/>
              </a:rPr>
              <a:t>”</a:t>
            </a:r>
            <a:br>
              <a:rPr lang="ro-RO" altLang="ro-RO" sz="900" kern="1200" dirty="0" smtClean="0">
                <a:solidFill>
                  <a:srgbClr val="A6A6A6"/>
                </a:solidFill>
                <a:latin typeface="Arial" panose="020B0604020202020204" pitchFamily="34" charset="0"/>
                <a:ea typeface="Calibri" panose="020F0502020204030204" pitchFamily="34" charset="0"/>
                <a:cs typeface="Calibri" panose="020F0502020204030204" pitchFamily="34" charset="0"/>
              </a:rPr>
            </a:br>
            <a:r>
              <a:rPr lang="ro-MO" sz="2000" b="1" kern="1200" dirty="0">
                <a:solidFill>
                  <a:srgbClr val="000000"/>
                </a:solidFill>
                <a:latin typeface="Times New Roman" pitchFamily="18" charset="0"/>
                <a:cs typeface="Times New Roman" pitchFamily="18" charset="0"/>
              </a:rPr>
              <a:t>Depunerea ofertelor</a:t>
            </a: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
            </a:r>
            <a:b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br>
            <a:endParaRPr lang="ru-RU" dirty="0"/>
          </a:p>
        </p:txBody>
      </p:sp>
      <p:sp>
        <p:nvSpPr>
          <p:cNvPr id="3" name="Нижний колонтитул 2"/>
          <p:cNvSpPr>
            <a:spLocks noGrp="1"/>
          </p:cNvSpPr>
          <p:nvPr>
            <p:ph type="ftr" sz="quarter" idx="10"/>
          </p:nvPr>
        </p:nvSpPr>
        <p:spPr/>
        <p:txBody>
          <a:bodyPr/>
          <a:lstStyle/>
          <a:p>
            <a:r>
              <a:rPr lang="ro-MO" dirty="0" smtClean="0"/>
              <a:t>ANRE</a:t>
            </a:r>
            <a:endParaRPr lang="de-DE" dirty="0"/>
          </a:p>
        </p:txBody>
      </p:sp>
      <p:sp>
        <p:nvSpPr>
          <p:cNvPr id="4" name="Дата 3"/>
          <p:cNvSpPr>
            <a:spLocks noGrp="1"/>
          </p:cNvSpPr>
          <p:nvPr>
            <p:ph type="dt" sz="half" idx="11"/>
          </p:nvPr>
        </p:nvSpPr>
        <p:spPr/>
        <p:txBody>
          <a:bodyPr/>
          <a:lstStyle/>
          <a:p>
            <a:fld id="{0F9A5078-6F60-49E2-B50D-11C30D454C38}" type="datetime1">
              <a:rPr lang="en-GB" noProof="0" smtClean="0"/>
              <a:pPr/>
              <a:t>14/01/2018</a:t>
            </a:fld>
            <a:endParaRPr lang="en-GB" noProof="0" dirty="0"/>
          </a:p>
        </p:txBody>
      </p:sp>
      <p:sp>
        <p:nvSpPr>
          <p:cNvPr id="5" name="Объект 4"/>
          <p:cNvSpPr>
            <a:spLocks noGrp="1"/>
          </p:cNvSpPr>
          <p:nvPr>
            <p:ph idx="1"/>
          </p:nvPr>
        </p:nvSpPr>
        <p:spPr>
          <a:xfrm>
            <a:off x="308919" y="1730829"/>
            <a:ext cx="8563232" cy="4744112"/>
          </a:xfrm>
        </p:spPr>
        <p:txBody>
          <a:bodyPr/>
          <a:lstStyle/>
          <a:p>
            <a:pPr marL="342900" lvl="0" indent="-342900" eaLnBrk="0" hangingPunct="0">
              <a:spcBef>
                <a:spcPct val="20000"/>
              </a:spcBef>
              <a:spcAft>
                <a:spcPct val="0"/>
              </a:spcAft>
              <a:buClrTx/>
              <a:buFont typeface="Arial" pitchFamily="34" charset="0"/>
              <a:buChar char="•"/>
              <a:tabLst/>
            </a:pPr>
            <a:r>
              <a:rPr lang="ro-MO" altLang="ru-RU" sz="2300" kern="1200" dirty="0" smtClean="0">
                <a:solidFill>
                  <a:srgbClr val="000000"/>
                </a:solidFill>
                <a:latin typeface="Times New Roman" pitchFamily="18" charset="0"/>
                <a:cs typeface="Times New Roman" pitchFamily="18" charset="0"/>
              </a:rPr>
              <a:t>Ofertele se întocmesc şi se depun/expediază în baza documentaţiei de atribuire.</a:t>
            </a:r>
          </a:p>
          <a:p>
            <a:pPr marL="342900" lvl="0" indent="-342900" eaLnBrk="0" hangingPunct="0">
              <a:spcBef>
                <a:spcPct val="20000"/>
              </a:spcBef>
              <a:spcAft>
                <a:spcPct val="0"/>
              </a:spcAft>
              <a:buClrTx/>
              <a:buFont typeface="Arial" pitchFamily="34" charset="0"/>
              <a:buChar char="•"/>
              <a:tabLst/>
            </a:pPr>
            <a:r>
              <a:rPr lang="ro-MO" altLang="ru-RU" sz="2300" kern="1200" dirty="0" smtClean="0">
                <a:solidFill>
                  <a:srgbClr val="000000"/>
                </a:solidFill>
                <a:latin typeface="Times New Roman" pitchFamily="18" charset="0"/>
                <a:cs typeface="Times New Roman" pitchFamily="18" charset="0"/>
              </a:rPr>
              <a:t>Ofertele depuse/primite se înregistrează de către beneficiar în Registrul ofertelor de achiziţii la momentul depunerii/primirii.</a:t>
            </a:r>
          </a:p>
          <a:p>
            <a:pPr marL="342900" lvl="0" indent="-342900" eaLnBrk="0" hangingPunct="0">
              <a:spcBef>
                <a:spcPct val="20000"/>
              </a:spcBef>
              <a:spcAft>
                <a:spcPct val="0"/>
              </a:spcAft>
              <a:buClrTx/>
              <a:buFont typeface="Arial" pitchFamily="34" charset="0"/>
              <a:buChar char="•"/>
              <a:tabLst/>
            </a:pPr>
            <a:r>
              <a:rPr lang="ro-MO" altLang="ru-RU" sz="2300" kern="1200" dirty="0" smtClean="0">
                <a:solidFill>
                  <a:srgbClr val="000000"/>
                </a:solidFill>
                <a:latin typeface="Times New Roman" pitchFamily="18" charset="0"/>
                <a:cs typeface="Times New Roman" pitchFamily="18" charset="0"/>
              </a:rPr>
              <a:t>În propunerea tehnică operatorul economic descrie în detalii informaţia solicitată de beneficiar în documentaţia de atribuire şi în caietul de sarcini.</a:t>
            </a:r>
          </a:p>
          <a:p>
            <a:pPr marL="342900" lvl="0" indent="-342900" eaLnBrk="0" hangingPunct="0">
              <a:spcBef>
                <a:spcPct val="20000"/>
              </a:spcBef>
              <a:spcAft>
                <a:spcPct val="0"/>
              </a:spcAft>
              <a:buClrTx/>
              <a:buFont typeface="Arial" pitchFamily="34" charset="0"/>
              <a:buChar char="•"/>
              <a:tabLst/>
            </a:pPr>
            <a:r>
              <a:rPr lang="ro-MO" altLang="ru-RU" sz="2300" kern="1200" dirty="0" smtClean="0">
                <a:solidFill>
                  <a:srgbClr val="000000"/>
                </a:solidFill>
                <a:latin typeface="Times New Roman" pitchFamily="18" charset="0"/>
                <a:cs typeface="Times New Roman" pitchFamily="18" charset="0"/>
              </a:rPr>
              <a:t>În propunerea financiară, operatorul economic va evidenţia</a:t>
            </a:r>
          </a:p>
          <a:p>
            <a:pPr marL="342900" lvl="0" indent="-342900" eaLnBrk="0" hangingPunct="0">
              <a:spcBef>
                <a:spcPct val="20000"/>
              </a:spcBef>
              <a:spcAft>
                <a:spcPct val="0"/>
              </a:spcAft>
              <a:buClrTx/>
              <a:buFont typeface="Arial" pitchFamily="34" charset="0"/>
              <a:buChar char="•"/>
              <a:tabLst/>
            </a:pPr>
            <a:r>
              <a:rPr lang="ro-MO" altLang="ru-RU" sz="2300" kern="1200" dirty="0" smtClean="0">
                <a:solidFill>
                  <a:srgbClr val="000000"/>
                </a:solidFill>
                <a:latin typeface="Times New Roman" pitchFamily="18" charset="0"/>
                <a:cs typeface="Times New Roman" pitchFamily="18" charset="0"/>
              </a:rPr>
              <a:t>a) valoarea contractului de achiziţii (fără şi cu TVA). </a:t>
            </a:r>
          </a:p>
          <a:p>
            <a:pPr marL="342900" lvl="0" indent="-342900" eaLnBrk="0" hangingPunct="0">
              <a:spcBef>
                <a:spcPct val="20000"/>
              </a:spcBef>
              <a:spcAft>
                <a:spcPct val="0"/>
              </a:spcAft>
              <a:buClrTx/>
              <a:buFont typeface="Arial" pitchFamily="34" charset="0"/>
              <a:buChar char="•"/>
              <a:tabLst/>
            </a:pPr>
            <a:r>
              <a:rPr lang="ro-MO" altLang="ru-RU" sz="2300" kern="1200" dirty="0" smtClean="0">
                <a:solidFill>
                  <a:srgbClr val="000000"/>
                </a:solidFill>
                <a:latin typeface="Times New Roman" pitchFamily="18" charset="0"/>
                <a:cs typeface="Times New Roman" pitchFamily="18" charset="0"/>
              </a:rPr>
              <a:t>b) cantitatea, preţul pe unitate şi valoarea fiecărei poziţii;</a:t>
            </a:r>
          </a:p>
          <a:p>
            <a:pPr marL="342900" lvl="0" indent="-342900" eaLnBrk="0" hangingPunct="0">
              <a:spcBef>
                <a:spcPct val="20000"/>
              </a:spcBef>
              <a:spcAft>
                <a:spcPct val="0"/>
              </a:spcAft>
              <a:buClrTx/>
              <a:buFont typeface="Arial" pitchFamily="34" charset="0"/>
              <a:buChar char="•"/>
              <a:tabLst/>
            </a:pPr>
            <a:r>
              <a:rPr lang="ro-MO" altLang="ru-RU" sz="2300" kern="1200" dirty="0" smtClean="0">
                <a:solidFill>
                  <a:srgbClr val="000000"/>
                </a:solidFill>
                <a:latin typeface="Times New Roman" pitchFamily="18" charset="0"/>
                <a:cs typeface="Times New Roman" pitchFamily="18" charset="0"/>
              </a:rPr>
              <a:t>c) volumul, norma resurselor, preţul pe unitate şi valoarea fiecărei poziţii din deviz aferentă categoriilor de lucrări, alte cheltuieli;</a:t>
            </a:r>
            <a:endParaRPr lang="ro-MO" altLang="ru-RU" sz="2300" kern="1200" dirty="0">
              <a:solidFill>
                <a:srgbClr val="000000"/>
              </a:solidFill>
              <a:latin typeface="Times New Roman" pitchFamily="18" charset="0"/>
              <a:cs typeface="Times New Roman" pitchFamily="18" charset="0"/>
            </a:endParaRPr>
          </a:p>
        </p:txBody>
      </p:sp>
      <p:pic>
        <p:nvPicPr>
          <p:cNvPr id="6"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09469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o-MO" dirty="0" smtClean="0"/>
              <a:t>ANRE</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14/01/2018</a:t>
            </a:fld>
            <a:endParaRPr lang="en-GB" noProof="0" dirty="0"/>
          </a:p>
        </p:txBody>
      </p:sp>
      <p:sp>
        <p:nvSpPr>
          <p:cNvPr id="7" name="Titel 15"/>
          <p:cNvSpPr>
            <a:spLocks noGrp="1"/>
          </p:cNvSpPr>
          <p:nvPr>
            <p:ph type="title"/>
          </p:nvPr>
        </p:nvSpPr>
        <p:spPr>
          <a:xfrm>
            <a:off x="148741" y="1845308"/>
            <a:ext cx="8839199" cy="4416167"/>
          </a:xfrm>
        </p:spPr>
        <p:txBody>
          <a:bodyPr/>
          <a:lstStyle/>
          <a:p>
            <a:pPr marL="342900" lvl="0" indent="-342900" eaLnBrk="0" hangingPunct="0">
              <a:lnSpc>
                <a:spcPct val="107000"/>
              </a:lnSpc>
              <a:spcBef>
                <a:spcPct val="20000"/>
              </a:spcBef>
              <a:buFont typeface="Arial" pitchFamily="34" charset="0"/>
              <a:buChar char="•"/>
            </a:pPr>
            <a:r>
              <a:rPr lang="ro-RO" altLang="ru-RU" sz="2300" kern="1200" dirty="0" smtClean="0">
                <a:solidFill>
                  <a:prstClr val="black"/>
                </a:solidFill>
                <a:latin typeface="Times New Roman" pitchFamily="18" charset="0"/>
                <a:ea typeface="+mn-ea"/>
                <a:cs typeface="Times New Roman" pitchFamily="18" charset="0"/>
              </a:rPr>
              <a:t>    Regulamentul este obligatoriu pentru </a:t>
            </a:r>
            <a:r>
              <a:rPr lang="ro-MO" altLang="ru-RU" sz="2300" kern="1200" dirty="0" smtClean="0">
                <a:solidFill>
                  <a:prstClr val="black"/>
                </a:solidFill>
                <a:latin typeface="Times New Roman" pitchFamily="18" charset="0"/>
                <a:ea typeface="+mn-ea"/>
                <a:cs typeface="Times New Roman" pitchFamily="18" charset="0"/>
              </a:rPr>
              <a:t>titularii </a:t>
            </a:r>
            <a:r>
              <a:rPr lang="ro-MO" altLang="ru-RU" sz="2300" kern="1200" dirty="0">
                <a:solidFill>
                  <a:prstClr val="black"/>
                </a:solidFill>
                <a:latin typeface="Times New Roman" pitchFamily="18" charset="0"/>
                <a:ea typeface="+mn-ea"/>
                <a:cs typeface="Times New Roman" pitchFamily="18" charset="0"/>
              </a:rPr>
              <a:t>de licenţe, care desfăşoară activităţi reglementate în </a:t>
            </a:r>
            <a:r>
              <a:rPr lang="ro-MO" altLang="ru-RU" sz="2300" kern="1200" dirty="0" smtClean="0">
                <a:solidFill>
                  <a:prstClr val="black"/>
                </a:solidFill>
                <a:latin typeface="Times New Roman" pitchFamily="18" charset="0"/>
                <a:ea typeface="+mn-ea"/>
                <a:cs typeface="Times New Roman" pitchFamily="18" charset="0"/>
              </a:rPr>
              <a:t>sectorul:</a:t>
            </a:r>
            <a:r>
              <a:rPr lang="en-US" altLang="ru-RU" sz="2300" kern="1200" dirty="0" smtClean="0">
                <a:solidFill>
                  <a:prstClr val="black"/>
                </a:solidFill>
                <a:latin typeface="Times New Roman" pitchFamily="18" charset="0"/>
                <a:ea typeface="+mn-ea"/>
                <a:cs typeface="Times New Roman" pitchFamily="18" charset="0"/>
              </a:rPr>
              <a:t> </a:t>
            </a:r>
            <a:r>
              <a:rPr lang="ro-MO" altLang="ru-RU" sz="2300" kern="1200" dirty="0" smtClean="0">
                <a:solidFill>
                  <a:prstClr val="black"/>
                </a:solidFill>
                <a:latin typeface="Times New Roman" pitchFamily="18" charset="0"/>
                <a:ea typeface="+mn-ea"/>
                <a:cs typeface="Times New Roman" pitchFamily="18" charset="0"/>
              </a:rPr>
              <a:t>electroenergetic,</a:t>
            </a:r>
            <a:r>
              <a:rPr lang="en-US" altLang="ru-RU" sz="2300" kern="1200" dirty="0" smtClean="0">
                <a:solidFill>
                  <a:prstClr val="black"/>
                </a:solidFill>
                <a:latin typeface="Times New Roman" pitchFamily="18" charset="0"/>
                <a:ea typeface="+mn-ea"/>
                <a:cs typeface="Times New Roman" pitchFamily="18" charset="0"/>
              </a:rPr>
              <a:t/>
            </a:r>
            <a:br>
              <a:rPr lang="en-US" altLang="ru-RU" sz="2300" kern="1200" dirty="0" smtClean="0">
                <a:solidFill>
                  <a:prstClr val="black"/>
                </a:solidFill>
                <a:latin typeface="Times New Roman" pitchFamily="18" charset="0"/>
                <a:ea typeface="+mn-ea"/>
                <a:cs typeface="Times New Roman" pitchFamily="18" charset="0"/>
              </a:rPr>
            </a:br>
            <a:r>
              <a:rPr lang="en-US" altLang="ru-RU" sz="2300" kern="1200" dirty="0" smtClean="0">
                <a:solidFill>
                  <a:prstClr val="black"/>
                </a:solidFill>
                <a:latin typeface="Times New Roman" pitchFamily="18" charset="0"/>
                <a:ea typeface="+mn-ea"/>
                <a:cs typeface="Times New Roman" pitchFamily="18" charset="0"/>
              </a:rPr>
              <a:t>                                   </a:t>
            </a:r>
            <a:r>
              <a:rPr lang="ro-MO" altLang="ru-RU" sz="2300" kern="1200" dirty="0" smtClean="0">
                <a:solidFill>
                  <a:prstClr val="black"/>
                </a:solidFill>
                <a:latin typeface="Times New Roman" pitchFamily="18" charset="0"/>
                <a:ea typeface="+mn-ea"/>
                <a:cs typeface="Times New Roman" pitchFamily="18" charset="0"/>
              </a:rPr>
              <a:t>sectorul termoenergetic,</a:t>
            </a:r>
            <a:r>
              <a:rPr lang="en-US" altLang="ru-RU" sz="2300" kern="1200" dirty="0" smtClean="0">
                <a:solidFill>
                  <a:prstClr val="black"/>
                </a:solidFill>
                <a:latin typeface="Times New Roman" pitchFamily="18" charset="0"/>
                <a:ea typeface="+mn-ea"/>
                <a:cs typeface="Times New Roman" pitchFamily="18" charset="0"/>
              </a:rPr>
              <a:t/>
            </a:r>
            <a:br>
              <a:rPr lang="en-US" altLang="ru-RU" sz="2300" kern="1200" dirty="0" smtClean="0">
                <a:solidFill>
                  <a:prstClr val="black"/>
                </a:solidFill>
                <a:latin typeface="Times New Roman" pitchFamily="18" charset="0"/>
                <a:ea typeface="+mn-ea"/>
                <a:cs typeface="Times New Roman" pitchFamily="18" charset="0"/>
              </a:rPr>
            </a:br>
            <a:r>
              <a:rPr lang="en-US" altLang="ru-RU" sz="2300" kern="1200" dirty="0" smtClean="0">
                <a:solidFill>
                  <a:prstClr val="black"/>
                </a:solidFill>
                <a:latin typeface="Times New Roman" pitchFamily="18" charset="0"/>
                <a:ea typeface="+mn-ea"/>
                <a:cs typeface="Times New Roman" pitchFamily="18" charset="0"/>
              </a:rPr>
              <a:t>                                   </a:t>
            </a:r>
            <a:r>
              <a:rPr lang="ro-MO" altLang="ru-RU" sz="2300" kern="1200" dirty="0" smtClean="0">
                <a:solidFill>
                  <a:prstClr val="black"/>
                </a:solidFill>
                <a:latin typeface="Times New Roman" pitchFamily="18" charset="0"/>
                <a:ea typeface="+mn-ea"/>
                <a:cs typeface="Times New Roman" pitchFamily="18" charset="0"/>
              </a:rPr>
              <a:t>sectorul </a:t>
            </a:r>
            <a:r>
              <a:rPr lang="ro-MO" altLang="ru-RU" sz="2300" kern="1200" dirty="0">
                <a:solidFill>
                  <a:prstClr val="black"/>
                </a:solidFill>
                <a:latin typeface="Times New Roman" pitchFamily="18" charset="0"/>
                <a:ea typeface="+mn-ea"/>
                <a:cs typeface="Times New Roman" pitchFamily="18" charset="0"/>
              </a:rPr>
              <a:t>gazelor </a:t>
            </a:r>
            <a:r>
              <a:rPr lang="ro-MO" altLang="ru-RU" sz="2300" kern="1200" dirty="0" smtClean="0">
                <a:solidFill>
                  <a:prstClr val="black"/>
                </a:solidFill>
                <a:latin typeface="Times New Roman" pitchFamily="18" charset="0"/>
                <a:ea typeface="+mn-ea"/>
                <a:cs typeface="Times New Roman" pitchFamily="18" charset="0"/>
              </a:rPr>
              <a:t>naturale</a:t>
            </a:r>
            <a:r>
              <a:rPr lang="en-US" altLang="ru-RU" sz="2300" kern="1200" dirty="0" smtClean="0">
                <a:solidFill>
                  <a:prstClr val="black"/>
                </a:solidFill>
                <a:latin typeface="Times New Roman" pitchFamily="18" charset="0"/>
                <a:ea typeface="+mn-ea"/>
                <a:cs typeface="Times New Roman" pitchFamily="18" charset="0"/>
              </a:rPr>
              <a:t/>
            </a:r>
            <a:br>
              <a:rPr lang="en-US" altLang="ru-RU" sz="2300" kern="1200" dirty="0" smtClean="0">
                <a:solidFill>
                  <a:prstClr val="black"/>
                </a:solidFill>
                <a:latin typeface="Times New Roman" pitchFamily="18" charset="0"/>
                <a:ea typeface="+mn-ea"/>
                <a:cs typeface="Times New Roman" pitchFamily="18" charset="0"/>
              </a:rPr>
            </a:br>
            <a:r>
              <a:rPr lang="en-US" altLang="ru-RU" sz="2300" b="1" kern="1200" dirty="0" smtClean="0">
                <a:solidFill>
                  <a:prstClr val="black"/>
                </a:solidFill>
                <a:latin typeface="Times New Roman" pitchFamily="18" charset="0"/>
                <a:ea typeface="+mn-ea"/>
                <a:cs typeface="Times New Roman" pitchFamily="18" charset="0"/>
              </a:rPr>
              <a:t>             </a:t>
            </a:r>
            <a:r>
              <a:rPr lang="ro-MO" altLang="ru-RU" sz="2300" b="1" kern="1200" dirty="0" smtClean="0">
                <a:solidFill>
                  <a:prstClr val="black"/>
                </a:solidFill>
                <a:latin typeface="Times New Roman" pitchFamily="18" charset="0"/>
                <a:ea typeface="+mn-ea"/>
                <a:cs typeface="Times New Roman" pitchFamily="18" charset="0"/>
              </a:rPr>
              <a:t>serviciul public</a:t>
            </a:r>
            <a:r>
              <a:rPr lang="en-US" altLang="ru-RU" sz="2300" b="1" kern="1200" dirty="0">
                <a:solidFill>
                  <a:prstClr val="black"/>
                </a:solidFill>
                <a:latin typeface="Times New Roman" pitchFamily="18" charset="0"/>
                <a:ea typeface="+mn-ea"/>
                <a:cs typeface="Times New Roman" pitchFamily="18" charset="0"/>
              </a:rPr>
              <a:t> </a:t>
            </a:r>
            <a:r>
              <a:rPr lang="ro-MO" altLang="ru-RU" sz="2300" b="1" kern="1200" dirty="0" smtClean="0">
                <a:solidFill>
                  <a:prstClr val="black"/>
                </a:solidFill>
                <a:latin typeface="Times New Roman" pitchFamily="18" charset="0"/>
                <a:ea typeface="+mn-ea"/>
                <a:cs typeface="Times New Roman" pitchFamily="18" charset="0"/>
              </a:rPr>
              <a:t>de</a:t>
            </a:r>
            <a:r>
              <a:rPr lang="en-US" altLang="ru-RU" sz="2300" b="1" kern="1200" dirty="0" smtClean="0">
                <a:solidFill>
                  <a:prstClr val="black"/>
                </a:solidFill>
                <a:latin typeface="Times New Roman" pitchFamily="18" charset="0"/>
                <a:ea typeface="+mn-ea"/>
                <a:cs typeface="Times New Roman" pitchFamily="18" charset="0"/>
              </a:rPr>
              <a:t> </a:t>
            </a:r>
            <a:r>
              <a:rPr lang="ro-MO" altLang="ru-RU" sz="2300" b="1" kern="1200" dirty="0" smtClean="0">
                <a:solidFill>
                  <a:prstClr val="black"/>
                </a:solidFill>
                <a:latin typeface="Times New Roman" pitchFamily="18" charset="0"/>
                <a:ea typeface="+mn-ea"/>
                <a:cs typeface="Times New Roman" pitchFamily="18" charset="0"/>
              </a:rPr>
              <a:t>alimentare </a:t>
            </a:r>
            <a:r>
              <a:rPr lang="ro-MO" altLang="ru-RU" sz="2300" b="1" kern="1200" dirty="0">
                <a:solidFill>
                  <a:prstClr val="black"/>
                </a:solidFill>
                <a:latin typeface="Times New Roman" pitchFamily="18" charset="0"/>
                <a:ea typeface="+mn-ea"/>
                <a:cs typeface="Times New Roman" pitchFamily="18" charset="0"/>
              </a:rPr>
              <a:t>cu apă şi de </a:t>
            </a:r>
            <a:r>
              <a:rPr lang="ro-MO" altLang="ru-RU" sz="2300" b="1" kern="1200" dirty="0" smtClean="0">
                <a:solidFill>
                  <a:prstClr val="black"/>
                </a:solidFill>
                <a:latin typeface="Times New Roman" pitchFamily="18" charset="0"/>
                <a:ea typeface="+mn-ea"/>
                <a:cs typeface="Times New Roman" pitchFamily="18" charset="0"/>
              </a:rPr>
              <a:t>canalizare.</a:t>
            </a:r>
            <a:r>
              <a:rPr lang="en-US" altLang="ru-RU" sz="2300" b="1" kern="1200" dirty="0">
                <a:solidFill>
                  <a:prstClr val="black"/>
                </a:solidFill>
                <a:latin typeface="Times New Roman" pitchFamily="18" charset="0"/>
                <a:ea typeface="+mn-ea"/>
                <a:cs typeface="Times New Roman" pitchFamily="18" charset="0"/>
              </a:rPr>
              <a:t/>
            </a:r>
            <a:br>
              <a:rPr lang="en-US" altLang="ru-RU" sz="2300" b="1" kern="1200" dirty="0">
                <a:solidFill>
                  <a:prstClr val="black"/>
                </a:solidFill>
                <a:latin typeface="Times New Roman" pitchFamily="18" charset="0"/>
                <a:ea typeface="+mn-ea"/>
                <a:cs typeface="Times New Roman" pitchFamily="18" charset="0"/>
              </a:rPr>
            </a:br>
            <a:r>
              <a:rPr lang="ro-MO" altLang="ru-RU" sz="2300" kern="1200" dirty="0" smtClean="0">
                <a:solidFill>
                  <a:prstClr val="black"/>
                </a:solidFill>
                <a:latin typeface="Times New Roman" pitchFamily="18" charset="0"/>
                <a:ea typeface="+mn-ea"/>
                <a:cs typeface="Times New Roman" pitchFamily="18" charset="0"/>
              </a:rPr>
              <a:t>Regulamentul</a:t>
            </a:r>
            <a:r>
              <a:rPr lang="en-US" altLang="ru-RU" sz="2300" kern="1200" dirty="0" smtClean="0">
                <a:solidFill>
                  <a:prstClr val="black"/>
                </a:solidFill>
                <a:latin typeface="Times New Roman" pitchFamily="18" charset="0"/>
                <a:ea typeface="+mn-ea"/>
                <a:cs typeface="Times New Roman" pitchFamily="18" charset="0"/>
              </a:rPr>
              <a:t> s</a:t>
            </a:r>
            <a:r>
              <a:rPr lang="ro-MO" altLang="ru-RU" sz="2300" kern="1200" dirty="0" smtClean="0">
                <a:solidFill>
                  <a:prstClr val="black"/>
                </a:solidFill>
                <a:latin typeface="Times New Roman" pitchFamily="18" charset="0"/>
                <a:ea typeface="+mn-ea"/>
                <a:cs typeface="Times New Roman" pitchFamily="18" charset="0"/>
              </a:rPr>
              <a:t>e </a:t>
            </a:r>
            <a:r>
              <a:rPr lang="ro-MO" altLang="ru-RU" sz="2300" kern="1200" dirty="0">
                <a:solidFill>
                  <a:prstClr val="black"/>
                </a:solidFill>
                <a:latin typeface="Times New Roman" pitchFamily="18" charset="0"/>
                <a:ea typeface="+mn-ea"/>
                <a:cs typeface="Times New Roman" pitchFamily="18" charset="0"/>
              </a:rPr>
              <a:t>aplică contractelor de achiziţii a căror valoare estimată, fără taxa pe valoarea adăugată (TVA), este egală sau mai mare decât următoarele </a:t>
            </a:r>
            <a:r>
              <a:rPr lang="ro-MO" altLang="ru-RU" sz="2300" b="1" kern="1200" dirty="0" smtClean="0">
                <a:solidFill>
                  <a:prstClr val="black"/>
                </a:solidFill>
                <a:latin typeface="Times New Roman" pitchFamily="18" charset="0"/>
                <a:ea typeface="+mn-ea"/>
                <a:cs typeface="Times New Roman" pitchFamily="18" charset="0"/>
              </a:rPr>
              <a:t>praguri:</a:t>
            </a:r>
            <a:r>
              <a:rPr lang="ro-MO" altLang="ru-RU" sz="2300" kern="1200" dirty="0" smtClean="0">
                <a:solidFill>
                  <a:prstClr val="black"/>
                </a:solidFill>
                <a:latin typeface="Times New Roman" pitchFamily="18" charset="0"/>
                <a:ea typeface="+mn-ea"/>
                <a:cs typeface="Times New Roman" pitchFamily="18" charset="0"/>
              </a:rPr>
              <a:t/>
            </a:r>
            <a:br>
              <a:rPr lang="ro-MO" altLang="ru-RU" sz="2300" kern="1200" dirty="0" smtClean="0">
                <a:solidFill>
                  <a:prstClr val="black"/>
                </a:solidFill>
                <a:latin typeface="Times New Roman" pitchFamily="18" charset="0"/>
                <a:ea typeface="+mn-ea"/>
                <a:cs typeface="Times New Roman" pitchFamily="18" charset="0"/>
              </a:rPr>
            </a:br>
            <a:r>
              <a:rPr lang="en-US" altLang="ru-RU" sz="2300" kern="1200" dirty="0" smtClean="0">
                <a:solidFill>
                  <a:prstClr val="black"/>
                </a:solidFill>
                <a:latin typeface="Times New Roman" pitchFamily="18" charset="0"/>
                <a:ea typeface="+mn-ea"/>
                <a:cs typeface="Times New Roman" pitchFamily="18" charset="0"/>
              </a:rPr>
              <a:t>- </a:t>
            </a:r>
            <a:r>
              <a:rPr lang="ro-MO" altLang="ru-RU" sz="2300" b="1" kern="1200" dirty="0" smtClean="0">
                <a:solidFill>
                  <a:prstClr val="black"/>
                </a:solidFill>
                <a:latin typeface="Times New Roman" pitchFamily="18" charset="0"/>
                <a:ea typeface="+mn-ea"/>
                <a:cs typeface="Times New Roman" pitchFamily="18" charset="0"/>
              </a:rPr>
              <a:t>pentru </a:t>
            </a:r>
            <a:r>
              <a:rPr lang="ro-MO" altLang="ru-RU" sz="2300" b="1" kern="1200" dirty="0">
                <a:solidFill>
                  <a:prstClr val="black"/>
                </a:solidFill>
                <a:latin typeface="Times New Roman" pitchFamily="18" charset="0"/>
                <a:ea typeface="+mn-ea"/>
                <a:cs typeface="Times New Roman" pitchFamily="18" charset="0"/>
              </a:rPr>
              <a:t>contractele de achiziţii de bunuri sau servicii – </a:t>
            </a:r>
            <a:r>
              <a:rPr lang="ro-MO" altLang="ru-RU" sz="2300" b="1" i="1" kern="1200" dirty="0" smtClean="0">
                <a:solidFill>
                  <a:prstClr val="black"/>
                </a:solidFill>
                <a:latin typeface="Times New Roman" pitchFamily="18" charset="0"/>
                <a:ea typeface="+mn-ea"/>
                <a:cs typeface="Times New Roman" pitchFamily="18" charset="0"/>
              </a:rPr>
              <a:t>200 </a:t>
            </a:r>
            <a:r>
              <a:rPr lang="ro-MO" altLang="ru-RU" sz="2300" b="1" i="1" kern="1200" dirty="0">
                <a:solidFill>
                  <a:prstClr val="black"/>
                </a:solidFill>
                <a:latin typeface="Times New Roman" pitchFamily="18" charset="0"/>
                <a:ea typeface="+mn-ea"/>
                <a:cs typeface="Times New Roman" pitchFamily="18" charset="0"/>
              </a:rPr>
              <a:t>mii lei</a:t>
            </a:r>
            <a:r>
              <a:rPr lang="ro-MO" altLang="ru-RU" sz="2300" b="1" kern="1200" dirty="0">
                <a:solidFill>
                  <a:prstClr val="black"/>
                </a:solidFill>
                <a:latin typeface="Times New Roman" pitchFamily="18" charset="0"/>
                <a:ea typeface="+mn-ea"/>
                <a:cs typeface="Times New Roman" pitchFamily="18" charset="0"/>
              </a:rPr>
              <a:t>;</a:t>
            </a:r>
            <a:r>
              <a:rPr lang="ru-RU" altLang="ru-RU" sz="2300" b="1" kern="1200" dirty="0">
                <a:solidFill>
                  <a:prstClr val="black"/>
                </a:solidFill>
                <a:latin typeface="Times New Roman" pitchFamily="18" charset="0"/>
                <a:ea typeface="Calibri" pitchFamily="34" charset="0"/>
                <a:cs typeface="Calibri" pitchFamily="34" charset="0"/>
              </a:rPr>
              <a:t/>
            </a:r>
            <a:br>
              <a:rPr lang="ru-RU" altLang="ru-RU" sz="2300" b="1" kern="1200" dirty="0">
                <a:solidFill>
                  <a:prstClr val="black"/>
                </a:solidFill>
                <a:latin typeface="Times New Roman" pitchFamily="18" charset="0"/>
                <a:ea typeface="Calibri" pitchFamily="34" charset="0"/>
                <a:cs typeface="Calibri" pitchFamily="34" charset="0"/>
              </a:rPr>
            </a:br>
            <a:r>
              <a:rPr lang="en-US" altLang="ru-RU" sz="2300" b="1" kern="1200" dirty="0" smtClean="0">
                <a:solidFill>
                  <a:prstClr val="black"/>
                </a:solidFill>
                <a:latin typeface="Times New Roman" pitchFamily="18" charset="0"/>
                <a:ea typeface="Calibri" pitchFamily="34" charset="0"/>
                <a:cs typeface="Calibri" pitchFamily="34" charset="0"/>
              </a:rPr>
              <a:t>- </a:t>
            </a:r>
            <a:r>
              <a:rPr lang="ro-MO" altLang="ru-RU" sz="2300" b="1" kern="1200" dirty="0" smtClean="0">
                <a:solidFill>
                  <a:prstClr val="black"/>
                </a:solidFill>
                <a:latin typeface="Times New Roman" pitchFamily="18" charset="0"/>
                <a:ea typeface="+mn-ea"/>
                <a:cs typeface="Times New Roman" pitchFamily="18" charset="0"/>
              </a:rPr>
              <a:t>pentru </a:t>
            </a:r>
            <a:r>
              <a:rPr lang="ro-MO" altLang="ru-RU" sz="2300" b="1" kern="1200" dirty="0">
                <a:solidFill>
                  <a:prstClr val="black"/>
                </a:solidFill>
                <a:latin typeface="Times New Roman" pitchFamily="18" charset="0"/>
                <a:ea typeface="+mn-ea"/>
                <a:cs typeface="Times New Roman" pitchFamily="18" charset="0"/>
              </a:rPr>
              <a:t>contractele de achiziţii de lucrări – </a:t>
            </a:r>
            <a:r>
              <a:rPr lang="ro-MO" altLang="ru-RU" sz="2300" b="1" i="1" kern="1200" dirty="0">
                <a:solidFill>
                  <a:prstClr val="black"/>
                </a:solidFill>
                <a:latin typeface="Times New Roman" pitchFamily="18" charset="0"/>
                <a:ea typeface="+mn-ea"/>
                <a:cs typeface="Times New Roman" pitchFamily="18" charset="0"/>
              </a:rPr>
              <a:t>300 mii lei</a:t>
            </a:r>
            <a:r>
              <a:rPr lang="ro-MO" altLang="ru-RU" sz="2300" b="1" kern="1200" dirty="0">
                <a:solidFill>
                  <a:prstClr val="black"/>
                </a:solidFill>
                <a:latin typeface="Times New Roman" pitchFamily="18" charset="0"/>
                <a:ea typeface="+mn-ea"/>
                <a:cs typeface="Times New Roman" pitchFamily="18" charset="0"/>
              </a:rPr>
              <a:t>.</a:t>
            </a:r>
            <a:r>
              <a:rPr lang="ru-RU" altLang="ru-RU" sz="2300" kern="1200" dirty="0">
                <a:solidFill>
                  <a:prstClr val="black"/>
                </a:solidFill>
                <a:latin typeface="Times New Roman" pitchFamily="18" charset="0"/>
                <a:ea typeface="Calibri" pitchFamily="34" charset="0"/>
                <a:cs typeface="Calibri" pitchFamily="34" charset="0"/>
              </a:rPr>
              <a:t/>
            </a:r>
            <a:br>
              <a:rPr lang="ru-RU" altLang="ru-RU" sz="2300" kern="1200" dirty="0">
                <a:solidFill>
                  <a:prstClr val="black"/>
                </a:solidFill>
                <a:latin typeface="Times New Roman" pitchFamily="18" charset="0"/>
                <a:ea typeface="Calibri" pitchFamily="34" charset="0"/>
                <a:cs typeface="Calibri" pitchFamily="34" charset="0"/>
              </a:rPr>
            </a:br>
            <a:r>
              <a:rPr lang="ro-MO" altLang="ru-RU" b="1" kern="1200" dirty="0">
                <a:solidFill>
                  <a:prstClr val="black"/>
                </a:solidFill>
                <a:latin typeface="Times New Roman" pitchFamily="18" charset="0"/>
                <a:ea typeface="+mn-ea"/>
                <a:cs typeface="Times New Roman" pitchFamily="18" charset="0"/>
              </a:rPr>
              <a:t> </a:t>
            </a:r>
            <a:r>
              <a:rPr lang="ru-RU" altLang="ru-RU" sz="2000" kern="1200" dirty="0">
                <a:solidFill>
                  <a:prstClr val="black"/>
                </a:solidFill>
                <a:latin typeface="Calibri" pitchFamily="34" charset="0"/>
                <a:ea typeface="Calibri" pitchFamily="34" charset="0"/>
                <a:cs typeface="Calibri" pitchFamily="34" charset="0"/>
              </a:rPr>
              <a:t/>
            </a:r>
            <a:br>
              <a:rPr lang="ru-RU" altLang="ru-RU" sz="2000" kern="1200" dirty="0">
                <a:solidFill>
                  <a:prstClr val="black"/>
                </a:solidFill>
                <a:latin typeface="Calibri" pitchFamily="34" charset="0"/>
                <a:ea typeface="Calibri" pitchFamily="34" charset="0"/>
                <a:cs typeface="Calibri" pitchFamily="34" charset="0"/>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901681"/>
            <a:ext cx="71628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p>
          <a:p>
            <a:pPr lvl="0" algn="ctr"/>
            <a:r>
              <a:rPr lang="ro-MO" altLang="ru-RU" sz="1800" dirty="0">
                <a:solidFill>
                  <a:schemeClr val="tx1"/>
                </a:solidFill>
                <a:latin typeface="Times New Roman" pitchFamily="18" charset="0"/>
                <a:ea typeface="Calibri" pitchFamily="34" charset="0"/>
                <a:cs typeface="Times New Roman" pitchFamily="18" charset="0"/>
              </a:rPr>
              <a:t>Domeniul și </a:t>
            </a:r>
            <a:r>
              <a:rPr lang="ro-MO" altLang="ru-RU" sz="1800" dirty="0" smtClean="0">
                <a:solidFill>
                  <a:schemeClr val="tx1"/>
                </a:solidFill>
                <a:latin typeface="Times New Roman" pitchFamily="18" charset="0"/>
                <a:ea typeface="Calibri" pitchFamily="34" charset="0"/>
                <a:cs typeface="Times New Roman" pitchFamily="18" charset="0"/>
              </a:rPr>
              <a:t>praguri</a:t>
            </a:r>
            <a:r>
              <a:rPr lang="en-US" altLang="ru-RU" sz="1800" dirty="0" smtClean="0">
                <a:solidFill>
                  <a:schemeClr val="tx1"/>
                </a:solidFill>
                <a:latin typeface="Times New Roman" pitchFamily="18" charset="0"/>
                <a:ea typeface="Calibri" pitchFamily="34" charset="0"/>
                <a:cs typeface="Times New Roman" pitchFamily="18" charset="0"/>
              </a:rPr>
              <a:t>le</a:t>
            </a:r>
            <a:r>
              <a:rPr lang="ro-MO" altLang="ru-RU" sz="1800" dirty="0" smtClean="0">
                <a:solidFill>
                  <a:schemeClr val="tx1"/>
                </a:solidFill>
                <a:latin typeface="Times New Roman" pitchFamily="18" charset="0"/>
                <a:ea typeface="Calibri" pitchFamily="34" charset="0"/>
                <a:cs typeface="Times New Roman" pitchFamily="18" charset="0"/>
              </a:rPr>
              <a:t> </a:t>
            </a:r>
            <a:r>
              <a:rPr lang="ro-MO" altLang="ru-RU" sz="1800" dirty="0">
                <a:solidFill>
                  <a:schemeClr val="tx1"/>
                </a:solidFill>
                <a:latin typeface="Times New Roman" pitchFamily="18" charset="0"/>
                <a:ea typeface="Calibri" pitchFamily="34" charset="0"/>
                <a:cs typeface="Times New Roman" pitchFamily="18" charset="0"/>
              </a:rPr>
              <a:t>de aplicare</a:t>
            </a:r>
            <a:endParaRPr kumimoji="0" lang="ro-RO" altLang="ro-RO" sz="180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52386352"/>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5836" y="923436"/>
            <a:ext cx="7776000" cy="831886"/>
          </a:xfrm>
        </p:spPr>
        <p:txBody>
          <a:bodyPr/>
          <a:lstStyle/>
          <a:p>
            <a:pPr lvl="0" algn="ctr" eaLnBrk="0" hangingPunct="0"/>
            <a: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r>
              <a:rPr lang="ro-RO" altLang="ro-RO" sz="800" kern="1200" dirty="0">
                <a:solidFill>
                  <a:srgbClr val="000000"/>
                </a:solidFill>
                <a:latin typeface="Arial" charset="0"/>
                <a:ea typeface="+mn-ea"/>
                <a:cs typeface="+mn-cs"/>
              </a:rPr>
              <a:t/>
            </a:r>
            <a:br>
              <a:rPr lang="ro-RO" altLang="ro-RO" sz="800" kern="1200" dirty="0">
                <a:solidFill>
                  <a:srgbClr val="000000"/>
                </a:solidFill>
                <a:latin typeface="Arial" charset="0"/>
                <a:ea typeface="+mn-ea"/>
                <a:cs typeface="+mn-cs"/>
              </a:rPr>
            </a:b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r>
              <a:rPr lang="ro-RO" altLang="ro-RO" sz="900" kern="1200" dirty="0" smtClean="0">
                <a:solidFill>
                  <a:srgbClr val="A6A6A6"/>
                </a:solidFill>
                <a:latin typeface="Arial" panose="020B0604020202020204" pitchFamily="34" charset="0"/>
                <a:ea typeface="Calibri" panose="020F0502020204030204" pitchFamily="34" charset="0"/>
                <a:cs typeface="Calibri" panose="020F0502020204030204" pitchFamily="34" charset="0"/>
              </a:rPr>
              <a:t>”</a:t>
            </a:r>
            <a:br>
              <a:rPr lang="ro-RO" altLang="ro-RO" sz="900" kern="1200" dirty="0" smtClean="0">
                <a:solidFill>
                  <a:srgbClr val="A6A6A6"/>
                </a:solidFill>
                <a:latin typeface="Arial" panose="020B0604020202020204" pitchFamily="34" charset="0"/>
                <a:ea typeface="Calibri" panose="020F0502020204030204" pitchFamily="34" charset="0"/>
                <a:cs typeface="Calibri" panose="020F0502020204030204" pitchFamily="34" charset="0"/>
              </a:rPr>
            </a:br>
            <a:r>
              <a:rPr lang="ro-MO" altLang="ru-RU" sz="1800" b="1" kern="1200" dirty="0">
                <a:solidFill>
                  <a:srgbClr val="000000"/>
                </a:solidFill>
                <a:latin typeface="Times New Roman" pitchFamily="18" charset="0"/>
                <a:ea typeface="Calibri" pitchFamily="34" charset="0"/>
                <a:cs typeface="Times New Roman" pitchFamily="18" charset="0"/>
              </a:rPr>
              <a:t>Depunerea ofertelor</a:t>
            </a: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
            </a:r>
            <a:b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br>
            <a:endParaRPr lang="ru-RU" dirty="0"/>
          </a:p>
        </p:txBody>
      </p:sp>
      <p:sp>
        <p:nvSpPr>
          <p:cNvPr id="3" name="Нижний колонтитул 2"/>
          <p:cNvSpPr>
            <a:spLocks noGrp="1"/>
          </p:cNvSpPr>
          <p:nvPr>
            <p:ph type="ftr" sz="quarter" idx="10"/>
          </p:nvPr>
        </p:nvSpPr>
        <p:spPr/>
        <p:txBody>
          <a:bodyPr/>
          <a:lstStyle/>
          <a:p>
            <a:r>
              <a:rPr lang="ro-MO" dirty="0" smtClean="0"/>
              <a:t>ANRE</a:t>
            </a:r>
            <a:endParaRPr lang="de-DE" dirty="0"/>
          </a:p>
        </p:txBody>
      </p:sp>
      <p:sp>
        <p:nvSpPr>
          <p:cNvPr id="4" name="Дата 3"/>
          <p:cNvSpPr>
            <a:spLocks noGrp="1"/>
          </p:cNvSpPr>
          <p:nvPr>
            <p:ph type="dt" sz="half" idx="11"/>
          </p:nvPr>
        </p:nvSpPr>
        <p:spPr/>
        <p:txBody>
          <a:bodyPr/>
          <a:lstStyle/>
          <a:p>
            <a:fld id="{0F9A5078-6F60-49E2-B50D-11C30D454C38}" type="datetime1">
              <a:rPr lang="en-GB" noProof="0" smtClean="0"/>
              <a:pPr/>
              <a:t>14/01/2018</a:t>
            </a:fld>
            <a:endParaRPr lang="en-GB" noProof="0" dirty="0"/>
          </a:p>
        </p:txBody>
      </p:sp>
      <p:sp>
        <p:nvSpPr>
          <p:cNvPr id="5" name="Объект 4"/>
          <p:cNvSpPr>
            <a:spLocks noGrp="1"/>
          </p:cNvSpPr>
          <p:nvPr>
            <p:ph idx="1"/>
          </p:nvPr>
        </p:nvSpPr>
        <p:spPr>
          <a:xfrm>
            <a:off x="684000" y="1730829"/>
            <a:ext cx="7776000" cy="4533171"/>
          </a:xfrm>
        </p:spPr>
        <p:txBody>
          <a:bodyPr/>
          <a:lstStyle/>
          <a:p>
            <a:pPr marL="342900" lvl="0" indent="-342900" eaLnBrk="0" hangingPunct="0">
              <a:spcBef>
                <a:spcPct val="20000"/>
              </a:spcBef>
              <a:spcAft>
                <a:spcPct val="0"/>
              </a:spcAft>
              <a:buClrTx/>
              <a:buFont typeface="Arial" pitchFamily="34" charset="0"/>
              <a:buChar char="•"/>
              <a:tabLst/>
            </a:pPr>
            <a:r>
              <a:rPr lang="ro-MO" sz="2300" kern="1200" dirty="0" smtClean="0">
                <a:solidFill>
                  <a:prstClr val="black"/>
                </a:solidFill>
                <a:latin typeface="Times New Roman" pitchFamily="18" charset="0"/>
                <a:cs typeface="Times New Roman" pitchFamily="18" charset="0"/>
              </a:rPr>
              <a:t>Evaluarea ofertelor depuse în valută străină se recalculează în monedă naţională la cursul oficial de schimb al monedei naţionale stabilit de BNM la ziua deschiderii ofertelor.</a:t>
            </a:r>
          </a:p>
          <a:p>
            <a:pPr marL="342900" lvl="0" indent="-342900" eaLnBrk="0" hangingPunct="0">
              <a:spcBef>
                <a:spcPct val="20000"/>
              </a:spcBef>
              <a:spcAft>
                <a:spcPct val="0"/>
              </a:spcAft>
              <a:buClrTx/>
              <a:buFont typeface="Arial" pitchFamily="34" charset="0"/>
              <a:buChar char="•"/>
              <a:tabLst/>
            </a:pPr>
            <a:r>
              <a:rPr lang="ro-MO" altLang="ru-RU" sz="2300" kern="1200" dirty="0" smtClean="0">
                <a:solidFill>
                  <a:srgbClr val="000000"/>
                </a:solidFill>
                <a:latin typeface="Times New Roman" pitchFamily="18" charset="0"/>
                <a:cs typeface="Times New Roman" pitchFamily="18" charset="0"/>
              </a:rPr>
              <a:t>Ofertele operatorilor economici, incluşi în lista de interdicţie a beneficiarului şi/sau în lista de interdicţie a operatorilor economici, elaborată de Agenţia Achiziţii Publice, nu se admit pentru participare la procedura de achiziţie.</a:t>
            </a:r>
          </a:p>
          <a:p>
            <a:pPr marL="342900" lvl="0" indent="-342900" eaLnBrk="0" hangingPunct="0">
              <a:spcBef>
                <a:spcPct val="20000"/>
              </a:spcBef>
              <a:spcAft>
                <a:spcPct val="0"/>
              </a:spcAft>
              <a:buClrTx/>
              <a:buFont typeface="Arial" pitchFamily="34" charset="0"/>
              <a:buChar char="•"/>
              <a:tabLst/>
            </a:pPr>
            <a:r>
              <a:rPr lang="ro-MO" altLang="ru-RU" sz="2300" kern="1200" dirty="0" smtClean="0">
                <a:solidFill>
                  <a:srgbClr val="000000"/>
                </a:solidFill>
                <a:latin typeface="Times New Roman" pitchFamily="18" charset="0"/>
                <a:cs typeface="Times New Roman" pitchFamily="18" charset="0"/>
              </a:rPr>
              <a:t>Beneficiarul poate solicita operatorilor economici să depună o garanţie pentru ofertă</a:t>
            </a:r>
            <a:r>
              <a:rPr lang="ro-MO" sz="2400" kern="1200" dirty="0" smtClean="0">
                <a:solidFill>
                  <a:prstClr val="black"/>
                </a:solidFill>
                <a:latin typeface="Times New Roman" pitchFamily="18" charset="0"/>
                <a:cs typeface="Times New Roman" pitchFamily="18" charset="0"/>
              </a:rPr>
              <a:t> </a:t>
            </a:r>
            <a:r>
              <a:rPr lang="ro-MO" sz="2300" kern="1200" dirty="0" smtClean="0">
                <a:solidFill>
                  <a:srgbClr val="000000"/>
                </a:solidFill>
                <a:latin typeface="Times New Roman" pitchFamily="18" charset="0"/>
                <a:cs typeface="Times New Roman" pitchFamily="18" charset="0"/>
              </a:rPr>
              <a:t>în mărime de </a:t>
            </a:r>
            <a:r>
              <a:rPr lang="ro-MO" sz="2300" kern="1200" dirty="0" err="1" smtClean="0">
                <a:solidFill>
                  <a:srgbClr val="000000"/>
                </a:solidFill>
                <a:latin typeface="Times New Roman" pitchFamily="18" charset="0"/>
                <a:cs typeface="Times New Roman" pitchFamily="18" charset="0"/>
              </a:rPr>
              <a:t>pînă</a:t>
            </a:r>
            <a:r>
              <a:rPr lang="ro-MO" sz="2300" kern="1200" dirty="0" smtClean="0">
                <a:solidFill>
                  <a:srgbClr val="000000"/>
                </a:solidFill>
                <a:latin typeface="Times New Roman" pitchFamily="18" charset="0"/>
                <a:cs typeface="Times New Roman" pitchFamily="18" charset="0"/>
              </a:rPr>
              <a:t> la 3 % din valoarea estimată a ofertei, pe o durată de până la încheierea contractului de achiziţie.</a:t>
            </a:r>
          </a:p>
          <a:p>
            <a:endParaRPr lang="ru-RU" sz="2300" dirty="0">
              <a:latin typeface="Times New Roman" pitchFamily="18" charset="0"/>
              <a:cs typeface="Times New Roman" pitchFamily="18" charset="0"/>
            </a:endParaRPr>
          </a:p>
        </p:txBody>
      </p:sp>
      <p:pic>
        <p:nvPicPr>
          <p:cNvPr id="6"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028143"/>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5836" y="923436"/>
            <a:ext cx="7776000" cy="831886"/>
          </a:xfrm>
        </p:spPr>
        <p:txBody>
          <a:bodyPr/>
          <a:lstStyle/>
          <a:p>
            <a:pPr lvl="0" algn="ctr" eaLnBrk="0" hangingPunct="0"/>
            <a: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r>
              <a:rPr lang="ro-RO" altLang="ro-RO" sz="800" kern="1200" dirty="0">
                <a:solidFill>
                  <a:srgbClr val="000000"/>
                </a:solidFill>
                <a:latin typeface="Arial" charset="0"/>
                <a:ea typeface="+mn-ea"/>
                <a:cs typeface="+mn-cs"/>
              </a:rPr>
              <a:t/>
            </a:r>
            <a:br>
              <a:rPr lang="ro-RO" altLang="ro-RO" sz="800" kern="1200" dirty="0">
                <a:solidFill>
                  <a:srgbClr val="000000"/>
                </a:solidFill>
                <a:latin typeface="Arial" charset="0"/>
                <a:ea typeface="+mn-ea"/>
                <a:cs typeface="+mn-cs"/>
              </a:rPr>
            </a:b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r>
              <a:rPr lang="ro-RO" altLang="ro-RO" sz="900" kern="1200" dirty="0" smtClean="0">
                <a:solidFill>
                  <a:srgbClr val="A6A6A6"/>
                </a:solidFill>
                <a:latin typeface="Arial" panose="020B0604020202020204" pitchFamily="34" charset="0"/>
                <a:ea typeface="Calibri" panose="020F0502020204030204" pitchFamily="34" charset="0"/>
                <a:cs typeface="Calibri" panose="020F0502020204030204" pitchFamily="34" charset="0"/>
              </a:rPr>
              <a:t>”</a:t>
            </a:r>
            <a:br>
              <a:rPr lang="ro-RO" altLang="ro-RO" sz="900" kern="1200" dirty="0" smtClean="0">
                <a:solidFill>
                  <a:srgbClr val="A6A6A6"/>
                </a:solidFill>
                <a:latin typeface="Arial" panose="020B0604020202020204" pitchFamily="34" charset="0"/>
                <a:ea typeface="Calibri" panose="020F0502020204030204" pitchFamily="34" charset="0"/>
                <a:cs typeface="Calibri" panose="020F0502020204030204" pitchFamily="34" charset="0"/>
              </a:rPr>
            </a:br>
            <a:r>
              <a:rPr lang="pt-BR" altLang="ru-RU" sz="1800" b="1" kern="1200" dirty="0">
                <a:solidFill>
                  <a:srgbClr val="000000"/>
                </a:solidFill>
                <a:latin typeface="Times New Roman" pitchFamily="18" charset="0"/>
                <a:ea typeface="Calibri" pitchFamily="34" charset="0"/>
                <a:cs typeface="Times New Roman" pitchFamily="18" charset="0"/>
              </a:rPr>
              <a:t>Deschiderea şi calificarea ofertelor depuse</a:t>
            </a: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
            </a:r>
            <a:b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br>
            <a:endParaRPr lang="ru-RU" dirty="0"/>
          </a:p>
        </p:txBody>
      </p:sp>
      <p:sp>
        <p:nvSpPr>
          <p:cNvPr id="3" name="Нижний колонтитул 2"/>
          <p:cNvSpPr>
            <a:spLocks noGrp="1"/>
          </p:cNvSpPr>
          <p:nvPr>
            <p:ph type="ftr" sz="quarter" idx="10"/>
          </p:nvPr>
        </p:nvSpPr>
        <p:spPr/>
        <p:txBody>
          <a:bodyPr/>
          <a:lstStyle/>
          <a:p>
            <a:r>
              <a:rPr lang="ro-MO" dirty="0" smtClean="0"/>
              <a:t>ANRE</a:t>
            </a:r>
            <a:endParaRPr lang="de-DE" dirty="0"/>
          </a:p>
        </p:txBody>
      </p:sp>
      <p:sp>
        <p:nvSpPr>
          <p:cNvPr id="4" name="Дата 3"/>
          <p:cNvSpPr>
            <a:spLocks noGrp="1"/>
          </p:cNvSpPr>
          <p:nvPr>
            <p:ph type="dt" sz="half" idx="11"/>
          </p:nvPr>
        </p:nvSpPr>
        <p:spPr/>
        <p:txBody>
          <a:bodyPr/>
          <a:lstStyle/>
          <a:p>
            <a:fld id="{0F9A5078-6F60-49E2-B50D-11C30D454C38}" type="datetime1">
              <a:rPr lang="en-GB" noProof="0" smtClean="0"/>
              <a:pPr/>
              <a:t>14/01/2018</a:t>
            </a:fld>
            <a:endParaRPr lang="en-GB" noProof="0" dirty="0"/>
          </a:p>
        </p:txBody>
      </p:sp>
      <p:sp>
        <p:nvSpPr>
          <p:cNvPr id="5" name="Объект 4"/>
          <p:cNvSpPr>
            <a:spLocks noGrp="1"/>
          </p:cNvSpPr>
          <p:nvPr>
            <p:ph idx="1"/>
          </p:nvPr>
        </p:nvSpPr>
        <p:spPr>
          <a:xfrm>
            <a:off x="271849" y="1730829"/>
            <a:ext cx="8662086" cy="4855322"/>
          </a:xfrm>
        </p:spPr>
        <p:txBody>
          <a:bodyPr/>
          <a:lstStyle/>
          <a:p>
            <a:pPr lvl="0" algn="just" eaLnBrk="0" hangingPunct="0">
              <a:lnSpc>
                <a:spcPct val="107000"/>
              </a:lnSpc>
              <a:spcBef>
                <a:spcPct val="20000"/>
              </a:spcBef>
              <a:spcAft>
                <a:spcPct val="0"/>
              </a:spcAft>
              <a:buClrTx/>
              <a:tabLst/>
            </a:pPr>
            <a:r>
              <a:rPr lang="ro-MO" sz="2300" kern="1200" dirty="0" smtClean="0">
                <a:solidFill>
                  <a:srgbClr val="000000"/>
                </a:solidFill>
                <a:latin typeface="Times New Roman" pitchFamily="18" charset="0"/>
                <a:cs typeface="Times New Roman" pitchFamily="18" charset="0"/>
              </a:rPr>
              <a:t>Comisia de achiziţii a beneficiarului organizează, la data şi în locul stabilite în anunţ, o şedinţă de deschidere a ofertelor primite de la operatorii economici. </a:t>
            </a:r>
          </a:p>
          <a:p>
            <a:pPr lvl="0" algn="just" eaLnBrk="0" hangingPunct="0">
              <a:lnSpc>
                <a:spcPct val="107000"/>
              </a:lnSpc>
              <a:spcBef>
                <a:spcPct val="20000"/>
              </a:spcBef>
              <a:spcAft>
                <a:spcPct val="0"/>
              </a:spcAft>
              <a:buClrTx/>
              <a:tabLst/>
            </a:pPr>
            <a:r>
              <a:rPr lang="ro-MO" sz="2300" kern="1200" dirty="0" smtClean="0">
                <a:solidFill>
                  <a:srgbClr val="000000"/>
                </a:solidFill>
                <a:latin typeface="Times New Roman" pitchFamily="18" charset="0"/>
                <a:cs typeface="Times New Roman" pitchFamily="18" charset="0"/>
              </a:rPr>
              <a:t>La calificarea ofertelor, Comisia de achiziţii verifică:</a:t>
            </a:r>
          </a:p>
          <a:p>
            <a:pPr lvl="0" algn="just" eaLnBrk="0" hangingPunct="0">
              <a:lnSpc>
                <a:spcPct val="107000"/>
              </a:lnSpc>
              <a:spcBef>
                <a:spcPct val="20000"/>
              </a:spcBef>
              <a:spcAft>
                <a:spcPct val="0"/>
              </a:spcAft>
              <a:buClrTx/>
              <a:tabLst/>
            </a:pPr>
            <a:r>
              <a:rPr lang="ro-MO" sz="2300" kern="1200" dirty="0" smtClean="0">
                <a:solidFill>
                  <a:srgbClr val="000000"/>
                </a:solidFill>
                <a:latin typeface="Times New Roman" pitchFamily="18" charset="0"/>
                <a:cs typeface="Times New Roman" pitchFamily="18" charset="0"/>
              </a:rPr>
              <a:t>a) respectarea de către operatorii economici a formalităţilor depunerii ofertelor (termenul de depunere, cerinţele de întocmire, semnăturile şi integritatea plicului sigilat);</a:t>
            </a:r>
          </a:p>
          <a:p>
            <a:pPr lvl="0" algn="just" eaLnBrk="0" hangingPunct="0">
              <a:lnSpc>
                <a:spcPct val="107000"/>
              </a:lnSpc>
              <a:spcBef>
                <a:spcPct val="20000"/>
              </a:spcBef>
              <a:spcAft>
                <a:spcPct val="0"/>
              </a:spcAft>
              <a:buClrTx/>
              <a:tabLst/>
            </a:pPr>
            <a:r>
              <a:rPr lang="ro-MO" sz="2300" kern="1200" dirty="0" smtClean="0">
                <a:solidFill>
                  <a:srgbClr val="000000"/>
                </a:solidFill>
                <a:latin typeface="Times New Roman" pitchFamily="18" charset="0"/>
                <a:cs typeface="Times New Roman" pitchFamily="18" charset="0"/>
              </a:rPr>
              <a:t>b) existenţa garanţiei pentru ofertă, în cazurile prevăzute în documentaţia de atribuire;</a:t>
            </a:r>
          </a:p>
          <a:p>
            <a:pPr lvl="0" algn="just" eaLnBrk="0" hangingPunct="0">
              <a:lnSpc>
                <a:spcPct val="107000"/>
              </a:lnSpc>
              <a:spcBef>
                <a:spcPct val="20000"/>
              </a:spcBef>
              <a:spcAft>
                <a:spcPct val="0"/>
              </a:spcAft>
              <a:buClrTx/>
              <a:tabLst/>
            </a:pPr>
            <a:r>
              <a:rPr lang="ro-MO" sz="2300" kern="1200" dirty="0" smtClean="0">
                <a:solidFill>
                  <a:srgbClr val="000000"/>
                </a:solidFill>
                <a:latin typeface="Times New Roman" pitchFamily="18" charset="0"/>
                <a:cs typeface="Times New Roman" pitchFamily="18" charset="0"/>
              </a:rPr>
              <a:t>c) existenţa documentelor care trebuie să însoţească oferta conform documentaţiei de licitaţie. </a:t>
            </a:r>
          </a:p>
          <a:p>
            <a:endParaRPr lang="ru-RU" sz="2300" dirty="0">
              <a:latin typeface="Times New Roman" pitchFamily="18" charset="0"/>
              <a:cs typeface="Times New Roman" pitchFamily="18" charset="0"/>
            </a:endParaRPr>
          </a:p>
        </p:txBody>
      </p:sp>
      <p:pic>
        <p:nvPicPr>
          <p:cNvPr id="6"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425637"/>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5836" y="923436"/>
            <a:ext cx="7776000" cy="831886"/>
          </a:xfrm>
        </p:spPr>
        <p:txBody>
          <a:bodyPr/>
          <a:lstStyle/>
          <a:p>
            <a:pPr lvl="0" algn="ctr" eaLnBrk="0" hangingPunct="0"/>
            <a: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r>
              <a:rPr lang="ro-RO" altLang="ro-RO" sz="800" kern="1200" dirty="0">
                <a:solidFill>
                  <a:srgbClr val="000000"/>
                </a:solidFill>
                <a:latin typeface="Arial" charset="0"/>
                <a:ea typeface="+mn-ea"/>
                <a:cs typeface="+mn-cs"/>
              </a:rPr>
              <a:t/>
            </a:r>
            <a:br>
              <a:rPr lang="ro-RO" altLang="ro-RO" sz="800" kern="1200" dirty="0">
                <a:solidFill>
                  <a:srgbClr val="000000"/>
                </a:solidFill>
                <a:latin typeface="Arial" charset="0"/>
                <a:ea typeface="+mn-ea"/>
                <a:cs typeface="+mn-cs"/>
              </a:rPr>
            </a:b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r>
              <a:rPr lang="ro-RO" altLang="ro-RO" sz="900" kern="1200" dirty="0" smtClean="0">
                <a:solidFill>
                  <a:srgbClr val="A6A6A6"/>
                </a:solidFill>
                <a:latin typeface="Arial" panose="020B0604020202020204" pitchFamily="34" charset="0"/>
                <a:ea typeface="Calibri" panose="020F0502020204030204" pitchFamily="34" charset="0"/>
                <a:cs typeface="Calibri" panose="020F0502020204030204" pitchFamily="34" charset="0"/>
              </a:rPr>
              <a:t>”</a:t>
            </a:r>
            <a:br>
              <a:rPr lang="ro-RO" altLang="ro-RO" sz="900" kern="1200" dirty="0" smtClean="0">
                <a:solidFill>
                  <a:srgbClr val="A6A6A6"/>
                </a:solidFill>
                <a:latin typeface="Arial" panose="020B0604020202020204" pitchFamily="34" charset="0"/>
                <a:ea typeface="Calibri" panose="020F0502020204030204" pitchFamily="34" charset="0"/>
                <a:cs typeface="Calibri" panose="020F0502020204030204" pitchFamily="34" charset="0"/>
              </a:rPr>
            </a:br>
            <a:r>
              <a:rPr lang="pt-BR" altLang="ru-RU" sz="1800" b="1" kern="1200" dirty="0">
                <a:solidFill>
                  <a:srgbClr val="000000"/>
                </a:solidFill>
                <a:latin typeface="Times New Roman" pitchFamily="18" charset="0"/>
                <a:ea typeface="Calibri" pitchFamily="34" charset="0"/>
                <a:cs typeface="Times New Roman" pitchFamily="18" charset="0"/>
              </a:rPr>
              <a:t>Deschiderea şi calificarea ofertelor depuse</a:t>
            </a: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
            </a:r>
            <a:b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br>
            <a:endParaRPr lang="ru-RU" dirty="0"/>
          </a:p>
        </p:txBody>
      </p:sp>
      <p:sp>
        <p:nvSpPr>
          <p:cNvPr id="3" name="Нижний колонтитул 2"/>
          <p:cNvSpPr>
            <a:spLocks noGrp="1"/>
          </p:cNvSpPr>
          <p:nvPr>
            <p:ph type="ftr" sz="quarter" idx="10"/>
          </p:nvPr>
        </p:nvSpPr>
        <p:spPr/>
        <p:txBody>
          <a:bodyPr/>
          <a:lstStyle/>
          <a:p>
            <a:r>
              <a:rPr lang="ro-MO" dirty="0" smtClean="0"/>
              <a:t>ANRE</a:t>
            </a:r>
            <a:endParaRPr lang="de-DE" dirty="0"/>
          </a:p>
        </p:txBody>
      </p:sp>
      <p:sp>
        <p:nvSpPr>
          <p:cNvPr id="4" name="Дата 3"/>
          <p:cNvSpPr>
            <a:spLocks noGrp="1"/>
          </p:cNvSpPr>
          <p:nvPr>
            <p:ph type="dt" sz="half" idx="11"/>
          </p:nvPr>
        </p:nvSpPr>
        <p:spPr/>
        <p:txBody>
          <a:bodyPr/>
          <a:lstStyle/>
          <a:p>
            <a:fld id="{0F9A5078-6F60-49E2-B50D-11C30D454C38}" type="datetime1">
              <a:rPr lang="en-GB" noProof="0" smtClean="0"/>
              <a:pPr/>
              <a:t>14/01/2018</a:t>
            </a:fld>
            <a:endParaRPr lang="en-GB" noProof="0" dirty="0"/>
          </a:p>
        </p:txBody>
      </p:sp>
      <p:sp>
        <p:nvSpPr>
          <p:cNvPr id="5" name="Объект 4"/>
          <p:cNvSpPr>
            <a:spLocks noGrp="1"/>
          </p:cNvSpPr>
          <p:nvPr>
            <p:ph idx="1"/>
          </p:nvPr>
        </p:nvSpPr>
        <p:spPr>
          <a:xfrm>
            <a:off x="271849" y="1730829"/>
            <a:ext cx="8662086" cy="4855322"/>
          </a:xfrm>
        </p:spPr>
        <p:txBody>
          <a:bodyPr/>
          <a:lstStyle/>
          <a:p>
            <a:pPr algn="just" eaLnBrk="0" hangingPunct="0">
              <a:lnSpc>
                <a:spcPct val="107000"/>
              </a:lnSpc>
              <a:spcBef>
                <a:spcPct val="20000"/>
              </a:spcBef>
              <a:spcAft>
                <a:spcPct val="0"/>
              </a:spcAft>
              <a:buClrTx/>
              <a:tabLst/>
            </a:pPr>
            <a:r>
              <a:rPr lang="ro-MO" sz="2300" kern="1200" dirty="0" smtClean="0">
                <a:solidFill>
                  <a:srgbClr val="000000"/>
                </a:solidFill>
                <a:latin typeface="Times New Roman" pitchFamily="18" charset="0"/>
                <a:cs typeface="Times New Roman" pitchFamily="18" charset="0"/>
              </a:rPr>
              <a:t>La procedura de achiziţii trebuie să participe cel puţin trei operatori economici (cu excepția operatorilor ofertele cărora au fost respinse).</a:t>
            </a:r>
          </a:p>
          <a:p>
            <a:pPr algn="just" eaLnBrk="0" hangingPunct="0">
              <a:lnSpc>
                <a:spcPct val="107000"/>
              </a:lnSpc>
              <a:spcBef>
                <a:spcPct val="20000"/>
              </a:spcBef>
              <a:spcAft>
                <a:spcPct val="0"/>
              </a:spcAft>
              <a:buClrTx/>
              <a:tabLst/>
            </a:pPr>
            <a:r>
              <a:rPr lang="ro-MO" sz="2300" kern="1200" dirty="0" smtClean="0">
                <a:solidFill>
                  <a:srgbClr val="000000"/>
                </a:solidFill>
                <a:latin typeface="Times New Roman" pitchFamily="18" charset="0"/>
                <a:cs typeface="Times New Roman" pitchFamily="18" charset="0"/>
              </a:rPr>
              <a:t> În cazul prezentării a mai puţin de trei oferte (cu excepţia celor respinse) sau dacă ofertele lipsesc, beneficiarul anunţă despre desfăşurarea procedurii repetate. Între prima procedură de achiziţie şi procedura repetată nu poate fi stabilit un termen mai mic de 10 zile lucrătoare. </a:t>
            </a:r>
          </a:p>
          <a:p>
            <a:pPr algn="just" eaLnBrk="0" hangingPunct="0">
              <a:lnSpc>
                <a:spcPct val="107000"/>
              </a:lnSpc>
              <a:spcBef>
                <a:spcPct val="20000"/>
              </a:spcBef>
              <a:spcAft>
                <a:spcPct val="0"/>
              </a:spcAft>
              <a:buClrTx/>
              <a:tabLst/>
            </a:pPr>
            <a:r>
              <a:rPr lang="ro-MO" altLang="ru-RU" sz="2300" kern="1200" dirty="0" smtClean="0">
                <a:solidFill>
                  <a:srgbClr val="000000"/>
                </a:solidFill>
                <a:latin typeface="Times New Roman" pitchFamily="18" charset="0"/>
                <a:cs typeface="Times New Roman" pitchFamily="18" charset="0"/>
              </a:rPr>
              <a:t>În cazul în care şi după publicarea anunţului de achiziţii, în mod repetat, au fost depuse mai puţin de trei oferte, beneficiarul are dreptul să examineze oferta/ofertele depuse.</a:t>
            </a:r>
          </a:p>
          <a:p>
            <a:endParaRPr lang="ru-RU" sz="2300" dirty="0">
              <a:latin typeface="Times New Roman" pitchFamily="18" charset="0"/>
              <a:cs typeface="Times New Roman" pitchFamily="18" charset="0"/>
            </a:endParaRPr>
          </a:p>
        </p:txBody>
      </p:sp>
      <p:pic>
        <p:nvPicPr>
          <p:cNvPr id="6"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834441"/>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5836" y="923436"/>
            <a:ext cx="7776000" cy="831886"/>
          </a:xfrm>
        </p:spPr>
        <p:txBody>
          <a:bodyPr/>
          <a:lstStyle/>
          <a:p>
            <a:pPr lvl="0" algn="ctr" eaLnBrk="0" hangingPunct="0"/>
            <a: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r>
              <a:rPr lang="ro-RO" altLang="ro-RO" sz="800" kern="1200" dirty="0">
                <a:solidFill>
                  <a:srgbClr val="000000"/>
                </a:solidFill>
                <a:latin typeface="Arial" charset="0"/>
                <a:ea typeface="+mn-ea"/>
                <a:cs typeface="+mn-cs"/>
              </a:rPr>
              <a:t/>
            </a:r>
            <a:br>
              <a:rPr lang="ro-RO" altLang="ro-RO" sz="800" kern="1200" dirty="0">
                <a:solidFill>
                  <a:srgbClr val="000000"/>
                </a:solidFill>
                <a:latin typeface="Arial" charset="0"/>
                <a:ea typeface="+mn-ea"/>
                <a:cs typeface="+mn-cs"/>
              </a:rPr>
            </a:b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r>
              <a:rPr lang="ro-RO" altLang="ro-RO" sz="900" kern="1200" dirty="0" smtClean="0">
                <a:solidFill>
                  <a:srgbClr val="A6A6A6"/>
                </a:solidFill>
                <a:latin typeface="Arial" panose="020B0604020202020204" pitchFamily="34" charset="0"/>
                <a:ea typeface="Calibri" panose="020F0502020204030204" pitchFamily="34" charset="0"/>
                <a:cs typeface="Calibri" panose="020F0502020204030204" pitchFamily="34" charset="0"/>
              </a:rPr>
              <a:t>”</a:t>
            </a:r>
            <a:br>
              <a:rPr lang="ro-RO" altLang="ro-RO" sz="900" kern="1200" dirty="0" smtClean="0">
                <a:solidFill>
                  <a:srgbClr val="A6A6A6"/>
                </a:solidFill>
                <a:latin typeface="Arial" panose="020B0604020202020204" pitchFamily="34" charset="0"/>
                <a:ea typeface="Calibri" panose="020F0502020204030204" pitchFamily="34" charset="0"/>
                <a:cs typeface="Calibri" panose="020F0502020204030204" pitchFamily="34" charset="0"/>
              </a:rPr>
            </a:br>
            <a:r>
              <a:rPr lang="vi-VN" altLang="ru-RU" sz="1800" b="1" kern="1200" dirty="0">
                <a:solidFill>
                  <a:srgbClr val="000000"/>
                </a:solidFill>
                <a:latin typeface="Times New Roman" pitchFamily="18" charset="0"/>
                <a:ea typeface="Calibri" pitchFamily="34" charset="0"/>
                <a:cs typeface="Times New Roman" pitchFamily="18" charset="0"/>
              </a:rPr>
              <a:t>Evaluarea ofertelor şi numirea câştigătorului</a:t>
            </a:r>
            <a:r>
              <a:rPr lang="ro-RO" altLang="ro-RO" sz="900" kern="1200" dirty="0" smtClean="0">
                <a:solidFill>
                  <a:srgbClr val="A6A6A6"/>
                </a:solidFill>
                <a:latin typeface="Arial" panose="020B0604020202020204" pitchFamily="34" charset="0"/>
                <a:ea typeface="Calibri" panose="020F0502020204030204" pitchFamily="34" charset="0"/>
                <a:cs typeface="Calibri" panose="020F0502020204030204" pitchFamily="34" charset="0"/>
              </a:rPr>
              <a:t/>
            </a:r>
            <a:br>
              <a:rPr lang="ro-RO" altLang="ro-RO" sz="900" kern="1200" dirty="0" smtClean="0">
                <a:solidFill>
                  <a:srgbClr val="A6A6A6"/>
                </a:solidFill>
                <a:latin typeface="Arial" panose="020B0604020202020204" pitchFamily="34" charset="0"/>
                <a:ea typeface="Calibri" panose="020F0502020204030204" pitchFamily="34" charset="0"/>
                <a:cs typeface="Calibri" panose="020F0502020204030204" pitchFamily="34" charset="0"/>
              </a:rPr>
            </a:br>
            <a:endParaRPr lang="ru-RU" dirty="0"/>
          </a:p>
        </p:txBody>
      </p:sp>
      <p:sp>
        <p:nvSpPr>
          <p:cNvPr id="3" name="Нижний колонтитул 2"/>
          <p:cNvSpPr>
            <a:spLocks noGrp="1"/>
          </p:cNvSpPr>
          <p:nvPr>
            <p:ph type="ftr" sz="quarter" idx="10"/>
          </p:nvPr>
        </p:nvSpPr>
        <p:spPr/>
        <p:txBody>
          <a:bodyPr/>
          <a:lstStyle/>
          <a:p>
            <a:r>
              <a:rPr lang="ro-MO" dirty="0" smtClean="0"/>
              <a:t>ANRE</a:t>
            </a:r>
            <a:endParaRPr lang="de-DE" dirty="0"/>
          </a:p>
        </p:txBody>
      </p:sp>
      <p:sp>
        <p:nvSpPr>
          <p:cNvPr id="4" name="Дата 3"/>
          <p:cNvSpPr>
            <a:spLocks noGrp="1"/>
          </p:cNvSpPr>
          <p:nvPr>
            <p:ph type="dt" sz="half" idx="11"/>
          </p:nvPr>
        </p:nvSpPr>
        <p:spPr/>
        <p:txBody>
          <a:bodyPr/>
          <a:lstStyle/>
          <a:p>
            <a:fld id="{0F9A5078-6F60-49E2-B50D-11C30D454C38}" type="datetime1">
              <a:rPr lang="en-GB" noProof="0" smtClean="0"/>
              <a:pPr/>
              <a:t>14/01/2018</a:t>
            </a:fld>
            <a:endParaRPr lang="en-GB" noProof="0" dirty="0"/>
          </a:p>
        </p:txBody>
      </p:sp>
      <p:sp>
        <p:nvSpPr>
          <p:cNvPr id="5" name="Объект 4"/>
          <p:cNvSpPr>
            <a:spLocks noGrp="1"/>
          </p:cNvSpPr>
          <p:nvPr>
            <p:ph idx="1"/>
          </p:nvPr>
        </p:nvSpPr>
        <p:spPr>
          <a:xfrm>
            <a:off x="432486" y="1730829"/>
            <a:ext cx="8365526" cy="4855322"/>
          </a:xfrm>
        </p:spPr>
        <p:txBody>
          <a:bodyPr/>
          <a:lstStyle/>
          <a:p>
            <a:pPr marL="342900" lvl="0" indent="-342900" eaLnBrk="0" hangingPunct="0">
              <a:spcBef>
                <a:spcPct val="20000"/>
              </a:spcBef>
              <a:spcAft>
                <a:spcPct val="0"/>
              </a:spcAft>
              <a:buClrTx/>
              <a:buFont typeface="Arial" pitchFamily="34" charset="0"/>
              <a:buChar char="•"/>
              <a:tabLst/>
            </a:pPr>
            <a:r>
              <a:rPr lang="ro-MO" sz="2300" kern="1200" dirty="0" smtClean="0">
                <a:solidFill>
                  <a:srgbClr val="000000"/>
                </a:solidFill>
                <a:latin typeface="Times New Roman" pitchFamily="18" charset="0"/>
                <a:cs typeface="Times New Roman" pitchFamily="18" charset="0"/>
              </a:rPr>
              <a:t>Evaluarea ofertelor are loc după criterii calitative, după criteriul celui mai mic preţ, al ofertei celei mai avantajoase din punct de vedere tehnico-economic.</a:t>
            </a:r>
          </a:p>
          <a:p>
            <a:pPr marL="342900" lvl="0" indent="-342900" eaLnBrk="0" hangingPunct="0">
              <a:spcBef>
                <a:spcPct val="20000"/>
              </a:spcBef>
              <a:spcAft>
                <a:spcPct val="0"/>
              </a:spcAft>
              <a:buClrTx/>
              <a:buFont typeface="Arial" pitchFamily="34" charset="0"/>
              <a:buChar char="•"/>
              <a:tabLst/>
            </a:pPr>
            <a:r>
              <a:rPr lang="ro-MO" sz="2300" kern="1200" dirty="0" smtClean="0">
                <a:solidFill>
                  <a:srgbClr val="000000"/>
                </a:solidFill>
                <a:latin typeface="Times New Roman" pitchFamily="18" charset="0"/>
                <a:cs typeface="Times New Roman" pitchFamily="18" charset="0"/>
              </a:rPr>
              <a:t>Comisia de achiziţii analizează, evaluează, compară ofertele primite şi stabileşte oferta câştigătoare. </a:t>
            </a:r>
          </a:p>
          <a:p>
            <a:pPr marL="342900" lvl="0" indent="-342900" eaLnBrk="0" hangingPunct="0">
              <a:spcBef>
                <a:spcPct val="20000"/>
              </a:spcBef>
              <a:spcAft>
                <a:spcPct val="0"/>
              </a:spcAft>
              <a:buClrTx/>
              <a:buFont typeface="Arial" pitchFamily="34" charset="0"/>
              <a:buChar char="•"/>
              <a:tabLst/>
            </a:pPr>
            <a:r>
              <a:rPr lang="ro-MO" sz="2300" kern="1200" dirty="0" smtClean="0">
                <a:solidFill>
                  <a:srgbClr val="000000"/>
                </a:solidFill>
                <a:latin typeface="Times New Roman" pitchFamily="18" charset="0"/>
                <a:cs typeface="Times New Roman" pitchFamily="18" charset="0"/>
              </a:rPr>
              <a:t>Comisia de achiziţii descalifică operatorul economic la orice etapă a procedurii de evaluare în cazul în care acesta nu oferă informaţia suplimentară solicitată sau dacă datele de calificare prezentate sunt eronate.</a:t>
            </a:r>
          </a:p>
          <a:p>
            <a:pPr marL="342900" lvl="0" indent="-342900" eaLnBrk="0" hangingPunct="0">
              <a:spcBef>
                <a:spcPct val="20000"/>
              </a:spcBef>
              <a:spcAft>
                <a:spcPct val="0"/>
              </a:spcAft>
              <a:buClrTx/>
              <a:buFont typeface="Arial" pitchFamily="34" charset="0"/>
              <a:buChar char="•"/>
              <a:tabLst/>
            </a:pPr>
            <a:endParaRPr lang="ru-RU" sz="2500" kern="1200" dirty="0">
              <a:solidFill>
                <a:prstClr val="black"/>
              </a:solidFill>
              <a:latin typeface="Myriad Pro"/>
            </a:endParaRPr>
          </a:p>
          <a:p>
            <a:endParaRPr lang="ru-RU" sz="2300" dirty="0">
              <a:latin typeface="Times New Roman" pitchFamily="18" charset="0"/>
              <a:cs typeface="Times New Roman" pitchFamily="18" charset="0"/>
            </a:endParaRPr>
          </a:p>
        </p:txBody>
      </p:sp>
      <p:pic>
        <p:nvPicPr>
          <p:cNvPr id="6"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8503118"/>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5836" y="923436"/>
            <a:ext cx="7776000" cy="831886"/>
          </a:xfrm>
        </p:spPr>
        <p:txBody>
          <a:bodyPr/>
          <a:lstStyle/>
          <a:p>
            <a:pPr lvl="0" algn="ctr" eaLnBrk="0" hangingPunct="0"/>
            <a: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r>
              <a:rPr lang="ro-RO" altLang="ro-RO" sz="800" kern="1200" dirty="0">
                <a:solidFill>
                  <a:srgbClr val="000000"/>
                </a:solidFill>
                <a:latin typeface="Arial" charset="0"/>
                <a:ea typeface="+mn-ea"/>
                <a:cs typeface="+mn-cs"/>
              </a:rPr>
              <a:t/>
            </a:r>
            <a:br>
              <a:rPr lang="ro-RO" altLang="ro-RO" sz="800" kern="1200" dirty="0">
                <a:solidFill>
                  <a:srgbClr val="000000"/>
                </a:solidFill>
                <a:latin typeface="Arial" charset="0"/>
                <a:ea typeface="+mn-ea"/>
                <a:cs typeface="+mn-cs"/>
              </a:rPr>
            </a:b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r>
              <a:rPr lang="ro-RO" altLang="ro-RO" sz="900" kern="1200" dirty="0" smtClean="0">
                <a:solidFill>
                  <a:srgbClr val="A6A6A6"/>
                </a:solidFill>
                <a:latin typeface="Arial" panose="020B0604020202020204" pitchFamily="34" charset="0"/>
                <a:ea typeface="Calibri" panose="020F0502020204030204" pitchFamily="34" charset="0"/>
                <a:cs typeface="Calibri" panose="020F0502020204030204" pitchFamily="34" charset="0"/>
              </a:rPr>
              <a:t>”</a:t>
            </a:r>
            <a:br>
              <a:rPr lang="ro-RO" altLang="ro-RO" sz="900" kern="1200" dirty="0" smtClean="0">
                <a:solidFill>
                  <a:srgbClr val="A6A6A6"/>
                </a:solidFill>
                <a:latin typeface="Arial" panose="020B0604020202020204" pitchFamily="34" charset="0"/>
                <a:ea typeface="Calibri" panose="020F0502020204030204" pitchFamily="34" charset="0"/>
                <a:cs typeface="Calibri" panose="020F0502020204030204" pitchFamily="34" charset="0"/>
              </a:rPr>
            </a:br>
            <a:r>
              <a:rPr lang="vi-VN" altLang="ru-RU" sz="1800" b="1" kern="1200" dirty="0">
                <a:solidFill>
                  <a:srgbClr val="000000"/>
                </a:solidFill>
                <a:latin typeface="Times New Roman" pitchFamily="18" charset="0"/>
                <a:ea typeface="Calibri" pitchFamily="34" charset="0"/>
                <a:cs typeface="Times New Roman" pitchFamily="18" charset="0"/>
              </a:rPr>
              <a:t>Evaluarea ofertelor şi numirea câştigătorului</a:t>
            </a:r>
            <a:r>
              <a:rPr lang="ro-RO" altLang="ro-RO" sz="900" kern="1200" dirty="0" smtClean="0">
                <a:solidFill>
                  <a:srgbClr val="A6A6A6"/>
                </a:solidFill>
                <a:latin typeface="Arial" panose="020B0604020202020204" pitchFamily="34" charset="0"/>
                <a:ea typeface="Calibri" panose="020F0502020204030204" pitchFamily="34" charset="0"/>
                <a:cs typeface="Calibri" panose="020F0502020204030204" pitchFamily="34" charset="0"/>
              </a:rPr>
              <a:t/>
            </a:r>
            <a:br>
              <a:rPr lang="ro-RO" altLang="ro-RO" sz="900" kern="1200" dirty="0" smtClean="0">
                <a:solidFill>
                  <a:srgbClr val="A6A6A6"/>
                </a:solidFill>
                <a:latin typeface="Arial" panose="020B0604020202020204" pitchFamily="34" charset="0"/>
                <a:ea typeface="Calibri" panose="020F0502020204030204" pitchFamily="34" charset="0"/>
                <a:cs typeface="Calibri" panose="020F0502020204030204" pitchFamily="34" charset="0"/>
              </a:rPr>
            </a:br>
            <a:endParaRPr lang="ru-RU" dirty="0"/>
          </a:p>
        </p:txBody>
      </p:sp>
      <p:sp>
        <p:nvSpPr>
          <p:cNvPr id="3" name="Нижний колонтитул 2"/>
          <p:cNvSpPr>
            <a:spLocks noGrp="1"/>
          </p:cNvSpPr>
          <p:nvPr>
            <p:ph type="ftr" sz="quarter" idx="10"/>
          </p:nvPr>
        </p:nvSpPr>
        <p:spPr/>
        <p:txBody>
          <a:bodyPr/>
          <a:lstStyle/>
          <a:p>
            <a:r>
              <a:rPr lang="ro-MO" dirty="0" smtClean="0"/>
              <a:t>ANRE</a:t>
            </a:r>
            <a:endParaRPr lang="de-DE" dirty="0"/>
          </a:p>
        </p:txBody>
      </p:sp>
      <p:sp>
        <p:nvSpPr>
          <p:cNvPr id="4" name="Дата 3"/>
          <p:cNvSpPr>
            <a:spLocks noGrp="1"/>
          </p:cNvSpPr>
          <p:nvPr>
            <p:ph type="dt" sz="half" idx="11"/>
          </p:nvPr>
        </p:nvSpPr>
        <p:spPr/>
        <p:txBody>
          <a:bodyPr/>
          <a:lstStyle/>
          <a:p>
            <a:fld id="{0F9A5078-6F60-49E2-B50D-11C30D454C38}" type="datetime1">
              <a:rPr lang="en-GB" noProof="0" smtClean="0"/>
              <a:pPr/>
              <a:t>14/01/2018</a:t>
            </a:fld>
            <a:endParaRPr lang="en-GB" noProof="0" dirty="0"/>
          </a:p>
        </p:txBody>
      </p:sp>
      <p:sp>
        <p:nvSpPr>
          <p:cNvPr id="5" name="Объект 4"/>
          <p:cNvSpPr>
            <a:spLocks noGrp="1"/>
          </p:cNvSpPr>
          <p:nvPr>
            <p:ph idx="1"/>
          </p:nvPr>
        </p:nvSpPr>
        <p:spPr>
          <a:xfrm>
            <a:off x="469557" y="1730829"/>
            <a:ext cx="8316097" cy="4855322"/>
          </a:xfrm>
        </p:spPr>
        <p:txBody>
          <a:bodyPr/>
          <a:lstStyle/>
          <a:p>
            <a:pPr marL="342900" indent="-342900" eaLnBrk="0" hangingPunct="0">
              <a:spcBef>
                <a:spcPct val="20000"/>
              </a:spcBef>
              <a:spcAft>
                <a:spcPct val="0"/>
              </a:spcAft>
              <a:buClrTx/>
              <a:buFont typeface="Arial" pitchFamily="34" charset="0"/>
              <a:buChar char="•"/>
              <a:tabLst/>
            </a:pPr>
            <a:r>
              <a:rPr lang="ro-MO" sz="2300" kern="1200" dirty="0" smtClean="0">
                <a:solidFill>
                  <a:srgbClr val="000000"/>
                </a:solidFill>
                <a:latin typeface="Times New Roman" pitchFamily="18" charset="0"/>
                <a:cs typeface="Times New Roman" pitchFamily="18" charset="0"/>
              </a:rPr>
              <a:t>În cazul evaluării pe baza ofertei cu cel mai mic preţ, beneficiarul trebuie să ia în consideraţie, în mod obligatoriu, şi criteriile legate de modalitatea de plată solicitată de operatorul economic, de locul furnizării (la beneficiar, producător, operator economic).</a:t>
            </a:r>
          </a:p>
          <a:p>
            <a:pPr marL="342900" indent="-342900" eaLnBrk="0" hangingPunct="0">
              <a:spcBef>
                <a:spcPct val="20000"/>
              </a:spcBef>
              <a:spcAft>
                <a:spcPct val="0"/>
              </a:spcAft>
              <a:buClrTx/>
              <a:buFont typeface="Arial" pitchFamily="34" charset="0"/>
              <a:buChar char="•"/>
              <a:tabLst/>
            </a:pPr>
            <a:r>
              <a:rPr lang="ro-MO" sz="2300" kern="1200" dirty="0" smtClean="0">
                <a:solidFill>
                  <a:srgbClr val="000000"/>
                </a:solidFill>
                <a:latin typeface="Times New Roman" pitchFamily="18" charset="0"/>
                <a:cs typeface="Times New Roman" pitchFamily="18" charset="0"/>
              </a:rPr>
              <a:t>Oferta câştigătoare trebuie să fie aceea care va da posibilitate în realitate ca beneficiarul se efectueze achiziţia la cel mai mic preţ, luând în consideraţie şi toate costurile adiţionale ale beneficiarului legate de achiziţie (creditarea operatorilor economici în cazul plăţilor în avans, costurile vamale în cazul importurilor, costurile de transportare). </a:t>
            </a:r>
          </a:p>
          <a:p>
            <a:pPr marL="342900" lvl="0" indent="-342900" eaLnBrk="0" hangingPunct="0">
              <a:spcBef>
                <a:spcPct val="20000"/>
              </a:spcBef>
              <a:spcAft>
                <a:spcPct val="0"/>
              </a:spcAft>
              <a:buClrTx/>
              <a:buFont typeface="Arial" pitchFamily="34" charset="0"/>
              <a:buChar char="•"/>
              <a:tabLst/>
            </a:pPr>
            <a:endParaRPr lang="ru-RU" sz="2500" kern="1200" dirty="0">
              <a:solidFill>
                <a:prstClr val="black"/>
              </a:solidFill>
              <a:latin typeface="Myriad Pro"/>
            </a:endParaRPr>
          </a:p>
          <a:p>
            <a:endParaRPr lang="ru-RU" sz="2300" dirty="0">
              <a:latin typeface="Times New Roman" pitchFamily="18" charset="0"/>
              <a:cs typeface="Times New Roman" pitchFamily="18" charset="0"/>
            </a:endParaRPr>
          </a:p>
        </p:txBody>
      </p:sp>
      <p:pic>
        <p:nvPicPr>
          <p:cNvPr id="6"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653223"/>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5836" y="923436"/>
            <a:ext cx="7776000" cy="831886"/>
          </a:xfrm>
        </p:spPr>
        <p:txBody>
          <a:bodyPr/>
          <a:lstStyle/>
          <a:p>
            <a:pPr lvl="0" algn="ctr" eaLnBrk="0" hangingPunct="0"/>
            <a: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r>
              <a:rPr lang="ro-RO" altLang="ro-RO" sz="800" kern="1200" dirty="0">
                <a:solidFill>
                  <a:srgbClr val="000000"/>
                </a:solidFill>
                <a:latin typeface="Arial" charset="0"/>
                <a:ea typeface="+mn-ea"/>
                <a:cs typeface="+mn-cs"/>
              </a:rPr>
              <a:t/>
            </a:r>
            <a:br>
              <a:rPr lang="ro-RO" altLang="ro-RO" sz="800" kern="1200" dirty="0">
                <a:solidFill>
                  <a:srgbClr val="000000"/>
                </a:solidFill>
                <a:latin typeface="Arial" charset="0"/>
                <a:ea typeface="+mn-ea"/>
                <a:cs typeface="+mn-cs"/>
              </a:rPr>
            </a:b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r>
              <a:rPr lang="ro-RO" altLang="ro-RO" sz="900" kern="1200" dirty="0" smtClean="0">
                <a:solidFill>
                  <a:srgbClr val="A6A6A6"/>
                </a:solidFill>
                <a:latin typeface="Arial" panose="020B0604020202020204" pitchFamily="34" charset="0"/>
                <a:ea typeface="Calibri" panose="020F0502020204030204" pitchFamily="34" charset="0"/>
                <a:cs typeface="Calibri" panose="020F0502020204030204" pitchFamily="34" charset="0"/>
              </a:rPr>
              <a:t>”</a:t>
            </a:r>
            <a:br>
              <a:rPr lang="ro-RO" altLang="ro-RO" sz="900" kern="1200" dirty="0" smtClean="0">
                <a:solidFill>
                  <a:srgbClr val="A6A6A6"/>
                </a:solidFill>
                <a:latin typeface="Arial" panose="020B0604020202020204" pitchFamily="34" charset="0"/>
                <a:ea typeface="Calibri" panose="020F0502020204030204" pitchFamily="34" charset="0"/>
                <a:cs typeface="Calibri" panose="020F0502020204030204" pitchFamily="34" charset="0"/>
              </a:rPr>
            </a:br>
            <a:r>
              <a:rPr lang="vi-VN" altLang="ru-RU" sz="1800" b="1" kern="1200" dirty="0">
                <a:solidFill>
                  <a:srgbClr val="000000"/>
                </a:solidFill>
                <a:latin typeface="Times New Roman" pitchFamily="18" charset="0"/>
                <a:ea typeface="Calibri" pitchFamily="34" charset="0"/>
                <a:cs typeface="Times New Roman" pitchFamily="18" charset="0"/>
              </a:rPr>
              <a:t>Evaluarea ofertelor şi numirea câştigătorului</a:t>
            </a:r>
            <a:r>
              <a:rPr lang="ro-RO" altLang="ro-RO" sz="900" kern="1200" dirty="0" smtClean="0">
                <a:solidFill>
                  <a:srgbClr val="A6A6A6"/>
                </a:solidFill>
                <a:latin typeface="Arial" panose="020B0604020202020204" pitchFamily="34" charset="0"/>
                <a:ea typeface="Calibri" panose="020F0502020204030204" pitchFamily="34" charset="0"/>
                <a:cs typeface="Calibri" panose="020F0502020204030204" pitchFamily="34" charset="0"/>
              </a:rPr>
              <a:t/>
            </a:r>
            <a:br>
              <a:rPr lang="ro-RO" altLang="ro-RO" sz="900" kern="1200" dirty="0" smtClean="0">
                <a:solidFill>
                  <a:srgbClr val="A6A6A6"/>
                </a:solidFill>
                <a:latin typeface="Arial" panose="020B0604020202020204" pitchFamily="34" charset="0"/>
                <a:ea typeface="Calibri" panose="020F0502020204030204" pitchFamily="34" charset="0"/>
                <a:cs typeface="Calibri" panose="020F0502020204030204" pitchFamily="34" charset="0"/>
              </a:rPr>
            </a:br>
            <a:endParaRPr lang="ru-RU" dirty="0"/>
          </a:p>
        </p:txBody>
      </p:sp>
      <p:sp>
        <p:nvSpPr>
          <p:cNvPr id="3" name="Нижний колонтитул 2"/>
          <p:cNvSpPr>
            <a:spLocks noGrp="1"/>
          </p:cNvSpPr>
          <p:nvPr>
            <p:ph type="ftr" sz="quarter" idx="10"/>
          </p:nvPr>
        </p:nvSpPr>
        <p:spPr/>
        <p:txBody>
          <a:bodyPr/>
          <a:lstStyle/>
          <a:p>
            <a:r>
              <a:rPr lang="ro-MO" dirty="0" smtClean="0"/>
              <a:t>ANRE</a:t>
            </a:r>
            <a:endParaRPr lang="de-DE" dirty="0"/>
          </a:p>
        </p:txBody>
      </p:sp>
      <p:sp>
        <p:nvSpPr>
          <p:cNvPr id="4" name="Дата 3"/>
          <p:cNvSpPr>
            <a:spLocks noGrp="1"/>
          </p:cNvSpPr>
          <p:nvPr>
            <p:ph type="dt" sz="half" idx="11"/>
          </p:nvPr>
        </p:nvSpPr>
        <p:spPr/>
        <p:txBody>
          <a:bodyPr/>
          <a:lstStyle/>
          <a:p>
            <a:fld id="{0F9A5078-6F60-49E2-B50D-11C30D454C38}" type="datetime1">
              <a:rPr lang="en-GB" noProof="0" smtClean="0"/>
              <a:pPr/>
              <a:t>14/01/2018</a:t>
            </a:fld>
            <a:endParaRPr lang="en-GB" noProof="0" dirty="0"/>
          </a:p>
        </p:txBody>
      </p:sp>
      <p:sp>
        <p:nvSpPr>
          <p:cNvPr id="5" name="Объект 4"/>
          <p:cNvSpPr>
            <a:spLocks noGrp="1"/>
          </p:cNvSpPr>
          <p:nvPr>
            <p:ph idx="1"/>
          </p:nvPr>
        </p:nvSpPr>
        <p:spPr>
          <a:xfrm>
            <a:off x="469557" y="1730829"/>
            <a:ext cx="8316097" cy="4855322"/>
          </a:xfrm>
        </p:spPr>
        <p:txBody>
          <a:bodyPr/>
          <a:lstStyle/>
          <a:p>
            <a:pPr marL="342900" lvl="0" indent="-342900" eaLnBrk="0" hangingPunct="0">
              <a:spcBef>
                <a:spcPct val="20000"/>
              </a:spcBef>
              <a:spcAft>
                <a:spcPct val="0"/>
              </a:spcAft>
              <a:buClrTx/>
              <a:buFont typeface="Arial" pitchFamily="34" charset="0"/>
              <a:buChar char="•"/>
              <a:tabLst/>
            </a:pPr>
            <a:r>
              <a:rPr lang="ro-MO" sz="2300" kern="1200" dirty="0" smtClean="0">
                <a:solidFill>
                  <a:srgbClr val="000000"/>
                </a:solidFill>
                <a:latin typeface="Times New Roman" pitchFamily="18" charset="0"/>
                <a:cs typeface="Times New Roman" pitchFamily="18" charset="0"/>
              </a:rPr>
              <a:t>În cazul depistării unei oferte cu preţ anormal de mic, Comisia de achiziţii este obligată să asigure operatorului economic posibilitatea de a justifica preţul anormal de mic prin solicitarea precizărilor necesare în scris cu privire la această ofertă şi verifică explicaţiile prezentate. </a:t>
            </a:r>
          </a:p>
          <a:p>
            <a:pPr marL="342900" lvl="0" indent="-342900" eaLnBrk="0" hangingPunct="0">
              <a:spcBef>
                <a:spcPct val="20000"/>
              </a:spcBef>
              <a:spcAft>
                <a:spcPct val="0"/>
              </a:spcAft>
              <a:buClrTx/>
              <a:buFont typeface="Arial" pitchFamily="34" charset="0"/>
              <a:buChar char="•"/>
              <a:tabLst/>
            </a:pPr>
            <a:r>
              <a:rPr lang="ro-MO" sz="2300" kern="1200" dirty="0" smtClean="0">
                <a:solidFill>
                  <a:srgbClr val="000000"/>
                </a:solidFill>
                <a:latin typeface="Times New Roman" pitchFamily="18" charset="0"/>
                <a:cs typeface="Times New Roman" pitchFamily="18" charset="0"/>
              </a:rPr>
              <a:t>La etapa finalizării procesului de evaluare a ofertelor, Comisa:</a:t>
            </a:r>
          </a:p>
          <a:p>
            <a:pPr lvl="0" eaLnBrk="0" hangingPunct="0">
              <a:spcBef>
                <a:spcPct val="20000"/>
              </a:spcBef>
              <a:spcAft>
                <a:spcPct val="0"/>
              </a:spcAft>
              <a:buClrTx/>
              <a:tabLst/>
            </a:pPr>
            <a:r>
              <a:rPr lang="ro-MO" sz="2300" kern="1200" dirty="0" smtClean="0">
                <a:solidFill>
                  <a:srgbClr val="000000"/>
                </a:solidFill>
                <a:latin typeface="Times New Roman" pitchFamily="18" charset="0"/>
                <a:cs typeface="Times New Roman" pitchFamily="18" charset="0"/>
              </a:rPr>
              <a:t>a) întocmeşte şi semnează procesul-verbal privind evaluarea ofertelor; </a:t>
            </a:r>
          </a:p>
          <a:p>
            <a:pPr lvl="0" eaLnBrk="0" hangingPunct="0">
              <a:spcBef>
                <a:spcPct val="20000"/>
              </a:spcBef>
              <a:spcAft>
                <a:spcPct val="0"/>
              </a:spcAft>
              <a:buClrTx/>
              <a:tabLst/>
            </a:pPr>
            <a:r>
              <a:rPr lang="ro-MO" sz="2300" kern="1200" dirty="0" smtClean="0">
                <a:solidFill>
                  <a:srgbClr val="000000"/>
                </a:solidFill>
                <a:latin typeface="Times New Roman" pitchFamily="18" charset="0"/>
                <a:cs typeface="Times New Roman" pitchFamily="18" charset="0"/>
              </a:rPr>
              <a:t>b) transmite unităţilor responsabile ale beneficiarului numirea câştigătorului procedurii de achiziţii pentru încheierea contractului de achiziţii;</a:t>
            </a:r>
          </a:p>
          <a:p>
            <a:pPr lvl="0" algn="just" eaLnBrk="0" hangingPunct="0">
              <a:lnSpc>
                <a:spcPct val="107000"/>
              </a:lnSpc>
              <a:spcBef>
                <a:spcPct val="20000"/>
              </a:spcBef>
              <a:spcAft>
                <a:spcPct val="0"/>
              </a:spcAft>
              <a:buClrTx/>
              <a:tabLst/>
            </a:pPr>
            <a:endParaRPr lang="ru-RU" sz="2300" kern="1200" dirty="0">
              <a:solidFill>
                <a:prstClr val="black"/>
              </a:solidFill>
              <a:latin typeface="Times New Roman" pitchFamily="18" charset="0"/>
              <a:ea typeface="Calibri" pitchFamily="34" charset="0"/>
              <a:cs typeface="Times New Roman" pitchFamily="18" charset="0"/>
            </a:endParaRPr>
          </a:p>
          <a:p>
            <a:pPr marL="342900" lvl="0" indent="-342900" eaLnBrk="0" hangingPunct="0">
              <a:spcBef>
                <a:spcPct val="20000"/>
              </a:spcBef>
              <a:spcAft>
                <a:spcPct val="0"/>
              </a:spcAft>
              <a:buClrTx/>
              <a:buFont typeface="Arial" pitchFamily="34" charset="0"/>
              <a:buChar char="•"/>
              <a:tabLst/>
            </a:pPr>
            <a:endParaRPr lang="ru-RU" sz="2500" kern="1200" dirty="0">
              <a:solidFill>
                <a:prstClr val="black"/>
              </a:solidFill>
              <a:latin typeface="Myriad Pro"/>
            </a:endParaRPr>
          </a:p>
          <a:p>
            <a:endParaRPr lang="ru-RU" sz="2300" dirty="0">
              <a:latin typeface="Times New Roman" pitchFamily="18" charset="0"/>
              <a:cs typeface="Times New Roman" pitchFamily="18" charset="0"/>
            </a:endParaRPr>
          </a:p>
        </p:txBody>
      </p:sp>
      <p:pic>
        <p:nvPicPr>
          <p:cNvPr id="6"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344615"/>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5836" y="923436"/>
            <a:ext cx="7776000" cy="831886"/>
          </a:xfrm>
        </p:spPr>
        <p:txBody>
          <a:bodyPr/>
          <a:lstStyle/>
          <a:p>
            <a:pPr lvl="0" algn="ctr" eaLnBrk="0" hangingPunct="0"/>
            <a: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r>
              <a:rPr lang="ro-RO" altLang="ro-RO" sz="800" kern="1200" dirty="0">
                <a:solidFill>
                  <a:srgbClr val="000000"/>
                </a:solidFill>
                <a:latin typeface="Arial" charset="0"/>
                <a:ea typeface="+mn-ea"/>
                <a:cs typeface="+mn-cs"/>
              </a:rPr>
              <a:t/>
            </a:r>
            <a:br>
              <a:rPr lang="ro-RO" altLang="ro-RO" sz="800" kern="1200" dirty="0">
                <a:solidFill>
                  <a:srgbClr val="000000"/>
                </a:solidFill>
                <a:latin typeface="Arial" charset="0"/>
                <a:ea typeface="+mn-ea"/>
                <a:cs typeface="+mn-cs"/>
              </a:rPr>
            </a:b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r>
              <a:rPr lang="ro-RO" altLang="ro-RO" sz="900" kern="1200" dirty="0" smtClean="0">
                <a:solidFill>
                  <a:srgbClr val="A6A6A6"/>
                </a:solidFill>
                <a:latin typeface="Arial" panose="020B0604020202020204" pitchFamily="34" charset="0"/>
                <a:ea typeface="Calibri" panose="020F0502020204030204" pitchFamily="34" charset="0"/>
                <a:cs typeface="Calibri" panose="020F0502020204030204" pitchFamily="34" charset="0"/>
              </a:rPr>
              <a:t>”</a:t>
            </a:r>
            <a:br>
              <a:rPr lang="ro-RO" altLang="ro-RO" sz="900" kern="1200" dirty="0" smtClean="0">
                <a:solidFill>
                  <a:srgbClr val="A6A6A6"/>
                </a:solidFill>
                <a:latin typeface="Arial" panose="020B0604020202020204" pitchFamily="34" charset="0"/>
                <a:ea typeface="Calibri" panose="020F0502020204030204" pitchFamily="34" charset="0"/>
                <a:cs typeface="Calibri" panose="020F0502020204030204" pitchFamily="34" charset="0"/>
              </a:rPr>
            </a:br>
            <a:r>
              <a:rPr lang="ro-MO" altLang="ru-RU" sz="1800" b="1" kern="1200" dirty="0">
                <a:solidFill>
                  <a:srgbClr val="000000"/>
                </a:solidFill>
                <a:latin typeface="Times New Roman" pitchFamily="18" charset="0"/>
                <a:ea typeface="Calibri" pitchFamily="34" charset="0"/>
                <a:cs typeface="Times New Roman" pitchFamily="18" charset="0"/>
              </a:rPr>
              <a:t>Atribuirea contractului de achiziţii </a:t>
            </a: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
            </a:r>
            <a:b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br>
            <a:endParaRPr lang="ru-RU" dirty="0"/>
          </a:p>
        </p:txBody>
      </p:sp>
      <p:sp>
        <p:nvSpPr>
          <p:cNvPr id="3" name="Нижний колонтитул 2"/>
          <p:cNvSpPr>
            <a:spLocks noGrp="1"/>
          </p:cNvSpPr>
          <p:nvPr>
            <p:ph type="ftr" sz="quarter" idx="10"/>
          </p:nvPr>
        </p:nvSpPr>
        <p:spPr/>
        <p:txBody>
          <a:bodyPr/>
          <a:lstStyle/>
          <a:p>
            <a:r>
              <a:rPr lang="ro-MO" dirty="0" smtClean="0"/>
              <a:t>ANRE</a:t>
            </a:r>
            <a:endParaRPr lang="de-DE" dirty="0"/>
          </a:p>
        </p:txBody>
      </p:sp>
      <p:sp>
        <p:nvSpPr>
          <p:cNvPr id="4" name="Дата 3"/>
          <p:cNvSpPr>
            <a:spLocks noGrp="1"/>
          </p:cNvSpPr>
          <p:nvPr>
            <p:ph type="dt" sz="half" idx="11"/>
          </p:nvPr>
        </p:nvSpPr>
        <p:spPr/>
        <p:txBody>
          <a:bodyPr/>
          <a:lstStyle/>
          <a:p>
            <a:fld id="{0F9A5078-6F60-49E2-B50D-11C30D454C38}" type="datetime1">
              <a:rPr lang="en-GB" noProof="0" smtClean="0"/>
              <a:pPr/>
              <a:t>14/01/2018</a:t>
            </a:fld>
            <a:endParaRPr lang="en-GB" noProof="0" dirty="0"/>
          </a:p>
        </p:txBody>
      </p:sp>
      <p:sp>
        <p:nvSpPr>
          <p:cNvPr id="5" name="Объект 4"/>
          <p:cNvSpPr>
            <a:spLocks noGrp="1"/>
          </p:cNvSpPr>
          <p:nvPr>
            <p:ph idx="1"/>
          </p:nvPr>
        </p:nvSpPr>
        <p:spPr>
          <a:xfrm>
            <a:off x="259491" y="1730829"/>
            <a:ext cx="8612659" cy="4533171"/>
          </a:xfrm>
        </p:spPr>
        <p:txBody>
          <a:bodyPr/>
          <a:lstStyle/>
          <a:p>
            <a:pPr marL="342900" lvl="0" indent="-342900" eaLnBrk="0" hangingPunct="0">
              <a:spcBef>
                <a:spcPts val="0"/>
              </a:spcBef>
              <a:spcAft>
                <a:spcPct val="0"/>
              </a:spcAft>
              <a:buClrTx/>
              <a:buFont typeface="Arial" pitchFamily="34" charset="0"/>
              <a:buChar char="•"/>
              <a:tabLst/>
            </a:pPr>
            <a:r>
              <a:rPr lang="ro-MO" sz="2300" kern="1200" dirty="0" smtClean="0">
                <a:solidFill>
                  <a:srgbClr val="000000"/>
                </a:solidFill>
                <a:latin typeface="Times New Roman" pitchFamily="18" charset="0"/>
                <a:cs typeface="Times New Roman" pitchFamily="18" charset="0"/>
              </a:rPr>
              <a:t>În termen de 10 zile calendaristice după semnarea contractului de achiziţie, beneficiarul este obligat să publice pe pagina sa electronică informaţia privind încheierea contractului de achiziţie, cu specificarea denumirii operatorului economic cu care s-a încheiat contractul. </a:t>
            </a:r>
          </a:p>
          <a:p>
            <a:pPr marL="342900" lvl="0" indent="-342900" eaLnBrk="0" hangingPunct="0">
              <a:spcBef>
                <a:spcPts val="0"/>
              </a:spcBef>
              <a:spcAft>
                <a:spcPct val="0"/>
              </a:spcAft>
              <a:buClrTx/>
              <a:buFont typeface="Arial" pitchFamily="34" charset="0"/>
              <a:buChar char="•"/>
              <a:tabLst/>
            </a:pPr>
            <a:r>
              <a:rPr lang="ro-MO" sz="2300" kern="1200" dirty="0" smtClean="0">
                <a:solidFill>
                  <a:srgbClr val="000000"/>
                </a:solidFill>
                <a:latin typeface="Times New Roman" pitchFamily="18" charset="0"/>
                <a:cs typeface="Times New Roman" pitchFamily="18" charset="0"/>
              </a:rPr>
              <a:t>Se interzice impunerea de către beneficiar în sarcina operatorului economic de condiţii sau cerinţe noi care nu au fost prevăzute în documentaţia de atribuire şi care au ca efect majorarea preţului. </a:t>
            </a:r>
          </a:p>
          <a:p>
            <a:pPr marL="342900" lvl="0" indent="-342900" eaLnBrk="0" hangingPunct="0">
              <a:spcBef>
                <a:spcPts val="0"/>
              </a:spcBef>
              <a:spcAft>
                <a:spcPct val="0"/>
              </a:spcAft>
              <a:buClrTx/>
              <a:buFont typeface="Arial" pitchFamily="34" charset="0"/>
              <a:buChar char="•"/>
              <a:tabLst/>
            </a:pPr>
            <a:r>
              <a:rPr lang="ro-MO" sz="2300" kern="1200" dirty="0" smtClean="0">
                <a:solidFill>
                  <a:srgbClr val="000000"/>
                </a:solidFill>
                <a:latin typeface="Times New Roman" pitchFamily="18" charset="0"/>
                <a:cs typeface="Times New Roman" pitchFamily="18" charset="0"/>
              </a:rPr>
              <a:t>Se interzice modificarea clauzelor contractului cu scopul:</a:t>
            </a:r>
          </a:p>
          <a:p>
            <a:pPr lvl="0" eaLnBrk="0" hangingPunct="0">
              <a:spcBef>
                <a:spcPts val="0"/>
              </a:spcBef>
              <a:spcAft>
                <a:spcPct val="0"/>
              </a:spcAft>
              <a:buClrTx/>
              <a:tabLst/>
            </a:pPr>
            <a:r>
              <a:rPr lang="ro-MO" sz="2300" kern="1200" dirty="0" smtClean="0">
                <a:solidFill>
                  <a:srgbClr val="000000"/>
                </a:solidFill>
                <a:latin typeface="Times New Roman" pitchFamily="18" charset="0"/>
                <a:cs typeface="Times New Roman" pitchFamily="18" charset="0"/>
              </a:rPr>
              <a:t>a) majorării preţului pe unitate al obiectelor achiziţiilor;</a:t>
            </a:r>
          </a:p>
          <a:p>
            <a:pPr lvl="0" eaLnBrk="0" hangingPunct="0">
              <a:spcBef>
                <a:spcPts val="0"/>
              </a:spcBef>
              <a:spcAft>
                <a:spcPct val="0"/>
              </a:spcAft>
              <a:buClrTx/>
              <a:tabLst/>
            </a:pPr>
            <a:r>
              <a:rPr lang="ro-MO" sz="2300" kern="1200" dirty="0" smtClean="0">
                <a:solidFill>
                  <a:srgbClr val="000000"/>
                </a:solidFill>
                <a:latin typeface="Times New Roman" pitchFamily="18" charset="0"/>
                <a:cs typeface="Times New Roman" pitchFamily="18" charset="0"/>
              </a:rPr>
              <a:t>b) majorării valorii contractului;</a:t>
            </a:r>
          </a:p>
          <a:p>
            <a:pPr lvl="0" eaLnBrk="0" hangingPunct="0">
              <a:spcBef>
                <a:spcPts val="0"/>
              </a:spcBef>
              <a:spcAft>
                <a:spcPct val="0"/>
              </a:spcAft>
              <a:buClrTx/>
              <a:tabLst/>
            </a:pPr>
            <a:r>
              <a:rPr lang="ro-MO" sz="2300" kern="1200" dirty="0" smtClean="0">
                <a:solidFill>
                  <a:srgbClr val="000000"/>
                </a:solidFill>
                <a:latin typeface="Times New Roman" pitchFamily="18" charset="0"/>
                <a:cs typeface="Times New Roman" pitchFamily="18" charset="0"/>
              </a:rPr>
              <a:t>c) diminuării calităţii bunurilor, serviciilor sau lucrărilor;</a:t>
            </a:r>
          </a:p>
          <a:p>
            <a:pPr lvl="0" eaLnBrk="0" hangingPunct="0">
              <a:spcBef>
                <a:spcPts val="0"/>
              </a:spcBef>
              <a:spcAft>
                <a:spcPct val="0"/>
              </a:spcAft>
              <a:buClrTx/>
              <a:tabLst/>
            </a:pPr>
            <a:r>
              <a:rPr lang="ro-MO" sz="2300" kern="1200" dirty="0" smtClean="0">
                <a:solidFill>
                  <a:srgbClr val="000000"/>
                </a:solidFill>
                <a:latin typeface="Times New Roman" pitchFamily="18" charset="0"/>
                <a:cs typeface="Times New Roman" pitchFamily="18" charset="0"/>
              </a:rPr>
              <a:t>d) înrăutăţirii condiţiilor de plată în raport cu cele specificate în oferta câştigătoare.</a:t>
            </a:r>
          </a:p>
          <a:p>
            <a:endParaRPr lang="ru-RU" sz="2300" dirty="0">
              <a:latin typeface="Times New Roman" pitchFamily="18" charset="0"/>
              <a:cs typeface="Times New Roman" pitchFamily="18" charset="0"/>
            </a:endParaRPr>
          </a:p>
        </p:txBody>
      </p:sp>
      <p:pic>
        <p:nvPicPr>
          <p:cNvPr id="6"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913941"/>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5836" y="923436"/>
            <a:ext cx="7776000" cy="831886"/>
          </a:xfrm>
        </p:spPr>
        <p:txBody>
          <a:bodyPr/>
          <a:lstStyle/>
          <a:p>
            <a:pPr lvl="0" algn="ctr" eaLnBrk="0" hangingPunct="0"/>
            <a: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r>
              <a:rPr lang="ro-RO" altLang="ro-RO" sz="800" kern="1200" dirty="0">
                <a:solidFill>
                  <a:srgbClr val="000000"/>
                </a:solidFill>
                <a:latin typeface="Arial" charset="0"/>
                <a:ea typeface="+mn-ea"/>
                <a:cs typeface="+mn-cs"/>
              </a:rPr>
              <a:t/>
            </a:r>
            <a:br>
              <a:rPr lang="ro-RO" altLang="ro-RO" sz="800" kern="1200" dirty="0">
                <a:solidFill>
                  <a:srgbClr val="000000"/>
                </a:solidFill>
                <a:latin typeface="Arial" charset="0"/>
                <a:ea typeface="+mn-ea"/>
                <a:cs typeface="+mn-cs"/>
              </a:rPr>
            </a:b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r>
              <a:rPr lang="ro-RO" altLang="ro-RO" sz="900" kern="1200" dirty="0" smtClean="0">
                <a:solidFill>
                  <a:srgbClr val="A6A6A6"/>
                </a:solidFill>
                <a:latin typeface="Arial" panose="020B0604020202020204" pitchFamily="34" charset="0"/>
                <a:ea typeface="Calibri" panose="020F0502020204030204" pitchFamily="34" charset="0"/>
                <a:cs typeface="Calibri" panose="020F0502020204030204" pitchFamily="34" charset="0"/>
              </a:rPr>
              <a:t>”</a:t>
            </a:r>
            <a:br>
              <a:rPr lang="ro-RO" altLang="ro-RO" sz="900" kern="1200" dirty="0" smtClean="0">
                <a:solidFill>
                  <a:srgbClr val="A6A6A6"/>
                </a:solidFill>
                <a:latin typeface="Arial" panose="020B0604020202020204" pitchFamily="34" charset="0"/>
                <a:ea typeface="Calibri" panose="020F0502020204030204" pitchFamily="34" charset="0"/>
                <a:cs typeface="Calibri" panose="020F0502020204030204" pitchFamily="34" charset="0"/>
              </a:rPr>
            </a:br>
            <a:r>
              <a:rPr lang="ro-MO" altLang="ru-RU" sz="1800" b="1" kern="1200" dirty="0">
                <a:solidFill>
                  <a:srgbClr val="000000"/>
                </a:solidFill>
                <a:latin typeface="Times New Roman" pitchFamily="18" charset="0"/>
                <a:ea typeface="Calibri" pitchFamily="34" charset="0"/>
                <a:cs typeface="Times New Roman" pitchFamily="18" charset="0"/>
              </a:rPr>
              <a:t>Atribuirea contractului de achiziţii </a:t>
            </a: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
            </a:r>
            <a:b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br>
            <a:endParaRPr lang="ru-RU" dirty="0"/>
          </a:p>
        </p:txBody>
      </p:sp>
      <p:sp>
        <p:nvSpPr>
          <p:cNvPr id="3" name="Нижний колонтитул 2"/>
          <p:cNvSpPr>
            <a:spLocks noGrp="1"/>
          </p:cNvSpPr>
          <p:nvPr>
            <p:ph type="ftr" sz="quarter" idx="10"/>
          </p:nvPr>
        </p:nvSpPr>
        <p:spPr/>
        <p:txBody>
          <a:bodyPr/>
          <a:lstStyle/>
          <a:p>
            <a:r>
              <a:rPr lang="ro-MO" dirty="0" smtClean="0"/>
              <a:t>ANRE</a:t>
            </a:r>
            <a:endParaRPr lang="de-DE" dirty="0"/>
          </a:p>
        </p:txBody>
      </p:sp>
      <p:sp>
        <p:nvSpPr>
          <p:cNvPr id="4" name="Дата 3"/>
          <p:cNvSpPr>
            <a:spLocks noGrp="1"/>
          </p:cNvSpPr>
          <p:nvPr>
            <p:ph type="dt" sz="half" idx="11"/>
          </p:nvPr>
        </p:nvSpPr>
        <p:spPr/>
        <p:txBody>
          <a:bodyPr/>
          <a:lstStyle/>
          <a:p>
            <a:fld id="{0F9A5078-6F60-49E2-B50D-11C30D454C38}" type="datetime1">
              <a:rPr lang="en-GB" noProof="0" smtClean="0"/>
              <a:pPr/>
              <a:t>14/01/2018</a:t>
            </a:fld>
            <a:endParaRPr lang="en-GB" noProof="0" dirty="0"/>
          </a:p>
        </p:txBody>
      </p:sp>
      <p:sp>
        <p:nvSpPr>
          <p:cNvPr id="5" name="Объект 4"/>
          <p:cNvSpPr>
            <a:spLocks noGrp="1"/>
          </p:cNvSpPr>
          <p:nvPr>
            <p:ph idx="1"/>
          </p:nvPr>
        </p:nvSpPr>
        <p:spPr>
          <a:xfrm>
            <a:off x="259491" y="1730829"/>
            <a:ext cx="8612659" cy="4533171"/>
          </a:xfrm>
        </p:spPr>
        <p:txBody>
          <a:bodyPr/>
          <a:lstStyle/>
          <a:p>
            <a:pPr marL="342900" lvl="0" indent="-342900" eaLnBrk="0" hangingPunct="0">
              <a:spcBef>
                <a:spcPct val="20000"/>
              </a:spcBef>
              <a:spcAft>
                <a:spcPct val="0"/>
              </a:spcAft>
              <a:buClrTx/>
              <a:buFont typeface="Arial" pitchFamily="34" charset="0"/>
              <a:buChar char="•"/>
              <a:tabLst/>
            </a:pPr>
            <a:r>
              <a:rPr lang="ro-MO" sz="2200" kern="1200" dirty="0" smtClean="0">
                <a:solidFill>
                  <a:srgbClr val="000000"/>
                </a:solidFill>
                <a:latin typeface="Times New Roman" pitchFamily="18" charset="0"/>
                <a:cs typeface="Times New Roman" pitchFamily="18" charset="0"/>
              </a:rPr>
              <a:t>În cazul în care operatorul economic câştigător nu va încheia contractul de achiziţie în termenul stabilit de beneficiar sau operatorul economic refuză să prezinte garanţia contractuală, beneficiarul are dreptul:</a:t>
            </a:r>
          </a:p>
          <a:p>
            <a:pPr lvl="0" eaLnBrk="0" hangingPunct="0">
              <a:spcBef>
                <a:spcPct val="20000"/>
              </a:spcBef>
              <a:spcAft>
                <a:spcPct val="0"/>
              </a:spcAft>
              <a:buClrTx/>
              <a:tabLst/>
            </a:pPr>
            <a:r>
              <a:rPr lang="ro-MO" sz="2200" kern="1200" dirty="0" smtClean="0">
                <a:solidFill>
                  <a:srgbClr val="000000"/>
                </a:solidFill>
                <a:latin typeface="Times New Roman" pitchFamily="18" charset="0"/>
                <a:cs typeface="Times New Roman" pitchFamily="18" charset="0"/>
              </a:rPr>
              <a:t>a) să încheie contractul de achiziţie cu operatorul economic clasat pe locul doi al clasamentului;</a:t>
            </a:r>
          </a:p>
          <a:p>
            <a:pPr lvl="0" eaLnBrk="0" hangingPunct="0">
              <a:spcBef>
                <a:spcPct val="20000"/>
              </a:spcBef>
              <a:spcAft>
                <a:spcPct val="0"/>
              </a:spcAft>
              <a:buClrTx/>
              <a:tabLst/>
            </a:pPr>
            <a:r>
              <a:rPr lang="ro-MO" sz="2200" kern="1200" dirty="0" smtClean="0">
                <a:solidFill>
                  <a:srgbClr val="000000"/>
                </a:solidFill>
                <a:latin typeface="Times New Roman" pitchFamily="18" charset="0"/>
                <a:cs typeface="Times New Roman" pitchFamily="18" charset="0"/>
              </a:rPr>
              <a:t>b) să anuleze procedura de atribuire a contractului de achiziţie; </a:t>
            </a:r>
          </a:p>
          <a:p>
            <a:pPr lvl="0" eaLnBrk="0" hangingPunct="0">
              <a:spcBef>
                <a:spcPct val="20000"/>
              </a:spcBef>
              <a:spcAft>
                <a:spcPct val="0"/>
              </a:spcAft>
              <a:buClrTx/>
              <a:tabLst/>
            </a:pPr>
            <a:r>
              <a:rPr lang="ro-MO" sz="2200" kern="1200" dirty="0" smtClean="0">
                <a:solidFill>
                  <a:srgbClr val="000000"/>
                </a:solidFill>
                <a:latin typeface="Times New Roman" pitchFamily="18" charset="0"/>
                <a:cs typeface="Times New Roman" pitchFamily="18" charset="0"/>
              </a:rPr>
              <a:t>c) să includă ofertantul în lista de interdicţie.</a:t>
            </a:r>
          </a:p>
          <a:p>
            <a:pPr marL="342900" lvl="0" indent="-342900" eaLnBrk="0" hangingPunct="0">
              <a:spcBef>
                <a:spcPct val="20000"/>
              </a:spcBef>
              <a:spcAft>
                <a:spcPct val="0"/>
              </a:spcAft>
              <a:buClrTx/>
              <a:buFont typeface="Arial" pitchFamily="34" charset="0"/>
              <a:buChar char="•"/>
              <a:tabLst/>
            </a:pPr>
            <a:r>
              <a:rPr lang="ro-MO" sz="2200" kern="1200" dirty="0" smtClean="0">
                <a:solidFill>
                  <a:srgbClr val="000000"/>
                </a:solidFill>
                <a:latin typeface="Times New Roman" pitchFamily="18" charset="0"/>
                <a:cs typeface="Times New Roman" pitchFamily="18" charset="0"/>
              </a:rPr>
              <a:t>Beneficiarul este obligat să întocmească dosarul achiziţiei şi pe întreaga perioadă de implementare a contractului de achiziţie să-l suplimenteze cu documentele aferente acestuia. Dosarul achiziţiei se păstrează de către beneficiar pe un termen de minim 5 ani de la data executării contractului de achiziţii.</a:t>
            </a:r>
            <a:endParaRPr lang="ro-MO" sz="2200" kern="1200" dirty="0" smtClean="0">
              <a:solidFill>
                <a:prstClr val="black"/>
              </a:solidFill>
              <a:latin typeface="Times New Roman" pitchFamily="18" charset="0"/>
              <a:cs typeface="Times New Roman" pitchFamily="18" charset="0"/>
            </a:endParaRPr>
          </a:p>
          <a:p>
            <a:endParaRPr lang="ru-RU" sz="2300" dirty="0">
              <a:latin typeface="Times New Roman" pitchFamily="18" charset="0"/>
              <a:cs typeface="Times New Roman" pitchFamily="18" charset="0"/>
            </a:endParaRPr>
          </a:p>
        </p:txBody>
      </p:sp>
      <p:pic>
        <p:nvPicPr>
          <p:cNvPr id="6"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0575913"/>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5836" y="923436"/>
            <a:ext cx="7776000" cy="831886"/>
          </a:xfrm>
        </p:spPr>
        <p:txBody>
          <a:bodyPr/>
          <a:lstStyle/>
          <a:p>
            <a:pPr lvl="0" algn="ctr" eaLnBrk="0" hangingPunct="0"/>
            <a: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r>
              <a:rPr lang="ro-RO" altLang="ro-RO" sz="800" kern="1200" dirty="0">
                <a:solidFill>
                  <a:srgbClr val="000000"/>
                </a:solidFill>
                <a:latin typeface="Arial" charset="0"/>
                <a:ea typeface="+mn-ea"/>
                <a:cs typeface="+mn-cs"/>
              </a:rPr>
              <a:t/>
            </a:r>
            <a:br>
              <a:rPr lang="ro-RO" altLang="ro-RO" sz="800" kern="1200" dirty="0">
                <a:solidFill>
                  <a:srgbClr val="000000"/>
                </a:solidFill>
                <a:latin typeface="Arial" charset="0"/>
                <a:ea typeface="+mn-ea"/>
                <a:cs typeface="+mn-cs"/>
              </a:rPr>
            </a:b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r>
              <a:rPr lang="ro-RO" altLang="ro-RO" sz="900" kern="1200" dirty="0" smtClean="0">
                <a:solidFill>
                  <a:srgbClr val="A6A6A6"/>
                </a:solidFill>
                <a:latin typeface="Arial" panose="020B0604020202020204" pitchFamily="34" charset="0"/>
                <a:ea typeface="Calibri" panose="020F0502020204030204" pitchFamily="34" charset="0"/>
                <a:cs typeface="Calibri" panose="020F0502020204030204" pitchFamily="34" charset="0"/>
              </a:rPr>
              <a:t>”</a:t>
            </a:r>
            <a:br>
              <a:rPr lang="ro-RO" altLang="ro-RO" sz="900" kern="1200" dirty="0" smtClean="0">
                <a:solidFill>
                  <a:srgbClr val="A6A6A6"/>
                </a:solidFill>
                <a:latin typeface="Arial" panose="020B0604020202020204" pitchFamily="34" charset="0"/>
                <a:ea typeface="Calibri" panose="020F0502020204030204" pitchFamily="34" charset="0"/>
                <a:cs typeface="Calibri" panose="020F0502020204030204" pitchFamily="34" charset="0"/>
              </a:rPr>
            </a:br>
            <a:r>
              <a:rPr lang="ro-RO" sz="2000" b="1" kern="1200" dirty="0" smtClean="0">
                <a:solidFill>
                  <a:prstClr val="black"/>
                </a:solidFill>
                <a:latin typeface="Times New Roman" pitchFamily="18" charset="0"/>
                <a:cs typeface="Times New Roman" pitchFamily="18" charset="0"/>
              </a:rPr>
              <a:t>Forme de comunicare</a:t>
            </a: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
            </a:r>
            <a:b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br>
            <a:endParaRPr lang="ru-RU" dirty="0"/>
          </a:p>
        </p:txBody>
      </p:sp>
      <p:sp>
        <p:nvSpPr>
          <p:cNvPr id="3" name="Нижний колонтитул 2"/>
          <p:cNvSpPr>
            <a:spLocks noGrp="1"/>
          </p:cNvSpPr>
          <p:nvPr>
            <p:ph type="ftr" sz="quarter" idx="10"/>
          </p:nvPr>
        </p:nvSpPr>
        <p:spPr/>
        <p:txBody>
          <a:bodyPr/>
          <a:lstStyle/>
          <a:p>
            <a:r>
              <a:rPr lang="ro-MO" dirty="0" smtClean="0"/>
              <a:t>ANRE</a:t>
            </a:r>
            <a:endParaRPr lang="de-DE" dirty="0"/>
          </a:p>
        </p:txBody>
      </p:sp>
      <p:sp>
        <p:nvSpPr>
          <p:cNvPr id="4" name="Дата 3"/>
          <p:cNvSpPr>
            <a:spLocks noGrp="1"/>
          </p:cNvSpPr>
          <p:nvPr>
            <p:ph type="dt" sz="half" idx="11"/>
          </p:nvPr>
        </p:nvSpPr>
        <p:spPr/>
        <p:txBody>
          <a:bodyPr/>
          <a:lstStyle/>
          <a:p>
            <a:fld id="{0F9A5078-6F60-49E2-B50D-11C30D454C38}" type="datetime1">
              <a:rPr lang="en-GB" noProof="0" smtClean="0"/>
              <a:pPr/>
              <a:t>14/01/2018</a:t>
            </a:fld>
            <a:endParaRPr lang="en-GB" noProof="0" dirty="0"/>
          </a:p>
        </p:txBody>
      </p:sp>
      <p:sp>
        <p:nvSpPr>
          <p:cNvPr id="5" name="Объект 4"/>
          <p:cNvSpPr>
            <a:spLocks noGrp="1"/>
          </p:cNvSpPr>
          <p:nvPr>
            <p:ph idx="1"/>
          </p:nvPr>
        </p:nvSpPr>
        <p:spPr>
          <a:xfrm>
            <a:off x="259492" y="1730829"/>
            <a:ext cx="8200508" cy="4533171"/>
          </a:xfrm>
        </p:spPr>
        <p:txBody>
          <a:bodyPr/>
          <a:lstStyle/>
          <a:p>
            <a:pPr marL="342900" lvl="0" indent="-342900" eaLnBrk="0" hangingPunct="0">
              <a:spcBef>
                <a:spcPct val="20000"/>
              </a:spcBef>
              <a:spcAft>
                <a:spcPct val="0"/>
              </a:spcAft>
              <a:buClrTx/>
              <a:buFont typeface="Arial" pitchFamily="34" charset="0"/>
              <a:buChar char="•"/>
              <a:tabLst/>
            </a:pPr>
            <a:r>
              <a:rPr lang="ro-MO" sz="2300" kern="1200" dirty="0" smtClean="0">
                <a:solidFill>
                  <a:srgbClr val="000000"/>
                </a:solidFill>
                <a:latin typeface="Times New Roman" pitchFamily="18" charset="0"/>
                <a:cs typeface="Times New Roman" pitchFamily="18" charset="0"/>
              </a:rPr>
              <a:t>Toate comunicările şi schimburile de informaţii dintre beneficiar şi operatorii economici efectuate în procedura de achiziţii se realizează în formă scrisă şi urmează a fi înregistrate în momentul transmiterii şi primirii şi se includ în dosarul achiziţiei. </a:t>
            </a:r>
          </a:p>
          <a:p>
            <a:pPr marL="342900" lvl="0" indent="-342900" eaLnBrk="0" hangingPunct="0">
              <a:spcBef>
                <a:spcPct val="20000"/>
              </a:spcBef>
              <a:spcAft>
                <a:spcPct val="0"/>
              </a:spcAft>
              <a:buClrTx/>
              <a:buFont typeface="Arial" pitchFamily="34" charset="0"/>
              <a:buChar char="•"/>
              <a:tabLst/>
            </a:pPr>
            <a:r>
              <a:rPr lang="ro-MO" sz="2300" kern="1200" dirty="0" smtClean="0">
                <a:solidFill>
                  <a:srgbClr val="000000"/>
                </a:solidFill>
                <a:latin typeface="Times New Roman" pitchFamily="18" charset="0"/>
                <a:cs typeface="Times New Roman" pitchFamily="18" charset="0"/>
              </a:rPr>
              <a:t>Comunicările, schimburile de informaţii şi stocarea acestora se efectuează astfel încât să asigure posibilitatea de analizare de către beneficiar a conţinutului ofertelor numai după expirarea termenului prevăzut pentru deschiderea acestora.</a:t>
            </a:r>
          </a:p>
          <a:p>
            <a:endParaRPr lang="ru-RU" sz="2300" dirty="0">
              <a:latin typeface="Times New Roman" pitchFamily="18" charset="0"/>
              <a:cs typeface="Times New Roman" pitchFamily="18" charset="0"/>
            </a:endParaRPr>
          </a:p>
        </p:txBody>
      </p:sp>
      <p:pic>
        <p:nvPicPr>
          <p:cNvPr id="6"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788262"/>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5836" y="923436"/>
            <a:ext cx="7776000" cy="831886"/>
          </a:xfrm>
        </p:spPr>
        <p:txBody>
          <a:bodyPr/>
          <a:lstStyle/>
          <a:p>
            <a:pPr lvl="0" algn="ctr" eaLnBrk="0" hangingPunct="0"/>
            <a: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r>
              <a:rPr lang="ro-RO" altLang="ro-RO" sz="800" kern="1200" dirty="0">
                <a:solidFill>
                  <a:srgbClr val="000000"/>
                </a:solidFill>
                <a:latin typeface="Arial" charset="0"/>
                <a:ea typeface="+mn-ea"/>
                <a:cs typeface="+mn-cs"/>
              </a:rPr>
              <a:t/>
            </a:r>
            <a:br>
              <a:rPr lang="ro-RO" altLang="ro-RO" sz="800" kern="1200" dirty="0">
                <a:solidFill>
                  <a:srgbClr val="000000"/>
                </a:solidFill>
                <a:latin typeface="Arial" charset="0"/>
                <a:ea typeface="+mn-ea"/>
                <a:cs typeface="+mn-cs"/>
              </a:rPr>
            </a:b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r>
              <a:rPr lang="ro-RO" altLang="ro-RO" sz="900" kern="1200" dirty="0" smtClean="0">
                <a:solidFill>
                  <a:srgbClr val="A6A6A6"/>
                </a:solidFill>
                <a:latin typeface="Arial" panose="020B0604020202020204" pitchFamily="34" charset="0"/>
                <a:ea typeface="Calibri" panose="020F0502020204030204" pitchFamily="34" charset="0"/>
                <a:cs typeface="Calibri" panose="020F0502020204030204" pitchFamily="34" charset="0"/>
              </a:rPr>
              <a:t>”</a:t>
            </a:r>
            <a:br>
              <a:rPr lang="ro-RO" altLang="ro-RO" sz="900" kern="1200" dirty="0" smtClean="0">
                <a:solidFill>
                  <a:srgbClr val="A6A6A6"/>
                </a:solidFill>
                <a:latin typeface="Arial" panose="020B0604020202020204" pitchFamily="34" charset="0"/>
                <a:ea typeface="Calibri" panose="020F0502020204030204" pitchFamily="34" charset="0"/>
                <a:cs typeface="Calibri" panose="020F0502020204030204" pitchFamily="34" charset="0"/>
              </a:rPr>
            </a:br>
            <a:r>
              <a:rPr lang="vi-VN" altLang="ro-RO" sz="1800" b="1" kern="1200" dirty="0">
                <a:solidFill>
                  <a:srgbClr val="000000"/>
                </a:solidFill>
                <a:latin typeface="Times New Roman" pitchFamily="18" charset="0"/>
                <a:ea typeface="Calibri" pitchFamily="34" charset="0"/>
                <a:cs typeface="Times New Roman" pitchFamily="18" charset="0"/>
              </a:rPr>
              <a:t>Soluţionarea litigiilor şi răspunderea pentru încălcarea </a:t>
            </a:r>
            <a:r>
              <a:rPr lang="vi-VN" altLang="ro-RO" sz="1800" b="1" kern="1200" dirty="0" smtClean="0">
                <a:solidFill>
                  <a:srgbClr val="000000"/>
                </a:solidFill>
                <a:latin typeface="Times New Roman" pitchFamily="18" charset="0"/>
                <a:ea typeface="Calibri" pitchFamily="34" charset="0"/>
                <a:cs typeface="Times New Roman" pitchFamily="18" charset="0"/>
              </a:rPr>
              <a:t>Regulamentului</a:t>
            </a:r>
            <a:r>
              <a:rPr lang="ro-RO" altLang="ro-RO" sz="1800" b="1" kern="1200" dirty="0">
                <a:solidFill>
                  <a:srgbClr val="000000"/>
                </a:solidFill>
                <a:latin typeface="Times New Roman" pitchFamily="18" charset="0"/>
                <a:ea typeface="Calibri" pitchFamily="34" charset="0"/>
                <a:cs typeface="Times New Roman" pitchFamily="18" charset="0"/>
              </a:rPr>
              <a:t/>
            </a:r>
            <a:br>
              <a:rPr lang="ro-RO" altLang="ro-RO" sz="1800" b="1" kern="1200" dirty="0">
                <a:solidFill>
                  <a:srgbClr val="000000"/>
                </a:solidFill>
                <a:latin typeface="Times New Roman" pitchFamily="18" charset="0"/>
                <a:ea typeface="Calibri" pitchFamily="34" charset="0"/>
                <a:cs typeface="Times New Roman" pitchFamily="18" charset="0"/>
              </a:rPr>
            </a:br>
            <a:endParaRPr lang="ru-RU" sz="1800" b="1" kern="1200" dirty="0">
              <a:solidFill>
                <a:srgbClr val="000000"/>
              </a:solidFill>
              <a:latin typeface="Times New Roman" pitchFamily="18" charset="0"/>
              <a:ea typeface="Calibri" pitchFamily="34" charset="0"/>
              <a:cs typeface="Times New Roman" pitchFamily="18" charset="0"/>
            </a:endParaRPr>
          </a:p>
        </p:txBody>
      </p:sp>
      <p:sp>
        <p:nvSpPr>
          <p:cNvPr id="3" name="Нижний колонтитул 2"/>
          <p:cNvSpPr>
            <a:spLocks noGrp="1"/>
          </p:cNvSpPr>
          <p:nvPr>
            <p:ph type="ftr" sz="quarter" idx="10"/>
          </p:nvPr>
        </p:nvSpPr>
        <p:spPr/>
        <p:txBody>
          <a:bodyPr/>
          <a:lstStyle/>
          <a:p>
            <a:r>
              <a:rPr lang="ro-MO" dirty="0" smtClean="0"/>
              <a:t>ANRE</a:t>
            </a:r>
            <a:endParaRPr lang="de-DE" dirty="0"/>
          </a:p>
        </p:txBody>
      </p:sp>
      <p:sp>
        <p:nvSpPr>
          <p:cNvPr id="4" name="Дата 3"/>
          <p:cNvSpPr>
            <a:spLocks noGrp="1"/>
          </p:cNvSpPr>
          <p:nvPr>
            <p:ph type="dt" sz="half" idx="11"/>
          </p:nvPr>
        </p:nvSpPr>
        <p:spPr/>
        <p:txBody>
          <a:bodyPr/>
          <a:lstStyle/>
          <a:p>
            <a:fld id="{0F9A5078-6F60-49E2-B50D-11C30D454C38}" type="datetime1">
              <a:rPr lang="en-GB" noProof="0" smtClean="0"/>
              <a:pPr/>
              <a:t>14/01/2018</a:t>
            </a:fld>
            <a:endParaRPr lang="en-GB" noProof="0" dirty="0"/>
          </a:p>
        </p:txBody>
      </p:sp>
      <p:sp>
        <p:nvSpPr>
          <p:cNvPr id="5" name="Объект 4"/>
          <p:cNvSpPr>
            <a:spLocks noGrp="1"/>
          </p:cNvSpPr>
          <p:nvPr>
            <p:ph idx="1"/>
          </p:nvPr>
        </p:nvSpPr>
        <p:spPr>
          <a:xfrm>
            <a:off x="684000" y="1730829"/>
            <a:ext cx="7776000" cy="4533171"/>
          </a:xfrm>
        </p:spPr>
        <p:txBody>
          <a:bodyPr/>
          <a:lstStyle/>
          <a:p>
            <a:pPr marL="342900" lvl="0" indent="-342900" eaLnBrk="0" hangingPunct="0">
              <a:spcBef>
                <a:spcPct val="20000"/>
              </a:spcBef>
              <a:spcAft>
                <a:spcPct val="0"/>
              </a:spcAft>
              <a:buClrTx/>
              <a:buFont typeface="Arial" pitchFamily="34" charset="0"/>
              <a:buChar char="•"/>
              <a:tabLst/>
            </a:pPr>
            <a:r>
              <a:rPr lang="ro-MO" sz="2300" kern="1200" dirty="0" smtClean="0">
                <a:solidFill>
                  <a:prstClr val="black"/>
                </a:solidFill>
                <a:latin typeface="Times New Roman" pitchFamily="18" charset="0"/>
                <a:cs typeface="Times New Roman" pitchFamily="18" charset="0"/>
              </a:rPr>
              <a:t>Pentru nerespectarea Regulamentului, Agenţia este în drept să excludă din calculele tarifelor pentru producerea, transportul, distribuţia şi furnizarea reglementată a gazelor naturale, a energiei electrice şi a energiei termice, pentru furnizarea serviciului public de alimentare cu apă, de canalizare, cuantumul majorării achiziţiilor realizate cu derogare de la prevederile acestuia şi/sau va aplica sancţiunile prevăzute de Lege.</a:t>
            </a:r>
          </a:p>
          <a:p>
            <a:pPr marL="342900" lvl="0" indent="-342900" eaLnBrk="0" hangingPunct="0">
              <a:spcBef>
                <a:spcPct val="20000"/>
              </a:spcBef>
              <a:spcAft>
                <a:spcPct val="0"/>
              </a:spcAft>
              <a:buClrTx/>
              <a:buFont typeface="Arial" pitchFamily="34" charset="0"/>
              <a:buChar char="•"/>
              <a:tabLst/>
            </a:pPr>
            <a:r>
              <a:rPr lang="ro-MO" sz="2300" kern="1200" dirty="0" smtClean="0">
                <a:solidFill>
                  <a:prstClr val="black"/>
                </a:solidFill>
                <a:latin typeface="Times New Roman" pitchFamily="18" charset="0"/>
                <a:cs typeface="Times New Roman" pitchFamily="18" charset="0"/>
              </a:rPr>
              <a:t>* În scurt timp urmează a fi operate modificări la Codul Contravențional și Legea privind serviciul public de alimentare cu apă şi de canalizare și prevăzute amenzi pentru încălcarea reglementărilor aprobate de Agenție.</a:t>
            </a:r>
          </a:p>
          <a:p>
            <a:endParaRPr lang="ru-RU" sz="2300" dirty="0">
              <a:latin typeface="Times New Roman" pitchFamily="18" charset="0"/>
              <a:cs typeface="Times New Roman" pitchFamily="18" charset="0"/>
            </a:endParaRPr>
          </a:p>
        </p:txBody>
      </p:sp>
      <p:pic>
        <p:nvPicPr>
          <p:cNvPr id="6"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33826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o-MO" dirty="0" smtClean="0"/>
              <a:t>ANRE</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14/01/2018</a:t>
            </a:fld>
            <a:endParaRPr lang="en-GB" noProof="0" dirty="0"/>
          </a:p>
        </p:txBody>
      </p:sp>
      <p:sp>
        <p:nvSpPr>
          <p:cNvPr id="7" name="Titel 15"/>
          <p:cNvSpPr>
            <a:spLocks noGrp="1"/>
          </p:cNvSpPr>
          <p:nvPr>
            <p:ph type="title"/>
          </p:nvPr>
        </p:nvSpPr>
        <p:spPr>
          <a:xfrm>
            <a:off x="148741" y="1671122"/>
            <a:ext cx="8839199" cy="4590353"/>
          </a:xfrm>
        </p:spPr>
        <p:txBody>
          <a:bodyPr/>
          <a:lstStyle/>
          <a:p>
            <a:r>
              <a:rPr lang="ro-RO" sz="2300" kern="1200" dirty="0" smtClean="0">
                <a:solidFill>
                  <a:prstClr val="black"/>
                </a:solidFill>
                <a:latin typeface="Times New Roman"/>
                <a:ea typeface="+mn-ea"/>
                <a:cs typeface="+mn-cs"/>
              </a:rPr>
              <a:t>	</a:t>
            </a:r>
            <a:r>
              <a:rPr lang="vi-VN" sz="2300" kern="1200" dirty="0" smtClean="0">
                <a:solidFill>
                  <a:prstClr val="black"/>
                </a:solidFill>
                <a:latin typeface="Times New Roman"/>
                <a:ea typeface="+mn-ea"/>
                <a:cs typeface="+mn-cs"/>
              </a:rPr>
              <a:t>Regulament </a:t>
            </a:r>
            <a:r>
              <a:rPr lang="vi-VN" sz="2300" kern="1200" dirty="0">
                <a:solidFill>
                  <a:prstClr val="black"/>
                </a:solidFill>
                <a:latin typeface="Times New Roman"/>
                <a:ea typeface="+mn-ea"/>
                <a:cs typeface="+mn-cs"/>
              </a:rPr>
              <a:t>nu se aplică în cazurile în </a:t>
            </a:r>
            <a:r>
              <a:rPr lang="vi-VN" sz="2300" kern="1200" dirty="0" smtClean="0">
                <a:solidFill>
                  <a:prstClr val="black"/>
                </a:solidFill>
                <a:latin typeface="Times New Roman"/>
                <a:ea typeface="+mn-ea"/>
                <a:cs typeface="+mn-cs"/>
              </a:rPr>
              <a:t>care</a:t>
            </a:r>
            <a:r>
              <a:rPr lang="ro-RO" sz="2300" kern="1200" dirty="0" smtClean="0">
                <a:solidFill>
                  <a:prstClr val="black"/>
                </a:solidFill>
                <a:latin typeface="Times New Roman"/>
                <a:ea typeface="+mn-ea"/>
                <a:cs typeface="+mn-cs"/>
              </a:rPr>
              <a:t>:</a:t>
            </a:r>
            <a:br>
              <a:rPr lang="ro-RO" sz="2300" kern="1200" dirty="0" smtClean="0">
                <a:solidFill>
                  <a:prstClr val="black"/>
                </a:solidFill>
                <a:latin typeface="Times New Roman"/>
                <a:ea typeface="+mn-ea"/>
                <a:cs typeface="+mn-cs"/>
              </a:rPr>
            </a:br>
            <a:r>
              <a:rPr lang="ro-RO" sz="2300" kern="1200" dirty="0">
                <a:solidFill>
                  <a:prstClr val="black"/>
                </a:solidFill>
                <a:latin typeface="Times New Roman"/>
                <a:ea typeface="+mn-ea"/>
                <a:cs typeface="+mn-cs"/>
              </a:rPr>
              <a:t> </a:t>
            </a:r>
            <a:r>
              <a:rPr lang="ro-RO" sz="2300" kern="1200" dirty="0" smtClean="0">
                <a:solidFill>
                  <a:prstClr val="black"/>
                </a:solidFill>
                <a:latin typeface="Times New Roman"/>
                <a:ea typeface="+mn-ea"/>
                <a:cs typeface="+mn-cs"/>
              </a:rPr>
              <a:t>                                        </a:t>
            </a:r>
            <a:r>
              <a:rPr lang="ro-RO" sz="2300" b="1" kern="1200" dirty="0" smtClean="0">
                <a:solidFill>
                  <a:prstClr val="black"/>
                </a:solidFill>
                <a:latin typeface="Times New Roman"/>
                <a:ea typeface="+mn-ea"/>
                <a:cs typeface="+mn-cs"/>
              </a:rPr>
              <a:t>(excepții)</a:t>
            </a:r>
            <a:r>
              <a:rPr lang="ro-RO" sz="2300" kern="1200" dirty="0" smtClean="0">
                <a:solidFill>
                  <a:prstClr val="black"/>
                </a:solidFill>
                <a:latin typeface="Times New Roman"/>
                <a:ea typeface="+mn-ea"/>
                <a:cs typeface="+mn-cs"/>
              </a:rPr>
              <a:t/>
            </a:r>
            <a:br>
              <a:rPr lang="ro-RO" sz="2300" kern="1200" dirty="0" smtClean="0">
                <a:solidFill>
                  <a:prstClr val="black"/>
                </a:solidFill>
                <a:latin typeface="Times New Roman"/>
                <a:ea typeface="+mn-ea"/>
                <a:cs typeface="+mn-cs"/>
              </a:rPr>
            </a:br>
            <a:r>
              <a:rPr lang="vi-VN" sz="2300" kern="1200" dirty="0">
                <a:solidFill>
                  <a:prstClr val="black"/>
                </a:solidFill>
                <a:latin typeface="Times New Roman"/>
                <a:ea typeface="+mn-ea"/>
                <a:cs typeface="+mn-cs"/>
              </a:rPr>
              <a:t/>
            </a:r>
            <a:br>
              <a:rPr lang="vi-VN" sz="2300" kern="1200" dirty="0">
                <a:solidFill>
                  <a:prstClr val="black"/>
                </a:solidFill>
                <a:latin typeface="Times New Roman"/>
                <a:ea typeface="+mn-ea"/>
                <a:cs typeface="+mn-cs"/>
              </a:rPr>
            </a:br>
            <a:r>
              <a:rPr lang="vi-VN" sz="2300" kern="1200" dirty="0">
                <a:solidFill>
                  <a:prstClr val="black"/>
                </a:solidFill>
                <a:latin typeface="Times New Roman"/>
                <a:ea typeface="+mn-ea"/>
                <a:cs typeface="+mn-cs"/>
              </a:rPr>
              <a:t>a) valoare estimată este mai mică decât pragurile </a:t>
            </a:r>
            <a:r>
              <a:rPr lang="vi-VN" sz="2300" kern="1200" dirty="0" smtClean="0">
                <a:solidFill>
                  <a:prstClr val="black"/>
                </a:solidFill>
                <a:latin typeface="Times New Roman"/>
                <a:ea typeface="+mn-ea"/>
                <a:cs typeface="+mn-cs"/>
              </a:rPr>
              <a:t>valorice</a:t>
            </a:r>
            <a:r>
              <a:rPr lang="en-US" sz="2300" kern="1200" dirty="0" smtClean="0">
                <a:solidFill>
                  <a:prstClr val="black"/>
                </a:solidFill>
                <a:latin typeface="Times New Roman"/>
                <a:ea typeface="+mn-ea"/>
                <a:cs typeface="+mn-cs"/>
              </a:rPr>
              <a:t> (200/300)</a:t>
            </a:r>
            <a:r>
              <a:rPr lang="vi-VN" sz="2300" kern="1200" dirty="0" smtClean="0">
                <a:solidFill>
                  <a:prstClr val="black"/>
                </a:solidFill>
                <a:latin typeface="Times New Roman"/>
                <a:ea typeface="+mn-ea"/>
                <a:cs typeface="+mn-cs"/>
              </a:rPr>
              <a:t>;</a:t>
            </a:r>
            <a:r>
              <a:rPr lang="vi-VN" sz="2300" kern="1200" dirty="0">
                <a:solidFill>
                  <a:prstClr val="black"/>
                </a:solidFill>
                <a:latin typeface="Times New Roman"/>
                <a:ea typeface="+mn-ea"/>
                <a:cs typeface="+mn-cs"/>
              </a:rPr>
              <a:t/>
            </a:r>
            <a:br>
              <a:rPr lang="vi-VN" sz="2300" kern="1200" dirty="0">
                <a:solidFill>
                  <a:prstClr val="black"/>
                </a:solidFill>
                <a:latin typeface="Times New Roman"/>
                <a:ea typeface="+mn-ea"/>
                <a:cs typeface="+mn-cs"/>
              </a:rPr>
            </a:br>
            <a:r>
              <a:rPr lang="vi-VN" sz="2300" kern="1200" dirty="0">
                <a:solidFill>
                  <a:prstClr val="black"/>
                </a:solidFill>
                <a:latin typeface="Times New Roman"/>
                <a:ea typeface="+mn-ea"/>
                <a:cs typeface="+mn-cs"/>
              </a:rPr>
              <a:t>b) se atribuie în alte scopuri decât pentru activităţile </a:t>
            </a:r>
            <a:r>
              <a:rPr lang="vi-VN" sz="2300" kern="1200" dirty="0" smtClean="0">
                <a:solidFill>
                  <a:prstClr val="black"/>
                </a:solidFill>
                <a:latin typeface="Times New Roman"/>
                <a:ea typeface="+mn-ea"/>
                <a:cs typeface="+mn-cs"/>
              </a:rPr>
              <a:t>reglementate</a:t>
            </a:r>
            <a:r>
              <a:rPr lang="ro-RO" sz="2300" kern="1200" dirty="0" smtClean="0">
                <a:solidFill>
                  <a:prstClr val="black"/>
                </a:solidFill>
                <a:latin typeface="Times New Roman"/>
                <a:ea typeface="+mn-ea"/>
                <a:cs typeface="+mn-cs"/>
              </a:rPr>
              <a:t> </a:t>
            </a:r>
            <a:r>
              <a:rPr lang="en-US" sz="2300" kern="1200" dirty="0" smtClean="0">
                <a:solidFill>
                  <a:prstClr val="black"/>
                </a:solidFill>
                <a:latin typeface="Times New Roman"/>
                <a:ea typeface="+mn-ea"/>
                <a:cs typeface="+mn-cs"/>
              </a:rPr>
              <a:t>(</a:t>
            </a:r>
            <a:r>
              <a:rPr lang="ro-RO" sz="2300" kern="1200" dirty="0" smtClean="0">
                <a:solidFill>
                  <a:prstClr val="black"/>
                </a:solidFill>
                <a:latin typeface="Times New Roman"/>
                <a:ea typeface="+mn-ea"/>
                <a:cs typeface="+mn-cs"/>
              </a:rPr>
              <a:t>alte activități)</a:t>
            </a:r>
            <a:r>
              <a:rPr lang="vi-VN" sz="2300" kern="1200" dirty="0" smtClean="0">
                <a:solidFill>
                  <a:prstClr val="black"/>
                </a:solidFill>
                <a:latin typeface="Times New Roman"/>
                <a:ea typeface="+mn-ea"/>
                <a:cs typeface="+mn-cs"/>
              </a:rPr>
              <a:t>;</a:t>
            </a:r>
            <a:r>
              <a:rPr lang="vi-VN" sz="2300" kern="1200" dirty="0">
                <a:solidFill>
                  <a:prstClr val="black"/>
                </a:solidFill>
                <a:latin typeface="Times New Roman"/>
                <a:ea typeface="+mn-ea"/>
                <a:cs typeface="+mn-cs"/>
              </a:rPr>
              <a:t/>
            </a:r>
            <a:br>
              <a:rPr lang="vi-VN" sz="2300" kern="1200" dirty="0">
                <a:solidFill>
                  <a:prstClr val="black"/>
                </a:solidFill>
                <a:latin typeface="Times New Roman"/>
                <a:ea typeface="+mn-ea"/>
                <a:cs typeface="+mn-cs"/>
              </a:rPr>
            </a:br>
            <a:r>
              <a:rPr lang="vi-VN" sz="2300" kern="1200" dirty="0">
                <a:solidFill>
                  <a:prstClr val="black"/>
                </a:solidFill>
                <a:latin typeface="Times New Roman"/>
                <a:ea typeface="+mn-ea"/>
                <a:cs typeface="+mn-cs"/>
              </a:rPr>
              <a:t>c) se atribuie în scop de revânzare către </a:t>
            </a:r>
            <a:r>
              <a:rPr lang="vi-VN" sz="2300" kern="1200" dirty="0" smtClean="0">
                <a:solidFill>
                  <a:prstClr val="black"/>
                </a:solidFill>
                <a:latin typeface="Times New Roman"/>
                <a:ea typeface="+mn-ea"/>
                <a:cs typeface="+mn-cs"/>
              </a:rPr>
              <a:t>terţi</a:t>
            </a:r>
            <a:r>
              <a:rPr lang="ro-RO" sz="2300" kern="1200" dirty="0" smtClean="0">
                <a:solidFill>
                  <a:prstClr val="black"/>
                </a:solidFill>
                <a:latin typeface="Times New Roman"/>
                <a:ea typeface="+mn-ea"/>
                <a:cs typeface="+mn-cs"/>
              </a:rPr>
              <a:t> (se determină </a:t>
            </a:r>
            <a:r>
              <a:rPr lang="ro-RO" sz="2300" kern="1200" dirty="0" err="1" smtClean="0">
                <a:solidFill>
                  <a:prstClr val="black"/>
                </a:solidFill>
                <a:latin typeface="Times New Roman"/>
                <a:ea typeface="+mn-ea"/>
                <a:cs typeface="+mn-cs"/>
              </a:rPr>
              <a:t>pînă</a:t>
            </a:r>
            <a:r>
              <a:rPr lang="ro-RO" sz="2300" kern="1200" dirty="0" smtClean="0">
                <a:solidFill>
                  <a:prstClr val="black"/>
                </a:solidFill>
                <a:latin typeface="Times New Roman"/>
                <a:ea typeface="+mn-ea"/>
                <a:cs typeface="+mn-cs"/>
              </a:rPr>
              <a:t> la achiziție)</a:t>
            </a:r>
            <a:r>
              <a:rPr lang="vi-VN" sz="2300" kern="1200" dirty="0" smtClean="0">
                <a:solidFill>
                  <a:prstClr val="black"/>
                </a:solidFill>
                <a:latin typeface="Times New Roman"/>
                <a:ea typeface="+mn-ea"/>
                <a:cs typeface="+mn-cs"/>
              </a:rPr>
              <a:t>;</a:t>
            </a:r>
            <a:r>
              <a:rPr lang="vi-VN" sz="2300" kern="1200" dirty="0">
                <a:solidFill>
                  <a:prstClr val="black"/>
                </a:solidFill>
                <a:latin typeface="Times New Roman"/>
                <a:ea typeface="+mn-ea"/>
                <a:cs typeface="+mn-cs"/>
              </a:rPr>
              <a:t/>
            </a:r>
            <a:br>
              <a:rPr lang="vi-VN" sz="2300" kern="1200" dirty="0">
                <a:solidFill>
                  <a:prstClr val="black"/>
                </a:solidFill>
                <a:latin typeface="Times New Roman"/>
                <a:ea typeface="+mn-ea"/>
                <a:cs typeface="+mn-cs"/>
              </a:rPr>
            </a:br>
            <a:r>
              <a:rPr lang="vi-VN" sz="2300" kern="1200" dirty="0">
                <a:solidFill>
                  <a:prstClr val="black"/>
                </a:solidFill>
                <a:latin typeface="Times New Roman"/>
                <a:ea typeface="+mn-ea"/>
                <a:cs typeface="+mn-cs"/>
              </a:rPr>
              <a:t>d) au ca obiect procurarea sau locaţiunea de terenuri, de reţele, de elemente ale sistemelor publice de alimentare cu apă şi de canalizare, sau a drepturilor asupra </a:t>
            </a:r>
            <a:r>
              <a:rPr lang="vi-VN" sz="2300" kern="1200" dirty="0" smtClean="0">
                <a:solidFill>
                  <a:prstClr val="black"/>
                </a:solidFill>
                <a:latin typeface="Times New Roman"/>
                <a:ea typeface="+mn-ea"/>
                <a:cs typeface="+mn-cs"/>
              </a:rPr>
              <a:t>acestora</a:t>
            </a:r>
            <a:r>
              <a:rPr lang="ro-RO" sz="2300" kern="1200" dirty="0" smtClean="0">
                <a:solidFill>
                  <a:prstClr val="black"/>
                </a:solidFill>
                <a:latin typeface="Times New Roman"/>
                <a:ea typeface="+mn-ea"/>
                <a:cs typeface="+mn-cs"/>
              </a:rPr>
              <a:t> (cu excepția serviciilor financiare pentru procurarea acestora)</a:t>
            </a:r>
            <a:r>
              <a:rPr lang="vi-VN" sz="2300" kern="1200" dirty="0" smtClean="0">
                <a:solidFill>
                  <a:prstClr val="black"/>
                </a:solidFill>
                <a:latin typeface="Times New Roman"/>
                <a:ea typeface="+mn-ea"/>
                <a:cs typeface="+mn-cs"/>
              </a:rPr>
              <a:t>; </a:t>
            </a:r>
            <a:r>
              <a:rPr lang="vi-VN" sz="2300" kern="1200" dirty="0">
                <a:solidFill>
                  <a:prstClr val="black"/>
                </a:solidFill>
                <a:latin typeface="Times New Roman"/>
                <a:ea typeface="+mn-ea"/>
                <a:cs typeface="+mn-cs"/>
              </a:rPr>
              <a:t/>
            </a:r>
            <a:br>
              <a:rPr lang="vi-VN" sz="2300" kern="1200" dirty="0">
                <a:solidFill>
                  <a:prstClr val="black"/>
                </a:solidFill>
                <a:latin typeface="Times New Roman"/>
                <a:ea typeface="+mn-ea"/>
                <a:cs typeface="+mn-cs"/>
              </a:rPr>
            </a:br>
            <a:r>
              <a:rPr lang="vi-VN" sz="2000" dirty="0"/>
              <a:t/>
            </a:r>
            <a:br>
              <a:rPr lang="vi-VN" sz="2000" dirty="0"/>
            </a:br>
            <a:r>
              <a:rPr lang="vi-VN" sz="2300" kern="1200" dirty="0">
                <a:solidFill>
                  <a:prstClr val="black"/>
                </a:solidFill>
                <a:latin typeface="Times New Roman"/>
                <a:ea typeface="+mn-ea"/>
                <a:cs typeface="+mn-cs"/>
              </a:rPr>
              <a:t/>
            </a:r>
            <a:br>
              <a:rPr lang="vi-VN" sz="2300" kern="1200" dirty="0">
                <a:solidFill>
                  <a:prstClr val="black"/>
                </a:solidFill>
                <a:latin typeface="Times New Roman"/>
                <a:ea typeface="+mn-ea"/>
                <a:cs typeface="+mn-cs"/>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901681"/>
            <a:ext cx="71628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p>
          <a:p>
            <a:pPr lvl="0" algn="ctr"/>
            <a:r>
              <a:rPr lang="ro-MO" altLang="ru-RU" sz="1800" dirty="0">
                <a:solidFill>
                  <a:srgbClr val="000000"/>
                </a:solidFill>
                <a:latin typeface="Times New Roman" pitchFamily="18" charset="0"/>
                <a:ea typeface="Calibri" pitchFamily="34" charset="0"/>
                <a:cs typeface="Times New Roman" pitchFamily="18" charset="0"/>
              </a:rPr>
              <a:t>Domeniul și praguri de aplicare</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36426406"/>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de-DE" dirty="0" smtClean="0"/>
              <a:t>ANRE</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14/01/2018</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15" name="Datumsplatzhalter 3"/>
          <p:cNvSpPr txBox="1">
            <a:spLocks/>
          </p:cNvSpPr>
          <p:nvPr/>
        </p:nvSpPr>
        <p:spPr bwMode="auto">
          <a:xfrm>
            <a:off x="679450" y="6581775"/>
            <a:ext cx="1295400" cy="246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defPPr>
              <a:defRPr lang="de-DE"/>
            </a:defPPr>
            <a:lvl1pPr algn="l" rtl="0" eaLnBrk="0" fontAlgn="base" hangingPunct="0">
              <a:spcBef>
                <a:spcPct val="0"/>
              </a:spcBef>
              <a:spcAft>
                <a:spcPct val="0"/>
              </a:spcAft>
              <a:defRPr sz="1000" b="0" kern="1200">
                <a:solidFill>
                  <a:srgbClr val="6E6452"/>
                </a:solidFill>
                <a:latin typeface="Arial Narrow"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fld id="{1A768533-9F5A-4A96-B8F6-9A95114E0856}" type="datetime1">
              <a:rPr lang="en-GB" smtClean="0">
                <a:cs typeface="Arial" charset="0"/>
              </a:rPr>
              <a:pPr/>
              <a:t>14/01/2018</a:t>
            </a:fld>
            <a:endParaRPr lang="de-DE">
              <a:cs typeface="Arial" charset="0"/>
            </a:endParaRPr>
          </a:p>
        </p:txBody>
      </p:sp>
      <p:sp>
        <p:nvSpPr>
          <p:cNvPr id="16" name="Inhaltsplatzhalter 8"/>
          <p:cNvSpPr txBox="1">
            <a:spLocks/>
          </p:cNvSpPr>
          <p:nvPr/>
        </p:nvSpPr>
        <p:spPr>
          <a:xfrm>
            <a:off x="2433908" y="1620411"/>
            <a:ext cx="6262254" cy="2074863"/>
          </a:xfrm>
          <a:prstGeom prst="rect">
            <a:avLst/>
          </a:prstGeom>
        </p:spPr>
        <p:txBody>
          <a:bodyPr/>
          <a:lstStyle/>
          <a:p>
            <a:pPr algn="ctr">
              <a:spcAft>
                <a:spcPts val="600"/>
              </a:spcAft>
            </a:pPr>
            <a:endParaRPr lang="en-US" sz="2000" dirty="0">
              <a:solidFill>
                <a:srgbClr val="534B3E"/>
              </a:solidFill>
            </a:endParaRPr>
          </a:p>
          <a:p>
            <a:pPr algn="ctr">
              <a:spcAft>
                <a:spcPts val="600"/>
              </a:spcAft>
            </a:pPr>
            <a:endParaRPr lang="en-US" sz="2000" dirty="0">
              <a:solidFill>
                <a:srgbClr val="534B3E"/>
              </a:solidFill>
            </a:endParaRPr>
          </a:p>
          <a:p>
            <a:pPr>
              <a:spcAft>
                <a:spcPts val="300"/>
              </a:spcAft>
            </a:pPr>
            <a:r>
              <a:rPr lang="ro-RO" sz="2800" dirty="0" smtClean="0">
                <a:solidFill>
                  <a:srgbClr val="534B3E"/>
                </a:solidFill>
              </a:rPr>
              <a:t>Vă mulțumim pentru atenție</a:t>
            </a:r>
            <a:endParaRPr lang="en-GB" sz="2800" dirty="0">
              <a:solidFill>
                <a:srgbClr val="534B3E"/>
              </a:solidFill>
            </a:endParaRPr>
          </a:p>
          <a:p>
            <a:endParaRPr lang="en-GB" sz="1000" dirty="0">
              <a:solidFill>
                <a:srgbClr val="534B3E"/>
              </a:solidFill>
            </a:endParaRPr>
          </a:p>
        </p:txBody>
      </p:sp>
      <p:sp>
        <p:nvSpPr>
          <p:cNvPr id="17" name="Textfeld 9"/>
          <p:cNvSpPr txBox="1">
            <a:spLocks noChangeArrowheads="1"/>
          </p:cNvSpPr>
          <p:nvPr/>
        </p:nvSpPr>
        <p:spPr bwMode="auto">
          <a:xfrm>
            <a:off x="427153" y="5399463"/>
            <a:ext cx="1371600" cy="215900"/>
          </a:xfrm>
          <a:prstGeom prst="rect">
            <a:avLst/>
          </a:prstGeom>
          <a:noFill/>
          <a:ln>
            <a:noFill/>
          </a:ln>
          <a:extLst/>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defRPr/>
            </a:pPr>
            <a:r>
              <a:rPr lang="ro-RO" sz="800" b="0" dirty="0" smtClean="0">
                <a:solidFill>
                  <a:schemeClr val="tx2">
                    <a:lumMod val="75000"/>
                  </a:schemeClr>
                </a:solidFill>
              </a:rPr>
              <a:t>Proiect co-finanțat de</a:t>
            </a:r>
            <a:endParaRPr lang="en-GB" sz="800" b="0" dirty="0">
              <a:solidFill>
                <a:schemeClr val="tx2">
                  <a:lumMod val="75000"/>
                </a:schemeClr>
              </a:solidFill>
            </a:endParaRPr>
          </a:p>
        </p:txBody>
      </p:sp>
      <p:pic>
        <p:nvPicPr>
          <p:cNvPr id="18" name="Picture 11" descr="F:\Branding\EU\jaune.jpg"/>
          <p:cNvPicPr>
            <a:picLocks noChangeAspect="1" noChangeArrowheads="1"/>
          </p:cNvPicPr>
          <p:nvPr/>
        </p:nvPicPr>
        <p:blipFill>
          <a:blip r:embed="rId7"/>
          <a:srcRect/>
          <a:stretch>
            <a:fillRect/>
          </a:stretch>
        </p:blipFill>
        <p:spPr bwMode="auto">
          <a:xfrm>
            <a:off x="491056" y="5624205"/>
            <a:ext cx="1365250" cy="927100"/>
          </a:xfrm>
          <a:prstGeom prst="rect">
            <a:avLst/>
          </a:prstGeom>
          <a:noFill/>
          <a:ln w="9525">
            <a:noFill/>
            <a:miter lim="800000"/>
            <a:headEnd/>
            <a:tailEnd/>
          </a:ln>
        </p:spPr>
      </p:pic>
      <p:pic>
        <p:nvPicPr>
          <p:cNvPr id="19" name="Picture 11" descr="H:\bn4.jpg"/>
          <p:cNvPicPr>
            <a:picLocks noChangeAspect="1" noChangeArrowheads="1"/>
          </p:cNvPicPr>
          <p:nvPr/>
        </p:nvPicPr>
        <p:blipFill>
          <a:blip r:embed="rId8"/>
          <a:srcRect/>
          <a:stretch>
            <a:fillRect/>
          </a:stretch>
        </p:blipFill>
        <p:spPr bwMode="auto">
          <a:xfrm>
            <a:off x="2046511" y="5590073"/>
            <a:ext cx="1016000" cy="1025525"/>
          </a:xfrm>
          <a:prstGeom prst="rect">
            <a:avLst/>
          </a:prstGeom>
          <a:noFill/>
          <a:ln w="9525">
            <a:noFill/>
            <a:miter lim="800000"/>
            <a:headEnd/>
            <a:tailEnd/>
          </a:ln>
        </p:spPr>
      </p:pic>
      <p:pic>
        <p:nvPicPr>
          <p:cNvPr id="20" name="Picture 1"/>
          <p:cNvPicPr>
            <a:picLocks noChangeAspect="1"/>
          </p:cNvPicPr>
          <p:nvPr/>
        </p:nvPicPr>
        <p:blipFill>
          <a:blip r:embed="rId9"/>
          <a:srcRect/>
          <a:stretch>
            <a:fillRect/>
          </a:stretch>
        </p:blipFill>
        <p:spPr bwMode="auto">
          <a:xfrm>
            <a:off x="5258991" y="5624205"/>
            <a:ext cx="1639887" cy="957262"/>
          </a:xfrm>
          <a:prstGeom prst="rect">
            <a:avLst/>
          </a:prstGeom>
          <a:noFill/>
          <a:ln w="9525">
            <a:noFill/>
            <a:miter lim="800000"/>
            <a:headEnd/>
            <a:tailEnd/>
          </a:ln>
        </p:spPr>
      </p:pic>
      <p:sp>
        <p:nvSpPr>
          <p:cNvPr id="21" name="Textfeld 9"/>
          <p:cNvSpPr txBox="1">
            <a:spLocks noChangeArrowheads="1"/>
          </p:cNvSpPr>
          <p:nvPr/>
        </p:nvSpPr>
        <p:spPr bwMode="auto">
          <a:xfrm>
            <a:off x="6898878" y="5383151"/>
            <a:ext cx="1147762" cy="214313"/>
          </a:xfrm>
          <a:prstGeom prst="rect">
            <a:avLst/>
          </a:prstGeom>
          <a:noFill/>
          <a:ln>
            <a:noFill/>
          </a:ln>
          <a:extLst/>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defRPr/>
            </a:pPr>
            <a:r>
              <a:rPr lang="ro-RO" sz="800" b="0" dirty="0" smtClean="0">
                <a:solidFill>
                  <a:schemeClr val="tx2">
                    <a:lumMod val="75000"/>
                  </a:schemeClr>
                </a:solidFill>
              </a:rPr>
              <a:t>In cooperare cu</a:t>
            </a:r>
            <a:endParaRPr lang="ro-RO" sz="800" b="0" dirty="0">
              <a:solidFill>
                <a:schemeClr val="tx2">
                  <a:lumMod val="75000"/>
                </a:schemeClr>
              </a:solidFill>
            </a:endParaRPr>
          </a:p>
        </p:txBody>
      </p:sp>
      <p:pic>
        <p:nvPicPr>
          <p:cNvPr id="22" name="Picture 21"/>
          <p:cNvPicPr/>
          <p:nvPr/>
        </p:nvPicPr>
        <p:blipFill>
          <a:blip r:embed="rId10" cstate="print">
            <a:extLst>
              <a:ext uri="{28A0092B-C50C-407E-A947-70E740481C1C}">
                <a14:useLocalDpi xmlns:a14="http://schemas.microsoft.com/office/drawing/2010/main" val="0"/>
              </a:ext>
            </a:extLst>
          </a:blip>
          <a:stretch>
            <a:fillRect/>
          </a:stretch>
        </p:blipFill>
        <p:spPr>
          <a:xfrm>
            <a:off x="7752045" y="5540701"/>
            <a:ext cx="1071880" cy="1071880"/>
          </a:xfrm>
          <a:prstGeom prst="rect">
            <a:avLst/>
          </a:prstGeom>
        </p:spPr>
      </p:pic>
      <p:pic>
        <p:nvPicPr>
          <p:cNvPr id="23" name="Picture 22" descr="D:\Users\Desktop\logotype.pn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52716" y="5818037"/>
            <a:ext cx="1958975" cy="569595"/>
          </a:xfrm>
          <a:prstGeom prst="rect">
            <a:avLst/>
          </a:prstGeom>
          <a:noFill/>
          <a:ln>
            <a:noFill/>
          </a:ln>
        </p:spPr>
      </p:pic>
      <p:sp>
        <p:nvSpPr>
          <p:cNvPr id="24" name="CasetăText 1"/>
          <p:cNvSpPr txBox="1"/>
          <p:nvPr/>
        </p:nvSpPr>
        <p:spPr>
          <a:xfrm>
            <a:off x="1856306" y="3145976"/>
            <a:ext cx="5361912" cy="1723549"/>
          </a:xfrm>
          <a:prstGeom prst="rect">
            <a:avLst/>
          </a:prstGeom>
          <a:noFill/>
        </p:spPr>
        <p:txBody>
          <a:bodyPr wrap="square" rtlCol="0">
            <a:spAutoFit/>
          </a:bodyPr>
          <a:lstStyle/>
          <a:p>
            <a:pPr algn="ctr"/>
            <a:r>
              <a:rPr lang="ro-RO" sz="1400" b="0" u="sng" dirty="0" smtClean="0">
                <a:solidFill>
                  <a:schemeClr val="bg2">
                    <a:lumMod val="25000"/>
                  </a:schemeClr>
                </a:solidFill>
                <a:latin typeface="+mn-lt"/>
                <a:hlinkClick r:id="rId12"/>
              </a:rPr>
              <a:t>www.ifcaac.amac.md</a:t>
            </a:r>
            <a:r>
              <a:rPr lang="ro-RO" sz="1400" b="0" dirty="0" smtClean="0">
                <a:solidFill>
                  <a:schemeClr val="bg2">
                    <a:lumMod val="25000"/>
                  </a:schemeClr>
                </a:solidFill>
                <a:latin typeface="+mn-lt"/>
              </a:rPr>
              <a:t> </a:t>
            </a:r>
            <a:endParaRPr lang="ro-RO" sz="1400" b="0" dirty="0">
              <a:solidFill>
                <a:schemeClr val="bg2">
                  <a:lumMod val="25000"/>
                </a:schemeClr>
              </a:solidFill>
              <a:latin typeface="+mn-lt"/>
            </a:endParaRPr>
          </a:p>
          <a:p>
            <a:pPr algn="ctr"/>
            <a:r>
              <a:rPr lang="ro-RO" sz="1400" b="0" u="sng" dirty="0" smtClean="0">
                <a:solidFill>
                  <a:schemeClr val="bg2">
                    <a:lumMod val="25000"/>
                  </a:schemeClr>
                </a:solidFill>
                <a:latin typeface="+mn-lt"/>
              </a:rPr>
              <a:t>ifcaac@fua.utm.md</a:t>
            </a:r>
            <a:r>
              <a:rPr lang="ro-RO" sz="1400" b="0" dirty="0" smtClean="0">
                <a:solidFill>
                  <a:schemeClr val="bg2">
                    <a:lumMod val="25000"/>
                  </a:schemeClr>
                </a:solidFill>
                <a:latin typeface="+mn-lt"/>
              </a:rPr>
              <a:t> </a:t>
            </a:r>
            <a:endParaRPr lang="ro-RO" sz="1400" b="0" dirty="0">
              <a:solidFill>
                <a:schemeClr val="bg2">
                  <a:lumMod val="25000"/>
                </a:schemeClr>
              </a:solidFill>
              <a:latin typeface="+mn-lt"/>
            </a:endParaRPr>
          </a:p>
          <a:p>
            <a:pPr algn="ctr"/>
            <a:r>
              <a:rPr lang="ro-RO" sz="1400" b="0" dirty="0" smtClean="0">
                <a:solidFill>
                  <a:schemeClr val="bg2">
                    <a:lumMod val="25000"/>
                  </a:schemeClr>
                </a:solidFill>
                <a:latin typeface="+mn-lt"/>
              </a:rPr>
              <a:t>telefon</a:t>
            </a:r>
            <a:r>
              <a:rPr lang="ro-RO" sz="1400" b="0" dirty="0">
                <a:solidFill>
                  <a:schemeClr val="bg2">
                    <a:lumMod val="25000"/>
                  </a:schemeClr>
                </a:solidFill>
                <a:latin typeface="+mn-lt"/>
              </a:rPr>
              <a:t>: (022) 77-38 22</a:t>
            </a:r>
          </a:p>
          <a:p>
            <a:pPr algn="ctr"/>
            <a:r>
              <a:rPr lang="ro-RO" sz="1400" b="0" dirty="0">
                <a:solidFill>
                  <a:schemeClr val="bg2">
                    <a:lumMod val="25000"/>
                  </a:schemeClr>
                </a:solidFill>
                <a:latin typeface="+mn-lt"/>
              </a:rPr>
              <a:t> </a:t>
            </a:r>
          </a:p>
          <a:p>
            <a:pPr algn="ctr"/>
            <a:r>
              <a:rPr lang="ro-RO" sz="1400" b="0" u="sng">
                <a:solidFill>
                  <a:srgbClr val="7030A0"/>
                </a:solidFill>
                <a:latin typeface="+mn-lt"/>
              </a:rPr>
              <a:t>www.amac.md</a:t>
            </a:r>
            <a:r>
              <a:rPr lang="ro-RO" sz="1400" b="0">
                <a:solidFill>
                  <a:srgbClr val="7030A0"/>
                </a:solidFill>
                <a:latin typeface="+mn-lt"/>
              </a:rPr>
              <a:t> </a:t>
            </a:r>
            <a:endParaRPr lang="ro-RO" sz="1400" b="0" dirty="0">
              <a:solidFill>
                <a:schemeClr val="bg2">
                  <a:lumMod val="25000"/>
                </a:schemeClr>
              </a:solidFill>
              <a:latin typeface="+mn-lt"/>
            </a:endParaRPr>
          </a:p>
          <a:p>
            <a:pPr algn="ctr"/>
            <a:r>
              <a:rPr lang="ro-RO" sz="1400" b="0" u="sng" dirty="0" smtClean="0">
                <a:solidFill>
                  <a:schemeClr val="bg2">
                    <a:lumMod val="25000"/>
                  </a:schemeClr>
                </a:solidFill>
                <a:latin typeface="+mn-lt"/>
              </a:rPr>
              <a:t>apacanal@yandex.ru</a:t>
            </a:r>
            <a:r>
              <a:rPr lang="ro-RO" sz="1400" b="0" dirty="0" smtClean="0">
                <a:solidFill>
                  <a:schemeClr val="bg2">
                    <a:lumMod val="25000"/>
                  </a:schemeClr>
                </a:solidFill>
                <a:latin typeface="+mn-lt"/>
              </a:rPr>
              <a:t>  </a:t>
            </a:r>
            <a:endParaRPr lang="ro-RO" sz="1400" b="0" dirty="0">
              <a:solidFill>
                <a:schemeClr val="bg2">
                  <a:lumMod val="25000"/>
                </a:schemeClr>
              </a:solidFill>
              <a:latin typeface="+mn-lt"/>
            </a:endParaRPr>
          </a:p>
          <a:p>
            <a:pPr algn="ctr"/>
            <a:r>
              <a:rPr lang="ro-RO" sz="1400" b="0" dirty="0" smtClean="0">
                <a:solidFill>
                  <a:schemeClr val="bg2">
                    <a:lumMod val="25000"/>
                  </a:schemeClr>
                </a:solidFill>
                <a:latin typeface="+mn-lt"/>
              </a:rPr>
              <a:t>telefon</a:t>
            </a:r>
            <a:r>
              <a:rPr lang="ro-RO" sz="1400" b="0" dirty="0">
                <a:solidFill>
                  <a:schemeClr val="bg2">
                    <a:lumMod val="25000"/>
                  </a:schemeClr>
                </a:solidFill>
                <a:latin typeface="+mn-lt"/>
              </a:rPr>
              <a:t>: (022) 28-84-33</a:t>
            </a:r>
          </a:p>
          <a:p>
            <a:pPr algn="ctr"/>
            <a:endParaRPr lang="ro-RO" sz="800" b="0" dirty="0">
              <a:solidFill>
                <a:schemeClr val="bg2">
                  <a:lumMod val="25000"/>
                </a:schemeClr>
              </a:solidFill>
              <a:latin typeface="+mn-lt"/>
            </a:endParaRPr>
          </a:p>
        </p:txBody>
      </p:sp>
    </p:spTree>
    <p:extLst>
      <p:ext uri="{BB962C8B-B14F-4D97-AF65-F5344CB8AC3E}">
        <p14:creationId xmlns:p14="http://schemas.microsoft.com/office/powerpoint/2010/main" val="136737348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o-MO" dirty="0" smtClean="0"/>
              <a:t>ANRE</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14/01/2018</a:t>
            </a:fld>
            <a:endParaRPr lang="en-GB" noProof="0" dirty="0"/>
          </a:p>
        </p:txBody>
      </p:sp>
      <p:sp>
        <p:nvSpPr>
          <p:cNvPr id="7" name="Titel 15"/>
          <p:cNvSpPr>
            <a:spLocks noGrp="1"/>
          </p:cNvSpPr>
          <p:nvPr>
            <p:ph type="title"/>
          </p:nvPr>
        </p:nvSpPr>
        <p:spPr>
          <a:xfrm>
            <a:off x="148741" y="1671122"/>
            <a:ext cx="8839199" cy="4590353"/>
          </a:xfrm>
        </p:spPr>
        <p:txBody>
          <a:bodyPr/>
          <a:lstStyle/>
          <a:p>
            <a:r>
              <a:rPr lang="ro-RO" sz="2300" kern="1200" dirty="0" smtClean="0">
                <a:solidFill>
                  <a:prstClr val="black"/>
                </a:solidFill>
                <a:latin typeface="Times New Roman"/>
                <a:ea typeface="+mn-ea"/>
                <a:cs typeface="+mn-cs"/>
              </a:rPr>
              <a:t>	</a:t>
            </a:r>
            <a:r>
              <a:rPr lang="vi-VN" sz="2300" kern="1200" dirty="0" smtClean="0">
                <a:solidFill>
                  <a:prstClr val="black"/>
                </a:solidFill>
                <a:latin typeface="Times New Roman"/>
                <a:ea typeface="+mn-ea"/>
                <a:cs typeface="+mn-cs"/>
              </a:rPr>
              <a:t>Regulament </a:t>
            </a:r>
            <a:r>
              <a:rPr lang="vi-VN" sz="2300" kern="1200" dirty="0">
                <a:solidFill>
                  <a:prstClr val="black"/>
                </a:solidFill>
                <a:latin typeface="Times New Roman"/>
                <a:ea typeface="+mn-ea"/>
                <a:cs typeface="+mn-cs"/>
              </a:rPr>
              <a:t>nu se aplică în cazurile în care:</a:t>
            </a:r>
            <a:br>
              <a:rPr lang="vi-VN" sz="2300" kern="1200" dirty="0">
                <a:solidFill>
                  <a:prstClr val="black"/>
                </a:solidFill>
                <a:latin typeface="Times New Roman"/>
                <a:ea typeface="+mn-ea"/>
                <a:cs typeface="+mn-cs"/>
              </a:rPr>
            </a:br>
            <a:r>
              <a:rPr lang="ro-RO" sz="2300" kern="1200" dirty="0" smtClean="0">
                <a:solidFill>
                  <a:prstClr val="black"/>
                </a:solidFill>
                <a:latin typeface="Times New Roman"/>
                <a:ea typeface="+mn-ea"/>
                <a:cs typeface="+mn-cs"/>
              </a:rPr>
              <a:t>                                        </a:t>
            </a:r>
            <a:r>
              <a:rPr lang="ro-RO" sz="2300" b="1" kern="1200" dirty="0" smtClean="0">
                <a:solidFill>
                  <a:prstClr val="black"/>
                </a:solidFill>
                <a:latin typeface="Times New Roman"/>
              </a:rPr>
              <a:t>(excepții</a:t>
            </a:r>
            <a:r>
              <a:rPr lang="ro-RO" sz="2300" b="1" kern="1200" dirty="0">
                <a:solidFill>
                  <a:prstClr val="black"/>
                </a:solidFill>
                <a:latin typeface="Times New Roman"/>
              </a:rPr>
              <a:t>)</a:t>
            </a:r>
            <a:r>
              <a:rPr lang="ro-RO" sz="2300" kern="1200" dirty="0" smtClean="0">
                <a:solidFill>
                  <a:prstClr val="black"/>
                </a:solidFill>
                <a:latin typeface="Times New Roman"/>
                <a:ea typeface="+mn-ea"/>
                <a:cs typeface="+mn-cs"/>
              </a:rPr>
              <a:t/>
            </a:r>
            <a:br>
              <a:rPr lang="ro-RO" sz="2300" kern="1200" dirty="0" smtClean="0">
                <a:solidFill>
                  <a:prstClr val="black"/>
                </a:solidFill>
                <a:latin typeface="Times New Roman"/>
                <a:ea typeface="+mn-ea"/>
                <a:cs typeface="+mn-cs"/>
              </a:rPr>
            </a:br>
            <a:r>
              <a:rPr lang="vi-VN" sz="2300" kern="1200" dirty="0">
                <a:solidFill>
                  <a:prstClr val="black"/>
                </a:solidFill>
                <a:latin typeface="Times New Roman"/>
              </a:rPr>
              <a:t>e) se referă la prestarea </a:t>
            </a:r>
            <a:r>
              <a:rPr lang="vi-VN" sz="2300" kern="1200" dirty="0" smtClean="0">
                <a:solidFill>
                  <a:prstClr val="black"/>
                </a:solidFill>
                <a:latin typeface="Times New Roman"/>
              </a:rPr>
              <a:t>servicii</a:t>
            </a:r>
            <a:r>
              <a:rPr lang="ro-RO" sz="2300" kern="1200" dirty="0">
                <a:solidFill>
                  <a:prstClr val="black"/>
                </a:solidFill>
                <a:latin typeface="Times New Roman"/>
              </a:rPr>
              <a:t>lor</a:t>
            </a:r>
            <a:r>
              <a:rPr lang="vi-VN" sz="2300" kern="1200" dirty="0">
                <a:solidFill>
                  <a:prstClr val="black"/>
                </a:solidFill>
                <a:latin typeface="Times New Roman"/>
              </a:rPr>
              <a:t> financiare</a:t>
            </a:r>
            <a:r>
              <a:rPr lang="ro-RO" sz="2300" kern="1200" dirty="0">
                <a:solidFill>
                  <a:prstClr val="black"/>
                </a:solidFill>
                <a:latin typeface="Times New Roman"/>
              </a:rPr>
              <a:t> î</a:t>
            </a:r>
            <a:r>
              <a:rPr lang="vi-VN" sz="2300" kern="1200" dirty="0">
                <a:solidFill>
                  <a:prstClr val="black"/>
                </a:solidFill>
                <a:latin typeface="Times New Roman"/>
              </a:rPr>
              <a:t>n legătură cu emiterea, cumpărarea, vânzarea sau transferul valorilor mobiliare sau al altor instrumente financiare, în special în legătură cu operaţiunile de acumulare de bani şi/sau de </a:t>
            </a:r>
            <a:r>
              <a:rPr lang="vi-VN" sz="2300" kern="1200" dirty="0" smtClean="0">
                <a:solidFill>
                  <a:prstClr val="black"/>
                </a:solidFill>
                <a:latin typeface="Times New Roman"/>
              </a:rPr>
              <a:t>capital</a:t>
            </a:r>
            <a:r>
              <a:rPr lang="ro-RO" sz="2300" kern="1200" dirty="0">
                <a:solidFill>
                  <a:prstClr val="black"/>
                </a:solidFill>
                <a:latin typeface="Times New Roman"/>
              </a:rPr>
              <a:t>;</a:t>
            </a:r>
            <a:r>
              <a:rPr lang="vi-VN" sz="2300" kern="1200" dirty="0">
                <a:solidFill>
                  <a:prstClr val="black"/>
                </a:solidFill>
                <a:latin typeface="Times New Roman"/>
              </a:rPr>
              <a:t/>
            </a:r>
            <a:br>
              <a:rPr lang="vi-VN" sz="2300" kern="1200" dirty="0">
                <a:solidFill>
                  <a:prstClr val="black"/>
                </a:solidFill>
                <a:latin typeface="Times New Roman"/>
              </a:rPr>
            </a:br>
            <a:r>
              <a:rPr lang="vi-VN" sz="2300" kern="1200" dirty="0" smtClean="0">
                <a:solidFill>
                  <a:prstClr val="black"/>
                </a:solidFill>
                <a:latin typeface="Times New Roman"/>
                <a:ea typeface="+mn-ea"/>
                <a:cs typeface="+mn-cs"/>
              </a:rPr>
              <a:t>f</a:t>
            </a:r>
            <a:r>
              <a:rPr lang="vi-VN" sz="2300" kern="1200" dirty="0">
                <a:solidFill>
                  <a:prstClr val="black"/>
                </a:solidFill>
                <a:latin typeface="Times New Roman"/>
                <a:ea typeface="+mn-ea"/>
                <a:cs typeface="+mn-cs"/>
              </a:rPr>
              <a:t>) sunt atribuite unor operatori economici sau organe cu drept exclusiv de prestare a anumitor servicii, în conformitate cu legislaţia;</a:t>
            </a:r>
            <a:br>
              <a:rPr lang="vi-VN" sz="2300" kern="1200" dirty="0">
                <a:solidFill>
                  <a:prstClr val="black"/>
                </a:solidFill>
                <a:latin typeface="Times New Roman"/>
                <a:ea typeface="+mn-ea"/>
                <a:cs typeface="+mn-cs"/>
              </a:rPr>
            </a:br>
            <a:r>
              <a:rPr lang="vi-VN" sz="2300" kern="1200" dirty="0">
                <a:solidFill>
                  <a:prstClr val="black"/>
                </a:solidFill>
                <a:latin typeface="Times New Roman"/>
                <a:ea typeface="+mn-ea"/>
                <a:cs typeface="+mn-cs"/>
              </a:rPr>
              <a:t>g) se referă la angajarea forţei de muncă</a:t>
            </a:r>
            <a:r>
              <a:rPr lang="vi-VN" sz="2300" kern="1200" dirty="0" smtClean="0">
                <a:solidFill>
                  <a:prstClr val="black"/>
                </a:solidFill>
                <a:latin typeface="Times New Roman"/>
                <a:ea typeface="+mn-ea"/>
                <a:cs typeface="+mn-cs"/>
              </a:rPr>
              <a:t>;</a:t>
            </a:r>
            <a:r>
              <a:rPr lang="ro-RO" sz="2300" kern="1200" dirty="0" smtClean="0">
                <a:solidFill>
                  <a:prstClr val="black"/>
                </a:solidFill>
                <a:latin typeface="Times New Roman"/>
                <a:ea typeface="+mn-ea"/>
                <a:cs typeface="+mn-cs"/>
              </a:rPr>
              <a:t/>
            </a:r>
            <a:br>
              <a:rPr lang="ro-RO" sz="2300" kern="1200" dirty="0" smtClean="0">
                <a:solidFill>
                  <a:prstClr val="black"/>
                </a:solidFill>
                <a:latin typeface="Times New Roman"/>
                <a:ea typeface="+mn-ea"/>
                <a:cs typeface="+mn-cs"/>
              </a:rPr>
            </a:br>
            <a:r>
              <a:rPr lang="vi-VN" sz="2300" kern="1200" dirty="0">
                <a:solidFill>
                  <a:prstClr val="black"/>
                </a:solidFill>
                <a:latin typeface="Times New Roman"/>
                <a:ea typeface="+mn-ea"/>
                <a:cs typeface="+mn-cs"/>
              </a:rPr>
              <a:t>h) se atribuie achiziţionării de bunuri, de lucrări şi de servicii prestate de operatorii economici preţurile şi tarifele cărora sunt reglementate de stat </a:t>
            </a:r>
            <a:r>
              <a:rPr lang="vi-VN" sz="2300" kern="1200" dirty="0" smtClean="0">
                <a:solidFill>
                  <a:prstClr val="black"/>
                </a:solidFill>
                <a:latin typeface="Times New Roman"/>
                <a:ea typeface="+mn-ea"/>
                <a:cs typeface="+mn-cs"/>
              </a:rPr>
              <a:t>(gaze </a:t>
            </a:r>
            <a:r>
              <a:rPr lang="vi-VN" sz="2300" kern="1200" dirty="0">
                <a:solidFill>
                  <a:prstClr val="black"/>
                </a:solidFill>
                <a:latin typeface="Times New Roman"/>
                <a:ea typeface="+mn-ea"/>
                <a:cs typeface="+mn-cs"/>
              </a:rPr>
              <a:t>naturale, energie termică, energie electrică, transport feroviar);</a:t>
            </a:r>
            <a:br>
              <a:rPr lang="vi-VN" sz="2300" kern="1200" dirty="0">
                <a:solidFill>
                  <a:prstClr val="black"/>
                </a:solidFill>
                <a:latin typeface="Times New Roman"/>
                <a:ea typeface="+mn-ea"/>
                <a:cs typeface="+mn-cs"/>
              </a:rPr>
            </a:br>
            <a:r>
              <a:rPr lang="vi-VN" sz="2300" kern="1200" dirty="0">
                <a:solidFill>
                  <a:prstClr val="black"/>
                </a:solidFill>
                <a:latin typeface="Times New Roman"/>
                <a:ea typeface="+mn-ea"/>
                <a:cs typeface="+mn-cs"/>
              </a:rPr>
              <a:t/>
            </a:r>
            <a:br>
              <a:rPr lang="vi-VN" sz="2300" kern="1200" dirty="0">
                <a:solidFill>
                  <a:prstClr val="black"/>
                </a:solidFill>
                <a:latin typeface="Times New Roman"/>
                <a:ea typeface="+mn-ea"/>
                <a:cs typeface="+mn-cs"/>
              </a:rPr>
            </a:br>
            <a:r>
              <a:rPr lang="vi-VN" sz="2300" kern="1200" dirty="0">
                <a:solidFill>
                  <a:prstClr val="black"/>
                </a:solidFill>
                <a:latin typeface="Times New Roman"/>
                <a:ea typeface="+mn-ea"/>
                <a:cs typeface="+mn-cs"/>
              </a:rPr>
              <a:t/>
            </a:r>
            <a:br>
              <a:rPr lang="vi-VN" sz="2300" kern="1200" dirty="0">
                <a:solidFill>
                  <a:prstClr val="black"/>
                </a:solidFill>
                <a:latin typeface="Times New Roman"/>
                <a:ea typeface="+mn-ea"/>
                <a:cs typeface="+mn-cs"/>
              </a:rPr>
            </a:br>
            <a:r>
              <a:rPr lang="vi-VN" sz="2300" kern="1200" dirty="0">
                <a:solidFill>
                  <a:prstClr val="black"/>
                </a:solidFill>
                <a:latin typeface="Times New Roman"/>
                <a:ea typeface="+mn-ea"/>
                <a:cs typeface="+mn-cs"/>
              </a:rPr>
              <a:t/>
            </a:r>
            <a:br>
              <a:rPr lang="vi-VN" sz="2300" kern="1200" dirty="0">
                <a:solidFill>
                  <a:prstClr val="black"/>
                </a:solidFill>
                <a:latin typeface="Times New Roman"/>
                <a:ea typeface="+mn-ea"/>
                <a:cs typeface="+mn-cs"/>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901681"/>
            <a:ext cx="71628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p>
          <a:p>
            <a:pPr lvl="0" algn="ctr"/>
            <a:r>
              <a:rPr lang="ro-MO" altLang="ru-RU" sz="1800" dirty="0">
                <a:solidFill>
                  <a:srgbClr val="000000"/>
                </a:solidFill>
                <a:latin typeface="Times New Roman" pitchFamily="18" charset="0"/>
                <a:ea typeface="Calibri" pitchFamily="34" charset="0"/>
                <a:cs typeface="Times New Roman" pitchFamily="18" charset="0"/>
              </a:rPr>
              <a:t>Domeniul și praguri de aplicare</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4475016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5836" y="923436"/>
            <a:ext cx="7776000" cy="831886"/>
          </a:xfrm>
        </p:spPr>
        <p:txBody>
          <a:bodyPr/>
          <a:lstStyle/>
          <a:p>
            <a:pPr lvl="0" algn="ctr" eaLnBrk="0" hangingPunct="0"/>
            <a: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r>
              <a:rPr lang="ro-RO" altLang="ro-RO" sz="800" kern="1200" dirty="0">
                <a:solidFill>
                  <a:srgbClr val="000000"/>
                </a:solidFill>
                <a:latin typeface="Arial" charset="0"/>
                <a:ea typeface="+mn-ea"/>
                <a:cs typeface="+mn-cs"/>
              </a:rPr>
              <a:t/>
            </a:r>
            <a:br>
              <a:rPr lang="ro-RO" altLang="ro-RO" sz="800" kern="1200" dirty="0">
                <a:solidFill>
                  <a:srgbClr val="000000"/>
                </a:solidFill>
                <a:latin typeface="Arial" charset="0"/>
                <a:ea typeface="+mn-ea"/>
                <a:cs typeface="+mn-cs"/>
              </a:rPr>
            </a:b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r>
              <a:rPr lang="ro-RO" altLang="ro-RO" sz="900" kern="1200" dirty="0" smtClean="0">
                <a:solidFill>
                  <a:srgbClr val="A6A6A6"/>
                </a:solidFill>
                <a:latin typeface="Arial" panose="020B0604020202020204" pitchFamily="34" charset="0"/>
                <a:ea typeface="Calibri" panose="020F0502020204030204" pitchFamily="34" charset="0"/>
                <a:cs typeface="Calibri" panose="020F0502020204030204" pitchFamily="34" charset="0"/>
              </a:rPr>
              <a:t>”</a:t>
            </a:r>
            <a:br>
              <a:rPr lang="ro-RO" altLang="ro-RO" sz="900" kern="1200" dirty="0" smtClean="0">
                <a:solidFill>
                  <a:srgbClr val="A6A6A6"/>
                </a:solidFill>
                <a:latin typeface="Arial" panose="020B0604020202020204" pitchFamily="34" charset="0"/>
                <a:ea typeface="Calibri" panose="020F0502020204030204" pitchFamily="34" charset="0"/>
                <a:cs typeface="Calibri" panose="020F0502020204030204" pitchFamily="34" charset="0"/>
              </a:rPr>
            </a:br>
            <a:r>
              <a:rPr lang="ro-MO" altLang="ru-RU" sz="1800" b="1" kern="1200" dirty="0">
                <a:solidFill>
                  <a:srgbClr val="000000"/>
                </a:solidFill>
                <a:latin typeface="Times New Roman" pitchFamily="18" charset="0"/>
                <a:ea typeface="Calibri" pitchFamily="34" charset="0"/>
                <a:cs typeface="Times New Roman" pitchFamily="18" charset="0"/>
              </a:rPr>
              <a:t>Domeniul și praguri de </a:t>
            </a:r>
            <a:r>
              <a:rPr lang="ro-MO" altLang="ru-RU" sz="1800" b="1" kern="1200" dirty="0" smtClean="0">
                <a:solidFill>
                  <a:srgbClr val="000000"/>
                </a:solidFill>
                <a:latin typeface="Times New Roman" pitchFamily="18" charset="0"/>
                <a:ea typeface="Calibri" pitchFamily="34" charset="0"/>
                <a:cs typeface="Times New Roman" pitchFamily="18" charset="0"/>
              </a:rPr>
              <a:t>aplicare</a:t>
            </a:r>
            <a:br>
              <a:rPr lang="ro-MO" altLang="ru-RU" sz="1800" b="1" kern="1200" dirty="0" smtClean="0">
                <a:solidFill>
                  <a:srgbClr val="000000"/>
                </a:solidFill>
                <a:latin typeface="Times New Roman" pitchFamily="18" charset="0"/>
                <a:ea typeface="Calibri" pitchFamily="34" charset="0"/>
                <a:cs typeface="Times New Roman" pitchFamily="18" charset="0"/>
              </a:rPr>
            </a:b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
            </a:r>
            <a:b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br>
            <a:endParaRPr lang="ru-RU" dirty="0"/>
          </a:p>
        </p:txBody>
      </p:sp>
      <p:sp>
        <p:nvSpPr>
          <p:cNvPr id="3" name="Нижний колонтитул 2"/>
          <p:cNvSpPr>
            <a:spLocks noGrp="1"/>
          </p:cNvSpPr>
          <p:nvPr>
            <p:ph type="ftr" sz="quarter" idx="10"/>
          </p:nvPr>
        </p:nvSpPr>
        <p:spPr/>
        <p:txBody>
          <a:bodyPr/>
          <a:lstStyle/>
          <a:p>
            <a:r>
              <a:rPr lang="ro-MO" dirty="0" smtClean="0"/>
              <a:t>ANRE</a:t>
            </a:r>
            <a:endParaRPr lang="de-DE" dirty="0"/>
          </a:p>
        </p:txBody>
      </p:sp>
      <p:sp>
        <p:nvSpPr>
          <p:cNvPr id="4" name="Дата 3"/>
          <p:cNvSpPr>
            <a:spLocks noGrp="1"/>
          </p:cNvSpPr>
          <p:nvPr>
            <p:ph type="dt" sz="half" idx="11"/>
          </p:nvPr>
        </p:nvSpPr>
        <p:spPr/>
        <p:txBody>
          <a:bodyPr/>
          <a:lstStyle/>
          <a:p>
            <a:fld id="{0F9A5078-6F60-49E2-B50D-11C30D454C38}" type="datetime1">
              <a:rPr lang="en-GB" noProof="0" smtClean="0"/>
              <a:pPr/>
              <a:t>14/01/2018</a:t>
            </a:fld>
            <a:endParaRPr lang="en-GB" noProof="0" dirty="0"/>
          </a:p>
        </p:txBody>
      </p:sp>
      <p:sp>
        <p:nvSpPr>
          <p:cNvPr id="5" name="Объект 4"/>
          <p:cNvSpPr>
            <a:spLocks noGrp="1"/>
          </p:cNvSpPr>
          <p:nvPr>
            <p:ph idx="1"/>
          </p:nvPr>
        </p:nvSpPr>
        <p:spPr>
          <a:xfrm>
            <a:off x="296562" y="1606379"/>
            <a:ext cx="8513806" cy="4893276"/>
          </a:xfrm>
        </p:spPr>
        <p:txBody>
          <a:bodyPr/>
          <a:lstStyle/>
          <a:p>
            <a:pPr lvl="0" eaLnBrk="0" hangingPunct="0">
              <a:spcBef>
                <a:spcPct val="20000"/>
              </a:spcBef>
              <a:spcAft>
                <a:spcPct val="0"/>
              </a:spcAft>
              <a:buClrTx/>
              <a:tabLst/>
            </a:pPr>
            <a:r>
              <a:rPr lang="ro-RO" sz="2300" kern="1200" dirty="0" smtClean="0">
                <a:solidFill>
                  <a:prstClr val="black"/>
                </a:solidFill>
                <a:latin typeface="Times New Roman"/>
              </a:rPr>
              <a:t>	</a:t>
            </a:r>
            <a:r>
              <a:rPr lang="vi-VN" sz="2300" kern="1200" dirty="0" smtClean="0">
                <a:solidFill>
                  <a:prstClr val="black"/>
                </a:solidFill>
                <a:latin typeface="Times New Roman"/>
              </a:rPr>
              <a:t>Regulament </a:t>
            </a:r>
            <a:r>
              <a:rPr lang="vi-VN" sz="2300" kern="1200" dirty="0">
                <a:solidFill>
                  <a:prstClr val="black"/>
                </a:solidFill>
                <a:latin typeface="Times New Roman"/>
              </a:rPr>
              <a:t>nu se aplică în cazurile în care:</a:t>
            </a:r>
            <a:endParaRPr lang="ro-RO" sz="2300" kern="1200" dirty="0" smtClean="0">
              <a:solidFill>
                <a:prstClr val="black"/>
              </a:solidFill>
              <a:latin typeface="Times New Roman"/>
            </a:endParaRPr>
          </a:p>
          <a:p>
            <a:pPr lvl="0" eaLnBrk="0" hangingPunct="0">
              <a:spcBef>
                <a:spcPct val="20000"/>
              </a:spcBef>
              <a:spcAft>
                <a:spcPct val="0"/>
              </a:spcAft>
              <a:buClrTx/>
              <a:tabLst/>
            </a:pPr>
            <a:r>
              <a:rPr lang="ro-RO" sz="2300" b="1" kern="1200" dirty="0" smtClean="0">
                <a:solidFill>
                  <a:prstClr val="black"/>
                </a:solidFill>
                <a:latin typeface="Times New Roman"/>
              </a:rPr>
              <a:t>                                       (</a:t>
            </a:r>
            <a:r>
              <a:rPr lang="ro-RO" sz="2300" b="1" kern="1200" dirty="0">
                <a:solidFill>
                  <a:prstClr val="black"/>
                </a:solidFill>
                <a:latin typeface="Times New Roman"/>
              </a:rPr>
              <a:t>excepții)</a:t>
            </a:r>
            <a:endParaRPr lang="ro-RO" sz="2300" kern="1200" dirty="0">
              <a:solidFill>
                <a:prstClr val="black"/>
              </a:solidFill>
              <a:latin typeface="Times New Roman"/>
            </a:endParaRPr>
          </a:p>
          <a:p>
            <a:pPr lvl="0" eaLnBrk="0" hangingPunct="0">
              <a:spcBef>
                <a:spcPct val="20000"/>
              </a:spcBef>
              <a:spcAft>
                <a:spcPct val="0"/>
              </a:spcAft>
              <a:buClrTx/>
              <a:tabLst/>
            </a:pPr>
            <a:r>
              <a:rPr lang="vi-VN" sz="2300" kern="1200" dirty="0" smtClean="0">
                <a:solidFill>
                  <a:prstClr val="black"/>
                </a:solidFill>
                <a:latin typeface="Times New Roman"/>
              </a:rPr>
              <a:t>i</a:t>
            </a:r>
            <a:r>
              <a:rPr lang="vi-VN" sz="2300" kern="1200" dirty="0">
                <a:solidFill>
                  <a:prstClr val="black"/>
                </a:solidFill>
                <a:latin typeface="Times New Roman"/>
              </a:rPr>
              <a:t>) se atribuie la achiziţionarea de către beneficiar a bunurilor din rezervele materiale de stat şi de mobilizare;</a:t>
            </a:r>
            <a:br>
              <a:rPr lang="vi-VN" sz="2300" kern="1200" dirty="0">
                <a:solidFill>
                  <a:prstClr val="black"/>
                </a:solidFill>
                <a:latin typeface="Times New Roman"/>
              </a:rPr>
            </a:br>
            <a:r>
              <a:rPr lang="vi-VN" sz="2300" kern="1200" dirty="0">
                <a:solidFill>
                  <a:prstClr val="black"/>
                </a:solidFill>
                <a:latin typeface="Times New Roman"/>
              </a:rPr>
              <a:t>j) se reglementează conform normelor procedurale ale unui organism internaţional;</a:t>
            </a:r>
            <a:endParaRPr lang="ro-RO" sz="2300" kern="1200" dirty="0" smtClean="0">
              <a:solidFill>
                <a:srgbClr val="000000"/>
              </a:solidFill>
              <a:latin typeface="Times New Roman" pitchFamily="18" charset="0"/>
            </a:endParaRPr>
          </a:p>
          <a:p>
            <a:pPr lvl="0" eaLnBrk="0" hangingPunct="0">
              <a:spcBef>
                <a:spcPct val="20000"/>
              </a:spcBef>
              <a:spcAft>
                <a:spcPct val="0"/>
              </a:spcAft>
              <a:buClrTx/>
              <a:tabLst/>
            </a:pPr>
            <a:r>
              <a:rPr lang="vi-VN" sz="2300" kern="1200" dirty="0" smtClean="0">
                <a:solidFill>
                  <a:srgbClr val="000000"/>
                </a:solidFill>
                <a:latin typeface="Times New Roman" pitchFamily="18" charset="0"/>
              </a:rPr>
              <a:t>k</a:t>
            </a:r>
            <a:r>
              <a:rPr lang="vi-VN" sz="2300" kern="1200" dirty="0">
                <a:solidFill>
                  <a:srgbClr val="000000"/>
                </a:solidFill>
                <a:latin typeface="Times New Roman" pitchFamily="18" charset="0"/>
              </a:rPr>
              <a:t>) se referă la serviciile de arbitraj şi conciliere;</a:t>
            </a:r>
            <a:br>
              <a:rPr lang="vi-VN" sz="2300" kern="1200" dirty="0">
                <a:solidFill>
                  <a:srgbClr val="000000"/>
                </a:solidFill>
                <a:latin typeface="Times New Roman" pitchFamily="18" charset="0"/>
              </a:rPr>
            </a:br>
            <a:r>
              <a:rPr lang="vi-VN" sz="2300" kern="1200" dirty="0">
                <a:solidFill>
                  <a:srgbClr val="000000"/>
                </a:solidFill>
                <a:latin typeface="Times New Roman" pitchFamily="18" charset="0"/>
              </a:rPr>
              <a:t>l) se referă la serviciile de audit;</a:t>
            </a:r>
            <a:br>
              <a:rPr lang="vi-VN" sz="2300" kern="1200" dirty="0">
                <a:solidFill>
                  <a:srgbClr val="000000"/>
                </a:solidFill>
                <a:latin typeface="Times New Roman" pitchFamily="18" charset="0"/>
              </a:rPr>
            </a:br>
            <a:r>
              <a:rPr lang="vi-VN" sz="2300" kern="1200" dirty="0">
                <a:solidFill>
                  <a:srgbClr val="000000"/>
                </a:solidFill>
                <a:latin typeface="Times New Roman" pitchFamily="18" charset="0"/>
              </a:rPr>
              <a:t>m) se referă la serviciile prestate de executorii judecătoreşti şi de notari; </a:t>
            </a:r>
            <a:br>
              <a:rPr lang="vi-VN" sz="2300" kern="1200" dirty="0">
                <a:solidFill>
                  <a:srgbClr val="000000"/>
                </a:solidFill>
                <a:latin typeface="Times New Roman" pitchFamily="18" charset="0"/>
              </a:rPr>
            </a:br>
            <a:r>
              <a:rPr lang="vi-VN" sz="2300" kern="1200" dirty="0">
                <a:solidFill>
                  <a:srgbClr val="000000"/>
                </a:solidFill>
                <a:latin typeface="Times New Roman" pitchFamily="18" charset="0"/>
              </a:rPr>
              <a:t>n) se referă la încheierea contractelor pe piaţa energiei electrice şi gazelor naturale.</a:t>
            </a:r>
            <a:endParaRPr lang="ru-RU" sz="3200" kern="1200" dirty="0">
              <a:solidFill>
                <a:prstClr val="black"/>
              </a:solidFill>
              <a:latin typeface="Myriad Pro"/>
            </a:endParaRPr>
          </a:p>
          <a:p>
            <a:endParaRPr lang="ru-RU" sz="2300" dirty="0">
              <a:latin typeface="Times New Roman" pitchFamily="18" charset="0"/>
              <a:cs typeface="Times New Roman" pitchFamily="18" charset="0"/>
            </a:endParaRPr>
          </a:p>
        </p:txBody>
      </p:sp>
      <p:pic>
        <p:nvPicPr>
          <p:cNvPr id="6"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38032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5836" y="923436"/>
            <a:ext cx="7776000" cy="831886"/>
          </a:xfrm>
        </p:spPr>
        <p:txBody>
          <a:bodyPr/>
          <a:lstStyle/>
          <a:p>
            <a:pPr lvl="0" algn="ctr" eaLnBrk="0" hangingPunct="0"/>
            <a: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r>
              <a:rPr lang="ro-RO" altLang="ro-RO" sz="800" kern="1200" dirty="0">
                <a:solidFill>
                  <a:srgbClr val="000000"/>
                </a:solidFill>
                <a:latin typeface="Arial" charset="0"/>
                <a:ea typeface="+mn-ea"/>
                <a:cs typeface="+mn-cs"/>
              </a:rPr>
              <a:t/>
            </a:r>
            <a:br>
              <a:rPr lang="ro-RO" altLang="ro-RO" sz="800" kern="1200" dirty="0">
                <a:solidFill>
                  <a:srgbClr val="000000"/>
                </a:solidFill>
                <a:latin typeface="Arial" charset="0"/>
                <a:ea typeface="+mn-ea"/>
                <a:cs typeface="+mn-cs"/>
              </a:rPr>
            </a:b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r>
              <a:rPr lang="ro-RO" altLang="ro-RO" sz="900" kern="1200" dirty="0" smtClean="0">
                <a:solidFill>
                  <a:srgbClr val="A6A6A6"/>
                </a:solidFill>
                <a:latin typeface="Arial" panose="020B0604020202020204" pitchFamily="34" charset="0"/>
                <a:ea typeface="Calibri" panose="020F0502020204030204" pitchFamily="34" charset="0"/>
                <a:cs typeface="Calibri" panose="020F0502020204030204" pitchFamily="34" charset="0"/>
              </a:rPr>
              <a:t>”</a:t>
            </a:r>
            <a:br>
              <a:rPr lang="ro-RO" altLang="ro-RO" sz="900" kern="1200" dirty="0" smtClean="0">
                <a:solidFill>
                  <a:srgbClr val="A6A6A6"/>
                </a:solidFill>
                <a:latin typeface="Arial" panose="020B0604020202020204" pitchFamily="34" charset="0"/>
                <a:ea typeface="Calibri" panose="020F0502020204030204" pitchFamily="34" charset="0"/>
                <a:cs typeface="Calibri" panose="020F0502020204030204" pitchFamily="34" charset="0"/>
              </a:rPr>
            </a:br>
            <a:r>
              <a:rPr lang="ro-MO" altLang="ru-RU" sz="1800" b="1" kern="1200" dirty="0">
                <a:solidFill>
                  <a:srgbClr val="000000"/>
                </a:solidFill>
                <a:latin typeface="Times New Roman" pitchFamily="18" charset="0"/>
                <a:ea typeface="Calibri" pitchFamily="34" charset="0"/>
                <a:cs typeface="Times New Roman" pitchFamily="18" charset="0"/>
              </a:rPr>
              <a:t>II. Beneficiarul </a:t>
            </a:r>
            <a:r>
              <a:rPr lang="ro-MO" altLang="ru-RU" sz="1800" b="1" kern="1200" dirty="0" smtClean="0">
                <a:solidFill>
                  <a:srgbClr val="000000"/>
                </a:solidFill>
                <a:latin typeface="Times New Roman" pitchFamily="18" charset="0"/>
                <a:ea typeface="Calibri" pitchFamily="34" charset="0"/>
                <a:cs typeface="Times New Roman" pitchFamily="18" charset="0"/>
              </a:rPr>
              <a:t/>
            </a:r>
            <a:br>
              <a:rPr lang="ro-MO" altLang="ru-RU" sz="1800" b="1" kern="1200" dirty="0" smtClean="0">
                <a:solidFill>
                  <a:srgbClr val="000000"/>
                </a:solidFill>
                <a:latin typeface="Times New Roman" pitchFamily="18" charset="0"/>
                <a:ea typeface="Calibri" pitchFamily="34" charset="0"/>
                <a:cs typeface="Times New Roman" pitchFamily="18" charset="0"/>
              </a:rPr>
            </a:br>
            <a:r>
              <a:rPr lang="ro-MO" altLang="ru-RU" sz="1800" b="1" kern="1200" dirty="0" smtClean="0">
                <a:solidFill>
                  <a:srgbClr val="000000"/>
                </a:solidFill>
                <a:latin typeface="Times New Roman" pitchFamily="18" charset="0"/>
                <a:ea typeface="Calibri" pitchFamily="34" charset="0"/>
                <a:cs typeface="Times New Roman" pitchFamily="18" charset="0"/>
              </a:rPr>
              <a:t>Obligațiunile </a:t>
            </a:r>
            <a:r>
              <a:rPr lang="ro-MO" altLang="ru-RU" sz="1800" b="1" kern="1200" dirty="0">
                <a:solidFill>
                  <a:srgbClr val="000000"/>
                </a:solidFill>
                <a:latin typeface="Times New Roman" pitchFamily="18" charset="0"/>
                <a:ea typeface="Calibri" pitchFamily="34" charset="0"/>
                <a:cs typeface="Times New Roman" pitchFamily="18" charset="0"/>
              </a:rPr>
              <a:t>beneficiarului:</a:t>
            </a:r>
            <a:endParaRPr lang="ru-RU" dirty="0"/>
          </a:p>
        </p:txBody>
      </p:sp>
      <p:sp>
        <p:nvSpPr>
          <p:cNvPr id="3" name="Нижний колонтитул 2"/>
          <p:cNvSpPr>
            <a:spLocks noGrp="1"/>
          </p:cNvSpPr>
          <p:nvPr>
            <p:ph type="ftr" sz="quarter" idx="10"/>
          </p:nvPr>
        </p:nvSpPr>
        <p:spPr/>
        <p:txBody>
          <a:bodyPr/>
          <a:lstStyle/>
          <a:p>
            <a:r>
              <a:rPr lang="ro-MO" dirty="0" smtClean="0"/>
              <a:t>ANRE</a:t>
            </a:r>
            <a:endParaRPr lang="de-DE" dirty="0"/>
          </a:p>
        </p:txBody>
      </p:sp>
      <p:sp>
        <p:nvSpPr>
          <p:cNvPr id="4" name="Дата 3"/>
          <p:cNvSpPr>
            <a:spLocks noGrp="1"/>
          </p:cNvSpPr>
          <p:nvPr>
            <p:ph type="dt" sz="half" idx="11"/>
          </p:nvPr>
        </p:nvSpPr>
        <p:spPr/>
        <p:txBody>
          <a:bodyPr/>
          <a:lstStyle/>
          <a:p>
            <a:fld id="{0F9A5078-6F60-49E2-B50D-11C30D454C38}" type="datetime1">
              <a:rPr lang="en-GB" noProof="0" smtClean="0"/>
              <a:pPr/>
              <a:t>14/01/2018</a:t>
            </a:fld>
            <a:endParaRPr lang="en-GB" noProof="0" dirty="0"/>
          </a:p>
        </p:txBody>
      </p:sp>
      <p:sp>
        <p:nvSpPr>
          <p:cNvPr id="5" name="Объект 4"/>
          <p:cNvSpPr>
            <a:spLocks noGrp="1"/>
          </p:cNvSpPr>
          <p:nvPr>
            <p:ph idx="1"/>
          </p:nvPr>
        </p:nvSpPr>
        <p:spPr>
          <a:xfrm>
            <a:off x="333632" y="2090057"/>
            <a:ext cx="8126368" cy="4173943"/>
          </a:xfrm>
        </p:spPr>
        <p:txBody>
          <a:bodyPr/>
          <a:lstStyle/>
          <a:p>
            <a:pPr lvl="0" algn="just" eaLnBrk="0" hangingPunct="0">
              <a:lnSpc>
                <a:spcPct val="107000"/>
              </a:lnSpc>
              <a:spcBef>
                <a:spcPct val="20000"/>
              </a:spcBef>
              <a:spcAft>
                <a:spcPct val="0"/>
              </a:spcAft>
              <a:buClrTx/>
              <a:tabLst/>
            </a:pPr>
            <a:r>
              <a:rPr lang="ro-MO" altLang="ru-RU" sz="2300" kern="1200" dirty="0" smtClean="0">
                <a:solidFill>
                  <a:prstClr val="black"/>
                </a:solidFill>
                <a:latin typeface="Times New Roman" pitchFamily="18" charset="0"/>
                <a:cs typeface="Times New Roman" pitchFamily="18" charset="0"/>
              </a:rPr>
              <a:t>	Pentru </a:t>
            </a:r>
            <a:r>
              <a:rPr lang="ro-MO" altLang="ru-RU" sz="2300" kern="1200" dirty="0">
                <a:solidFill>
                  <a:prstClr val="black"/>
                </a:solidFill>
                <a:latin typeface="Times New Roman" pitchFamily="18" charset="0"/>
                <a:cs typeface="Times New Roman" pitchFamily="18" charset="0"/>
              </a:rPr>
              <a:t>realizarea obligaţiilor sale, în cadrul procesului de achiziţii, beneficiarul trebuie</a:t>
            </a:r>
            <a:r>
              <a:rPr lang="ro-MO" altLang="ru-RU" sz="2300" kern="1200" dirty="0" smtClean="0">
                <a:solidFill>
                  <a:prstClr val="black"/>
                </a:solidFill>
                <a:latin typeface="Times New Roman" pitchFamily="18" charset="0"/>
                <a:cs typeface="Times New Roman" pitchFamily="18" charset="0"/>
              </a:rPr>
              <a:t>:</a:t>
            </a:r>
          </a:p>
          <a:p>
            <a:pPr lvl="0" algn="just" eaLnBrk="0" hangingPunct="0">
              <a:lnSpc>
                <a:spcPct val="107000"/>
              </a:lnSpc>
              <a:spcBef>
                <a:spcPct val="20000"/>
              </a:spcBef>
              <a:spcAft>
                <a:spcPct val="0"/>
              </a:spcAft>
              <a:buClrTx/>
              <a:tabLst/>
            </a:pPr>
            <a:endParaRPr lang="ru-RU" altLang="ru-RU" sz="2300" kern="1200" dirty="0">
              <a:solidFill>
                <a:prstClr val="black"/>
              </a:solidFill>
              <a:latin typeface="Times New Roman" pitchFamily="18" charset="0"/>
              <a:ea typeface="Calibri" pitchFamily="34" charset="0"/>
              <a:cs typeface="Times New Roman" pitchFamily="18" charset="0"/>
            </a:endParaRPr>
          </a:p>
          <a:p>
            <a:pPr lvl="0" algn="just" eaLnBrk="0" hangingPunct="0">
              <a:lnSpc>
                <a:spcPct val="107000"/>
              </a:lnSpc>
              <a:spcBef>
                <a:spcPct val="20000"/>
              </a:spcBef>
              <a:spcAft>
                <a:spcPct val="0"/>
              </a:spcAft>
              <a:buClrTx/>
              <a:tabLst/>
            </a:pPr>
            <a:r>
              <a:rPr lang="ro-MO" altLang="ru-RU" sz="2300" kern="1200" dirty="0">
                <a:solidFill>
                  <a:prstClr val="black"/>
                </a:solidFill>
                <a:latin typeface="Times New Roman" pitchFamily="18" charset="0"/>
                <a:cs typeface="Times New Roman" pitchFamily="18" charset="0"/>
              </a:rPr>
              <a:t>a) să aprobe planurile anuale de achiziţii;</a:t>
            </a:r>
            <a:endParaRPr lang="ru-RU" altLang="ru-RU" sz="2300" kern="1200" dirty="0">
              <a:solidFill>
                <a:prstClr val="black"/>
              </a:solidFill>
              <a:latin typeface="Times New Roman" pitchFamily="18" charset="0"/>
              <a:ea typeface="Calibri" pitchFamily="34" charset="0"/>
              <a:cs typeface="Calibri" pitchFamily="34" charset="0"/>
            </a:endParaRPr>
          </a:p>
          <a:p>
            <a:pPr lvl="0" algn="just" eaLnBrk="0" hangingPunct="0">
              <a:lnSpc>
                <a:spcPct val="107000"/>
              </a:lnSpc>
              <a:spcBef>
                <a:spcPct val="20000"/>
              </a:spcBef>
              <a:spcAft>
                <a:spcPct val="0"/>
              </a:spcAft>
              <a:buClrTx/>
              <a:tabLst/>
            </a:pPr>
            <a:r>
              <a:rPr lang="ro-MO" altLang="ru-RU" sz="2300" kern="1200" dirty="0">
                <a:solidFill>
                  <a:prstClr val="black"/>
                </a:solidFill>
                <a:latin typeface="Times New Roman" pitchFamily="18" charset="0"/>
                <a:cs typeface="Times New Roman" pitchFamily="18" charset="0"/>
              </a:rPr>
              <a:t>b) să creeze comisii de achiziţii; </a:t>
            </a:r>
            <a:endParaRPr lang="ru-RU" altLang="ru-RU" sz="2300" kern="1200" dirty="0">
              <a:solidFill>
                <a:prstClr val="black"/>
              </a:solidFill>
              <a:latin typeface="Times New Roman" pitchFamily="18" charset="0"/>
              <a:ea typeface="Calibri" pitchFamily="34" charset="0"/>
              <a:cs typeface="Calibri" pitchFamily="34" charset="0"/>
            </a:endParaRPr>
          </a:p>
          <a:p>
            <a:pPr lvl="0" algn="just" eaLnBrk="0" hangingPunct="0">
              <a:lnSpc>
                <a:spcPct val="107000"/>
              </a:lnSpc>
              <a:spcBef>
                <a:spcPct val="20000"/>
              </a:spcBef>
              <a:spcAft>
                <a:spcPct val="0"/>
              </a:spcAft>
              <a:buClrTx/>
              <a:tabLst/>
            </a:pPr>
            <a:r>
              <a:rPr lang="ro-MO" altLang="ru-RU" sz="2300" kern="1200" dirty="0">
                <a:solidFill>
                  <a:prstClr val="black"/>
                </a:solidFill>
                <a:latin typeface="Times New Roman" pitchFamily="18" charset="0"/>
                <a:cs typeface="Times New Roman" pitchFamily="18" charset="0"/>
              </a:rPr>
              <a:t>c) să asigure participarea largă a operatorilor economici la procesul de achiziţii;</a:t>
            </a:r>
            <a:endParaRPr lang="ru-RU" altLang="ru-RU" sz="2300" kern="1200" dirty="0">
              <a:solidFill>
                <a:prstClr val="black"/>
              </a:solidFill>
              <a:latin typeface="Times New Roman" pitchFamily="18" charset="0"/>
              <a:ea typeface="Calibri" pitchFamily="34" charset="0"/>
              <a:cs typeface="Calibri" pitchFamily="34" charset="0"/>
            </a:endParaRPr>
          </a:p>
          <a:p>
            <a:pPr lvl="0" algn="just" eaLnBrk="0" hangingPunct="0">
              <a:lnSpc>
                <a:spcPct val="107000"/>
              </a:lnSpc>
              <a:spcBef>
                <a:spcPct val="20000"/>
              </a:spcBef>
              <a:spcAft>
                <a:spcPct val="0"/>
              </a:spcAft>
              <a:buClrTx/>
              <a:tabLst/>
            </a:pPr>
            <a:r>
              <a:rPr lang="ro-MO" altLang="ru-RU" sz="2300" kern="1200" dirty="0">
                <a:solidFill>
                  <a:prstClr val="black"/>
                </a:solidFill>
                <a:latin typeface="Times New Roman" pitchFamily="18" charset="0"/>
                <a:cs typeface="Times New Roman" pitchFamily="18" charset="0"/>
              </a:rPr>
              <a:t>d) să încheie contracte de achiziţii cu operatorii economici câştigători în cadrul procedurilor de achiziţii;</a:t>
            </a:r>
            <a:endParaRPr lang="ru-RU" altLang="ru-RU" sz="2300" kern="1200" dirty="0">
              <a:solidFill>
                <a:prstClr val="black"/>
              </a:solidFill>
              <a:latin typeface="Times New Roman" pitchFamily="18" charset="0"/>
              <a:ea typeface="Calibri" pitchFamily="34" charset="0"/>
              <a:cs typeface="Calibri" pitchFamily="34" charset="0"/>
            </a:endParaRPr>
          </a:p>
          <a:p>
            <a:endParaRPr lang="ru-RU" sz="2300" dirty="0">
              <a:latin typeface="Times New Roman" pitchFamily="18" charset="0"/>
              <a:cs typeface="Times New Roman" pitchFamily="18" charset="0"/>
            </a:endParaRPr>
          </a:p>
        </p:txBody>
      </p:sp>
      <p:pic>
        <p:nvPicPr>
          <p:cNvPr id="6"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440511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5836" y="923436"/>
            <a:ext cx="7776000" cy="831886"/>
          </a:xfrm>
        </p:spPr>
        <p:txBody>
          <a:bodyPr/>
          <a:lstStyle/>
          <a:p>
            <a:pPr lvl="0" algn="ctr" eaLnBrk="0" hangingPunct="0"/>
            <a: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t/>
            </a:r>
            <a:br>
              <a:rPr lang="ro-RO" altLang="ro-RO" sz="400" kern="12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r>
              <a:rPr lang="ro-RO" altLang="ro-RO" sz="800" kern="1200" dirty="0">
                <a:solidFill>
                  <a:srgbClr val="000000"/>
                </a:solidFill>
                <a:latin typeface="Arial" charset="0"/>
                <a:ea typeface="+mn-ea"/>
                <a:cs typeface="+mn-cs"/>
              </a:rPr>
              <a:t/>
            </a:r>
            <a:br>
              <a:rPr lang="ro-RO" altLang="ro-RO" sz="800" kern="1200" dirty="0">
                <a:solidFill>
                  <a:srgbClr val="000000"/>
                </a:solidFill>
                <a:latin typeface="Arial" charset="0"/>
                <a:ea typeface="+mn-ea"/>
                <a:cs typeface="+mn-cs"/>
              </a:rPr>
            </a:br>
            <a:r>
              <a:rPr lang="ro-RO" altLang="ro-RO" sz="900" kern="1200" dirty="0">
                <a:solidFill>
                  <a:srgbClr val="A6A6A6"/>
                </a:solidFill>
                <a:latin typeface="Arial" panose="020B0604020202020204" pitchFamily="34" charset="0"/>
                <a:ea typeface="Calibri" panose="020F0502020204030204" pitchFamily="34" charset="0"/>
                <a:cs typeface="Calibri" panose="020F0502020204030204" pitchFamily="34" charset="0"/>
              </a:rPr>
              <a:t>PENTRU MEMBRII ASOCIAȚIEI „MOLDOVA APĂ-CANAL</a:t>
            </a:r>
            <a:r>
              <a:rPr lang="ro-RO" altLang="ro-RO" sz="900" kern="1200" dirty="0" smtClean="0">
                <a:solidFill>
                  <a:srgbClr val="A6A6A6"/>
                </a:solidFill>
                <a:latin typeface="Arial" panose="020B0604020202020204" pitchFamily="34" charset="0"/>
                <a:ea typeface="Calibri" panose="020F0502020204030204" pitchFamily="34" charset="0"/>
                <a:cs typeface="Calibri" panose="020F0502020204030204" pitchFamily="34" charset="0"/>
              </a:rPr>
              <a:t>”</a:t>
            </a:r>
            <a:br>
              <a:rPr lang="ro-RO" altLang="ro-RO" sz="900" kern="1200" dirty="0" smtClean="0">
                <a:solidFill>
                  <a:srgbClr val="A6A6A6"/>
                </a:solidFill>
                <a:latin typeface="Arial" panose="020B0604020202020204" pitchFamily="34" charset="0"/>
                <a:ea typeface="Calibri" panose="020F0502020204030204" pitchFamily="34" charset="0"/>
                <a:cs typeface="Calibri" panose="020F0502020204030204" pitchFamily="34" charset="0"/>
              </a:rPr>
            </a:br>
            <a:r>
              <a:rPr lang="ro-MO" altLang="ru-RU" sz="1800" b="1" kern="1200" dirty="0">
                <a:solidFill>
                  <a:srgbClr val="000000"/>
                </a:solidFill>
                <a:latin typeface="Times New Roman" pitchFamily="18" charset="0"/>
                <a:ea typeface="Calibri" pitchFamily="34" charset="0"/>
                <a:cs typeface="Times New Roman" pitchFamily="18" charset="0"/>
              </a:rPr>
              <a:t>II. Beneficiarul </a:t>
            </a:r>
            <a:r>
              <a:rPr lang="ro-MO" altLang="ru-RU" sz="1800" b="1" kern="1200" dirty="0" smtClean="0">
                <a:solidFill>
                  <a:srgbClr val="000000"/>
                </a:solidFill>
                <a:latin typeface="Times New Roman" pitchFamily="18" charset="0"/>
                <a:ea typeface="Calibri" pitchFamily="34" charset="0"/>
                <a:cs typeface="Times New Roman" pitchFamily="18" charset="0"/>
              </a:rPr>
              <a:t/>
            </a:r>
            <a:br>
              <a:rPr lang="ro-MO" altLang="ru-RU" sz="1800" b="1" kern="1200" dirty="0" smtClean="0">
                <a:solidFill>
                  <a:srgbClr val="000000"/>
                </a:solidFill>
                <a:latin typeface="Times New Roman" pitchFamily="18" charset="0"/>
                <a:ea typeface="Calibri" pitchFamily="34" charset="0"/>
                <a:cs typeface="Times New Roman" pitchFamily="18" charset="0"/>
              </a:rPr>
            </a:br>
            <a:r>
              <a:rPr lang="ro-MO" altLang="ru-RU" sz="1800" b="1" kern="1200" dirty="0" smtClean="0">
                <a:solidFill>
                  <a:srgbClr val="000000"/>
                </a:solidFill>
                <a:latin typeface="Times New Roman" pitchFamily="18" charset="0"/>
                <a:ea typeface="Calibri" pitchFamily="34" charset="0"/>
                <a:cs typeface="Times New Roman" pitchFamily="18" charset="0"/>
              </a:rPr>
              <a:t>Obligațiunile </a:t>
            </a:r>
            <a:r>
              <a:rPr lang="ro-MO" altLang="ru-RU" sz="1800" b="1" kern="1200" dirty="0">
                <a:solidFill>
                  <a:srgbClr val="000000"/>
                </a:solidFill>
                <a:latin typeface="Times New Roman" pitchFamily="18" charset="0"/>
                <a:ea typeface="Calibri" pitchFamily="34" charset="0"/>
                <a:cs typeface="Times New Roman" pitchFamily="18" charset="0"/>
              </a:rPr>
              <a:t>beneficiarului:</a:t>
            </a:r>
            <a:endParaRPr lang="ru-RU" dirty="0"/>
          </a:p>
        </p:txBody>
      </p:sp>
      <p:sp>
        <p:nvSpPr>
          <p:cNvPr id="3" name="Нижний колонтитул 2"/>
          <p:cNvSpPr>
            <a:spLocks noGrp="1"/>
          </p:cNvSpPr>
          <p:nvPr>
            <p:ph type="ftr" sz="quarter" idx="10"/>
          </p:nvPr>
        </p:nvSpPr>
        <p:spPr/>
        <p:txBody>
          <a:bodyPr/>
          <a:lstStyle/>
          <a:p>
            <a:r>
              <a:rPr lang="ro-MO" dirty="0" smtClean="0"/>
              <a:t>ANRE</a:t>
            </a:r>
            <a:endParaRPr lang="de-DE" dirty="0"/>
          </a:p>
        </p:txBody>
      </p:sp>
      <p:sp>
        <p:nvSpPr>
          <p:cNvPr id="4" name="Дата 3"/>
          <p:cNvSpPr>
            <a:spLocks noGrp="1"/>
          </p:cNvSpPr>
          <p:nvPr>
            <p:ph type="dt" sz="half" idx="11"/>
          </p:nvPr>
        </p:nvSpPr>
        <p:spPr/>
        <p:txBody>
          <a:bodyPr/>
          <a:lstStyle/>
          <a:p>
            <a:fld id="{0F9A5078-6F60-49E2-B50D-11C30D454C38}" type="datetime1">
              <a:rPr lang="en-GB" noProof="0" smtClean="0"/>
              <a:pPr/>
              <a:t>14/01/2018</a:t>
            </a:fld>
            <a:endParaRPr lang="en-GB" noProof="0" dirty="0"/>
          </a:p>
        </p:txBody>
      </p:sp>
      <p:sp>
        <p:nvSpPr>
          <p:cNvPr id="5" name="Объект 4"/>
          <p:cNvSpPr>
            <a:spLocks noGrp="1"/>
          </p:cNvSpPr>
          <p:nvPr>
            <p:ph idx="1"/>
          </p:nvPr>
        </p:nvSpPr>
        <p:spPr>
          <a:xfrm>
            <a:off x="321275" y="2177143"/>
            <a:ext cx="8550875" cy="4086857"/>
          </a:xfrm>
        </p:spPr>
        <p:txBody>
          <a:bodyPr/>
          <a:lstStyle/>
          <a:p>
            <a:pPr lvl="0" algn="just" eaLnBrk="0" hangingPunct="0">
              <a:lnSpc>
                <a:spcPct val="107000"/>
              </a:lnSpc>
              <a:spcBef>
                <a:spcPct val="20000"/>
              </a:spcBef>
              <a:spcAft>
                <a:spcPct val="0"/>
              </a:spcAft>
              <a:buClrTx/>
              <a:tabLst/>
            </a:pPr>
            <a:r>
              <a:rPr lang="en-US" sz="2300" kern="1200" dirty="0">
                <a:solidFill>
                  <a:prstClr val="black"/>
                </a:solidFill>
                <a:latin typeface="Times New Roman"/>
              </a:rPr>
              <a:t> </a:t>
            </a:r>
            <a:r>
              <a:rPr lang="ro-RO" sz="2300" kern="1200" dirty="0" smtClean="0">
                <a:solidFill>
                  <a:prstClr val="black"/>
                </a:solidFill>
                <a:latin typeface="Times New Roman"/>
              </a:rPr>
              <a:t>	</a:t>
            </a:r>
            <a:r>
              <a:rPr lang="ro-MO" altLang="ru-RU" sz="2300" kern="1200" dirty="0">
                <a:solidFill>
                  <a:prstClr val="black"/>
                </a:solidFill>
                <a:latin typeface="Times New Roman" pitchFamily="18" charset="0"/>
                <a:cs typeface="Times New Roman" pitchFamily="18" charset="0"/>
              </a:rPr>
              <a:t>Pentru realizarea obligaţiilor sale, în cadrul procesului de achiziţii, beneficiarul trebuie</a:t>
            </a:r>
            <a:r>
              <a:rPr lang="ro-MO" altLang="ru-RU" sz="2300" kern="1200" dirty="0" smtClean="0">
                <a:solidFill>
                  <a:prstClr val="black"/>
                </a:solidFill>
                <a:latin typeface="Times New Roman" pitchFamily="18" charset="0"/>
                <a:cs typeface="Times New Roman" pitchFamily="18" charset="0"/>
              </a:rPr>
              <a:t>:</a:t>
            </a:r>
          </a:p>
          <a:p>
            <a:pPr lvl="0" algn="just" eaLnBrk="0" hangingPunct="0">
              <a:lnSpc>
                <a:spcPct val="107000"/>
              </a:lnSpc>
              <a:spcBef>
                <a:spcPct val="20000"/>
              </a:spcBef>
              <a:spcAft>
                <a:spcPct val="0"/>
              </a:spcAft>
              <a:buClrTx/>
              <a:tabLst/>
            </a:pPr>
            <a:endParaRPr lang="ru-RU" altLang="ru-RU" sz="2300" kern="1200" dirty="0">
              <a:solidFill>
                <a:prstClr val="black"/>
              </a:solidFill>
              <a:latin typeface="Times New Roman" pitchFamily="18" charset="0"/>
              <a:ea typeface="Calibri" pitchFamily="34" charset="0"/>
              <a:cs typeface="Times New Roman" pitchFamily="18" charset="0"/>
            </a:endParaRPr>
          </a:p>
          <a:p>
            <a:pPr lvl="0" algn="just" eaLnBrk="0" hangingPunct="0">
              <a:lnSpc>
                <a:spcPct val="107000"/>
              </a:lnSpc>
              <a:spcBef>
                <a:spcPct val="20000"/>
              </a:spcBef>
              <a:spcAft>
                <a:spcPct val="0"/>
              </a:spcAft>
              <a:buClrTx/>
              <a:tabLst/>
            </a:pPr>
            <a:r>
              <a:rPr lang="ro-MO" altLang="ru-RU" sz="2300" kern="1200" dirty="0" smtClean="0">
                <a:solidFill>
                  <a:prstClr val="black"/>
                </a:solidFill>
                <a:latin typeface="Times New Roman" pitchFamily="18" charset="0"/>
                <a:cs typeface="Times New Roman" pitchFamily="18" charset="0"/>
              </a:rPr>
              <a:t>e</a:t>
            </a:r>
            <a:r>
              <a:rPr lang="ro-MO" altLang="ru-RU" sz="2300" kern="1200" dirty="0">
                <a:solidFill>
                  <a:prstClr val="black"/>
                </a:solidFill>
                <a:latin typeface="Times New Roman" pitchFamily="18" charset="0"/>
                <a:cs typeface="Times New Roman" pitchFamily="18" charset="0"/>
              </a:rPr>
              <a:t>) să gestioneze realizarea contractelor de achiziţii încheiate în termenele şi condiţiile stabilite;</a:t>
            </a:r>
            <a:endParaRPr lang="ru-RU" altLang="ru-RU" sz="2300" kern="1200" dirty="0">
              <a:solidFill>
                <a:prstClr val="black"/>
              </a:solidFill>
              <a:latin typeface="Times New Roman" pitchFamily="18" charset="0"/>
              <a:ea typeface="Calibri" pitchFamily="34" charset="0"/>
              <a:cs typeface="Calibri" pitchFamily="34" charset="0"/>
            </a:endParaRPr>
          </a:p>
          <a:p>
            <a:pPr lvl="0" algn="just" eaLnBrk="0" hangingPunct="0">
              <a:lnSpc>
                <a:spcPct val="107000"/>
              </a:lnSpc>
              <a:spcBef>
                <a:spcPct val="20000"/>
              </a:spcBef>
              <a:spcAft>
                <a:spcPct val="0"/>
              </a:spcAft>
              <a:buClrTx/>
              <a:tabLst/>
            </a:pPr>
            <a:r>
              <a:rPr lang="vi-VN" altLang="ru-RU" sz="2300" kern="1200" dirty="0" smtClean="0">
                <a:solidFill>
                  <a:prstClr val="black"/>
                </a:solidFill>
                <a:latin typeface="Times New Roman" pitchFamily="18" charset="0"/>
                <a:cs typeface="Times New Roman" pitchFamily="18" charset="0"/>
              </a:rPr>
              <a:t>f</a:t>
            </a:r>
            <a:r>
              <a:rPr lang="vi-VN" altLang="ru-RU" sz="2300" kern="1200" dirty="0">
                <a:solidFill>
                  <a:prstClr val="black"/>
                </a:solidFill>
                <a:latin typeface="Times New Roman" pitchFamily="18" charset="0"/>
                <a:cs typeface="Times New Roman" pitchFamily="18" charset="0"/>
              </a:rPr>
              <a:t>) să asigure evidenţa, integritatea şi păstrarea tuturor documentelor întocmite, aplicate şi recepţionate în cadrul procedurilor de achiziţii minim 5 ani după executarea contractelor de achiziţii. </a:t>
            </a:r>
          </a:p>
          <a:p>
            <a:endParaRPr lang="ru-RU" sz="2300" dirty="0">
              <a:latin typeface="Times New Roman" pitchFamily="18" charset="0"/>
              <a:cs typeface="Times New Roman" pitchFamily="18" charset="0"/>
            </a:endParaRPr>
          </a:p>
        </p:txBody>
      </p:sp>
      <p:pic>
        <p:nvPicPr>
          <p:cNvPr id="6"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40488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GIZ_Banner_Kopfzeile-Ausland (3)">
  <a:themeElements>
    <a:clrScheme name="GIZ">
      <a:dk1>
        <a:srgbClr val="000000"/>
      </a:dk1>
      <a:lt1>
        <a:srgbClr val="FFFFFF"/>
      </a:lt1>
      <a:dk2>
        <a:srgbClr val="6E6452"/>
      </a:dk2>
      <a:lt2>
        <a:srgbClr val="D2CDC8"/>
      </a:lt2>
      <a:accent1>
        <a:srgbClr val="C80F0F"/>
      </a:accent1>
      <a:accent2>
        <a:srgbClr val="4B859F"/>
      </a:accent2>
      <a:accent3>
        <a:srgbClr val="B498BA"/>
      </a:accent3>
      <a:accent4>
        <a:srgbClr val="F3BF49"/>
      </a:accent4>
      <a:accent5>
        <a:srgbClr val="94B322"/>
      </a:accent5>
      <a:accent6>
        <a:srgbClr val="B4E3ED"/>
      </a:accent6>
      <a:hlink>
        <a:srgbClr val="0000FF"/>
      </a:hlink>
      <a:folHlink>
        <a:srgbClr val="800080"/>
      </a:folHlink>
    </a:clrScheme>
    <a:fontScheme name="GIZ Schrift">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GIZ_Banner_Kopfzeile-Ausland (3)</Template>
  <TotalTime>18910</TotalTime>
  <Words>3820</Words>
  <Application>Microsoft Office PowerPoint</Application>
  <PresentationFormat>On-screen Show (4:3)</PresentationFormat>
  <Paragraphs>356</Paragraphs>
  <Slides>50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Arial Narrow</vt:lpstr>
      <vt:lpstr>Calibri</vt:lpstr>
      <vt:lpstr>Myriad Pro</vt:lpstr>
      <vt:lpstr>Times New Roman</vt:lpstr>
      <vt:lpstr>GIZ_Banner_Kopfzeile-Ausland (3)</vt:lpstr>
      <vt:lpstr>Curs de instruire pentru angajații operatorilor „Apă-Canal”  Modulul 11:  Procedurile de achiziție a bunurilor, lucrărilor și serviciilor utilizate în activitatea titularilor de licențe din sectorul apă și canalizare Sesiunea 6:  Regulamentul privind procedurile de achiziţie a bunurilor, lucrărilor şi serviciilor utilizate în activitatea titularilor de licenţă din sectoarele electroenergetic, termoenergetic,  gazelor naturale şi a operatorilor care furnizează serviciul public de alimentarecu apă şi de canalizare nr. 24/2017 din 26.01.2017  Expert  Andrei Adam Agenția Națională pentru Reglamentare în Energetică 17 – 24 – 31 ianuarie 2018,  Chișinău</vt:lpstr>
      <vt:lpstr>   Obiectiv:  Reglementarea procedurilor de achiziţie a bunurilor, lucrărilor şi serviciilor utilizate în activitatea titularilor de licenţă  care furnizează serviciul public de alimentare cu apă şi de canalizare.</vt:lpstr>
      <vt:lpstr>1) stabilirea procedurilor clare şi transparente ce urmează a fi respectate în procesul de achiziţie a bunurilor, lucrărilor şi serviciilor, solicitate de către Beneficiar a fi incluse în scopuri tarifare; 2) dezvoltarea concurenţei, eficientizarea achiziţiilor;  3) asigurarea respectării principiilor cheltuielilor minime şi eficienţei maxime;  4) asigurarea stabilirii tarifelor în baza cheltuielilor justificate şi strict necesare pentru desfăşurarea activităţii de producere, transport, distribuţie şi furnizare la preţuri reglementate a gazelor naturale, a energiei electrice, a energiei termice şi de furnizare a serviciului public de alimentare cu apă, de canalizare.</vt:lpstr>
      <vt:lpstr>    Regulamentul este obligatoriu pentru titularii de licenţe, care desfăşoară activităţi reglementate în sectorul: electroenergetic,                                    sectorul termoenergetic,                                    sectorul gazelor naturale              serviciul public de alimentare cu apă şi de canalizare. Regulamentul se aplică contractelor de achiziţii a căror valoare estimată, fără taxa pe valoarea adăugată (TVA), este egală sau mai mare decât următoarele praguri: - pentru contractele de achiziţii de bunuri sau servicii – 200 mii lei; - pentru contractele de achiziţii de lucrări – 300 mii lei.   </vt:lpstr>
      <vt:lpstr> Regulament nu se aplică în cazurile în care:                                          (excepții)  a) valoare estimată este mai mică decât pragurile valorice (200/300); b) se atribuie în alte scopuri decât pentru activităţile reglementate (alte activități); c) se atribuie în scop de revânzare către terţi (se determină pînă la achiziție); d) au ca obiect procurarea sau locaţiunea de terenuri, de reţele, de elemente ale sistemelor publice de alimentare cu apă şi de canalizare, sau a drepturilor asupra acestora (cu excepția serviciilor financiare pentru procurarea acestora);    </vt:lpstr>
      <vt:lpstr> Regulament nu se aplică în cazurile în care:                                         (excepții) e) se referă la prestarea serviciilor financiare în legătură cu emiterea, cumpărarea, vânzarea sau transferul valorilor mobiliare sau al altor instrumente financiare, în special în legătură cu operaţiunile de acumulare de bani şi/sau de capital; f) sunt atribuite unor operatori economici sau organe cu drept exclusiv de prestare a anumitor servicii, în conformitate cu legislaţia; g) se referă la angajarea forţei de muncă; h) se atribuie achiziţionării de bunuri, de lucrări şi de servicii prestate de operatorii economici preţurile şi tarifele cărora sunt reglementate de stat (gaze naturale, energie termică, energie electrică, transport feroviar);    </vt:lpstr>
      <vt:lpstr>  INSTITUTUL DE FORMARE CONTINUĂ ÎN DOMENIUL ALIMENTĂRII CU APĂ ŞI CANALIZĂRII PENTRU MEMBRII ASOCIAȚIEI „MOLDOVA APĂ-CANAL” Domeniul și praguri de aplicare  </vt:lpstr>
      <vt:lpstr>  INSTITUTUL DE FORMARE CONTINUĂ ÎN DOMENIUL ALIMENTĂRII CU APĂ ŞI CANALIZĂRII PENTRU MEMBRII ASOCIAȚIEI „MOLDOVA APĂ-CANAL” II. Beneficiarul  Obligațiunile beneficiarului:</vt:lpstr>
      <vt:lpstr>  INSTITUTUL DE FORMARE CONTINUĂ ÎN DOMENIUL ALIMENTĂRII CU APĂ ŞI CANALIZĂRII PENTRU MEMBRII ASOCIAȚIEI „MOLDOVA APĂ-CANAL” II. Beneficiarul  Obligațiunile beneficiarului:</vt:lpstr>
      <vt:lpstr>  INSTITUTUL DE FORMARE CONTINUĂ ÎN DOMENIUL ALIMENTĂRII CU APĂ ŞI CANALIZĂRII PENTRU MEMBRII ASOCIAȚIEI „MOLDOVA APĂ-CANAL” Comisia de achiziții</vt:lpstr>
      <vt:lpstr>  INSTITUTUL DE FORMARE CONTINUĂ ÎN DOMENIUL ALIMENTĂRII CU APĂ ŞI CANALIZĂRII PENTRU MEMBRII ASOCIAȚIEI „MOLDOVA APĂ-CANAL” Funcțiile Comisiei  de achiziții</vt:lpstr>
      <vt:lpstr>  INSTITUTUL DE FORMARE CONTINUĂ ÎN DOMENIUL ALIMENTĂRII CU APĂ ŞI CANALIZĂRII PENTRU MEMBRII ASOCIAȚIEI „MOLDOVA APĂ-CANAL” Funcțiile Comisiei  de achiziții. </vt:lpstr>
      <vt:lpstr>  INSTITUTUL DE FORMARE CONTINUĂ ÎN DOMENIUL ALIMENTĂRII CU APĂ ŞI CANALIZĂRII PENTRU MEMBRII ASOCIAȚIEI „MOLDOVA APĂ-CANAL” II. Operatorul economic.  Drepturi și condiții</vt:lpstr>
      <vt:lpstr>  INSTITUTUL DE FORMARE CONTINUĂ ÎN DOMENIUL ALIMENTĂRII CU APĂ ŞI CANALIZĂRII PENTRU MEMBRII ASOCIAȚIEI „MOLDOVA APĂ-CANAL” II. Operatorul economic.  Drepturi și condiții </vt:lpstr>
      <vt:lpstr>  INSTITUTUL DE FORMARE CONTINUĂ ÎN DOMENIUL ALIMENTĂRII CU APĂ ŞI CANALIZĂRII PENTRU MEMBRII ASOCIAȚIEI „MOLDOVA APĂ-CANAL” II. Operatorul economic.  Lista de interdicție </vt:lpstr>
      <vt:lpstr>  INSTITUTUL DE FORMARE CONTINUĂ ÎN DOMENIUL ALIMENTĂRII CU APĂ ŞI CANALIZĂRII PENTRU MEMBRII ASOCIAȚIEI „MOLDOVA APĂ-CANAL” II. Operatorul economic.  Lista de interdicție </vt:lpstr>
      <vt:lpstr>  INSTITUTUL DE FORMARE CONTINUĂ ÎN DOMENIUL ALIMENTĂRII CU APĂ ŞI CANALIZĂRII PENTRU MEMBRII ASOCIAȚIEI „MOLDOVA APĂ-CANAL” III. Etapele procedurilor de achiziție. </vt:lpstr>
      <vt:lpstr>  INSTITUTUL DE FORMARE CONTINUĂ ÎN DOMENIUL ALIMENTĂRII CU APĂ ŞI CANALIZĂRII PENTRU MEMBRII ASOCIAȚIEI „MOLDOVA APĂ-CANAL” Planificarea anuală a achizițiilor. </vt:lpstr>
      <vt:lpstr>  INSTITUTUL DE FORMARE CONTINUĂ ÎN DOMENIUL ALIMENTĂRII CU APĂ ŞI CANALIZĂRII PENTRU MEMBRII ASOCIAȚIEI „MOLDOVA APĂ-CANAL” Catalogul de prețuri</vt:lpstr>
      <vt:lpstr>  INSTITUTUL DE FORMARE CONTINUĂ ÎN DOMENIUL ALIMENTĂRII CU APĂ ŞI CANALIZĂRII PENTRU MEMBRII ASOCIAȚIEI „MOLDOVA APĂ-CANAL” Estimarea valorii achiziției:</vt:lpstr>
      <vt:lpstr>  INSTITUTUL DE FORMARE CONTINUĂ ÎN DOMENIUL ALIMENTĂRII CU APĂ ŞI CANALIZĂRII PENTRU MEMBRII ASOCIAȚIEI „MOLDOVA APĂ-CANAL” Estimarea valorii achiziției </vt:lpstr>
      <vt:lpstr>  INSTITUTUL DE FORMARE CONTINUĂ ÎN DOMENIUL ALIMENTĂRII CU APĂ ŞI CANALIZĂRII PENTRU MEMBRII ASOCIAȚIEI „MOLDOVA APĂ-CANAL” IV. Procedurile de achiziții.</vt:lpstr>
      <vt:lpstr>  INSTITUTUL DE FORMARE CONTINUĂ ÎN DOMENIUL ALIMENTĂRII CU APĂ ŞI CANALIZĂRII PENTRU MEMBRII ASOCIAȚIEI „MOLDOVA APĂ-CANAL” Licitație deschisă</vt:lpstr>
      <vt:lpstr>  INSTITUTUL DE FORMARE CONTINUĂ ÎN DOMENIUL ALIMENTĂRII CU APĂ ŞI CANALIZĂRII PENTRU MEMBRII ASOCIAȚIEI „MOLDOVA APĂ-CANAL” Licitație restrînsă</vt:lpstr>
      <vt:lpstr>  INSTITUTUL DE FORMARE CONTINUĂ ÎN DOMENIUL ALIMENTĂRII CU APĂ ŞI CANALIZĂRII PENTRU MEMBRII ASOCIAȚIEI „MOLDOVA APĂ-CANAL” Cerere a ofertelor de preţuri </vt:lpstr>
      <vt:lpstr>  INSTITUTUL DE FORMARE CONTINUĂ ÎN DOMENIUL ALIMENTĂRII CU APĂ ŞI CANALIZĂRII PENTRU MEMBRII ASOCIAȚIEI „MOLDOVA APĂ-CANAL” Dialog competitiv</vt:lpstr>
      <vt:lpstr>  INSTITUTUL DE FORMARE CONTINUĂ ÎN DOMENIUL ALIMENTĂRII CU APĂ ŞI CANALIZĂRII PENTRU MEMBRII ASOCIAȚIEI „MOLDOVA APĂ-CANAL” Proceduri negociate</vt:lpstr>
      <vt:lpstr>  INSTITUTUL DE FORMARE CONTINUĂ ÎN DOMENIUL ALIMENTĂRII CU APĂ ŞI CANALIZĂRII PENTRU MEMBRII ASOCIAȚIEI „MOLDOVA APĂ-CANAL” Proceduri negociate</vt:lpstr>
      <vt:lpstr>  INSTITUTUL DE FORMARE CONTINUĂ ÎN DOMENIUL ALIMENTĂRII CU APĂ ŞI CANALIZĂRII PENTRU MEMBRII ASOCIAȚIEI „MOLDOVA APĂ-CANAL” Sistemul dinamic de achiziţie </vt:lpstr>
      <vt:lpstr>  INSTITUTUL DE FORMARE CONTINUĂ ÎN DOMENIUL ALIMENTĂRII CU APĂ ŞI CANALIZĂRII PENTRU MEMBRII ASOCIAȚIEI „MOLDOVA APĂ-CANAL” Sistemul dinamic de achiziţie</vt:lpstr>
      <vt:lpstr>  INSTITUTUL DE FORMARE CONTINUĂ ÎN DOMENIUL ALIMENTĂRII CU APĂ ŞI CANALIZĂRII PENTRU MEMBRII ASOCIAȚIEI „MOLDOVA APĂ-CANAL” Licitație electronică </vt:lpstr>
      <vt:lpstr>  INSTITUTUL DE FORMARE CONTINUĂ ÎN DOMENIUL ALIMENTĂRII CU APĂ ŞI CANALIZĂRII PENTRU MEMBRII ASOCIAȚIEI „MOLDOVA APĂ-CANAL” Licitație electronică </vt:lpstr>
      <vt:lpstr>  INSTITUTUL DE FORMARE CONTINUĂ ÎN DOMENIUL ALIMENTĂRII CU APĂ ŞI CANALIZĂRII PENTRU MEMBRII ASOCIAȚIEI „MOLDOVA APĂ-CANAL” Acordul -cadru </vt:lpstr>
      <vt:lpstr>  INSTITUTUL DE FORMARE CONTINUĂ ÎN DOMENIUL ALIMENTĂRII CU APĂ ŞI CANALIZĂRII PENTRU MEMBRII ASOCIAȚIEI „MOLDOVA APĂ-CANAL” V. Inițierea procedurelor de achiziții</vt:lpstr>
      <vt:lpstr>  INSTITUTUL DE FORMARE CONTINUĂ ÎN DOMENIUL ALIMENTĂRII CU APĂ ŞI CANALIZĂRII PENTRU MEMBRII ASOCIAȚIEI „MOLDOVA APĂ-CANAL” Inițierea procedurelor de achiziții </vt:lpstr>
      <vt:lpstr>  INSTITUTUL DE FORMARE CONTINUĂ ÎN DOMENIUL ALIMENTĂRII CU APĂ ŞI CANALIZĂRII PENTRU MEMBRII ASOCIAȚIEI „MOLDOVA APĂ-CANAL” Caietul de sarcini</vt:lpstr>
      <vt:lpstr>  INSTITUTUL DE FORMARE CONTINUĂ ÎN DOMENIUL ALIMENTĂRII CU APĂ ŞI CANALIZĂRII PENTRU MEMBRII ASOCIAȚIEI „MOLDOVA APĂ-CANAL” Caietul de sarcini. (Specificațiile tehnice)</vt:lpstr>
      <vt:lpstr>  INSTITUTUL DE FORMARE CONTINUĂ ÎN DOMENIUL ALIMENTĂRII CU APĂ ŞI CANALIZĂRII PENTRU MEMBRII ASOCIAȚIEI „MOLDOVA APĂ-CANAL” Procedura de preselecţie şi sistemul de calificare</vt:lpstr>
      <vt:lpstr>  INSTITUTUL DE FORMARE CONTINUĂ ÎN DOMENIUL ALIMENTĂRII CU APĂ ŞI CANALIZĂRII PENTRU MEMBRII ASOCIAȚIEI „MOLDOVA APĂ-CANAL” Depunerea ofertelor </vt:lpstr>
      <vt:lpstr>  INSTITUTUL DE FORMARE CONTINUĂ ÎN DOMENIUL ALIMENTĂRII CU APĂ ŞI CANALIZĂRII PENTRU MEMBRII ASOCIAȚIEI „MOLDOVA APĂ-CANAL” Depunerea ofertelor </vt:lpstr>
      <vt:lpstr>  INSTITUTUL DE FORMARE CONTINUĂ ÎN DOMENIUL ALIMENTĂRII CU APĂ ŞI CANALIZĂRII PENTRU MEMBRII ASOCIAȚIEI „MOLDOVA APĂ-CANAL” Deschiderea şi calificarea ofertelor depuse </vt:lpstr>
      <vt:lpstr>  INSTITUTUL DE FORMARE CONTINUĂ ÎN DOMENIUL ALIMENTĂRII CU APĂ ŞI CANALIZĂRII PENTRU MEMBRII ASOCIAȚIEI „MOLDOVA APĂ-CANAL” Deschiderea şi calificarea ofertelor depuse </vt:lpstr>
      <vt:lpstr>  INSTITUTUL DE FORMARE CONTINUĂ ÎN DOMENIUL ALIMENTĂRII CU APĂ ŞI CANALIZĂRII PENTRU MEMBRII ASOCIAȚIEI „MOLDOVA APĂ-CANAL” Evaluarea ofertelor şi numirea câştigătorului </vt:lpstr>
      <vt:lpstr>  INSTITUTUL DE FORMARE CONTINUĂ ÎN DOMENIUL ALIMENTĂRII CU APĂ ŞI CANALIZĂRII PENTRU MEMBRII ASOCIAȚIEI „MOLDOVA APĂ-CANAL” Evaluarea ofertelor şi numirea câştigătorului </vt:lpstr>
      <vt:lpstr>  INSTITUTUL DE FORMARE CONTINUĂ ÎN DOMENIUL ALIMENTĂRII CU APĂ ŞI CANALIZĂRII PENTRU MEMBRII ASOCIAȚIEI „MOLDOVA APĂ-CANAL” Evaluarea ofertelor şi numirea câştigătorului </vt:lpstr>
      <vt:lpstr>  INSTITUTUL DE FORMARE CONTINUĂ ÎN DOMENIUL ALIMENTĂRII CU APĂ ŞI CANALIZĂRII PENTRU MEMBRII ASOCIAȚIEI „MOLDOVA APĂ-CANAL” Atribuirea contractului de achiziţii  </vt:lpstr>
      <vt:lpstr>  INSTITUTUL DE FORMARE CONTINUĂ ÎN DOMENIUL ALIMENTĂRII CU APĂ ŞI CANALIZĂRII PENTRU MEMBRII ASOCIAȚIEI „MOLDOVA APĂ-CANAL” Atribuirea contractului de achiziţii  </vt:lpstr>
      <vt:lpstr>  INSTITUTUL DE FORMARE CONTINUĂ ÎN DOMENIUL ALIMENTĂRII CU APĂ ŞI CANALIZĂRII PENTRU MEMBRII ASOCIAȚIEI „MOLDOVA APĂ-CANAL” Forme de comunicare </vt:lpstr>
      <vt:lpstr>  INSTITUTUL DE FORMARE CONTINUĂ ÎN DOMENIUL ALIMENTĂRII CU APĂ ŞI CANALIZĂRII PENTRU MEMBRII ASOCIAȚIEI „MOLDOVA APĂ-CANAL” Soluţionarea litigiilor şi răspunderea pentru încălcarea Regulamentului </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GIZ-Design</dc:creator>
  <cp:keywords>GIZ-Leerfolie</cp:keywords>
  <cp:lastModifiedBy>Admin</cp:lastModifiedBy>
  <cp:revision>209</cp:revision>
  <cp:lastPrinted>2017-06-05T10:38:21Z</cp:lastPrinted>
  <dcterms:created xsi:type="dcterms:W3CDTF">2013-09-05T11:54:56Z</dcterms:created>
  <dcterms:modified xsi:type="dcterms:W3CDTF">2018-01-14T14:01:13Z</dcterms:modified>
</cp:coreProperties>
</file>