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4"/>
  </p:notesMasterIdLst>
  <p:handoutMasterIdLst>
    <p:handoutMasterId r:id="rId35"/>
  </p:handoutMasterIdLst>
  <p:sldIdLst>
    <p:sldId id="280" r:id="rId2"/>
    <p:sldId id="295" r:id="rId3"/>
    <p:sldId id="300" r:id="rId4"/>
    <p:sldId id="307" r:id="rId5"/>
    <p:sldId id="308" r:id="rId6"/>
    <p:sldId id="309" r:id="rId7"/>
    <p:sldId id="311" r:id="rId8"/>
    <p:sldId id="355" r:id="rId9"/>
    <p:sldId id="316" r:id="rId10"/>
    <p:sldId id="317" r:id="rId11"/>
    <p:sldId id="320" r:id="rId12"/>
    <p:sldId id="321" r:id="rId13"/>
    <p:sldId id="356" r:id="rId14"/>
    <p:sldId id="357" r:id="rId15"/>
    <p:sldId id="324" r:id="rId16"/>
    <p:sldId id="318" r:id="rId17"/>
    <p:sldId id="326" r:id="rId18"/>
    <p:sldId id="358" r:id="rId19"/>
    <p:sldId id="329" r:id="rId20"/>
    <p:sldId id="359" r:id="rId21"/>
    <p:sldId id="332" r:id="rId22"/>
    <p:sldId id="335" r:id="rId23"/>
    <p:sldId id="336" r:id="rId24"/>
    <p:sldId id="337" r:id="rId25"/>
    <p:sldId id="334" r:id="rId26"/>
    <p:sldId id="339" r:id="rId27"/>
    <p:sldId id="360" r:id="rId28"/>
    <p:sldId id="346" r:id="rId29"/>
    <p:sldId id="348" r:id="rId30"/>
    <p:sldId id="347" r:id="rId31"/>
    <p:sldId id="298" r:id="rId32"/>
    <p:sldId id="299" r:id="rId33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4" autoAdjust="0"/>
    <p:restoredTop sz="95730" autoAdjust="0"/>
  </p:normalViewPr>
  <p:slideViewPr>
    <p:cSldViewPr snapToGrid="0">
      <p:cViewPr>
        <p:scale>
          <a:sx n="70" d="100"/>
          <a:sy n="70" d="100"/>
        </p:scale>
        <p:origin x="-1260" y="-12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Lista de interdictie a operatorilor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o-RO" sz="2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3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94-4E01-9CD6-B1610E6CB678}"/>
            </c:ext>
          </c:extLst>
        </c:ser>
        <c:dLbls>
          <c:showVal val="1"/>
        </c:dLbls>
        <c:gapWidth val="100"/>
        <c:overlap val="-24"/>
        <c:axId val="147043072"/>
        <c:axId val="147044608"/>
      </c:barChart>
      <c:catAx>
        <c:axId val="14704307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o-RO"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47044608"/>
        <c:crosses val="autoZero"/>
        <c:auto val="1"/>
        <c:lblAlgn val="ctr"/>
        <c:lblOffset val="100"/>
      </c:catAx>
      <c:valAx>
        <c:axId val="147044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o-RO"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4704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AB9DD-FAB9-4140-9CCE-764A7E1A2136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</dgm:pt>
    <dgm:pt modelId="{2E4E6591-B633-4166-8020-FB207B9694DA}">
      <dgm:prSet phldrT="[Text]" custT="1"/>
      <dgm:spPr/>
      <dgm:t>
        <a:bodyPr/>
        <a:lstStyle/>
        <a:p>
          <a:pPr algn="ctr"/>
          <a:r>
            <a:rPr lang="ru-RU" sz="2200" b="1" i="0" dirty="0" smtClean="0">
              <a:latin typeface="Calibri" pitchFamily="34" charset="0"/>
              <a:cs typeface="Calibri" pitchFamily="34" charset="0"/>
            </a:rPr>
            <a:t>Решение рабочей группы</a:t>
          </a:r>
          <a:endParaRPr lang="ro-RO" sz="2200" b="1" dirty="0">
            <a:latin typeface="Calibri" pitchFamily="34" charset="0"/>
            <a:cs typeface="Calibri" pitchFamily="34" charset="0"/>
          </a:endParaRPr>
        </a:p>
      </dgm:t>
    </dgm:pt>
    <dgm:pt modelId="{1FD758DF-B365-43F9-96A7-6E976A84AB9C}" type="parTrans" cxnId="{0B09BD94-D7E9-47DB-BB1E-5695DB1A082B}">
      <dgm:prSet/>
      <dgm:spPr/>
      <dgm:t>
        <a:bodyPr/>
        <a:lstStyle/>
        <a:p>
          <a:endParaRPr lang="ro-RO"/>
        </a:p>
      </dgm:t>
    </dgm:pt>
    <dgm:pt modelId="{26F8D722-115B-486E-BC73-8B4EE1381097}" type="sibTrans" cxnId="{0B09BD94-D7E9-47DB-BB1E-5695DB1A082B}">
      <dgm:prSet/>
      <dgm:spPr/>
      <dgm:t>
        <a:bodyPr/>
        <a:lstStyle/>
        <a:p>
          <a:endParaRPr lang="ro-RO"/>
        </a:p>
      </dgm:t>
    </dgm:pt>
    <dgm:pt modelId="{C1808ED5-E368-405B-8D6B-0862B479F2B1}">
      <dgm:prSet phldrT="[Text]" custT="1"/>
      <dgm:spPr/>
      <dgm:t>
        <a:bodyPr/>
        <a:lstStyle/>
        <a:p>
          <a:pPr algn="ctr"/>
          <a:r>
            <a:rPr lang="ru-RU" sz="2200" b="1" i="0" dirty="0" smtClean="0">
              <a:latin typeface="Calibri" pitchFamily="34" charset="0"/>
              <a:cs typeface="Calibri" pitchFamily="34" charset="0"/>
            </a:rPr>
            <a:t>Сообщения о результатов процедуры присуждения договора</a:t>
          </a:r>
          <a:endParaRPr lang="ro-RO" sz="2200" b="1" i="0" dirty="0">
            <a:latin typeface="Calibri" pitchFamily="34" charset="0"/>
            <a:cs typeface="Calibri" pitchFamily="34" charset="0"/>
          </a:endParaRPr>
        </a:p>
      </dgm:t>
    </dgm:pt>
    <dgm:pt modelId="{41CF6CC9-CE46-4C59-9B1B-971320EAD14F}" type="parTrans" cxnId="{3471409E-D573-4A71-B864-61A67A95B1F8}">
      <dgm:prSet/>
      <dgm:spPr/>
      <dgm:t>
        <a:bodyPr/>
        <a:lstStyle/>
        <a:p>
          <a:endParaRPr lang="ro-RO"/>
        </a:p>
      </dgm:t>
    </dgm:pt>
    <dgm:pt modelId="{B3AD9BFC-8206-453E-88BB-B20F73077757}" type="sibTrans" cxnId="{3471409E-D573-4A71-B864-61A67A95B1F8}">
      <dgm:prSet/>
      <dgm:spPr/>
      <dgm:t>
        <a:bodyPr/>
        <a:lstStyle/>
        <a:p>
          <a:endParaRPr lang="ro-RO"/>
        </a:p>
      </dgm:t>
    </dgm:pt>
    <dgm:pt modelId="{39CA14CC-ADE7-4AC9-9E6A-60D3A5760C78}">
      <dgm:prSet phldrT="[Text]" custT="1"/>
      <dgm:spPr/>
      <dgm:t>
        <a:bodyPr/>
        <a:lstStyle/>
        <a:p>
          <a:pPr algn="ctr"/>
          <a:r>
            <a:rPr lang="ru-RU" sz="2200" b="1" i="0" dirty="0" smtClean="0">
              <a:latin typeface="Calibri" pitchFamily="34" charset="0"/>
              <a:cs typeface="Calibri" pitchFamily="34" charset="0"/>
            </a:rPr>
            <a:t>Сроки заключения договоров о государственных закупках</a:t>
          </a:r>
          <a:endParaRPr lang="ro-RO" sz="2200" b="1" dirty="0">
            <a:latin typeface="Calibri" pitchFamily="34" charset="0"/>
            <a:cs typeface="Calibri" pitchFamily="34" charset="0"/>
          </a:endParaRPr>
        </a:p>
      </dgm:t>
    </dgm:pt>
    <dgm:pt modelId="{EA65D1AC-CCCA-46C1-A0FE-9B8748351BD2}" type="parTrans" cxnId="{74F90148-F46D-440F-9ABE-40C7E3996D74}">
      <dgm:prSet/>
      <dgm:spPr/>
      <dgm:t>
        <a:bodyPr/>
        <a:lstStyle/>
        <a:p>
          <a:endParaRPr lang="ro-RO"/>
        </a:p>
      </dgm:t>
    </dgm:pt>
    <dgm:pt modelId="{8D2A583D-14E4-4882-94BD-31E26AB62599}" type="sibTrans" cxnId="{74F90148-F46D-440F-9ABE-40C7E3996D74}">
      <dgm:prSet/>
      <dgm:spPr/>
      <dgm:t>
        <a:bodyPr/>
        <a:lstStyle/>
        <a:p>
          <a:endParaRPr lang="ro-RO"/>
        </a:p>
      </dgm:t>
    </dgm:pt>
    <dgm:pt modelId="{0BBC0D33-98B0-4A79-8920-51DA1FF7E54D}">
      <dgm:prSet phldrT="[Text]" custT="1"/>
      <dgm:spPr/>
      <dgm:t>
        <a:bodyPr/>
        <a:lstStyle/>
        <a:p>
          <a:pPr algn="ctr"/>
          <a:r>
            <a:rPr lang="ru-RU" sz="2200" b="1" i="0" dirty="0" smtClean="0">
              <a:latin typeface="Calibri" pitchFamily="34" charset="0"/>
              <a:cs typeface="Calibri" pitchFamily="34" charset="0"/>
            </a:rPr>
            <a:t>Договор о государственных закупках</a:t>
          </a:r>
          <a:endParaRPr lang="ro-RO" sz="2200" b="1" dirty="0">
            <a:latin typeface="Calibri" pitchFamily="34" charset="0"/>
            <a:cs typeface="Calibri" pitchFamily="34" charset="0"/>
          </a:endParaRPr>
        </a:p>
      </dgm:t>
    </dgm:pt>
    <dgm:pt modelId="{48A7F6F9-EE54-45F2-B76F-F6875CFBEDA7}" type="parTrans" cxnId="{2C223D6A-8BBE-4D93-B8EF-C24AE9D3DEDE}">
      <dgm:prSet/>
      <dgm:spPr/>
      <dgm:t>
        <a:bodyPr/>
        <a:lstStyle/>
        <a:p>
          <a:endParaRPr lang="en-GB"/>
        </a:p>
      </dgm:t>
    </dgm:pt>
    <dgm:pt modelId="{CC2843CA-64E4-48EB-A881-4D6FB99F2229}" type="sibTrans" cxnId="{2C223D6A-8BBE-4D93-B8EF-C24AE9D3DEDE}">
      <dgm:prSet/>
      <dgm:spPr/>
      <dgm:t>
        <a:bodyPr/>
        <a:lstStyle/>
        <a:p>
          <a:endParaRPr lang="en-GB"/>
        </a:p>
      </dgm:t>
    </dgm:pt>
    <dgm:pt modelId="{1AB4A09D-57E9-452F-BF25-AF70699C121B}">
      <dgm:prSet phldrT="[Text]" custT="1"/>
      <dgm:spPr/>
      <dgm:t>
        <a:bodyPr/>
        <a:lstStyle/>
        <a:p>
          <a:pPr algn="ctr"/>
          <a:r>
            <a:rPr lang="ru-RU" sz="2200" b="1" i="0" dirty="0" smtClean="0">
              <a:latin typeface="Calibri" pitchFamily="34" charset="0"/>
              <a:cs typeface="Calibri" pitchFamily="34" charset="0"/>
            </a:rPr>
            <a:t>Отчет о процедуре государственной закупки</a:t>
          </a:r>
          <a:endParaRPr lang="ro-RO" sz="2200" b="1" dirty="0">
            <a:latin typeface="Calibri" pitchFamily="34" charset="0"/>
            <a:cs typeface="Calibri" pitchFamily="34" charset="0"/>
          </a:endParaRPr>
        </a:p>
      </dgm:t>
    </dgm:pt>
    <dgm:pt modelId="{EAA8158A-1C2B-4B00-B9A3-A2B68B6334CC}" type="parTrans" cxnId="{FEF0339A-F288-47C5-B925-B8626EF6E2BF}">
      <dgm:prSet/>
      <dgm:spPr/>
      <dgm:t>
        <a:bodyPr/>
        <a:lstStyle/>
        <a:p>
          <a:endParaRPr lang="en-GB"/>
        </a:p>
      </dgm:t>
    </dgm:pt>
    <dgm:pt modelId="{FB3C6E39-0D85-478C-8B70-70C124A4D477}" type="sibTrans" cxnId="{FEF0339A-F288-47C5-B925-B8626EF6E2BF}">
      <dgm:prSet/>
      <dgm:spPr/>
      <dgm:t>
        <a:bodyPr/>
        <a:lstStyle/>
        <a:p>
          <a:endParaRPr lang="en-GB"/>
        </a:p>
      </dgm:t>
    </dgm:pt>
    <dgm:pt modelId="{C45BB7B4-ACB2-4765-8254-2C04CE722B53}" type="pres">
      <dgm:prSet presAssocID="{D01AB9DD-FAB9-4140-9CCE-764A7E1A2136}" presName="Name0" presStyleCnt="0">
        <dgm:presLayoutVars>
          <dgm:dir/>
          <dgm:animLvl val="lvl"/>
          <dgm:resizeHandles val="exact"/>
        </dgm:presLayoutVars>
      </dgm:prSet>
      <dgm:spPr/>
    </dgm:pt>
    <dgm:pt modelId="{8BF0B79D-79B0-4421-AF55-457FA0EEE877}" type="pres">
      <dgm:prSet presAssocID="{1AB4A09D-57E9-452F-BF25-AF70699C121B}" presName="boxAndChildren" presStyleCnt="0"/>
      <dgm:spPr/>
    </dgm:pt>
    <dgm:pt modelId="{928264BD-FC5A-45E8-830F-3DFB70570023}" type="pres">
      <dgm:prSet presAssocID="{1AB4A09D-57E9-452F-BF25-AF70699C121B}" presName="parentTextBox" presStyleLbl="node1" presStyleIdx="0" presStyleCnt="5"/>
      <dgm:spPr/>
      <dgm:t>
        <a:bodyPr/>
        <a:lstStyle/>
        <a:p>
          <a:endParaRPr lang="en-GB"/>
        </a:p>
      </dgm:t>
    </dgm:pt>
    <dgm:pt modelId="{FCEEEF26-A7BF-42EC-9099-B98D27DD7D1B}" type="pres">
      <dgm:prSet presAssocID="{CC2843CA-64E4-48EB-A881-4D6FB99F2229}" presName="sp" presStyleCnt="0"/>
      <dgm:spPr/>
    </dgm:pt>
    <dgm:pt modelId="{92040AE7-E49B-49F6-879A-5DF12B9D0CDF}" type="pres">
      <dgm:prSet presAssocID="{0BBC0D33-98B0-4A79-8920-51DA1FF7E54D}" presName="arrowAndChildren" presStyleCnt="0"/>
      <dgm:spPr/>
    </dgm:pt>
    <dgm:pt modelId="{D9ECE042-E8FB-48DD-8095-8DA8221123A8}" type="pres">
      <dgm:prSet presAssocID="{0BBC0D33-98B0-4A79-8920-51DA1FF7E54D}" presName="parentTextArrow" presStyleLbl="node1" presStyleIdx="1" presStyleCnt="5"/>
      <dgm:spPr/>
      <dgm:t>
        <a:bodyPr/>
        <a:lstStyle/>
        <a:p>
          <a:endParaRPr lang="en-GB"/>
        </a:p>
      </dgm:t>
    </dgm:pt>
    <dgm:pt modelId="{F064726C-77B3-4A3D-885E-A046D4FD945B}" type="pres">
      <dgm:prSet presAssocID="{8D2A583D-14E4-4882-94BD-31E26AB62599}" presName="sp" presStyleCnt="0"/>
      <dgm:spPr/>
    </dgm:pt>
    <dgm:pt modelId="{FF437F58-E2E7-439C-9EEE-28A2BB6B42A4}" type="pres">
      <dgm:prSet presAssocID="{39CA14CC-ADE7-4AC9-9E6A-60D3A5760C78}" presName="arrowAndChildren" presStyleCnt="0"/>
      <dgm:spPr/>
    </dgm:pt>
    <dgm:pt modelId="{02A4AF13-21CD-4CD7-8FDC-2D47A98A2EB9}" type="pres">
      <dgm:prSet presAssocID="{39CA14CC-ADE7-4AC9-9E6A-60D3A5760C78}" presName="parentTextArrow" presStyleLbl="node1" presStyleIdx="2" presStyleCnt="5"/>
      <dgm:spPr/>
      <dgm:t>
        <a:bodyPr/>
        <a:lstStyle/>
        <a:p>
          <a:endParaRPr lang="ro-RO"/>
        </a:p>
      </dgm:t>
    </dgm:pt>
    <dgm:pt modelId="{AC7D01D7-AFF3-479B-984B-4F84D02BDDAC}" type="pres">
      <dgm:prSet presAssocID="{B3AD9BFC-8206-453E-88BB-B20F73077757}" presName="sp" presStyleCnt="0"/>
      <dgm:spPr/>
    </dgm:pt>
    <dgm:pt modelId="{6CF6E93E-84B1-4227-ADCE-C59B3E6023F5}" type="pres">
      <dgm:prSet presAssocID="{C1808ED5-E368-405B-8D6B-0862B479F2B1}" presName="arrowAndChildren" presStyleCnt="0"/>
      <dgm:spPr/>
    </dgm:pt>
    <dgm:pt modelId="{9C0FD050-70A4-40AD-BCE5-E982CD6C5690}" type="pres">
      <dgm:prSet presAssocID="{C1808ED5-E368-405B-8D6B-0862B479F2B1}" presName="parentTextArrow" presStyleLbl="node1" presStyleIdx="3" presStyleCnt="5"/>
      <dgm:spPr/>
      <dgm:t>
        <a:bodyPr/>
        <a:lstStyle/>
        <a:p>
          <a:endParaRPr lang="ro-RO"/>
        </a:p>
      </dgm:t>
    </dgm:pt>
    <dgm:pt modelId="{508A7D2D-4203-4B5B-974E-0B2FDEA804BA}" type="pres">
      <dgm:prSet presAssocID="{26F8D722-115B-486E-BC73-8B4EE1381097}" presName="sp" presStyleCnt="0"/>
      <dgm:spPr/>
    </dgm:pt>
    <dgm:pt modelId="{61257D7D-236C-48AB-A90A-9D523744A9E8}" type="pres">
      <dgm:prSet presAssocID="{2E4E6591-B633-4166-8020-FB207B9694DA}" presName="arrowAndChildren" presStyleCnt="0"/>
      <dgm:spPr/>
    </dgm:pt>
    <dgm:pt modelId="{5084A2F4-8DCB-40D0-BF97-722A342946E1}" type="pres">
      <dgm:prSet presAssocID="{2E4E6591-B633-4166-8020-FB207B9694DA}" presName="parentTextArrow" presStyleLbl="node1" presStyleIdx="4" presStyleCnt="5"/>
      <dgm:spPr/>
      <dgm:t>
        <a:bodyPr/>
        <a:lstStyle/>
        <a:p>
          <a:endParaRPr lang="ro-RO"/>
        </a:p>
      </dgm:t>
    </dgm:pt>
  </dgm:ptLst>
  <dgm:cxnLst>
    <dgm:cxn modelId="{97E7495E-D96C-4CC6-A6B6-99A0F2153B33}" type="presOf" srcId="{D01AB9DD-FAB9-4140-9CCE-764A7E1A2136}" destId="{C45BB7B4-ACB2-4765-8254-2C04CE722B53}" srcOrd="0" destOrd="0" presId="urn:microsoft.com/office/officeart/2005/8/layout/process4"/>
    <dgm:cxn modelId="{B3A774F6-15B3-4B52-9FA2-BA824FAA294D}" type="presOf" srcId="{2E4E6591-B633-4166-8020-FB207B9694DA}" destId="{5084A2F4-8DCB-40D0-BF97-722A342946E1}" srcOrd="0" destOrd="0" presId="urn:microsoft.com/office/officeart/2005/8/layout/process4"/>
    <dgm:cxn modelId="{FEF0339A-F288-47C5-B925-B8626EF6E2BF}" srcId="{D01AB9DD-FAB9-4140-9CCE-764A7E1A2136}" destId="{1AB4A09D-57E9-452F-BF25-AF70699C121B}" srcOrd="4" destOrd="0" parTransId="{EAA8158A-1C2B-4B00-B9A3-A2B68B6334CC}" sibTransId="{FB3C6E39-0D85-478C-8B70-70C124A4D477}"/>
    <dgm:cxn modelId="{BB545589-8195-4983-9E25-91A1D44D226E}" type="presOf" srcId="{C1808ED5-E368-405B-8D6B-0862B479F2B1}" destId="{9C0FD050-70A4-40AD-BCE5-E982CD6C5690}" srcOrd="0" destOrd="0" presId="urn:microsoft.com/office/officeart/2005/8/layout/process4"/>
    <dgm:cxn modelId="{3471409E-D573-4A71-B864-61A67A95B1F8}" srcId="{D01AB9DD-FAB9-4140-9CCE-764A7E1A2136}" destId="{C1808ED5-E368-405B-8D6B-0862B479F2B1}" srcOrd="1" destOrd="0" parTransId="{41CF6CC9-CE46-4C59-9B1B-971320EAD14F}" sibTransId="{B3AD9BFC-8206-453E-88BB-B20F73077757}"/>
    <dgm:cxn modelId="{2C223D6A-8BBE-4D93-B8EF-C24AE9D3DEDE}" srcId="{D01AB9DD-FAB9-4140-9CCE-764A7E1A2136}" destId="{0BBC0D33-98B0-4A79-8920-51DA1FF7E54D}" srcOrd="3" destOrd="0" parTransId="{48A7F6F9-EE54-45F2-B76F-F6875CFBEDA7}" sibTransId="{CC2843CA-64E4-48EB-A881-4D6FB99F2229}"/>
    <dgm:cxn modelId="{0B09BD94-D7E9-47DB-BB1E-5695DB1A082B}" srcId="{D01AB9DD-FAB9-4140-9CCE-764A7E1A2136}" destId="{2E4E6591-B633-4166-8020-FB207B9694DA}" srcOrd="0" destOrd="0" parTransId="{1FD758DF-B365-43F9-96A7-6E976A84AB9C}" sibTransId="{26F8D722-115B-486E-BC73-8B4EE1381097}"/>
    <dgm:cxn modelId="{9EC524D7-F6E0-4DB9-872F-B75791A9D203}" type="presOf" srcId="{1AB4A09D-57E9-452F-BF25-AF70699C121B}" destId="{928264BD-FC5A-45E8-830F-3DFB70570023}" srcOrd="0" destOrd="0" presId="urn:microsoft.com/office/officeart/2005/8/layout/process4"/>
    <dgm:cxn modelId="{A2A5172D-E784-426B-9A77-88B3E9DF4F65}" type="presOf" srcId="{39CA14CC-ADE7-4AC9-9E6A-60D3A5760C78}" destId="{02A4AF13-21CD-4CD7-8FDC-2D47A98A2EB9}" srcOrd="0" destOrd="0" presId="urn:microsoft.com/office/officeart/2005/8/layout/process4"/>
    <dgm:cxn modelId="{74F90148-F46D-440F-9ABE-40C7E3996D74}" srcId="{D01AB9DD-FAB9-4140-9CCE-764A7E1A2136}" destId="{39CA14CC-ADE7-4AC9-9E6A-60D3A5760C78}" srcOrd="2" destOrd="0" parTransId="{EA65D1AC-CCCA-46C1-A0FE-9B8748351BD2}" sibTransId="{8D2A583D-14E4-4882-94BD-31E26AB62599}"/>
    <dgm:cxn modelId="{F2CF8C98-3B6D-42E3-816C-D31562D96EA2}" type="presOf" srcId="{0BBC0D33-98B0-4A79-8920-51DA1FF7E54D}" destId="{D9ECE042-E8FB-48DD-8095-8DA8221123A8}" srcOrd="0" destOrd="0" presId="urn:microsoft.com/office/officeart/2005/8/layout/process4"/>
    <dgm:cxn modelId="{AB1A451D-BE02-43DB-B3E5-123D2CDD5C19}" type="presParOf" srcId="{C45BB7B4-ACB2-4765-8254-2C04CE722B53}" destId="{8BF0B79D-79B0-4421-AF55-457FA0EEE877}" srcOrd="0" destOrd="0" presId="urn:microsoft.com/office/officeart/2005/8/layout/process4"/>
    <dgm:cxn modelId="{EBEFD532-7DF9-4647-8F05-DA533BDFCF2E}" type="presParOf" srcId="{8BF0B79D-79B0-4421-AF55-457FA0EEE877}" destId="{928264BD-FC5A-45E8-830F-3DFB70570023}" srcOrd="0" destOrd="0" presId="urn:microsoft.com/office/officeart/2005/8/layout/process4"/>
    <dgm:cxn modelId="{28E731ED-AC2A-4924-ACDA-7BE602101F41}" type="presParOf" srcId="{C45BB7B4-ACB2-4765-8254-2C04CE722B53}" destId="{FCEEEF26-A7BF-42EC-9099-B98D27DD7D1B}" srcOrd="1" destOrd="0" presId="urn:microsoft.com/office/officeart/2005/8/layout/process4"/>
    <dgm:cxn modelId="{7B4D209D-4BDA-4AA9-94C6-D12615C3F7A4}" type="presParOf" srcId="{C45BB7B4-ACB2-4765-8254-2C04CE722B53}" destId="{92040AE7-E49B-49F6-879A-5DF12B9D0CDF}" srcOrd="2" destOrd="0" presId="urn:microsoft.com/office/officeart/2005/8/layout/process4"/>
    <dgm:cxn modelId="{CB800A94-EE8F-4FDB-9BCA-C5FD9FDB377D}" type="presParOf" srcId="{92040AE7-E49B-49F6-879A-5DF12B9D0CDF}" destId="{D9ECE042-E8FB-48DD-8095-8DA8221123A8}" srcOrd="0" destOrd="0" presId="urn:microsoft.com/office/officeart/2005/8/layout/process4"/>
    <dgm:cxn modelId="{2E3EAB65-0EF2-4114-81F1-1ED520D1E86A}" type="presParOf" srcId="{C45BB7B4-ACB2-4765-8254-2C04CE722B53}" destId="{F064726C-77B3-4A3D-885E-A046D4FD945B}" srcOrd="3" destOrd="0" presId="urn:microsoft.com/office/officeart/2005/8/layout/process4"/>
    <dgm:cxn modelId="{D511B794-5EF2-49B0-882F-0070CDAA6A4D}" type="presParOf" srcId="{C45BB7B4-ACB2-4765-8254-2C04CE722B53}" destId="{FF437F58-E2E7-439C-9EEE-28A2BB6B42A4}" srcOrd="4" destOrd="0" presId="urn:microsoft.com/office/officeart/2005/8/layout/process4"/>
    <dgm:cxn modelId="{1376269D-89C1-4009-8678-C9CE96C9E627}" type="presParOf" srcId="{FF437F58-E2E7-439C-9EEE-28A2BB6B42A4}" destId="{02A4AF13-21CD-4CD7-8FDC-2D47A98A2EB9}" srcOrd="0" destOrd="0" presId="urn:microsoft.com/office/officeart/2005/8/layout/process4"/>
    <dgm:cxn modelId="{A0DCE342-9418-42B7-B6C9-74252787BE4C}" type="presParOf" srcId="{C45BB7B4-ACB2-4765-8254-2C04CE722B53}" destId="{AC7D01D7-AFF3-479B-984B-4F84D02BDDAC}" srcOrd="5" destOrd="0" presId="urn:microsoft.com/office/officeart/2005/8/layout/process4"/>
    <dgm:cxn modelId="{CDD21EF2-32D1-4598-88EF-A47EC68F389E}" type="presParOf" srcId="{C45BB7B4-ACB2-4765-8254-2C04CE722B53}" destId="{6CF6E93E-84B1-4227-ADCE-C59B3E6023F5}" srcOrd="6" destOrd="0" presId="urn:microsoft.com/office/officeart/2005/8/layout/process4"/>
    <dgm:cxn modelId="{9F966524-21D9-414B-A7E3-036C4CE00450}" type="presParOf" srcId="{6CF6E93E-84B1-4227-ADCE-C59B3E6023F5}" destId="{9C0FD050-70A4-40AD-BCE5-E982CD6C5690}" srcOrd="0" destOrd="0" presId="urn:microsoft.com/office/officeart/2005/8/layout/process4"/>
    <dgm:cxn modelId="{FD4EC62B-934A-4327-8A24-D7B0F814A8FB}" type="presParOf" srcId="{C45BB7B4-ACB2-4765-8254-2C04CE722B53}" destId="{508A7D2D-4203-4B5B-974E-0B2FDEA804BA}" srcOrd="7" destOrd="0" presId="urn:microsoft.com/office/officeart/2005/8/layout/process4"/>
    <dgm:cxn modelId="{CBE0884B-645B-48CC-96F9-C269199F55CC}" type="presParOf" srcId="{C45BB7B4-ACB2-4765-8254-2C04CE722B53}" destId="{61257D7D-236C-48AB-A90A-9D523744A9E8}" srcOrd="8" destOrd="0" presId="urn:microsoft.com/office/officeart/2005/8/layout/process4"/>
    <dgm:cxn modelId="{9B6FCB86-C790-4DE5-8C70-438E92196CEA}" type="presParOf" srcId="{61257D7D-236C-48AB-A90A-9D523744A9E8}" destId="{5084A2F4-8DCB-40D0-BF97-722A342946E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5606E-E93B-410A-B649-16DDD3F193A2}">
      <dsp:nvSpPr>
        <dsp:cNvPr id="0" name=""/>
        <dsp:cNvSpPr/>
      </dsp:nvSpPr>
      <dsp:spPr>
        <a:xfrm>
          <a:off x="0" y="4122359"/>
          <a:ext cx="6552728" cy="6763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dirty="0" smtClean="0">
              <a:latin typeface="Calibri" pitchFamily="34" charset="0"/>
            </a:rPr>
            <a:t>Darea de seamă</a:t>
          </a:r>
          <a:endParaRPr lang="ro-RO" sz="2200" b="1" kern="1200" dirty="0">
            <a:latin typeface="Calibri" pitchFamily="34" charset="0"/>
          </a:endParaRPr>
        </a:p>
      </dsp:txBody>
      <dsp:txXfrm>
        <a:off x="0" y="4122359"/>
        <a:ext cx="6552728" cy="676307"/>
      </dsp:txXfrm>
    </dsp:sp>
    <dsp:sp modelId="{D695C1E3-590D-4906-AD34-89637D289949}">
      <dsp:nvSpPr>
        <dsp:cNvPr id="0" name=""/>
        <dsp:cNvSpPr/>
      </dsp:nvSpPr>
      <dsp:spPr>
        <a:xfrm rot="10800000">
          <a:off x="0" y="3092343"/>
          <a:ext cx="6552728" cy="1040160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dirty="0" smtClean="0">
              <a:latin typeface="Calibri" pitchFamily="34" charset="0"/>
            </a:rPr>
            <a:t>Contract de achiziție </a:t>
          </a:r>
          <a:endParaRPr lang="ro-RO" sz="2200" b="1" kern="1200" dirty="0">
            <a:latin typeface="Calibri" pitchFamily="34" charset="0"/>
          </a:endParaRPr>
        </a:p>
      </dsp:txBody>
      <dsp:txXfrm rot="10800000">
        <a:off x="0" y="3092343"/>
        <a:ext cx="6552728" cy="1040160"/>
      </dsp:txXfrm>
    </dsp:sp>
    <dsp:sp modelId="{02A4AF13-21CD-4CD7-8FDC-2D47A98A2EB9}">
      <dsp:nvSpPr>
        <dsp:cNvPr id="0" name=""/>
        <dsp:cNvSpPr/>
      </dsp:nvSpPr>
      <dsp:spPr>
        <a:xfrm rot="10800000">
          <a:off x="0" y="2062327"/>
          <a:ext cx="6552728" cy="1040160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dirty="0" smtClean="0">
              <a:latin typeface="Calibri" pitchFamily="34" charset="0"/>
            </a:rPr>
            <a:t>Termen de așteptare</a:t>
          </a:r>
          <a:endParaRPr lang="ro-RO" sz="2200" b="1" kern="1200" dirty="0">
            <a:latin typeface="Calibri" pitchFamily="34" charset="0"/>
          </a:endParaRPr>
        </a:p>
      </dsp:txBody>
      <dsp:txXfrm rot="10800000">
        <a:off x="0" y="2062327"/>
        <a:ext cx="6552728" cy="1040160"/>
      </dsp:txXfrm>
    </dsp:sp>
    <dsp:sp modelId="{9C0FD050-70A4-40AD-BCE5-E982CD6C5690}">
      <dsp:nvSpPr>
        <dsp:cNvPr id="0" name=""/>
        <dsp:cNvSpPr/>
      </dsp:nvSpPr>
      <dsp:spPr>
        <a:xfrm rot="10800000">
          <a:off x="0" y="1032311"/>
          <a:ext cx="6552728" cy="1040160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i="0" kern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rPr>
            <a:t>Comunicarea privind decizia grupului de lucru</a:t>
          </a:r>
          <a:endParaRPr lang="ro-RO" sz="2200" b="1" i="0" kern="1200" dirty="0">
            <a:latin typeface="Calibri" pitchFamily="34" charset="0"/>
          </a:endParaRPr>
        </a:p>
      </dsp:txBody>
      <dsp:txXfrm rot="10800000">
        <a:off x="0" y="1032311"/>
        <a:ext cx="6552728" cy="1040160"/>
      </dsp:txXfrm>
    </dsp:sp>
    <dsp:sp modelId="{5084A2F4-8DCB-40D0-BF97-722A342946E1}">
      <dsp:nvSpPr>
        <dsp:cNvPr id="0" name=""/>
        <dsp:cNvSpPr/>
      </dsp:nvSpPr>
      <dsp:spPr>
        <a:xfrm rot="10800000">
          <a:off x="0" y="2294"/>
          <a:ext cx="6552728" cy="1040160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200" b="1" kern="1200" dirty="0" smtClean="0">
              <a:latin typeface="Calibri" pitchFamily="34" charset="0"/>
            </a:rPr>
            <a:t>Decizia grupului de lucru</a:t>
          </a:r>
          <a:endParaRPr lang="ro-RO" sz="2200" b="1" kern="1200" dirty="0">
            <a:latin typeface="Calibri" pitchFamily="34" charset="0"/>
          </a:endParaRPr>
        </a:p>
      </dsp:txBody>
      <dsp:txXfrm rot="10800000">
        <a:off x="0" y="2294"/>
        <a:ext cx="6552728" cy="104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xmlns="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xmlns="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29/01/2018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xmlns="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29/01/2018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xmlns="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29/01/2018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nder.gov.md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nder.gov.md/" TargetMode="External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ansc.md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tender.gov.m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12" Type="http://schemas.openxmlformats.org/officeDocument/2006/relationships/hyperlink" Target="mailto:nadejda.tanasov@tender.gov.m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Учебный курс для сотрудников операторов «Водоканала»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Модуль 11: </a:t>
            </a:r>
            <a:r>
              <a:rPr lang="ru-RU" b="1" dirty="0" smtClean="0">
                <a:solidFill>
                  <a:srgbClr val="002060"/>
                </a:solidFill>
              </a:rPr>
              <a:t>Процедуры закупок товаров, работ и услуг </a:t>
            </a: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u-RU" altLang="en-US" sz="2000" b="1" dirty="0" smtClean="0">
                <a:solidFill>
                  <a:srgbClr val="FF0000"/>
                </a:solidFill>
              </a:rPr>
              <a:t>Сессия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2</a:t>
            </a:r>
            <a:r>
              <a:rPr lang="en-US" altLang="en-US" b="1" dirty="0" smtClean="0">
                <a:solidFill>
                  <a:srgbClr val="000F2E"/>
                </a:solidFill>
                <a:cs typeface="Times New Roman" panose="02020603050405020304" pitchFamily="18" charset="0"/>
              </a:rPr>
              <a:t>: </a:t>
            </a:r>
            <a:r>
              <a:rPr lang="ru-RU" altLang="en-US" b="1" dirty="0" smtClean="0">
                <a:solidFill>
                  <a:srgbClr val="000F2E"/>
                </a:solidFill>
                <a:cs typeface="Times New Roman" panose="02020603050405020304" pitchFamily="18" charset="0"/>
              </a:rPr>
              <a:t>Процесс государственных закупок (продолжение) </a:t>
            </a: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u-RU" sz="1800" b="1" i="1" dirty="0" smtClean="0">
                <a:solidFill>
                  <a:schemeClr val="tx1"/>
                </a:solidFill>
              </a:rPr>
              <a:t>Надежда </a:t>
            </a:r>
            <a:r>
              <a:rPr lang="ru-RU" sz="1800" b="1" i="1" dirty="0" err="1" smtClean="0">
                <a:solidFill>
                  <a:schemeClr val="tx1"/>
                </a:solidFill>
              </a:rPr>
              <a:t>Танасов</a:t>
            </a:r>
            <a:r>
              <a:rPr lang="ro-RO" sz="1800" b="1" i="1" dirty="0" smtClean="0">
                <a:solidFill>
                  <a:schemeClr val="tx1"/>
                </a:solidFill>
              </a:rPr>
              <a:t/>
            </a:r>
            <a:br>
              <a:rPr lang="ro-RO" sz="1800" b="1" i="1" dirty="0" smtClean="0">
                <a:solidFill>
                  <a:schemeClr val="tx1"/>
                </a:solidFill>
              </a:rPr>
            </a:br>
            <a:r>
              <a:rPr lang="ru-RU" sz="1800" b="1" i="1" dirty="0" err="1" smtClean="0">
                <a:solidFill>
                  <a:schemeClr val="tx1"/>
                </a:solidFill>
              </a:rPr>
              <a:t>Агенство</a:t>
            </a:r>
            <a:r>
              <a:rPr lang="ru-RU" sz="1800" b="1" i="1" dirty="0" smtClean="0">
                <a:solidFill>
                  <a:schemeClr val="tx1"/>
                </a:solidFill>
              </a:rPr>
              <a:t> Государственных Закупок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16 – 31 – 01 </a:t>
            </a:r>
            <a:r>
              <a:rPr lang="ru-RU" sz="1600" b="1" dirty="0" smtClean="0">
                <a:solidFill>
                  <a:srgbClr val="002060"/>
                </a:solidFill>
              </a:rPr>
              <a:t>января</a:t>
            </a:r>
            <a:r>
              <a:rPr lang="ro-RO" sz="1600" b="1" dirty="0" smtClean="0">
                <a:solidFill>
                  <a:srgbClr val="002060"/>
                </a:solidFill>
              </a:rPr>
              <a:t>/</a:t>
            </a:r>
            <a:r>
              <a:rPr lang="ru-RU" sz="1600" b="1" dirty="0" smtClean="0">
                <a:solidFill>
                  <a:srgbClr val="002060"/>
                </a:solidFill>
              </a:rPr>
              <a:t>февраля</a:t>
            </a:r>
            <a:r>
              <a:rPr lang="ro-RO" sz="1600" b="1" dirty="0" smtClean="0">
                <a:solidFill>
                  <a:srgbClr val="002060"/>
                </a:solidFill>
              </a:rPr>
              <a:t> 2018,  </a:t>
            </a:r>
            <a:r>
              <a:rPr lang="ru-RU" sz="1600" b="1" dirty="0" smtClean="0">
                <a:solidFill>
                  <a:srgbClr val="002060"/>
                </a:solidFill>
              </a:rPr>
              <a:t>Кишинёв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2388358"/>
            <a:ext cx="87666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когда договор о государственных закупках присуждается вследствие проведения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процедуры переговоров без предварительного опубликования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объявления на участие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indent="536575" algn="just">
              <a:spcBef>
                <a:spcPts val="0"/>
              </a:spcBef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когда соответствующие договор о государственных закупках/рамочное соглашение подлежат заключению с экономическим оператором, который был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единственным оферентом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рамках процедуры присуждения, и не имеется других экономических операторов, вовлеченных в соответствующую процедуру присуждения; </a:t>
            </a:r>
          </a:p>
          <a:p>
            <a:pPr indent="536575" algn="just">
              <a:spcBef>
                <a:spcPts val="0"/>
              </a:spcBef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когда присуждается договор, вытекающий из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рамочного соглашения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или договор вследствие использования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динамичной системы закупок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 </a:t>
            </a:r>
            <a:endParaRPr lang="ro-RO" b="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Соблюдение сроков заключения договоров является факультативным в следующих случаях: 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48964"/>
            <a:ext cx="8766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Закупающий орган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собственной инициативе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аннулирует процедуру присуждения договора о государственных закупках, если только принимает это решение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 даты передачи сообщения о результатах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применения процедуры государственной закупки, в следующих случаях: </a:t>
            </a:r>
          </a:p>
          <a:p>
            <a:pPr indent="536575" algn="just">
              <a:spcBef>
                <a:spcPts val="0"/>
              </a:spcBef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 удалось обеспечить удовлетворитель­ный уровень конкуренции – число оферентов/кандидатов меньше предусмотренного для каждой процедуры минимума;</a:t>
            </a: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>
              <a:spcBef>
                <a:spcPts val="0"/>
              </a:spcBef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ни один из оферентов не соответствует квалификационным требованиям, предусмотренным в документации по присуждению;</a:t>
            </a:r>
          </a:p>
          <a:p>
            <a:pPr indent="536575" algn="just">
              <a:spcBef>
                <a:spcPts val="0"/>
              </a:spcBef>
              <a:buFont typeface="+mj-lt"/>
              <a:buAutoNum type="arabicPeriod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случае государственных закупок работ общая стоимость каждой оферты: </a:t>
            </a:r>
          </a:p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не менее чем на 15 % больше оценочной стоимости работ, рассчитанной согласно положениям законодательства;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Аннулирование процедуры государственной закупки </a:t>
            </a:r>
            <a:r>
              <a:rPr lang="ro-RO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(1)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не менее чем на 15 % меньше оценочной стоимости работ, рассчитанной согласно положениям законодательства, при условии, что оференты не смогли представить соответствующие подтверждения в соответствии с частями (4) и (5) статьи 66 Закона 131/2015;</a:t>
            </a:r>
          </a:p>
          <a:p>
            <a:pPr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  представлены только несоответствующие оферты, то есть оферты, которые:</a:t>
            </a:r>
          </a:p>
          <a:p>
            <a:pPr indent="519113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 представлены после предельной даты подачи оферт; </a:t>
            </a:r>
          </a:p>
          <a:p>
            <a:pPr indent="519113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не были разработаны и представлены согласно требованиям, содержащимся в документации по присуждению;</a:t>
            </a:r>
          </a:p>
          <a:p>
            <a:pPr indent="519113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содержат в финансовом предложении цены, которые не являются результатом свободной конкуренции и которые не могут быть надлежащим образом обоснованы;</a:t>
            </a:r>
          </a:p>
          <a:p>
            <a:pPr indent="519113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содержат явно невыгодные для закупающего органа предложения по условиям договора;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Аннулирование процедуры государственной закупки </a:t>
            </a:r>
            <a:r>
              <a:rPr lang="ro-RO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(2)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– превышают на 30 процентов оценочную стоимость закупки, рассчитанную согласно настоящему закону;</a:t>
            </a: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имеют стоимость, превышающую предел, предусмотренный настоящим законом для проводимой процедуры государственной закупки;</a:t>
            </a:r>
          </a:p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своей стоимостью, включенной в финансовое предложение, превышают объем фондов, выделенных на исполнение договора о государственных закупках;</a:t>
            </a:r>
          </a:p>
          <a:p>
            <a:pPr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  установлен факт подкупа, подтвержденный окончательным решением судебной инстанции;</a:t>
            </a:r>
          </a:p>
          <a:p>
            <a:pPr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     представленные оферты, хотя и могут приниматься во внимание, не могут быть сопоставлены по причине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неединообразного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представления технических и/или финансовых решений; 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Аннулирование процедуры государственной закупки </a:t>
            </a:r>
            <a:r>
              <a:rPr lang="ro-RO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o-RO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7. имеются серьезные отклонения от законодательных положений, влияющие на процедуру присуждения или влекущие невозможность заключения договора. Под серьезными отклонениями от законодательных положений подразумевается следующее:</a:t>
            </a:r>
          </a:p>
          <a:p>
            <a:pPr indent="57308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не были соблюдены принципы или правила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транспарентности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информирования, установленные настоящим законом; или </a:t>
            </a: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7308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в процессе анализа, оценки и/или завершения процедуры присуждения обнаружились ошибки или недочеты, а закупающий орган не может принять корректирующие меры без того, чтобы это повлекло нарушение принципов, предусмотренных в статье 6 закона 131/2015.</a:t>
            </a:r>
          </a:p>
          <a:p>
            <a:pPr indent="57308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Примечание! В случае контрактов закупок работ, процедура будет отменена, если участники занявшие первое и второе место откажутся заключить договор.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Аннулирование процедуры государственной закупки </a:t>
            </a:r>
            <a:r>
              <a:rPr lang="ro-RO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4</a:t>
            </a:r>
            <a:r>
              <a:rPr lang="ro-RO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12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Отчет о процедуре государственной закупки, а также отчет об аннулировании процедуры государственной закупки составляются закупающим органом и представляются Агентству государственных закупок в течение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пяти дней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даты заключения договора или даты вынесения решения об аннулировании процедуры государственной закупки.  </a:t>
            </a:r>
          </a:p>
          <a:p>
            <a:pPr indent="536575" algn="just">
              <a:spcBef>
                <a:spcPts val="12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Отчет о процедуре государственной закупки является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публичным документом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Доступ лиц к данной информации может быть ограничен в соответствии с положениями Закона о коммерческой тайне № 171-XIII от 6 июля 1994 года или Закона о государственной тайне № 245-XVI от 27 ноября 2008 года только в той мере, в которой данная информация включает, в частности, технические или коммерческие тайны либо содержит конфиденциальные аспекты оферт. 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Отчет о процедуре государственной закупки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12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Договор о государственных закупках заключается:</a:t>
            </a:r>
          </a:p>
          <a:p>
            <a:pPr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соблюдением процедур государственной закупки, предусмотренных законом;</a:t>
            </a:r>
          </a:p>
          <a:p>
            <a:pPr lvl="0"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после истечения сроков ожидания, </a:t>
            </a:r>
          </a:p>
          <a:p>
            <a:pPr lvl="0"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течение срока действия предложений;</a:t>
            </a:r>
          </a:p>
          <a:p>
            <a:pPr lvl="0"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всю выделенную для закупки на год сумму; </a:t>
            </a:r>
          </a:p>
          <a:p>
            <a:pPr lvl="0"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основе плана закупки;</a:t>
            </a:r>
          </a:p>
          <a:p>
            <a:pPr lvl="0"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пределах утвержденных ассигнований.</a:t>
            </a:r>
          </a:p>
          <a:p>
            <a:pPr lvl="0" indent="536575" algn="just">
              <a:spcBef>
                <a:spcPts val="12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Условия, включенные в контракт, должны быть полностью отражены в документации, лежащей в основе процедуры присуждения.</a:t>
            </a:r>
            <a:endParaRPr lang="ro-RO" b="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Договор о государственных закупках (1)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Рабочая группа вправе уменьшить первоначально приобретенное количество товаров и/или услуг в веско обоснованных случаях, в соответствии с положениями действующего законодательства, без изменения унитарной цены или других сроков и условий оферты и документации по присуждению.</a:t>
            </a:r>
          </a:p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Закупающий орган не вправе увеличивать объемы товаров, работ и услуг, установленные заключенными договорами о государственных закупках, во избежание осуществления новых закупок, кроме случаев, предусмотренных настоящим законом.</a:t>
            </a:r>
            <a:endParaRPr lang="ro-M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Модели контрактов изложены в приложении к Приказу министра финансов №. 71 от 24.05.2016 об утверждении Стандартной документации для закупок товаров и услуг и Приказа министра финансов №. 72 от 24.05.2016 об утверждении Стандартной документации для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закупок работ.</a:t>
            </a:r>
          </a:p>
          <a:p>
            <a:pPr indent="536575" algn="just">
              <a:spcBef>
                <a:spcPts val="0"/>
              </a:spcBef>
            </a:pPr>
            <a:endParaRPr lang="ro-RO" b="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Договор о государственных закупках </a:t>
            </a:r>
            <a:r>
              <a:rPr lang="ro-RO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(2)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Договор о государственных закупках и договор, заключенный по результатам процедуры запроса ценовых оферт, регистрируются в одном из территориальных казначейств Министерства финансов, если управление финансовыми ресурсами осуществляется посредством казначейской системы. Договоры, не зарегистрированные в установленном порядке, не имеют юридической силы.</a:t>
            </a:r>
          </a:p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Если в ходе реализации договора о закупках необходимо изменить некоторые договорные положения, они могут быть выполнены, если условия выполнены в совокупности:</a:t>
            </a:r>
          </a:p>
          <a:p>
            <a:pPr indent="5365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Согласование всех договаривающихся сторон;</a:t>
            </a:r>
          </a:p>
          <a:p>
            <a:pPr indent="5365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Изменения не противоречат действующим законодательным положениям.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Договор о государственных закупках </a:t>
            </a:r>
            <a:r>
              <a:rPr lang="ro-RO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ro-RO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o-RO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Закупающий орган вправе осуществить дополнительные закупки товаров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 условии соблюдения первоначально установленной цены, требований к их качеству и других требований, предусмотренных в первоначальном договоре, а также при условии, что стоимость дополнительно приобретаемых товаров не превышает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 процентов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стоимости первоначально приобретенных товаров, либо количества, оставшегося после первоначального снижения стоимости приобретенных товаров. 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Дополнительные закупки товаров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lvl="0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Знание законодательных положений, касающихся порядка заключения договора о государственных закупках; 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Способы обеспечения прозрачности государственных закупок; 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Положение о запрете экономических операторов; 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Порядок подачи, рассмотрения и разрешение апелляций.</a:t>
            </a:r>
            <a:r>
              <a:rPr lang="ro-RO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10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дополнительных работ/услуг, которые не предусмотрены в первоначально оцененном проекте или в первоначальном контракте и которые стали необходимы из-за непредвиденных обстоятельств, закупающий орган может использовать процедуру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переговоров без предварительного опубликования объявления на участие</a:t>
            </a:r>
            <a:r>
              <a:rPr lang="ru-RU" b="0" dirty="0" smtClean="0"/>
              <a:t>.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Процедура может быть применена только в течение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 лет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после первоначального контракта, а общая стоимость контрактов, присужденных за дополнительные работы/услуги, не будет превышать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 процентов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 первоначальной стоимости контракта.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Дополнительные закупки работ и услуг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6575" algn="just">
              <a:spcBef>
                <a:spcPts val="6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Рабочая группа обеспечивает мониторинг исполнения договоров о государственных закупках, составляя соответствующие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квартальные/полугодовые и годовые отчеты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lvl="0" indent="536575" algn="just">
              <a:spcBef>
                <a:spcPts val="6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Данные отчеты, включающие в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обязательном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порядке информацию об:</a:t>
            </a:r>
          </a:p>
          <a:p>
            <a:pPr lvl="0" indent="536575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этапе исполнения договорных обязательств;</a:t>
            </a:r>
          </a:p>
          <a:p>
            <a:pPr lvl="0" indent="536575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причинах неисполнения; </a:t>
            </a:r>
          </a:p>
          <a:p>
            <a:pPr lvl="0" indent="536575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поданных жалобах и примененных санкциях, примечаниях о качестве исполнения договора и др. </a:t>
            </a:r>
          </a:p>
          <a:p>
            <a:pPr lvl="0" indent="536575" algn="just">
              <a:spcBef>
                <a:spcPts val="600"/>
              </a:spcBef>
            </a:pPr>
            <a:r>
              <a:rPr lang="ru-RU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Помещаются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веб-странице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закупающего органа, а в ее отсутствие – на официальной странице центрального органа, которому подчиняется закупающий орган, или органов местного публичного управления второго уровня. </a:t>
            </a:r>
            <a:endParaRPr lang="ro-RO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Мониторинг исполнения договоров о государственных закупках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869743"/>
            <a:ext cx="8940800" cy="49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o-RO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Закупающий орган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должен обеспечить прозрачность всего процесса закупок в соответствии с правовой базой, начиная с этапа планирования государственных закупок и заканчивая на этапе внедрения и мониторинга, за исключением этапа экспертизы, оценки и сопоставления предложений, в течение которых законодательство требует конфиденциальности.</a:t>
            </a:r>
          </a:p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Акты которые являются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публичными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 и должны быть размещены на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</a:rPr>
              <a:t>веб-сайте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закупающих органах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, на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</a:rPr>
              <a:t>веб-сайте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</a:rPr>
              <a:t>Агенства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 Государственных Закупок и в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</a:rPr>
              <a:t>Билютене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latin typeface="Calibri" pitchFamily="34" charset="0"/>
              </a:rPr>
              <a:t>Гос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. Закупок, в зависимости от обстоятельств:</a:t>
            </a:r>
          </a:p>
          <a:p>
            <a:pPr indent="5365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  План государственных закупок;</a:t>
            </a:r>
          </a:p>
          <a:p>
            <a:pPr indent="5365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  Объявление о намерениях</a:t>
            </a:r>
          </a:p>
          <a:p>
            <a:pPr indent="5365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  Уведомление об участии;</a:t>
            </a:r>
          </a:p>
          <a:p>
            <a:pPr indent="5365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  Уведомление о атрибуции</a:t>
            </a:r>
          </a:p>
          <a:p>
            <a:pPr indent="5365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  Мониторинг отчета о закупках.</a:t>
            </a:r>
            <a:endParaRPr lang="ro-RO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</a:rPr>
              <a:t>Прозрачность процесса закупок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65278"/>
            <a:ext cx="876662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12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Список запрещенных экономических операторов могут быть включены лишь экономические операторы, которые являются участниками процедур государственных закупок, но не выполнили надлежащим образом обязательства, взятые на себя в рамках этих процедур, или поведение которых противоречит положениям законодательства.</a:t>
            </a:r>
          </a:p>
          <a:p>
            <a:pPr indent="536575" algn="just">
              <a:spcBef>
                <a:spcPts val="1200"/>
              </a:spcBef>
            </a:pPr>
            <a:r>
              <a:rPr lang="ro-RO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Экономический оператор, включенный в Список, или экономический оператор, имеющий хотя бы одного учредителя, который является или являлся учредителем экономического оператора, включенного в Список, не имеет права участвовать  в течение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 лет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процедурах государственных закупок, а закупающий орган не вправе присуждать ему договор о государственной закупке.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Список запрещенных экономических операторов (1)</a:t>
            </a:r>
            <a:endParaRPr lang="ru-RU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Список запрещенных экономических операторов (2)</a:t>
            </a:r>
            <a:endParaRPr lang="ru-RU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Nadia\Desktop\lis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46956"/>
            <a:ext cx="9144000" cy="439578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30645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Источник</a:t>
            </a:r>
            <a:r>
              <a:rPr lang="ro-RO" sz="12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ro-RO" sz="12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rId8"/>
              </a:rPr>
              <a:t>www.tender.gov.md</a:t>
            </a: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o-RO" sz="12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Список запрещенных экономических операторов (3)</a:t>
            </a:r>
            <a:endParaRPr lang="ru-RU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="" xmlns:p14="http://schemas.microsoft.com/office/powerpoint/2010/main" val="649747577"/>
              </p:ext>
            </p:extLst>
          </p:nvPr>
        </p:nvGraphicFramePr>
        <p:xfrm>
          <a:off x="457200" y="2435206"/>
          <a:ext cx="8075240" cy="325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630645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Источник</a:t>
            </a:r>
            <a:r>
              <a:rPr lang="ro-RO" sz="12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ro-RO" sz="12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rId8"/>
              </a:rPr>
              <a:t>www.tender.gov.md</a:t>
            </a: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o-RO" sz="12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77668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Число экономических операторов, включенных в Список</a:t>
            </a:r>
            <a:endParaRPr lang="ro-RO" b="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92573"/>
            <a:ext cx="8766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  <a:buAutoNum type="arabicParenR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наличие окончательного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решения судебной инстанции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на основании которого был расторгнут договор о закупке в результате невыполнения или ненадлежащего выполнения экономическим оператором условий договора;</a:t>
            </a:r>
          </a:p>
          <a:p>
            <a:pPr indent="536575" algn="just">
              <a:spcBef>
                <a:spcPts val="0"/>
              </a:spcBef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невыполнение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экономическим оператором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обязательств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 договору; поставка товаров, предоставление услуг или выполнение работ по собственной инициативе, а не тех, которые были предусмотрены договором, или качество товаров, услуг и работ ниже качества, предусмотренного в договоре и в документах о проведении процедуры закупки;</a:t>
            </a:r>
          </a:p>
          <a:p>
            <a:pPr indent="536575" algn="just">
              <a:spcBef>
                <a:spcPts val="0"/>
              </a:spcBef>
              <a:buAutoNum type="arabicParenR"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представление поддельных документов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рамках процедур государственной закупки. Для применения настоящего пункта причинение ущерба или нарушение деятельности не являются обязательным условием; 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Основания для включения экономического оператора в Список (1)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92573"/>
            <a:ext cx="8766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4) имеются доказательства, представленные закупающим органом или контролирующим органом, которые подтверждают, что экономические операторы участвовали в процедуре закупки с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поддельными офертами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участия в качестве членов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группы подчиненных предприятий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в одной и той же процедуре государственной закупки с несколькими офертами или создали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недобросовестную конкуренцию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среди участников.</a:t>
            </a:r>
          </a:p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Закупающий орган инициирует в процедуру включения в Список в течение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60 дней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момента возникновения оснований для включения экономического оператора в Список.</a:t>
            </a:r>
          </a:p>
          <a:p>
            <a:pPr indent="536575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включения экономических операторов в Список необходимо подать соответствующий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запрос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а также требуется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решение рабочей группы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закупающего органа с приложением всех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подтверждающих документов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Основания для включения экономического оператора в Список (2)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0687"/>
            <a:ext cx="8766629" cy="49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52863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Агентство – это автономный орган публичной власти, ответственный перед Парламентом, в компетенцию которого входит разрешение споров, возникающих в рамках процедур государственной закупки, в соответствии с Законом о государственных закупках № 131 от 3 июля 2015 года, является юридическим лицом публичного права и не подчиняется какому-либо иному государственному или частному органу власти. </a:t>
            </a:r>
          </a:p>
          <a:p>
            <a:pPr marL="7938" indent="52863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Агентство состоит из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 советников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разрешению споров, в том числе генерального директора и заместителя генерального директора, имеющих статус лиц, исполняющих ответственные государственные должности. </a:t>
            </a:r>
          </a:p>
          <a:p>
            <a:pPr marL="7938" indent="52863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Советники осуществляют свою деятельность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составах по 3 члена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В каждом составе по разрешению споров председатель должен обладать дипломом об образовании в области права.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Национальное Агентство по Разрешению Споров</a:t>
            </a:r>
            <a:endParaRPr lang="ru-RU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Сроки подачи апелляций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3896" y="1977575"/>
          <a:ext cx="8557148" cy="205748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981435"/>
                <a:gridCol w="3575713"/>
              </a:tblGrid>
              <a:tr h="537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Ориентировочная стоимость покупки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lang="ro-RO" sz="2200" i="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79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&lt;</a:t>
                      </a:r>
                      <a:r>
                        <a:rPr lang="en-US" sz="2200" i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ru-RU" sz="2200" i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2,3 млн. Леев товары/ услуги 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90 млн. Леев работы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dirty="0" smtClean="0">
                          <a:latin typeface="Calibri" pitchFamily="34" charset="0"/>
                          <a:cs typeface="Calibri" pitchFamily="34" charset="0"/>
                        </a:rPr>
                        <a:t>5 </a:t>
                      </a: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дней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79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i="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≥ </a:t>
                      </a:r>
                      <a:r>
                        <a:rPr lang="ru-RU" sz="2200" i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2,3 млн. Леев товары/ услуги 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90 млн. Леев работы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dirty="0" smtClean="0">
                          <a:latin typeface="Calibri" pitchFamily="34" charset="0"/>
                          <a:cs typeface="Calibri" pitchFamily="34" charset="0"/>
                        </a:rPr>
                        <a:t>10 </a:t>
                      </a:r>
                      <a:r>
                        <a:rPr lang="ru-RU" sz="2200" dirty="0" smtClean="0">
                          <a:latin typeface="Calibri" pitchFamily="34" charset="0"/>
                          <a:cs typeface="Calibri" pitchFamily="34" charset="0"/>
                        </a:rPr>
                        <a:t>дней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0250" y="4039738"/>
            <a:ext cx="8557147" cy="271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 дня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следующего</a:t>
            </a:r>
            <a:r>
              <a:rPr lang="ru-RU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 днем, когда стало известно об акте закупающего органа, который полагается незаконным;</a:t>
            </a:r>
          </a:p>
          <a:p>
            <a:pPr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Подача жалобы, относящейся к актам закупающего органа, которые изданы или имеют место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 открытия оферт</a:t>
            </a:r>
            <a:r>
              <a:rPr lang="ru-RU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осуществляется с соблюдением сроков, но не позднее предельной даты подачи оферт, установленной закупающим органом  и с соблюдением положений статьи 34 закона 131/2015;</a:t>
            </a:r>
          </a:p>
          <a:p>
            <a:pPr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случае если жалоба, относится к документам, опубликованным в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электронной форме</a:t>
            </a:r>
            <a:r>
              <a:rPr lang="ru-RU" sz="18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датой ознакомления с ними считается дата их опубликования.</a:t>
            </a:r>
            <a:endParaRPr lang="ro-RO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44914"/>
            <a:ext cx="87666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</a:pPr>
            <a:r>
              <a:rPr lang="ru-R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Закупающий орган обязан исключить из процедуры присуждения договора о государственных закупках любого оферента или кандидата, пребывающего в одной из следующих ситуаций:</a:t>
            </a:r>
            <a:endParaRPr lang="ro-MO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19113" algn="just">
              <a:spcBef>
                <a:spcPts val="0"/>
              </a:spcBef>
              <a:buFont typeface="+mj-lt"/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находится в процессе несостоятельности на основе судебного решения; </a:t>
            </a:r>
            <a:endParaRPr lang="ro-MO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19113" algn="just">
              <a:spcBef>
                <a:spcPts val="0"/>
              </a:spcBef>
              <a:buFont typeface="+mj-lt"/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 выполнил обязательств по уплате налогов, сборов и взносов социального страхования согласно положениям действующего законодательства Республики Молдова или страны его регистрации;</a:t>
            </a:r>
            <a:endParaRPr lang="ro-MO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19113" algn="just">
              <a:spcBef>
                <a:spcPts val="0"/>
              </a:spcBef>
              <a:buFont typeface="+mj-lt"/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осужден в течение последних трех лет окончательным решением судебной инстанции за нарушение профессиональной этики или за совершение профессиональной ошибки;</a:t>
            </a:r>
            <a:endParaRPr lang="ro-MO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19113" algn="just">
              <a:spcBef>
                <a:spcPts val="0"/>
              </a:spcBef>
              <a:buFont typeface="+mj-lt"/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представил ложную информацию или не представил информацию, затребованную закупающим органом в доказательство соответствия критериям квалификации и отбора;</a:t>
            </a:r>
            <a:endParaRPr lang="ro-MO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19113" algn="just">
              <a:spcBef>
                <a:spcPts val="0"/>
              </a:spcBef>
              <a:buFont typeface="+mj-lt"/>
              <a:buAutoNum type="arabicPeriod"/>
            </a:pPr>
            <a:r>
              <a:rPr lang="ru-R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включен в Запретный список экономических операторов.</a:t>
            </a:r>
            <a:endParaRPr lang="ro-RO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Исключения из процедуры закупок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199" y="1937982"/>
            <a:ext cx="87770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52863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Агентство обязано рассмотреть жалобу по существу в течение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 рабочих дней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 дня ее получения, а в случае возникновения обстоятельств, препятствующих рассмотрению жалобы по существу, согласно пункту 57 закона 131/2015 высказаться по ней в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10-дневный срок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В обоснованных случаях срок разрешения жалобы может быть продлен единожды на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 дней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7938" indent="52863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Агентство высказывается сначала по случаям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возврата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жалобы, а установив их обоснованность, не приступает к рассмотрению жалобы по существу.</a:t>
            </a: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938" indent="52863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процессе рассмотрения спора Агентство:</a:t>
            </a:r>
          </a:p>
          <a:p>
            <a:pPr marL="7938" indent="52863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удовлетворяет жалобу полностью или частично;</a:t>
            </a:r>
          </a:p>
          <a:p>
            <a:pPr marL="7938" indent="528638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отклоняет жалобу.</a:t>
            </a:r>
            <a:endParaRPr lang="ro-M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938" indent="528638" algn="just">
              <a:spcBef>
                <a:spcPts val="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Решение Агентства обязательно для сторон. Договор заключенный с несоблюдением решения Агентства, является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ничтожным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Рассмотрение жалоб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567544"/>
            <a:ext cx="8839199" cy="4693932"/>
          </a:xfrm>
        </p:spPr>
        <p:txBody>
          <a:bodyPr/>
          <a:lstStyle/>
          <a:p>
            <a:r>
              <a:rPr lang="ro-RO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Bibliografie:</a:t>
            </a:r>
            <a:br>
              <a:rPr lang="ro-RO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o-RO" sz="1600" b="1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Legi și hotărâri:</a:t>
            </a: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  <a:t>Legea nr. 131 din 03.07.2015 privind achizițiile publice;</a:t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  <a:t>- Hotărârea Guvernului nr. 667 din 27 mai 2016 pentru aprobarea Regulamentului cu privire la activitatea grupului de lucru pentru achiziții;</a:t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  <a:t>- Hotărârea Guvernului nr. 669 din 27 mai 2016 pentru aprobarea  Regulamentului privind achizițiile publice de lucrări;</a:t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  <a:t>- Hotărârea Guvernului nr. 1418 din 28.12.2016 pentru aprobarea Regulamentului cu privire la modul de întocmire a Listei de interdicţie a operatorilor economici;</a:t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sz="1600" b="1" i="1" dirty="0" smtClean="0">
                <a:solidFill>
                  <a:schemeClr val="tx1"/>
                </a:solidFill>
                <a:latin typeface="Calibri" pitchFamily="34" charset="0"/>
              </a:rPr>
              <a:t>Ordine ale Ministerului Finanțelor:</a:t>
            </a: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  <a:t>- Ordinul Ministrului Finanțelor nr. 71 din 24.05.2016 cu privire la aprobarea Documentației standard pentru realizarea achizițiilor publice de bunuri și servicii;</a:t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  <a:t>- Ordinul Ministrului Finanțelor nr. 72 din 24.05.2016 cu privire la aprobarea Documentației standard pentru realizarea achizițiilor publice de lucrări.</a:t>
            </a:r>
            <a:r>
              <a:rPr lang="ro-RO" sz="1600" i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o-RO" sz="160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o-RO" sz="1600" b="1" i="1" dirty="0" smtClean="0">
                <a:solidFill>
                  <a:schemeClr val="tx1"/>
                </a:solidFill>
                <a:latin typeface="Calibri" pitchFamily="34" charset="0"/>
              </a:rPr>
              <a:t>Publicații:</a:t>
            </a: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  <a:t>Ghidul achizițiilor publice pentru autoritățile contractante, Chișinău, 2017.</a:t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o-RO" sz="1600" b="1" i="1" dirty="0" smtClean="0">
                <a:solidFill>
                  <a:schemeClr val="tx1"/>
                </a:solidFill>
                <a:latin typeface="Calibri" pitchFamily="34" charset="0"/>
              </a:rPr>
              <a:t>Pagini web: </a:t>
            </a: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rId2"/>
              </a:rPr>
              <a:t>www.tender.gov.md</a:t>
            </a: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; </a:t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rId3"/>
              </a:rPr>
              <a:t>www.ansc.md</a:t>
            </a:r>
            <a: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br>
              <a:rPr lang="ro-RO" sz="16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endParaRPr lang="ro-RO" sz="16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42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551543" y="1620411"/>
            <a:ext cx="8202676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ro-RO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Благодарю за внимание</a:t>
            </a:r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1600" b="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ro-RO" sz="16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o-RO" sz="1600" b="0" dirty="0" smtClean="0">
                <a:solidFill>
                  <a:schemeClr val="tx1"/>
                </a:solidFill>
                <a:latin typeface="Calibri" pitchFamily="34" charset="0"/>
              </a:rPr>
              <a:t>Nadejda Tanasov</a:t>
            </a:r>
          </a:p>
          <a:p>
            <a:pPr algn="ctr"/>
            <a:r>
              <a:rPr lang="ro-RO" sz="1600" b="0" dirty="0" smtClean="0">
                <a:solidFill>
                  <a:schemeClr val="tx1"/>
                </a:solidFill>
                <a:latin typeface="Calibri" pitchFamily="34" charset="0"/>
              </a:rPr>
              <a:t>Agenția Achiziții Publice</a:t>
            </a:r>
            <a:endParaRPr lang="ro-RO" sz="1600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o-RO" sz="1600" b="0" u="sng" dirty="0" smtClean="0">
                <a:solidFill>
                  <a:schemeClr val="tx1"/>
                </a:solidFill>
                <a:latin typeface="Calibri" pitchFamily="34" charset="0"/>
                <a:hlinkClick r:id="rId12"/>
              </a:rPr>
              <a:t>nadejda.tanasov@tender.gov.md</a:t>
            </a:r>
            <a:r>
              <a:rPr lang="ro-RO" sz="1600" b="0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o-RO" sz="1600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o-RO" sz="1600" b="0" dirty="0" smtClean="0">
                <a:solidFill>
                  <a:schemeClr val="tx1"/>
                </a:solidFill>
                <a:latin typeface="Calibri" pitchFamily="34" charset="0"/>
              </a:rPr>
              <a:t>Telefon</a:t>
            </a:r>
            <a:r>
              <a:rPr lang="ro-RO" sz="1600" b="0" dirty="0">
                <a:solidFill>
                  <a:schemeClr val="tx1"/>
                </a:solidFill>
                <a:latin typeface="Calibri" pitchFamily="34" charset="0"/>
              </a:rPr>
              <a:t>: (022) </a:t>
            </a:r>
            <a:r>
              <a:rPr lang="ro-RO" sz="1600" b="0" dirty="0" smtClean="0">
                <a:solidFill>
                  <a:schemeClr val="tx1"/>
                </a:solidFill>
                <a:latin typeface="Calibri" pitchFamily="34" charset="0"/>
              </a:rPr>
              <a:t>73-88-22</a:t>
            </a:r>
            <a:endParaRPr lang="ro-RO" sz="1600" b="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027" name="Picture 3" descr="C:\Users\Nadia\Desktop\logo AAP mic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30285" y="1654627"/>
            <a:ext cx="3419249" cy="67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2017486"/>
            <a:ext cx="876662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Bef>
                <a:spcPts val="12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Участник торгов подает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только одно предложение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, индивидуально или в качестве члена ассоциации.</a:t>
            </a:r>
          </a:p>
          <a:p>
            <a:pPr indent="449263" algn="just">
              <a:spcBef>
                <a:spcPts val="1200"/>
              </a:spcBef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Ассоциированным участникам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 торгов не разрешается индивидуально подавать индивидуальные предложения в дополнение к совместной заявке.</a:t>
            </a:r>
          </a:p>
          <a:p>
            <a:pPr indent="449263" algn="just">
              <a:spcBef>
                <a:spcPts val="12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Юридические лица, назначенные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субподрядчиками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 по одной или нескольким ставкам, не могут участвовать в торгах самостоятельно или в ассоциации.</a:t>
            </a:r>
          </a:p>
          <a:p>
            <a:pPr indent="449263" algn="just">
              <a:spcBef>
                <a:spcPts val="1200"/>
              </a:spcBef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Альтернативные предложения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</a:rPr>
              <a:t>не принимаются, за исключением случаев, когда это разрешено в документах для награждения.</a:t>
            </a:r>
            <a:endParaRPr lang="ro-RO" b="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spcBef>
                <a:spcPts val="120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</a:rPr>
              <a:t>Запрет на подачу дополнительных предложений</a:t>
            </a:r>
            <a:endParaRPr lang="ro-RO" sz="240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2017486"/>
            <a:ext cx="876662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оферент не соответствует квалификационным требованиям; </a:t>
            </a:r>
          </a:p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оферент не соглашается на исправление арифметических ошибок; </a:t>
            </a:r>
          </a:p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оферта не отвечает требованиям, изложенным в документации по присуждению;</a:t>
            </a:r>
          </a:p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финансовое предложение не содержит фиксированной цены;</a:t>
            </a:r>
          </a:p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оферта имеет анормально заниженную цену согласно статье 66 закона о государственных закупок;</a:t>
            </a:r>
          </a:p>
          <a:p>
            <a:pPr marL="457200" lvl="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выявлены факты подкупа.</a:t>
            </a:r>
            <a:endParaRPr lang="ro-R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ctr">
              <a:spcBef>
                <a:spcPts val="120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Закупающий орган отклоняет оферту, если:</a:t>
            </a:r>
            <a:endParaRPr lang="ro-RO" sz="2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230604" y="1683657"/>
          <a:ext cx="6552728" cy="480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12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Сообщение должно быть сделано в письменной форме не позднее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 рабочих дней 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после решения рабочей группы.</a:t>
            </a:r>
            <a:endParaRPr lang="ro-MO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>
              <a:spcBef>
                <a:spcPts val="1200"/>
              </a:spcBef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рамках сообщения, закупающий орган обязан проинформировать оферентов/кандидатов, оферта которых отклонена/не признана выигравшей или кандидатуры которых отвергнуты, о причинах, на основании которых принято такое решение, в следующем порядке:</a:t>
            </a:r>
            <a:endParaRPr lang="en-US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каждому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отвергнутому кандидату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конкретные причины, на основании которых вынесено решение об отклонении его кандидатуры; </a:t>
            </a:r>
            <a:endParaRPr lang="ro-RO" b="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Сообщение о решении Рабочей группы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(1)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относительно каждой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отклоненной оферты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конкретные причины, на основании которых принято решение об отклонении, с детальным изложением оснований, в соответствии с которыми оферта была признана неприемлемой и/или несоответствующей, в частности, элементов оферты, которые не соответствовали функциональным и качественным требованиям, предусмотренным техническим заданием; </a:t>
            </a:r>
            <a:endParaRPr lang="en-US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indent="536575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каждому оференту, представившему оферту,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приемлемую и соответствующую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то есть допустимую,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но не признанную выигравшей</a:t>
            </a:r>
            <a:r>
              <a:rPr lang="ru-RU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– относительные характеристики и преимущества выигравшей оферты/оферт в сравнении с его офертой, наименование оферента, которому будет присужден договор о государственных закупках или, по обстоятельствам, наименования оферентов, с которыми будет заключено рамочное соглашение. </a:t>
            </a:r>
            <a:endParaRPr lang="ro-RO" b="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Сообщение о решении Рабочей группы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(2)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r>
              <a:rPr lang="ro-RO" dirty="0" smtClean="0"/>
              <a:t>Nadejda Tanasov</a:t>
            </a:r>
            <a:endParaRPr lang="de-DE" dirty="0"/>
          </a:p>
        </p:txBody>
      </p:sp>
      <p:sp>
        <p:nvSpPr>
          <p:cNvPr id="26" name="Прямоугольник 8"/>
          <p:cNvSpPr/>
          <p:nvPr/>
        </p:nvSpPr>
        <p:spPr>
          <a:xfrm>
            <a:off x="203200" y="1915886"/>
            <a:ext cx="87666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endParaRPr lang="ro-RO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045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Сроки ожидания</a:t>
            </a:r>
            <a:endParaRPr lang="ro-RO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9944" y="2079170"/>
          <a:ext cx="8325567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189"/>
                <a:gridCol w="2775189"/>
                <a:gridCol w="2775189"/>
              </a:tblGrid>
              <a:tr h="199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Ориентировочная стоимость покупки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Сообщение о решении Рабочей группы</a:t>
                      </a:r>
                      <a:r>
                        <a:rPr lang="en-US" sz="2000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2200" b="1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b="1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также отправляется по факсу или по</a:t>
                      </a:r>
                      <a:r>
                        <a:rPr lang="en-US" sz="2200" b="1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b="1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электронным средствам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Сообщение о решении Рабочей группы</a:t>
                      </a:r>
                      <a:r>
                        <a:rPr lang="en-US" sz="2200" i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o-RO" sz="2200" b="1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200" b="1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передано по почте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3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20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2,3 млн. Леев товары/ услуги 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90 млн. Леев работы</a:t>
                      </a:r>
                      <a:endParaRPr lang="ro-RO" sz="20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200" i="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22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дней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200" i="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22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дней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3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i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≥ </a:t>
                      </a:r>
                      <a:r>
                        <a:rPr lang="ru-RU" sz="20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2,3 млн. Леев товары/ услуги 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90 млн. Леев работы</a:t>
                      </a:r>
                      <a:endParaRPr lang="ro-RO" sz="20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200" i="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22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дней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2200" i="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2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ru-RU" sz="2200" i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дней</a:t>
                      </a:r>
                      <a:endParaRPr lang="ro-RO" sz="2200" i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74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2796</TotalTime>
  <Words>1915</Words>
  <Application>Microsoft Office PowerPoint</Application>
  <PresentationFormat>Экран (4:3)</PresentationFormat>
  <Paragraphs>265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GIZ_Banner_Kopfzeile-Ausland (3)</vt:lpstr>
      <vt:lpstr>Учебный курс для сотрудников операторов «Водоканала»   Модуль 11: Процедуры закупок товаров, работ и услуг   Сессия 2: Процесс государственных закупок (продолжение)   Надежда Танасов Агенство Государственных Закупок  16 – 31 – 01 января/февраля 2018,  Кишинёв</vt:lpstr>
      <vt:lpstr>Цели:   1. Знание законодательных положений, касающихся порядка заключения договора о государственных закупках;  2. Способы обеспечения прозрачности государственных закупок;  3. Положение о запрете экономических операторов;  4. Порядок подачи, рассмотрения и разрешение апелляций.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Bibliografie: Legi și hotărâri: - Legea nr. 131 din 03.07.2015 privind achizițiile publice; - Hotărârea Guvernului nr. 667 din 27 mai 2016 pentru aprobarea Regulamentului cu privire la activitatea grupului de lucru pentru achiziții; - Hotărârea Guvernului nr. 669 din 27 mai 2016 pentru aprobarea  Regulamentului privind achizițiile publice de lucrări; - Hotărârea Guvernului nr. 1418 din 28.12.2016 pentru aprobarea Regulamentului cu privire la modul de întocmire a Listei de interdicţie a operatorilor economici; Ordine ale Ministerului Finanțelor: - Ordinul Ministrului Finanțelor nr. 71 din 24.05.2016 cu privire la aprobarea Documentației standard pentru realizarea achizițiilor publice de bunuri și servicii; - Ordinul Ministrului Finanțelor nr. 72 din 24.05.2016 cu privire la aprobarea Documentației standard pentru realizarea achizițiilor publice de lucrări. Publicații: Ghidul achizițiilor publice pentru autoritățile contractante, Chișinău, 2017. Pagini web:  www.tender.gov.md;  www.ansc.md  </vt:lpstr>
      <vt:lpstr>Слайд 32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Hewlett-Packard Company</cp:lastModifiedBy>
  <cp:revision>344</cp:revision>
  <cp:lastPrinted>2017-06-05T10:38:21Z</cp:lastPrinted>
  <dcterms:created xsi:type="dcterms:W3CDTF">2013-09-05T11:54:56Z</dcterms:created>
  <dcterms:modified xsi:type="dcterms:W3CDTF">2018-01-29T20:38:42Z</dcterms:modified>
</cp:coreProperties>
</file>