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Lst>
  <p:notesMasterIdLst>
    <p:notesMasterId r:id="rId51"/>
  </p:notesMasterIdLst>
  <p:handoutMasterIdLst>
    <p:handoutMasterId r:id="rId52"/>
  </p:handoutMasterIdLst>
  <p:sldIdLst>
    <p:sldId id="280" r:id="rId2"/>
    <p:sldId id="295" r:id="rId3"/>
    <p:sldId id="296" r:id="rId4"/>
    <p:sldId id="300" r:id="rId5"/>
    <p:sldId id="302" r:id="rId6"/>
    <p:sldId id="303" r:id="rId7"/>
    <p:sldId id="317" r:id="rId8"/>
    <p:sldId id="319" r:id="rId9"/>
    <p:sldId id="320" r:id="rId10"/>
    <p:sldId id="324" r:id="rId11"/>
    <p:sldId id="325" r:id="rId12"/>
    <p:sldId id="323" r:id="rId13"/>
    <p:sldId id="322" r:id="rId14"/>
    <p:sldId id="326" r:id="rId15"/>
    <p:sldId id="339" r:id="rId16"/>
    <p:sldId id="341" r:id="rId17"/>
    <p:sldId id="342" r:id="rId18"/>
    <p:sldId id="343" r:id="rId19"/>
    <p:sldId id="340" r:id="rId20"/>
    <p:sldId id="344" r:id="rId21"/>
    <p:sldId id="345" r:id="rId22"/>
    <p:sldId id="346" r:id="rId23"/>
    <p:sldId id="347" r:id="rId24"/>
    <p:sldId id="309" r:id="rId25"/>
    <p:sldId id="304" r:id="rId26"/>
    <p:sldId id="307" r:id="rId27"/>
    <p:sldId id="308" r:id="rId28"/>
    <p:sldId id="306" r:id="rId29"/>
    <p:sldId id="310" r:id="rId30"/>
    <p:sldId id="312" r:id="rId31"/>
    <p:sldId id="313" r:id="rId32"/>
    <p:sldId id="305" r:id="rId33"/>
    <p:sldId id="314" r:id="rId34"/>
    <p:sldId id="315" r:id="rId35"/>
    <p:sldId id="316" r:id="rId36"/>
    <p:sldId id="327" r:id="rId37"/>
    <p:sldId id="328" r:id="rId38"/>
    <p:sldId id="329" r:id="rId39"/>
    <p:sldId id="330" r:id="rId40"/>
    <p:sldId id="331" r:id="rId41"/>
    <p:sldId id="332" r:id="rId42"/>
    <p:sldId id="333" r:id="rId43"/>
    <p:sldId id="334" r:id="rId44"/>
    <p:sldId id="335" r:id="rId45"/>
    <p:sldId id="336" r:id="rId46"/>
    <p:sldId id="337" r:id="rId47"/>
    <p:sldId id="338" r:id="rId48"/>
    <p:sldId id="298" r:id="rId49"/>
    <p:sldId id="299" r:id="rId50"/>
  </p:sldIdLst>
  <p:sldSz cx="9144000" cy="6858000" type="screen4x3"/>
  <p:notesSz cx="6735763" cy="9866313"/>
  <p:defaultTex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p:defaultTextStyle>
  <p:extLst>
    <p:ext uri="{EFAFB233-063F-42B5-8137-9DF3F51BA10A}">
      <p15:sldGuideLst xmlns:p15="http://schemas.microsoft.com/office/powerpoint/2012/main">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Bohantova" initials="LB"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0F0F"/>
    <a:srgbClr val="000F2E"/>
    <a:srgbClr val="6E6452"/>
    <a:srgbClr val="E5DBA1"/>
    <a:srgbClr val="BABA93"/>
    <a:srgbClr val="BABB93"/>
    <a:srgbClr val="DEDEAF"/>
    <a:srgbClr val="999999"/>
    <a:srgbClr val="D9D9D9"/>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5730" autoAdjust="0"/>
  </p:normalViewPr>
  <p:slideViewPr>
    <p:cSldViewPr snapToGrid="0">
      <p:cViewPr varScale="1">
        <p:scale>
          <a:sx n="69" d="100"/>
          <a:sy n="69" d="100"/>
        </p:scale>
        <p:origin x="1542" y="66"/>
      </p:cViewPr>
      <p:guideLst>
        <p:guide orient="horz" pos="658"/>
        <p:guide orient="horz" pos="388"/>
        <p:guide pos="288"/>
        <p:guide pos="1022"/>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lineChart>
        <c:grouping val="stacked"/>
        <c:varyColors val="0"/>
        <c:ser>
          <c:idx val="0"/>
          <c:order val="0"/>
          <c:tx>
            <c:strRef>
              <c:f>Sheet1!$B$1</c:f>
              <c:strCache>
                <c:ptCount val="1"/>
                <c:pt idx="0">
                  <c:v>Series 1</c:v>
                </c:pt>
              </c:strCache>
            </c:strRef>
          </c:tx>
          <c:dLbls>
            <c:dLbl>
              <c:idx val="1"/>
              <c:layout>
                <c:manualLayout>
                  <c:x val="-4.7031811280228188E-3"/>
                  <c:y val="7.164790174002050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FDC-48DB-9076-72937DE0117A}"/>
                </c:ext>
              </c:extLst>
            </c:dLbl>
            <c:dLbl>
              <c:idx val="2"/>
              <c:layout>
                <c:manualLayout>
                  <c:x val="-7.8386352133713675E-3"/>
                  <c:y val="-3.75298532923917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FDC-48DB-9076-72937DE0117A}"/>
                </c:ext>
              </c:extLst>
            </c:dLbl>
            <c:dLbl>
              <c:idx val="3"/>
              <c:layout>
                <c:manualLayout>
                  <c:x val="-1.724499746941693E-2"/>
                  <c:y val="7.164790174002050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FDC-48DB-9076-72937DE0117A}"/>
                </c:ext>
              </c:extLst>
            </c:dLbl>
            <c:dLbl>
              <c:idx val="4"/>
              <c:layout>
                <c:manualLayout>
                  <c:x val="-3.9193176066856801E-2"/>
                  <c:y val="-7.847151142954635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FDC-48DB-9076-72937DE0117A}"/>
                </c:ext>
              </c:extLst>
            </c:dLbl>
            <c:dLbl>
              <c:idx val="5"/>
              <c:layout>
                <c:manualLayout>
                  <c:x val="-2.0380451554765519E-2"/>
                  <c:y val="6.82360968952576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FDC-48DB-9076-72937DE0117A}"/>
                </c:ext>
              </c:extLst>
            </c:dLbl>
            <c:dLbl>
              <c:idx val="6"/>
              <c:layout>
                <c:manualLayout>
                  <c:x val="-3.9193176066856801E-2"/>
                  <c:y val="-6.141248720573198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0FDC-48DB-9076-72937DE0117A}"/>
                </c:ext>
              </c:extLst>
            </c:dLbl>
            <c:dLbl>
              <c:idx val="7"/>
              <c:layout>
                <c:manualLayout>
                  <c:x val="-3.4489994938833986E-2"/>
                  <c:y val="6.482429205049479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0FDC-48DB-9076-72937DE0117A}"/>
                </c:ext>
              </c:extLst>
            </c:dLbl>
            <c:dLbl>
              <c:idx val="8"/>
              <c:layout>
                <c:manualLayout>
                  <c:x val="-2.8219086768136874E-2"/>
                  <c:y val="-7.505970658478336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0FDC-48DB-9076-72937DE0117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Sheet1!$B$2:$B$10</c:f>
              <c:numCache>
                <c:formatCode>General</c:formatCode>
                <c:ptCount val="9"/>
                <c:pt idx="0">
                  <c:v>9.3700000000000028</c:v>
                </c:pt>
                <c:pt idx="1">
                  <c:v>7.54</c:v>
                </c:pt>
                <c:pt idx="2">
                  <c:v>7.85</c:v>
                </c:pt>
                <c:pt idx="3">
                  <c:v>6.6499999999999995</c:v>
                </c:pt>
                <c:pt idx="4">
                  <c:v>6.6899999999999995</c:v>
                </c:pt>
                <c:pt idx="5">
                  <c:v>7.49</c:v>
                </c:pt>
                <c:pt idx="6">
                  <c:v>9.67</c:v>
                </c:pt>
                <c:pt idx="7">
                  <c:v>5.3</c:v>
                </c:pt>
                <c:pt idx="8">
                  <c:v>5.6</c:v>
                </c:pt>
              </c:numCache>
            </c:numRef>
          </c:val>
          <c:smooth val="0"/>
          <c:extLst>
            <c:ext xmlns:c16="http://schemas.microsoft.com/office/drawing/2014/chart" uri="{C3380CC4-5D6E-409C-BE32-E72D297353CC}">
              <c16:uniqueId val="{00000008-0FDC-48DB-9076-72937DE0117A}"/>
            </c:ext>
          </c:extLst>
        </c:ser>
        <c:dLbls>
          <c:showLegendKey val="0"/>
          <c:showVal val="1"/>
          <c:showCatName val="0"/>
          <c:showSerName val="0"/>
          <c:showPercent val="0"/>
          <c:showBubbleSize val="0"/>
        </c:dLbls>
        <c:marker val="1"/>
        <c:smooth val="0"/>
        <c:axId val="48744320"/>
        <c:axId val="48745856"/>
      </c:lineChart>
      <c:catAx>
        <c:axId val="48744320"/>
        <c:scaling>
          <c:orientation val="minMax"/>
        </c:scaling>
        <c:delete val="0"/>
        <c:axPos val="b"/>
        <c:numFmt formatCode="General" sourceLinked="1"/>
        <c:majorTickMark val="none"/>
        <c:minorTickMark val="none"/>
        <c:tickLblPos val="nextTo"/>
        <c:crossAx val="48745856"/>
        <c:crosses val="autoZero"/>
        <c:auto val="1"/>
        <c:lblAlgn val="ctr"/>
        <c:lblOffset val="100"/>
        <c:noMultiLvlLbl val="0"/>
      </c:catAx>
      <c:valAx>
        <c:axId val="48745856"/>
        <c:scaling>
          <c:orientation val="minMax"/>
        </c:scaling>
        <c:delete val="0"/>
        <c:axPos val="l"/>
        <c:majorGridlines/>
        <c:numFmt formatCode="General" sourceLinked="1"/>
        <c:majorTickMark val="none"/>
        <c:minorTickMark val="none"/>
        <c:tickLblPos val="nextTo"/>
        <c:crossAx val="48744320"/>
        <c:crosses val="autoZero"/>
        <c:crossBetween val="between"/>
      </c:valAx>
    </c:plotArea>
    <c:plotVisOnly val="1"/>
    <c:dispBlanksAs val="zero"/>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BE654F-2C24-4A0E-A9E8-3A5DFF95D7F1}" type="doc">
      <dgm:prSet loTypeId="urn:microsoft.com/office/officeart/2005/8/layout/hProcess11" loCatId="process" qsTypeId="urn:microsoft.com/office/officeart/2005/8/quickstyle/simple1" qsCatId="simple" csTypeId="urn:microsoft.com/office/officeart/2005/8/colors/accent1_2" csCatId="accent1" phldr="1"/>
      <dgm:spPr/>
    </dgm:pt>
    <dgm:pt modelId="{808C4654-8D46-4514-B1DD-B316E6A68291}">
      <dgm:prSet phldrT="[Text]" custT="1"/>
      <dgm:spPr/>
      <dgm:t>
        <a:bodyPr/>
        <a:lstStyle/>
        <a:p>
          <a:r>
            <a:rPr lang="ro-RO" sz="1600" dirty="0" smtClean="0"/>
            <a:t>Necesități</a:t>
          </a:r>
          <a:endParaRPr lang="ro-RO" sz="1600" dirty="0"/>
        </a:p>
      </dgm:t>
    </dgm:pt>
    <dgm:pt modelId="{8C5649DD-3871-40A9-AA3F-BF403011281A}" type="parTrans" cxnId="{9605269E-DE26-4FC4-90AB-E106A1235DAE}">
      <dgm:prSet/>
      <dgm:spPr/>
      <dgm:t>
        <a:bodyPr/>
        <a:lstStyle/>
        <a:p>
          <a:endParaRPr lang="ro-RO"/>
        </a:p>
      </dgm:t>
    </dgm:pt>
    <dgm:pt modelId="{9846BE72-8621-49E5-9D3A-3E53EC3484D7}" type="sibTrans" cxnId="{9605269E-DE26-4FC4-90AB-E106A1235DAE}">
      <dgm:prSet/>
      <dgm:spPr/>
      <dgm:t>
        <a:bodyPr/>
        <a:lstStyle/>
        <a:p>
          <a:endParaRPr lang="ro-RO"/>
        </a:p>
      </dgm:t>
    </dgm:pt>
    <dgm:pt modelId="{8531AEE9-FB76-47CF-A0F7-318B610048DE}">
      <dgm:prSet phldrT="[Text]" custT="1"/>
      <dgm:spPr/>
      <dgm:t>
        <a:bodyPr/>
        <a:lstStyle/>
        <a:p>
          <a:r>
            <a:rPr lang="ro-RO" sz="1600" dirty="0" smtClean="0"/>
            <a:t>Achiziții publice</a:t>
          </a:r>
          <a:endParaRPr lang="ro-RO" sz="1600" dirty="0"/>
        </a:p>
      </dgm:t>
    </dgm:pt>
    <dgm:pt modelId="{21439A66-1A0B-477E-B881-4438910A36EB}" type="parTrans" cxnId="{06778C45-9084-4548-AFCE-D41026B8D476}">
      <dgm:prSet/>
      <dgm:spPr/>
      <dgm:t>
        <a:bodyPr/>
        <a:lstStyle/>
        <a:p>
          <a:endParaRPr lang="ro-RO"/>
        </a:p>
      </dgm:t>
    </dgm:pt>
    <dgm:pt modelId="{EB5A20A7-8155-4798-BF9E-2947E72EADD3}" type="sibTrans" cxnId="{06778C45-9084-4548-AFCE-D41026B8D476}">
      <dgm:prSet/>
      <dgm:spPr/>
      <dgm:t>
        <a:bodyPr/>
        <a:lstStyle/>
        <a:p>
          <a:endParaRPr lang="ro-RO"/>
        </a:p>
      </dgm:t>
    </dgm:pt>
    <dgm:pt modelId="{0B8159B3-58D7-4277-9F9B-2B958C7771E2}">
      <dgm:prSet phldrT="[Text]" custT="1"/>
      <dgm:spPr/>
      <dgm:t>
        <a:bodyPr/>
        <a:lstStyle/>
        <a:p>
          <a:r>
            <a:rPr lang="ro-RO" sz="1600" dirty="0" smtClean="0"/>
            <a:t>Beneficiu în interes public</a:t>
          </a:r>
          <a:endParaRPr lang="ro-RO" sz="1600" dirty="0"/>
        </a:p>
      </dgm:t>
    </dgm:pt>
    <dgm:pt modelId="{2DC920BD-51A0-48EC-9730-4392357BDB76}" type="parTrans" cxnId="{D0BFB85E-1933-4349-B027-59A65D821E01}">
      <dgm:prSet/>
      <dgm:spPr/>
      <dgm:t>
        <a:bodyPr/>
        <a:lstStyle/>
        <a:p>
          <a:endParaRPr lang="ro-RO"/>
        </a:p>
      </dgm:t>
    </dgm:pt>
    <dgm:pt modelId="{3039031C-316F-459D-82DE-78C7EC44C155}" type="sibTrans" cxnId="{D0BFB85E-1933-4349-B027-59A65D821E01}">
      <dgm:prSet/>
      <dgm:spPr/>
      <dgm:t>
        <a:bodyPr/>
        <a:lstStyle/>
        <a:p>
          <a:endParaRPr lang="ro-RO"/>
        </a:p>
      </dgm:t>
    </dgm:pt>
    <dgm:pt modelId="{8A8B9E0A-68B9-4CDC-9C53-A01CC9113D8F}" type="pres">
      <dgm:prSet presAssocID="{36BE654F-2C24-4A0E-A9E8-3A5DFF95D7F1}" presName="Name0" presStyleCnt="0">
        <dgm:presLayoutVars>
          <dgm:dir/>
          <dgm:resizeHandles val="exact"/>
        </dgm:presLayoutVars>
      </dgm:prSet>
      <dgm:spPr/>
    </dgm:pt>
    <dgm:pt modelId="{96947CB7-A9F7-4C4D-BAD5-5D30DC6067F2}" type="pres">
      <dgm:prSet presAssocID="{36BE654F-2C24-4A0E-A9E8-3A5DFF95D7F1}" presName="arrow" presStyleLbl="bgShp" presStyleIdx="0" presStyleCnt="1"/>
      <dgm:spPr/>
    </dgm:pt>
    <dgm:pt modelId="{67A73085-6875-4057-A1B5-7FE30951A7EA}" type="pres">
      <dgm:prSet presAssocID="{36BE654F-2C24-4A0E-A9E8-3A5DFF95D7F1}" presName="points" presStyleCnt="0"/>
      <dgm:spPr/>
    </dgm:pt>
    <dgm:pt modelId="{6973F3D2-16C7-4515-B9E2-A16598099277}" type="pres">
      <dgm:prSet presAssocID="{808C4654-8D46-4514-B1DD-B316E6A68291}" presName="compositeA" presStyleCnt="0"/>
      <dgm:spPr/>
    </dgm:pt>
    <dgm:pt modelId="{334116C5-50AE-461A-9197-2BCBDD31626D}" type="pres">
      <dgm:prSet presAssocID="{808C4654-8D46-4514-B1DD-B316E6A68291}" presName="textA" presStyleLbl="revTx" presStyleIdx="0" presStyleCnt="3" custScaleX="154401">
        <dgm:presLayoutVars>
          <dgm:bulletEnabled val="1"/>
        </dgm:presLayoutVars>
      </dgm:prSet>
      <dgm:spPr/>
      <dgm:t>
        <a:bodyPr/>
        <a:lstStyle/>
        <a:p>
          <a:endParaRPr lang="ro-RO"/>
        </a:p>
      </dgm:t>
    </dgm:pt>
    <dgm:pt modelId="{8F79CC8E-76D8-4CD1-B326-8246184533D5}" type="pres">
      <dgm:prSet presAssocID="{808C4654-8D46-4514-B1DD-B316E6A68291}" presName="circleA" presStyleLbl="node1" presStyleIdx="0" presStyleCnt="3"/>
      <dgm:spPr/>
    </dgm:pt>
    <dgm:pt modelId="{E78E07D5-98CB-49D9-9516-9ED778424E94}" type="pres">
      <dgm:prSet presAssocID="{808C4654-8D46-4514-B1DD-B316E6A68291}" presName="spaceA" presStyleCnt="0"/>
      <dgm:spPr/>
    </dgm:pt>
    <dgm:pt modelId="{9A1CC7F1-4CBB-44A0-9B2D-1344216B03CE}" type="pres">
      <dgm:prSet presAssocID="{9846BE72-8621-49E5-9D3A-3E53EC3484D7}" presName="space" presStyleCnt="0"/>
      <dgm:spPr/>
    </dgm:pt>
    <dgm:pt modelId="{74A12C70-1B99-497E-8B7E-38EBE689565A}" type="pres">
      <dgm:prSet presAssocID="{8531AEE9-FB76-47CF-A0F7-318B610048DE}" presName="compositeB" presStyleCnt="0"/>
      <dgm:spPr/>
    </dgm:pt>
    <dgm:pt modelId="{38CC2147-A4FE-461E-ADB8-108BAA01E6C8}" type="pres">
      <dgm:prSet presAssocID="{8531AEE9-FB76-47CF-A0F7-318B610048DE}" presName="textB" presStyleLbl="revTx" presStyleIdx="1" presStyleCnt="3" custScaleX="183363">
        <dgm:presLayoutVars>
          <dgm:bulletEnabled val="1"/>
        </dgm:presLayoutVars>
      </dgm:prSet>
      <dgm:spPr/>
      <dgm:t>
        <a:bodyPr/>
        <a:lstStyle/>
        <a:p>
          <a:endParaRPr lang="ro-RO"/>
        </a:p>
      </dgm:t>
    </dgm:pt>
    <dgm:pt modelId="{C0F4E563-E0C1-4287-887C-1B3DCC775B10}" type="pres">
      <dgm:prSet presAssocID="{8531AEE9-FB76-47CF-A0F7-318B610048DE}" presName="circleB" presStyleLbl="node1" presStyleIdx="1" presStyleCnt="3"/>
      <dgm:spPr/>
    </dgm:pt>
    <dgm:pt modelId="{22912297-36F5-469F-B1D0-5527E1B07823}" type="pres">
      <dgm:prSet presAssocID="{8531AEE9-FB76-47CF-A0F7-318B610048DE}" presName="spaceB" presStyleCnt="0"/>
      <dgm:spPr/>
    </dgm:pt>
    <dgm:pt modelId="{19F17423-568D-4BAD-95FE-75A819E24E21}" type="pres">
      <dgm:prSet presAssocID="{EB5A20A7-8155-4798-BF9E-2947E72EADD3}" presName="space" presStyleCnt="0"/>
      <dgm:spPr/>
    </dgm:pt>
    <dgm:pt modelId="{E0323416-16C9-4B8F-A8F4-B6372E085AF7}" type="pres">
      <dgm:prSet presAssocID="{0B8159B3-58D7-4277-9F9B-2B958C7771E2}" presName="compositeA" presStyleCnt="0"/>
      <dgm:spPr/>
    </dgm:pt>
    <dgm:pt modelId="{425B9CC3-8AFA-4DA6-BF44-FCFAB4A9230D}" type="pres">
      <dgm:prSet presAssocID="{0B8159B3-58D7-4277-9F9B-2B958C7771E2}" presName="textA" presStyleLbl="revTx" presStyleIdx="2" presStyleCnt="3" custScaleX="178719">
        <dgm:presLayoutVars>
          <dgm:bulletEnabled val="1"/>
        </dgm:presLayoutVars>
      </dgm:prSet>
      <dgm:spPr/>
      <dgm:t>
        <a:bodyPr/>
        <a:lstStyle/>
        <a:p>
          <a:endParaRPr lang="ro-RO"/>
        </a:p>
      </dgm:t>
    </dgm:pt>
    <dgm:pt modelId="{BF4DFB72-6085-46AE-9364-0FE286B9BFA2}" type="pres">
      <dgm:prSet presAssocID="{0B8159B3-58D7-4277-9F9B-2B958C7771E2}" presName="circleA" presStyleLbl="node1" presStyleIdx="2" presStyleCnt="3"/>
      <dgm:spPr/>
    </dgm:pt>
    <dgm:pt modelId="{1EDDA9B7-28EF-43BC-8BFD-3EFD07BEFB75}" type="pres">
      <dgm:prSet presAssocID="{0B8159B3-58D7-4277-9F9B-2B958C7771E2}" presName="spaceA" presStyleCnt="0"/>
      <dgm:spPr/>
    </dgm:pt>
  </dgm:ptLst>
  <dgm:cxnLst>
    <dgm:cxn modelId="{06778C45-9084-4548-AFCE-D41026B8D476}" srcId="{36BE654F-2C24-4A0E-A9E8-3A5DFF95D7F1}" destId="{8531AEE9-FB76-47CF-A0F7-318B610048DE}" srcOrd="1" destOrd="0" parTransId="{21439A66-1A0B-477E-B881-4438910A36EB}" sibTransId="{EB5A20A7-8155-4798-BF9E-2947E72EADD3}"/>
    <dgm:cxn modelId="{D300FA32-C062-4CBE-8A2E-DD4392FE2904}" type="presOf" srcId="{808C4654-8D46-4514-B1DD-B316E6A68291}" destId="{334116C5-50AE-461A-9197-2BCBDD31626D}" srcOrd="0" destOrd="0" presId="urn:microsoft.com/office/officeart/2005/8/layout/hProcess11"/>
    <dgm:cxn modelId="{1EBC301C-0E97-4DDB-ADC8-458FA11FA718}" type="presOf" srcId="{8531AEE9-FB76-47CF-A0F7-318B610048DE}" destId="{38CC2147-A4FE-461E-ADB8-108BAA01E6C8}" srcOrd="0" destOrd="0" presId="urn:microsoft.com/office/officeart/2005/8/layout/hProcess11"/>
    <dgm:cxn modelId="{9605269E-DE26-4FC4-90AB-E106A1235DAE}" srcId="{36BE654F-2C24-4A0E-A9E8-3A5DFF95D7F1}" destId="{808C4654-8D46-4514-B1DD-B316E6A68291}" srcOrd="0" destOrd="0" parTransId="{8C5649DD-3871-40A9-AA3F-BF403011281A}" sibTransId="{9846BE72-8621-49E5-9D3A-3E53EC3484D7}"/>
    <dgm:cxn modelId="{D0BFB85E-1933-4349-B027-59A65D821E01}" srcId="{36BE654F-2C24-4A0E-A9E8-3A5DFF95D7F1}" destId="{0B8159B3-58D7-4277-9F9B-2B958C7771E2}" srcOrd="2" destOrd="0" parTransId="{2DC920BD-51A0-48EC-9730-4392357BDB76}" sibTransId="{3039031C-316F-459D-82DE-78C7EC44C155}"/>
    <dgm:cxn modelId="{677750F2-A0F2-4F28-A126-DC5392B9A74C}" type="presOf" srcId="{0B8159B3-58D7-4277-9F9B-2B958C7771E2}" destId="{425B9CC3-8AFA-4DA6-BF44-FCFAB4A9230D}" srcOrd="0" destOrd="0" presId="urn:microsoft.com/office/officeart/2005/8/layout/hProcess11"/>
    <dgm:cxn modelId="{1541042C-4931-4187-AD84-2E736ECE1644}" type="presOf" srcId="{36BE654F-2C24-4A0E-A9E8-3A5DFF95D7F1}" destId="{8A8B9E0A-68B9-4CDC-9C53-A01CC9113D8F}" srcOrd="0" destOrd="0" presId="urn:microsoft.com/office/officeart/2005/8/layout/hProcess11"/>
    <dgm:cxn modelId="{A2BEE99F-6701-4C51-9BE9-E3B77D885911}" type="presParOf" srcId="{8A8B9E0A-68B9-4CDC-9C53-A01CC9113D8F}" destId="{96947CB7-A9F7-4C4D-BAD5-5D30DC6067F2}" srcOrd="0" destOrd="0" presId="urn:microsoft.com/office/officeart/2005/8/layout/hProcess11"/>
    <dgm:cxn modelId="{8AA5CEA1-73E9-4A8C-BD04-24C18B56784D}" type="presParOf" srcId="{8A8B9E0A-68B9-4CDC-9C53-A01CC9113D8F}" destId="{67A73085-6875-4057-A1B5-7FE30951A7EA}" srcOrd="1" destOrd="0" presId="urn:microsoft.com/office/officeart/2005/8/layout/hProcess11"/>
    <dgm:cxn modelId="{DBC007A8-EB45-4768-B1A9-625BCC1FEC72}" type="presParOf" srcId="{67A73085-6875-4057-A1B5-7FE30951A7EA}" destId="{6973F3D2-16C7-4515-B9E2-A16598099277}" srcOrd="0" destOrd="0" presId="urn:microsoft.com/office/officeart/2005/8/layout/hProcess11"/>
    <dgm:cxn modelId="{35652508-887C-4235-92AD-3DCDE9432849}" type="presParOf" srcId="{6973F3D2-16C7-4515-B9E2-A16598099277}" destId="{334116C5-50AE-461A-9197-2BCBDD31626D}" srcOrd="0" destOrd="0" presId="urn:microsoft.com/office/officeart/2005/8/layout/hProcess11"/>
    <dgm:cxn modelId="{D9225EA9-F765-4AD2-9797-C121A4A008B1}" type="presParOf" srcId="{6973F3D2-16C7-4515-B9E2-A16598099277}" destId="{8F79CC8E-76D8-4CD1-B326-8246184533D5}" srcOrd="1" destOrd="0" presId="urn:microsoft.com/office/officeart/2005/8/layout/hProcess11"/>
    <dgm:cxn modelId="{02BCE49E-F5BC-44C1-A6A4-12C4BDA7F455}" type="presParOf" srcId="{6973F3D2-16C7-4515-B9E2-A16598099277}" destId="{E78E07D5-98CB-49D9-9516-9ED778424E94}" srcOrd="2" destOrd="0" presId="urn:microsoft.com/office/officeart/2005/8/layout/hProcess11"/>
    <dgm:cxn modelId="{BEBC1F52-8E0B-4916-B674-3894BA040E9D}" type="presParOf" srcId="{67A73085-6875-4057-A1B5-7FE30951A7EA}" destId="{9A1CC7F1-4CBB-44A0-9B2D-1344216B03CE}" srcOrd="1" destOrd="0" presId="urn:microsoft.com/office/officeart/2005/8/layout/hProcess11"/>
    <dgm:cxn modelId="{BA1689E8-D29E-4B5C-AFCA-0D656DC3D27A}" type="presParOf" srcId="{67A73085-6875-4057-A1B5-7FE30951A7EA}" destId="{74A12C70-1B99-497E-8B7E-38EBE689565A}" srcOrd="2" destOrd="0" presId="urn:microsoft.com/office/officeart/2005/8/layout/hProcess11"/>
    <dgm:cxn modelId="{315968CA-165A-4E06-AB8D-3B4013BBD6F2}" type="presParOf" srcId="{74A12C70-1B99-497E-8B7E-38EBE689565A}" destId="{38CC2147-A4FE-461E-ADB8-108BAA01E6C8}" srcOrd="0" destOrd="0" presId="urn:microsoft.com/office/officeart/2005/8/layout/hProcess11"/>
    <dgm:cxn modelId="{3BB6B37A-A0B7-437A-A375-CB984343A40B}" type="presParOf" srcId="{74A12C70-1B99-497E-8B7E-38EBE689565A}" destId="{C0F4E563-E0C1-4287-887C-1B3DCC775B10}" srcOrd="1" destOrd="0" presId="urn:microsoft.com/office/officeart/2005/8/layout/hProcess11"/>
    <dgm:cxn modelId="{E2DB4CF3-A95C-4E1D-9E24-F436BA2963D6}" type="presParOf" srcId="{74A12C70-1B99-497E-8B7E-38EBE689565A}" destId="{22912297-36F5-469F-B1D0-5527E1B07823}" srcOrd="2" destOrd="0" presId="urn:microsoft.com/office/officeart/2005/8/layout/hProcess11"/>
    <dgm:cxn modelId="{52F56A6D-2CBC-47D2-9357-C8199440A6B6}" type="presParOf" srcId="{67A73085-6875-4057-A1B5-7FE30951A7EA}" destId="{19F17423-568D-4BAD-95FE-75A819E24E21}" srcOrd="3" destOrd="0" presId="urn:microsoft.com/office/officeart/2005/8/layout/hProcess11"/>
    <dgm:cxn modelId="{C901F0AD-AE58-43DC-AF28-C958EA058F99}" type="presParOf" srcId="{67A73085-6875-4057-A1B5-7FE30951A7EA}" destId="{E0323416-16C9-4B8F-A8F4-B6372E085AF7}" srcOrd="4" destOrd="0" presId="urn:microsoft.com/office/officeart/2005/8/layout/hProcess11"/>
    <dgm:cxn modelId="{EFB9DADF-0D4F-4C35-BFB7-B2ABC563A0DB}" type="presParOf" srcId="{E0323416-16C9-4B8F-A8F4-B6372E085AF7}" destId="{425B9CC3-8AFA-4DA6-BF44-FCFAB4A9230D}" srcOrd="0" destOrd="0" presId="urn:microsoft.com/office/officeart/2005/8/layout/hProcess11"/>
    <dgm:cxn modelId="{76555FB7-AE1E-485F-8F8A-D334BFFBDC83}" type="presParOf" srcId="{E0323416-16C9-4B8F-A8F4-B6372E085AF7}" destId="{BF4DFB72-6085-46AE-9364-0FE286B9BFA2}" srcOrd="1" destOrd="0" presId="urn:microsoft.com/office/officeart/2005/8/layout/hProcess11"/>
    <dgm:cxn modelId="{0DE9956D-05E0-4E9C-A80C-82C27C098D9E}" type="presParOf" srcId="{E0323416-16C9-4B8F-A8F4-B6372E085AF7}" destId="{1EDDA9B7-28EF-43BC-8BFD-3EFD07BEFB75}" srcOrd="2" destOrd="0" presId="urn:microsoft.com/office/officeart/2005/8/layout/hProcess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037760-85EE-4E13-B32A-7F5D44EF216B}" type="doc">
      <dgm:prSet loTypeId="urn:microsoft.com/office/officeart/2005/8/layout/radial4" loCatId="relationship" qsTypeId="urn:microsoft.com/office/officeart/2005/8/quickstyle/simple1" qsCatId="simple" csTypeId="urn:microsoft.com/office/officeart/2005/8/colors/accent0_1" csCatId="mainScheme" phldr="1"/>
      <dgm:spPr/>
      <dgm:t>
        <a:bodyPr/>
        <a:lstStyle/>
        <a:p>
          <a:endParaRPr lang="ru-RU"/>
        </a:p>
      </dgm:t>
    </dgm:pt>
    <dgm:pt modelId="{440BACFD-D979-4FB0-9DBD-91E3D6338519}">
      <dgm:prSet phldrT="[Текст]" custT="1"/>
      <dgm:spPr/>
      <dgm:t>
        <a:bodyPr/>
        <a:lstStyle/>
        <a:p>
          <a:r>
            <a:rPr lang="en-US" sz="2800" b="1" dirty="0" err="1" smtClean="0">
              <a:solidFill>
                <a:srgbClr val="C80F0F"/>
              </a:solidFill>
              <a:latin typeface="Calibri" panose="020F0502020204030204" pitchFamily="34" charset="0"/>
            </a:rPr>
            <a:t>Buget</a:t>
          </a:r>
          <a:r>
            <a:rPr lang="en-US" sz="2800" b="1" dirty="0" smtClean="0">
              <a:solidFill>
                <a:srgbClr val="C80F0F"/>
              </a:solidFill>
              <a:latin typeface="Calibri" panose="020F0502020204030204" pitchFamily="34" charset="0"/>
            </a:rPr>
            <a:t> de stat</a:t>
          </a:r>
          <a:endParaRPr lang="ru-RU" sz="2800" b="1" dirty="0">
            <a:solidFill>
              <a:srgbClr val="C80F0F"/>
            </a:solidFill>
            <a:latin typeface="Calibri" panose="020F0502020204030204" pitchFamily="34" charset="0"/>
          </a:endParaRPr>
        </a:p>
      </dgm:t>
    </dgm:pt>
    <dgm:pt modelId="{AD086124-2305-40D5-BE90-DCC867749C7C}" type="parTrans" cxnId="{F483B6DA-1B0E-4418-9EC5-FB030BACB5D7}">
      <dgm:prSet/>
      <dgm:spPr/>
      <dgm:t>
        <a:bodyPr/>
        <a:lstStyle/>
        <a:p>
          <a:endParaRPr lang="ru-RU"/>
        </a:p>
      </dgm:t>
    </dgm:pt>
    <dgm:pt modelId="{A8AA3911-8F3D-4BD6-B68F-60513603CC89}" type="sibTrans" cxnId="{F483B6DA-1B0E-4418-9EC5-FB030BACB5D7}">
      <dgm:prSet/>
      <dgm:spPr/>
      <dgm:t>
        <a:bodyPr/>
        <a:lstStyle/>
        <a:p>
          <a:endParaRPr lang="ru-RU"/>
        </a:p>
      </dgm:t>
    </dgm:pt>
    <dgm:pt modelId="{0A7B8622-D8DE-4DE7-83B3-959F6308EB63}">
      <dgm:prSet phldrT="[Текст]" custT="1"/>
      <dgm:spPr/>
      <dgm:t>
        <a:bodyPr/>
        <a:lstStyle/>
        <a:p>
          <a:r>
            <a:rPr lang="en-US" sz="2800" dirty="0" err="1" smtClean="0">
              <a:solidFill>
                <a:srgbClr val="002060"/>
              </a:solidFill>
              <a:latin typeface="Calibri" panose="020F0502020204030204" pitchFamily="34" charset="0"/>
            </a:rPr>
            <a:t>Impozite</a:t>
          </a:r>
          <a:endParaRPr lang="ru-RU" sz="2800" dirty="0">
            <a:solidFill>
              <a:srgbClr val="002060"/>
            </a:solidFill>
            <a:latin typeface="Calibri" panose="020F0502020204030204" pitchFamily="34" charset="0"/>
          </a:endParaRPr>
        </a:p>
      </dgm:t>
    </dgm:pt>
    <dgm:pt modelId="{8209FC71-2928-48E9-A239-C02AA61C4449}" type="parTrans" cxnId="{ADE40B8F-470C-45E5-865B-C900B1AD4440}">
      <dgm:prSet/>
      <dgm:spPr/>
      <dgm:t>
        <a:bodyPr/>
        <a:lstStyle/>
        <a:p>
          <a:endParaRPr lang="ru-RU">
            <a:solidFill>
              <a:srgbClr val="002060"/>
            </a:solidFill>
          </a:endParaRPr>
        </a:p>
      </dgm:t>
    </dgm:pt>
    <dgm:pt modelId="{7ED8DE04-7730-40A0-BCCB-680B379F4F98}" type="sibTrans" cxnId="{ADE40B8F-470C-45E5-865B-C900B1AD4440}">
      <dgm:prSet/>
      <dgm:spPr/>
      <dgm:t>
        <a:bodyPr/>
        <a:lstStyle/>
        <a:p>
          <a:endParaRPr lang="ru-RU"/>
        </a:p>
      </dgm:t>
    </dgm:pt>
    <dgm:pt modelId="{1B08B023-606A-4405-B718-1F9FCC96146C}">
      <dgm:prSet phldrT="[Текст]" custT="1"/>
      <dgm:spPr/>
      <dgm:t>
        <a:bodyPr/>
        <a:lstStyle/>
        <a:p>
          <a:r>
            <a:rPr lang="en-US" sz="2800" dirty="0" err="1" smtClean="0">
              <a:solidFill>
                <a:srgbClr val="002060"/>
              </a:solidFill>
              <a:latin typeface="Calibri" panose="020F0502020204030204" pitchFamily="34" charset="0"/>
            </a:rPr>
            <a:t>Taxe</a:t>
          </a:r>
          <a:endParaRPr lang="ru-RU" sz="2800" dirty="0">
            <a:solidFill>
              <a:srgbClr val="002060"/>
            </a:solidFill>
            <a:latin typeface="Calibri" panose="020F0502020204030204" pitchFamily="34" charset="0"/>
          </a:endParaRPr>
        </a:p>
      </dgm:t>
    </dgm:pt>
    <dgm:pt modelId="{D7119D74-D53F-4DC1-A44E-4CAA1CD17CA8}" type="parTrans" cxnId="{C6040D88-47C5-4DB8-8725-09BFD3DDE363}">
      <dgm:prSet/>
      <dgm:spPr/>
      <dgm:t>
        <a:bodyPr/>
        <a:lstStyle/>
        <a:p>
          <a:endParaRPr lang="ru-RU">
            <a:solidFill>
              <a:srgbClr val="002060"/>
            </a:solidFill>
          </a:endParaRPr>
        </a:p>
      </dgm:t>
    </dgm:pt>
    <dgm:pt modelId="{17E11E11-7A13-4408-8068-E5534128493B}" type="sibTrans" cxnId="{C6040D88-47C5-4DB8-8725-09BFD3DDE363}">
      <dgm:prSet/>
      <dgm:spPr/>
      <dgm:t>
        <a:bodyPr/>
        <a:lstStyle/>
        <a:p>
          <a:endParaRPr lang="ru-RU"/>
        </a:p>
      </dgm:t>
    </dgm:pt>
    <dgm:pt modelId="{1F918F40-4216-45DB-9AC8-05518EB966CB}" type="pres">
      <dgm:prSet presAssocID="{08037760-85EE-4E13-B32A-7F5D44EF216B}" presName="cycle" presStyleCnt="0">
        <dgm:presLayoutVars>
          <dgm:chMax val="1"/>
          <dgm:dir/>
          <dgm:animLvl val="ctr"/>
          <dgm:resizeHandles val="exact"/>
        </dgm:presLayoutVars>
      </dgm:prSet>
      <dgm:spPr/>
      <dgm:t>
        <a:bodyPr/>
        <a:lstStyle/>
        <a:p>
          <a:endParaRPr lang="ru-RU"/>
        </a:p>
      </dgm:t>
    </dgm:pt>
    <dgm:pt modelId="{2F4D10BA-F3DB-4390-B107-A151D5343C88}" type="pres">
      <dgm:prSet presAssocID="{440BACFD-D979-4FB0-9DBD-91E3D6338519}" presName="centerShape" presStyleLbl="node0" presStyleIdx="0" presStyleCnt="1"/>
      <dgm:spPr/>
      <dgm:t>
        <a:bodyPr/>
        <a:lstStyle/>
        <a:p>
          <a:endParaRPr lang="ru-RU"/>
        </a:p>
      </dgm:t>
    </dgm:pt>
    <dgm:pt modelId="{ECE51A72-F54B-4C68-A8CC-EFF14C70022F}" type="pres">
      <dgm:prSet presAssocID="{8209FC71-2928-48E9-A239-C02AA61C4449}" presName="parTrans" presStyleLbl="bgSibTrans2D1" presStyleIdx="0" presStyleCnt="2" custLinFactNeighborX="1996" custLinFactNeighborY="22087"/>
      <dgm:spPr/>
      <dgm:t>
        <a:bodyPr/>
        <a:lstStyle/>
        <a:p>
          <a:endParaRPr lang="ru-RU"/>
        </a:p>
      </dgm:t>
    </dgm:pt>
    <dgm:pt modelId="{4D90BDFE-3D32-41F7-9EC4-EF1CCDEB2BE6}" type="pres">
      <dgm:prSet presAssocID="{0A7B8622-D8DE-4DE7-83B3-959F6308EB63}" presName="node" presStyleLbl="node1" presStyleIdx="0" presStyleCnt="2" custScaleX="83438" custScaleY="51075" custRadScaleRad="125444" custRadScaleInc="-12050">
        <dgm:presLayoutVars>
          <dgm:bulletEnabled val="1"/>
        </dgm:presLayoutVars>
      </dgm:prSet>
      <dgm:spPr/>
      <dgm:t>
        <a:bodyPr/>
        <a:lstStyle/>
        <a:p>
          <a:endParaRPr lang="ru-RU"/>
        </a:p>
      </dgm:t>
    </dgm:pt>
    <dgm:pt modelId="{535AF212-9C2C-4BF4-A7B7-6E37F993D61E}" type="pres">
      <dgm:prSet presAssocID="{D7119D74-D53F-4DC1-A44E-4CAA1CD17CA8}" presName="parTrans" presStyleLbl="bgSibTrans2D1" presStyleIdx="1" presStyleCnt="2" custLinFactNeighborX="-3446" custLinFactNeighborY="6517"/>
      <dgm:spPr/>
      <dgm:t>
        <a:bodyPr/>
        <a:lstStyle/>
        <a:p>
          <a:endParaRPr lang="ru-RU"/>
        </a:p>
      </dgm:t>
    </dgm:pt>
    <dgm:pt modelId="{A5E62366-7F17-41E2-ABED-9D0A0BC454B3}" type="pres">
      <dgm:prSet presAssocID="{1B08B023-606A-4405-B718-1F9FCC96146C}" presName="node" presStyleLbl="node1" presStyleIdx="1" presStyleCnt="2" custScaleX="84621" custScaleY="46995" custRadScaleRad="104098" custRadScaleInc="5294">
        <dgm:presLayoutVars>
          <dgm:bulletEnabled val="1"/>
        </dgm:presLayoutVars>
      </dgm:prSet>
      <dgm:spPr/>
      <dgm:t>
        <a:bodyPr/>
        <a:lstStyle/>
        <a:p>
          <a:endParaRPr lang="ru-RU"/>
        </a:p>
      </dgm:t>
    </dgm:pt>
  </dgm:ptLst>
  <dgm:cxnLst>
    <dgm:cxn modelId="{FE3ED424-EFB4-4FBE-8D8D-A72F61927905}" type="presOf" srcId="{0A7B8622-D8DE-4DE7-83B3-959F6308EB63}" destId="{4D90BDFE-3D32-41F7-9EC4-EF1CCDEB2BE6}" srcOrd="0" destOrd="0" presId="urn:microsoft.com/office/officeart/2005/8/layout/radial4"/>
    <dgm:cxn modelId="{F483B6DA-1B0E-4418-9EC5-FB030BACB5D7}" srcId="{08037760-85EE-4E13-B32A-7F5D44EF216B}" destId="{440BACFD-D979-4FB0-9DBD-91E3D6338519}" srcOrd="0" destOrd="0" parTransId="{AD086124-2305-40D5-BE90-DCC867749C7C}" sibTransId="{A8AA3911-8F3D-4BD6-B68F-60513603CC89}"/>
    <dgm:cxn modelId="{C6040D88-47C5-4DB8-8725-09BFD3DDE363}" srcId="{440BACFD-D979-4FB0-9DBD-91E3D6338519}" destId="{1B08B023-606A-4405-B718-1F9FCC96146C}" srcOrd="1" destOrd="0" parTransId="{D7119D74-D53F-4DC1-A44E-4CAA1CD17CA8}" sibTransId="{17E11E11-7A13-4408-8068-E5534128493B}"/>
    <dgm:cxn modelId="{F80A14B6-4969-4A5D-8EBB-4B875EC2185C}" type="presOf" srcId="{08037760-85EE-4E13-B32A-7F5D44EF216B}" destId="{1F918F40-4216-45DB-9AC8-05518EB966CB}" srcOrd="0" destOrd="0" presId="urn:microsoft.com/office/officeart/2005/8/layout/radial4"/>
    <dgm:cxn modelId="{E69024E7-ABE9-4EAE-A9AA-5A3321C34428}" type="presOf" srcId="{440BACFD-D979-4FB0-9DBD-91E3D6338519}" destId="{2F4D10BA-F3DB-4390-B107-A151D5343C88}" srcOrd="0" destOrd="0" presId="urn:microsoft.com/office/officeart/2005/8/layout/radial4"/>
    <dgm:cxn modelId="{52E9C07F-092E-4AFB-BAC1-4FF95DBCC327}" type="presOf" srcId="{1B08B023-606A-4405-B718-1F9FCC96146C}" destId="{A5E62366-7F17-41E2-ABED-9D0A0BC454B3}" srcOrd="0" destOrd="0" presId="urn:microsoft.com/office/officeart/2005/8/layout/radial4"/>
    <dgm:cxn modelId="{ADE40B8F-470C-45E5-865B-C900B1AD4440}" srcId="{440BACFD-D979-4FB0-9DBD-91E3D6338519}" destId="{0A7B8622-D8DE-4DE7-83B3-959F6308EB63}" srcOrd="0" destOrd="0" parTransId="{8209FC71-2928-48E9-A239-C02AA61C4449}" sibTransId="{7ED8DE04-7730-40A0-BCCB-680B379F4F98}"/>
    <dgm:cxn modelId="{947DA907-CF3B-49DA-937F-8B34B5E700E5}" type="presOf" srcId="{D7119D74-D53F-4DC1-A44E-4CAA1CD17CA8}" destId="{535AF212-9C2C-4BF4-A7B7-6E37F993D61E}" srcOrd="0" destOrd="0" presId="urn:microsoft.com/office/officeart/2005/8/layout/radial4"/>
    <dgm:cxn modelId="{55F0B8CF-E2CA-4035-B8AE-72435246256C}" type="presOf" srcId="{8209FC71-2928-48E9-A239-C02AA61C4449}" destId="{ECE51A72-F54B-4C68-A8CC-EFF14C70022F}" srcOrd="0" destOrd="0" presId="urn:microsoft.com/office/officeart/2005/8/layout/radial4"/>
    <dgm:cxn modelId="{A21E1BA5-DD50-447F-9576-50DFC85026C5}" type="presParOf" srcId="{1F918F40-4216-45DB-9AC8-05518EB966CB}" destId="{2F4D10BA-F3DB-4390-B107-A151D5343C88}" srcOrd="0" destOrd="0" presId="urn:microsoft.com/office/officeart/2005/8/layout/radial4"/>
    <dgm:cxn modelId="{8BB82656-B98A-4812-A1AD-BED496C9A464}" type="presParOf" srcId="{1F918F40-4216-45DB-9AC8-05518EB966CB}" destId="{ECE51A72-F54B-4C68-A8CC-EFF14C70022F}" srcOrd="1" destOrd="0" presId="urn:microsoft.com/office/officeart/2005/8/layout/radial4"/>
    <dgm:cxn modelId="{7117AD48-6F17-4516-BC38-DE9320B01E21}" type="presParOf" srcId="{1F918F40-4216-45DB-9AC8-05518EB966CB}" destId="{4D90BDFE-3D32-41F7-9EC4-EF1CCDEB2BE6}" srcOrd="2" destOrd="0" presId="urn:microsoft.com/office/officeart/2005/8/layout/radial4"/>
    <dgm:cxn modelId="{01310BE1-D614-40BD-9FC5-1EC3C4236A96}" type="presParOf" srcId="{1F918F40-4216-45DB-9AC8-05518EB966CB}" destId="{535AF212-9C2C-4BF4-A7B7-6E37F993D61E}" srcOrd="3" destOrd="0" presId="urn:microsoft.com/office/officeart/2005/8/layout/radial4"/>
    <dgm:cxn modelId="{34BE8C22-3BDB-407B-A755-0886C3A1B14C}" type="presParOf" srcId="{1F918F40-4216-45DB-9AC8-05518EB966CB}" destId="{A5E62366-7F17-41E2-ABED-9D0A0BC454B3}" srcOrd="4" destOrd="0" presId="urn:microsoft.com/office/officeart/2005/8/layout/radial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9AB503-9673-4BA6-8989-4E8F40906B49}" type="doc">
      <dgm:prSet loTypeId="urn:microsoft.com/office/officeart/2005/8/layout/pyramid2" loCatId="pyramid" qsTypeId="urn:microsoft.com/office/officeart/2005/8/quickstyle/simple3" qsCatId="simple" csTypeId="urn:microsoft.com/office/officeart/2005/8/colors/colorful2" csCatId="colorful" phldr="1"/>
      <dgm:spPr/>
      <dgm:t>
        <a:bodyPr/>
        <a:lstStyle/>
        <a:p>
          <a:endParaRPr lang="ro-RO"/>
        </a:p>
      </dgm:t>
    </dgm:pt>
    <dgm:pt modelId="{B26186B5-2BC1-48A2-8A46-1DCDEB442B96}">
      <dgm:prSet phldrT="[Text]"/>
      <dgm:spPr>
        <a:solidFill>
          <a:schemeClr val="accent5">
            <a:lumMod val="20000"/>
            <a:lumOff val="80000"/>
            <a:alpha val="90000"/>
          </a:schemeClr>
        </a:solidFill>
      </dgm:spPr>
      <dgm:t>
        <a:bodyPr/>
        <a:lstStyle/>
        <a:p>
          <a:r>
            <a:rPr lang="ro-RO" dirty="0" smtClean="0">
              <a:solidFill>
                <a:srgbClr val="002060"/>
              </a:solidFill>
            </a:rPr>
            <a:t>I. Autorități contractante</a:t>
          </a:r>
          <a:endParaRPr lang="ro-RO" dirty="0">
            <a:solidFill>
              <a:srgbClr val="002060"/>
            </a:solidFill>
          </a:endParaRPr>
        </a:p>
      </dgm:t>
    </dgm:pt>
    <dgm:pt modelId="{C9E61009-A499-41CE-8244-7A0595265D68}" type="parTrans" cxnId="{D4D10448-5B47-4205-82A6-4ECA8FF4817A}">
      <dgm:prSet/>
      <dgm:spPr/>
      <dgm:t>
        <a:bodyPr/>
        <a:lstStyle/>
        <a:p>
          <a:endParaRPr lang="ro-RO"/>
        </a:p>
      </dgm:t>
    </dgm:pt>
    <dgm:pt modelId="{04827A46-D3E4-4A75-A700-65C4438124C6}" type="sibTrans" cxnId="{D4D10448-5B47-4205-82A6-4ECA8FF4817A}">
      <dgm:prSet/>
      <dgm:spPr/>
      <dgm:t>
        <a:bodyPr/>
        <a:lstStyle/>
        <a:p>
          <a:endParaRPr lang="ro-RO"/>
        </a:p>
      </dgm:t>
    </dgm:pt>
    <dgm:pt modelId="{6F901EB5-54AC-40FD-88F7-D49D68669C95}">
      <dgm:prSet phldrT="[Text]"/>
      <dgm:spPr>
        <a:solidFill>
          <a:schemeClr val="accent4">
            <a:lumMod val="20000"/>
            <a:lumOff val="80000"/>
            <a:alpha val="90000"/>
          </a:schemeClr>
        </a:solidFill>
      </dgm:spPr>
      <dgm:t>
        <a:bodyPr/>
        <a:lstStyle/>
        <a:p>
          <a:r>
            <a:rPr lang="ro-RO" dirty="0" smtClean="0">
              <a:solidFill>
                <a:srgbClr val="002060"/>
              </a:solidFill>
            </a:rPr>
            <a:t>II. Operatori economici</a:t>
          </a:r>
          <a:endParaRPr lang="ro-RO" dirty="0">
            <a:solidFill>
              <a:srgbClr val="002060"/>
            </a:solidFill>
          </a:endParaRPr>
        </a:p>
      </dgm:t>
    </dgm:pt>
    <dgm:pt modelId="{0F7B33A6-C686-463E-900B-2D6C567A7EF0}" type="parTrans" cxnId="{E2133F1A-53DF-4634-AD9B-812713C41FF3}">
      <dgm:prSet/>
      <dgm:spPr/>
      <dgm:t>
        <a:bodyPr/>
        <a:lstStyle/>
        <a:p>
          <a:endParaRPr lang="ro-RO"/>
        </a:p>
      </dgm:t>
    </dgm:pt>
    <dgm:pt modelId="{3FA73590-5974-4D02-9B1B-F86F99056443}" type="sibTrans" cxnId="{E2133F1A-53DF-4634-AD9B-812713C41FF3}">
      <dgm:prSet/>
      <dgm:spPr/>
      <dgm:t>
        <a:bodyPr/>
        <a:lstStyle/>
        <a:p>
          <a:endParaRPr lang="ro-RO"/>
        </a:p>
      </dgm:t>
    </dgm:pt>
    <dgm:pt modelId="{BB38515C-7EDC-4AF3-B702-5A8BECD21EFE}">
      <dgm:prSet phldrT="[Text]"/>
      <dgm:spPr>
        <a:solidFill>
          <a:schemeClr val="tx2">
            <a:lumMod val="20000"/>
            <a:lumOff val="80000"/>
            <a:alpha val="90000"/>
          </a:schemeClr>
        </a:solidFill>
      </dgm:spPr>
      <dgm:t>
        <a:bodyPr/>
        <a:lstStyle/>
        <a:p>
          <a:r>
            <a:rPr lang="ro-RO" dirty="0" smtClean="0">
              <a:solidFill>
                <a:srgbClr val="002060"/>
              </a:solidFill>
            </a:rPr>
            <a:t>III. Instituțiile responsabile funcționare sistem și instituții cu impact tangențial asupra domeniului</a:t>
          </a:r>
          <a:endParaRPr lang="ro-RO" dirty="0">
            <a:solidFill>
              <a:srgbClr val="002060"/>
            </a:solidFill>
          </a:endParaRPr>
        </a:p>
      </dgm:t>
    </dgm:pt>
    <dgm:pt modelId="{DD1CD21D-18EA-4569-B79E-41A3544934BE}" type="parTrans" cxnId="{9B934C48-98EC-42A1-884B-718C9367CB63}">
      <dgm:prSet/>
      <dgm:spPr/>
      <dgm:t>
        <a:bodyPr/>
        <a:lstStyle/>
        <a:p>
          <a:endParaRPr lang="ro-RO"/>
        </a:p>
      </dgm:t>
    </dgm:pt>
    <dgm:pt modelId="{C4E1D90C-45FB-44AB-9AA2-BFDCC04214C8}" type="sibTrans" cxnId="{9B934C48-98EC-42A1-884B-718C9367CB63}">
      <dgm:prSet/>
      <dgm:spPr/>
      <dgm:t>
        <a:bodyPr/>
        <a:lstStyle/>
        <a:p>
          <a:endParaRPr lang="ro-RO"/>
        </a:p>
      </dgm:t>
    </dgm:pt>
    <dgm:pt modelId="{AE3C3F39-BC42-497B-9FC2-9252EEA10C21}" type="pres">
      <dgm:prSet presAssocID="{719AB503-9673-4BA6-8989-4E8F40906B49}" presName="compositeShape" presStyleCnt="0">
        <dgm:presLayoutVars>
          <dgm:dir/>
          <dgm:resizeHandles/>
        </dgm:presLayoutVars>
      </dgm:prSet>
      <dgm:spPr/>
      <dgm:t>
        <a:bodyPr/>
        <a:lstStyle/>
        <a:p>
          <a:endParaRPr lang="ro-RO"/>
        </a:p>
      </dgm:t>
    </dgm:pt>
    <dgm:pt modelId="{C3C8C0B7-264B-4F7D-AAC2-961AF0D34B0B}" type="pres">
      <dgm:prSet presAssocID="{719AB503-9673-4BA6-8989-4E8F40906B49}" presName="pyramid" presStyleLbl="node1" presStyleIdx="0" presStyleCnt="1"/>
      <dgm:spPr/>
    </dgm:pt>
    <dgm:pt modelId="{94857323-8C2F-4774-BEA5-1094C2F4727F}" type="pres">
      <dgm:prSet presAssocID="{719AB503-9673-4BA6-8989-4E8F40906B49}" presName="theList" presStyleCnt="0"/>
      <dgm:spPr/>
    </dgm:pt>
    <dgm:pt modelId="{AAD07C71-CEAA-4C17-B946-E098D7277252}" type="pres">
      <dgm:prSet presAssocID="{B26186B5-2BC1-48A2-8A46-1DCDEB442B96}" presName="aNode" presStyleLbl="fgAcc1" presStyleIdx="0" presStyleCnt="3" custScaleX="147271">
        <dgm:presLayoutVars>
          <dgm:bulletEnabled val="1"/>
        </dgm:presLayoutVars>
      </dgm:prSet>
      <dgm:spPr/>
      <dgm:t>
        <a:bodyPr/>
        <a:lstStyle/>
        <a:p>
          <a:endParaRPr lang="ro-RO"/>
        </a:p>
      </dgm:t>
    </dgm:pt>
    <dgm:pt modelId="{F288C582-5335-486A-9FDD-90A841508AEC}" type="pres">
      <dgm:prSet presAssocID="{B26186B5-2BC1-48A2-8A46-1DCDEB442B96}" presName="aSpace" presStyleCnt="0"/>
      <dgm:spPr/>
    </dgm:pt>
    <dgm:pt modelId="{A035BABD-D7B5-4E8B-A8D9-C985EABBD074}" type="pres">
      <dgm:prSet presAssocID="{6F901EB5-54AC-40FD-88F7-D49D68669C95}" presName="aNode" presStyleLbl="fgAcc1" presStyleIdx="1" presStyleCnt="3" custScaleX="150872">
        <dgm:presLayoutVars>
          <dgm:bulletEnabled val="1"/>
        </dgm:presLayoutVars>
      </dgm:prSet>
      <dgm:spPr/>
      <dgm:t>
        <a:bodyPr/>
        <a:lstStyle/>
        <a:p>
          <a:endParaRPr lang="ro-RO"/>
        </a:p>
      </dgm:t>
    </dgm:pt>
    <dgm:pt modelId="{B6CA8951-E697-42BB-BB74-2BC0253EE74C}" type="pres">
      <dgm:prSet presAssocID="{6F901EB5-54AC-40FD-88F7-D49D68669C95}" presName="aSpace" presStyleCnt="0"/>
      <dgm:spPr/>
    </dgm:pt>
    <dgm:pt modelId="{33248A88-393C-4FD0-A1C4-9BD3B598E93A}" type="pres">
      <dgm:prSet presAssocID="{BB38515C-7EDC-4AF3-B702-5A8BECD21EFE}" presName="aNode" presStyleLbl="fgAcc1" presStyleIdx="2" presStyleCnt="3" custScaleX="148519">
        <dgm:presLayoutVars>
          <dgm:bulletEnabled val="1"/>
        </dgm:presLayoutVars>
      </dgm:prSet>
      <dgm:spPr/>
      <dgm:t>
        <a:bodyPr/>
        <a:lstStyle/>
        <a:p>
          <a:endParaRPr lang="ro-RO"/>
        </a:p>
      </dgm:t>
    </dgm:pt>
    <dgm:pt modelId="{E4C5AEF3-89DE-49E2-B275-DBDEBC8199A7}" type="pres">
      <dgm:prSet presAssocID="{BB38515C-7EDC-4AF3-B702-5A8BECD21EFE}" presName="aSpace" presStyleCnt="0"/>
      <dgm:spPr/>
    </dgm:pt>
  </dgm:ptLst>
  <dgm:cxnLst>
    <dgm:cxn modelId="{9B934C48-98EC-42A1-884B-718C9367CB63}" srcId="{719AB503-9673-4BA6-8989-4E8F40906B49}" destId="{BB38515C-7EDC-4AF3-B702-5A8BECD21EFE}" srcOrd="2" destOrd="0" parTransId="{DD1CD21D-18EA-4569-B79E-41A3544934BE}" sibTransId="{C4E1D90C-45FB-44AB-9AA2-BFDCC04214C8}"/>
    <dgm:cxn modelId="{050AE8CB-CC7E-42F4-BBC0-8B0759A40DE0}" type="presOf" srcId="{B26186B5-2BC1-48A2-8A46-1DCDEB442B96}" destId="{AAD07C71-CEAA-4C17-B946-E098D7277252}" srcOrd="0" destOrd="0" presId="urn:microsoft.com/office/officeart/2005/8/layout/pyramid2"/>
    <dgm:cxn modelId="{D4D10448-5B47-4205-82A6-4ECA8FF4817A}" srcId="{719AB503-9673-4BA6-8989-4E8F40906B49}" destId="{B26186B5-2BC1-48A2-8A46-1DCDEB442B96}" srcOrd="0" destOrd="0" parTransId="{C9E61009-A499-41CE-8244-7A0595265D68}" sibTransId="{04827A46-D3E4-4A75-A700-65C4438124C6}"/>
    <dgm:cxn modelId="{E2133F1A-53DF-4634-AD9B-812713C41FF3}" srcId="{719AB503-9673-4BA6-8989-4E8F40906B49}" destId="{6F901EB5-54AC-40FD-88F7-D49D68669C95}" srcOrd="1" destOrd="0" parTransId="{0F7B33A6-C686-463E-900B-2D6C567A7EF0}" sibTransId="{3FA73590-5974-4D02-9B1B-F86F99056443}"/>
    <dgm:cxn modelId="{C6CEE01F-434E-4CCF-BB7F-C9246B6C3FB1}" type="presOf" srcId="{6F901EB5-54AC-40FD-88F7-D49D68669C95}" destId="{A035BABD-D7B5-4E8B-A8D9-C985EABBD074}" srcOrd="0" destOrd="0" presId="urn:microsoft.com/office/officeart/2005/8/layout/pyramid2"/>
    <dgm:cxn modelId="{53841B0A-9164-4906-8865-90D3C5D01D5D}" type="presOf" srcId="{BB38515C-7EDC-4AF3-B702-5A8BECD21EFE}" destId="{33248A88-393C-4FD0-A1C4-9BD3B598E93A}" srcOrd="0" destOrd="0" presId="urn:microsoft.com/office/officeart/2005/8/layout/pyramid2"/>
    <dgm:cxn modelId="{05F59A4F-F2FB-4D76-95E6-4F80B00B22BB}" type="presOf" srcId="{719AB503-9673-4BA6-8989-4E8F40906B49}" destId="{AE3C3F39-BC42-497B-9FC2-9252EEA10C21}" srcOrd="0" destOrd="0" presId="urn:microsoft.com/office/officeart/2005/8/layout/pyramid2"/>
    <dgm:cxn modelId="{CEAC3B93-A6AB-409F-BAA1-E5FBE82054C4}" type="presParOf" srcId="{AE3C3F39-BC42-497B-9FC2-9252EEA10C21}" destId="{C3C8C0B7-264B-4F7D-AAC2-961AF0D34B0B}" srcOrd="0" destOrd="0" presId="urn:microsoft.com/office/officeart/2005/8/layout/pyramid2"/>
    <dgm:cxn modelId="{4E44F1EF-0579-4B65-B4AE-F6C6769E8432}" type="presParOf" srcId="{AE3C3F39-BC42-497B-9FC2-9252EEA10C21}" destId="{94857323-8C2F-4774-BEA5-1094C2F4727F}" srcOrd="1" destOrd="0" presId="urn:microsoft.com/office/officeart/2005/8/layout/pyramid2"/>
    <dgm:cxn modelId="{9E313658-FD69-442A-A0B4-61E1E2C7E474}" type="presParOf" srcId="{94857323-8C2F-4774-BEA5-1094C2F4727F}" destId="{AAD07C71-CEAA-4C17-B946-E098D7277252}" srcOrd="0" destOrd="0" presId="urn:microsoft.com/office/officeart/2005/8/layout/pyramid2"/>
    <dgm:cxn modelId="{BD1A07C5-C9C2-4BB3-AF9F-EAECBBC5D3C7}" type="presParOf" srcId="{94857323-8C2F-4774-BEA5-1094C2F4727F}" destId="{F288C582-5335-486A-9FDD-90A841508AEC}" srcOrd="1" destOrd="0" presId="urn:microsoft.com/office/officeart/2005/8/layout/pyramid2"/>
    <dgm:cxn modelId="{0E264490-13F6-48B6-B142-E41A7B85DF53}" type="presParOf" srcId="{94857323-8C2F-4774-BEA5-1094C2F4727F}" destId="{A035BABD-D7B5-4E8B-A8D9-C985EABBD074}" srcOrd="2" destOrd="0" presId="urn:microsoft.com/office/officeart/2005/8/layout/pyramid2"/>
    <dgm:cxn modelId="{ED99E1DB-A0A5-4D92-9979-770ACE608114}" type="presParOf" srcId="{94857323-8C2F-4774-BEA5-1094C2F4727F}" destId="{B6CA8951-E697-42BB-BB74-2BC0253EE74C}" srcOrd="3" destOrd="0" presId="urn:microsoft.com/office/officeart/2005/8/layout/pyramid2"/>
    <dgm:cxn modelId="{D1AAD522-EC61-43DB-9F62-62D9AC4F04F5}" type="presParOf" srcId="{94857323-8C2F-4774-BEA5-1094C2F4727F}" destId="{33248A88-393C-4FD0-A1C4-9BD3B598E93A}" srcOrd="4" destOrd="0" presId="urn:microsoft.com/office/officeart/2005/8/layout/pyramid2"/>
    <dgm:cxn modelId="{4724F866-D454-4A8C-926A-7762A1AD03F6}" type="presParOf" srcId="{94857323-8C2F-4774-BEA5-1094C2F4727F}" destId="{E4C5AEF3-89DE-49E2-B275-DBDEBC8199A7}" srcOrd="5"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947CB7-A9F7-4C4D-BAD5-5D30DC6067F2}">
      <dsp:nvSpPr>
        <dsp:cNvPr id="0" name=""/>
        <dsp:cNvSpPr/>
      </dsp:nvSpPr>
      <dsp:spPr>
        <a:xfrm>
          <a:off x="0" y="661851"/>
          <a:ext cx="7213599" cy="882468"/>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4116C5-50AE-461A-9197-2BCBDD31626D}">
      <dsp:nvSpPr>
        <dsp:cNvPr id="0" name=""/>
        <dsp:cNvSpPr/>
      </dsp:nvSpPr>
      <dsp:spPr>
        <a:xfrm>
          <a:off x="4142" y="0"/>
          <a:ext cx="1901540" cy="882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ro-RO" sz="1600" kern="1200" dirty="0" smtClean="0"/>
            <a:t>Necesități</a:t>
          </a:r>
          <a:endParaRPr lang="ro-RO" sz="1600" kern="1200" dirty="0"/>
        </a:p>
      </dsp:txBody>
      <dsp:txXfrm>
        <a:off x="4142" y="0"/>
        <a:ext cx="1901540" cy="882468"/>
      </dsp:txXfrm>
    </dsp:sp>
    <dsp:sp modelId="{8F79CC8E-76D8-4CD1-B326-8246184533D5}">
      <dsp:nvSpPr>
        <dsp:cNvPr id="0" name=""/>
        <dsp:cNvSpPr/>
      </dsp:nvSpPr>
      <dsp:spPr>
        <a:xfrm>
          <a:off x="844604" y="992776"/>
          <a:ext cx="220617" cy="2206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CC2147-A4FE-461E-ADB8-108BAA01E6C8}">
      <dsp:nvSpPr>
        <dsp:cNvPr id="0" name=""/>
        <dsp:cNvSpPr/>
      </dsp:nvSpPr>
      <dsp:spPr>
        <a:xfrm>
          <a:off x="1967261" y="1323702"/>
          <a:ext cx="2258225" cy="882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ro-RO" sz="1600" kern="1200" dirty="0" smtClean="0"/>
            <a:t>Achiziții publice</a:t>
          </a:r>
          <a:endParaRPr lang="ro-RO" sz="1600" kern="1200" dirty="0"/>
        </a:p>
      </dsp:txBody>
      <dsp:txXfrm>
        <a:off x="1967261" y="1323702"/>
        <a:ext cx="2258225" cy="882468"/>
      </dsp:txXfrm>
    </dsp:sp>
    <dsp:sp modelId="{C0F4E563-E0C1-4287-887C-1B3DCC775B10}">
      <dsp:nvSpPr>
        <dsp:cNvPr id="0" name=""/>
        <dsp:cNvSpPr/>
      </dsp:nvSpPr>
      <dsp:spPr>
        <a:xfrm>
          <a:off x="2986065" y="992776"/>
          <a:ext cx="220617" cy="2206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5B9CC3-8AFA-4DA6-BF44-FCFAB4A9230D}">
      <dsp:nvSpPr>
        <dsp:cNvPr id="0" name=""/>
        <dsp:cNvSpPr/>
      </dsp:nvSpPr>
      <dsp:spPr>
        <a:xfrm>
          <a:off x="4287064" y="0"/>
          <a:ext cx="2201031" cy="882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ro-RO" sz="1600" kern="1200" dirty="0" smtClean="0"/>
            <a:t>Beneficiu în interes public</a:t>
          </a:r>
          <a:endParaRPr lang="ro-RO" sz="1600" kern="1200" dirty="0"/>
        </a:p>
      </dsp:txBody>
      <dsp:txXfrm>
        <a:off x="4287064" y="0"/>
        <a:ext cx="2201031" cy="882468"/>
      </dsp:txXfrm>
    </dsp:sp>
    <dsp:sp modelId="{BF4DFB72-6085-46AE-9364-0FE286B9BFA2}">
      <dsp:nvSpPr>
        <dsp:cNvPr id="0" name=""/>
        <dsp:cNvSpPr/>
      </dsp:nvSpPr>
      <dsp:spPr>
        <a:xfrm>
          <a:off x="5277272" y="992776"/>
          <a:ext cx="220617" cy="2206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D10BA-F3DB-4390-B107-A151D5343C88}">
      <dsp:nvSpPr>
        <dsp:cNvPr id="0" name=""/>
        <dsp:cNvSpPr/>
      </dsp:nvSpPr>
      <dsp:spPr>
        <a:xfrm>
          <a:off x="2035628" y="1205577"/>
          <a:ext cx="1882489" cy="1882489"/>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smtClean="0">
              <a:solidFill>
                <a:srgbClr val="C80F0F"/>
              </a:solidFill>
              <a:latin typeface="Calibri" panose="020F0502020204030204" pitchFamily="34" charset="0"/>
            </a:rPr>
            <a:t>Buget</a:t>
          </a:r>
          <a:r>
            <a:rPr lang="en-US" sz="2800" b="1" kern="1200" dirty="0" smtClean="0">
              <a:solidFill>
                <a:srgbClr val="C80F0F"/>
              </a:solidFill>
              <a:latin typeface="Calibri" panose="020F0502020204030204" pitchFamily="34" charset="0"/>
            </a:rPr>
            <a:t> de stat</a:t>
          </a:r>
          <a:endParaRPr lang="ru-RU" sz="2800" b="1" kern="1200" dirty="0">
            <a:solidFill>
              <a:srgbClr val="C80F0F"/>
            </a:solidFill>
            <a:latin typeface="Calibri" panose="020F0502020204030204" pitchFamily="34" charset="0"/>
          </a:endParaRPr>
        </a:p>
      </dsp:txBody>
      <dsp:txXfrm>
        <a:off x="2311312" y="1481261"/>
        <a:ext cx="1331121" cy="1331121"/>
      </dsp:txXfrm>
    </dsp:sp>
    <dsp:sp modelId="{ECE51A72-F54B-4C68-A8CC-EFF14C70022F}">
      <dsp:nvSpPr>
        <dsp:cNvPr id="0" name=""/>
        <dsp:cNvSpPr/>
      </dsp:nvSpPr>
      <dsp:spPr>
        <a:xfrm rot="12621228">
          <a:off x="670620" y="1083208"/>
          <a:ext cx="1553494" cy="536509"/>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90BDFE-3D32-41F7-9EC4-EF1CCDEB2BE6}">
      <dsp:nvSpPr>
        <dsp:cNvPr id="0" name=""/>
        <dsp:cNvSpPr/>
      </dsp:nvSpPr>
      <dsp:spPr>
        <a:xfrm>
          <a:off x="0" y="475081"/>
          <a:ext cx="1492176" cy="73072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err="1" smtClean="0">
              <a:solidFill>
                <a:srgbClr val="002060"/>
              </a:solidFill>
              <a:latin typeface="Calibri" panose="020F0502020204030204" pitchFamily="34" charset="0"/>
            </a:rPr>
            <a:t>Impozite</a:t>
          </a:r>
          <a:endParaRPr lang="ru-RU" sz="2800" kern="1200" dirty="0">
            <a:solidFill>
              <a:srgbClr val="002060"/>
            </a:solidFill>
            <a:latin typeface="Calibri" panose="020F0502020204030204" pitchFamily="34" charset="0"/>
          </a:endParaRPr>
        </a:p>
      </dsp:txBody>
      <dsp:txXfrm>
        <a:off x="21402" y="496483"/>
        <a:ext cx="1449372" cy="687922"/>
      </dsp:txXfrm>
    </dsp:sp>
    <dsp:sp modelId="{535AF212-9C2C-4BF4-A7B7-6E37F993D61E}">
      <dsp:nvSpPr>
        <dsp:cNvPr id="0" name=""/>
        <dsp:cNvSpPr/>
      </dsp:nvSpPr>
      <dsp:spPr>
        <a:xfrm rot="19747215">
          <a:off x="3697914" y="981576"/>
          <a:ext cx="1566801" cy="536509"/>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E62366-7F17-41E2-ABED-9D0A0BC454B3}">
      <dsp:nvSpPr>
        <dsp:cNvPr id="0" name=""/>
        <dsp:cNvSpPr/>
      </dsp:nvSpPr>
      <dsp:spPr>
        <a:xfrm>
          <a:off x="4450991" y="476618"/>
          <a:ext cx="1513332" cy="67235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err="1" smtClean="0">
              <a:solidFill>
                <a:srgbClr val="002060"/>
              </a:solidFill>
              <a:latin typeface="Calibri" panose="020F0502020204030204" pitchFamily="34" charset="0"/>
            </a:rPr>
            <a:t>Taxe</a:t>
          </a:r>
          <a:endParaRPr lang="ru-RU" sz="2800" kern="1200" dirty="0">
            <a:solidFill>
              <a:srgbClr val="002060"/>
            </a:solidFill>
            <a:latin typeface="Calibri" panose="020F0502020204030204" pitchFamily="34" charset="0"/>
          </a:endParaRPr>
        </a:p>
      </dsp:txBody>
      <dsp:txXfrm>
        <a:off x="4470684" y="496311"/>
        <a:ext cx="1473946" cy="6329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8C0B7-264B-4F7D-AAC2-961AF0D34B0B}">
      <dsp:nvSpPr>
        <dsp:cNvPr id="0" name=""/>
        <dsp:cNvSpPr/>
      </dsp:nvSpPr>
      <dsp:spPr>
        <a:xfrm>
          <a:off x="-25672" y="0"/>
          <a:ext cx="4673600" cy="4673600"/>
        </a:xfrm>
        <a:prstGeom prst="triangl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AD07C71-CEAA-4C17-B946-E098D7277252}">
      <dsp:nvSpPr>
        <dsp:cNvPr id="0" name=""/>
        <dsp:cNvSpPr/>
      </dsp:nvSpPr>
      <dsp:spPr>
        <a:xfrm>
          <a:off x="1593118" y="469870"/>
          <a:ext cx="4473857" cy="1106328"/>
        </a:xfrm>
        <a:prstGeom prst="roundRect">
          <a:avLst/>
        </a:prstGeom>
        <a:solidFill>
          <a:schemeClr val="accent5">
            <a:lumMod val="20000"/>
            <a:lumOff val="80000"/>
            <a:alpha val="9000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o-RO" sz="2000" kern="1200" dirty="0" smtClean="0">
              <a:solidFill>
                <a:srgbClr val="002060"/>
              </a:solidFill>
            </a:rPr>
            <a:t>I. Autorități contractante</a:t>
          </a:r>
          <a:endParaRPr lang="ro-RO" sz="2000" kern="1200" dirty="0">
            <a:solidFill>
              <a:srgbClr val="002060"/>
            </a:solidFill>
          </a:endParaRPr>
        </a:p>
      </dsp:txBody>
      <dsp:txXfrm>
        <a:off x="1647124" y="523876"/>
        <a:ext cx="4365845" cy="998316"/>
      </dsp:txXfrm>
    </dsp:sp>
    <dsp:sp modelId="{A035BABD-D7B5-4E8B-A8D9-C985EABBD074}">
      <dsp:nvSpPr>
        <dsp:cNvPr id="0" name=""/>
        <dsp:cNvSpPr/>
      </dsp:nvSpPr>
      <dsp:spPr>
        <a:xfrm>
          <a:off x="1538422" y="1714490"/>
          <a:ext cx="4583249" cy="1106328"/>
        </a:xfrm>
        <a:prstGeom prst="roundRect">
          <a:avLst/>
        </a:prstGeom>
        <a:solidFill>
          <a:schemeClr val="accent4">
            <a:lumMod val="20000"/>
            <a:lumOff val="80000"/>
            <a:alpha val="90000"/>
          </a:schemeClr>
        </a:solidFill>
        <a:ln w="9525" cap="flat" cmpd="sng" algn="ctr">
          <a:solidFill>
            <a:schemeClr val="accent2">
              <a:hueOff val="2725214"/>
              <a:satOff val="-8065"/>
              <a:lumOff val="1019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o-RO" sz="2000" kern="1200" dirty="0" smtClean="0">
              <a:solidFill>
                <a:srgbClr val="002060"/>
              </a:solidFill>
            </a:rPr>
            <a:t>II. Operatori economici</a:t>
          </a:r>
          <a:endParaRPr lang="ro-RO" sz="2000" kern="1200" dirty="0">
            <a:solidFill>
              <a:srgbClr val="002060"/>
            </a:solidFill>
          </a:endParaRPr>
        </a:p>
      </dsp:txBody>
      <dsp:txXfrm>
        <a:off x="1592428" y="1768496"/>
        <a:ext cx="4475237" cy="998316"/>
      </dsp:txXfrm>
    </dsp:sp>
    <dsp:sp modelId="{33248A88-393C-4FD0-A1C4-9BD3B598E93A}">
      <dsp:nvSpPr>
        <dsp:cNvPr id="0" name=""/>
        <dsp:cNvSpPr/>
      </dsp:nvSpPr>
      <dsp:spPr>
        <a:xfrm>
          <a:off x="1574162" y="2959109"/>
          <a:ext cx="4511769" cy="1106328"/>
        </a:xfrm>
        <a:prstGeom prst="roundRect">
          <a:avLst/>
        </a:prstGeom>
        <a:solidFill>
          <a:schemeClr val="tx2">
            <a:lumMod val="20000"/>
            <a:lumOff val="80000"/>
            <a:alpha val="90000"/>
          </a:schemeClr>
        </a:solidFill>
        <a:ln w="9525" cap="flat" cmpd="sng" algn="ctr">
          <a:solidFill>
            <a:schemeClr val="accent2">
              <a:hueOff val="5450428"/>
              <a:satOff val="-16130"/>
              <a:lumOff val="2039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o-RO" sz="2000" kern="1200" dirty="0" smtClean="0">
              <a:solidFill>
                <a:srgbClr val="002060"/>
              </a:solidFill>
            </a:rPr>
            <a:t>III. Instituțiile responsabile funcționare sistem și instituții cu impact tangențial asupra domeniului</a:t>
          </a:r>
          <a:endParaRPr lang="ro-RO" sz="2000" kern="1200" dirty="0">
            <a:solidFill>
              <a:srgbClr val="002060"/>
            </a:solidFill>
          </a:endParaRPr>
        </a:p>
      </dsp:txBody>
      <dsp:txXfrm>
        <a:off x="1628168" y="3013115"/>
        <a:ext cx="4403757" cy="99831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3" name="Rectangle 3"/>
          <p:cNvSpPr>
            <a:spLocks noGrp="1" noChangeArrowheads="1"/>
          </p:cNvSpPr>
          <p:nvPr>
            <p:ph type="dt" sz="quarter"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Times" charset="0"/>
              </a:defRPr>
            </a:lvl1pPr>
          </a:lstStyle>
          <a:p>
            <a:endParaRPr lang="de-DE" dirty="0">
              <a:latin typeface="Arial Narrow" pitchFamily="34" charset="0"/>
            </a:endParaRPr>
          </a:p>
        </p:txBody>
      </p:sp>
      <p:sp>
        <p:nvSpPr>
          <p:cNvPr id="66564" name="Rectangle 4"/>
          <p:cNvSpPr>
            <a:spLocks noGrp="1" noChangeArrowheads="1"/>
          </p:cNvSpPr>
          <p:nvPr>
            <p:ph type="ftr" sz="quarter" idx="2"/>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5" name="Rectangle 5"/>
          <p:cNvSpPr>
            <a:spLocks noGrp="1" noChangeArrowheads="1"/>
          </p:cNvSpPr>
          <p:nvPr>
            <p:ph type="sldNum" sz="quarter" idx="3"/>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Times" charset="0"/>
              </a:defRPr>
            </a:lvl1pPr>
          </a:lstStyle>
          <a:p>
            <a:fld id="{47F930EC-4FD0-431B-BB9B-47DE359CDF6F}" type="slidenum">
              <a:rPr lang="de-DE">
                <a:latin typeface="Arial Narrow" pitchFamily="34" charset="0"/>
              </a:rPr>
              <a:pPr/>
              <a:t>‹#›</a:t>
            </a:fld>
            <a:endParaRPr lang="de-DE" dirty="0">
              <a:latin typeface="Arial Narrow" pitchFamily="34" charset="0"/>
            </a:endParaRPr>
          </a:p>
        </p:txBody>
      </p:sp>
    </p:spTree>
    <p:extLst>
      <p:ext uri="{BB962C8B-B14F-4D97-AF65-F5344CB8AC3E}">
        <p14:creationId xmlns:p14="http://schemas.microsoft.com/office/powerpoint/2010/main" val="2484227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5" name="Rectangle 3"/>
          <p:cNvSpPr>
            <a:spLocks noGrp="1" noChangeArrowheads="1"/>
          </p:cNvSpPr>
          <p:nvPr>
            <p:ph type="dt"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Arial Narrow" pitchFamily="34" charset="0"/>
              </a:defRPr>
            </a:lvl1pPr>
          </a:lstStyle>
          <a:p>
            <a:endParaRPr lang="de-DE" dirty="0"/>
          </a:p>
        </p:txBody>
      </p:sp>
      <p:sp>
        <p:nvSpPr>
          <p:cNvPr id="8196"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898102" y="4686696"/>
            <a:ext cx="4939560" cy="4439447"/>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p>
            <a:pPr lvl="0"/>
            <a:r>
              <a:rPr lang="de-DE" dirty="0" smtClean="0"/>
              <a:t>Klicken Sie, um die Formate des Vorlagentextes zu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8198" name="Rectangle 6"/>
          <p:cNvSpPr>
            <a:spLocks noGrp="1" noChangeArrowheads="1"/>
          </p:cNvSpPr>
          <p:nvPr>
            <p:ph type="ftr" sz="quarter" idx="4"/>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9" name="Rectangle 7"/>
          <p:cNvSpPr>
            <a:spLocks noGrp="1" noChangeArrowheads="1"/>
          </p:cNvSpPr>
          <p:nvPr>
            <p:ph type="sldNum" sz="quarter" idx="5"/>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Arial Narrow" pitchFamily="34" charset="0"/>
              </a:defRPr>
            </a:lvl1pPr>
          </a:lstStyle>
          <a:p>
            <a:fld id="{276F4F92-661F-4424-ADED-7D3829A4203F}" type="slidenum">
              <a:rPr lang="de-DE" smtClean="0"/>
              <a:pPr/>
              <a:t>‹#›</a:t>
            </a:fld>
            <a:endParaRPr lang="de-DE" dirty="0"/>
          </a:p>
        </p:txBody>
      </p:sp>
    </p:spTree>
    <p:extLst>
      <p:ext uri="{BB962C8B-B14F-4D97-AF65-F5344CB8AC3E}">
        <p14:creationId xmlns:p14="http://schemas.microsoft.com/office/powerpoint/2010/main" val="32016004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Narrow" pitchFamily="34" charset="0"/>
        <a:ea typeface="+mn-ea"/>
        <a:cs typeface="+mn-cs"/>
      </a:defRPr>
    </a:lvl1pPr>
    <a:lvl2pPr marL="457200" algn="l" rtl="0" fontAlgn="base">
      <a:spcBef>
        <a:spcPct val="30000"/>
      </a:spcBef>
      <a:spcAft>
        <a:spcPct val="0"/>
      </a:spcAft>
      <a:defRPr sz="1200" kern="1200">
        <a:solidFill>
          <a:schemeClr val="tx1"/>
        </a:solidFill>
        <a:latin typeface="Arial Narrow" pitchFamily="34" charset="0"/>
        <a:ea typeface="+mn-ea"/>
        <a:cs typeface="+mn-cs"/>
      </a:defRPr>
    </a:lvl2pPr>
    <a:lvl3pPr marL="914400" algn="l" rtl="0" fontAlgn="base">
      <a:spcBef>
        <a:spcPct val="30000"/>
      </a:spcBef>
      <a:spcAft>
        <a:spcPct val="0"/>
      </a:spcAft>
      <a:defRPr sz="1200" kern="1200">
        <a:solidFill>
          <a:schemeClr val="tx1"/>
        </a:solidFill>
        <a:latin typeface="Arial Narrow" pitchFamily="34" charset="0"/>
        <a:ea typeface="+mn-ea"/>
        <a:cs typeface="+mn-cs"/>
      </a:defRPr>
    </a:lvl3pPr>
    <a:lvl4pPr marL="1371600" algn="l" rtl="0" fontAlgn="base">
      <a:spcBef>
        <a:spcPct val="30000"/>
      </a:spcBef>
      <a:spcAft>
        <a:spcPct val="0"/>
      </a:spcAft>
      <a:defRPr sz="1200" kern="1200">
        <a:solidFill>
          <a:schemeClr val="tx1"/>
        </a:solidFill>
        <a:latin typeface="Arial Narrow" pitchFamily="34" charset="0"/>
        <a:ea typeface="+mn-ea"/>
        <a:cs typeface="+mn-cs"/>
      </a:defRPr>
    </a:lvl4pPr>
    <a:lvl5pPr marL="1828800" algn="l" rtl="0" fontAlgn="base">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5" name="Inhaltsplatzhalter 2"/>
          <p:cNvSpPr>
            <a:spLocks noGrp="1"/>
          </p:cNvSpPr>
          <p:nvPr>
            <p:ph idx="1" hasCustomPrompt="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2453010258"/>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133583587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6" name="Bildplatzhalter 2"/>
          <p:cNvSpPr>
            <a:spLocks noGrp="1"/>
          </p:cNvSpPr>
          <p:nvPr>
            <p:ph type="pic" idx="12" hasCustomPrompt="1"/>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a:t>
            </a:r>
            <a:br>
              <a:rPr lang="en-GB" noProof="0" dirty="0" smtClean="0"/>
            </a:br>
            <a:r>
              <a:rPr lang="en-GB" noProof="0" dirty="0" smtClean="0"/>
              <a:t>to add image</a:t>
            </a:r>
          </a:p>
        </p:txBody>
      </p:sp>
    </p:spTree>
    <p:extLst>
      <p:ext uri="{BB962C8B-B14F-4D97-AF65-F5344CB8AC3E}">
        <p14:creationId xmlns:p14="http://schemas.microsoft.com/office/powerpoint/2010/main" val="581427851"/>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Bildplatzhalter 2"/>
          <p:cNvSpPr>
            <a:spLocks noGrp="1"/>
          </p:cNvSpPr>
          <p:nvPr>
            <p:ph type="pic" idx="12" hasCustomPrompt="1"/>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a:t>
            </a:r>
            <a:br>
              <a:rPr lang="en-GB" noProof="0" dirty="0" smtClean="0"/>
            </a:br>
            <a:r>
              <a:rPr lang="en-GB" noProof="0" dirty="0" smtClean="0"/>
              <a:t>to add image</a:t>
            </a:r>
          </a:p>
        </p:txBody>
      </p:sp>
    </p:spTree>
    <p:extLst>
      <p:ext uri="{BB962C8B-B14F-4D97-AF65-F5344CB8AC3E}">
        <p14:creationId xmlns:p14="http://schemas.microsoft.com/office/powerpoint/2010/main" val="1801626705"/>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14/01/2018</a:t>
            </a:fld>
            <a:endParaRPr lang="en-GB" dirty="0" smtClean="0"/>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4241795388"/>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14/01/2018</a:t>
            </a:fld>
            <a:endParaRPr lang="en-GB" dirty="0" smtClean="0"/>
          </a:p>
        </p:txBody>
      </p:sp>
      <p:sp>
        <p:nvSpPr>
          <p:cNvPr id="9" name="Inhaltsplatzhalter 2"/>
          <p:cNvSpPr>
            <a:spLocks noGrp="1"/>
          </p:cNvSpPr>
          <p:nvPr>
            <p:ph idx="1" hasCustomPrompt="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
        <p:nvSpPr>
          <p:cNvPr id="10" name="Inhaltsplatzhalter 2"/>
          <p:cNvSpPr>
            <a:spLocks noGrp="1"/>
          </p:cNvSpPr>
          <p:nvPr>
            <p:ph idx="12" hasCustomPrompt="1"/>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Tree>
    <p:extLst>
      <p:ext uri="{BB962C8B-B14F-4D97-AF65-F5344CB8AC3E}">
        <p14:creationId xmlns:p14="http://schemas.microsoft.com/office/powerpoint/2010/main" val="9934572"/>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BA80BCD-B7C1-4C58-8BE4-A70B2BA4187A}" type="datetimeFigureOut">
              <a:rPr lang="ru-RU"/>
              <a:pPr>
                <a:defRPr/>
              </a:pPr>
              <a:t>14.01.2018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5AD5302-2DF3-4002-8728-999767077177}" type="slidenum">
              <a:rPr lang="de-DE" altLang="en-US"/>
              <a:pPr>
                <a:defRPr/>
              </a:pPr>
              <a:t>‹#›</a:t>
            </a:fld>
            <a:endParaRPr lang="de-DE" altLang="en-US"/>
          </a:p>
        </p:txBody>
      </p:sp>
    </p:spTree>
    <p:extLst>
      <p:ext uri="{BB962C8B-B14F-4D97-AF65-F5344CB8AC3E}">
        <p14:creationId xmlns:p14="http://schemas.microsoft.com/office/powerpoint/2010/main" val="133182164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gif"/><Relationship Id="rId4" Type="http://schemas.openxmlformats.org/officeDocument/2006/relationships/slideLayout" Target="../slideLayouts/slideLayout4.xml"/><Relationship Id="rId9"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Grafik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0" y="1810"/>
            <a:ext cx="9144000" cy="1115568"/>
          </a:xfrm>
          <a:prstGeom prst="rect">
            <a:avLst/>
          </a:prstGeom>
          <a:noFill/>
          <a:ln w="9525">
            <a:noFill/>
            <a:miter lim="800000"/>
            <a:headEnd/>
            <a:tailEnd/>
          </a:ln>
        </p:spPr>
      </p:pic>
      <p:pic>
        <p:nvPicPr>
          <p:cNvPr id="20" name="Grafik 8"/>
          <p:cNvPicPr>
            <a:picLocks noChangeAspect="1"/>
          </p:cNvPicPr>
          <p:nvPr/>
        </p:nvPicPr>
        <p:blipFill>
          <a:blip r:embed="rId10" cstate="print"/>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
        <p:nvSpPr>
          <p:cNvPr id="14" name="Text Box 19"/>
          <p:cNvSpPr txBox="1">
            <a:spLocks noChangeArrowheads="1"/>
          </p:cNvSpPr>
          <p:nvPr/>
        </p:nvSpPr>
        <p:spPr bwMode="auto">
          <a:xfrm>
            <a:off x="7703687" y="6581001"/>
            <a:ext cx="927100"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en-GB" sz="1000" b="0" noProof="0" dirty="0" smtClean="0">
                <a:solidFill>
                  <a:srgbClr val="6E6452"/>
                </a:solidFill>
                <a:latin typeface="Arial Narrow" pitchFamily="34" charset="0"/>
              </a:rPr>
              <a:t>Page </a:t>
            </a:r>
            <a:fld id="{327115CA-E6A4-425F-BB4F-A64D48743A27}" type="slidenum">
              <a:rPr lang="en-GB" sz="1000" b="0" noProof="0" smtClean="0">
                <a:solidFill>
                  <a:srgbClr val="6E6452"/>
                </a:solidFill>
                <a:latin typeface="Arial Narrow" pitchFamily="34" charset="0"/>
              </a:rPr>
              <a:pPr/>
              <a:t>‹#›</a:t>
            </a:fld>
            <a:endParaRPr lang="en-GB" sz="1000" b="0" noProof="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776" y="6581001"/>
            <a:ext cx="3418449"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r>
              <a:rPr lang="de-DE" dirty="0" smtClean="0"/>
              <a:t>XXX</a:t>
            </a:r>
            <a:endParaRPr lang="de-DE" dirty="0"/>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fld id="{0F9A5078-6F60-49E2-B50D-11C30D454C38}" type="datetime1">
              <a:rPr lang="en-GB" noProof="0" smtClean="0"/>
              <a:pPr/>
              <a:t>14/01/2018</a:t>
            </a:fld>
            <a:endParaRPr lang="en-GB" noProof="0" dirty="0"/>
          </a:p>
        </p:txBody>
      </p:sp>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here to add title</a:t>
            </a:r>
            <a:endParaRPr lang="de-DE" noProof="0" dirty="0" smtClean="0"/>
          </a:p>
        </p:txBody>
      </p:sp>
    </p:spTree>
  </p:cSld>
  <p:clrMap bg1="lt1" tx1="dk1" bg2="lt2" tx2="dk2" accent1="accent1" accent2="accent2" accent3="accent3" accent4="accent4" accent5="accent5" accent6="accent6" hlink="hlink" folHlink="folHlink"/>
  <p:sldLayoutIdLst>
    <p:sldLayoutId id="2147483706" r:id="rId1"/>
    <p:sldLayoutId id="2147483708" r:id="rId2"/>
    <p:sldLayoutId id="2147483709" r:id="rId3"/>
    <p:sldLayoutId id="2147483714" r:id="rId4"/>
    <p:sldLayoutId id="2147483710" r:id="rId5"/>
    <p:sldLayoutId id="2147483711" r:id="rId6"/>
    <p:sldLayoutId id="2147483715" r:id="rId7"/>
  </p:sldLayoutIdLst>
  <p:transition/>
  <p:timing>
    <p:tnLst>
      <p:par>
        <p:cTn id="1" dur="indefinite" restart="never" nodeType="tmRoot"/>
      </p:par>
    </p:tnLst>
  </p:timing>
  <p:hf sldNum="0" hdr="0"/>
  <p:txStyles>
    <p:title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hyperlink" Target="http://lex.justice.md/index.php?action=view&amp;view=doc&amp;lang=1&amp;id=365076" TargetMode="External"/><Relationship Id="rId3" Type="http://schemas.openxmlformats.org/officeDocument/2006/relationships/image" Target="../media/image4.png"/><Relationship Id="rId7" Type="http://schemas.openxmlformats.org/officeDocument/2006/relationships/hyperlink" Target="http://lex.justice.md/index.php?action=view&amp;view=doc&amp;lang=1&amp;id=365075"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hyperlink" Target="http://lex.justice.md/index.php?action=view&amp;view=doc&amp;lang=1&amp;id=365849" TargetMode="External"/><Relationship Id="rId4" Type="http://schemas.openxmlformats.org/officeDocument/2006/relationships/image" Target="../media/image5.png"/><Relationship Id="rId9" Type="http://schemas.openxmlformats.org/officeDocument/2006/relationships/hyperlink" Target="http://lex.justice.md/index.php?action=view&amp;view=doc&amp;lang=1&amp;id=365848"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lex.justice.md/index.php?action=view&amp;view=doc&amp;lang=1&amp;id=368859" TargetMode="External"/><Relationship Id="rId3" Type="http://schemas.openxmlformats.org/officeDocument/2006/relationships/image" Target="../media/image4.png"/><Relationship Id="rId7" Type="http://schemas.openxmlformats.org/officeDocument/2006/relationships/hyperlink" Target="http://tender.gov.md/sites/default/files/regulamentul_cu_privire_la_utilizarea_sia_rsap_1.pdf"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http://lex.justice.md/index.php?action=view&amp;view=doc&amp;lang=1&amp;id=369798"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lex.justice.md/md/330333/" TargetMode="External"/><Relationship Id="rId3" Type="http://schemas.openxmlformats.org/officeDocument/2006/relationships/image" Target="../media/image4.png"/><Relationship Id="rId7" Type="http://schemas.openxmlformats.org/officeDocument/2006/relationships/hyperlink" Target="http://lex.justice.md/md/325085/" TargetMode="External"/><Relationship Id="rId12" Type="http://schemas.openxmlformats.org/officeDocument/2006/relationships/hyperlink" Target="http://lex.justice.md/index.php?action=view&amp;view=doc&amp;lang=1&amp;id=344792"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hyperlink" Target="http://lex.justice.md/md/%20327989/" TargetMode="External"/><Relationship Id="rId5" Type="http://schemas.openxmlformats.org/officeDocument/2006/relationships/image" Target="../media/image6.png"/><Relationship Id="rId10" Type="http://schemas.openxmlformats.org/officeDocument/2006/relationships/hyperlink" Target="http://lex.justice.md/md/330847/" TargetMode="External"/><Relationship Id="rId4" Type="http://schemas.openxmlformats.org/officeDocument/2006/relationships/image" Target="../media/image5.png"/><Relationship Id="rId9" Type="http://schemas.openxmlformats.org/officeDocument/2006/relationships/hyperlink" Target="http://lex.justice.md/index.php?action=view&amp;view=doc&amp;id=31279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4.png"/><Relationship Id="rId7" Type="http://schemas.openxmlformats.org/officeDocument/2006/relationships/diagramData" Target="../diagrams/data3.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microsoft.com/office/2007/relationships/diagramDrawing" Target="../diagrams/drawing3.xml"/><Relationship Id="rId5" Type="http://schemas.openxmlformats.org/officeDocument/2006/relationships/image" Target="../media/image6.png"/><Relationship Id="rId10" Type="http://schemas.openxmlformats.org/officeDocument/2006/relationships/diagramColors" Target="../diagrams/colors3.xml"/><Relationship Id="rId4" Type="http://schemas.openxmlformats.org/officeDocument/2006/relationships/image" Target="../media/image5.png"/><Relationship Id="rId9"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hyperlink" Target="http://tender.gov.md/" TargetMode="External"/><Relationship Id="rId13" Type="http://schemas.openxmlformats.org/officeDocument/2006/relationships/hyperlink" Target="http://cna.md/" TargetMode="External"/><Relationship Id="rId3" Type="http://schemas.openxmlformats.org/officeDocument/2006/relationships/image" Target="../media/image4.png"/><Relationship Id="rId7" Type="http://schemas.openxmlformats.org/officeDocument/2006/relationships/hyperlink" Target="http://mf.gov.md/" TargetMode="External"/><Relationship Id="rId12" Type="http://schemas.openxmlformats.org/officeDocument/2006/relationships/hyperlink" Target="https://www.competition.md/"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hyperlink" Target="http://www.ccrm.md/" TargetMode="External"/><Relationship Id="rId5" Type="http://schemas.openxmlformats.org/officeDocument/2006/relationships/image" Target="../media/image6.png"/><Relationship Id="rId15" Type="http://schemas.openxmlformats.org/officeDocument/2006/relationships/hyperlink" Target="http://www.mf.gov.md/" TargetMode="External"/><Relationship Id="rId10" Type="http://schemas.openxmlformats.org/officeDocument/2006/relationships/hyperlink" Target="http://if.gov.md/" TargetMode="External"/><Relationship Id="rId4" Type="http://schemas.openxmlformats.org/officeDocument/2006/relationships/image" Target="../media/image5.png"/><Relationship Id="rId9" Type="http://schemas.openxmlformats.org/officeDocument/2006/relationships/hyperlink" Target="http://ansc.md/" TargetMode="External"/><Relationship Id="rId14" Type="http://schemas.openxmlformats.org/officeDocument/2006/relationships/hyperlink" Target="http://cni.md/"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4.png"/><Relationship Id="rId7" Type="http://schemas.openxmlformats.org/officeDocument/2006/relationships/diagramData" Target="../diagrams/data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microsoft.com/office/2007/relationships/diagramDrawing" Target="../diagrams/drawing1.xml"/><Relationship Id="rId5" Type="http://schemas.openxmlformats.org/officeDocument/2006/relationships/image" Target="../media/image6.png"/><Relationship Id="rId10" Type="http://schemas.openxmlformats.org/officeDocument/2006/relationships/diagramColors" Target="../diagrams/colors1.xml"/><Relationship Id="rId4" Type="http://schemas.openxmlformats.org/officeDocument/2006/relationships/image" Target="../media/image5.png"/><Relationship Id="rId9"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9.jpeg"/><Relationship Id="rId12" Type="http://schemas.openxmlformats.org/officeDocument/2006/relationships/hyperlink" Target="mailto:valeriu.secas@tender.gov.md"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3.png"/><Relationship Id="rId5" Type="http://schemas.openxmlformats.org/officeDocument/2006/relationships/image" Target="../media/image6.png"/><Relationship Id="rId10" Type="http://schemas.openxmlformats.org/officeDocument/2006/relationships/image" Target="../media/image12.jpeg"/><Relationship Id="rId4" Type="http://schemas.openxmlformats.org/officeDocument/2006/relationships/image" Target="../media/image5.pn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11" Type="http://schemas.openxmlformats.org/officeDocument/2006/relationships/image" Target="../media/image7.png"/><Relationship Id="rId5" Type="http://schemas.openxmlformats.org/officeDocument/2006/relationships/diagramColors" Target="../diagrams/colors2.xml"/><Relationship Id="rId10" Type="http://schemas.openxmlformats.org/officeDocument/2006/relationships/image" Target="../media/image6.png"/><Relationship Id="rId4" Type="http://schemas.openxmlformats.org/officeDocument/2006/relationships/diagramQuickStyle" Target="../diagrams/quickStyle2.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hyperlink" Target="http://tender.gov.md/ro/documente/rapoarte-de-activitate" TargetMode="External"/><Relationship Id="rId3" Type="http://schemas.openxmlformats.org/officeDocument/2006/relationships/image" Target="../media/image4.png"/><Relationship Id="rId7"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hyperlink" Target="http://lex.justice.md/index.php?action=view&amp;view=doc&amp;lang=1&amp;id=365128" TargetMode="External"/><Relationship Id="rId3" Type="http://schemas.openxmlformats.org/officeDocument/2006/relationships/image" Target="../media/image4.png"/><Relationship Id="rId7" Type="http://schemas.openxmlformats.org/officeDocument/2006/relationships/hyperlink" Target="http://lex.justice.md/md/360122/"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hyperlink" Target="http://lex.justice.md/index.php?action=view&amp;view=doc&amp;lang=1&amp;id=365130" TargetMode="External"/><Relationship Id="rId4" Type="http://schemas.openxmlformats.org/officeDocument/2006/relationships/image" Target="../media/image5.png"/><Relationship Id="rId9" Type="http://schemas.openxmlformats.org/officeDocument/2006/relationships/hyperlink" Target="http://lex.justice.md/index.php?action=view&amp;view=doc&amp;lang=1&amp;id=365129"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lex.justice.md/index.php?action=view&amp;view=doc&amp;lang=1&amp;id=365133" TargetMode="External"/><Relationship Id="rId3" Type="http://schemas.openxmlformats.org/officeDocument/2006/relationships/image" Target="../media/image4.png"/><Relationship Id="rId7" Type="http://schemas.openxmlformats.org/officeDocument/2006/relationships/hyperlink" Target="http://lex.justice.md/index.php?action=view&amp;view=doc&amp;lang=1&amp;id=365132"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hyperlink" Target="http://lex.justice.md/index.php?action=view&amp;view=doc&amp;lang=1&amp;id=368202" TargetMode="External"/><Relationship Id="rId4" Type="http://schemas.openxmlformats.org/officeDocument/2006/relationships/image" Target="../media/image5.png"/><Relationship Id="rId9" Type="http://schemas.openxmlformats.org/officeDocument/2006/relationships/hyperlink" Target="http://lex.justice.md/index.php?action=view&amp;view=doc&amp;lang=1&amp;id=368482"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lex.justice.md/index.php?action=view&amp;view=doc&amp;lang=1&amp;id=368204" TargetMode="External"/><Relationship Id="rId3" Type="http://schemas.openxmlformats.org/officeDocument/2006/relationships/image" Target="../media/image4.png"/><Relationship Id="rId7" Type="http://schemas.openxmlformats.org/officeDocument/2006/relationships/hyperlink" Target="http://lex.justice.md/index.php?action=view&amp;view=doc&amp;lang=1&amp;id=368203"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http://lex.justice.md/index.php?action=view&amp;view=doc&amp;lang=1&amp;id=36952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Valeriu Secaș</a:t>
            </a:r>
            <a:endParaRPr lang="de-DE" dirty="0"/>
          </a:p>
        </p:txBody>
      </p:sp>
      <p:sp>
        <p:nvSpPr>
          <p:cNvPr id="4" name="Date Placeholder 3"/>
          <p:cNvSpPr>
            <a:spLocks noGrp="1"/>
          </p:cNvSpPr>
          <p:nvPr>
            <p:ph type="dt" sz="half" idx="11"/>
          </p:nvPr>
        </p:nvSpPr>
        <p:spPr/>
        <p:txBody>
          <a:bodyPr/>
          <a:lstStyle/>
          <a:p>
            <a:endParaRPr lang="en-GB" noProof="0" dirty="0"/>
          </a:p>
        </p:txBody>
      </p:sp>
      <p:sp>
        <p:nvSpPr>
          <p:cNvPr id="7" name="Titel 15"/>
          <p:cNvSpPr>
            <a:spLocks noGrp="1"/>
          </p:cNvSpPr>
          <p:nvPr>
            <p:ph type="title"/>
          </p:nvPr>
        </p:nvSpPr>
        <p:spPr>
          <a:xfrm>
            <a:off x="148741" y="1845308"/>
            <a:ext cx="8839199" cy="4416167"/>
          </a:xfrm>
        </p:spPr>
        <p:txBody>
          <a:bodyPr/>
          <a:lstStyle/>
          <a:p>
            <a:pPr algn="ctr"/>
            <a:r>
              <a:rPr lang="ro-RO" b="1" dirty="0" smtClean="0">
                <a:solidFill>
                  <a:srgbClr val="002060"/>
                </a:solidFill>
              </a:rPr>
              <a:t>Curs de instruire pentru angajații operatorilor „Apă-Canal”</a:t>
            </a:r>
            <a:r>
              <a:rPr lang="ro-RO" dirty="0" smtClean="0">
                <a:solidFill>
                  <a:srgbClr val="002060"/>
                </a:solidFill>
              </a:rPr>
              <a:t/>
            </a:r>
            <a:br>
              <a:rPr lang="ro-RO" dirty="0" smtClean="0">
                <a:solidFill>
                  <a:srgbClr val="002060"/>
                </a:solidFill>
              </a:rPr>
            </a:br>
            <a:r>
              <a:rPr lang="ro-RO" dirty="0" smtClean="0">
                <a:solidFill>
                  <a:srgbClr val="002060"/>
                </a:solidFill>
              </a:rPr>
              <a:t/>
            </a:r>
            <a:br>
              <a:rPr lang="ro-RO" dirty="0" smtClean="0">
                <a:solidFill>
                  <a:srgbClr val="002060"/>
                </a:solidFill>
              </a:rPr>
            </a:br>
            <a:r>
              <a:rPr lang="ro-RO" b="1" dirty="0" smtClean="0">
                <a:solidFill>
                  <a:srgbClr val="FF0000"/>
                </a:solidFill>
              </a:rPr>
              <a:t>Modulul 1</a:t>
            </a:r>
            <a:r>
              <a:rPr lang="ro-RO" b="1" dirty="0">
                <a:solidFill>
                  <a:srgbClr val="FF0000"/>
                </a:solidFill>
              </a:rPr>
              <a:t>1</a:t>
            </a:r>
            <a:r>
              <a:rPr lang="ro-RO" b="1" dirty="0" smtClean="0">
                <a:solidFill>
                  <a:srgbClr val="FF0000"/>
                </a:solidFill>
              </a:rPr>
              <a:t>: </a:t>
            </a:r>
            <a:r>
              <a:rPr lang="ro-RO" b="1" dirty="0" smtClean="0">
                <a:solidFill>
                  <a:srgbClr val="002060"/>
                </a:solidFill>
              </a:rPr>
              <a:t> Procedurile de achiziție a bunurilor, lucrărilor și serviciilor utilizate în activitatea titularilor de licențe din sectorul apă și canalizare</a:t>
            </a:r>
            <a:br>
              <a:rPr lang="ro-RO" b="1" dirty="0" smtClean="0">
                <a:solidFill>
                  <a:srgbClr val="002060"/>
                </a:solidFill>
              </a:rPr>
            </a:br>
            <a:r>
              <a:rPr lang="ro-RO" b="1" dirty="0" smtClean="0">
                <a:solidFill>
                  <a:srgbClr val="002060"/>
                </a:solidFill>
              </a:rPr>
              <a:t/>
            </a:r>
            <a:br>
              <a:rPr lang="ro-RO" b="1" dirty="0" smtClean="0">
                <a:solidFill>
                  <a:srgbClr val="002060"/>
                </a:solidFill>
              </a:rPr>
            </a:br>
            <a:r>
              <a:rPr lang="ro-RO" altLang="en-US" sz="2000" b="1" dirty="0">
                <a:solidFill>
                  <a:srgbClr val="FF0000"/>
                </a:solidFill>
              </a:rPr>
              <a:t>Sesiunea </a:t>
            </a:r>
            <a:r>
              <a:rPr lang="ro-RO" altLang="en-US" sz="2000" b="1" dirty="0" smtClean="0">
                <a:solidFill>
                  <a:srgbClr val="FF0000"/>
                </a:solidFill>
              </a:rPr>
              <a:t>1</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ro-RO" b="1" dirty="0" smtClean="0">
                <a:solidFill>
                  <a:srgbClr val="002060"/>
                </a:solidFill>
              </a:rPr>
              <a:t>Dispoziții generale privind achizițiile publice</a:t>
            </a:r>
            <a:r>
              <a:rPr lang="ro-RO" dirty="0" smtClean="0">
                <a:solidFill>
                  <a:srgbClr val="002060"/>
                </a:solidFill>
                <a:latin typeface="Times New Roman" panose="02020603050405020304" pitchFamily="18" charset="0"/>
                <a:cs typeface="Times New Roman" panose="02020603050405020304" pitchFamily="18" charset="0"/>
              </a:rPr>
              <a:t/>
            </a:r>
            <a:br>
              <a:rPr lang="ro-RO" dirty="0" smtClean="0">
                <a:solidFill>
                  <a:srgbClr val="002060"/>
                </a:solidFill>
                <a:latin typeface="Times New Roman" panose="02020603050405020304" pitchFamily="18" charset="0"/>
                <a:cs typeface="Times New Roman" panose="02020603050405020304" pitchFamily="18" charset="0"/>
              </a:rPr>
            </a:br>
            <a:r>
              <a:rPr lang="ro-RO" dirty="0">
                <a:solidFill>
                  <a:srgbClr val="002060"/>
                </a:solidFill>
                <a:latin typeface="Times New Roman" panose="02020603050405020304" pitchFamily="18" charset="0"/>
                <a:cs typeface="Times New Roman" panose="02020603050405020304" pitchFamily="18" charset="0"/>
              </a:rPr>
              <a:t/>
            </a:r>
            <a:br>
              <a:rPr lang="ro-RO" dirty="0">
                <a:solidFill>
                  <a:srgbClr val="002060"/>
                </a:solidFill>
                <a:latin typeface="Times New Roman" panose="02020603050405020304" pitchFamily="18" charset="0"/>
                <a:cs typeface="Times New Roman" panose="02020603050405020304" pitchFamily="18" charset="0"/>
              </a:rPr>
            </a:br>
            <a:r>
              <a:rPr lang="ro-RO" b="1" dirty="0" smtClean="0">
                <a:solidFill>
                  <a:srgbClr val="000F2E"/>
                </a:solidFill>
              </a:rPr>
              <a:t/>
            </a:r>
            <a:br>
              <a:rPr lang="ro-RO" b="1" dirty="0" smtClean="0">
                <a:solidFill>
                  <a:srgbClr val="000F2E"/>
                </a:solidFill>
              </a:rPr>
            </a:br>
            <a:r>
              <a:rPr lang="en-US" sz="1800" b="1" i="1" dirty="0" err="1" smtClean="0">
                <a:solidFill>
                  <a:srgbClr val="002060"/>
                </a:solidFill>
              </a:rPr>
              <a:t>Valeriu</a:t>
            </a:r>
            <a:r>
              <a:rPr lang="en-US" sz="1800" b="1" i="1" dirty="0" smtClean="0">
                <a:solidFill>
                  <a:srgbClr val="002060"/>
                </a:solidFill>
              </a:rPr>
              <a:t> </a:t>
            </a:r>
            <a:r>
              <a:rPr lang="en-US" sz="1800" b="1" i="1" dirty="0" err="1" smtClean="0">
                <a:solidFill>
                  <a:srgbClr val="002060"/>
                </a:solidFill>
              </a:rPr>
              <a:t>Seca</a:t>
            </a:r>
            <a:r>
              <a:rPr lang="ro-RO" sz="1800" b="1" i="1" dirty="0" smtClean="0">
                <a:solidFill>
                  <a:srgbClr val="002060"/>
                </a:solidFill>
              </a:rPr>
              <a:t>ș</a:t>
            </a:r>
            <a:br>
              <a:rPr lang="ro-RO" sz="1800" b="1" i="1" dirty="0" smtClean="0">
                <a:solidFill>
                  <a:srgbClr val="002060"/>
                </a:solidFill>
              </a:rPr>
            </a:br>
            <a:r>
              <a:rPr lang="ro-RO" sz="1800" b="1" i="1" dirty="0" smtClean="0">
                <a:solidFill>
                  <a:srgbClr val="002060"/>
                </a:solidFill>
              </a:rPr>
              <a:t>Agenția Achiziții Publice</a:t>
            </a:r>
            <a:r>
              <a:rPr lang="ro-RO" sz="1800" b="1" dirty="0" smtClean="0">
                <a:solidFill>
                  <a:srgbClr val="002060"/>
                </a:solidFill>
              </a:rPr>
              <a:t/>
            </a:r>
            <a:br>
              <a:rPr lang="ro-RO" sz="1800" b="1" dirty="0" smtClean="0">
                <a:solidFill>
                  <a:srgbClr val="002060"/>
                </a:solidFill>
              </a:rPr>
            </a:br>
            <a:r>
              <a:rPr lang="ro-RO" sz="1600" b="1" dirty="0" smtClean="0">
                <a:solidFill>
                  <a:srgbClr val="002060"/>
                </a:solidFill>
              </a:rPr>
              <a:t/>
            </a:r>
            <a:br>
              <a:rPr lang="ro-RO" sz="1600" b="1" dirty="0" smtClean="0">
                <a:solidFill>
                  <a:srgbClr val="002060"/>
                </a:solidFill>
              </a:rPr>
            </a:br>
            <a:r>
              <a:rPr lang="ro-RO" sz="1600" b="1" dirty="0" smtClean="0">
                <a:solidFill>
                  <a:srgbClr val="002060"/>
                </a:solidFill>
              </a:rPr>
              <a:t>16 – 31 – 01 ianuarie/februarie 2018,  Chișinău</a:t>
            </a: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258493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f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fcaac_logo0200p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smtClean="0">
              <a:ln>
                <a:noFill/>
              </a:ln>
              <a:solidFill>
                <a:schemeClr val="tx1"/>
              </a:solidFill>
              <a:effectLst/>
              <a:latin typeface="Arial" panose="020B0604020202020204" pitchFamily="34" charset="0"/>
            </a:endParaRPr>
          </a:p>
        </p:txBody>
      </p:sp>
      <p:sp>
        <p:nvSpPr>
          <p:cNvPr id="30" name="Footer Placeholder 2"/>
          <p:cNvSpPr>
            <a:spLocks noGrp="1"/>
          </p:cNvSpPr>
          <p:nvPr>
            <p:ph type="ftr" sz="quarter" idx="10"/>
          </p:nvPr>
        </p:nvSpPr>
        <p:spPr>
          <a:xfrm>
            <a:off x="2862776" y="6581001"/>
            <a:ext cx="3418449" cy="246221"/>
          </a:xfrm>
        </p:spPr>
        <p:txBody>
          <a:bodyPr/>
          <a:lstStyle/>
          <a:p>
            <a:r>
              <a:rPr lang="ro-RO" dirty="0" smtClean="0"/>
              <a:t>Valeriu Secaș</a:t>
            </a:r>
            <a:endParaRPr lang="de-DE" dirty="0"/>
          </a:p>
        </p:txBody>
      </p:sp>
      <p:sp>
        <p:nvSpPr>
          <p:cNvPr id="26" name="Прямоугольник 8"/>
          <p:cNvSpPr/>
          <p:nvPr/>
        </p:nvSpPr>
        <p:spPr>
          <a:xfrm>
            <a:off x="319314" y="1973943"/>
            <a:ext cx="8577943" cy="5089330"/>
          </a:xfrm>
          <a:prstGeom prst="rect">
            <a:avLst/>
          </a:prstGeom>
        </p:spPr>
        <p:txBody>
          <a:bodyPr wrap="square">
            <a:spAutoFit/>
          </a:bodyPr>
          <a:lstStyle/>
          <a:p>
            <a:pPr algn="just">
              <a:buFont typeface="Wingdings" pitchFamily="2" charset="2"/>
              <a:buChar char="§"/>
            </a:pPr>
            <a:r>
              <a:rPr lang="ro-RO" sz="2000" b="0" i="1" dirty="0" smtClean="0">
                <a:solidFill>
                  <a:srgbClr val="002060"/>
                </a:solidFill>
                <a:latin typeface="Calibri" pitchFamily="34" charset="0"/>
              </a:rPr>
              <a:t> Ordinul Ministrului Finanțelor </a:t>
            </a:r>
            <a:r>
              <a:rPr lang="ro-RO" sz="2000" i="1" dirty="0" smtClean="0">
                <a:solidFill>
                  <a:srgbClr val="002060"/>
                </a:solidFill>
                <a:latin typeface="Calibri" pitchFamily="34" charset="0"/>
              </a:rPr>
              <a:t>nr. 71 din 24.05.2016 </a:t>
            </a:r>
            <a:r>
              <a:rPr lang="ro-RO" sz="2000" b="0" i="1" dirty="0" smtClean="0">
                <a:solidFill>
                  <a:srgbClr val="002060"/>
                </a:solidFill>
                <a:latin typeface="Calibri" pitchFamily="34" charset="0"/>
              </a:rPr>
              <a:t>cu privire la aprobarea </a:t>
            </a:r>
            <a:r>
              <a:rPr lang="ro-RO" sz="2000" i="1" dirty="0" smtClean="0">
                <a:solidFill>
                  <a:srgbClr val="002060"/>
                </a:solidFill>
                <a:latin typeface="Calibri" pitchFamily="34" charset="0"/>
              </a:rPr>
              <a:t>Documentației standard pentru realizarea achizițiilor publice de bunuri și servicii</a:t>
            </a:r>
          </a:p>
          <a:p>
            <a:pPr algn="just"/>
            <a:r>
              <a:rPr lang="ro-RO" sz="2000" b="0" i="1" u="sng" dirty="0" smtClean="0">
                <a:solidFill>
                  <a:srgbClr val="002060"/>
                </a:solidFill>
                <a:latin typeface="Calibri" pitchFamily="34" charset="0"/>
                <a:hlinkClick r:id="rId7"/>
              </a:rPr>
              <a:t>http://lex.justice.md/index.php?action=view&amp;view=doc&amp;lang=1&amp;id=365075</a:t>
            </a:r>
            <a:r>
              <a:rPr lang="en-US" sz="2000" b="0" i="1" dirty="0" smtClean="0">
                <a:solidFill>
                  <a:srgbClr val="002060"/>
                </a:solidFill>
                <a:latin typeface="Calibri" pitchFamily="34" charset="0"/>
              </a:rPr>
              <a:t> </a:t>
            </a:r>
            <a:endParaRPr lang="ro-RO" sz="2000" b="0" i="1" dirty="0" smtClean="0">
              <a:solidFill>
                <a:srgbClr val="002060"/>
              </a:solidFill>
              <a:latin typeface="Calibri" pitchFamily="34" charset="0"/>
            </a:endParaRPr>
          </a:p>
          <a:p>
            <a:pPr algn="just">
              <a:buFont typeface="Wingdings" pitchFamily="2" charset="2"/>
              <a:buChar char="§"/>
            </a:pPr>
            <a:r>
              <a:rPr lang="ro-RO" sz="2000" b="0" i="1" dirty="0" smtClean="0">
                <a:solidFill>
                  <a:srgbClr val="002060"/>
                </a:solidFill>
                <a:latin typeface="Calibri" pitchFamily="34" charset="0"/>
              </a:rPr>
              <a:t> Ordinul Ministrului Finanțelor </a:t>
            </a:r>
            <a:r>
              <a:rPr lang="ro-RO" sz="2000" i="1" dirty="0" smtClean="0">
                <a:solidFill>
                  <a:srgbClr val="002060"/>
                </a:solidFill>
                <a:latin typeface="Calibri" pitchFamily="34" charset="0"/>
              </a:rPr>
              <a:t>nr. 72 din 24.05.2016 </a:t>
            </a:r>
            <a:r>
              <a:rPr lang="ro-RO" sz="2000" b="0" i="1" dirty="0" smtClean="0">
                <a:solidFill>
                  <a:srgbClr val="002060"/>
                </a:solidFill>
                <a:latin typeface="Calibri" pitchFamily="34" charset="0"/>
              </a:rPr>
              <a:t>cu privire la aprobarea </a:t>
            </a:r>
            <a:r>
              <a:rPr lang="ro-RO" sz="2000" i="1" dirty="0" smtClean="0">
                <a:solidFill>
                  <a:srgbClr val="002060"/>
                </a:solidFill>
                <a:latin typeface="Calibri" pitchFamily="34" charset="0"/>
              </a:rPr>
              <a:t>Documentației standard pentru realizarea achizițiilor publice de lucrări</a:t>
            </a:r>
          </a:p>
          <a:p>
            <a:pPr algn="just"/>
            <a:r>
              <a:rPr lang="ro-RO" sz="2000" b="0" i="1" u="sng" dirty="0" smtClean="0">
                <a:solidFill>
                  <a:srgbClr val="002060"/>
                </a:solidFill>
                <a:latin typeface="Calibri" pitchFamily="34" charset="0"/>
                <a:hlinkClick r:id="rId8"/>
              </a:rPr>
              <a:t>http://lex.justice.md/index.php?action=view&amp;view=doc&amp;lang=1&amp;id=365076</a:t>
            </a:r>
            <a:r>
              <a:rPr lang="en-US" sz="2000" b="0" i="1" dirty="0" smtClean="0">
                <a:solidFill>
                  <a:srgbClr val="002060"/>
                </a:solidFill>
                <a:latin typeface="Calibri" pitchFamily="34" charset="0"/>
              </a:rPr>
              <a:t> </a:t>
            </a:r>
            <a:endParaRPr lang="ro-RO" sz="2000" b="0" i="1" dirty="0" smtClean="0">
              <a:solidFill>
                <a:srgbClr val="002060"/>
              </a:solidFill>
              <a:latin typeface="Calibri" pitchFamily="34" charset="0"/>
            </a:endParaRPr>
          </a:p>
          <a:p>
            <a:pPr algn="just">
              <a:buFont typeface="Wingdings" pitchFamily="2" charset="2"/>
              <a:buChar char="§"/>
            </a:pPr>
            <a:r>
              <a:rPr lang="ro-RO" sz="2000" b="0" i="1" dirty="0" smtClean="0">
                <a:solidFill>
                  <a:srgbClr val="002060"/>
                </a:solidFill>
                <a:latin typeface="Calibri" pitchFamily="34" charset="0"/>
              </a:rPr>
              <a:t> Ordinul Ministrului Finanțelor </a:t>
            </a:r>
            <a:r>
              <a:rPr lang="ro-RO" sz="2000" i="1" dirty="0" smtClean="0">
                <a:solidFill>
                  <a:srgbClr val="002060"/>
                </a:solidFill>
                <a:latin typeface="Calibri" pitchFamily="34" charset="0"/>
              </a:rPr>
              <a:t>nr. 84 din 15.06.2016 </a:t>
            </a:r>
            <a:r>
              <a:rPr lang="ro-RO" sz="2000" b="0" i="1" dirty="0" smtClean="0">
                <a:solidFill>
                  <a:srgbClr val="002060"/>
                </a:solidFill>
                <a:latin typeface="Calibri" pitchFamily="34" charset="0"/>
              </a:rPr>
              <a:t>cu privire la aprobarea </a:t>
            </a:r>
            <a:r>
              <a:rPr lang="ro-RO" sz="2000" i="1" dirty="0" smtClean="0">
                <a:solidFill>
                  <a:srgbClr val="002060"/>
                </a:solidFill>
                <a:latin typeface="Calibri" pitchFamily="34" charset="0"/>
              </a:rPr>
              <a:t>Documentației standard pentru realizarea achizițiilor publice de bunuri, servicii și lucrări prin procedura de dialog competitiv</a:t>
            </a:r>
          </a:p>
          <a:p>
            <a:pPr algn="just"/>
            <a:r>
              <a:rPr lang="ro-RO" sz="2000" b="0" i="1" u="sng" dirty="0" smtClean="0">
                <a:solidFill>
                  <a:srgbClr val="002060"/>
                </a:solidFill>
                <a:latin typeface="Calibri" pitchFamily="34" charset="0"/>
                <a:hlinkClick r:id="rId9"/>
              </a:rPr>
              <a:t>http://lex.justice.md/index.php?action=view&amp;view=doc&amp;lang=1&amp;id=365848</a:t>
            </a:r>
            <a:r>
              <a:rPr lang="en-US" sz="2000" b="0" i="1" dirty="0" smtClean="0">
                <a:solidFill>
                  <a:srgbClr val="002060"/>
                </a:solidFill>
                <a:latin typeface="Calibri" pitchFamily="34" charset="0"/>
              </a:rPr>
              <a:t> </a:t>
            </a:r>
            <a:endParaRPr lang="ro-RO" sz="2000" b="0" i="1" dirty="0" smtClean="0">
              <a:solidFill>
                <a:srgbClr val="002060"/>
              </a:solidFill>
              <a:latin typeface="Calibri" pitchFamily="34" charset="0"/>
            </a:endParaRPr>
          </a:p>
          <a:p>
            <a:pPr algn="just">
              <a:buFont typeface="Wingdings" pitchFamily="2" charset="2"/>
              <a:buChar char="§"/>
            </a:pPr>
            <a:r>
              <a:rPr lang="ro-RO" sz="2000" b="0" i="1" dirty="0" smtClean="0">
                <a:solidFill>
                  <a:srgbClr val="002060"/>
                </a:solidFill>
                <a:latin typeface="Calibri" pitchFamily="34" charset="0"/>
              </a:rPr>
              <a:t> Ordin Ministrului Finanțelor </a:t>
            </a:r>
            <a:r>
              <a:rPr lang="ro-RO" sz="2000" i="1" dirty="0" smtClean="0">
                <a:solidFill>
                  <a:srgbClr val="002060"/>
                </a:solidFill>
                <a:latin typeface="Calibri" pitchFamily="34" charset="0"/>
              </a:rPr>
              <a:t>nr. 85 din 15.06.2016 </a:t>
            </a:r>
            <a:r>
              <a:rPr lang="ro-RO" sz="2000" b="0" i="1" dirty="0" smtClean="0">
                <a:solidFill>
                  <a:srgbClr val="002060"/>
                </a:solidFill>
                <a:latin typeface="Calibri" pitchFamily="34" charset="0"/>
              </a:rPr>
              <a:t>cu privire la aprobarea </a:t>
            </a:r>
            <a:r>
              <a:rPr lang="ro-RO" sz="2000" i="1" dirty="0" smtClean="0">
                <a:solidFill>
                  <a:srgbClr val="002060"/>
                </a:solidFill>
                <a:latin typeface="Calibri" pitchFamily="34" charset="0"/>
              </a:rPr>
              <a:t>Documentației standard pentru realizarea achizițiilor publice de bunuri, servicii și lucrări prin procedura de procedura de negociere</a:t>
            </a:r>
          </a:p>
          <a:p>
            <a:pPr algn="just"/>
            <a:r>
              <a:rPr lang="ro-RO" sz="2000" b="0" i="1" u="sng" dirty="0" smtClean="0">
                <a:solidFill>
                  <a:srgbClr val="002060"/>
                </a:solidFill>
                <a:latin typeface="Calibri" pitchFamily="34" charset="0"/>
                <a:hlinkClick r:id="rId10"/>
              </a:rPr>
              <a:t>http://lex.justice.md/index.php?action=view&amp;view=doc&amp;lang=1&amp;id=365849</a:t>
            </a:r>
            <a:r>
              <a:rPr lang="en-US" sz="2000" b="0" i="1" dirty="0" smtClean="0">
                <a:solidFill>
                  <a:srgbClr val="002060"/>
                </a:solidFill>
                <a:latin typeface="Calibri" pitchFamily="34" charset="0"/>
              </a:rPr>
              <a:t> </a:t>
            </a:r>
            <a:endParaRPr lang="ro-RO" sz="2000" b="0" i="1" dirty="0" smtClean="0">
              <a:solidFill>
                <a:srgbClr val="002060"/>
              </a:solidFill>
              <a:latin typeface="Calibri" pitchFamily="34" charset="0"/>
            </a:endParaRPr>
          </a:p>
          <a:p>
            <a:pPr algn="just"/>
            <a:endParaRPr lang="ro-RO" sz="2000" b="0" i="1" dirty="0" smtClean="0">
              <a:solidFill>
                <a:srgbClr val="002060"/>
              </a:solidFill>
              <a:latin typeface="Calibri" pitchFamily="34" charset="0"/>
            </a:endParaRPr>
          </a:p>
        </p:txBody>
      </p:sp>
      <p:sp>
        <p:nvSpPr>
          <p:cNvPr id="11" name="Rectangle 10"/>
          <p:cNvSpPr/>
          <p:nvPr/>
        </p:nvSpPr>
        <p:spPr>
          <a:xfrm>
            <a:off x="0" y="1509486"/>
            <a:ext cx="9144000" cy="523220"/>
          </a:xfrm>
          <a:prstGeom prst="rect">
            <a:avLst/>
          </a:prstGeom>
        </p:spPr>
        <p:txBody>
          <a:bodyPr wrap="square">
            <a:spAutoFit/>
          </a:bodyPr>
          <a:lstStyle/>
          <a:p>
            <a:pPr lvl="0" algn="ctr"/>
            <a:r>
              <a:rPr lang="ro-RO" sz="2800" dirty="0" smtClean="0">
                <a:solidFill>
                  <a:srgbClr val="002060"/>
                </a:solidFill>
                <a:latin typeface="Calibri" pitchFamily="34" charset="0"/>
              </a:rPr>
              <a:t>Ordine ale Ministerului de Finanțe</a:t>
            </a:r>
            <a:endParaRPr lang="ro-RO" sz="2800" dirty="0">
              <a:solidFill>
                <a:srgbClr val="002060"/>
              </a:solidFill>
              <a:latin typeface="Calibri" pitchFamily="34" charset="0"/>
            </a:endParaRPr>
          </a:p>
        </p:txBody>
      </p:sp>
    </p:spTree>
    <p:extLst>
      <p:ext uri="{BB962C8B-B14F-4D97-AF65-F5344CB8AC3E}">
        <p14:creationId xmlns:p14="http://schemas.microsoft.com/office/powerpoint/2010/main" val="657478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f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fcaac_logo0200p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smtClean="0">
              <a:ln>
                <a:noFill/>
              </a:ln>
              <a:solidFill>
                <a:schemeClr val="tx1"/>
              </a:solidFill>
              <a:effectLst/>
              <a:latin typeface="Arial" panose="020B0604020202020204" pitchFamily="34" charset="0"/>
            </a:endParaRPr>
          </a:p>
        </p:txBody>
      </p:sp>
      <p:sp>
        <p:nvSpPr>
          <p:cNvPr id="30" name="Footer Placeholder 2"/>
          <p:cNvSpPr>
            <a:spLocks noGrp="1"/>
          </p:cNvSpPr>
          <p:nvPr>
            <p:ph type="ftr" sz="quarter" idx="10"/>
          </p:nvPr>
        </p:nvSpPr>
        <p:spPr>
          <a:xfrm>
            <a:off x="2862776" y="6581001"/>
            <a:ext cx="3418449" cy="246221"/>
          </a:xfrm>
        </p:spPr>
        <p:txBody>
          <a:bodyPr/>
          <a:lstStyle/>
          <a:p>
            <a:r>
              <a:rPr lang="ro-RO" dirty="0" smtClean="0"/>
              <a:t>Valeriu Secaș</a:t>
            </a:r>
            <a:endParaRPr lang="de-DE" dirty="0"/>
          </a:p>
        </p:txBody>
      </p:sp>
      <p:sp>
        <p:nvSpPr>
          <p:cNvPr id="26" name="Прямоугольник 8"/>
          <p:cNvSpPr/>
          <p:nvPr/>
        </p:nvSpPr>
        <p:spPr>
          <a:xfrm>
            <a:off x="319314" y="2046515"/>
            <a:ext cx="8577943" cy="3170099"/>
          </a:xfrm>
          <a:prstGeom prst="rect">
            <a:avLst/>
          </a:prstGeom>
        </p:spPr>
        <p:txBody>
          <a:bodyPr wrap="square">
            <a:spAutoFit/>
          </a:bodyPr>
          <a:lstStyle/>
          <a:p>
            <a:pPr algn="just">
              <a:buFont typeface="Wingdings" pitchFamily="2" charset="2"/>
              <a:buChar char="§"/>
            </a:pPr>
            <a:r>
              <a:rPr lang="ro-RO" sz="2000" b="0" i="1" dirty="0" smtClean="0">
                <a:solidFill>
                  <a:srgbClr val="002060"/>
                </a:solidFill>
                <a:latin typeface="Calibri" pitchFamily="34" charset="0"/>
              </a:rPr>
              <a:t> Ordinul Ministrului Finanțelor </a:t>
            </a:r>
            <a:r>
              <a:rPr lang="ro-RO" sz="2000" i="1" dirty="0" smtClean="0">
                <a:solidFill>
                  <a:srgbClr val="002060"/>
                </a:solidFill>
                <a:latin typeface="Calibri" pitchFamily="34" charset="0"/>
              </a:rPr>
              <a:t>nr. 18 din 20.06.2016  </a:t>
            </a:r>
            <a:r>
              <a:rPr lang="ro-RO" sz="2000" b="0" i="1" dirty="0" smtClean="0">
                <a:solidFill>
                  <a:srgbClr val="002060"/>
                </a:solidFill>
                <a:latin typeface="Calibri" pitchFamily="34" charset="0"/>
              </a:rPr>
              <a:t>cu privire la utilizarea </a:t>
            </a:r>
            <a:r>
              <a:rPr lang="ro-RO" sz="2000" i="1" dirty="0" smtClean="0">
                <a:solidFill>
                  <a:srgbClr val="002060"/>
                </a:solidFill>
                <a:latin typeface="Calibri" pitchFamily="34" charset="0"/>
              </a:rPr>
              <a:t>Sistemului Informațional Automatizat “Registrul de stat al achizițiilor publice” (SIA “RSAP”)</a:t>
            </a:r>
          </a:p>
          <a:p>
            <a:pPr algn="just"/>
            <a:r>
              <a:rPr lang="ro-RO" sz="2000" b="0" i="1" u="sng" dirty="0" smtClean="0">
                <a:solidFill>
                  <a:srgbClr val="002060"/>
                </a:solidFill>
                <a:latin typeface="Calibri" pitchFamily="34" charset="0"/>
                <a:hlinkClick r:id="rId7"/>
              </a:rPr>
              <a:t>http://tender.gov.md/sites/default/files/regulamentul_cu_privire_la_utilizarea_sia_rsap_1.pdf</a:t>
            </a:r>
            <a:endParaRPr lang="ro-RO" sz="2000" b="0" i="1" u="sng" dirty="0" smtClean="0">
              <a:solidFill>
                <a:srgbClr val="002060"/>
              </a:solidFill>
              <a:latin typeface="Calibri" pitchFamily="34" charset="0"/>
            </a:endParaRPr>
          </a:p>
          <a:p>
            <a:pPr algn="just">
              <a:buFont typeface="Wingdings" pitchFamily="2" charset="2"/>
              <a:buChar char="§"/>
            </a:pPr>
            <a:r>
              <a:rPr lang="ro-RO" sz="2000" b="0" i="1" dirty="0" smtClean="0">
                <a:solidFill>
                  <a:srgbClr val="002060"/>
                </a:solidFill>
                <a:latin typeface="Calibri" pitchFamily="34" charset="0"/>
              </a:rPr>
              <a:t> Ordinul Ministrului Finanțelor </a:t>
            </a:r>
            <a:r>
              <a:rPr lang="ro-RO" sz="2000" i="1" dirty="0" smtClean="0">
                <a:solidFill>
                  <a:srgbClr val="002060"/>
                </a:solidFill>
                <a:latin typeface="Calibri" pitchFamily="34" charset="0"/>
              </a:rPr>
              <a:t>nr. 14 din 26.01.2017 </a:t>
            </a:r>
            <a:r>
              <a:rPr lang="ro-RO" sz="2000" b="0" i="1" dirty="0" smtClean="0">
                <a:solidFill>
                  <a:srgbClr val="002060"/>
                </a:solidFill>
                <a:latin typeface="Calibri" pitchFamily="34" charset="0"/>
              </a:rPr>
              <a:t>cu privire la aprobarea </a:t>
            </a:r>
            <a:r>
              <a:rPr lang="ro-RO" sz="2000" i="1" dirty="0" smtClean="0">
                <a:solidFill>
                  <a:srgbClr val="002060"/>
                </a:solidFill>
                <a:latin typeface="Calibri" pitchFamily="34" charset="0"/>
              </a:rPr>
              <a:t>formularului tip al Dării de seama privind procedura de achiziție publică</a:t>
            </a:r>
          </a:p>
          <a:p>
            <a:pPr algn="just"/>
            <a:r>
              <a:rPr lang="ro-RO" sz="2000" b="0" i="1" u="sng" dirty="0" smtClean="0">
                <a:solidFill>
                  <a:srgbClr val="002060"/>
                </a:solidFill>
                <a:latin typeface="Calibri" pitchFamily="34" charset="0"/>
                <a:hlinkClick r:id="rId8"/>
              </a:rPr>
              <a:t>http://lex.justice.md/index.php?action=view&amp;view=doc&amp;lang=1&amp;id=368859</a:t>
            </a:r>
            <a:r>
              <a:rPr lang="en-US" sz="2000" b="0" i="1" dirty="0" smtClean="0">
                <a:solidFill>
                  <a:srgbClr val="002060"/>
                </a:solidFill>
                <a:latin typeface="Calibri" pitchFamily="34" charset="0"/>
              </a:rPr>
              <a:t> </a:t>
            </a:r>
            <a:endParaRPr lang="ro-RO" sz="2000" b="0" i="1" dirty="0" smtClean="0">
              <a:solidFill>
                <a:srgbClr val="002060"/>
              </a:solidFill>
              <a:latin typeface="Calibri" pitchFamily="34" charset="0"/>
            </a:endParaRPr>
          </a:p>
          <a:p>
            <a:pPr algn="just"/>
            <a:endParaRPr lang="ro-RO" sz="2000" b="0" i="1" dirty="0" smtClean="0">
              <a:solidFill>
                <a:srgbClr val="002060"/>
              </a:solidFill>
              <a:latin typeface="Calibri" pitchFamily="34" charset="0"/>
            </a:endParaRPr>
          </a:p>
          <a:p>
            <a:pPr algn="just"/>
            <a:endParaRPr lang="ro-RO" sz="2000" b="0" i="1" dirty="0" smtClean="0">
              <a:solidFill>
                <a:srgbClr val="002060"/>
              </a:solidFill>
              <a:latin typeface="Calibri" pitchFamily="34" charset="0"/>
            </a:endParaRPr>
          </a:p>
        </p:txBody>
      </p:sp>
      <p:sp>
        <p:nvSpPr>
          <p:cNvPr id="11" name="Rectangle 10"/>
          <p:cNvSpPr/>
          <p:nvPr/>
        </p:nvSpPr>
        <p:spPr>
          <a:xfrm>
            <a:off x="0" y="1509486"/>
            <a:ext cx="9144000" cy="523220"/>
          </a:xfrm>
          <a:prstGeom prst="rect">
            <a:avLst/>
          </a:prstGeom>
        </p:spPr>
        <p:txBody>
          <a:bodyPr wrap="square">
            <a:spAutoFit/>
          </a:bodyPr>
          <a:lstStyle/>
          <a:p>
            <a:pPr lvl="0" algn="ctr"/>
            <a:r>
              <a:rPr lang="ro-RO" sz="2800" dirty="0" smtClean="0">
                <a:solidFill>
                  <a:srgbClr val="002060"/>
                </a:solidFill>
                <a:latin typeface="Calibri" pitchFamily="34" charset="0"/>
              </a:rPr>
              <a:t>Ordine ale Ministerului de Finanțe</a:t>
            </a:r>
            <a:endParaRPr lang="ro-RO" sz="2800" dirty="0">
              <a:solidFill>
                <a:srgbClr val="002060"/>
              </a:solidFill>
              <a:latin typeface="Calibri" pitchFamily="34" charset="0"/>
            </a:endParaRPr>
          </a:p>
        </p:txBody>
      </p:sp>
      <p:sp>
        <p:nvSpPr>
          <p:cNvPr id="12" name="Rectangle 11"/>
          <p:cNvSpPr/>
          <p:nvPr/>
        </p:nvSpPr>
        <p:spPr>
          <a:xfrm>
            <a:off x="0" y="4673600"/>
            <a:ext cx="9144000" cy="523220"/>
          </a:xfrm>
          <a:prstGeom prst="rect">
            <a:avLst/>
          </a:prstGeom>
        </p:spPr>
        <p:txBody>
          <a:bodyPr wrap="square">
            <a:spAutoFit/>
          </a:bodyPr>
          <a:lstStyle/>
          <a:p>
            <a:pPr lvl="0" algn="ctr"/>
            <a:r>
              <a:rPr lang="ro-RO" sz="2800" dirty="0" smtClean="0">
                <a:solidFill>
                  <a:srgbClr val="002060"/>
                </a:solidFill>
                <a:latin typeface="Calibri" pitchFamily="34" charset="0"/>
              </a:rPr>
              <a:t>Ordine ale Agenției Achiziții Publice</a:t>
            </a:r>
            <a:endParaRPr lang="ro-RO" sz="2800" dirty="0">
              <a:solidFill>
                <a:srgbClr val="002060"/>
              </a:solidFill>
              <a:latin typeface="Calibri" pitchFamily="34" charset="0"/>
            </a:endParaRPr>
          </a:p>
        </p:txBody>
      </p:sp>
      <p:sp>
        <p:nvSpPr>
          <p:cNvPr id="13" name="Rectangle 12"/>
          <p:cNvSpPr/>
          <p:nvPr/>
        </p:nvSpPr>
        <p:spPr>
          <a:xfrm>
            <a:off x="391886" y="5196114"/>
            <a:ext cx="8548914" cy="1077218"/>
          </a:xfrm>
          <a:prstGeom prst="rect">
            <a:avLst/>
          </a:prstGeom>
        </p:spPr>
        <p:txBody>
          <a:bodyPr wrap="square">
            <a:spAutoFit/>
          </a:bodyPr>
          <a:lstStyle/>
          <a:p>
            <a:pPr algn="just">
              <a:buFont typeface="Wingdings" pitchFamily="2" charset="2"/>
              <a:buChar char="§"/>
            </a:pPr>
            <a:r>
              <a:rPr lang="ro-RO" b="0" i="1" dirty="0" smtClean="0">
                <a:solidFill>
                  <a:srgbClr val="002060"/>
                </a:solidFill>
                <a:latin typeface="Calibri" pitchFamily="34" charset="0"/>
              </a:rPr>
              <a:t> Ordinul Agenției Achiziții Publice </a:t>
            </a:r>
            <a:r>
              <a:rPr lang="ro-RO" i="1" dirty="0" smtClean="0">
                <a:solidFill>
                  <a:srgbClr val="002060"/>
                </a:solidFill>
                <a:latin typeface="Calibri" pitchFamily="34" charset="0"/>
              </a:rPr>
              <a:t>nr. 17 din 30.03.2017 </a:t>
            </a:r>
            <a:r>
              <a:rPr lang="ro-RO" b="0" i="1" dirty="0" smtClean="0">
                <a:solidFill>
                  <a:srgbClr val="002060"/>
                </a:solidFill>
                <a:latin typeface="Calibri" pitchFamily="34" charset="0"/>
              </a:rPr>
              <a:t>cu privire la aprobarea </a:t>
            </a:r>
            <a:r>
              <a:rPr lang="ro-RO" i="1" dirty="0" smtClean="0">
                <a:solidFill>
                  <a:srgbClr val="002060"/>
                </a:solidFill>
                <a:latin typeface="Calibri" pitchFamily="34" charset="0"/>
              </a:rPr>
              <a:t>Metodologiei privind controlul ex-post</a:t>
            </a:r>
          </a:p>
          <a:p>
            <a:pPr algn="just"/>
            <a:r>
              <a:rPr lang="ro-RO" sz="2000" b="0" i="1" u="sng" dirty="0" smtClean="0">
                <a:solidFill>
                  <a:srgbClr val="002060"/>
                </a:solidFill>
                <a:latin typeface="Calibri" pitchFamily="34" charset="0"/>
                <a:hlinkClick r:id="rId9"/>
              </a:rPr>
              <a:t>http://lex.justice.md/index.php?action=view&amp;view=doc&amp;lang=1&amp;id=369798</a:t>
            </a:r>
            <a:r>
              <a:rPr lang="en-US" sz="2000" b="0" i="1" dirty="0" smtClean="0">
                <a:solidFill>
                  <a:srgbClr val="002060"/>
                </a:solidFill>
                <a:latin typeface="Calibri" pitchFamily="34" charset="0"/>
              </a:rPr>
              <a:t> </a:t>
            </a:r>
            <a:endParaRPr lang="ro-RO" sz="2000" b="0" i="1" dirty="0">
              <a:solidFill>
                <a:srgbClr val="002060"/>
              </a:solidFill>
              <a:latin typeface="Calibri" pitchFamily="34" charset="0"/>
            </a:endParaRPr>
          </a:p>
        </p:txBody>
      </p:sp>
    </p:spTree>
    <p:extLst>
      <p:ext uri="{BB962C8B-B14F-4D97-AF65-F5344CB8AC3E}">
        <p14:creationId xmlns:p14="http://schemas.microsoft.com/office/powerpoint/2010/main" val="6574780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f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fcaac_logo0200p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smtClean="0">
              <a:ln>
                <a:noFill/>
              </a:ln>
              <a:solidFill>
                <a:schemeClr val="tx1"/>
              </a:solidFill>
              <a:effectLst/>
              <a:latin typeface="Arial" panose="020B0604020202020204" pitchFamily="34" charset="0"/>
            </a:endParaRPr>
          </a:p>
        </p:txBody>
      </p:sp>
      <p:sp>
        <p:nvSpPr>
          <p:cNvPr id="30" name="Footer Placeholder 2"/>
          <p:cNvSpPr>
            <a:spLocks noGrp="1"/>
          </p:cNvSpPr>
          <p:nvPr>
            <p:ph type="ftr" sz="quarter" idx="10"/>
          </p:nvPr>
        </p:nvSpPr>
        <p:spPr>
          <a:xfrm>
            <a:off x="2862776" y="6581001"/>
            <a:ext cx="3418449" cy="246221"/>
          </a:xfrm>
        </p:spPr>
        <p:txBody>
          <a:bodyPr/>
          <a:lstStyle/>
          <a:p>
            <a:r>
              <a:rPr lang="ro-RO" dirty="0" smtClean="0"/>
              <a:t>Valeriu Secaș</a:t>
            </a:r>
            <a:endParaRPr lang="de-DE" dirty="0"/>
          </a:p>
        </p:txBody>
      </p:sp>
      <p:sp>
        <p:nvSpPr>
          <p:cNvPr id="26" name="Прямоугольник 8"/>
          <p:cNvSpPr/>
          <p:nvPr/>
        </p:nvSpPr>
        <p:spPr>
          <a:xfrm>
            <a:off x="319314" y="2496457"/>
            <a:ext cx="8577943" cy="3970318"/>
          </a:xfrm>
          <a:prstGeom prst="rect">
            <a:avLst/>
          </a:prstGeom>
        </p:spPr>
        <p:txBody>
          <a:bodyPr wrap="square">
            <a:spAutoFit/>
          </a:bodyPr>
          <a:lstStyle/>
          <a:p>
            <a:pPr algn="just">
              <a:buFont typeface="Wingdings" pitchFamily="2" charset="2"/>
              <a:buChar char="§"/>
            </a:pPr>
            <a:r>
              <a:rPr lang="ro-RO" i="1" dirty="0" smtClean="0">
                <a:solidFill>
                  <a:srgbClr val="002060"/>
                </a:solidFill>
                <a:latin typeface="Calibri" pitchFamily="34" charset="0"/>
              </a:rPr>
              <a:t>Codul Civil </a:t>
            </a:r>
            <a:r>
              <a:rPr lang="ro-RO" b="0" i="1" dirty="0" smtClean="0">
                <a:solidFill>
                  <a:srgbClr val="002060"/>
                </a:solidFill>
                <a:latin typeface="Calibri" pitchFamily="34" charset="0"/>
              </a:rPr>
              <a:t>al Republicii Moldova Nr. 1107 din 06.06.2002</a:t>
            </a:r>
          </a:p>
          <a:p>
            <a:pPr algn="just"/>
            <a:r>
              <a:rPr lang="ro-RO" sz="2000" b="0" i="1" u="sng" dirty="0" smtClean="0">
                <a:solidFill>
                  <a:srgbClr val="002060"/>
                </a:solidFill>
                <a:latin typeface="Calibri" pitchFamily="34" charset="0"/>
                <a:hlinkClick r:id="rId7"/>
              </a:rPr>
              <a:t>http://lex.justice.md/md/325085/</a:t>
            </a:r>
            <a:r>
              <a:rPr lang="en-US" sz="2000" b="0" i="1" dirty="0" smtClean="0">
                <a:solidFill>
                  <a:srgbClr val="002060"/>
                </a:solidFill>
                <a:latin typeface="Calibri" pitchFamily="34" charset="0"/>
              </a:rPr>
              <a:t> </a:t>
            </a:r>
            <a:endParaRPr lang="ro-RO" sz="2000" b="0" i="1" dirty="0" smtClean="0">
              <a:solidFill>
                <a:srgbClr val="002060"/>
              </a:solidFill>
              <a:latin typeface="Calibri" pitchFamily="34" charset="0"/>
            </a:endParaRPr>
          </a:p>
          <a:p>
            <a:pPr algn="just">
              <a:buFont typeface="Wingdings" pitchFamily="2" charset="2"/>
              <a:buChar char="§"/>
            </a:pPr>
            <a:r>
              <a:rPr lang="ro-RO" i="1" dirty="0" smtClean="0">
                <a:solidFill>
                  <a:srgbClr val="002060"/>
                </a:solidFill>
                <a:latin typeface="Calibri" pitchFamily="34" charset="0"/>
              </a:rPr>
              <a:t>Codul Contravențional</a:t>
            </a:r>
            <a:r>
              <a:rPr lang="ro-RO" b="0" i="1" dirty="0" smtClean="0">
                <a:solidFill>
                  <a:srgbClr val="002060"/>
                </a:solidFill>
                <a:latin typeface="Calibri" pitchFamily="34" charset="0"/>
              </a:rPr>
              <a:t> al Republicii Moldova Nr. 218 din 24.10.2008</a:t>
            </a:r>
          </a:p>
          <a:p>
            <a:pPr algn="just"/>
            <a:r>
              <a:rPr lang="ro-RO" sz="2000" b="0" i="1" u="sng" dirty="0" smtClean="0">
                <a:solidFill>
                  <a:srgbClr val="002060"/>
                </a:solidFill>
                <a:latin typeface="Calibri" pitchFamily="34" charset="0"/>
                <a:hlinkClick r:id="rId8"/>
              </a:rPr>
              <a:t>http://lex.justice.md/md/330333/</a:t>
            </a:r>
            <a:r>
              <a:rPr lang="en-US" sz="2000" b="0" i="1" dirty="0" smtClean="0">
                <a:solidFill>
                  <a:srgbClr val="002060"/>
                </a:solidFill>
                <a:latin typeface="Calibri" pitchFamily="34" charset="0"/>
              </a:rPr>
              <a:t> </a:t>
            </a:r>
            <a:endParaRPr lang="ro-RO" sz="2000" b="0" i="1" dirty="0" smtClean="0">
              <a:solidFill>
                <a:srgbClr val="002060"/>
              </a:solidFill>
              <a:latin typeface="Calibri" pitchFamily="34" charset="0"/>
            </a:endParaRPr>
          </a:p>
          <a:p>
            <a:pPr algn="just">
              <a:buFont typeface="Wingdings" pitchFamily="2" charset="2"/>
              <a:buChar char="§"/>
            </a:pPr>
            <a:r>
              <a:rPr lang="ro-RO" i="1" dirty="0" smtClean="0">
                <a:solidFill>
                  <a:srgbClr val="002060"/>
                </a:solidFill>
                <a:latin typeface="Calibri" pitchFamily="34" charset="0"/>
              </a:rPr>
              <a:t>Legea cu privire la Secretul comercial</a:t>
            </a:r>
            <a:r>
              <a:rPr lang="ro-RO" b="0" i="1" dirty="0" smtClean="0">
                <a:solidFill>
                  <a:srgbClr val="002060"/>
                </a:solidFill>
                <a:latin typeface="Calibri" pitchFamily="34" charset="0"/>
              </a:rPr>
              <a:t> nr. 171-XIII din 6 iulie 1994</a:t>
            </a:r>
          </a:p>
          <a:p>
            <a:pPr algn="just"/>
            <a:r>
              <a:rPr lang="ro-RO" sz="2000" b="0" i="1" u="sng" dirty="0" smtClean="0">
                <a:solidFill>
                  <a:srgbClr val="002060"/>
                </a:solidFill>
                <a:latin typeface="Calibri" pitchFamily="34" charset="0"/>
                <a:hlinkClick r:id="rId9"/>
              </a:rPr>
              <a:t>http://lex.justice.md/index.php?action=view&amp;view=doc&amp;id=312792</a:t>
            </a:r>
            <a:r>
              <a:rPr lang="en-US" sz="2000" b="0" i="1" dirty="0" smtClean="0">
                <a:solidFill>
                  <a:srgbClr val="002060"/>
                </a:solidFill>
                <a:latin typeface="Calibri" pitchFamily="34" charset="0"/>
              </a:rPr>
              <a:t> </a:t>
            </a:r>
            <a:endParaRPr lang="ro-RO" sz="2000" b="0" i="1" dirty="0" smtClean="0">
              <a:solidFill>
                <a:srgbClr val="002060"/>
              </a:solidFill>
              <a:latin typeface="Calibri" pitchFamily="34" charset="0"/>
            </a:endParaRPr>
          </a:p>
          <a:p>
            <a:pPr algn="just">
              <a:buFont typeface="Wingdings" pitchFamily="2" charset="2"/>
              <a:buChar char="§"/>
            </a:pPr>
            <a:r>
              <a:rPr lang="ro-RO" i="1" dirty="0" smtClean="0">
                <a:solidFill>
                  <a:srgbClr val="002060"/>
                </a:solidFill>
                <a:latin typeface="Calibri" pitchFamily="34" charset="0"/>
              </a:rPr>
              <a:t>Legea cu privire la Secretul de stat </a:t>
            </a:r>
            <a:r>
              <a:rPr lang="ro-RO" b="0" i="1" dirty="0" smtClean="0">
                <a:solidFill>
                  <a:srgbClr val="002060"/>
                </a:solidFill>
                <a:latin typeface="Calibri" pitchFamily="34" charset="0"/>
              </a:rPr>
              <a:t>nr. 245-XVI din 27 noiembrie 2008</a:t>
            </a:r>
          </a:p>
          <a:p>
            <a:pPr algn="just"/>
            <a:r>
              <a:rPr lang="ro-RO" sz="2000" b="0" i="1" u="sng" dirty="0" smtClean="0">
                <a:solidFill>
                  <a:srgbClr val="002060"/>
                </a:solidFill>
                <a:latin typeface="Calibri" pitchFamily="34" charset="0"/>
                <a:hlinkClick r:id="rId10"/>
              </a:rPr>
              <a:t>http://lex.justice.md/md/330847/</a:t>
            </a:r>
            <a:r>
              <a:rPr lang="en-US" sz="2000" b="0" i="1" dirty="0" smtClean="0">
                <a:solidFill>
                  <a:srgbClr val="002060"/>
                </a:solidFill>
                <a:latin typeface="Calibri" pitchFamily="34" charset="0"/>
              </a:rPr>
              <a:t> </a:t>
            </a:r>
            <a:endParaRPr lang="ro-RO" sz="2000" b="0" i="1" dirty="0" smtClean="0">
              <a:solidFill>
                <a:srgbClr val="002060"/>
              </a:solidFill>
              <a:latin typeface="Calibri" pitchFamily="34" charset="0"/>
            </a:endParaRPr>
          </a:p>
          <a:p>
            <a:pPr algn="just">
              <a:buFont typeface="Wingdings" pitchFamily="2" charset="2"/>
              <a:buChar char="§"/>
            </a:pPr>
            <a:r>
              <a:rPr lang="ro-RO" i="1" dirty="0" smtClean="0">
                <a:solidFill>
                  <a:srgbClr val="002060"/>
                </a:solidFill>
                <a:latin typeface="Calibri" pitchFamily="34" charset="0"/>
              </a:rPr>
              <a:t>Legea cu privire la Conflictul de Interese </a:t>
            </a:r>
            <a:r>
              <a:rPr lang="ro-RO" b="0" i="1" dirty="0" smtClean="0">
                <a:solidFill>
                  <a:srgbClr val="002060"/>
                </a:solidFill>
                <a:latin typeface="Calibri" pitchFamily="34" charset="0"/>
              </a:rPr>
              <a:t>nr. 16-XVI din 15 februarie 2008</a:t>
            </a:r>
          </a:p>
          <a:p>
            <a:pPr algn="just"/>
            <a:r>
              <a:rPr lang="ro-RO" sz="2000" b="0" i="1" u="sng" dirty="0" smtClean="0">
                <a:solidFill>
                  <a:srgbClr val="002060"/>
                </a:solidFill>
                <a:latin typeface="Calibri" pitchFamily="34" charset="0"/>
                <a:hlinkClick r:id="rId11"/>
              </a:rPr>
              <a:t>http://lex.justice.md/md/%20327989/</a:t>
            </a:r>
            <a:r>
              <a:rPr lang="en-US" sz="2000" b="0" i="1" dirty="0" smtClean="0">
                <a:solidFill>
                  <a:srgbClr val="002060"/>
                </a:solidFill>
                <a:latin typeface="Calibri" pitchFamily="34" charset="0"/>
              </a:rPr>
              <a:t> </a:t>
            </a:r>
            <a:endParaRPr lang="ro-RO" sz="2000" b="0" i="1" dirty="0" smtClean="0">
              <a:solidFill>
                <a:srgbClr val="002060"/>
              </a:solidFill>
              <a:latin typeface="Calibri" pitchFamily="34" charset="0"/>
            </a:endParaRPr>
          </a:p>
          <a:p>
            <a:pPr algn="just">
              <a:buFont typeface="Wingdings" pitchFamily="2" charset="2"/>
              <a:buChar char="§"/>
            </a:pPr>
            <a:r>
              <a:rPr lang="ro-RO" i="1" dirty="0" smtClean="0">
                <a:solidFill>
                  <a:srgbClr val="002060"/>
                </a:solidFill>
                <a:latin typeface="Calibri" pitchFamily="34" charset="0"/>
              </a:rPr>
              <a:t>Legea Concurenței</a:t>
            </a:r>
            <a:r>
              <a:rPr lang="ro-RO" b="0" i="1" dirty="0" smtClean="0">
                <a:solidFill>
                  <a:srgbClr val="002060"/>
                </a:solidFill>
                <a:latin typeface="Calibri" pitchFamily="34" charset="0"/>
              </a:rPr>
              <a:t> nr. 183 din 11.07.2012 </a:t>
            </a:r>
          </a:p>
          <a:p>
            <a:pPr algn="just"/>
            <a:r>
              <a:rPr lang="ro-RO" sz="2000" b="0" i="1" u="sng" dirty="0" smtClean="0">
                <a:solidFill>
                  <a:srgbClr val="002060"/>
                </a:solidFill>
                <a:latin typeface="Calibri" pitchFamily="34" charset="0"/>
                <a:hlinkClick r:id="rId12"/>
              </a:rPr>
              <a:t>http://lex.justice.md/index.php?action=view&amp;view=doc&amp;lang=1&amp;id=344792</a:t>
            </a:r>
            <a:r>
              <a:rPr lang="en-US" sz="2000" b="0" i="1" dirty="0" smtClean="0">
                <a:solidFill>
                  <a:srgbClr val="002060"/>
                </a:solidFill>
                <a:latin typeface="Calibri" pitchFamily="34" charset="0"/>
              </a:rPr>
              <a:t> </a:t>
            </a:r>
            <a:endParaRPr lang="ro-RO" sz="2000" b="0" i="1" dirty="0">
              <a:solidFill>
                <a:srgbClr val="002060"/>
              </a:solidFill>
              <a:latin typeface="Calibri" pitchFamily="34" charset="0"/>
            </a:endParaRPr>
          </a:p>
        </p:txBody>
      </p:sp>
      <p:sp>
        <p:nvSpPr>
          <p:cNvPr id="11" name="Rectangle 10"/>
          <p:cNvSpPr/>
          <p:nvPr/>
        </p:nvSpPr>
        <p:spPr>
          <a:xfrm>
            <a:off x="0" y="1509486"/>
            <a:ext cx="9144000" cy="954107"/>
          </a:xfrm>
          <a:prstGeom prst="rect">
            <a:avLst/>
          </a:prstGeom>
        </p:spPr>
        <p:txBody>
          <a:bodyPr wrap="square">
            <a:spAutoFit/>
          </a:bodyPr>
          <a:lstStyle/>
          <a:p>
            <a:pPr lvl="0" algn="ctr"/>
            <a:r>
              <a:rPr lang="ro-RO" sz="2800" dirty="0" smtClean="0">
                <a:solidFill>
                  <a:srgbClr val="002060"/>
                </a:solidFill>
                <a:latin typeface="Calibri" pitchFamily="34" charset="0"/>
              </a:rPr>
              <a:t>Legislația națională complementară relevantă pentru domeniul achizițiilor publice (listă non-exhaustivă)</a:t>
            </a:r>
            <a:endParaRPr lang="ro-RO" sz="2800" dirty="0">
              <a:solidFill>
                <a:srgbClr val="002060"/>
              </a:solidFill>
              <a:latin typeface="Calibri" pitchFamily="34" charset="0"/>
            </a:endParaRPr>
          </a:p>
        </p:txBody>
      </p:sp>
    </p:spTree>
    <p:extLst>
      <p:ext uri="{BB962C8B-B14F-4D97-AF65-F5344CB8AC3E}">
        <p14:creationId xmlns:p14="http://schemas.microsoft.com/office/powerpoint/2010/main" val="657478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f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fcaac_logo0200p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smtClean="0">
              <a:ln>
                <a:noFill/>
              </a:ln>
              <a:solidFill>
                <a:schemeClr val="tx1"/>
              </a:solidFill>
              <a:effectLst/>
              <a:latin typeface="Arial" panose="020B0604020202020204" pitchFamily="34" charset="0"/>
            </a:endParaRPr>
          </a:p>
        </p:txBody>
      </p:sp>
      <p:sp>
        <p:nvSpPr>
          <p:cNvPr id="30" name="Footer Placeholder 2"/>
          <p:cNvSpPr>
            <a:spLocks noGrp="1"/>
          </p:cNvSpPr>
          <p:nvPr>
            <p:ph type="ftr" sz="quarter" idx="10"/>
          </p:nvPr>
        </p:nvSpPr>
        <p:spPr>
          <a:xfrm>
            <a:off x="2862776" y="6581001"/>
            <a:ext cx="3418449" cy="246221"/>
          </a:xfrm>
        </p:spPr>
        <p:txBody>
          <a:bodyPr/>
          <a:lstStyle/>
          <a:p>
            <a:r>
              <a:rPr lang="ro-RO" dirty="0" smtClean="0"/>
              <a:t>Valeriu Secaș</a:t>
            </a:r>
            <a:endParaRPr lang="de-DE" dirty="0"/>
          </a:p>
        </p:txBody>
      </p:sp>
      <p:sp>
        <p:nvSpPr>
          <p:cNvPr id="26" name="Прямоугольник 8"/>
          <p:cNvSpPr/>
          <p:nvPr/>
        </p:nvSpPr>
        <p:spPr>
          <a:xfrm>
            <a:off x="319314" y="2017486"/>
            <a:ext cx="8476343" cy="4708981"/>
          </a:xfrm>
          <a:prstGeom prst="rect">
            <a:avLst/>
          </a:prstGeom>
        </p:spPr>
        <p:txBody>
          <a:bodyPr wrap="square">
            <a:spAutoFit/>
          </a:bodyPr>
          <a:lstStyle/>
          <a:p>
            <a:pPr marL="342900" marR="0" lvl="0" indent="-342900" algn="just" defTabSz="91440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ro-RO" sz="2000" i="1" kern="0" dirty="0" smtClean="0">
                <a:solidFill>
                  <a:srgbClr val="002060"/>
                </a:solidFill>
                <a:latin typeface="Calibri" panose="020F0502020204030204" pitchFamily="34" charset="0"/>
              </a:rPr>
              <a:t>Directiva 2014/24/UE </a:t>
            </a:r>
            <a:r>
              <a:rPr lang="ro-RO" sz="2000" b="0" i="1" kern="0" dirty="0" smtClean="0">
                <a:solidFill>
                  <a:srgbClr val="002060"/>
                </a:solidFill>
                <a:latin typeface="Calibri" panose="020F0502020204030204" pitchFamily="34" charset="0"/>
              </a:rPr>
              <a:t>a Parlamentului European şi a Consiliului </a:t>
            </a:r>
            <a:r>
              <a:rPr lang="ro-RO" sz="2000" i="1" kern="0" dirty="0" smtClean="0">
                <a:solidFill>
                  <a:srgbClr val="002060"/>
                </a:solidFill>
                <a:latin typeface="Calibri" panose="020F0502020204030204" pitchFamily="34" charset="0"/>
              </a:rPr>
              <a:t>din 26 februarie 2014 </a:t>
            </a:r>
            <a:r>
              <a:rPr lang="ro-RO" sz="2000" b="0" i="1" kern="0" dirty="0" smtClean="0">
                <a:solidFill>
                  <a:srgbClr val="002060"/>
                </a:solidFill>
                <a:latin typeface="Calibri" panose="020F0502020204030204" pitchFamily="34" charset="0"/>
              </a:rPr>
              <a:t>privind achiziţiile publice şi de abrogare a Directivei 2004/18/CE J.O. L 94/65 (Directiva privind sectorul public);</a:t>
            </a:r>
          </a:p>
          <a:p>
            <a:pPr marL="342900" marR="0" lvl="0" indent="-342900" algn="just" defTabSz="91440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ro-RO" sz="2000" i="1" kern="0" dirty="0" smtClean="0">
                <a:solidFill>
                  <a:srgbClr val="002060"/>
                </a:solidFill>
                <a:latin typeface="Calibri" panose="020F0502020204030204" pitchFamily="34" charset="0"/>
              </a:rPr>
              <a:t>Directiva 2014/25/UE</a:t>
            </a:r>
            <a:r>
              <a:rPr lang="ro-RO" sz="2000" b="0" i="1" kern="0" dirty="0" smtClean="0">
                <a:solidFill>
                  <a:srgbClr val="002060"/>
                </a:solidFill>
                <a:latin typeface="Calibri" panose="020F0502020204030204" pitchFamily="34" charset="0"/>
              </a:rPr>
              <a:t> a Parlamentului European şi a Consiliului </a:t>
            </a:r>
            <a:r>
              <a:rPr lang="ro-RO" sz="2000" i="1" kern="0" dirty="0" smtClean="0">
                <a:solidFill>
                  <a:srgbClr val="002060"/>
                </a:solidFill>
                <a:latin typeface="Calibri" panose="020F0502020204030204" pitchFamily="34" charset="0"/>
              </a:rPr>
              <a:t>din 26 februarie 2014 </a:t>
            </a:r>
            <a:r>
              <a:rPr lang="ro-RO" sz="2000" b="0" i="1" kern="0" dirty="0" smtClean="0">
                <a:solidFill>
                  <a:srgbClr val="002060"/>
                </a:solidFill>
                <a:latin typeface="Calibri" panose="020F0502020204030204" pitchFamily="34" charset="0"/>
              </a:rPr>
              <a:t>privind achiziţiile efectuate de entităţile care îşi desfăşoară activitatea în sectoarele apei, energiei, transporturilor şi serviciilor poştale şi de abrogare a Directivei 2004/17 /CE J.O. L 94/243 (Directiva privind utilităţile);</a:t>
            </a:r>
          </a:p>
          <a:p>
            <a:pPr marL="342900" marR="0" lvl="0" indent="-342900" algn="just" defTabSz="91440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ro-RO" sz="2000" i="1" kern="0" dirty="0" smtClean="0">
                <a:solidFill>
                  <a:srgbClr val="002060"/>
                </a:solidFill>
                <a:latin typeface="Calibri" panose="020F0502020204030204" pitchFamily="34" charset="0"/>
              </a:rPr>
              <a:t>Directiva 92/13/CEE din 25 februarie 1992 </a:t>
            </a:r>
            <a:r>
              <a:rPr lang="ro-RO" sz="2000" b="0" i="1" kern="0" dirty="0" smtClean="0">
                <a:solidFill>
                  <a:srgbClr val="002060"/>
                </a:solidFill>
                <a:latin typeface="Calibri" panose="020F0502020204030204" pitchFamily="34" charset="0"/>
              </a:rPr>
              <a:t>privind coordonarea legilor, regulamentelor şi prevederilor administrative referitoare la aplicarea normelor comunitare cu privire la procedurile de achiziţii publice ale entităţilor care desfăşoară activităţi în sectoarele apei, energiei, transporturilor şi telecomunicaţiilor, J.O. 1992 L76/14, cu modificări (Directiva privind căile de atac în achiziţiile de utilităţi)</a:t>
            </a:r>
            <a:endParaRPr lang="ro-RO" sz="2000" b="0" i="1" kern="0" dirty="0">
              <a:solidFill>
                <a:srgbClr val="002060"/>
              </a:solidFill>
              <a:latin typeface="Calibri" panose="020F0502020204030204" pitchFamily="34" charset="0"/>
            </a:endParaRPr>
          </a:p>
        </p:txBody>
      </p:sp>
      <p:sp>
        <p:nvSpPr>
          <p:cNvPr id="11" name="Rectangle 10"/>
          <p:cNvSpPr/>
          <p:nvPr/>
        </p:nvSpPr>
        <p:spPr>
          <a:xfrm>
            <a:off x="0" y="1509486"/>
            <a:ext cx="9144000" cy="523220"/>
          </a:xfrm>
          <a:prstGeom prst="rect">
            <a:avLst/>
          </a:prstGeom>
        </p:spPr>
        <p:txBody>
          <a:bodyPr wrap="square">
            <a:spAutoFit/>
          </a:bodyPr>
          <a:lstStyle/>
          <a:p>
            <a:pPr lvl="0" algn="ctr">
              <a:spcBef>
                <a:spcPts val="0"/>
              </a:spcBef>
              <a:spcAft>
                <a:spcPts val="0"/>
              </a:spcAft>
              <a:defRPr/>
            </a:pPr>
            <a:r>
              <a:rPr lang="ro-RO" sz="2800" dirty="0" smtClean="0">
                <a:solidFill>
                  <a:srgbClr val="002060"/>
                </a:solidFill>
                <a:latin typeface="Calibri" panose="020F0502020204030204" pitchFamily="34" charset="0"/>
              </a:rPr>
              <a:t>Legislație internațională ce reglementează achiziţiile publice</a:t>
            </a:r>
          </a:p>
        </p:txBody>
      </p:sp>
    </p:spTree>
    <p:extLst>
      <p:ext uri="{BB962C8B-B14F-4D97-AF65-F5344CB8AC3E}">
        <p14:creationId xmlns:p14="http://schemas.microsoft.com/office/powerpoint/2010/main" val="6574780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f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fcaac_logo0200p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smtClean="0">
              <a:ln>
                <a:noFill/>
              </a:ln>
              <a:solidFill>
                <a:schemeClr val="tx1"/>
              </a:solidFill>
              <a:effectLst/>
              <a:latin typeface="Arial" panose="020B0604020202020204" pitchFamily="34" charset="0"/>
            </a:endParaRPr>
          </a:p>
        </p:txBody>
      </p:sp>
      <p:sp>
        <p:nvSpPr>
          <p:cNvPr id="30" name="Footer Placeholder 2"/>
          <p:cNvSpPr>
            <a:spLocks noGrp="1"/>
          </p:cNvSpPr>
          <p:nvPr>
            <p:ph type="ftr" sz="quarter" idx="10"/>
          </p:nvPr>
        </p:nvSpPr>
        <p:spPr>
          <a:xfrm>
            <a:off x="2862776" y="6581001"/>
            <a:ext cx="3418449" cy="246221"/>
          </a:xfrm>
        </p:spPr>
        <p:txBody>
          <a:bodyPr/>
          <a:lstStyle/>
          <a:p>
            <a:r>
              <a:rPr lang="ro-RO" dirty="0" smtClean="0"/>
              <a:t>Valeriu Secaș</a:t>
            </a:r>
            <a:endParaRPr lang="de-DE" dirty="0"/>
          </a:p>
        </p:txBody>
      </p:sp>
      <p:sp>
        <p:nvSpPr>
          <p:cNvPr id="26" name="Прямоугольник 8"/>
          <p:cNvSpPr/>
          <p:nvPr/>
        </p:nvSpPr>
        <p:spPr>
          <a:xfrm>
            <a:off x="319314" y="2017486"/>
            <a:ext cx="8592457" cy="4724370"/>
          </a:xfrm>
          <a:prstGeom prst="rect">
            <a:avLst/>
          </a:prstGeom>
        </p:spPr>
        <p:txBody>
          <a:bodyPr wrap="square">
            <a:spAutoFit/>
          </a:bodyPr>
          <a:lstStyle/>
          <a:p>
            <a:pPr marL="342900" lvl="0" indent="-342900" algn="just">
              <a:spcBef>
                <a:spcPts val="0"/>
              </a:spcBef>
              <a:spcAft>
                <a:spcPts val="600"/>
              </a:spcAft>
              <a:buFont typeface="Wingdings" pitchFamily="2" charset="2"/>
              <a:buChar char="Ø"/>
              <a:defRPr/>
            </a:pPr>
            <a:r>
              <a:rPr lang="ro-RO" i="1" dirty="0" smtClean="0">
                <a:solidFill>
                  <a:srgbClr val="002060"/>
                </a:solidFill>
                <a:latin typeface="Calibri" panose="020F0502020204030204" pitchFamily="34" charset="0"/>
              </a:rPr>
              <a:t>Directiva 2014/23/UE </a:t>
            </a:r>
            <a:r>
              <a:rPr lang="ro-RO" b="0" i="1" dirty="0" smtClean="0">
                <a:solidFill>
                  <a:srgbClr val="002060"/>
                </a:solidFill>
                <a:latin typeface="Calibri" panose="020F0502020204030204" pitchFamily="34" charset="0"/>
              </a:rPr>
              <a:t>a Parlamentului European şi a Consiliului din </a:t>
            </a:r>
            <a:r>
              <a:rPr lang="ro-RO" i="1" dirty="0" smtClean="0">
                <a:solidFill>
                  <a:srgbClr val="002060"/>
                </a:solidFill>
                <a:latin typeface="Calibri" panose="020F0502020204030204" pitchFamily="34" charset="0"/>
              </a:rPr>
              <a:t>26 februarie 2014</a:t>
            </a:r>
            <a:r>
              <a:rPr lang="ro-RO" b="0" i="1" dirty="0" smtClean="0">
                <a:solidFill>
                  <a:srgbClr val="002060"/>
                </a:solidFill>
                <a:latin typeface="Calibri" panose="020F0502020204030204" pitchFamily="34" charset="0"/>
              </a:rPr>
              <a:t> privind atribuirea contractelor de concesiune J.O. L 94/1 (Directiva privind concesiunile);</a:t>
            </a:r>
          </a:p>
          <a:p>
            <a:pPr marL="342900" lvl="0" indent="-342900" algn="just">
              <a:spcBef>
                <a:spcPts val="0"/>
              </a:spcBef>
              <a:spcAft>
                <a:spcPts val="600"/>
              </a:spcAft>
              <a:buFont typeface="Wingdings" pitchFamily="2" charset="2"/>
              <a:buChar char="Ø"/>
              <a:defRPr/>
            </a:pPr>
            <a:r>
              <a:rPr lang="ro-RO" i="1" dirty="0" smtClean="0">
                <a:solidFill>
                  <a:srgbClr val="002060"/>
                </a:solidFill>
                <a:latin typeface="Calibri" panose="020F0502020204030204" pitchFamily="34" charset="0"/>
              </a:rPr>
              <a:t>Directiva 89/665/CEE </a:t>
            </a:r>
            <a:r>
              <a:rPr lang="ro-RO" b="0" i="1" dirty="0" smtClean="0">
                <a:solidFill>
                  <a:srgbClr val="002060"/>
                </a:solidFill>
                <a:latin typeface="Calibri" panose="020F0502020204030204" pitchFamily="34" charset="0"/>
              </a:rPr>
              <a:t>din</a:t>
            </a:r>
            <a:r>
              <a:rPr lang="ro-RO" i="1" dirty="0" smtClean="0">
                <a:solidFill>
                  <a:srgbClr val="002060"/>
                </a:solidFill>
                <a:latin typeface="Calibri" panose="020F0502020204030204" pitchFamily="34" charset="0"/>
              </a:rPr>
              <a:t> 21 decembrie 1989 </a:t>
            </a:r>
            <a:r>
              <a:rPr lang="ro-RO" b="0" i="1" dirty="0" smtClean="0">
                <a:solidFill>
                  <a:srgbClr val="002060"/>
                </a:solidFill>
                <a:latin typeface="Calibri" panose="020F0502020204030204" pitchFamily="34" charset="0"/>
              </a:rPr>
              <a:t>privind coordonarea legilor, regulamentelor şi prevederilor administrative referitoare la aplicarea căilor de atac la atribuirea contractelor publice de bunuri şi lucrări publice, J.O. 1989 L395/33, cu modificări (Directiva privind căile de atac în sectorul public);</a:t>
            </a:r>
          </a:p>
          <a:p>
            <a:pPr marL="342900" lvl="0" indent="-342900" algn="just">
              <a:spcBef>
                <a:spcPts val="0"/>
              </a:spcBef>
              <a:spcAft>
                <a:spcPts val="600"/>
              </a:spcAft>
              <a:buFont typeface="Wingdings" pitchFamily="2" charset="2"/>
              <a:buChar char="Ø"/>
              <a:defRPr/>
            </a:pPr>
            <a:r>
              <a:rPr lang="ro-RO" i="1" dirty="0" smtClean="0">
                <a:solidFill>
                  <a:srgbClr val="002060"/>
                </a:solidFill>
                <a:latin typeface="Calibri" panose="020F0502020204030204" pitchFamily="34" charset="0"/>
              </a:rPr>
              <a:t>Directiva 2007/66/CE </a:t>
            </a:r>
            <a:r>
              <a:rPr lang="ro-RO" b="0" i="1" dirty="0" smtClean="0">
                <a:solidFill>
                  <a:srgbClr val="002060"/>
                </a:solidFill>
                <a:latin typeface="Calibri" panose="020F0502020204030204" pitchFamily="34" charset="0"/>
              </a:rPr>
              <a:t>din </a:t>
            </a:r>
            <a:r>
              <a:rPr lang="ro-RO" i="1" dirty="0" smtClean="0">
                <a:solidFill>
                  <a:srgbClr val="002060"/>
                </a:solidFill>
                <a:latin typeface="Calibri" panose="020F0502020204030204" pitchFamily="34" charset="0"/>
              </a:rPr>
              <a:t>11 decembrie 2007</a:t>
            </a:r>
            <a:r>
              <a:rPr lang="ro-RO" b="0" i="1" dirty="0" smtClean="0">
                <a:solidFill>
                  <a:srgbClr val="002060"/>
                </a:solidFill>
                <a:latin typeface="Calibri" panose="020F0502020204030204" pitchFamily="34" charset="0"/>
              </a:rPr>
              <a:t>, de modificare a directivelor Consiliului 89/665/CEE şi 92/13/CEE în ceea ce priveşte ameliorarea eficacităţii căilor de atac în materie de atribuire a contractelor de achiziţii publice J.O. L335;</a:t>
            </a:r>
          </a:p>
          <a:p>
            <a:pPr marL="342900" lvl="0" indent="-342900" algn="just">
              <a:spcBef>
                <a:spcPts val="0"/>
              </a:spcBef>
              <a:spcAft>
                <a:spcPts val="600"/>
              </a:spcAft>
              <a:buFont typeface="Wingdings" pitchFamily="2" charset="2"/>
              <a:buChar char="Ø"/>
              <a:defRPr/>
            </a:pPr>
            <a:r>
              <a:rPr lang="ro-RO" i="1" dirty="0" smtClean="0">
                <a:solidFill>
                  <a:srgbClr val="002060"/>
                </a:solidFill>
                <a:latin typeface="Calibri" panose="020F0502020204030204" pitchFamily="34" charset="0"/>
              </a:rPr>
              <a:t>Acordul revizuit al OMC din 30 martie 2012 privind achizițiile publice.</a:t>
            </a:r>
            <a:endParaRPr lang="ro-RO" i="1" dirty="0">
              <a:solidFill>
                <a:srgbClr val="002060"/>
              </a:solidFill>
              <a:latin typeface="Calibri" panose="020F0502020204030204" pitchFamily="34" charset="0"/>
            </a:endParaRPr>
          </a:p>
        </p:txBody>
      </p:sp>
      <p:sp>
        <p:nvSpPr>
          <p:cNvPr id="11" name="Rectangle 10"/>
          <p:cNvSpPr/>
          <p:nvPr/>
        </p:nvSpPr>
        <p:spPr>
          <a:xfrm>
            <a:off x="0" y="1509486"/>
            <a:ext cx="9144000" cy="523220"/>
          </a:xfrm>
          <a:prstGeom prst="rect">
            <a:avLst/>
          </a:prstGeom>
        </p:spPr>
        <p:txBody>
          <a:bodyPr wrap="square">
            <a:spAutoFit/>
          </a:bodyPr>
          <a:lstStyle/>
          <a:p>
            <a:pPr lvl="0" algn="ctr">
              <a:spcBef>
                <a:spcPts val="0"/>
              </a:spcBef>
              <a:spcAft>
                <a:spcPts val="0"/>
              </a:spcAft>
              <a:defRPr/>
            </a:pPr>
            <a:r>
              <a:rPr lang="ro-RO" sz="2800" dirty="0" smtClean="0">
                <a:solidFill>
                  <a:srgbClr val="002060"/>
                </a:solidFill>
                <a:latin typeface="Calibri" panose="020F0502020204030204" pitchFamily="34" charset="0"/>
              </a:rPr>
              <a:t>Legislație internațională ce reglementează achiziţiile publice</a:t>
            </a:r>
          </a:p>
        </p:txBody>
      </p:sp>
    </p:spTree>
    <p:extLst>
      <p:ext uri="{BB962C8B-B14F-4D97-AF65-F5344CB8AC3E}">
        <p14:creationId xmlns:p14="http://schemas.microsoft.com/office/powerpoint/2010/main" val="657478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f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fcaac_logo0200p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smtClean="0">
              <a:ln>
                <a:noFill/>
              </a:ln>
              <a:solidFill>
                <a:schemeClr val="tx1"/>
              </a:solidFill>
              <a:effectLst/>
              <a:latin typeface="Arial" panose="020B0604020202020204" pitchFamily="34" charset="0"/>
            </a:endParaRPr>
          </a:p>
        </p:txBody>
      </p:sp>
      <p:sp>
        <p:nvSpPr>
          <p:cNvPr id="30" name="Footer Placeholder 2"/>
          <p:cNvSpPr>
            <a:spLocks noGrp="1"/>
          </p:cNvSpPr>
          <p:nvPr>
            <p:ph type="ftr" sz="quarter" idx="10"/>
          </p:nvPr>
        </p:nvSpPr>
        <p:spPr>
          <a:xfrm>
            <a:off x="2862776" y="6581001"/>
            <a:ext cx="3418449" cy="246221"/>
          </a:xfrm>
        </p:spPr>
        <p:txBody>
          <a:bodyPr/>
          <a:lstStyle/>
          <a:p>
            <a:r>
              <a:rPr lang="ro-RO" dirty="0" smtClean="0"/>
              <a:t>Valeriu Secaș</a:t>
            </a:r>
            <a:endParaRPr lang="de-DE" dirty="0"/>
          </a:p>
        </p:txBody>
      </p:sp>
      <p:sp>
        <p:nvSpPr>
          <p:cNvPr id="26" name="Прямоугольник 8"/>
          <p:cNvSpPr/>
          <p:nvPr/>
        </p:nvSpPr>
        <p:spPr>
          <a:xfrm>
            <a:off x="319314" y="2351314"/>
            <a:ext cx="8592457" cy="2246769"/>
          </a:xfrm>
          <a:prstGeom prst="rect">
            <a:avLst/>
          </a:prstGeom>
        </p:spPr>
        <p:txBody>
          <a:bodyPr wrap="square">
            <a:spAutoFit/>
          </a:bodyPr>
          <a:lstStyle/>
          <a:p>
            <a:pPr algn="just"/>
            <a:r>
              <a:rPr lang="ro-RO" sz="2800" b="0" i="1" dirty="0" smtClean="0">
                <a:solidFill>
                  <a:srgbClr val="002060"/>
                </a:solidFill>
                <a:latin typeface="Calibri" pitchFamily="34" charset="0"/>
              </a:rPr>
              <a:t>Obiectul achizițiilor publice ca și domeniu de reglementare îl constituie </a:t>
            </a:r>
            <a:r>
              <a:rPr lang="ro-RO" sz="2800" i="1" dirty="0" smtClean="0">
                <a:solidFill>
                  <a:srgbClr val="002060"/>
                </a:solidFill>
                <a:latin typeface="Calibri" pitchFamily="34" charset="0"/>
              </a:rPr>
              <a:t>contractul de achiziții publice</a:t>
            </a:r>
            <a:r>
              <a:rPr lang="ro-RO" sz="2800" b="0" i="1" dirty="0" smtClean="0">
                <a:solidFill>
                  <a:srgbClr val="002060"/>
                </a:solidFill>
                <a:latin typeface="Calibri" pitchFamily="34" charset="0"/>
              </a:rPr>
              <a:t>, care reprezintă instrumentul juridic prin care autorităţile contractante intră în relaţii comerciale cu operatorii economici pentru a-şi satisface necesităţile de bunuri, lucrări sau servicii. </a:t>
            </a:r>
          </a:p>
        </p:txBody>
      </p:sp>
      <p:sp>
        <p:nvSpPr>
          <p:cNvPr id="11" name="Rectangle 10"/>
          <p:cNvSpPr/>
          <p:nvPr/>
        </p:nvSpPr>
        <p:spPr>
          <a:xfrm>
            <a:off x="0" y="1654628"/>
            <a:ext cx="9144000" cy="523220"/>
          </a:xfrm>
          <a:prstGeom prst="rect">
            <a:avLst/>
          </a:prstGeom>
        </p:spPr>
        <p:txBody>
          <a:bodyPr wrap="square">
            <a:spAutoFit/>
          </a:bodyPr>
          <a:lstStyle/>
          <a:p>
            <a:pPr lvl="0" algn="ctr">
              <a:spcBef>
                <a:spcPts val="0"/>
              </a:spcBef>
              <a:spcAft>
                <a:spcPts val="0"/>
              </a:spcAft>
              <a:defRPr/>
            </a:pPr>
            <a:r>
              <a:rPr lang="ro-RO" sz="2800" dirty="0" smtClean="0">
                <a:solidFill>
                  <a:srgbClr val="002060"/>
                </a:solidFill>
                <a:latin typeface="Calibri" panose="020F0502020204030204" pitchFamily="34" charset="0"/>
              </a:rPr>
              <a:t>Obiectul achizițiilor publice</a:t>
            </a:r>
          </a:p>
        </p:txBody>
      </p:sp>
      <p:pic>
        <p:nvPicPr>
          <p:cNvPr id="1028" name="Picture 4" descr="C:\Users\Nadia\Desktop\Seminare\backgrounds ppt\contract.jpg"/>
          <p:cNvPicPr>
            <a:picLocks noChangeAspect="1" noChangeArrowheads="1"/>
          </p:cNvPicPr>
          <p:nvPr/>
        </p:nvPicPr>
        <p:blipFill>
          <a:blip r:embed="rId7" cstate="print"/>
          <a:srcRect/>
          <a:stretch>
            <a:fillRect/>
          </a:stretch>
        </p:blipFill>
        <p:spPr bwMode="auto">
          <a:xfrm>
            <a:off x="2866117" y="4519612"/>
            <a:ext cx="3555785" cy="2098901"/>
          </a:xfrm>
          <a:prstGeom prst="rect">
            <a:avLst/>
          </a:prstGeom>
          <a:noFill/>
        </p:spPr>
      </p:pic>
    </p:spTree>
    <p:extLst>
      <p:ext uri="{BB962C8B-B14F-4D97-AF65-F5344CB8AC3E}">
        <p14:creationId xmlns:p14="http://schemas.microsoft.com/office/powerpoint/2010/main" val="6574780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f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fcaac_logo0200p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smtClean="0">
              <a:ln>
                <a:noFill/>
              </a:ln>
              <a:solidFill>
                <a:schemeClr val="tx1"/>
              </a:solidFill>
              <a:effectLst/>
              <a:latin typeface="Arial" panose="020B0604020202020204" pitchFamily="34" charset="0"/>
            </a:endParaRPr>
          </a:p>
        </p:txBody>
      </p:sp>
      <p:sp>
        <p:nvSpPr>
          <p:cNvPr id="30" name="Footer Placeholder 2"/>
          <p:cNvSpPr>
            <a:spLocks noGrp="1"/>
          </p:cNvSpPr>
          <p:nvPr>
            <p:ph type="ftr" sz="quarter" idx="10"/>
          </p:nvPr>
        </p:nvSpPr>
        <p:spPr>
          <a:xfrm>
            <a:off x="2862776" y="6581001"/>
            <a:ext cx="3418449" cy="246221"/>
          </a:xfrm>
        </p:spPr>
        <p:txBody>
          <a:bodyPr/>
          <a:lstStyle/>
          <a:p>
            <a:r>
              <a:rPr lang="ro-RO" dirty="0" smtClean="0"/>
              <a:t>Valeriu Secaș</a:t>
            </a:r>
            <a:endParaRPr lang="de-DE" dirty="0"/>
          </a:p>
        </p:txBody>
      </p:sp>
      <p:sp>
        <p:nvSpPr>
          <p:cNvPr id="26" name="Прямоугольник 8"/>
          <p:cNvSpPr/>
          <p:nvPr/>
        </p:nvSpPr>
        <p:spPr>
          <a:xfrm>
            <a:off x="319314" y="2075543"/>
            <a:ext cx="8592457" cy="4708981"/>
          </a:xfrm>
          <a:prstGeom prst="rect">
            <a:avLst/>
          </a:prstGeom>
        </p:spPr>
        <p:txBody>
          <a:bodyPr wrap="square">
            <a:spAutoFit/>
          </a:bodyPr>
          <a:lstStyle/>
          <a:p>
            <a:pPr lvl="0" algn="just">
              <a:spcAft>
                <a:spcPts val="600"/>
              </a:spcAft>
              <a:buFont typeface="Wingdings" pitchFamily="2" charset="2"/>
              <a:buChar char="ü"/>
            </a:pPr>
            <a:r>
              <a:rPr lang="ro-RO" sz="2800" b="0" i="1" dirty="0" smtClean="0">
                <a:solidFill>
                  <a:srgbClr val="002060"/>
                </a:solidFill>
                <a:latin typeface="Calibri" pitchFamily="34" charset="0"/>
              </a:rPr>
              <a:t> act juridic cu titlu oneros;</a:t>
            </a:r>
          </a:p>
          <a:p>
            <a:pPr lvl="0" algn="just">
              <a:spcAft>
                <a:spcPts val="600"/>
              </a:spcAft>
              <a:buFont typeface="Wingdings" pitchFamily="2" charset="2"/>
              <a:buChar char="ü"/>
            </a:pPr>
            <a:r>
              <a:rPr lang="ro-RO" sz="2800" b="0" i="1" dirty="0" smtClean="0">
                <a:solidFill>
                  <a:srgbClr val="002060"/>
                </a:solidFill>
                <a:latin typeface="Calibri" pitchFamily="34" charset="0"/>
              </a:rPr>
              <a:t> se încheie în formă scrisă;</a:t>
            </a:r>
          </a:p>
          <a:p>
            <a:pPr lvl="0" algn="just">
              <a:spcAft>
                <a:spcPts val="600"/>
              </a:spcAft>
              <a:buFont typeface="Wingdings" pitchFamily="2" charset="2"/>
              <a:buChar char="ü"/>
            </a:pPr>
            <a:r>
              <a:rPr lang="ro-RO" sz="2800" b="0" i="1" dirty="0" smtClean="0">
                <a:solidFill>
                  <a:srgbClr val="002060"/>
                </a:solidFill>
                <a:latin typeface="Calibri" pitchFamily="34" charset="0"/>
              </a:rPr>
              <a:t> are ca obiect furnizarea de produse, prestarea de servicii sau execuţia de lucrări;</a:t>
            </a:r>
          </a:p>
          <a:p>
            <a:pPr lvl="0" algn="just">
              <a:spcAft>
                <a:spcPts val="600"/>
              </a:spcAft>
              <a:buFont typeface="Wingdings" pitchFamily="2" charset="2"/>
              <a:buChar char="ü"/>
            </a:pPr>
            <a:r>
              <a:rPr lang="ro-RO" sz="2800" b="0" i="1" dirty="0" smtClean="0">
                <a:solidFill>
                  <a:srgbClr val="002060"/>
                </a:solidFill>
                <a:latin typeface="Calibri" pitchFamily="34" charset="0"/>
              </a:rPr>
              <a:t> modificarea elementelor acestui contract, inclusiv prelungirea duratei contractului de achiziţii publice, este posibilă doar în funcție de anumite condiții prevăzute expres de legislație;</a:t>
            </a:r>
          </a:p>
          <a:p>
            <a:pPr lvl="0" algn="just">
              <a:spcAft>
                <a:spcPts val="600"/>
              </a:spcAft>
              <a:buFont typeface="Wingdings" pitchFamily="2" charset="2"/>
              <a:buChar char="ü"/>
            </a:pPr>
            <a:r>
              <a:rPr lang="ro-RO" sz="2800" b="0" i="1" dirty="0" smtClean="0">
                <a:solidFill>
                  <a:srgbClr val="002060"/>
                </a:solidFill>
                <a:latin typeface="Calibri" pitchFamily="34" charset="0"/>
              </a:rPr>
              <a:t> încetează de drept la expirarea perioadei pentru care a fost încheiat.</a:t>
            </a:r>
            <a:endParaRPr lang="ro-RO" sz="2800" b="0" i="1" dirty="0">
              <a:solidFill>
                <a:srgbClr val="002060"/>
              </a:solidFill>
              <a:latin typeface="Calibri" pitchFamily="34" charset="0"/>
            </a:endParaRPr>
          </a:p>
        </p:txBody>
      </p:sp>
      <p:sp>
        <p:nvSpPr>
          <p:cNvPr id="11" name="Rectangle 10"/>
          <p:cNvSpPr/>
          <p:nvPr/>
        </p:nvSpPr>
        <p:spPr>
          <a:xfrm>
            <a:off x="0" y="1509486"/>
            <a:ext cx="9144000" cy="523220"/>
          </a:xfrm>
          <a:prstGeom prst="rect">
            <a:avLst/>
          </a:prstGeom>
        </p:spPr>
        <p:txBody>
          <a:bodyPr wrap="square">
            <a:spAutoFit/>
          </a:bodyPr>
          <a:lstStyle/>
          <a:p>
            <a:pPr lvl="0" algn="ctr">
              <a:spcBef>
                <a:spcPts val="0"/>
              </a:spcBef>
              <a:spcAft>
                <a:spcPts val="0"/>
              </a:spcAft>
              <a:defRPr/>
            </a:pPr>
            <a:r>
              <a:rPr lang="ro-RO" sz="2800" dirty="0" smtClean="0">
                <a:solidFill>
                  <a:srgbClr val="002060"/>
                </a:solidFill>
                <a:latin typeface="Calibri" pitchFamily="34" charset="0"/>
              </a:rPr>
              <a:t>Caracteristicile contractului de achiziții publice</a:t>
            </a:r>
          </a:p>
        </p:txBody>
      </p:sp>
    </p:spTree>
    <p:extLst>
      <p:ext uri="{BB962C8B-B14F-4D97-AF65-F5344CB8AC3E}">
        <p14:creationId xmlns:p14="http://schemas.microsoft.com/office/powerpoint/2010/main" val="6574780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f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fcaac_logo0200p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smtClean="0">
              <a:ln>
                <a:noFill/>
              </a:ln>
              <a:solidFill>
                <a:schemeClr val="tx1"/>
              </a:solidFill>
              <a:effectLst/>
              <a:latin typeface="Arial" panose="020B0604020202020204" pitchFamily="34" charset="0"/>
            </a:endParaRPr>
          </a:p>
        </p:txBody>
      </p:sp>
      <p:sp>
        <p:nvSpPr>
          <p:cNvPr id="30" name="Footer Placeholder 2"/>
          <p:cNvSpPr>
            <a:spLocks noGrp="1"/>
          </p:cNvSpPr>
          <p:nvPr>
            <p:ph type="ftr" sz="quarter" idx="10"/>
          </p:nvPr>
        </p:nvSpPr>
        <p:spPr>
          <a:xfrm>
            <a:off x="2862776" y="6581001"/>
            <a:ext cx="3418449" cy="246221"/>
          </a:xfrm>
        </p:spPr>
        <p:txBody>
          <a:bodyPr/>
          <a:lstStyle/>
          <a:p>
            <a:r>
              <a:rPr lang="ro-RO" dirty="0" smtClean="0"/>
              <a:t>Valeriu Secaș</a:t>
            </a:r>
            <a:endParaRPr lang="de-DE" dirty="0"/>
          </a:p>
        </p:txBody>
      </p:sp>
      <p:sp>
        <p:nvSpPr>
          <p:cNvPr id="26" name="Прямоугольник 8"/>
          <p:cNvSpPr/>
          <p:nvPr/>
        </p:nvSpPr>
        <p:spPr>
          <a:xfrm>
            <a:off x="319314" y="2249714"/>
            <a:ext cx="8592457" cy="4124206"/>
          </a:xfrm>
          <a:prstGeom prst="rect">
            <a:avLst/>
          </a:prstGeom>
        </p:spPr>
        <p:txBody>
          <a:bodyPr wrap="square">
            <a:spAutoFit/>
          </a:bodyPr>
          <a:lstStyle/>
          <a:p>
            <a:pPr algn="just">
              <a:spcAft>
                <a:spcPts val="1200"/>
              </a:spcAft>
              <a:buFont typeface="Wingdings" pitchFamily="2" charset="2"/>
              <a:buChar char="ü"/>
            </a:pPr>
            <a:r>
              <a:rPr lang="ro-RO" b="0" i="1" dirty="0" smtClean="0">
                <a:solidFill>
                  <a:srgbClr val="002060"/>
                </a:solidFill>
                <a:latin typeface="Calibri" pitchFamily="34" charset="0"/>
              </a:rPr>
              <a:t>Contract de achiziții publice de </a:t>
            </a:r>
            <a:r>
              <a:rPr lang="ro-RO" i="1" dirty="0" smtClean="0">
                <a:solidFill>
                  <a:srgbClr val="002060"/>
                </a:solidFill>
                <a:latin typeface="Calibri" pitchFamily="34" charset="0"/>
              </a:rPr>
              <a:t>bunuri</a:t>
            </a:r>
            <a:r>
              <a:rPr lang="ro-RO" b="0" i="1" dirty="0" smtClean="0">
                <a:solidFill>
                  <a:srgbClr val="002060"/>
                </a:solidFill>
                <a:latin typeface="Calibri" pitchFamily="34" charset="0"/>
              </a:rPr>
              <a:t> - contractul de achiziţii publice care are ca obiect achiziţia de bunuri/produse, cumpărarea lor în rate, închirierea sau leasingul, cu sau fără opţiune de cumpărare.</a:t>
            </a:r>
          </a:p>
          <a:p>
            <a:pPr algn="just">
              <a:spcAft>
                <a:spcPts val="1200"/>
              </a:spcAft>
              <a:buFont typeface="Wingdings" pitchFamily="2" charset="2"/>
              <a:buChar char="ü"/>
            </a:pPr>
            <a:r>
              <a:rPr lang="ro-RO" b="0" i="1" dirty="0" smtClean="0">
                <a:solidFill>
                  <a:srgbClr val="002060"/>
                </a:solidFill>
                <a:latin typeface="Calibri" pitchFamily="34" charset="0"/>
              </a:rPr>
              <a:t>Contract de achiziții publice de </a:t>
            </a:r>
            <a:r>
              <a:rPr lang="ro-RO" i="1" dirty="0" smtClean="0">
                <a:solidFill>
                  <a:srgbClr val="002060"/>
                </a:solidFill>
                <a:latin typeface="Calibri" pitchFamily="34" charset="0"/>
              </a:rPr>
              <a:t>lucrări </a:t>
            </a:r>
            <a:r>
              <a:rPr lang="ro-RO" b="0" i="1" dirty="0" smtClean="0">
                <a:solidFill>
                  <a:srgbClr val="002060"/>
                </a:solidFill>
                <a:latin typeface="Calibri" pitchFamily="34" charset="0"/>
              </a:rPr>
              <a:t>- contractul de achiziţii publice </a:t>
            </a:r>
            <a:r>
              <a:rPr lang="vi-VN" b="0" i="1" dirty="0" smtClean="0">
                <a:solidFill>
                  <a:srgbClr val="002060"/>
                </a:solidFill>
                <a:latin typeface="Calibri" pitchFamily="34" charset="0"/>
              </a:rPr>
              <a:t>avînd ca obiect fie execuţia, fie atît proiectarea, cît şi execuţia unor lucrări aferente activităţilor enumerate în anexa nr. 11 sau a unei construcţii, fie realizarea, prin orice mijloace, a unei construcţii care să răspundă necesităților precizate de către autoritatea contractantă</a:t>
            </a:r>
            <a:r>
              <a:rPr lang="ro-RO" b="0" i="1" dirty="0" smtClean="0">
                <a:solidFill>
                  <a:srgbClr val="002060"/>
                </a:solidFill>
                <a:latin typeface="Calibri" pitchFamily="34" charset="0"/>
              </a:rPr>
              <a:t>.</a:t>
            </a:r>
          </a:p>
          <a:p>
            <a:pPr algn="just">
              <a:spcAft>
                <a:spcPts val="1200"/>
              </a:spcAft>
              <a:buFont typeface="Wingdings" pitchFamily="2" charset="2"/>
              <a:buChar char="ü"/>
            </a:pPr>
            <a:r>
              <a:rPr lang="ro-RO" b="0" i="1" dirty="0" smtClean="0">
                <a:solidFill>
                  <a:srgbClr val="002060"/>
                </a:solidFill>
                <a:latin typeface="Calibri" pitchFamily="34" charset="0"/>
              </a:rPr>
              <a:t>Contract de achiziții publice de </a:t>
            </a:r>
            <a:r>
              <a:rPr lang="ro-RO" i="1" dirty="0" smtClean="0">
                <a:solidFill>
                  <a:srgbClr val="002060"/>
                </a:solidFill>
                <a:latin typeface="Calibri" pitchFamily="34" charset="0"/>
              </a:rPr>
              <a:t>servicii</a:t>
            </a:r>
            <a:r>
              <a:rPr lang="ro-RO" b="0" i="1" dirty="0" smtClean="0">
                <a:solidFill>
                  <a:srgbClr val="002060"/>
                </a:solidFill>
                <a:latin typeface="Calibri" pitchFamily="34" charset="0"/>
              </a:rPr>
              <a:t> - contractul de achiziţii publice, care are ca obiect prestarea de servicii astfel cum acestea sînt prevăzute în anexele nr. 1 şi 2 la Legea privind achizițiile publice nr. 131 din 03.07.2015.</a:t>
            </a:r>
            <a:endParaRPr lang="ro-RO" b="0" i="1" dirty="0">
              <a:solidFill>
                <a:srgbClr val="002060"/>
              </a:solidFill>
              <a:latin typeface="Calibri" pitchFamily="34" charset="0"/>
            </a:endParaRPr>
          </a:p>
        </p:txBody>
      </p:sp>
      <p:sp>
        <p:nvSpPr>
          <p:cNvPr id="11" name="Rectangle 10"/>
          <p:cNvSpPr/>
          <p:nvPr/>
        </p:nvSpPr>
        <p:spPr>
          <a:xfrm>
            <a:off x="0" y="1509486"/>
            <a:ext cx="9144000" cy="523220"/>
          </a:xfrm>
          <a:prstGeom prst="rect">
            <a:avLst/>
          </a:prstGeom>
        </p:spPr>
        <p:txBody>
          <a:bodyPr wrap="square">
            <a:spAutoFit/>
          </a:bodyPr>
          <a:lstStyle/>
          <a:p>
            <a:pPr lvl="0" algn="ctr">
              <a:spcBef>
                <a:spcPts val="0"/>
              </a:spcBef>
              <a:spcAft>
                <a:spcPts val="0"/>
              </a:spcAft>
              <a:defRPr/>
            </a:pPr>
            <a:r>
              <a:rPr lang="ro-RO" sz="2800" dirty="0" smtClean="0">
                <a:solidFill>
                  <a:srgbClr val="002060"/>
                </a:solidFill>
                <a:latin typeface="Calibri" pitchFamily="34" charset="0"/>
              </a:rPr>
              <a:t>Tipul contractului de achiziție după natura obiectului</a:t>
            </a:r>
          </a:p>
        </p:txBody>
      </p:sp>
    </p:spTree>
    <p:extLst>
      <p:ext uri="{BB962C8B-B14F-4D97-AF65-F5344CB8AC3E}">
        <p14:creationId xmlns:p14="http://schemas.microsoft.com/office/powerpoint/2010/main" val="6574780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f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fcaac_logo0200p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smtClean="0">
              <a:ln>
                <a:noFill/>
              </a:ln>
              <a:solidFill>
                <a:schemeClr val="tx1"/>
              </a:solidFill>
              <a:effectLst/>
              <a:latin typeface="Arial" panose="020B0604020202020204" pitchFamily="34" charset="0"/>
            </a:endParaRPr>
          </a:p>
        </p:txBody>
      </p:sp>
      <p:sp>
        <p:nvSpPr>
          <p:cNvPr id="30" name="Footer Placeholder 2"/>
          <p:cNvSpPr>
            <a:spLocks noGrp="1"/>
          </p:cNvSpPr>
          <p:nvPr>
            <p:ph type="ftr" sz="quarter" idx="10"/>
          </p:nvPr>
        </p:nvSpPr>
        <p:spPr>
          <a:xfrm>
            <a:off x="2862776" y="6581001"/>
            <a:ext cx="3418449" cy="246221"/>
          </a:xfrm>
        </p:spPr>
        <p:txBody>
          <a:bodyPr/>
          <a:lstStyle/>
          <a:p>
            <a:r>
              <a:rPr lang="ro-RO" dirty="0" smtClean="0"/>
              <a:t>Valeriu Secaș</a:t>
            </a:r>
            <a:endParaRPr lang="de-DE" dirty="0"/>
          </a:p>
        </p:txBody>
      </p:sp>
      <p:sp>
        <p:nvSpPr>
          <p:cNvPr id="11" name="Rectangle 10"/>
          <p:cNvSpPr/>
          <p:nvPr/>
        </p:nvSpPr>
        <p:spPr>
          <a:xfrm>
            <a:off x="0" y="1509486"/>
            <a:ext cx="9144000" cy="523220"/>
          </a:xfrm>
          <a:prstGeom prst="rect">
            <a:avLst/>
          </a:prstGeom>
        </p:spPr>
        <p:txBody>
          <a:bodyPr wrap="square">
            <a:spAutoFit/>
          </a:bodyPr>
          <a:lstStyle/>
          <a:p>
            <a:pPr lvl="0" algn="ctr">
              <a:spcBef>
                <a:spcPts val="0"/>
              </a:spcBef>
              <a:spcAft>
                <a:spcPts val="0"/>
              </a:spcAft>
              <a:defRPr/>
            </a:pPr>
            <a:r>
              <a:rPr lang="ro-RO" sz="2800" dirty="0" smtClean="0">
                <a:solidFill>
                  <a:srgbClr val="002060"/>
                </a:solidFill>
                <a:latin typeface="Calibri" pitchFamily="34" charset="0"/>
              </a:rPr>
              <a:t>Principalii actori ai sistemului de achiziții publice</a:t>
            </a:r>
          </a:p>
        </p:txBody>
      </p:sp>
      <p:graphicFrame>
        <p:nvGraphicFramePr>
          <p:cNvPr id="12" name="Diagram 11"/>
          <p:cNvGraphicFramePr/>
          <p:nvPr/>
        </p:nvGraphicFramePr>
        <p:xfrm>
          <a:off x="1524000" y="1973943"/>
          <a:ext cx="6096000" cy="4673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Rectangle 12"/>
          <p:cNvSpPr/>
          <p:nvPr/>
        </p:nvSpPr>
        <p:spPr>
          <a:xfrm>
            <a:off x="1596571" y="6074230"/>
            <a:ext cx="4412344" cy="523220"/>
          </a:xfrm>
          <a:prstGeom prst="rect">
            <a:avLst/>
          </a:prstGeom>
        </p:spPr>
        <p:txBody>
          <a:bodyPr wrap="square">
            <a:spAutoFit/>
          </a:bodyPr>
          <a:lstStyle/>
          <a:p>
            <a:pPr lvl="0" algn="ctr">
              <a:spcBef>
                <a:spcPts val="0"/>
              </a:spcBef>
              <a:spcAft>
                <a:spcPts val="0"/>
              </a:spcAft>
              <a:defRPr/>
            </a:pPr>
            <a:r>
              <a:rPr lang="ro-RO" sz="2800" dirty="0" smtClean="0">
                <a:solidFill>
                  <a:srgbClr val="002060"/>
                </a:solidFill>
                <a:latin typeface="Calibri" pitchFamily="34" charset="0"/>
              </a:rPr>
              <a:t>Sistemul achizițiilor publice</a:t>
            </a:r>
          </a:p>
        </p:txBody>
      </p:sp>
    </p:spTree>
    <p:extLst>
      <p:ext uri="{BB962C8B-B14F-4D97-AF65-F5344CB8AC3E}">
        <p14:creationId xmlns:p14="http://schemas.microsoft.com/office/powerpoint/2010/main" val="6574780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f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fcaac_logo0200p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smtClean="0">
              <a:ln>
                <a:noFill/>
              </a:ln>
              <a:solidFill>
                <a:schemeClr val="tx1"/>
              </a:solidFill>
              <a:effectLst/>
              <a:latin typeface="Arial" panose="020B0604020202020204" pitchFamily="34" charset="0"/>
            </a:endParaRPr>
          </a:p>
        </p:txBody>
      </p:sp>
      <p:sp>
        <p:nvSpPr>
          <p:cNvPr id="30" name="Footer Placeholder 2"/>
          <p:cNvSpPr>
            <a:spLocks noGrp="1"/>
          </p:cNvSpPr>
          <p:nvPr>
            <p:ph type="ftr" sz="quarter" idx="10"/>
          </p:nvPr>
        </p:nvSpPr>
        <p:spPr>
          <a:xfrm>
            <a:off x="2862776" y="6581001"/>
            <a:ext cx="3418449" cy="246221"/>
          </a:xfrm>
        </p:spPr>
        <p:txBody>
          <a:bodyPr/>
          <a:lstStyle/>
          <a:p>
            <a:r>
              <a:rPr lang="ro-RO" dirty="0" smtClean="0"/>
              <a:t>Valeriu Secaș</a:t>
            </a:r>
            <a:endParaRPr lang="de-DE" dirty="0"/>
          </a:p>
        </p:txBody>
      </p:sp>
      <p:sp>
        <p:nvSpPr>
          <p:cNvPr id="11" name="Rectangle 10"/>
          <p:cNvSpPr/>
          <p:nvPr/>
        </p:nvSpPr>
        <p:spPr>
          <a:xfrm>
            <a:off x="0" y="1436914"/>
            <a:ext cx="9144000" cy="523220"/>
          </a:xfrm>
          <a:prstGeom prst="rect">
            <a:avLst/>
          </a:prstGeom>
        </p:spPr>
        <p:txBody>
          <a:bodyPr wrap="square">
            <a:spAutoFit/>
          </a:bodyPr>
          <a:lstStyle/>
          <a:p>
            <a:pPr lvl="0" algn="ctr">
              <a:spcBef>
                <a:spcPts val="0"/>
              </a:spcBef>
              <a:spcAft>
                <a:spcPts val="0"/>
              </a:spcAft>
              <a:defRPr/>
            </a:pPr>
            <a:r>
              <a:rPr lang="ro-RO" sz="2800" dirty="0" smtClean="0">
                <a:solidFill>
                  <a:srgbClr val="002060"/>
                </a:solidFill>
                <a:latin typeface="Calibri" panose="020F0502020204030204" pitchFamily="34" charset="0"/>
              </a:rPr>
              <a:t>Autorități contractante</a:t>
            </a:r>
          </a:p>
        </p:txBody>
      </p:sp>
      <p:sp>
        <p:nvSpPr>
          <p:cNvPr id="12" name="Rectangle 11"/>
          <p:cNvSpPr/>
          <p:nvPr/>
        </p:nvSpPr>
        <p:spPr>
          <a:xfrm>
            <a:off x="217714" y="1857829"/>
            <a:ext cx="8708572" cy="5047536"/>
          </a:xfrm>
          <a:prstGeom prst="rect">
            <a:avLst/>
          </a:prstGeom>
        </p:spPr>
        <p:txBody>
          <a:bodyPr wrap="square">
            <a:spAutoFit/>
          </a:bodyPr>
          <a:lstStyle/>
          <a:p>
            <a:pPr algn="just">
              <a:spcAft>
                <a:spcPts val="1200"/>
              </a:spcAft>
              <a:buFont typeface="Wingdings" pitchFamily="2" charset="2"/>
              <a:buChar char="Ø"/>
            </a:pPr>
            <a:r>
              <a:rPr lang="ro-RO" sz="2400" b="0" i="1" dirty="0" smtClean="0">
                <a:solidFill>
                  <a:srgbClr val="002060"/>
                </a:solidFill>
                <a:latin typeface="Calibri" pitchFamily="34" charset="0"/>
              </a:rPr>
              <a:t> Autorităţi contractante sînt autorităţile publice, definite în legislaţia Republicii Moldova, persoanele juridice de drept public, asociații ale acestor autorităţi sau persoane.</a:t>
            </a:r>
          </a:p>
          <a:p>
            <a:pPr lvl="0" algn="just">
              <a:buFont typeface="Wingdings" pitchFamily="2" charset="2"/>
              <a:buChar char="Ø"/>
            </a:pPr>
            <a:r>
              <a:rPr lang="ro-RO" sz="2400" b="0" i="1" dirty="0" smtClean="0">
                <a:solidFill>
                  <a:srgbClr val="002060"/>
                </a:solidFill>
                <a:latin typeface="Calibri" pitchFamily="34" charset="0"/>
              </a:rPr>
              <a:t> </a:t>
            </a:r>
            <a:r>
              <a:rPr lang="ro-RO" sz="2400" i="1" dirty="0" smtClean="0">
                <a:solidFill>
                  <a:srgbClr val="002060"/>
                </a:solidFill>
                <a:latin typeface="Calibri" pitchFamily="34" charset="0"/>
              </a:rPr>
              <a:t>Persoană juridică de drept public </a:t>
            </a:r>
            <a:r>
              <a:rPr lang="ro-RO" sz="2400" b="0" i="1" dirty="0" smtClean="0">
                <a:solidFill>
                  <a:srgbClr val="002060"/>
                </a:solidFill>
                <a:latin typeface="Calibri" pitchFamily="34" charset="0"/>
              </a:rPr>
              <a:t>este orice entitate:</a:t>
            </a:r>
          </a:p>
          <a:p>
            <a:pPr marL="457200" lvl="0" indent="-457200" algn="just">
              <a:buFont typeface="+mj-lt"/>
              <a:buAutoNum type="arabicParenR"/>
            </a:pPr>
            <a:r>
              <a:rPr lang="ro-RO" sz="2400" b="0" i="1" dirty="0" smtClean="0">
                <a:solidFill>
                  <a:srgbClr val="002060"/>
                </a:solidFill>
                <a:latin typeface="Calibri" pitchFamily="34" charset="0"/>
              </a:rPr>
              <a:t>constituită exclusiv pentru a satisface necesităţile de interes public, fără scop lucrativ (industrial sau comercial);</a:t>
            </a:r>
          </a:p>
          <a:p>
            <a:pPr marL="457200" lvl="0" indent="-457200" algn="just">
              <a:buFont typeface="+mj-lt"/>
              <a:buAutoNum type="arabicParenR"/>
            </a:pPr>
            <a:r>
              <a:rPr lang="ro-RO" sz="2400" b="0" i="1" dirty="0" smtClean="0">
                <a:solidFill>
                  <a:srgbClr val="002060"/>
                </a:solidFill>
                <a:latin typeface="Calibri" pitchFamily="34" charset="0"/>
              </a:rPr>
              <a:t>care dispune de personalitate juridică;</a:t>
            </a:r>
          </a:p>
          <a:p>
            <a:pPr marL="457200" lvl="0" indent="-457200" algn="just">
              <a:buFont typeface="+mj-lt"/>
              <a:buAutoNum type="arabicParenR"/>
            </a:pPr>
            <a:r>
              <a:rPr lang="ro-RO" sz="2400" b="0" i="1" dirty="0" smtClean="0">
                <a:solidFill>
                  <a:srgbClr val="002060"/>
                </a:solidFill>
                <a:latin typeface="Calibri" pitchFamily="34" charset="0"/>
              </a:rPr>
              <a:t>a cărei activitate este asigurată cu bani publici sau a cărei gestiune constituie obiectul controlului din partea autorităţilor publice ori a altor persoane juridice de drept public, sau al cărei consiliu de administraţie, de conducere ori de supraveghere este format, în proporţie de peste 50%, din membri numiţi de către entităţile menţionate.</a:t>
            </a:r>
            <a:endParaRPr lang="ro-RO" sz="2400" b="0" i="1" dirty="0">
              <a:solidFill>
                <a:srgbClr val="002060"/>
              </a:solidFill>
              <a:latin typeface="Calibri" pitchFamily="34" charset="0"/>
            </a:endParaRPr>
          </a:p>
        </p:txBody>
      </p:sp>
    </p:spTree>
    <p:extLst>
      <p:ext uri="{BB962C8B-B14F-4D97-AF65-F5344CB8AC3E}">
        <p14:creationId xmlns:p14="http://schemas.microsoft.com/office/powerpoint/2010/main" val="657478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smtClean="0"/>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7" name="Titel 15"/>
          <p:cNvSpPr>
            <a:spLocks noGrp="1"/>
          </p:cNvSpPr>
          <p:nvPr>
            <p:ph type="title"/>
          </p:nvPr>
        </p:nvSpPr>
        <p:spPr>
          <a:xfrm>
            <a:off x="148741" y="1845308"/>
            <a:ext cx="8839199" cy="4416167"/>
          </a:xfrm>
        </p:spPr>
        <p:txBody>
          <a:bodyPr/>
          <a:lstStyle/>
          <a:p>
            <a:r>
              <a:rPr lang="en-US" b="1" dirty="0" smtClean="0">
                <a:solidFill>
                  <a:srgbClr val="002060"/>
                </a:solidFill>
              </a:rPr>
              <a:t>   </a:t>
            </a:r>
            <a:r>
              <a:rPr lang="en-US" b="1" dirty="0" err="1" smtClean="0">
                <a:solidFill>
                  <a:srgbClr val="002060"/>
                </a:solidFill>
              </a:rPr>
              <a:t>Obiective</a:t>
            </a:r>
            <a:r>
              <a:rPr lang="en-US" b="1" dirty="0" smtClean="0">
                <a:solidFill>
                  <a:srgbClr val="002060"/>
                </a:solidFill>
              </a:rPr>
              <a:t>:</a:t>
            </a:r>
            <a:r>
              <a:rPr lang="ro-RO" b="1" dirty="0" smtClean="0">
                <a:solidFill>
                  <a:srgbClr val="002060"/>
                </a:solidFill>
              </a:rPr>
              <a:t/>
            </a:r>
            <a:br>
              <a:rPr lang="ro-RO" b="1" dirty="0" smtClean="0">
                <a:solidFill>
                  <a:srgbClr val="002060"/>
                </a:solidFill>
              </a:rPr>
            </a:br>
            <a:r>
              <a:rPr lang="ro-RO" b="1" dirty="0" smtClean="0">
                <a:solidFill>
                  <a:srgbClr val="002060"/>
                </a:solidFill>
              </a:rPr>
              <a:t/>
            </a:r>
            <a:br>
              <a:rPr lang="ro-RO" b="1" dirty="0" smtClean="0">
                <a:solidFill>
                  <a:srgbClr val="002060"/>
                </a:solidFill>
              </a:rPr>
            </a:br>
            <a:r>
              <a:rPr lang="ro-RO" b="1" dirty="0" smtClean="0">
                <a:solidFill>
                  <a:srgbClr val="002060"/>
                </a:solidFill>
              </a:rPr>
              <a:t>1. Inițiere în domeniul achizițiilor publice;</a:t>
            </a:r>
            <a:br>
              <a:rPr lang="ro-RO" b="1" dirty="0" smtClean="0">
                <a:solidFill>
                  <a:srgbClr val="002060"/>
                </a:solidFill>
              </a:rPr>
            </a:br>
            <a:r>
              <a:rPr lang="ro-RO" b="1" dirty="0" smtClean="0">
                <a:solidFill>
                  <a:srgbClr val="002060"/>
                </a:solidFill>
              </a:rPr>
              <a:t>2. Cunoașterea legislației ce guvernează domeniul achizițiilor publice;</a:t>
            </a:r>
            <a:br>
              <a:rPr lang="ro-RO" b="1" dirty="0" smtClean="0">
                <a:solidFill>
                  <a:srgbClr val="002060"/>
                </a:solidFill>
              </a:rPr>
            </a:br>
            <a:r>
              <a:rPr lang="ro-RO" b="1" dirty="0" smtClean="0">
                <a:solidFill>
                  <a:srgbClr val="002060"/>
                </a:solidFill>
              </a:rPr>
              <a:t>3. Definirea obiecului și subiecților achizițiilor publice;</a:t>
            </a:r>
            <a:br>
              <a:rPr lang="ro-RO" b="1" dirty="0" smtClean="0">
                <a:solidFill>
                  <a:srgbClr val="002060"/>
                </a:solidFill>
              </a:rPr>
            </a:br>
            <a:r>
              <a:rPr lang="ro-RO" b="1" dirty="0" smtClean="0">
                <a:solidFill>
                  <a:srgbClr val="002060"/>
                </a:solidFill>
              </a:rPr>
              <a:t>4. Cunoașterea principiilor din domeniul achizițiilor publice.</a:t>
            </a:r>
            <a:br>
              <a:rPr lang="ro-RO" b="1" dirty="0" smtClean="0">
                <a:solidFill>
                  <a:srgbClr val="002060"/>
                </a:solidFill>
              </a:rPr>
            </a:br>
            <a:endParaRPr lang="ro-RO"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4810750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f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fcaac_logo0200p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smtClean="0">
              <a:ln>
                <a:noFill/>
              </a:ln>
              <a:solidFill>
                <a:schemeClr val="tx1"/>
              </a:solidFill>
              <a:effectLst/>
              <a:latin typeface="Arial" panose="020B0604020202020204" pitchFamily="34" charset="0"/>
            </a:endParaRPr>
          </a:p>
        </p:txBody>
      </p:sp>
      <p:sp>
        <p:nvSpPr>
          <p:cNvPr id="30" name="Footer Placeholder 2"/>
          <p:cNvSpPr>
            <a:spLocks noGrp="1"/>
          </p:cNvSpPr>
          <p:nvPr>
            <p:ph type="ftr" sz="quarter" idx="10"/>
          </p:nvPr>
        </p:nvSpPr>
        <p:spPr>
          <a:xfrm>
            <a:off x="2862776" y="6581001"/>
            <a:ext cx="3418449" cy="246221"/>
          </a:xfrm>
        </p:spPr>
        <p:txBody>
          <a:bodyPr/>
          <a:lstStyle/>
          <a:p>
            <a:r>
              <a:rPr lang="ro-RO" dirty="0" smtClean="0"/>
              <a:t>Valeriu Secaș</a:t>
            </a:r>
            <a:endParaRPr lang="de-DE" dirty="0"/>
          </a:p>
        </p:txBody>
      </p:sp>
      <p:sp>
        <p:nvSpPr>
          <p:cNvPr id="11" name="Rectangle 10"/>
          <p:cNvSpPr/>
          <p:nvPr/>
        </p:nvSpPr>
        <p:spPr>
          <a:xfrm>
            <a:off x="0" y="1436914"/>
            <a:ext cx="9144000" cy="523220"/>
          </a:xfrm>
          <a:prstGeom prst="rect">
            <a:avLst/>
          </a:prstGeom>
        </p:spPr>
        <p:txBody>
          <a:bodyPr wrap="square">
            <a:spAutoFit/>
          </a:bodyPr>
          <a:lstStyle/>
          <a:p>
            <a:pPr lvl="0" algn="ctr">
              <a:spcBef>
                <a:spcPts val="0"/>
              </a:spcBef>
              <a:spcAft>
                <a:spcPts val="0"/>
              </a:spcAft>
              <a:defRPr/>
            </a:pPr>
            <a:r>
              <a:rPr lang="ro-RO" sz="2800" dirty="0" smtClean="0">
                <a:solidFill>
                  <a:srgbClr val="002060"/>
                </a:solidFill>
                <a:latin typeface="Calibri" panose="020F0502020204030204" pitchFamily="34" charset="0"/>
              </a:rPr>
              <a:t>Autorități contractante</a:t>
            </a:r>
          </a:p>
        </p:txBody>
      </p:sp>
      <p:sp>
        <p:nvSpPr>
          <p:cNvPr id="12" name="Rectangle 11"/>
          <p:cNvSpPr/>
          <p:nvPr/>
        </p:nvSpPr>
        <p:spPr>
          <a:xfrm>
            <a:off x="217714" y="1988457"/>
            <a:ext cx="8708572" cy="4647426"/>
          </a:xfrm>
          <a:prstGeom prst="rect">
            <a:avLst/>
          </a:prstGeom>
        </p:spPr>
        <p:txBody>
          <a:bodyPr wrap="square">
            <a:spAutoFit/>
          </a:bodyPr>
          <a:lstStyle/>
          <a:p>
            <a:pPr lvl="0" algn="just">
              <a:spcAft>
                <a:spcPts val="600"/>
              </a:spcAft>
              <a:buFont typeface="Wingdings" pitchFamily="2" charset="2"/>
              <a:buChar char="Ø"/>
            </a:pPr>
            <a:r>
              <a:rPr lang="ro-RO" b="0" i="1" dirty="0" smtClean="0">
                <a:solidFill>
                  <a:srgbClr val="002060"/>
                </a:solidFill>
                <a:latin typeface="Calibri" pitchFamily="34" charset="0"/>
              </a:rPr>
              <a:t> Autoritate contractantă este şi o </a:t>
            </a:r>
            <a:r>
              <a:rPr lang="ro-RO" i="1" dirty="0" smtClean="0">
                <a:solidFill>
                  <a:srgbClr val="002060"/>
                </a:solidFill>
                <a:latin typeface="Calibri" pitchFamily="34" charset="0"/>
              </a:rPr>
              <a:t>asociație de autorităţi contractante</a:t>
            </a:r>
            <a:r>
              <a:rPr lang="ro-RO" b="0" i="1" dirty="0" smtClean="0">
                <a:solidFill>
                  <a:srgbClr val="002060"/>
                </a:solidFill>
                <a:latin typeface="Calibri" pitchFamily="34" charset="0"/>
              </a:rPr>
              <a:t>, membrii căreia desemnează din rîndul lor, prin act juridic civil, o persoană juridică care îi reprezintă, în calitate de achizitor unic, în raporturile cu orice operator economic.</a:t>
            </a:r>
          </a:p>
          <a:p>
            <a:pPr lvl="0" algn="just">
              <a:spcAft>
                <a:spcPts val="600"/>
              </a:spcAft>
              <a:buFont typeface="Wingdings" pitchFamily="2" charset="2"/>
              <a:buChar char="Ø"/>
            </a:pPr>
            <a:r>
              <a:rPr lang="ro-RO" i="1" dirty="0" smtClean="0">
                <a:solidFill>
                  <a:srgbClr val="002060"/>
                </a:solidFill>
                <a:latin typeface="Calibri" pitchFamily="34" charset="0"/>
              </a:rPr>
              <a:t> Prin hotărîre de Guvern</a:t>
            </a:r>
            <a:r>
              <a:rPr lang="ro-RO" b="0" i="1" dirty="0" smtClean="0">
                <a:solidFill>
                  <a:srgbClr val="002060"/>
                </a:solidFill>
                <a:latin typeface="Calibri" pitchFamily="34" charset="0"/>
              </a:rPr>
              <a:t>, drept autorităţi contractante pot fi calificate şi </a:t>
            </a:r>
            <a:r>
              <a:rPr lang="ro-RO" i="1" dirty="0" smtClean="0">
                <a:solidFill>
                  <a:srgbClr val="002060"/>
                </a:solidFill>
                <a:latin typeface="Calibri" pitchFamily="34" charset="0"/>
              </a:rPr>
              <a:t>alte persoane juridice </a:t>
            </a:r>
            <a:r>
              <a:rPr lang="ro-RO" b="0" i="1" dirty="0" smtClean="0">
                <a:solidFill>
                  <a:srgbClr val="002060"/>
                </a:solidFill>
                <a:latin typeface="Calibri" pitchFamily="34" charset="0"/>
              </a:rPr>
              <a:t>care au obligaţia de a efectua achiziţii publice, conform prezentei legi, în cazul în care activitatea acestora se desfăşoară pe pieţe în care concurenţa este exclusă prin act normativ sau administrativ ori în virtutea existenţei unei poziţii dominante pe piaţă.</a:t>
            </a:r>
          </a:p>
          <a:p>
            <a:pPr lvl="0" algn="just">
              <a:spcAft>
                <a:spcPts val="600"/>
              </a:spcAft>
              <a:buFont typeface="Wingdings" pitchFamily="2" charset="2"/>
              <a:buChar char="Ø"/>
            </a:pPr>
            <a:r>
              <a:rPr lang="ro-RO" i="1" dirty="0" smtClean="0">
                <a:solidFill>
                  <a:srgbClr val="002060"/>
                </a:solidFill>
                <a:latin typeface="Calibri" pitchFamily="34" charset="0"/>
              </a:rPr>
              <a:t> Orice altă entitate </a:t>
            </a:r>
            <a:r>
              <a:rPr lang="ro-RO" b="0" i="1" dirty="0" smtClean="0">
                <a:solidFill>
                  <a:srgbClr val="002060"/>
                </a:solidFill>
                <a:latin typeface="Calibri" pitchFamily="34" charset="0"/>
              </a:rPr>
              <a:t>care nu întruneşte cumulativ cerinţele mai sus specificate poate fi calificată autoritate contractantă, </a:t>
            </a:r>
            <a:r>
              <a:rPr lang="ro-RO" i="1" dirty="0" smtClean="0">
                <a:solidFill>
                  <a:srgbClr val="002060"/>
                </a:solidFill>
                <a:latin typeface="Calibri" pitchFamily="34" charset="0"/>
              </a:rPr>
              <a:t>la dorinţa sau la decizia organelor de conducere competente</a:t>
            </a:r>
            <a:r>
              <a:rPr lang="ro-RO" b="0" i="1" dirty="0" smtClean="0">
                <a:solidFill>
                  <a:srgbClr val="002060"/>
                </a:solidFill>
                <a:latin typeface="Calibri" pitchFamily="34" charset="0"/>
              </a:rPr>
              <a:t>, cu condiţia efectuării achiziţiilor în strictă conformitate cu prezenta lege.</a:t>
            </a:r>
            <a:endParaRPr lang="ro-RO" b="0" i="1" dirty="0">
              <a:solidFill>
                <a:srgbClr val="002060"/>
              </a:solidFill>
              <a:latin typeface="Calibri" pitchFamily="34" charset="0"/>
            </a:endParaRPr>
          </a:p>
        </p:txBody>
      </p:sp>
    </p:spTree>
    <p:extLst>
      <p:ext uri="{BB962C8B-B14F-4D97-AF65-F5344CB8AC3E}">
        <p14:creationId xmlns:p14="http://schemas.microsoft.com/office/powerpoint/2010/main" val="6574780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f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fcaac_logo0200p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smtClean="0">
              <a:ln>
                <a:noFill/>
              </a:ln>
              <a:solidFill>
                <a:schemeClr val="tx1"/>
              </a:solidFill>
              <a:effectLst/>
              <a:latin typeface="Arial" panose="020B0604020202020204" pitchFamily="34" charset="0"/>
            </a:endParaRPr>
          </a:p>
        </p:txBody>
      </p:sp>
      <p:sp>
        <p:nvSpPr>
          <p:cNvPr id="30" name="Footer Placeholder 2"/>
          <p:cNvSpPr>
            <a:spLocks noGrp="1"/>
          </p:cNvSpPr>
          <p:nvPr>
            <p:ph type="ftr" sz="quarter" idx="10"/>
          </p:nvPr>
        </p:nvSpPr>
        <p:spPr>
          <a:xfrm>
            <a:off x="2862776" y="6581001"/>
            <a:ext cx="3418449" cy="246221"/>
          </a:xfrm>
        </p:spPr>
        <p:txBody>
          <a:bodyPr/>
          <a:lstStyle/>
          <a:p>
            <a:r>
              <a:rPr lang="ro-RO" dirty="0" smtClean="0"/>
              <a:t>Valeriu Secaș</a:t>
            </a:r>
            <a:endParaRPr lang="de-DE" dirty="0"/>
          </a:p>
        </p:txBody>
      </p:sp>
      <p:sp>
        <p:nvSpPr>
          <p:cNvPr id="11" name="Rectangle 10"/>
          <p:cNvSpPr/>
          <p:nvPr/>
        </p:nvSpPr>
        <p:spPr>
          <a:xfrm>
            <a:off x="0" y="1436914"/>
            <a:ext cx="9144000" cy="523220"/>
          </a:xfrm>
          <a:prstGeom prst="rect">
            <a:avLst/>
          </a:prstGeom>
        </p:spPr>
        <p:txBody>
          <a:bodyPr wrap="square">
            <a:spAutoFit/>
          </a:bodyPr>
          <a:lstStyle/>
          <a:p>
            <a:pPr lvl="0" algn="ctr">
              <a:spcBef>
                <a:spcPts val="0"/>
              </a:spcBef>
              <a:spcAft>
                <a:spcPts val="0"/>
              </a:spcAft>
              <a:defRPr/>
            </a:pPr>
            <a:r>
              <a:rPr lang="ro-RO" sz="2800" dirty="0" smtClean="0">
                <a:solidFill>
                  <a:srgbClr val="002060"/>
                </a:solidFill>
                <a:latin typeface="Calibri" panose="020F0502020204030204" pitchFamily="34" charset="0"/>
              </a:rPr>
              <a:t>Autorități contractante</a:t>
            </a:r>
          </a:p>
        </p:txBody>
      </p:sp>
      <p:sp>
        <p:nvSpPr>
          <p:cNvPr id="12" name="Rectangle 11"/>
          <p:cNvSpPr/>
          <p:nvPr/>
        </p:nvSpPr>
        <p:spPr>
          <a:xfrm>
            <a:off x="217714" y="2046513"/>
            <a:ext cx="8708572" cy="4401205"/>
          </a:xfrm>
          <a:prstGeom prst="rect">
            <a:avLst/>
          </a:prstGeom>
        </p:spPr>
        <p:txBody>
          <a:bodyPr wrap="square">
            <a:spAutoFit/>
          </a:bodyPr>
          <a:lstStyle/>
          <a:p>
            <a:pPr lvl="0" algn="just">
              <a:buFont typeface="Wingdings" pitchFamily="2" charset="2"/>
              <a:buChar char="Ø"/>
            </a:pPr>
            <a:r>
              <a:rPr lang="ro-RO" sz="2800" b="0" i="1" dirty="0" smtClean="0">
                <a:solidFill>
                  <a:srgbClr val="002060"/>
                </a:solidFill>
                <a:latin typeface="Calibri" pitchFamily="34" charset="0"/>
              </a:rPr>
              <a:t> Autoritate contractantă este şi </a:t>
            </a:r>
            <a:r>
              <a:rPr lang="ro-RO" sz="2800" i="1" dirty="0" smtClean="0">
                <a:solidFill>
                  <a:srgbClr val="002060"/>
                </a:solidFill>
                <a:latin typeface="Calibri" pitchFamily="34" charset="0"/>
              </a:rPr>
              <a:t>autoritatea centrală</a:t>
            </a:r>
            <a:r>
              <a:rPr lang="ro-RO" sz="2800" b="0" i="1" dirty="0" smtClean="0">
                <a:solidFill>
                  <a:srgbClr val="002060"/>
                </a:solidFill>
                <a:latin typeface="Calibri" pitchFamily="34" charset="0"/>
              </a:rPr>
              <a:t> de achiziție, desemnată de Guvern pentru organizarea şi desfăşurarea centralizată a procedurilor de achiziţie publică în scopul satisfacerii unor necesităţi de aceleaşi bunuri, lucrări sau servicii ale mai multor autorităţi contractante. Se consideră că autorităţile contractante care achiziţionează bunuri, lucrări şi servicii prin intermediul unei autorităţi centrale de achiziţie, au respectat prevederile prezentei legi în măsura în care şi autoritatea centrală de achiziţie în cauză le-a respectat.</a:t>
            </a:r>
          </a:p>
        </p:txBody>
      </p:sp>
    </p:spTree>
    <p:extLst>
      <p:ext uri="{BB962C8B-B14F-4D97-AF65-F5344CB8AC3E}">
        <p14:creationId xmlns:p14="http://schemas.microsoft.com/office/powerpoint/2010/main" val="6574780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f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fcaac_logo0200p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smtClean="0">
              <a:ln>
                <a:noFill/>
              </a:ln>
              <a:solidFill>
                <a:schemeClr val="tx1"/>
              </a:solidFill>
              <a:effectLst/>
              <a:latin typeface="Arial" panose="020B0604020202020204" pitchFamily="34" charset="0"/>
            </a:endParaRPr>
          </a:p>
        </p:txBody>
      </p:sp>
      <p:sp>
        <p:nvSpPr>
          <p:cNvPr id="30" name="Footer Placeholder 2"/>
          <p:cNvSpPr>
            <a:spLocks noGrp="1"/>
          </p:cNvSpPr>
          <p:nvPr>
            <p:ph type="ftr" sz="quarter" idx="10"/>
          </p:nvPr>
        </p:nvSpPr>
        <p:spPr>
          <a:xfrm>
            <a:off x="2862776" y="6581001"/>
            <a:ext cx="3418449" cy="246221"/>
          </a:xfrm>
        </p:spPr>
        <p:txBody>
          <a:bodyPr/>
          <a:lstStyle/>
          <a:p>
            <a:r>
              <a:rPr lang="ro-RO" dirty="0" smtClean="0"/>
              <a:t>Valeriu Secaș</a:t>
            </a:r>
            <a:endParaRPr lang="de-DE" dirty="0"/>
          </a:p>
        </p:txBody>
      </p:sp>
      <p:sp>
        <p:nvSpPr>
          <p:cNvPr id="11" name="Rectangle 10"/>
          <p:cNvSpPr/>
          <p:nvPr/>
        </p:nvSpPr>
        <p:spPr>
          <a:xfrm>
            <a:off x="0" y="1436914"/>
            <a:ext cx="9144000" cy="523220"/>
          </a:xfrm>
          <a:prstGeom prst="rect">
            <a:avLst/>
          </a:prstGeom>
        </p:spPr>
        <p:txBody>
          <a:bodyPr wrap="square">
            <a:spAutoFit/>
          </a:bodyPr>
          <a:lstStyle/>
          <a:p>
            <a:pPr lvl="0" algn="ctr">
              <a:spcBef>
                <a:spcPts val="0"/>
              </a:spcBef>
              <a:spcAft>
                <a:spcPts val="0"/>
              </a:spcAft>
              <a:defRPr/>
            </a:pPr>
            <a:r>
              <a:rPr lang="ro-RO" sz="2800" dirty="0" smtClean="0">
                <a:solidFill>
                  <a:srgbClr val="002060"/>
                </a:solidFill>
                <a:latin typeface="Calibri" panose="020F0502020204030204" pitchFamily="34" charset="0"/>
              </a:rPr>
              <a:t>Operatori economici</a:t>
            </a:r>
          </a:p>
        </p:txBody>
      </p:sp>
      <p:sp>
        <p:nvSpPr>
          <p:cNvPr id="12" name="Rectangle 11"/>
          <p:cNvSpPr/>
          <p:nvPr/>
        </p:nvSpPr>
        <p:spPr>
          <a:xfrm>
            <a:off x="217714" y="2032000"/>
            <a:ext cx="8708572" cy="4647426"/>
          </a:xfrm>
          <a:prstGeom prst="rect">
            <a:avLst/>
          </a:prstGeom>
        </p:spPr>
        <p:txBody>
          <a:bodyPr wrap="square">
            <a:spAutoFit/>
          </a:bodyPr>
          <a:lstStyle/>
          <a:p>
            <a:pPr algn="just">
              <a:spcAft>
                <a:spcPts val="1200"/>
              </a:spcAft>
              <a:buFont typeface="Wingdings" pitchFamily="2" charset="2"/>
              <a:buChar char="Ø"/>
            </a:pPr>
            <a:r>
              <a:rPr lang="ro-RO" sz="2600" b="0" i="1" dirty="0" smtClean="0">
                <a:solidFill>
                  <a:srgbClr val="002060"/>
                </a:solidFill>
                <a:latin typeface="Calibri" pitchFamily="34" charset="0"/>
              </a:rPr>
              <a:t> Operatori economici - furnizori de bunuri, executanți de lucrări şi/sau prestatori de servicii, care pot fi orice persoană fizică sau juridică, orice entitate publică sau asociație a acestor persoane şi/sau entităţi, care furnizează pe piaţă bunuri, execută lucrări şi/sau prestează servicii (art. 1 din Legea privind achizițiile publice).</a:t>
            </a:r>
          </a:p>
          <a:p>
            <a:pPr algn="just">
              <a:spcAft>
                <a:spcPts val="1200"/>
              </a:spcAft>
              <a:buFont typeface="Wingdings" pitchFamily="2" charset="2"/>
              <a:buChar char="Ø"/>
            </a:pPr>
            <a:r>
              <a:rPr lang="ro-RO" sz="2600" b="0" i="1" dirty="0" smtClean="0">
                <a:solidFill>
                  <a:srgbClr val="002060"/>
                </a:solidFill>
                <a:latin typeface="Calibri" pitchFamily="34" charset="0"/>
              </a:rPr>
              <a:t> Operatorul economic străin beneficiază în Republica Moldova de aceleaşi drepturi privind participarea la procedurile de atribuire a contractelor de achiziţii publice de care beneficiază operatorii economici din Republica Moldova în ţara în care operatorul economic străin este rezident.</a:t>
            </a:r>
          </a:p>
        </p:txBody>
      </p:sp>
    </p:spTree>
    <p:extLst>
      <p:ext uri="{BB962C8B-B14F-4D97-AF65-F5344CB8AC3E}">
        <p14:creationId xmlns:p14="http://schemas.microsoft.com/office/powerpoint/2010/main" val="6574780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f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fcaac_logo0200p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smtClean="0">
              <a:ln>
                <a:noFill/>
              </a:ln>
              <a:solidFill>
                <a:schemeClr val="tx1"/>
              </a:solidFill>
              <a:effectLst/>
              <a:latin typeface="Arial" panose="020B0604020202020204" pitchFamily="34" charset="0"/>
            </a:endParaRPr>
          </a:p>
        </p:txBody>
      </p:sp>
      <p:sp>
        <p:nvSpPr>
          <p:cNvPr id="30" name="Footer Placeholder 2"/>
          <p:cNvSpPr>
            <a:spLocks noGrp="1"/>
          </p:cNvSpPr>
          <p:nvPr>
            <p:ph type="ftr" sz="quarter" idx="10"/>
          </p:nvPr>
        </p:nvSpPr>
        <p:spPr>
          <a:xfrm>
            <a:off x="2862776" y="6581001"/>
            <a:ext cx="3418449" cy="246221"/>
          </a:xfrm>
        </p:spPr>
        <p:txBody>
          <a:bodyPr/>
          <a:lstStyle/>
          <a:p>
            <a:r>
              <a:rPr lang="ro-RO" dirty="0" smtClean="0"/>
              <a:t>Valeriu Secaș</a:t>
            </a:r>
            <a:endParaRPr lang="de-DE" dirty="0"/>
          </a:p>
        </p:txBody>
      </p:sp>
      <p:sp>
        <p:nvSpPr>
          <p:cNvPr id="11" name="Rectangle 10"/>
          <p:cNvSpPr/>
          <p:nvPr/>
        </p:nvSpPr>
        <p:spPr>
          <a:xfrm>
            <a:off x="0" y="1436914"/>
            <a:ext cx="9144000" cy="523220"/>
          </a:xfrm>
          <a:prstGeom prst="rect">
            <a:avLst/>
          </a:prstGeom>
        </p:spPr>
        <p:txBody>
          <a:bodyPr wrap="square">
            <a:spAutoFit/>
          </a:bodyPr>
          <a:lstStyle/>
          <a:p>
            <a:pPr lvl="0" algn="ctr">
              <a:spcBef>
                <a:spcPts val="0"/>
              </a:spcBef>
              <a:spcAft>
                <a:spcPts val="0"/>
              </a:spcAft>
              <a:defRPr/>
            </a:pPr>
            <a:r>
              <a:rPr lang="ro-RO" sz="2800" dirty="0" smtClean="0">
                <a:solidFill>
                  <a:srgbClr val="002060"/>
                </a:solidFill>
                <a:latin typeface="Calibri" panose="020F0502020204030204" pitchFamily="34" charset="0"/>
              </a:rPr>
              <a:t>Operatori economici</a:t>
            </a:r>
          </a:p>
        </p:txBody>
      </p:sp>
      <p:sp>
        <p:nvSpPr>
          <p:cNvPr id="12" name="Rectangle 11"/>
          <p:cNvSpPr/>
          <p:nvPr/>
        </p:nvSpPr>
        <p:spPr>
          <a:xfrm>
            <a:off x="217714" y="2162629"/>
            <a:ext cx="8708572" cy="2677656"/>
          </a:xfrm>
          <a:prstGeom prst="rect">
            <a:avLst/>
          </a:prstGeom>
        </p:spPr>
        <p:txBody>
          <a:bodyPr wrap="square">
            <a:spAutoFit/>
          </a:bodyPr>
          <a:lstStyle/>
          <a:p>
            <a:pPr algn="just">
              <a:buFont typeface="Wingdings" pitchFamily="2" charset="2"/>
              <a:buChar char="Ø"/>
            </a:pPr>
            <a:r>
              <a:rPr lang="ro-RO" sz="2800" b="0" i="1" dirty="0" smtClean="0">
                <a:solidFill>
                  <a:srgbClr val="002060"/>
                </a:solidFill>
                <a:latin typeface="Calibri" pitchFamily="34" charset="0"/>
              </a:rPr>
              <a:t> Operatorii economici se pot asocia în scopul prezentării ofertelor şi/sau se pot prezenta în calitate de ofertanţi asociaţi. Asociația (grupul de operatori economici) poate fi obligată să obţină o anumită formă juridică de organizare în cazul în care această transformare este necesară în scopul bunei executări a contractului.</a:t>
            </a:r>
          </a:p>
        </p:txBody>
      </p:sp>
    </p:spTree>
    <p:extLst>
      <p:ext uri="{BB962C8B-B14F-4D97-AF65-F5344CB8AC3E}">
        <p14:creationId xmlns:p14="http://schemas.microsoft.com/office/powerpoint/2010/main" val="6574780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f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fcaac_logo0200p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smtClean="0">
              <a:ln>
                <a:noFill/>
              </a:ln>
              <a:solidFill>
                <a:schemeClr val="tx1"/>
              </a:solidFill>
              <a:effectLst/>
              <a:latin typeface="Arial" panose="020B0604020202020204" pitchFamily="34" charset="0"/>
            </a:endParaRPr>
          </a:p>
        </p:txBody>
      </p:sp>
      <p:sp>
        <p:nvSpPr>
          <p:cNvPr id="30" name="Footer Placeholder 2"/>
          <p:cNvSpPr>
            <a:spLocks noGrp="1"/>
          </p:cNvSpPr>
          <p:nvPr>
            <p:ph type="ftr" sz="quarter" idx="10"/>
          </p:nvPr>
        </p:nvSpPr>
        <p:spPr>
          <a:xfrm>
            <a:off x="2862776" y="6581001"/>
            <a:ext cx="3418449" cy="246221"/>
          </a:xfrm>
        </p:spPr>
        <p:txBody>
          <a:bodyPr/>
          <a:lstStyle/>
          <a:p>
            <a:r>
              <a:rPr lang="ro-RO" dirty="0" smtClean="0"/>
              <a:t>Valeriu Secaș</a:t>
            </a:r>
            <a:endParaRPr lang="de-DE" dirty="0"/>
          </a:p>
        </p:txBody>
      </p:sp>
      <p:sp>
        <p:nvSpPr>
          <p:cNvPr id="21" name="Rectangle 20"/>
          <p:cNvSpPr/>
          <p:nvPr/>
        </p:nvSpPr>
        <p:spPr>
          <a:xfrm>
            <a:off x="609600" y="1607141"/>
            <a:ext cx="8157029" cy="523220"/>
          </a:xfrm>
          <a:prstGeom prst="rect">
            <a:avLst/>
          </a:prstGeom>
        </p:spPr>
        <p:txBody>
          <a:bodyPr wrap="square">
            <a:spAutoFit/>
          </a:bodyPr>
          <a:lstStyle/>
          <a:p>
            <a:pPr algn="ctr"/>
            <a:r>
              <a:rPr lang="ro-RO" sz="2800" dirty="0" smtClean="0">
                <a:solidFill>
                  <a:srgbClr val="002060"/>
                </a:solidFill>
                <a:latin typeface="Calibri" pitchFamily="34" charset="0"/>
              </a:rPr>
              <a:t>Sistemul instituțional al achizițiilor publice</a:t>
            </a:r>
            <a:endParaRPr lang="en-US" sz="2800" b="1" dirty="0">
              <a:solidFill>
                <a:srgbClr val="002060"/>
              </a:solidFill>
              <a:latin typeface="Calibri" pitchFamily="34" charset="0"/>
            </a:endParaRPr>
          </a:p>
        </p:txBody>
      </p:sp>
      <p:sp>
        <p:nvSpPr>
          <p:cNvPr id="26" name="Прямоугольник 8"/>
          <p:cNvSpPr/>
          <p:nvPr/>
        </p:nvSpPr>
        <p:spPr>
          <a:xfrm>
            <a:off x="319314" y="2264230"/>
            <a:ext cx="8476343" cy="6032421"/>
          </a:xfrm>
          <a:prstGeom prst="rect">
            <a:avLst/>
          </a:prstGeom>
        </p:spPr>
        <p:txBody>
          <a:bodyPr wrap="square">
            <a:spAutoFit/>
          </a:bodyPr>
          <a:lstStyle/>
          <a:p>
            <a:pPr>
              <a:spcAft>
                <a:spcPts val="0"/>
              </a:spcAft>
              <a:buFont typeface="Wingdings" pitchFamily="2" charset="2"/>
              <a:buChar char="Ø"/>
            </a:pPr>
            <a:r>
              <a:rPr lang="ro-RO" sz="2800" i="1" dirty="0" smtClean="0">
                <a:solidFill>
                  <a:srgbClr val="002060"/>
                </a:solidFill>
                <a:latin typeface="Calibri" pitchFamily="34" charset="0"/>
              </a:rPr>
              <a:t> Ministerul Finanțelor </a:t>
            </a:r>
            <a:r>
              <a:rPr lang="ro-RO" sz="2000" b="0" i="1" dirty="0" smtClean="0">
                <a:solidFill>
                  <a:srgbClr val="002060"/>
                </a:solidFill>
                <a:latin typeface="Calibri" pitchFamily="34" charset="0"/>
                <a:ea typeface="Calibri" panose="020F0502020204030204" pitchFamily="34" charset="0"/>
                <a:cs typeface="Times New Roman" panose="02020603050405020304" pitchFamily="18" charset="0"/>
                <a:hlinkClick r:id="rId7"/>
              </a:rPr>
              <a:t>http://mf.gov.md</a:t>
            </a:r>
            <a:r>
              <a:rPr lang="ro-RO" sz="2000" b="0" i="1" dirty="0" smtClean="0">
                <a:solidFill>
                  <a:srgbClr val="002060"/>
                </a:solidFill>
                <a:latin typeface="Calibri" pitchFamily="34" charset="0"/>
                <a:ea typeface="Calibri" panose="020F0502020204030204" pitchFamily="34" charset="0"/>
                <a:cs typeface="Times New Roman" panose="02020603050405020304" pitchFamily="18" charset="0"/>
              </a:rPr>
              <a:t> </a:t>
            </a:r>
            <a:endParaRPr lang="ru-RU" sz="2000" b="0" i="1" dirty="0" smtClean="0">
              <a:solidFill>
                <a:srgbClr val="002060"/>
              </a:solidFill>
              <a:latin typeface="Calibri" pitchFamily="34" charset="0"/>
              <a:ea typeface="Calibri" panose="020F0502020204030204" pitchFamily="34" charset="0"/>
              <a:cs typeface="Times New Roman" panose="02020603050405020304" pitchFamily="18" charset="0"/>
            </a:endParaRPr>
          </a:p>
          <a:p>
            <a:pPr>
              <a:spcAft>
                <a:spcPts val="0"/>
              </a:spcAft>
              <a:buFont typeface="Wingdings" pitchFamily="2" charset="2"/>
              <a:buChar char="Ø"/>
            </a:pPr>
            <a:r>
              <a:rPr lang="ro-RO" sz="2800" i="1" dirty="0" smtClean="0">
                <a:solidFill>
                  <a:srgbClr val="002060"/>
                </a:solidFill>
                <a:latin typeface="Calibri" pitchFamily="34" charset="0"/>
              </a:rPr>
              <a:t> Agenția Achiziții Publice </a:t>
            </a:r>
            <a:r>
              <a:rPr lang="ro-RO" sz="2000" b="0" i="1" dirty="0" smtClean="0">
                <a:solidFill>
                  <a:srgbClr val="002060"/>
                </a:solidFill>
                <a:latin typeface="Calibri" pitchFamily="34" charset="0"/>
                <a:ea typeface="Calibri" panose="020F0502020204030204" pitchFamily="34" charset="0"/>
                <a:cs typeface="Times New Roman" panose="02020603050405020304" pitchFamily="18" charset="0"/>
                <a:hlinkClick r:id="rId8"/>
              </a:rPr>
              <a:t>http://tender.gov.md</a:t>
            </a:r>
            <a:r>
              <a:rPr lang="ro-RO" sz="2000" b="0" i="1" dirty="0" smtClean="0">
                <a:solidFill>
                  <a:srgbClr val="002060"/>
                </a:solidFill>
                <a:latin typeface="Calibri" pitchFamily="34" charset="0"/>
                <a:ea typeface="Calibri" panose="020F0502020204030204" pitchFamily="34" charset="0"/>
                <a:cs typeface="Times New Roman" panose="02020603050405020304" pitchFamily="18" charset="0"/>
              </a:rPr>
              <a:t> </a:t>
            </a:r>
            <a:endParaRPr lang="ru-RU" sz="2000" b="0" i="1" dirty="0" smtClean="0">
              <a:solidFill>
                <a:srgbClr val="002060"/>
              </a:solidFill>
              <a:latin typeface="Calibri" pitchFamily="34" charset="0"/>
              <a:ea typeface="Calibri" panose="020F0502020204030204" pitchFamily="34" charset="0"/>
              <a:cs typeface="Times New Roman" panose="02020603050405020304" pitchFamily="18" charset="0"/>
            </a:endParaRPr>
          </a:p>
          <a:p>
            <a:pPr>
              <a:spcAft>
                <a:spcPts val="0"/>
              </a:spcAft>
              <a:buFont typeface="Wingdings" pitchFamily="2" charset="2"/>
              <a:buChar char="Ø"/>
            </a:pPr>
            <a:r>
              <a:rPr lang="ro-RO" sz="2800" i="1" dirty="0" smtClean="0">
                <a:solidFill>
                  <a:srgbClr val="002060"/>
                </a:solidFill>
                <a:latin typeface="Calibri" pitchFamily="34" charset="0"/>
              </a:rPr>
              <a:t> Agenția Națională pentru Soluționarea Contestațiilor </a:t>
            </a:r>
            <a:r>
              <a:rPr lang="ro-RO" sz="2000" b="0" i="1" dirty="0" smtClean="0">
                <a:solidFill>
                  <a:srgbClr val="002060"/>
                </a:solidFill>
                <a:latin typeface="Calibri" pitchFamily="34" charset="0"/>
                <a:ea typeface="Calibri" panose="020F0502020204030204" pitchFamily="34" charset="0"/>
                <a:cs typeface="Times New Roman" panose="02020603050405020304" pitchFamily="18" charset="0"/>
                <a:hlinkClick r:id="rId9"/>
              </a:rPr>
              <a:t>http://ansc.md</a:t>
            </a:r>
            <a:r>
              <a:rPr lang="ro-RO" sz="2000" b="0" i="1" dirty="0" smtClean="0">
                <a:solidFill>
                  <a:srgbClr val="002060"/>
                </a:solidFill>
                <a:latin typeface="Calibri" pitchFamily="34" charset="0"/>
                <a:ea typeface="Calibri" panose="020F0502020204030204" pitchFamily="34" charset="0"/>
                <a:cs typeface="Times New Roman" panose="02020603050405020304" pitchFamily="18" charset="0"/>
              </a:rPr>
              <a:t> </a:t>
            </a:r>
            <a:endParaRPr lang="ru-RU" sz="2000" b="0" i="1" dirty="0" smtClean="0">
              <a:solidFill>
                <a:srgbClr val="002060"/>
              </a:solidFill>
              <a:latin typeface="Calibri" pitchFamily="34" charset="0"/>
              <a:ea typeface="Calibri" panose="020F0502020204030204" pitchFamily="34" charset="0"/>
              <a:cs typeface="Times New Roman" panose="02020603050405020304" pitchFamily="18" charset="0"/>
            </a:endParaRPr>
          </a:p>
          <a:p>
            <a:pPr>
              <a:spcAft>
                <a:spcPts val="0"/>
              </a:spcAft>
              <a:buFont typeface="Wingdings" pitchFamily="2" charset="2"/>
              <a:buChar char="Ø"/>
            </a:pPr>
            <a:r>
              <a:rPr lang="ro-RO" sz="2800" i="1" dirty="0" smtClean="0">
                <a:solidFill>
                  <a:srgbClr val="002060"/>
                </a:solidFill>
                <a:latin typeface="Calibri" pitchFamily="34" charset="0"/>
              </a:rPr>
              <a:t> Trezoreria de Stat </a:t>
            </a:r>
            <a:r>
              <a:rPr lang="ro-RO" sz="2000" b="0" i="1" dirty="0" smtClean="0">
                <a:solidFill>
                  <a:srgbClr val="002060"/>
                </a:solidFill>
                <a:latin typeface="Calibri" pitchFamily="34" charset="0"/>
                <a:ea typeface="Calibri" panose="020F0502020204030204" pitchFamily="34" charset="0"/>
                <a:cs typeface="Times New Roman" panose="02020603050405020304" pitchFamily="18" charset="0"/>
                <a:hlinkClick r:id="rId7"/>
              </a:rPr>
              <a:t>http://mf.gov.md</a:t>
            </a:r>
            <a:r>
              <a:rPr lang="ro-RO" sz="2000" b="0" i="1" dirty="0" smtClean="0">
                <a:solidFill>
                  <a:srgbClr val="002060"/>
                </a:solidFill>
                <a:latin typeface="Calibri" pitchFamily="34" charset="0"/>
                <a:ea typeface="Calibri" panose="020F0502020204030204" pitchFamily="34" charset="0"/>
                <a:cs typeface="Times New Roman" panose="02020603050405020304" pitchFamily="18" charset="0"/>
              </a:rPr>
              <a:t> </a:t>
            </a:r>
            <a:endParaRPr lang="ru-RU" sz="2000" b="0" i="1" dirty="0" smtClean="0">
              <a:solidFill>
                <a:srgbClr val="002060"/>
              </a:solidFill>
              <a:latin typeface="Calibri" pitchFamily="34" charset="0"/>
              <a:ea typeface="Calibri" panose="020F0502020204030204" pitchFamily="34" charset="0"/>
              <a:cs typeface="Times New Roman" panose="02020603050405020304" pitchFamily="18" charset="0"/>
            </a:endParaRPr>
          </a:p>
          <a:p>
            <a:pPr>
              <a:spcAft>
                <a:spcPts val="0"/>
              </a:spcAft>
              <a:buFont typeface="Wingdings" pitchFamily="2" charset="2"/>
              <a:buChar char="Ø"/>
            </a:pPr>
            <a:r>
              <a:rPr lang="ro-RO" sz="2800" i="1" dirty="0" smtClean="0">
                <a:solidFill>
                  <a:srgbClr val="002060"/>
                </a:solidFill>
                <a:latin typeface="Calibri" pitchFamily="34" charset="0"/>
              </a:rPr>
              <a:t> Inspecția Financiară </a:t>
            </a:r>
            <a:r>
              <a:rPr lang="ro-RO" sz="2000" b="0" i="1" u="sng" dirty="0" smtClean="0">
                <a:solidFill>
                  <a:srgbClr val="002060"/>
                </a:solidFill>
                <a:latin typeface="Calibri" pitchFamily="34" charset="0"/>
                <a:hlinkClick r:id="rId10"/>
              </a:rPr>
              <a:t>http://if.gov.md/</a:t>
            </a:r>
            <a:endParaRPr lang="ro-RO" sz="2000" b="0" i="1" dirty="0" smtClean="0">
              <a:solidFill>
                <a:srgbClr val="002060"/>
              </a:solidFill>
              <a:latin typeface="Calibri" pitchFamily="34" charset="0"/>
            </a:endParaRPr>
          </a:p>
          <a:p>
            <a:pPr>
              <a:buFont typeface="Wingdings" pitchFamily="2" charset="2"/>
              <a:buChar char="Ø"/>
            </a:pPr>
            <a:r>
              <a:rPr lang="ro-RO" sz="2800" i="1" dirty="0" smtClean="0">
                <a:solidFill>
                  <a:srgbClr val="002060"/>
                </a:solidFill>
                <a:latin typeface="Calibri" pitchFamily="34" charset="0"/>
              </a:rPr>
              <a:t> Curtea de Conturi </a:t>
            </a:r>
            <a:r>
              <a:rPr lang="ro-RO" sz="2000" b="0" i="1" u="sng" dirty="0" smtClean="0">
                <a:solidFill>
                  <a:srgbClr val="002060"/>
                </a:solidFill>
                <a:latin typeface="Calibri" pitchFamily="34" charset="0"/>
                <a:hlinkClick r:id="rId11"/>
              </a:rPr>
              <a:t>http://www.ccrm.md/</a:t>
            </a:r>
            <a:endParaRPr lang="ro-RO" sz="2000" b="0" i="1" u="sng" dirty="0" smtClean="0">
              <a:solidFill>
                <a:srgbClr val="002060"/>
              </a:solidFill>
              <a:latin typeface="Calibri" pitchFamily="34" charset="0"/>
            </a:endParaRPr>
          </a:p>
          <a:p>
            <a:pPr>
              <a:buFont typeface="Wingdings" pitchFamily="2" charset="2"/>
              <a:buChar char="Ø"/>
            </a:pPr>
            <a:r>
              <a:rPr lang="ro-RO" sz="2800" i="1" dirty="0" smtClean="0">
                <a:solidFill>
                  <a:srgbClr val="002060"/>
                </a:solidFill>
                <a:latin typeface="Calibri" pitchFamily="34" charset="0"/>
              </a:rPr>
              <a:t> Consiliul Concurenței </a:t>
            </a:r>
            <a:r>
              <a:rPr lang="ro-RO" sz="2000" b="0" i="1" u="sng" dirty="0" smtClean="0">
                <a:solidFill>
                  <a:srgbClr val="002060"/>
                </a:solidFill>
                <a:latin typeface="Calibri" pitchFamily="34" charset="0"/>
                <a:hlinkClick r:id="rId12"/>
              </a:rPr>
              <a:t>https://www.competition.md/</a:t>
            </a:r>
            <a:endParaRPr lang="ro-RO" sz="2000" b="0" i="1" dirty="0" smtClean="0">
              <a:solidFill>
                <a:srgbClr val="002060"/>
              </a:solidFill>
              <a:latin typeface="Calibri" pitchFamily="34" charset="0"/>
            </a:endParaRPr>
          </a:p>
          <a:p>
            <a:pPr>
              <a:buFont typeface="Wingdings" pitchFamily="2" charset="2"/>
              <a:buChar char="Ø"/>
            </a:pPr>
            <a:r>
              <a:rPr lang="ro-RO" sz="2800" i="1" dirty="0" smtClean="0">
                <a:solidFill>
                  <a:srgbClr val="002060"/>
                </a:solidFill>
                <a:latin typeface="Calibri" pitchFamily="34" charset="0"/>
              </a:rPr>
              <a:t> Centrul Național Anticorupție </a:t>
            </a:r>
            <a:r>
              <a:rPr lang="ro-RO" sz="2000" b="0" i="1" u="sng" dirty="0" smtClean="0">
                <a:solidFill>
                  <a:srgbClr val="002060"/>
                </a:solidFill>
                <a:latin typeface="Calibri" pitchFamily="34" charset="0"/>
                <a:hlinkClick r:id="rId13"/>
              </a:rPr>
              <a:t>http://cna.md/</a:t>
            </a:r>
            <a:endParaRPr lang="ro-RO" sz="2000" b="0" i="1" dirty="0" smtClean="0">
              <a:solidFill>
                <a:srgbClr val="002060"/>
              </a:solidFill>
              <a:latin typeface="Calibri" pitchFamily="34" charset="0"/>
            </a:endParaRPr>
          </a:p>
          <a:p>
            <a:pPr>
              <a:buFont typeface="Wingdings" pitchFamily="2" charset="2"/>
              <a:buChar char="Ø"/>
            </a:pPr>
            <a:r>
              <a:rPr lang="ro-RO" sz="2800" i="1" dirty="0" smtClean="0">
                <a:solidFill>
                  <a:srgbClr val="002060"/>
                </a:solidFill>
                <a:latin typeface="Calibri" pitchFamily="34" charset="0"/>
              </a:rPr>
              <a:t> Autoritatea Națională de Integritate </a:t>
            </a:r>
            <a:r>
              <a:rPr lang="ro-RO" sz="2000" b="0" i="1" u="sng" dirty="0" smtClean="0">
                <a:solidFill>
                  <a:srgbClr val="002060"/>
                </a:solidFill>
                <a:latin typeface="Calibri" pitchFamily="34" charset="0"/>
                <a:hlinkClick r:id="rId14"/>
              </a:rPr>
              <a:t>http://cni.md/</a:t>
            </a:r>
            <a:endParaRPr lang="ro-RO" sz="2000" b="0" i="1" dirty="0" smtClean="0">
              <a:solidFill>
                <a:srgbClr val="002060"/>
              </a:solidFill>
              <a:latin typeface="Calibri" pitchFamily="34" charset="0"/>
            </a:endParaRPr>
          </a:p>
          <a:p>
            <a:endParaRPr lang="ro-RO" sz="2800" i="1" dirty="0" smtClean="0"/>
          </a:p>
          <a:p>
            <a:pPr>
              <a:spcAft>
                <a:spcPts val="1200"/>
              </a:spcAft>
            </a:pPr>
            <a:endParaRPr lang="ro-RO" sz="2800" b="0" i="1" dirty="0" smtClean="0">
              <a:solidFill>
                <a:srgbClr val="002060"/>
              </a:solidFill>
              <a:latin typeface="Calibri" pitchFamily="34" charset="0"/>
            </a:endParaRPr>
          </a:p>
          <a:p>
            <a:pPr algn="just"/>
            <a:endParaRPr lang="ro-RO" sz="2000" b="0" i="1" dirty="0" smtClean="0">
              <a:solidFill>
                <a:srgbClr val="002060"/>
              </a:solidFill>
              <a:latin typeface="Calibri" pitchFamily="34" charset="0"/>
              <a:ea typeface="Calibri" panose="020F0502020204030204" pitchFamily="34" charset="0"/>
              <a:cs typeface="Times New Roman" panose="02020603050405020304" pitchFamily="18" charset="0"/>
            </a:endParaRPr>
          </a:p>
          <a:p>
            <a:pPr algn="just"/>
            <a:r>
              <a:rPr lang="ro-RO" sz="2000" b="0" i="1" dirty="0" smtClean="0">
                <a:solidFill>
                  <a:srgbClr val="002060"/>
                </a:solidFill>
                <a:latin typeface="Calibri" pitchFamily="34" charset="0"/>
                <a:ea typeface="Calibri" panose="020F0502020204030204" pitchFamily="34" charset="0"/>
                <a:cs typeface="Times New Roman" panose="02020603050405020304" pitchFamily="18" charset="0"/>
              </a:rPr>
              <a:t>Web: </a:t>
            </a:r>
            <a:r>
              <a:rPr lang="ro-RO" sz="2000" b="0" i="1" dirty="0" smtClean="0">
                <a:solidFill>
                  <a:srgbClr val="002060"/>
                </a:solidFill>
                <a:latin typeface="Calibri" pitchFamily="34" charset="0"/>
                <a:ea typeface="Calibri" panose="020F0502020204030204" pitchFamily="34" charset="0"/>
                <a:cs typeface="Times New Roman" panose="02020603050405020304" pitchFamily="18" charset="0"/>
                <a:hlinkClick r:id="rId15"/>
              </a:rPr>
              <a:t>www.mf.gov.md</a:t>
            </a:r>
            <a:r>
              <a:rPr lang="ro-RO" sz="2000" b="0" i="1" dirty="0" smtClean="0">
                <a:solidFill>
                  <a:srgbClr val="002060"/>
                </a:solidFill>
                <a:latin typeface="Calibri" pitchFamily="34" charset="0"/>
                <a:ea typeface="Calibri" panose="020F0502020204030204" pitchFamily="34" charset="0"/>
                <a:cs typeface="Times New Roman" panose="02020603050405020304" pitchFamily="18" charset="0"/>
              </a:rPr>
              <a:t> </a:t>
            </a:r>
            <a:endParaRPr lang="ru-RU" sz="2000" b="0" i="1" dirty="0">
              <a:solidFill>
                <a:srgbClr val="002060"/>
              </a:solidFill>
              <a:effectLst/>
              <a:latin typeface="Calibri"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74780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f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fcaac_logo0200p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smtClean="0">
              <a:ln>
                <a:noFill/>
              </a:ln>
              <a:solidFill>
                <a:schemeClr val="tx1"/>
              </a:solidFill>
              <a:effectLst/>
              <a:latin typeface="Arial" panose="020B0604020202020204" pitchFamily="34" charset="0"/>
            </a:endParaRPr>
          </a:p>
        </p:txBody>
      </p:sp>
      <p:sp>
        <p:nvSpPr>
          <p:cNvPr id="30" name="Footer Placeholder 2"/>
          <p:cNvSpPr>
            <a:spLocks noGrp="1"/>
          </p:cNvSpPr>
          <p:nvPr>
            <p:ph type="ftr" sz="quarter" idx="10"/>
          </p:nvPr>
        </p:nvSpPr>
        <p:spPr>
          <a:xfrm>
            <a:off x="2862776" y="6581001"/>
            <a:ext cx="3418449" cy="246221"/>
          </a:xfrm>
        </p:spPr>
        <p:txBody>
          <a:bodyPr/>
          <a:lstStyle/>
          <a:p>
            <a:r>
              <a:rPr lang="ro-RO" dirty="0" smtClean="0"/>
              <a:t>Valeriu Secaș</a:t>
            </a:r>
            <a:endParaRPr lang="de-DE" dirty="0"/>
          </a:p>
        </p:txBody>
      </p:sp>
      <p:sp>
        <p:nvSpPr>
          <p:cNvPr id="21" name="Rectangle 20"/>
          <p:cNvSpPr/>
          <p:nvPr/>
        </p:nvSpPr>
        <p:spPr>
          <a:xfrm>
            <a:off x="609600" y="1607141"/>
            <a:ext cx="8157029" cy="523220"/>
          </a:xfrm>
          <a:prstGeom prst="rect">
            <a:avLst/>
          </a:prstGeom>
        </p:spPr>
        <p:txBody>
          <a:bodyPr wrap="square">
            <a:spAutoFit/>
          </a:bodyPr>
          <a:lstStyle/>
          <a:p>
            <a:pPr algn="ctr"/>
            <a:r>
              <a:rPr lang="ro-RO" sz="2800" dirty="0" smtClean="0">
                <a:solidFill>
                  <a:srgbClr val="002060"/>
                </a:solidFill>
                <a:latin typeface="Calibri" pitchFamily="34" charset="0"/>
              </a:rPr>
              <a:t>Sistemul instituțional privind achizițiile publice</a:t>
            </a:r>
            <a:endParaRPr lang="en-US" sz="2800" b="1" dirty="0">
              <a:solidFill>
                <a:srgbClr val="002060"/>
              </a:solidFill>
              <a:latin typeface="Calibri" pitchFamily="34" charset="0"/>
            </a:endParaRPr>
          </a:p>
        </p:txBody>
      </p:sp>
      <p:sp>
        <p:nvSpPr>
          <p:cNvPr id="26" name="Прямоугольник 8"/>
          <p:cNvSpPr/>
          <p:nvPr/>
        </p:nvSpPr>
        <p:spPr>
          <a:xfrm>
            <a:off x="319314" y="2264230"/>
            <a:ext cx="8476343" cy="4001095"/>
          </a:xfrm>
          <a:prstGeom prst="rect">
            <a:avLst/>
          </a:prstGeom>
        </p:spPr>
        <p:txBody>
          <a:bodyPr wrap="square">
            <a:spAutoFit/>
          </a:bodyPr>
          <a:lstStyle/>
          <a:p>
            <a:pPr algn="just">
              <a:spcAft>
                <a:spcPts val="1200"/>
              </a:spcAft>
            </a:pPr>
            <a:r>
              <a:rPr lang="ro-RO" sz="2800" i="1" dirty="0" smtClean="0">
                <a:solidFill>
                  <a:srgbClr val="002060"/>
                </a:solidFill>
                <a:latin typeface="Calibri" pitchFamily="34" charset="0"/>
              </a:rPr>
              <a:t>Ministerul Finanțelor:</a:t>
            </a:r>
          </a:p>
          <a:p>
            <a:pPr algn="just"/>
            <a:r>
              <a:rPr lang="ro-RO" sz="2800" b="0" i="1" dirty="0" smtClean="0">
                <a:solidFill>
                  <a:srgbClr val="002060"/>
                </a:solidFill>
                <a:latin typeface="Calibri" pitchFamily="34" charset="0"/>
              </a:rPr>
              <a:t>Organ de specialitate al administraţiei publice centrale, care elaborează şi promovează politica unică a statului în domeniul finanţelor publice. Ministerul Finanțelor asigură reglementarea politicii statului în domeniul achiziţiilor publice prin elaborarea și promovarea cadrului legislativ și normativ care reglementează domeniul achiziţiilor publice.          </a:t>
            </a:r>
            <a:r>
              <a:rPr lang="en-US" sz="2800" b="0" i="1" dirty="0" smtClean="0">
                <a:solidFill>
                  <a:srgbClr val="002060"/>
                </a:solidFill>
                <a:latin typeface="Calibri" pitchFamily="34" charset="0"/>
              </a:rPr>
              <a:t> </a:t>
            </a:r>
            <a:endParaRPr lang="ro-RO" sz="2800" b="0" i="1" dirty="0" smtClean="0">
              <a:solidFill>
                <a:srgbClr val="002060"/>
              </a:solidFill>
              <a:latin typeface="Calibri" pitchFamily="34" charset="0"/>
            </a:endParaRPr>
          </a:p>
          <a:p>
            <a:pPr algn="just"/>
            <a:endParaRPr lang="ro-RO" sz="2000" b="0" i="1" dirty="0" smtClean="0">
              <a:solidFill>
                <a:srgbClr val="002060"/>
              </a:solidFill>
              <a:effectLst/>
              <a:latin typeface="Calibri"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74780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f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fcaac_logo0200p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smtClean="0">
              <a:ln>
                <a:noFill/>
              </a:ln>
              <a:solidFill>
                <a:schemeClr val="tx1"/>
              </a:solidFill>
              <a:effectLst/>
              <a:latin typeface="Arial" panose="020B0604020202020204" pitchFamily="34" charset="0"/>
            </a:endParaRPr>
          </a:p>
        </p:txBody>
      </p:sp>
      <p:sp>
        <p:nvSpPr>
          <p:cNvPr id="30" name="Footer Placeholder 2"/>
          <p:cNvSpPr>
            <a:spLocks noGrp="1"/>
          </p:cNvSpPr>
          <p:nvPr>
            <p:ph type="ftr" sz="quarter" idx="10"/>
          </p:nvPr>
        </p:nvSpPr>
        <p:spPr>
          <a:xfrm>
            <a:off x="2862776" y="6581001"/>
            <a:ext cx="3418449" cy="246221"/>
          </a:xfrm>
        </p:spPr>
        <p:txBody>
          <a:bodyPr/>
          <a:lstStyle/>
          <a:p>
            <a:r>
              <a:rPr lang="ro-RO" dirty="0" smtClean="0"/>
              <a:t>Valeriu Secaș</a:t>
            </a:r>
            <a:endParaRPr lang="de-DE" dirty="0"/>
          </a:p>
        </p:txBody>
      </p:sp>
      <p:sp>
        <p:nvSpPr>
          <p:cNvPr id="21" name="Rectangle 20"/>
          <p:cNvSpPr/>
          <p:nvPr/>
        </p:nvSpPr>
        <p:spPr>
          <a:xfrm>
            <a:off x="609600" y="1607141"/>
            <a:ext cx="8157029" cy="523220"/>
          </a:xfrm>
          <a:prstGeom prst="rect">
            <a:avLst/>
          </a:prstGeom>
        </p:spPr>
        <p:txBody>
          <a:bodyPr wrap="square">
            <a:spAutoFit/>
          </a:bodyPr>
          <a:lstStyle/>
          <a:p>
            <a:pPr algn="ctr"/>
            <a:r>
              <a:rPr lang="ro-RO" sz="2800" dirty="0" smtClean="0">
                <a:solidFill>
                  <a:srgbClr val="002060"/>
                </a:solidFill>
                <a:latin typeface="Calibri" pitchFamily="34" charset="0"/>
              </a:rPr>
              <a:t>Sistemul instituțional privind achizițiile publice</a:t>
            </a:r>
            <a:endParaRPr lang="en-US" sz="2800" b="1" dirty="0">
              <a:solidFill>
                <a:srgbClr val="002060"/>
              </a:solidFill>
              <a:latin typeface="Calibri" pitchFamily="34" charset="0"/>
            </a:endParaRPr>
          </a:p>
        </p:txBody>
      </p:sp>
      <p:sp>
        <p:nvSpPr>
          <p:cNvPr id="26" name="Прямоугольник 8"/>
          <p:cNvSpPr/>
          <p:nvPr/>
        </p:nvSpPr>
        <p:spPr>
          <a:xfrm>
            <a:off x="319314" y="2264230"/>
            <a:ext cx="8476343" cy="4001095"/>
          </a:xfrm>
          <a:prstGeom prst="rect">
            <a:avLst/>
          </a:prstGeom>
        </p:spPr>
        <p:txBody>
          <a:bodyPr wrap="square">
            <a:spAutoFit/>
          </a:bodyPr>
          <a:lstStyle/>
          <a:p>
            <a:pPr>
              <a:spcAft>
                <a:spcPts val="1200"/>
              </a:spcAft>
            </a:pPr>
            <a:r>
              <a:rPr lang="ro-RO" sz="2800" i="1" dirty="0" smtClean="0">
                <a:solidFill>
                  <a:srgbClr val="002060"/>
                </a:solidFill>
                <a:latin typeface="Calibri" pitchFamily="34" charset="0"/>
              </a:rPr>
              <a:t>Agenția Națională pentru Soluționarea Contestațiilor:</a:t>
            </a:r>
          </a:p>
          <a:p>
            <a:pPr algn="just"/>
            <a:r>
              <a:rPr lang="ro-RO" sz="2800" b="0" i="1" dirty="0" smtClean="0">
                <a:solidFill>
                  <a:srgbClr val="002060"/>
                </a:solidFill>
                <a:latin typeface="Calibri" pitchFamily="34" charset="0"/>
              </a:rPr>
              <a:t>Autoritate publică autonomă şi independentă faţă de alte autorităţi publice, faţă de persoane fizice şi juridice, care examinează contestaţiile formulate în cadrul procedurilor de achiziţie publică, avînd obligația de a apăra drepturile și interesele legitime ale tuturor părților implicate în contestaţiile trimise spre soluționare fără nicio privilegiere sau discriminare.</a:t>
            </a:r>
          </a:p>
          <a:p>
            <a:pPr algn="just"/>
            <a:endParaRPr lang="ro-RO" sz="2000" b="0" i="1" dirty="0" smtClean="0">
              <a:solidFill>
                <a:srgbClr val="002060"/>
              </a:solidFill>
              <a:latin typeface="Calibri"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74780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f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fcaac_logo0200p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smtClean="0">
              <a:ln>
                <a:noFill/>
              </a:ln>
              <a:solidFill>
                <a:schemeClr val="tx1"/>
              </a:solidFill>
              <a:effectLst/>
              <a:latin typeface="Arial" panose="020B0604020202020204" pitchFamily="34" charset="0"/>
            </a:endParaRPr>
          </a:p>
        </p:txBody>
      </p:sp>
      <p:sp>
        <p:nvSpPr>
          <p:cNvPr id="30" name="Footer Placeholder 2"/>
          <p:cNvSpPr>
            <a:spLocks noGrp="1"/>
          </p:cNvSpPr>
          <p:nvPr>
            <p:ph type="ftr" sz="quarter" idx="10"/>
          </p:nvPr>
        </p:nvSpPr>
        <p:spPr>
          <a:xfrm>
            <a:off x="2862776" y="6581001"/>
            <a:ext cx="3418449" cy="246221"/>
          </a:xfrm>
        </p:spPr>
        <p:txBody>
          <a:bodyPr/>
          <a:lstStyle/>
          <a:p>
            <a:r>
              <a:rPr lang="ro-RO" dirty="0" smtClean="0"/>
              <a:t>Valeriu Secaș</a:t>
            </a:r>
            <a:endParaRPr lang="de-DE" dirty="0"/>
          </a:p>
        </p:txBody>
      </p:sp>
      <p:sp>
        <p:nvSpPr>
          <p:cNvPr id="21" name="Rectangle 20"/>
          <p:cNvSpPr/>
          <p:nvPr/>
        </p:nvSpPr>
        <p:spPr>
          <a:xfrm>
            <a:off x="609600" y="1607141"/>
            <a:ext cx="8157029" cy="523220"/>
          </a:xfrm>
          <a:prstGeom prst="rect">
            <a:avLst/>
          </a:prstGeom>
        </p:spPr>
        <p:txBody>
          <a:bodyPr wrap="square">
            <a:spAutoFit/>
          </a:bodyPr>
          <a:lstStyle/>
          <a:p>
            <a:pPr algn="ctr"/>
            <a:r>
              <a:rPr lang="ro-RO" sz="2800" dirty="0" smtClean="0">
                <a:solidFill>
                  <a:srgbClr val="002060"/>
                </a:solidFill>
                <a:latin typeface="Calibri" pitchFamily="34" charset="0"/>
              </a:rPr>
              <a:t>Sistemul instituțional privind achizițiile publice</a:t>
            </a:r>
            <a:endParaRPr lang="en-US" sz="2800" b="1" dirty="0">
              <a:solidFill>
                <a:srgbClr val="002060"/>
              </a:solidFill>
              <a:latin typeface="Calibri" pitchFamily="34" charset="0"/>
            </a:endParaRPr>
          </a:p>
        </p:txBody>
      </p:sp>
      <p:sp>
        <p:nvSpPr>
          <p:cNvPr id="26" name="Прямоугольник 8"/>
          <p:cNvSpPr/>
          <p:nvPr/>
        </p:nvSpPr>
        <p:spPr>
          <a:xfrm>
            <a:off x="319314" y="2264230"/>
            <a:ext cx="8476343" cy="2708434"/>
          </a:xfrm>
          <a:prstGeom prst="rect">
            <a:avLst/>
          </a:prstGeom>
        </p:spPr>
        <p:txBody>
          <a:bodyPr wrap="square">
            <a:spAutoFit/>
          </a:bodyPr>
          <a:lstStyle/>
          <a:p>
            <a:pPr>
              <a:spcAft>
                <a:spcPts val="1200"/>
              </a:spcAft>
            </a:pPr>
            <a:r>
              <a:rPr lang="ro-RO" sz="2800" i="1" dirty="0" smtClean="0">
                <a:solidFill>
                  <a:srgbClr val="002060"/>
                </a:solidFill>
                <a:latin typeface="Calibri" pitchFamily="34" charset="0"/>
              </a:rPr>
              <a:t>Trezoreria de Stat:</a:t>
            </a:r>
          </a:p>
          <a:p>
            <a:pPr algn="just"/>
            <a:r>
              <a:rPr lang="ro-RO" sz="2800" b="0" i="1" dirty="0" smtClean="0">
                <a:solidFill>
                  <a:srgbClr val="002060"/>
                </a:solidFill>
                <a:latin typeface="Calibri" pitchFamily="34" charset="0"/>
              </a:rPr>
              <a:t>Direcţie generală în cadrul aparatului central al Ministerului Finanţelor. Misiunea Trezoreriei de Stat constă în elaborarea și implementarea politicii statului în domeniul gestionării și transparenței finanţelor publice. </a:t>
            </a:r>
          </a:p>
          <a:p>
            <a:pPr algn="just"/>
            <a:endParaRPr lang="ro-RO" sz="2000" b="0" i="1" dirty="0" smtClean="0">
              <a:solidFill>
                <a:srgbClr val="002060"/>
              </a:solidFill>
              <a:latin typeface="Calibri"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74780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f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fcaac_logo0200p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smtClean="0">
              <a:ln>
                <a:noFill/>
              </a:ln>
              <a:solidFill>
                <a:schemeClr val="tx1"/>
              </a:solidFill>
              <a:effectLst/>
              <a:latin typeface="Arial" panose="020B0604020202020204" pitchFamily="34" charset="0"/>
            </a:endParaRPr>
          </a:p>
        </p:txBody>
      </p:sp>
      <p:sp>
        <p:nvSpPr>
          <p:cNvPr id="30" name="Footer Placeholder 2"/>
          <p:cNvSpPr>
            <a:spLocks noGrp="1"/>
          </p:cNvSpPr>
          <p:nvPr>
            <p:ph type="ftr" sz="quarter" idx="10"/>
          </p:nvPr>
        </p:nvSpPr>
        <p:spPr>
          <a:xfrm>
            <a:off x="2862776" y="6581001"/>
            <a:ext cx="3418449" cy="246221"/>
          </a:xfrm>
        </p:spPr>
        <p:txBody>
          <a:bodyPr/>
          <a:lstStyle/>
          <a:p>
            <a:r>
              <a:rPr lang="ro-RO" dirty="0" smtClean="0"/>
              <a:t>Valeriu Secaș</a:t>
            </a:r>
            <a:endParaRPr lang="de-DE" dirty="0"/>
          </a:p>
        </p:txBody>
      </p:sp>
      <p:sp>
        <p:nvSpPr>
          <p:cNvPr id="21" name="Rectangle 20"/>
          <p:cNvSpPr/>
          <p:nvPr/>
        </p:nvSpPr>
        <p:spPr>
          <a:xfrm>
            <a:off x="609600" y="1607141"/>
            <a:ext cx="8157029" cy="523220"/>
          </a:xfrm>
          <a:prstGeom prst="rect">
            <a:avLst/>
          </a:prstGeom>
        </p:spPr>
        <p:txBody>
          <a:bodyPr wrap="square">
            <a:spAutoFit/>
          </a:bodyPr>
          <a:lstStyle/>
          <a:p>
            <a:pPr algn="ctr"/>
            <a:r>
              <a:rPr lang="ro-RO" sz="2800" dirty="0" smtClean="0">
                <a:solidFill>
                  <a:srgbClr val="002060"/>
                </a:solidFill>
                <a:latin typeface="Calibri" pitchFamily="34" charset="0"/>
              </a:rPr>
              <a:t>Sistemul instituțional privind achizițiile publice</a:t>
            </a:r>
            <a:endParaRPr lang="en-US" sz="2800" b="1" dirty="0">
              <a:solidFill>
                <a:srgbClr val="002060"/>
              </a:solidFill>
              <a:latin typeface="Calibri" pitchFamily="34" charset="0"/>
            </a:endParaRPr>
          </a:p>
        </p:txBody>
      </p:sp>
      <p:sp>
        <p:nvSpPr>
          <p:cNvPr id="26" name="Прямоугольник 8"/>
          <p:cNvSpPr/>
          <p:nvPr/>
        </p:nvSpPr>
        <p:spPr>
          <a:xfrm>
            <a:off x="319314" y="2264230"/>
            <a:ext cx="8476343" cy="4555093"/>
          </a:xfrm>
          <a:prstGeom prst="rect">
            <a:avLst/>
          </a:prstGeom>
        </p:spPr>
        <p:txBody>
          <a:bodyPr wrap="square">
            <a:spAutoFit/>
          </a:bodyPr>
          <a:lstStyle/>
          <a:p>
            <a:pPr algn="just">
              <a:spcAft>
                <a:spcPts val="1200"/>
              </a:spcAft>
            </a:pPr>
            <a:r>
              <a:rPr lang="ro-RO" sz="2800" i="1" dirty="0" smtClean="0">
                <a:solidFill>
                  <a:srgbClr val="002060"/>
                </a:solidFill>
                <a:latin typeface="Calibri" pitchFamily="34" charset="0"/>
              </a:rPr>
              <a:t>Agenția Achiziții Publice:</a:t>
            </a:r>
          </a:p>
          <a:p>
            <a:pPr algn="just"/>
            <a:r>
              <a:rPr lang="ro-RO" sz="2800" b="0" i="1" dirty="0" smtClean="0">
                <a:solidFill>
                  <a:srgbClr val="002060"/>
                </a:solidFill>
                <a:latin typeface="Calibri" pitchFamily="34" charset="0"/>
              </a:rPr>
              <a:t>Autoritate administrativă de specialitate în subordinea Ministerului Finanţelor, constituită în scopul efectuării supravegherii, controlului ex-post și coordonării interramurale în domeniul achizițiilor publice. </a:t>
            </a:r>
          </a:p>
          <a:p>
            <a:pPr algn="just"/>
            <a:r>
              <a:rPr lang="ro-RO" sz="2800" b="0" i="1" dirty="0" smtClean="0">
                <a:solidFill>
                  <a:srgbClr val="002060"/>
                </a:solidFill>
                <a:latin typeface="Calibri" pitchFamily="34" charset="0"/>
              </a:rPr>
              <a:t>Misiunea Agenţiei Achiziţii Publice constă în implementarea coerentă a politicii statului în domeniul achiziţiilor publice şi procesul de armonizare treptată a legislaţiei naţionale cu legislaţia comunitară.</a:t>
            </a:r>
          </a:p>
          <a:p>
            <a:pPr algn="just"/>
            <a:endParaRPr lang="ru-RU" sz="2800" b="0" i="1" dirty="0">
              <a:solidFill>
                <a:srgbClr val="002060"/>
              </a:solidFill>
              <a:effectLst/>
              <a:latin typeface="Calibri"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74780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f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fcaac_logo0200p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smtClean="0">
              <a:ln>
                <a:noFill/>
              </a:ln>
              <a:solidFill>
                <a:schemeClr val="tx1"/>
              </a:solidFill>
              <a:effectLst/>
              <a:latin typeface="Arial" panose="020B0604020202020204" pitchFamily="34" charset="0"/>
            </a:endParaRPr>
          </a:p>
        </p:txBody>
      </p:sp>
      <p:sp>
        <p:nvSpPr>
          <p:cNvPr id="30" name="Footer Placeholder 2"/>
          <p:cNvSpPr>
            <a:spLocks noGrp="1"/>
          </p:cNvSpPr>
          <p:nvPr>
            <p:ph type="ftr" sz="quarter" idx="10"/>
          </p:nvPr>
        </p:nvSpPr>
        <p:spPr>
          <a:xfrm>
            <a:off x="2862776" y="6581001"/>
            <a:ext cx="3418449" cy="246221"/>
          </a:xfrm>
        </p:spPr>
        <p:txBody>
          <a:bodyPr/>
          <a:lstStyle/>
          <a:p>
            <a:r>
              <a:rPr lang="ro-RO" dirty="0" smtClean="0"/>
              <a:t>Valeriu Secaș</a:t>
            </a:r>
            <a:endParaRPr lang="de-DE" dirty="0"/>
          </a:p>
        </p:txBody>
      </p:sp>
      <p:sp>
        <p:nvSpPr>
          <p:cNvPr id="21" name="Rectangle 20"/>
          <p:cNvSpPr/>
          <p:nvPr/>
        </p:nvSpPr>
        <p:spPr>
          <a:xfrm>
            <a:off x="609600" y="1607141"/>
            <a:ext cx="8157029" cy="523220"/>
          </a:xfrm>
          <a:prstGeom prst="rect">
            <a:avLst/>
          </a:prstGeom>
        </p:spPr>
        <p:txBody>
          <a:bodyPr wrap="square">
            <a:spAutoFit/>
          </a:bodyPr>
          <a:lstStyle/>
          <a:p>
            <a:pPr algn="ctr"/>
            <a:r>
              <a:rPr lang="ro-RO" sz="2800" dirty="0" smtClean="0">
                <a:solidFill>
                  <a:srgbClr val="002060"/>
                </a:solidFill>
                <a:latin typeface="Calibri" pitchFamily="34" charset="0"/>
              </a:rPr>
              <a:t>Atribuțiile de bază ale Agenției Achiziții Publice</a:t>
            </a:r>
            <a:endParaRPr lang="en-US" sz="2800" b="1" dirty="0">
              <a:solidFill>
                <a:srgbClr val="002060"/>
              </a:solidFill>
              <a:latin typeface="Calibri" pitchFamily="34" charset="0"/>
            </a:endParaRPr>
          </a:p>
        </p:txBody>
      </p:sp>
      <p:sp>
        <p:nvSpPr>
          <p:cNvPr id="26" name="Прямоугольник 8"/>
          <p:cNvSpPr/>
          <p:nvPr/>
        </p:nvSpPr>
        <p:spPr>
          <a:xfrm>
            <a:off x="319314" y="2264230"/>
            <a:ext cx="8476343" cy="4124206"/>
          </a:xfrm>
          <a:prstGeom prst="rect">
            <a:avLst/>
          </a:prstGeom>
        </p:spPr>
        <p:txBody>
          <a:bodyPr wrap="square">
            <a:spAutoFit/>
          </a:bodyPr>
          <a:lstStyle/>
          <a:p>
            <a:pPr marL="342900" lvl="0" indent="-342900" algn="just">
              <a:spcAft>
                <a:spcPts val="600"/>
              </a:spcAft>
              <a:buFont typeface="Wingdings" pitchFamily="2" charset="2"/>
              <a:buChar char="ü"/>
            </a:pPr>
            <a:r>
              <a:rPr lang="ro-RO" sz="2800" b="0" i="1" dirty="0" smtClean="0">
                <a:solidFill>
                  <a:srgbClr val="002060"/>
                </a:solidFill>
                <a:latin typeface="Calibri" panose="020F0502020204030204" pitchFamily="34" charset="0"/>
              </a:rPr>
              <a:t>implementează actele normative şi elaborează propuneri de modificare şi completare a legislaţiei;</a:t>
            </a:r>
          </a:p>
          <a:p>
            <a:pPr marL="342900" lvl="0" indent="-342900" algn="just">
              <a:spcAft>
                <a:spcPts val="600"/>
              </a:spcAft>
              <a:buFont typeface="Wingdings" pitchFamily="2" charset="2"/>
              <a:buChar char="ü"/>
            </a:pPr>
            <a:r>
              <a:rPr lang="ro-RO" sz="2800" b="0" i="1" dirty="0" smtClean="0">
                <a:solidFill>
                  <a:srgbClr val="002060"/>
                </a:solidFill>
                <a:latin typeface="Calibri" panose="020F0502020204030204" pitchFamily="34" charset="0"/>
              </a:rPr>
              <a:t>coordonează, monitorizează și evaluează modul în care autorităţile contractante respectă procedurile de achiziţie publică şi de atribuire a contractelor de achiziţii publice;</a:t>
            </a:r>
          </a:p>
          <a:p>
            <a:pPr marL="342900" lvl="0" indent="-342900" algn="just">
              <a:spcAft>
                <a:spcPts val="600"/>
              </a:spcAft>
              <a:buFont typeface="Wingdings" pitchFamily="2" charset="2"/>
              <a:buChar char="ü"/>
            </a:pPr>
            <a:r>
              <a:rPr lang="ro-RO" sz="2800" b="0" i="1" dirty="0" smtClean="0">
                <a:solidFill>
                  <a:srgbClr val="002060"/>
                </a:solidFill>
                <a:latin typeface="Calibri" panose="020F0502020204030204" pitchFamily="34" charset="0"/>
              </a:rPr>
              <a:t>întocmeşte, actualizează şi menţine Lista operatorilor economici calificaţi şi Lista de interdicţie a operatorilor economici;</a:t>
            </a:r>
          </a:p>
        </p:txBody>
      </p:sp>
    </p:spTree>
    <p:extLst>
      <p:ext uri="{BB962C8B-B14F-4D97-AF65-F5344CB8AC3E}">
        <p14:creationId xmlns:p14="http://schemas.microsoft.com/office/powerpoint/2010/main" val="657478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Valeriu Secaș</a:t>
            </a:r>
            <a:endParaRPr lang="de-DE" dirty="0"/>
          </a:p>
        </p:txBody>
      </p:sp>
      <p:sp>
        <p:nvSpPr>
          <p:cNvPr id="4" name="Date Placeholder 3"/>
          <p:cNvSpPr>
            <a:spLocks noGrp="1"/>
          </p:cNvSpPr>
          <p:nvPr>
            <p:ph type="dt" sz="half" idx="11"/>
          </p:nvPr>
        </p:nvSpPr>
        <p:spPr/>
        <p:txBody>
          <a:bodyPr/>
          <a:lstStyle/>
          <a:p>
            <a:endParaRPr lang="en-GB" noProof="0" dirty="0"/>
          </a:p>
        </p:txBody>
      </p:sp>
      <p:sp>
        <p:nvSpPr>
          <p:cNvPr id="7" name="Titel 15"/>
          <p:cNvSpPr>
            <a:spLocks noGrp="1"/>
          </p:cNvSpPr>
          <p:nvPr>
            <p:ph type="title"/>
          </p:nvPr>
        </p:nvSpPr>
        <p:spPr>
          <a:xfrm>
            <a:off x="148741" y="1582058"/>
            <a:ext cx="8839199" cy="4679418"/>
          </a:xfrm>
        </p:spPr>
        <p:txBody>
          <a:bodyPr/>
          <a:lstStyle/>
          <a:p>
            <a:r>
              <a:rPr lang="ro-RO" sz="2800" b="1" i="1" dirty="0" smtClean="0">
                <a:solidFill>
                  <a:srgbClr val="002060"/>
                </a:solidFill>
                <a:latin typeface="Calibri" pitchFamily="34" charset="0"/>
              </a:rPr>
              <a:t>Achiziția publică </a:t>
            </a:r>
            <a:r>
              <a:rPr lang="ro-RO" sz="2800" i="1" dirty="0" smtClean="0">
                <a:solidFill>
                  <a:srgbClr val="002060"/>
                </a:solidFill>
                <a:latin typeface="Calibri" pitchFamily="34" charset="0"/>
              </a:rPr>
              <a:t>-  procurare de bunuri, executare de lucrări sau prestare de servicii pentru necesităţile uneia sau mai multor autorităţi contractante. </a:t>
            </a:r>
            <a:br>
              <a:rPr lang="ro-RO" sz="2800" i="1" dirty="0" smtClean="0">
                <a:solidFill>
                  <a:srgbClr val="002060"/>
                </a:solidFill>
                <a:latin typeface="Calibri" pitchFamily="34" charset="0"/>
              </a:rPr>
            </a:br>
            <a:r>
              <a:rPr lang="ro-RO" sz="2800" b="1" i="1" dirty="0" smtClean="0">
                <a:solidFill>
                  <a:srgbClr val="002060"/>
                </a:solidFill>
                <a:latin typeface="Calibri" pitchFamily="34" charset="0"/>
              </a:rPr>
              <a:t>Procesul de achiziție publică </a:t>
            </a:r>
            <a:r>
              <a:rPr lang="ro-RO" sz="2800" i="1" dirty="0" smtClean="0">
                <a:solidFill>
                  <a:srgbClr val="002060"/>
                </a:solidFill>
                <a:latin typeface="Calibri" pitchFamily="34" charset="0"/>
              </a:rPr>
              <a:t>- o succesiune de etape şi operațiuni prin care se dobîndește definitiv sau temporar un produs, un serviciu sau o lucrare în urma atribuirii unui contract de achiziții publice, în scopul îndeplinirii unui interes public. </a:t>
            </a:r>
            <a:endParaRPr lang="ro-RO" sz="2800" b="1" i="1" dirty="0">
              <a:solidFill>
                <a:srgbClr val="002060"/>
              </a:solidFill>
              <a:latin typeface="Calibri" pitchFamily="34" charset="0"/>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14" name="Diagram 13"/>
          <p:cNvGraphicFramePr/>
          <p:nvPr/>
        </p:nvGraphicFramePr>
        <p:xfrm>
          <a:off x="1016000" y="4470400"/>
          <a:ext cx="7213599" cy="22061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1954109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f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fcaac_logo0200p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smtClean="0">
              <a:ln>
                <a:noFill/>
              </a:ln>
              <a:solidFill>
                <a:schemeClr val="tx1"/>
              </a:solidFill>
              <a:effectLst/>
              <a:latin typeface="Arial" panose="020B0604020202020204" pitchFamily="34" charset="0"/>
            </a:endParaRPr>
          </a:p>
        </p:txBody>
      </p:sp>
      <p:sp>
        <p:nvSpPr>
          <p:cNvPr id="30" name="Footer Placeholder 2"/>
          <p:cNvSpPr>
            <a:spLocks noGrp="1"/>
          </p:cNvSpPr>
          <p:nvPr>
            <p:ph type="ftr" sz="quarter" idx="10"/>
          </p:nvPr>
        </p:nvSpPr>
        <p:spPr>
          <a:xfrm>
            <a:off x="2862776" y="6581001"/>
            <a:ext cx="3418449" cy="246221"/>
          </a:xfrm>
        </p:spPr>
        <p:txBody>
          <a:bodyPr/>
          <a:lstStyle/>
          <a:p>
            <a:r>
              <a:rPr lang="ro-RO" dirty="0" smtClean="0"/>
              <a:t>Valeriu Secaș</a:t>
            </a:r>
            <a:endParaRPr lang="de-DE" dirty="0"/>
          </a:p>
        </p:txBody>
      </p:sp>
      <p:sp>
        <p:nvSpPr>
          <p:cNvPr id="21" name="Rectangle 20"/>
          <p:cNvSpPr/>
          <p:nvPr/>
        </p:nvSpPr>
        <p:spPr>
          <a:xfrm>
            <a:off x="609600" y="1607141"/>
            <a:ext cx="8157029" cy="523220"/>
          </a:xfrm>
          <a:prstGeom prst="rect">
            <a:avLst/>
          </a:prstGeom>
        </p:spPr>
        <p:txBody>
          <a:bodyPr wrap="square">
            <a:spAutoFit/>
          </a:bodyPr>
          <a:lstStyle/>
          <a:p>
            <a:pPr algn="ctr"/>
            <a:r>
              <a:rPr lang="ro-RO" sz="2800" dirty="0" smtClean="0">
                <a:solidFill>
                  <a:srgbClr val="002060"/>
                </a:solidFill>
                <a:latin typeface="Calibri" pitchFamily="34" charset="0"/>
              </a:rPr>
              <a:t>Atribuțiile de bază ale Agenției Achiziții Publice</a:t>
            </a:r>
            <a:endParaRPr lang="en-US" sz="2800" b="1" dirty="0">
              <a:solidFill>
                <a:srgbClr val="002060"/>
              </a:solidFill>
              <a:latin typeface="Calibri" pitchFamily="34" charset="0"/>
            </a:endParaRPr>
          </a:p>
        </p:txBody>
      </p:sp>
      <p:sp>
        <p:nvSpPr>
          <p:cNvPr id="26" name="Прямоугольник 8"/>
          <p:cNvSpPr/>
          <p:nvPr/>
        </p:nvSpPr>
        <p:spPr>
          <a:xfrm>
            <a:off x="319314" y="2264230"/>
            <a:ext cx="8476343" cy="3339376"/>
          </a:xfrm>
          <a:prstGeom prst="rect">
            <a:avLst/>
          </a:prstGeom>
        </p:spPr>
        <p:txBody>
          <a:bodyPr wrap="square">
            <a:spAutoFit/>
          </a:bodyPr>
          <a:lstStyle/>
          <a:p>
            <a:pPr lvl="0" algn="just">
              <a:spcAft>
                <a:spcPts val="600"/>
              </a:spcAft>
              <a:buFont typeface="Wingdings" pitchFamily="2" charset="2"/>
              <a:buChar char="ü"/>
            </a:pPr>
            <a:r>
              <a:rPr lang="ro-RO" sz="2800" b="0" i="1" dirty="0" smtClean="0">
                <a:solidFill>
                  <a:srgbClr val="002060"/>
                </a:solidFill>
                <a:latin typeface="Calibri" panose="020F0502020204030204" pitchFamily="34" charset="0"/>
              </a:rPr>
              <a:t>examinează dările de seamă;</a:t>
            </a:r>
          </a:p>
          <a:p>
            <a:pPr lvl="0" algn="just">
              <a:spcAft>
                <a:spcPts val="600"/>
              </a:spcAft>
              <a:buFont typeface="Wingdings" pitchFamily="2" charset="2"/>
              <a:buChar char="ü"/>
            </a:pPr>
            <a:r>
              <a:rPr lang="ro-RO" sz="2800" b="0" i="1" dirty="0" smtClean="0">
                <a:solidFill>
                  <a:srgbClr val="002060"/>
                </a:solidFill>
                <a:latin typeface="Calibri" panose="020F0502020204030204" pitchFamily="34" charset="0"/>
              </a:rPr>
              <a:t>solicită reexaminarea rezultatelor procedurilor;</a:t>
            </a:r>
          </a:p>
          <a:p>
            <a:pPr lvl="0" algn="just">
              <a:spcAft>
                <a:spcPts val="600"/>
              </a:spcAft>
              <a:buFont typeface="Wingdings" pitchFamily="2" charset="2"/>
              <a:buChar char="ü"/>
            </a:pPr>
            <a:r>
              <a:rPr lang="ro-RO" sz="2800" b="0" i="1" dirty="0" smtClean="0">
                <a:solidFill>
                  <a:srgbClr val="002060"/>
                </a:solidFill>
                <a:latin typeface="Calibri" panose="020F0502020204030204" pitchFamily="34" charset="0"/>
              </a:rPr>
              <a:t>gestionează SIA „RSAP” și editează Buletinul achiziţiilor publice;</a:t>
            </a:r>
          </a:p>
          <a:p>
            <a:pPr lvl="0" algn="just">
              <a:spcAft>
                <a:spcPts val="600"/>
              </a:spcAft>
              <a:buFont typeface="Wingdings" pitchFamily="2" charset="2"/>
              <a:buChar char="ü"/>
            </a:pPr>
            <a:r>
              <a:rPr lang="ro-RO" sz="2800" b="0" i="1" dirty="0" smtClean="0">
                <a:solidFill>
                  <a:srgbClr val="002060"/>
                </a:solidFill>
                <a:latin typeface="Calibri" panose="020F0502020204030204" pitchFamily="34" charset="0"/>
              </a:rPr>
              <a:t>acordă autorităţilor contractante ajutor metodologic şi consultaţii, iniţiază şi susţine acţiunile de instruire a personalului autorităţilor contractante;</a:t>
            </a:r>
          </a:p>
        </p:txBody>
      </p:sp>
    </p:spTree>
    <p:extLst>
      <p:ext uri="{BB962C8B-B14F-4D97-AF65-F5344CB8AC3E}">
        <p14:creationId xmlns:p14="http://schemas.microsoft.com/office/powerpoint/2010/main" val="6574780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f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fcaac_logo0200p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smtClean="0">
              <a:ln>
                <a:noFill/>
              </a:ln>
              <a:solidFill>
                <a:schemeClr val="tx1"/>
              </a:solidFill>
              <a:effectLst/>
              <a:latin typeface="Arial" panose="020B0604020202020204" pitchFamily="34" charset="0"/>
            </a:endParaRPr>
          </a:p>
        </p:txBody>
      </p:sp>
      <p:sp>
        <p:nvSpPr>
          <p:cNvPr id="30" name="Footer Placeholder 2"/>
          <p:cNvSpPr>
            <a:spLocks noGrp="1"/>
          </p:cNvSpPr>
          <p:nvPr>
            <p:ph type="ftr" sz="quarter" idx="10"/>
          </p:nvPr>
        </p:nvSpPr>
        <p:spPr>
          <a:xfrm>
            <a:off x="2862776" y="6581001"/>
            <a:ext cx="3418449" cy="246221"/>
          </a:xfrm>
        </p:spPr>
        <p:txBody>
          <a:bodyPr/>
          <a:lstStyle/>
          <a:p>
            <a:r>
              <a:rPr lang="ro-RO" dirty="0" smtClean="0"/>
              <a:t>Valeriu Secaș</a:t>
            </a:r>
            <a:endParaRPr lang="de-DE" dirty="0"/>
          </a:p>
        </p:txBody>
      </p:sp>
      <p:sp>
        <p:nvSpPr>
          <p:cNvPr id="21" name="Rectangle 20"/>
          <p:cNvSpPr/>
          <p:nvPr/>
        </p:nvSpPr>
        <p:spPr>
          <a:xfrm>
            <a:off x="609600" y="1607141"/>
            <a:ext cx="8157029" cy="523220"/>
          </a:xfrm>
          <a:prstGeom prst="rect">
            <a:avLst/>
          </a:prstGeom>
        </p:spPr>
        <p:txBody>
          <a:bodyPr wrap="square">
            <a:spAutoFit/>
          </a:bodyPr>
          <a:lstStyle/>
          <a:p>
            <a:pPr algn="ctr"/>
            <a:r>
              <a:rPr lang="ro-RO" sz="2800" dirty="0" smtClean="0">
                <a:solidFill>
                  <a:srgbClr val="002060"/>
                </a:solidFill>
                <a:latin typeface="Calibri" pitchFamily="34" charset="0"/>
              </a:rPr>
              <a:t>Atribuțiile de bază ale Agenției Achiziții Publice</a:t>
            </a:r>
            <a:endParaRPr lang="en-US" sz="2800" b="1" dirty="0">
              <a:solidFill>
                <a:srgbClr val="002060"/>
              </a:solidFill>
              <a:latin typeface="Calibri" pitchFamily="34" charset="0"/>
            </a:endParaRPr>
          </a:p>
        </p:txBody>
      </p:sp>
      <p:sp>
        <p:nvSpPr>
          <p:cNvPr id="26" name="Прямоугольник 8"/>
          <p:cNvSpPr/>
          <p:nvPr/>
        </p:nvSpPr>
        <p:spPr>
          <a:xfrm>
            <a:off x="319314" y="2264230"/>
            <a:ext cx="8476343" cy="3262432"/>
          </a:xfrm>
          <a:prstGeom prst="rect">
            <a:avLst/>
          </a:prstGeom>
        </p:spPr>
        <p:txBody>
          <a:bodyPr wrap="square">
            <a:spAutoFit/>
          </a:bodyPr>
          <a:lstStyle/>
          <a:p>
            <a:pPr marL="457200" indent="-457200" algn="just">
              <a:spcAft>
                <a:spcPts val="600"/>
              </a:spcAft>
              <a:buFont typeface="Wingdings" pitchFamily="2" charset="2"/>
              <a:buChar char="ü"/>
            </a:pPr>
            <a:r>
              <a:rPr lang="ro-RO" sz="2800" b="0" i="1" dirty="0" smtClean="0">
                <a:solidFill>
                  <a:srgbClr val="002060"/>
                </a:solidFill>
                <a:latin typeface="Calibri" panose="020F0502020204030204" pitchFamily="34" charset="0"/>
              </a:rPr>
              <a:t>elaborează rapoarte şi analize statistice;</a:t>
            </a:r>
          </a:p>
          <a:p>
            <a:pPr marL="457200" lvl="0" indent="-457200" algn="just">
              <a:spcAft>
                <a:spcPts val="600"/>
              </a:spcAft>
              <a:buFont typeface="Wingdings" pitchFamily="2" charset="2"/>
              <a:buChar char="ü"/>
            </a:pPr>
            <a:r>
              <a:rPr lang="ro-RO" sz="2800" b="0" i="1" dirty="0" smtClean="0">
                <a:solidFill>
                  <a:srgbClr val="002060"/>
                </a:solidFill>
                <a:latin typeface="Calibri" panose="020F0502020204030204" pitchFamily="34" charset="0"/>
              </a:rPr>
              <a:t>solicită şi obţine de la organele competente informaţii despre operatorii economici participanţi la procedurile de achiziţie publică, precum şi orice informaţie necesară exercitării atribuţiilor;</a:t>
            </a:r>
          </a:p>
          <a:p>
            <a:pPr marL="457200" lvl="0" indent="-457200" algn="just">
              <a:spcAft>
                <a:spcPts val="600"/>
              </a:spcAft>
              <a:buFont typeface="Wingdings" pitchFamily="2" charset="2"/>
              <a:buChar char="ü"/>
            </a:pPr>
            <a:r>
              <a:rPr lang="ro-RO" sz="2800" b="0" i="1" dirty="0" smtClean="0">
                <a:solidFill>
                  <a:srgbClr val="002060"/>
                </a:solidFill>
                <a:latin typeface="Calibri" panose="020F0502020204030204" pitchFamily="34" charset="0"/>
              </a:rPr>
              <a:t>colaborează cu instituţii internaţionale şi agenţii străine analoge.</a:t>
            </a:r>
          </a:p>
        </p:txBody>
      </p:sp>
    </p:spTree>
    <p:extLst>
      <p:ext uri="{BB962C8B-B14F-4D97-AF65-F5344CB8AC3E}">
        <p14:creationId xmlns:p14="http://schemas.microsoft.com/office/powerpoint/2010/main" val="6574780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f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fcaac_logo0200p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smtClean="0">
              <a:ln>
                <a:noFill/>
              </a:ln>
              <a:solidFill>
                <a:schemeClr val="tx1"/>
              </a:solidFill>
              <a:effectLst/>
              <a:latin typeface="Arial" panose="020B0604020202020204" pitchFamily="34" charset="0"/>
            </a:endParaRPr>
          </a:p>
        </p:txBody>
      </p:sp>
      <p:sp>
        <p:nvSpPr>
          <p:cNvPr id="30" name="Footer Placeholder 2"/>
          <p:cNvSpPr>
            <a:spLocks noGrp="1"/>
          </p:cNvSpPr>
          <p:nvPr>
            <p:ph type="ftr" sz="quarter" idx="10"/>
          </p:nvPr>
        </p:nvSpPr>
        <p:spPr>
          <a:xfrm>
            <a:off x="2862776" y="6581001"/>
            <a:ext cx="3418449" cy="246221"/>
          </a:xfrm>
        </p:spPr>
        <p:txBody>
          <a:bodyPr/>
          <a:lstStyle/>
          <a:p>
            <a:r>
              <a:rPr lang="ro-RO" dirty="0" smtClean="0"/>
              <a:t>Valeriu Secaș</a:t>
            </a:r>
            <a:endParaRPr lang="de-DE" dirty="0"/>
          </a:p>
        </p:txBody>
      </p:sp>
      <p:sp>
        <p:nvSpPr>
          <p:cNvPr id="21" name="Rectangle 20"/>
          <p:cNvSpPr/>
          <p:nvPr/>
        </p:nvSpPr>
        <p:spPr>
          <a:xfrm>
            <a:off x="609600" y="1607141"/>
            <a:ext cx="8157029" cy="523220"/>
          </a:xfrm>
          <a:prstGeom prst="rect">
            <a:avLst/>
          </a:prstGeom>
        </p:spPr>
        <p:txBody>
          <a:bodyPr wrap="square">
            <a:spAutoFit/>
          </a:bodyPr>
          <a:lstStyle/>
          <a:p>
            <a:pPr algn="ctr"/>
            <a:r>
              <a:rPr lang="ro-RO" sz="2800" b="1" dirty="0" smtClean="0">
                <a:solidFill>
                  <a:srgbClr val="002060"/>
                </a:solidFill>
                <a:latin typeface="Calibri" panose="020F0502020204030204" pitchFamily="34" charset="0"/>
              </a:rPr>
              <a:t>Realizări</a:t>
            </a:r>
            <a:endParaRPr lang="en-US" sz="2800" b="1" dirty="0">
              <a:solidFill>
                <a:srgbClr val="002060"/>
              </a:solidFill>
              <a:latin typeface="Calibri" panose="020F0502020204030204" pitchFamily="34" charset="0"/>
            </a:endParaRPr>
          </a:p>
        </p:txBody>
      </p:sp>
      <p:sp>
        <p:nvSpPr>
          <p:cNvPr id="26" name="Прямоугольник 8"/>
          <p:cNvSpPr/>
          <p:nvPr/>
        </p:nvSpPr>
        <p:spPr>
          <a:xfrm>
            <a:off x="319314" y="2264230"/>
            <a:ext cx="8476343" cy="4401205"/>
          </a:xfrm>
          <a:prstGeom prst="rect">
            <a:avLst/>
          </a:prstGeom>
        </p:spPr>
        <p:txBody>
          <a:bodyPr wrap="square">
            <a:spAutoFit/>
          </a:bodyPr>
          <a:lstStyle/>
          <a:p>
            <a:pPr marL="342900" marR="0" lvl="0" indent="-342900" algn="just" defTabSz="914400" eaLnBrk="1" fontAlgn="auto" latinLnBrk="0" hangingPunct="1">
              <a:spcBef>
                <a:spcPts val="0"/>
              </a:spcBef>
              <a:spcAft>
                <a:spcPts val="0"/>
              </a:spcAft>
              <a:buClrTx/>
              <a:buSzTx/>
              <a:buFont typeface="Wingdings" pitchFamily="2" charset="2"/>
              <a:buChar char="ü"/>
              <a:tabLst/>
              <a:defRPr/>
            </a:pPr>
            <a:r>
              <a:rPr lang="ro-RO" sz="2800" b="0" i="1" kern="0" dirty="0" smtClean="0">
                <a:solidFill>
                  <a:srgbClr val="002060"/>
                </a:solidFill>
                <a:latin typeface="Calibri" panose="020F0502020204030204" pitchFamily="34" charset="0"/>
                <a:cs typeface="Times New Roman" pitchFamily="18" charset="0"/>
              </a:rPr>
              <a:t>Acordul de asociere UE-Republica Moldova - Capitolul VIII. Directivele UE din 2014 privind achizițiile publice</a:t>
            </a:r>
            <a:r>
              <a:rPr lang="en-US" sz="2800" b="0" i="1" kern="0" dirty="0" smtClean="0">
                <a:solidFill>
                  <a:srgbClr val="002060"/>
                </a:solidFill>
                <a:latin typeface="Calibri" panose="020F0502020204030204" pitchFamily="34" charset="0"/>
                <a:cs typeface="Times New Roman" pitchFamily="18" charset="0"/>
              </a:rPr>
              <a:t>;</a:t>
            </a:r>
            <a:endParaRPr lang="ru-RU" sz="2800" b="0" i="1" kern="0" dirty="0" smtClean="0">
              <a:solidFill>
                <a:srgbClr val="002060"/>
              </a:solidFill>
              <a:latin typeface="Calibri" panose="020F0502020204030204" pitchFamily="34" charset="0"/>
            </a:endParaRPr>
          </a:p>
          <a:p>
            <a:pPr marL="342900" marR="0" lvl="0" indent="-342900" algn="just" defTabSz="914400" eaLnBrk="1" fontAlgn="auto" latinLnBrk="0" hangingPunct="1">
              <a:spcBef>
                <a:spcPts val="0"/>
              </a:spcBef>
              <a:spcAft>
                <a:spcPts val="0"/>
              </a:spcAft>
              <a:buClrTx/>
              <a:buSzTx/>
              <a:buFont typeface="Wingdings" pitchFamily="2" charset="2"/>
              <a:buChar char="ü"/>
              <a:tabLst/>
              <a:defRPr/>
            </a:pPr>
            <a:r>
              <a:rPr lang="ro-RO" sz="2800" b="0" i="1" kern="0" dirty="0" smtClean="0">
                <a:solidFill>
                  <a:srgbClr val="002060"/>
                </a:solidFill>
                <a:latin typeface="Calibri" panose="020F0502020204030204" pitchFamily="34" charset="0"/>
                <a:cs typeface="Times New Roman" pitchFamily="18" charset="0"/>
              </a:rPr>
              <a:t>Legea nr. 131 privind achizițiile publice a intrat în vigoare la 1 mai 2016</a:t>
            </a:r>
            <a:r>
              <a:rPr lang="en-US" sz="2800" b="0" i="1" kern="0" dirty="0" smtClean="0">
                <a:solidFill>
                  <a:srgbClr val="002060"/>
                </a:solidFill>
                <a:latin typeface="Calibri" panose="020F0502020204030204" pitchFamily="34" charset="0"/>
                <a:cs typeface="Times New Roman" pitchFamily="18" charset="0"/>
              </a:rPr>
              <a:t>;</a:t>
            </a:r>
            <a:r>
              <a:rPr lang="ro-RO" sz="2800" b="0" i="1" kern="0" dirty="0" smtClean="0">
                <a:solidFill>
                  <a:srgbClr val="002060"/>
                </a:solidFill>
                <a:latin typeface="Calibri" panose="020F0502020204030204" pitchFamily="34" charset="0"/>
                <a:cs typeface="Times New Roman" pitchFamily="18" charset="0"/>
              </a:rPr>
              <a:t> </a:t>
            </a:r>
            <a:endParaRPr lang="en-US" sz="2800" b="0" i="1" kern="0" dirty="0" smtClean="0">
              <a:solidFill>
                <a:srgbClr val="002060"/>
              </a:solidFill>
              <a:latin typeface="Calibri" panose="020F0502020204030204" pitchFamily="34" charset="0"/>
              <a:cs typeface="Times New Roman" pitchFamily="18" charset="0"/>
            </a:endParaRPr>
          </a:p>
          <a:p>
            <a:pPr marL="342900" marR="0" lvl="0" indent="-342900" algn="just" defTabSz="914400" eaLnBrk="1" fontAlgn="auto" latinLnBrk="0" hangingPunct="1">
              <a:spcBef>
                <a:spcPts val="0"/>
              </a:spcBef>
              <a:spcAft>
                <a:spcPts val="0"/>
              </a:spcAft>
              <a:buClrTx/>
              <a:buSzTx/>
              <a:buFont typeface="Wingdings" pitchFamily="2" charset="2"/>
              <a:buChar char="ü"/>
              <a:tabLst/>
              <a:defRPr/>
            </a:pPr>
            <a:r>
              <a:rPr lang="ro-RO" sz="2800" b="0" i="1" kern="0" dirty="0" smtClean="0">
                <a:solidFill>
                  <a:srgbClr val="002060"/>
                </a:solidFill>
                <a:latin typeface="Calibri" panose="020F0502020204030204" pitchFamily="34" charset="0"/>
                <a:cs typeface="Times New Roman" pitchFamily="18" charset="0"/>
              </a:rPr>
              <a:t>Din 14 iulie 2016, Republica</a:t>
            </a:r>
            <a:r>
              <a:rPr lang="en-US" sz="2800" b="0" i="1" kern="0" dirty="0" smtClean="0">
                <a:solidFill>
                  <a:srgbClr val="002060"/>
                </a:solidFill>
                <a:latin typeface="Calibri" panose="020F0502020204030204" pitchFamily="34" charset="0"/>
                <a:cs typeface="Times New Roman" pitchFamily="18" charset="0"/>
              </a:rPr>
              <a:t> </a:t>
            </a:r>
            <a:r>
              <a:rPr lang="ro-RO" sz="2800" b="0" i="1" kern="0" dirty="0" smtClean="0">
                <a:solidFill>
                  <a:srgbClr val="002060"/>
                </a:solidFill>
                <a:latin typeface="Calibri" panose="020F0502020204030204" pitchFamily="34" charset="0"/>
                <a:cs typeface="Times New Roman" pitchFamily="18" charset="0"/>
              </a:rPr>
              <a:t>Moldova este membru al AAP din cadrul OMC</a:t>
            </a:r>
            <a:r>
              <a:rPr lang="en-US" sz="2800" b="0" i="1" kern="0" dirty="0" smtClean="0">
                <a:solidFill>
                  <a:srgbClr val="002060"/>
                </a:solidFill>
                <a:latin typeface="Calibri" panose="020F0502020204030204" pitchFamily="34" charset="0"/>
                <a:cs typeface="Times New Roman" pitchFamily="18" charset="0"/>
              </a:rPr>
              <a:t>;</a:t>
            </a:r>
          </a:p>
          <a:p>
            <a:pPr marL="342900" marR="0" lvl="0" indent="-342900" algn="just" defTabSz="914400" eaLnBrk="1" fontAlgn="auto" latinLnBrk="0" hangingPunct="1">
              <a:spcBef>
                <a:spcPts val="0"/>
              </a:spcBef>
              <a:spcAft>
                <a:spcPts val="0"/>
              </a:spcAft>
              <a:buClrTx/>
              <a:buSzTx/>
              <a:buFont typeface="Wingdings" pitchFamily="2" charset="2"/>
              <a:buChar char="ü"/>
              <a:tabLst/>
              <a:defRPr/>
            </a:pPr>
            <a:r>
              <a:rPr lang="ro-RO" sz="2800" b="0" i="1" kern="0" dirty="0" smtClean="0">
                <a:solidFill>
                  <a:srgbClr val="002060"/>
                </a:solidFill>
                <a:latin typeface="Calibri" panose="020F0502020204030204" pitchFamily="34" charset="0"/>
                <a:cs typeface="Times New Roman" pitchFamily="18" charset="0"/>
              </a:rPr>
              <a:t>Strategia națională privind achizițiile publice pentru anii 2016-2020 a fost aprobată</a:t>
            </a:r>
            <a:r>
              <a:rPr lang="en-US" sz="2800" b="0" i="1" kern="0" dirty="0" smtClean="0">
                <a:solidFill>
                  <a:srgbClr val="002060"/>
                </a:solidFill>
                <a:latin typeface="Calibri" panose="020F0502020204030204" pitchFamily="34" charset="0"/>
                <a:cs typeface="Times New Roman" pitchFamily="18" charset="0"/>
              </a:rPr>
              <a:t>;</a:t>
            </a:r>
          </a:p>
          <a:p>
            <a:pPr marL="342900" marR="0" lvl="0" indent="-342900" algn="just" defTabSz="914400" eaLnBrk="1" fontAlgn="auto" latinLnBrk="0" hangingPunct="1">
              <a:spcBef>
                <a:spcPts val="0"/>
              </a:spcBef>
              <a:spcAft>
                <a:spcPts val="0"/>
              </a:spcAft>
              <a:buClrTx/>
              <a:buSzTx/>
              <a:buFont typeface="Wingdings" pitchFamily="2" charset="2"/>
              <a:buChar char="ü"/>
              <a:tabLst/>
              <a:defRPr/>
            </a:pPr>
            <a:r>
              <a:rPr lang="ro-RO" sz="2800" b="0" i="1" kern="0" dirty="0" smtClean="0">
                <a:solidFill>
                  <a:srgbClr val="002060"/>
                </a:solidFill>
                <a:latin typeface="Calibri" panose="020F0502020204030204" pitchFamily="34" charset="0"/>
                <a:cs typeface="Times New Roman" pitchFamily="18" charset="0"/>
              </a:rPr>
              <a:t>Noi instituții: Agenția Națională pentru Soluţionarea Contestaţiilor</a:t>
            </a:r>
            <a:r>
              <a:rPr lang="en-US" sz="2800" b="0" i="1" kern="0" dirty="0" smtClean="0">
                <a:solidFill>
                  <a:srgbClr val="002060"/>
                </a:solidFill>
                <a:latin typeface="Calibri" panose="020F0502020204030204" pitchFamily="34" charset="0"/>
                <a:cs typeface="Times New Roman" pitchFamily="18" charset="0"/>
              </a:rPr>
              <a:t>.</a:t>
            </a:r>
            <a:r>
              <a:rPr lang="ro-RO" sz="2800" b="0" i="1" dirty="0" smtClean="0">
                <a:solidFill>
                  <a:srgbClr val="002060"/>
                </a:solidFill>
                <a:latin typeface="Calibri" panose="020F0502020204030204" pitchFamily="34" charset="0"/>
              </a:rPr>
              <a:t>         </a:t>
            </a:r>
            <a:r>
              <a:rPr lang="en-US" sz="2800" b="0" i="1" dirty="0" smtClean="0">
                <a:solidFill>
                  <a:srgbClr val="002060"/>
                </a:solidFill>
                <a:latin typeface="Calibri" panose="020F0502020204030204" pitchFamily="34" charset="0"/>
              </a:rPr>
              <a:t> </a:t>
            </a:r>
            <a:endParaRPr lang="ru-RU" sz="2800" b="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74780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f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fcaac_logo0200p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smtClean="0">
              <a:ln>
                <a:noFill/>
              </a:ln>
              <a:solidFill>
                <a:schemeClr val="tx1"/>
              </a:solidFill>
              <a:effectLst/>
              <a:latin typeface="Arial" panose="020B0604020202020204" pitchFamily="34" charset="0"/>
            </a:endParaRPr>
          </a:p>
        </p:txBody>
      </p:sp>
      <p:sp>
        <p:nvSpPr>
          <p:cNvPr id="30" name="Footer Placeholder 2"/>
          <p:cNvSpPr>
            <a:spLocks noGrp="1"/>
          </p:cNvSpPr>
          <p:nvPr>
            <p:ph type="ftr" sz="quarter" idx="10"/>
          </p:nvPr>
        </p:nvSpPr>
        <p:spPr>
          <a:xfrm>
            <a:off x="2862776" y="6581001"/>
            <a:ext cx="3418449" cy="246221"/>
          </a:xfrm>
        </p:spPr>
        <p:txBody>
          <a:bodyPr/>
          <a:lstStyle/>
          <a:p>
            <a:r>
              <a:rPr lang="ro-RO" dirty="0" smtClean="0"/>
              <a:t>Valeriu Secaș</a:t>
            </a:r>
            <a:endParaRPr lang="de-DE" dirty="0"/>
          </a:p>
        </p:txBody>
      </p:sp>
      <p:sp>
        <p:nvSpPr>
          <p:cNvPr id="21" name="Rectangle 20"/>
          <p:cNvSpPr/>
          <p:nvPr/>
        </p:nvSpPr>
        <p:spPr>
          <a:xfrm>
            <a:off x="609600" y="1607141"/>
            <a:ext cx="8157029" cy="954107"/>
          </a:xfrm>
          <a:prstGeom prst="rect">
            <a:avLst/>
          </a:prstGeom>
        </p:spPr>
        <p:txBody>
          <a:bodyPr wrap="square">
            <a:spAutoFit/>
          </a:bodyPr>
          <a:lstStyle/>
          <a:p>
            <a:pPr algn="ctr">
              <a:spcAft>
                <a:spcPts val="0"/>
              </a:spcAft>
            </a:pPr>
            <a:r>
              <a:rPr lang="ro-RO"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Obiective majore ce urmează a fi atinse prin implementarea Strategiei</a:t>
            </a:r>
            <a:endPar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6" name="Прямоугольник 8"/>
          <p:cNvSpPr/>
          <p:nvPr/>
        </p:nvSpPr>
        <p:spPr>
          <a:xfrm>
            <a:off x="319314" y="2438400"/>
            <a:ext cx="8476343" cy="4324261"/>
          </a:xfrm>
          <a:prstGeom prst="rect">
            <a:avLst/>
          </a:prstGeom>
        </p:spPr>
        <p:txBody>
          <a:bodyPr wrap="square">
            <a:spAutoFit/>
          </a:bodyPr>
          <a:lstStyle/>
          <a:p>
            <a:pPr marL="342900" lvl="0" indent="-342900" algn="just">
              <a:spcAft>
                <a:spcPts val="0"/>
              </a:spcAft>
              <a:buFont typeface="Wingdings" panose="05000000000000000000" pitchFamily="2" charset="2"/>
              <a:buChar char="Ø"/>
              <a:tabLst>
                <a:tab pos="457200" algn="l"/>
              </a:tabLst>
            </a:pPr>
            <a:r>
              <a:rPr lang="ro-RO" sz="2500" b="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Cadru de reglementare armonizat cu prevederile directivelor UE;</a:t>
            </a:r>
          </a:p>
          <a:p>
            <a:pPr marL="342900" lvl="0" indent="-342900" algn="just">
              <a:spcAft>
                <a:spcPts val="0"/>
              </a:spcAft>
              <a:buFont typeface="Wingdings" panose="05000000000000000000" pitchFamily="2" charset="2"/>
              <a:buChar char="Ø"/>
              <a:tabLst>
                <a:tab pos="457200" algn="l"/>
              </a:tabLst>
            </a:pPr>
            <a:r>
              <a:rPr lang="ro-RO" sz="2500" b="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Sporirea capacității administrative la nivel central și coordonarea între instituțiile care gestionează funcțiile-cheie ale sistemului de achiziții publice;</a:t>
            </a:r>
          </a:p>
          <a:p>
            <a:pPr marL="342900" lvl="0" indent="-342900" algn="just">
              <a:spcAft>
                <a:spcPts val="0"/>
              </a:spcAft>
              <a:buFont typeface="Wingdings" panose="05000000000000000000" pitchFamily="2" charset="2"/>
              <a:buChar char="Ø"/>
              <a:tabLst>
                <a:tab pos="457200" algn="l"/>
              </a:tabLst>
            </a:pPr>
            <a:r>
              <a:rPr lang="ro-RO" sz="2500" b="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Stabilirea unui sistem de revizuire și remediere independent, transparent, efectiv și eficient;</a:t>
            </a:r>
          </a:p>
          <a:p>
            <a:pPr marL="342900" lvl="0" indent="-342900" algn="just">
              <a:spcAft>
                <a:spcPts val="0"/>
              </a:spcAft>
              <a:buFont typeface="Wingdings" panose="05000000000000000000" pitchFamily="2" charset="2"/>
              <a:buChar char="Ø"/>
              <a:tabLst>
                <a:tab pos="457200" algn="l"/>
              </a:tabLst>
            </a:pPr>
            <a:r>
              <a:rPr lang="ro-RO" sz="2500" b="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Sporirea capacității de implementare la nivelul autorităților contractante;</a:t>
            </a:r>
          </a:p>
          <a:p>
            <a:pPr marL="342900" indent="-342900" algn="just">
              <a:spcAft>
                <a:spcPts val="0"/>
              </a:spcAft>
              <a:buFont typeface="Wingdings" panose="05000000000000000000" pitchFamily="2" charset="2"/>
              <a:buChar char="Ø"/>
              <a:tabLst>
                <a:tab pos="457200" algn="l"/>
              </a:tabLst>
            </a:pPr>
            <a:r>
              <a:rPr lang="ro-RO" sz="2500" b="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Promovarea responsabilității instituționale și a răspunderii personale în sectorul public;</a:t>
            </a:r>
          </a:p>
        </p:txBody>
      </p:sp>
    </p:spTree>
    <p:extLst>
      <p:ext uri="{BB962C8B-B14F-4D97-AF65-F5344CB8AC3E}">
        <p14:creationId xmlns:p14="http://schemas.microsoft.com/office/powerpoint/2010/main" val="6574780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f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fcaac_logo0200p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smtClean="0">
              <a:ln>
                <a:noFill/>
              </a:ln>
              <a:solidFill>
                <a:schemeClr val="tx1"/>
              </a:solidFill>
              <a:effectLst/>
              <a:latin typeface="Arial" panose="020B0604020202020204" pitchFamily="34" charset="0"/>
            </a:endParaRPr>
          </a:p>
        </p:txBody>
      </p:sp>
      <p:sp>
        <p:nvSpPr>
          <p:cNvPr id="30" name="Footer Placeholder 2"/>
          <p:cNvSpPr>
            <a:spLocks noGrp="1"/>
          </p:cNvSpPr>
          <p:nvPr>
            <p:ph type="ftr" sz="quarter" idx="10"/>
          </p:nvPr>
        </p:nvSpPr>
        <p:spPr>
          <a:xfrm>
            <a:off x="2862776" y="6581001"/>
            <a:ext cx="3418449" cy="246221"/>
          </a:xfrm>
        </p:spPr>
        <p:txBody>
          <a:bodyPr/>
          <a:lstStyle/>
          <a:p>
            <a:r>
              <a:rPr lang="ro-RO" dirty="0" smtClean="0"/>
              <a:t>Valeriu Secaș</a:t>
            </a:r>
            <a:endParaRPr lang="de-DE" dirty="0"/>
          </a:p>
        </p:txBody>
      </p:sp>
      <p:sp>
        <p:nvSpPr>
          <p:cNvPr id="21" name="Rectangle 20"/>
          <p:cNvSpPr/>
          <p:nvPr/>
        </p:nvSpPr>
        <p:spPr>
          <a:xfrm>
            <a:off x="609600" y="1607141"/>
            <a:ext cx="8157029" cy="954107"/>
          </a:xfrm>
          <a:prstGeom prst="rect">
            <a:avLst/>
          </a:prstGeom>
        </p:spPr>
        <p:txBody>
          <a:bodyPr wrap="square">
            <a:spAutoFit/>
          </a:bodyPr>
          <a:lstStyle/>
          <a:p>
            <a:pPr algn="ctr">
              <a:spcAft>
                <a:spcPts val="0"/>
              </a:spcAft>
            </a:pPr>
            <a:r>
              <a:rPr lang="ro-RO"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Obiective majore ce urmează a fi atinse prin implementarea Strategiei</a:t>
            </a:r>
            <a:endPar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6" name="Прямоугольник 8"/>
          <p:cNvSpPr/>
          <p:nvPr/>
        </p:nvSpPr>
        <p:spPr>
          <a:xfrm>
            <a:off x="319314" y="2525486"/>
            <a:ext cx="8476343" cy="4093428"/>
          </a:xfrm>
          <a:prstGeom prst="rect">
            <a:avLst/>
          </a:prstGeom>
        </p:spPr>
        <p:txBody>
          <a:bodyPr wrap="square">
            <a:spAutoFit/>
          </a:bodyPr>
          <a:lstStyle/>
          <a:p>
            <a:pPr marL="342900" lvl="0" indent="-342900" algn="just">
              <a:spcAft>
                <a:spcPts val="0"/>
              </a:spcAft>
              <a:buFont typeface="Wingdings" panose="05000000000000000000" pitchFamily="2" charset="2"/>
              <a:buChar char="Ø"/>
              <a:tabLst>
                <a:tab pos="457200" algn="l"/>
              </a:tabLst>
            </a:pPr>
            <a:r>
              <a:rPr lang="ro-RO" sz="2600" b="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Sporirea transparenței procesului de achiziții publice;</a:t>
            </a:r>
            <a:endParaRPr lang="ru-RU" sz="2600" b="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Ø"/>
              <a:tabLst>
                <a:tab pos="457200" algn="l"/>
              </a:tabLst>
            </a:pPr>
            <a:r>
              <a:rPr lang="ro-RO" sz="2600" b="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Creșterea concurenței, oferind operatorilor economici oportunități egale;</a:t>
            </a:r>
            <a:endParaRPr lang="ru-RU" sz="2600" b="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Ø"/>
              <a:tabLst>
                <a:tab pos="457200" algn="l"/>
              </a:tabLst>
            </a:pPr>
            <a:r>
              <a:rPr lang="ro-RO" sz="2600" b="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Reducerea neregulilor/corupției pe parcursul întregului ciclu al achizițiilor publice;</a:t>
            </a:r>
            <a:endParaRPr lang="ru-RU" sz="2600" b="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Ø"/>
              <a:tabLst>
                <a:tab pos="457200" algn="l"/>
              </a:tabLst>
            </a:pPr>
            <a:r>
              <a:rPr lang="ro-RO" sz="2600" b="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Dezvoltarea mijloacelor electronice pentru desfășurarea achizițiilor publice</a:t>
            </a:r>
            <a:r>
              <a:rPr lang="en-US" sz="2600" b="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ru-RU" sz="2600" b="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Ø"/>
              <a:tabLst>
                <a:tab pos="457200" algn="l"/>
              </a:tabLst>
            </a:pPr>
            <a:r>
              <a:rPr lang="ro-RO" sz="2600" b="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Sporirea eficienței procesului de achiziții publice, inclusiv acele aspecte ce pot contribui la o creștere economică inteligentă, durabilă și incluzivă.</a:t>
            </a:r>
            <a:endParaRPr lang="ru-RU" sz="2600" b="0"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74780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f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fcaac_logo0200p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smtClean="0">
              <a:ln>
                <a:noFill/>
              </a:ln>
              <a:solidFill>
                <a:schemeClr val="tx1"/>
              </a:solidFill>
              <a:effectLst/>
              <a:latin typeface="Arial" panose="020B0604020202020204" pitchFamily="34" charset="0"/>
            </a:endParaRPr>
          </a:p>
        </p:txBody>
      </p:sp>
      <p:sp>
        <p:nvSpPr>
          <p:cNvPr id="30" name="Footer Placeholder 2"/>
          <p:cNvSpPr>
            <a:spLocks noGrp="1"/>
          </p:cNvSpPr>
          <p:nvPr>
            <p:ph type="ftr" sz="quarter" idx="10"/>
          </p:nvPr>
        </p:nvSpPr>
        <p:spPr>
          <a:xfrm>
            <a:off x="2862776" y="6581001"/>
            <a:ext cx="3418449" cy="246221"/>
          </a:xfrm>
        </p:spPr>
        <p:txBody>
          <a:bodyPr/>
          <a:lstStyle/>
          <a:p>
            <a:r>
              <a:rPr lang="ro-RO" dirty="0" smtClean="0"/>
              <a:t>Valeriu Secaș</a:t>
            </a:r>
            <a:endParaRPr lang="de-DE" dirty="0"/>
          </a:p>
        </p:txBody>
      </p:sp>
      <p:sp>
        <p:nvSpPr>
          <p:cNvPr id="21" name="Rectangle 20"/>
          <p:cNvSpPr/>
          <p:nvPr/>
        </p:nvSpPr>
        <p:spPr>
          <a:xfrm>
            <a:off x="609600" y="1607141"/>
            <a:ext cx="8157029" cy="523220"/>
          </a:xfrm>
          <a:prstGeom prst="rect">
            <a:avLst/>
          </a:prstGeom>
        </p:spPr>
        <p:txBody>
          <a:bodyPr wrap="square">
            <a:spAutoFit/>
          </a:bodyPr>
          <a:lstStyle/>
          <a:p>
            <a:pPr lvl="0" algn="ctr"/>
            <a:r>
              <a:rPr lang="vi-VN" sz="2800" dirty="0" smtClean="0">
                <a:solidFill>
                  <a:srgbClr val="002060"/>
                </a:solidFill>
                <a:latin typeface="Calibri" panose="020F0502020204030204" pitchFamily="34" charset="0"/>
              </a:rPr>
              <a:t>Măsuri prioritare</a:t>
            </a:r>
            <a:r>
              <a:rPr lang="ro-RO" sz="2800" dirty="0" smtClean="0">
                <a:solidFill>
                  <a:srgbClr val="002060"/>
                </a:solidFill>
                <a:latin typeface="Calibri" panose="020F0502020204030204" pitchFamily="34" charset="0"/>
              </a:rPr>
              <a:t> ale Agenției Achiziții Publice</a:t>
            </a:r>
            <a:endParaRPr lang="en-US" sz="2800" dirty="0">
              <a:solidFill>
                <a:srgbClr val="002060"/>
              </a:solidFill>
              <a:latin typeface="Calibri" panose="020F0502020204030204" pitchFamily="34" charset="0"/>
            </a:endParaRPr>
          </a:p>
        </p:txBody>
      </p:sp>
      <p:sp>
        <p:nvSpPr>
          <p:cNvPr id="26" name="Прямоугольник 8"/>
          <p:cNvSpPr/>
          <p:nvPr/>
        </p:nvSpPr>
        <p:spPr>
          <a:xfrm>
            <a:off x="319314" y="2235200"/>
            <a:ext cx="8476343" cy="3570208"/>
          </a:xfrm>
          <a:prstGeom prst="rect">
            <a:avLst/>
          </a:prstGeom>
        </p:spPr>
        <p:txBody>
          <a:bodyPr wrap="square">
            <a:spAutoFit/>
          </a:bodyPr>
          <a:lstStyle/>
          <a:p>
            <a:pPr lvl="0" algn="just">
              <a:spcAft>
                <a:spcPts val="1200"/>
              </a:spcAft>
              <a:buFont typeface="Arial" pitchFamily="34" charset="0"/>
              <a:buChar char="•"/>
            </a:pPr>
            <a:r>
              <a:rPr lang="ro-RO" sz="2800" b="0" i="1" dirty="0" smtClean="0">
                <a:solidFill>
                  <a:srgbClr val="002060"/>
                </a:solidFill>
                <a:latin typeface="Calibri" panose="020F0502020204030204" pitchFamily="34" charset="0"/>
              </a:rPr>
              <a:t> Măsuri de îmbunătăţire a cadrului legal;</a:t>
            </a:r>
            <a:endParaRPr lang="en-US" sz="2800" b="0" i="1" dirty="0" smtClean="0">
              <a:solidFill>
                <a:srgbClr val="002060"/>
              </a:solidFill>
              <a:latin typeface="Calibri" panose="020F0502020204030204" pitchFamily="34" charset="0"/>
            </a:endParaRPr>
          </a:p>
          <a:p>
            <a:pPr lvl="0" algn="just">
              <a:spcAft>
                <a:spcPts val="1200"/>
              </a:spcAft>
              <a:buFont typeface="Arial" pitchFamily="34" charset="0"/>
              <a:buChar char="•"/>
            </a:pPr>
            <a:r>
              <a:rPr lang="ro-RO" sz="2800" b="0" i="1" dirty="0" smtClean="0">
                <a:solidFill>
                  <a:srgbClr val="002060"/>
                </a:solidFill>
                <a:latin typeface="Calibri" panose="020F0502020204030204" pitchFamily="34" charset="0"/>
              </a:rPr>
              <a:t> Măsuri de îmbunătăţire a capacităţii instituţionale centrale şi a mecanismului de coordonare;</a:t>
            </a:r>
            <a:endParaRPr lang="en-US" sz="2800" b="0" i="1" dirty="0" smtClean="0">
              <a:solidFill>
                <a:srgbClr val="002060"/>
              </a:solidFill>
              <a:latin typeface="Calibri" panose="020F0502020204030204" pitchFamily="34" charset="0"/>
            </a:endParaRPr>
          </a:p>
          <a:p>
            <a:pPr lvl="0" algn="just">
              <a:spcAft>
                <a:spcPts val="1200"/>
              </a:spcAft>
              <a:buFont typeface="Arial" pitchFamily="34" charset="0"/>
              <a:buChar char="•"/>
            </a:pPr>
            <a:r>
              <a:rPr lang="ro-RO" sz="2800" b="0" i="1" dirty="0" smtClean="0">
                <a:solidFill>
                  <a:srgbClr val="002060"/>
                </a:solidFill>
                <a:latin typeface="Calibri" panose="020F0502020204030204" pitchFamily="34" charset="0"/>
              </a:rPr>
              <a:t> Măsuri pentru consolidarea capacităţii de implementare la nivelul autorităţilor contractante;</a:t>
            </a:r>
            <a:endParaRPr lang="en-US" sz="2800" b="0" i="1" dirty="0" smtClean="0">
              <a:solidFill>
                <a:srgbClr val="002060"/>
              </a:solidFill>
              <a:latin typeface="Calibri" panose="020F0502020204030204" pitchFamily="34" charset="0"/>
            </a:endParaRPr>
          </a:p>
          <a:p>
            <a:pPr lvl="0" algn="just">
              <a:spcAft>
                <a:spcPts val="1200"/>
              </a:spcAft>
              <a:buFont typeface="Arial" pitchFamily="34" charset="0"/>
              <a:buChar char="•"/>
            </a:pPr>
            <a:r>
              <a:rPr lang="ro-RO" sz="2800" b="0" i="1" dirty="0" smtClean="0">
                <a:solidFill>
                  <a:srgbClr val="002060"/>
                </a:solidFill>
                <a:latin typeface="Calibri" panose="020F0502020204030204" pitchFamily="34" charset="0"/>
              </a:rPr>
              <a:t> Măsuri de consolidare a integrităţii şi combatere a corupţiei în sistemul de achiziţii publice.</a:t>
            </a:r>
            <a:endParaRPr lang="en-US" sz="2800" b="0" i="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6574780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f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fcaac_logo0200p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smtClean="0">
              <a:ln>
                <a:noFill/>
              </a:ln>
              <a:solidFill>
                <a:schemeClr val="tx1"/>
              </a:solidFill>
              <a:effectLst/>
              <a:latin typeface="Arial" panose="020B0604020202020204" pitchFamily="34" charset="0"/>
            </a:endParaRPr>
          </a:p>
        </p:txBody>
      </p:sp>
      <p:sp>
        <p:nvSpPr>
          <p:cNvPr id="30" name="Footer Placeholder 2"/>
          <p:cNvSpPr>
            <a:spLocks noGrp="1"/>
          </p:cNvSpPr>
          <p:nvPr>
            <p:ph type="ftr" sz="quarter" idx="10"/>
          </p:nvPr>
        </p:nvSpPr>
        <p:spPr>
          <a:xfrm>
            <a:off x="2862776" y="6581001"/>
            <a:ext cx="3418449" cy="246221"/>
          </a:xfrm>
        </p:spPr>
        <p:txBody>
          <a:bodyPr/>
          <a:lstStyle/>
          <a:p>
            <a:r>
              <a:rPr lang="ro-RO" dirty="0" smtClean="0"/>
              <a:t>Valeriu Secaș</a:t>
            </a:r>
            <a:endParaRPr lang="de-DE" dirty="0"/>
          </a:p>
        </p:txBody>
      </p:sp>
      <p:sp>
        <p:nvSpPr>
          <p:cNvPr id="26" name="Прямоугольник 8"/>
          <p:cNvSpPr/>
          <p:nvPr/>
        </p:nvSpPr>
        <p:spPr>
          <a:xfrm>
            <a:off x="319314" y="2017486"/>
            <a:ext cx="8592457" cy="4555093"/>
          </a:xfrm>
          <a:prstGeom prst="rect">
            <a:avLst/>
          </a:prstGeom>
        </p:spPr>
        <p:txBody>
          <a:bodyPr wrap="square">
            <a:spAutoFit/>
          </a:bodyPr>
          <a:lstStyle/>
          <a:p>
            <a:pPr algn="just">
              <a:spcAft>
                <a:spcPts val="1200"/>
              </a:spcAft>
              <a:buFont typeface="Wingdings" pitchFamily="2" charset="2"/>
              <a:buChar char="Ø"/>
            </a:pPr>
            <a:r>
              <a:rPr lang="ro-RO" sz="2800" b="0" i="1" dirty="0" smtClean="0">
                <a:solidFill>
                  <a:srgbClr val="002060"/>
                </a:solidFill>
                <a:latin typeface="Calibri" pitchFamily="34" charset="0"/>
              </a:rPr>
              <a:t>Principiile achizițiilor publice, ca și toate principiile de drept, sunt acele idei de bază care au stat la temelia elaborării cadrului normativ în domeniu și care îndrumă întru aplicarea corectă a acestuia. Toate acțiunile desfășurate de către subiecții achizițiilor publice trebuie să fie realizate avînd în permanentă vedere principliile de bază ale achizițiilor publice.</a:t>
            </a:r>
          </a:p>
          <a:p>
            <a:pPr algn="just">
              <a:spcAft>
                <a:spcPts val="1200"/>
              </a:spcAft>
              <a:buFont typeface="Wingdings" pitchFamily="2" charset="2"/>
              <a:buChar char="Ø"/>
            </a:pPr>
            <a:r>
              <a:rPr lang="ro-RO" sz="2800" b="0" i="1" dirty="0" smtClean="0">
                <a:solidFill>
                  <a:srgbClr val="002060"/>
                </a:solidFill>
                <a:latin typeface="Calibri" pitchFamily="34" charset="0"/>
              </a:rPr>
              <a:t>Situațiile sau circumstanțele lipsite de o reglementare expresă în legislația în domeniu, vor fi  tratate prin prisma principiilor achizițiilor publice.</a:t>
            </a:r>
            <a:endParaRPr lang="ro-RO" sz="2800" b="0" i="1" dirty="0">
              <a:solidFill>
                <a:srgbClr val="002060"/>
              </a:solidFill>
              <a:latin typeface="Calibri" pitchFamily="34" charset="0"/>
            </a:endParaRPr>
          </a:p>
        </p:txBody>
      </p:sp>
      <p:sp>
        <p:nvSpPr>
          <p:cNvPr id="11" name="Rectangle 10"/>
          <p:cNvSpPr/>
          <p:nvPr/>
        </p:nvSpPr>
        <p:spPr>
          <a:xfrm>
            <a:off x="0" y="1509486"/>
            <a:ext cx="9144000" cy="523220"/>
          </a:xfrm>
          <a:prstGeom prst="rect">
            <a:avLst/>
          </a:prstGeom>
        </p:spPr>
        <p:txBody>
          <a:bodyPr wrap="square">
            <a:spAutoFit/>
          </a:bodyPr>
          <a:lstStyle/>
          <a:p>
            <a:pPr lvl="0" algn="ctr">
              <a:spcBef>
                <a:spcPts val="0"/>
              </a:spcBef>
              <a:spcAft>
                <a:spcPts val="0"/>
              </a:spcAft>
              <a:defRPr/>
            </a:pPr>
            <a:r>
              <a:rPr lang="ro-RO" sz="2800" dirty="0" smtClean="0">
                <a:solidFill>
                  <a:srgbClr val="002060"/>
                </a:solidFill>
                <a:latin typeface="Calibri" panose="020F0502020204030204" pitchFamily="34" charset="0"/>
              </a:rPr>
              <a:t>Principii în achiziții publice</a:t>
            </a:r>
          </a:p>
        </p:txBody>
      </p:sp>
    </p:spTree>
    <p:extLst>
      <p:ext uri="{BB962C8B-B14F-4D97-AF65-F5344CB8AC3E}">
        <p14:creationId xmlns:p14="http://schemas.microsoft.com/office/powerpoint/2010/main" val="6574780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f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fcaac_logo0200p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smtClean="0">
              <a:ln>
                <a:noFill/>
              </a:ln>
              <a:solidFill>
                <a:schemeClr val="tx1"/>
              </a:solidFill>
              <a:effectLst/>
              <a:latin typeface="Arial" panose="020B0604020202020204" pitchFamily="34" charset="0"/>
            </a:endParaRPr>
          </a:p>
        </p:txBody>
      </p:sp>
      <p:sp>
        <p:nvSpPr>
          <p:cNvPr id="30" name="Footer Placeholder 2"/>
          <p:cNvSpPr>
            <a:spLocks noGrp="1"/>
          </p:cNvSpPr>
          <p:nvPr>
            <p:ph type="ftr" sz="quarter" idx="10"/>
          </p:nvPr>
        </p:nvSpPr>
        <p:spPr>
          <a:xfrm>
            <a:off x="2862776" y="6581001"/>
            <a:ext cx="3418449" cy="246221"/>
          </a:xfrm>
        </p:spPr>
        <p:txBody>
          <a:bodyPr/>
          <a:lstStyle/>
          <a:p>
            <a:r>
              <a:rPr lang="ro-RO" dirty="0" smtClean="0"/>
              <a:t>Valeriu Secaș</a:t>
            </a:r>
            <a:endParaRPr lang="de-DE" dirty="0"/>
          </a:p>
        </p:txBody>
      </p:sp>
      <p:sp>
        <p:nvSpPr>
          <p:cNvPr id="26" name="Прямоугольник 8"/>
          <p:cNvSpPr/>
          <p:nvPr/>
        </p:nvSpPr>
        <p:spPr>
          <a:xfrm>
            <a:off x="174170" y="1785257"/>
            <a:ext cx="8969829" cy="5118358"/>
          </a:xfrm>
          <a:prstGeom prst="rect">
            <a:avLst/>
          </a:prstGeom>
        </p:spPr>
        <p:txBody>
          <a:bodyPr wrap="square">
            <a:spAutoFit/>
          </a:bodyPr>
          <a:lstStyle/>
          <a:p>
            <a:pPr marL="457200" lvl="0" indent="-457200" algn="just">
              <a:buFont typeface="+mj-lt"/>
              <a:buAutoNum type="arabicPeriod"/>
            </a:pPr>
            <a:r>
              <a:rPr lang="ro-RO" sz="2000" b="0" i="1" dirty="0" smtClean="0">
                <a:solidFill>
                  <a:srgbClr val="002060"/>
                </a:solidFill>
                <a:latin typeface="Calibri" pitchFamily="34" charset="0"/>
              </a:rPr>
              <a:t>Utilizarea eficientă a banilor publici şi minimizarea riscurilor autorităţilor contractante;</a:t>
            </a:r>
          </a:p>
          <a:p>
            <a:pPr marL="457200" lvl="0" indent="-457200" algn="just">
              <a:buFont typeface="+mj-lt"/>
              <a:buAutoNum type="arabicPeriod"/>
            </a:pPr>
            <a:r>
              <a:rPr lang="ro-RO" sz="2000" b="0" i="1" dirty="0" smtClean="0">
                <a:solidFill>
                  <a:srgbClr val="002060"/>
                </a:solidFill>
                <a:latin typeface="Calibri" pitchFamily="34" charset="0"/>
              </a:rPr>
              <a:t>Transparenţa achiziţiilor publice;</a:t>
            </a:r>
          </a:p>
          <a:p>
            <a:pPr marL="457200" lvl="0" indent="-457200" algn="just">
              <a:buFont typeface="+mj-lt"/>
              <a:buAutoNum type="arabicPeriod"/>
            </a:pPr>
            <a:r>
              <a:rPr lang="ro-RO" sz="2000" b="0" i="1" dirty="0" smtClean="0">
                <a:solidFill>
                  <a:srgbClr val="002060"/>
                </a:solidFill>
                <a:latin typeface="Calibri" pitchFamily="34" charset="0"/>
              </a:rPr>
              <a:t>Asigurarea concurenţei şi combaterea concurenţei neloiale în domeniul achiziţiilor publice;</a:t>
            </a:r>
          </a:p>
          <a:p>
            <a:pPr marL="457200" lvl="0" indent="-457200" algn="just">
              <a:buFont typeface="+mj-lt"/>
              <a:buAutoNum type="arabicPeriod"/>
            </a:pPr>
            <a:r>
              <a:rPr lang="ro-RO" sz="2000" b="0" i="1" dirty="0" smtClean="0">
                <a:solidFill>
                  <a:srgbClr val="002060"/>
                </a:solidFill>
                <a:latin typeface="Calibri" pitchFamily="34" charset="0"/>
              </a:rPr>
              <a:t>Protecţia mediului şi promovarea unei dezvoltări durabile prin intermediul achiziţiilor publice;</a:t>
            </a:r>
          </a:p>
          <a:p>
            <a:pPr marL="457200" lvl="0" indent="-457200" algn="just">
              <a:buFont typeface="+mj-lt"/>
              <a:buAutoNum type="arabicPeriod"/>
            </a:pPr>
            <a:r>
              <a:rPr lang="ro-RO" sz="2000" b="0" i="1" dirty="0" smtClean="0">
                <a:solidFill>
                  <a:srgbClr val="002060"/>
                </a:solidFill>
                <a:latin typeface="Calibri" pitchFamily="34" charset="0"/>
              </a:rPr>
              <a:t>Menţinerea ordinii publice, bunelor moravuri şi siguranţei publice, ocrotirea sănătăţii, protejarea vieţii oamenilor, florei şi faunei;</a:t>
            </a:r>
          </a:p>
          <a:p>
            <a:pPr marL="457200" lvl="0" indent="-457200" algn="just">
              <a:buFont typeface="+mj-lt"/>
              <a:buAutoNum type="arabicPeriod"/>
            </a:pPr>
            <a:r>
              <a:rPr lang="ro-RO" sz="2000" b="0" i="1" dirty="0" smtClean="0">
                <a:solidFill>
                  <a:srgbClr val="002060"/>
                </a:solidFill>
                <a:latin typeface="Calibri" pitchFamily="34" charset="0"/>
              </a:rPr>
              <a:t>Liberalizarea şi extinderea comerţului internaţional;</a:t>
            </a:r>
          </a:p>
          <a:p>
            <a:pPr marL="457200" lvl="0" indent="-457200" algn="just">
              <a:buFont typeface="+mj-lt"/>
              <a:buAutoNum type="arabicPeriod"/>
            </a:pPr>
            <a:r>
              <a:rPr lang="ro-RO" sz="2000" b="0" i="1" dirty="0" smtClean="0">
                <a:solidFill>
                  <a:srgbClr val="002060"/>
                </a:solidFill>
                <a:latin typeface="Calibri" pitchFamily="34" charset="0"/>
              </a:rPr>
              <a:t>Libera circulaţie a mărfurilor, libertatea de stabilire şi de prestare a serviciilor;</a:t>
            </a:r>
          </a:p>
          <a:p>
            <a:pPr marL="457200" lvl="0" indent="-457200" algn="just">
              <a:buFont typeface="+mj-lt"/>
              <a:buAutoNum type="arabicPeriod"/>
            </a:pPr>
            <a:r>
              <a:rPr lang="ro-RO" sz="2000" b="0" i="1" dirty="0" smtClean="0">
                <a:solidFill>
                  <a:srgbClr val="002060"/>
                </a:solidFill>
                <a:latin typeface="Calibri" pitchFamily="34" charset="0"/>
              </a:rPr>
              <a:t>Tratament egal, imparţialitate, nediscriminare în privinţa tuturor ofertanţilor şi operatorilor economici;</a:t>
            </a:r>
          </a:p>
          <a:p>
            <a:pPr marL="457200" lvl="0" indent="-457200" algn="just">
              <a:buFont typeface="+mj-lt"/>
              <a:buAutoNum type="arabicPeriod"/>
            </a:pPr>
            <a:r>
              <a:rPr lang="ro-RO" sz="2000" b="0" i="1" dirty="0" smtClean="0">
                <a:solidFill>
                  <a:srgbClr val="002060"/>
                </a:solidFill>
                <a:latin typeface="Calibri" pitchFamily="34" charset="0"/>
              </a:rPr>
              <a:t>Proporţionalitate; </a:t>
            </a:r>
          </a:p>
          <a:p>
            <a:pPr marL="457200" lvl="0" indent="-457200" algn="just">
              <a:buFont typeface="+mj-lt"/>
              <a:buAutoNum type="arabicPeriod"/>
            </a:pPr>
            <a:r>
              <a:rPr lang="ro-RO" sz="2000" b="0" i="1" dirty="0" smtClean="0">
                <a:solidFill>
                  <a:srgbClr val="002060"/>
                </a:solidFill>
                <a:latin typeface="Calibri" pitchFamily="34" charset="0"/>
              </a:rPr>
              <a:t>Recunoaştere reciprocă;</a:t>
            </a:r>
          </a:p>
          <a:p>
            <a:pPr marL="457200" lvl="0" indent="-457200" algn="just">
              <a:buFont typeface="+mj-lt"/>
              <a:buAutoNum type="arabicPeriod"/>
            </a:pPr>
            <a:r>
              <a:rPr lang="ro-RO" sz="2000" b="0" i="1" dirty="0" smtClean="0">
                <a:solidFill>
                  <a:srgbClr val="002060"/>
                </a:solidFill>
                <a:latin typeface="Calibri" pitchFamily="34" charset="0"/>
              </a:rPr>
              <a:t>Asumarea răspunderii în cadrul procedurilor de achiziţie publică.</a:t>
            </a:r>
            <a:endParaRPr lang="ro-RO" sz="2000" b="0" i="1" dirty="0">
              <a:solidFill>
                <a:srgbClr val="002060"/>
              </a:solidFill>
              <a:latin typeface="Calibri" pitchFamily="34" charset="0"/>
            </a:endParaRPr>
          </a:p>
        </p:txBody>
      </p:sp>
      <p:sp>
        <p:nvSpPr>
          <p:cNvPr id="11" name="Rectangle 10"/>
          <p:cNvSpPr/>
          <p:nvPr/>
        </p:nvSpPr>
        <p:spPr>
          <a:xfrm>
            <a:off x="0" y="1393371"/>
            <a:ext cx="9144000" cy="523220"/>
          </a:xfrm>
          <a:prstGeom prst="rect">
            <a:avLst/>
          </a:prstGeom>
        </p:spPr>
        <p:txBody>
          <a:bodyPr wrap="square">
            <a:spAutoFit/>
          </a:bodyPr>
          <a:lstStyle/>
          <a:p>
            <a:pPr lvl="0" algn="ctr">
              <a:spcBef>
                <a:spcPts val="0"/>
              </a:spcBef>
              <a:spcAft>
                <a:spcPts val="0"/>
              </a:spcAft>
              <a:defRPr/>
            </a:pPr>
            <a:r>
              <a:rPr lang="ro-RO" sz="2800" dirty="0" smtClean="0">
                <a:solidFill>
                  <a:srgbClr val="002060"/>
                </a:solidFill>
                <a:latin typeface="Calibri" panose="020F0502020204030204" pitchFamily="34" charset="0"/>
              </a:rPr>
              <a:t>Principii în achiziții publice</a:t>
            </a:r>
          </a:p>
        </p:txBody>
      </p:sp>
    </p:spTree>
    <p:extLst>
      <p:ext uri="{BB962C8B-B14F-4D97-AF65-F5344CB8AC3E}">
        <p14:creationId xmlns:p14="http://schemas.microsoft.com/office/powerpoint/2010/main" val="6574780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f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fcaac_logo0200p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smtClean="0">
              <a:ln>
                <a:noFill/>
              </a:ln>
              <a:solidFill>
                <a:schemeClr val="tx1"/>
              </a:solidFill>
              <a:effectLst/>
              <a:latin typeface="Arial" panose="020B0604020202020204" pitchFamily="34" charset="0"/>
            </a:endParaRPr>
          </a:p>
        </p:txBody>
      </p:sp>
      <p:sp>
        <p:nvSpPr>
          <p:cNvPr id="30" name="Footer Placeholder 2"/>
          <p:cNvSpPr>
            <a:spLocks noGrp="1"/>
          </p:cNvSpPr>
          <p:nvPr>
            <p:ph type="ftr" sz="quarter" idx="10"/>
          </p:nvPr>
        </p:nvSpPr>
        <p:spPr>
          <a:xfrm>
            <a:off x="2862776" y="6581001"/>
            <a:ext cx="3418449" cy="246221"/>
          </a:xfrm>
        </p:spPr>
        <p:txBody>
          <a:bodyPr/>
          <a:lstStyle/>
          <a:p>
            <a:r>
              <a:rPr lang="ro-RO" dirty="0" smtClean="0"/>
              <a:t>Valeriu Secaș</a:t>
            </a:r>
            <a:endParaRPr lang="de-DE" dirty="0"/>
          </a:p>
        </p:txBody>
      </p:sp>
      <p:sp>
        <p:nvSpPr>
          <p:cNvPr id="26" name="Прямоугольник 8"/>
          <p:cNvSpPr/>
          <p:nvPr/>
        </p:nvSpPr>
        <p:spPr>
          <a:xfrm>
            <a:off x="319314" y="2641600"/>
            <a:ext cx="8592457" cy="2246769"/>
          </a:xfrm>
          <a:prstGeom prst="rect">
            <a:avLst/>
          </a:prstGeom>
        </p:spPr>
        <p:txBody>
          <a:bodyPr wrap="square">
            <a:spAutoFit/>
          </a:bodyPr>
          <a:lstStyle/>
          <a:p>
            <a:pPr algn="just">
              <a:buFont typeface="Wingdings" pitchFamily="2" charset="2"/>
              <a:buChar char="Ø"/>
            </a:pPr>
            <a:r>
              <a:rPr lang="ro-RO" sz="2800" b="0" i="1" dirty="0" smtClean="0">
                <a:solidFill>
                  <a:srgbClr val="002060"/>
                </a:solidFill>
                <a:latin typeface="Calibri" pitchFamily="34" charset="0"/>
              </a:rPr>
              <a:t> Principiul dat presupune aplicarea procedurilor de achiziții publice concurențiale și transparente, precum și utilizarea criteriilor care să reflecte avantajele de natură economică ale ofertelor în vederea obţinerii raportului optim între calitate şi preţ. </a:t>
            </a:r>
          </a:p>
        </p:txBody>
      </p:sp>
      <p:sp>
        <p:nvSpPr>
          <p:cNvPr id="11" name="Rectangle 10"/>
          <p:cNvSpPr/>
          <p:nvPr/>
        </p:nvSpPr>
        <p:spPr>
          <a:xfrm>
            <a:off x="0" y="1509486"/>
            <a:ext cx="9144000" cy="954107"/>
          </a:xfrm>
          <a:prstGeom prst="rect">
            <a:avLst/>
          </a:prstGeom>
        </p:spPr>
        <p:txBody>
          <a:bodyPr wrap="square">
            <a:spAutoFit/>
          </a:bodyPr>
          <a:lstStyle/>
          <a:p>
            <a:pPr lvl="0" algn="ctr"/>
            <a:r>
              <a:rPr lang="ro-RO" sz="2800" dirty="0" smtClean="0">
                <a:solidFill>
                  <a:srgbClr val="002060"/>
                </a:solidFill>
                <a:latin typeface="Calibri" pitchFamily="34" charset="0"/>
              </a:rPr>
              <a:t>Utilizarea eficientă a banilor publici şi minimizarea riscurilor autorităţilor contractante</a:t>
            </a:r>
            <a:endParaRPr lang="ro-RO" sz="2800" i="1" dirty="0">
              <a:solidFill>
                <a:srgbClr val="002060"/>
              </a:solidFill>
              <a:latin typeface="Calibri" pitchFamily="34" charset="0"/>
            </a:endParaRPr>
          </a:p>
        </p:txBody>
      </p:sp>
    </p:spTree>
    <p:extLst>
      <p:ext uri="{BB962C8B-B14F-4D97-AF65-F5344CB8AC3E}">
        <p14:creationId xmlns:p14="http://schemas.microsoft.com/office/powerpoint/2010/main" val="6574780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f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fcaac_logo0200p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smtClean="0">
              <a:ln>
                <a:noFill/>
              </a:ln>
              <a:solidFill>
                <a:schemeClr val="tx1"/>
              </a:solidFill>
              <a:effectLst/>
              <a:latin typeface="Arial" panose="020B0604020202020204" pitchFamily="34" charset="0"/>
            </a:endParaRPr>
          </a:p>
        </p:txBody>
      </p:sp>
      <p:sp>
        <p:nvSpPr>
          <p:cNvPr id="30" name="Footer Placeholder 2"/>
          <p:cNvSpPr>
            <a:spLocks noGrp="1"/>
          </p:cNvSpPr>
          <p:nvPr>
            <p:ph type="ftr" sz="quarter" idx="10"/>
          </p:nvPr>
        </p:nvSpPr>
        <p:spPr>
          <a:xfrm>
            <a:off x="2862776" y="6581001"/>
            <a:ext cx="3418449" cy="246221"/>
          </a:xfrm>
        </p:spPr>
        <p:txBody>
          <a:bodyPr/>
          <a:lstStyle/>
          <a:p>
            <a:r>
              <a:rPr lang="ro-RO" dirty="0" smtClean="0"/>
              <a:t>Valeriu Secaș</a:t>
            </a:r>
            <a:endParaRPr lang="de-DE" dirty="0"/>
          </a:p>
        </p:txBody>
      </p:sp>
      <p:sp>
        <p:nvSpPr>
          <p:cNvPr id="26" name="Прямоугольник 8"/>
          <p:cNvSpPr/>
          <p:nvPr/>
        </p:nvSpPr>
        <p:spPr>
          <a:xfrm>
            <a:off x="319314" y="2191657"/>
            <a:ext cx="8592457" cy="4555093"/>
          </a:xfrm>
          <a:prstGeom prst="rect">
            <a:avLst/>
          </a:prstGeom>
        </p:spPr>
        <p:txBody>
          <a:bodyPr wrap="square">
            <a:spAutoFit/>
          </a:bodyPr>
          <a:lstStyle/>
          <a:p>
            <a:pPr algn="just">
              <a:spcAft>
                <a:spcPts val="1200"/>
              </a:spcAft>
              <a:buFont typeface="Wingdings" pitchFamily="2" charset="2"/>
              <a:buChar char="Ø"/>
            </a:pPr>
            <a:r>
              <a:rPr lang="ro-RO" sz="2800" b="0" i="1" dirty="0" smtClean="0">
                <a:solidFill>
                  <a:srgbClr val="002060"/>
                </a:solidFill>
                <a:latin typeface="Calibri" pitchFamily="34" charset="0"/>
              </a:rPr>
              <a:t> Principiul transparenței este unul din pilonii de bază în sistemul de achiziții publice și presupune informarea și/sau crearea condițiilor pentru o informare corectă și adecvată a tuturor celor interesați, cu privire la orice informații privind inițierea și desfășurarea unei proceduri de achiziție publică. </a:t>
            </a:r>
          </a:p>
          <a:p>
            <a:pPr algn="just">
              <a:spcAft>
                <a:spcPts val="1200"/>
              </a:spcAft>
              <a:buFont typeface="Wingdings" pitchFamily="2" charset="2"/>
              <a:buChar char="Ø"/>
            </a:pPr>
            <a:r>
              <a:rPr lang="ro-RO" sz="2800" b="0" i="1" dirty="0" smtClean="0">
                <a:solidFill>
                  <a:srgbClr val="002060"/>
                </a:solidFill>
                <a:latin typeface="Calibri" pitchFamily="34" charset="0"/>
              </a:rPr>
              <a:t> Aplicarea corespunzătoare a acestui principiu asigură în mare parte derularea unei proceduri conforme și diminuiază riscurile de manipulare, influențare a rezultatelor sau de corupere. </a:t>
            </a:r>
            <a:endParaRPr lang="ro-RO" sz="2800" b="0" i="1" dirty="0">
              <a:solidFill>
                <a:srgbClr val="002060"/>
              </a:solidFill>
              <a:latin typeface="Calibri" pitchFamily="34" charset="0"/>
            </a:endParaRPr>
          </a:p>
        </p:txBody>
      </p:sp>
      <p:sp>
        <p:nvSpPr>
          <p:cNvPr id="11" name="Rectangle 10"/>
          <p:cNvSpPr/>
          <p:nvPr/>
        </p:nvSpPr>
        <p:spPr>
          <a:xfrm>
            <a:off x="0" y="1509486"/>
            <a:ext cx="9144000" cy="523220"/>
          </a:xfrm>
          <a:prstGeom prst="rect">
            <a:avLst/>
          </a:prstGeom>
        </p:spPr>
        <p:txBody>
          <a:bodyPr wrap="square">
            <a:spAutoFit/>
          </a:bodyPr>
          <a:lstStyle/>
          <a:p>
            <a:pPr lvl="0" algn="ctr"/>
            <a:r>
              <a:rPr lang="ro-RO" sz="2800" dirty="0" smtClean="0">
                <a:solidFill>
                  <a:srgbClr val="002060"/>
                </a:solidFill>
                <a:latin typeface="Calibri" pitchFamily="34" charset="0"/>
              </a:rPr>
              <a:t>Transparenţa achiziţiilor publice</a:t>
            </a:r>
            <a:endParaRPr lang="ro-RO" sz="2800" i="1" dirty="0">
              <a:solidFill>
                <a:srgbClr val="002060"/>
              </a:solidFill>
              <a:latin typeface="Calibri" pitchFamily="34" charset="0"/>
            </a:endParaRPr>
          </a:p>
        </p:txBody>
      </p:sp>
    </p:spTree>
    <p:extLst>
      <p:ext uri="{BB962C8B-B14F-4D97-AF65-F5344CB8AC3E}">
        <p14:creationId xmlns:p14="http://schemas.microsoft.com/office/powerpoint/2010/main" val="657478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Valeriu Secaș</a:t>
            </a:r>
            <a:endParaRPr lang="de-DE" dirty="0"/>
          </a:p>
        </p:txBody>
      </p:sp>
      <p:sp>
        <p:nvSpPr>
          <p:cNvPr id="4" name="Date Placeholder 3"/>
          <p:cNvSpPr>
            <a:spLocks noGrp="1"/>
          </p:cNvSpPr>
          <p:nvPr>
            <p:ph type="dt" sz="half" idx="11"/>
          </p:nvPr>
        </p:nvSpPr>
        <p:spPr/>
        <p:txBody>
          <a:bodyPr/>
          <a:lstStyle/>
          <a:p>
            <a:endParaRPr lang="en-GB" noProof="0" dirty="0"/>
          </a:p>
        </p:txBody>
      </p:sp>
      <p:sp>
        <p:nvSpPr>
          <p:cNvPr id="7" name="Titel 15"/>
          <p:cNvSpPr>
            <a:spLocks noGrp="1"/>
          </p:cNvSpPr>
          <p:nvPr>
            <p:ph type="title"/>
          </p:nvPr>
        </p:nvSpPr>
        <p:spPr>
          <a:xfrm>
            <a:off x="148741" y="2133600"/>
            <a:ext cx="8839199" cy="4127875"/>
          </a:xfrm>
        </p:spPr>
        <p:txBody>
          <a:bodyPr/>
          <a:lstStyle/>
          <a:p>
            <a:pPr lvl="0">
              <a:lnSpc>
                <a:spcPct val="150000"/>
              </a:lnSpc>
              <a:defRPr/>
            </a:pPr>
            <a:r>
              <a:rPr lang="ro-RO" altLang="en-US" sz="2800" b="1" i="1" dirty="0" smtClean="0">
                <a:solidFill>
                  <a:srgbClr val="002060"/>
                </a:solidFill>
                <a:latin typeface="Calibri" panose="020F0502020204030204" pitchFamily="34" charset="0"/>
                <a:cs typeface="Times New Roman" panose="02020603050405020304" pitchFamily="18" charset="0"/>
              </a:rPr>
              <a:t>- </a:t>
            </a:r>
            <a:r>
              <a:rPr lang="ro-RO" altLang="en-US" sz="2800" i="1" dirty="0" smtClean="0">
                <a:solidFill>
                  <a:srgbClr val="002060"/>
                </a:solidFill>
                <a:latin typeface="Calibri" panose="020F0502020204030204" pitchFamily="34" charset="0"/>
                <a:cs typeface="Times New Roman" panose="02020603050405020304" pitchFamily="18" charset="0"/>
              </a:rPr>
              <a:t>Utilizarea eficientă a banilor publici, astfel încât să existe un raport оptimal dintre сalitate și prеț;</a:t>
            </a:r>
            <a:r>
              <a:rPr lang="ro-RO" sz="2800" i="1" dirty="0" smtClean="0">
                <a:solidFill>
                  <a:srgbClr val="002060"/>
                </a:solidFill>
                <a:latin typeface="Calibri" panose="020F0502020204030204" pitchFamily="34" charset="0"/>
              </a:rPr>
              <a:t/>
            </a:r>
            <a:br>
              <a:rPr lang="ro-RO" sz="2800" i="1" dirty="0" smtClean="0">
                <a:solidFill>
                  <a:srgbClr val="002060"/>
                </a:solidFill>
                <a:latin typeface="Calibri" panose="020F0502020204030204" pitchFamily="34" charset="0"/>
              </a:rPr>
            </a:br>
            <a:r>
              <a:rPr lang="ro-RO" sz="2800" i="1" dirty="0" smtClean="0">
                <a:solidFill>
                  <a:srgbClr val="002060"/>
                </a:solidFill>
                <a:latin typeface="Calibri" panose="020F0502020204030204" pitchFamily="34" charset="0"/>
              </a:rPr>
              <a:t>- Satisfacerea interesului public, respectiv dezvoltarea şi îmbunătăţirea mediului de viaţă al comunităţii;</a:t>
            </a:r>
            <a:br>
              <a:rPr lang="ro-RO" sz="2800" i="1" dirty="0" smtClean="0">
                <a:solidFill>
                  <a:srgbClr val="002060"/>
                </a:solidFill>
                <a:latin typeface="Calibri" panose="020F0502020204030204" pitchFamily="34" charset="0"/>
              </a:rPr>
            </a:br>
            <a:r>
              <a:rPr lang="ro-RO" sz="2800" i="1" dirty="0" smtClean="0">
                <a:solidFill>
                  <a:srgbClr val="002060"/>
                </a:solidFill>
                <a:latin typeface="Calibri" panose="020F0502020204030204" pitchFamily="34" charset="0"/>
              </a:rPr>
              <a:t>- Stimularea dezvoltării economice;</a:t>
            </a:r>
            <a:br>
              <a:rPr lang="ro-RO" sz="2800" i="1" dirty="0" smtClean="0">
                <a:solidFill>
                  <a:srgbClr val="002060"/>
                </a:solidFill>
                <a:latin typeface="Calibri" panose="020F0502020204030204" pitchFamily="34" charset="0"/>
              </a:rPr>
            </a:br>
            <a:r>
              <a:rPr lang="ro-RO" sz="2800" i="1" dirty="0" smtClean="0">
                <a:solidFill>
                  <a:srgbClr val="002060"/>
                </a:solidFill>
                <a:latin typeface="Calibri" panose="020F0502020204030204" pitchFamily="34" charset="0"/>
              </a:rPr>
              <a:t>- Un element important pentru dinamizarea pieței.</a:t>
            </a:r>
            <a:r>
              <a:rPr lang="ro-RO" sz="2800" dirty="0" smtClean="0">
                <a:solidFill>
                  <a:srgbClr val="002060"/>
                </a:solidFill>
                <a:latin typeface="Calibri" panose="020F0502020204030204" pitchFamily="34" charset="0"/>
              </a:rPr>
              <a:t/>
            </a:r>
            <a:br>
              <a:rPr lang="ro-RO" sz="2800" dirty="0" smtClean="0">
                <a:solidFill>
                  <a:srgbClr val="002060"/>
                </a:solidFill>
                <a:latin typeface="Calibri" panose="020F0502020204030204" pitchFamily="34" charset="0"/>
              </a:rPr>
            </a:br>
            <a:endParaRPr lang="ro-RO" altLang="en-US" sz="2800" b="1" dirty="0" smtClean="0">
              <a:solidFill>
                <a:srgbClr val="002060"/>
              </a:solidFill>
              <a:latin typeface="Calibri" panose="020F0502020204030204" pitchFamily="34" charset="0"/>
              <a:cs typeface="Times New Roman" panose="02020603050405020304" pitchFamily="18" charset="0"/>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13"/>
          <p:cNvSpPr/>
          <p:nvPr/>
        </p:nvSpPr>
        <p:spPr>
          <a:xfrm>
            <a:off x="609600" y="1607141"/>
            <a:ext cx="8157029" cy="523220"/>
          </a:xfrm>
          <a:prstGeom prst="rect">
            <a:avLst/>
          </a:prstGeom>
        </p:spPr>
        <p:txBody>
          <a:bodyPr wrap="square">
            <a:spAutoFit/>
          </a:bodyPr>
          <a:lstStyle/>
          <a:p>
            <a:pPr algn="ctr"/>
            <a:r>
              <a:rPr lang="ro-RO" sz="2800" dirty="0" smtClean="0">
                <a:solidFill>
                  <a:srgbClr val="002060"/>
                </a:solidFill>
                <a:latin typeface="Calibri" panose="020F0502020204030204" pitchFamily="34" charset="0"/>
              </a:rPr>
              <a:t>Rolul achiziţiilor publice</a:t>
            </a:r>
            <a:endParaRPr lang="en-US" sz="2800" b="1" dirty="0">
              <a:solidFill>
                <a:srgbClr val="002060"/>
              </a:solidFill>
              <a:latin typeface="Calibri" pitchFamily="34" charset="0"/>
            </a:endParaRPr>
          </a:p>
        </p:txBody>
      </p:sp>
    </p:spTree>
    <p:extLst>
      <p:ext uri="{BB962C8B-B14F-4D97-AF65-F5344CB8AC3E}">
        <p14:creationId xmlns:p14="http://schemas.microsoft.com/office/powerpoint/2010/main" val="411954109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f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fcaac_logo0200p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smtClean="0">
              <a:ln>
                <a:noFill/>
              </a:ln>
              <a:solidFill>
                <a:schemeClr val="tx1"/>
              </a:solidFill>
              <a:effectLst/>
              <a:latin typeface="Arial" panose="020B0604020202020204" pitchFamily="34" charset="0"/>
            </a:endParaRPr>
          </a:p>
        </p:txBody>
      </p:sp>
      <p:sp>
        <p:nvSpPr>
          <p:cNvPr id="30" name="Footer Placeholder 2"/>
          <p:cNvSpPr>
            <a:spLocks noGrp="1"/>
          </p:cNvSpPr>
          <p:nvPr>
            <p:ph type="ftr" sz="quarter" idx="10"/>
          </p:nvPr>
        </p:nvSpPr>
        <p:spPr>
          <a:xfrm>
            <a:off x="2862776" y="6581001"/>
            <a:ext cx="3418449" cy="246221"/>
          </a:xfrm>
        </p:spPr>
        <p:txBody>
          <a:bodyPr/>
          <a:lstStyle/>
          <a:p>
            <a:r>
              <a:rPr lang="ro-RO" dirty="0" smtClean="0"/>
              <a:t>Valeriu Secaș</a:t>
            </a:r>
            <a:endParaRPr lang="de-DE" dirty="0"/>
          </a:p>
        </p:txBody>
      </p:sp>
      <p:sp>
        <p:nvSpPr>
          <p:cNvPr id="26" name="Прямоугольник 8"/>
          <p:cNvSpPr/>
          <p:nvPr/>
        </p:nvSpPr>
        <p:spPr>
          <a:xfrm>
            <a:off x="319314" y="2351314"/>
            <a:ext cx="8592457" cy="2677656"/>
          </a:xfrm>
          <a:prstGeom prst="rect">
            <a:avLst/>
          </a:prstGeom>
        </p:spPr>
        <p:txBody>
          <a:bodyPr wrap="square">
            <a:spAutoFit/>
          </a:bodyPr>
          <a:lstStyle/>
          <a:p>
            <a:pPr algn="just">
              <a:buFont typeface="Wingdings" pitchFamily="2" charset="2"/>
              <a:buChar char="Ø"/>
            </a:pPr>
            <a:r>
              <a:rPr lang="ro-RO" sz="2800" b="0" i="1" dirty="0" smtClean="0">
                <a:solidFill>
                  <a:srgbClr val="002060"/>
                </a:solidFill>
                <a:latin typeface="Calibri" pitchFamily="34" charset="0"/>
              </a:rPr>
              <a:t> Transparenţa permite identificarea nevoilor reale ale comunităţii şi informează cetăţenii cu privire la modul eficient de cheltuire a banului public. Transparența oferă mijlocul prin care autoritatea contractantă poate transmite în mod clar cerinţele sale şi primeşte informaţiile ce îi vor servi la luarea deciziei optime.</a:t>
            </a:r>
            <a:endParaRPr lang="ro-RO" sz="2800" b="0" i="1" dirty="0">
              <a:solidFill>
                <a:srgbClr val="002060"/>
              </a:solidFill>
              <a:latin typeface="Calibri" pitchFamily="34" charset="0"/>
            </a:endParaRPr>
          </a:p>
        </p:txBody>
      </p:sp>
      <p:sp>
        <p:nvSpPr>
          <p:cNvPr id="11" name="Rectangle 10"/>
          <p:cNvSpPr/>
          <p:nvPr/>
        </p:nvSpPr>
        <p:spPr>
          <a:xfrm>
            <a:off x="0" y="1509486"/>
            <a:ext cx="9144000" cy="523220"/>
          </a:xfrm>
          <a:prstGeom prst="rect">
            <a:avLst/>
          </a:prstGeom>
        </p:spPr>
        <p:txBody>
          <a:bodyPr wrap="square">
            <a:spAutoFit/>
          </a:bodyPr>
          <a:lstStyle/>
          <a:p>
            <a:pPr lvl="0" algn="ctr"/>
            <a:r>
              <a:rPr lang="ro-RO" sz="2800" dirty="0" smtClean="0">
                <a:solidFill>
                  <a:srgbClr val="002060"/>
                </a:solidFill>
                <a:latin typeface="Calibri" pitchFamily="34" charset="0"/>
              </a:rPr>
              <a:t>Transparenţa achiziţiilor publice</a:t>
            </a:r>
            <a:endParaRPr lang="ro-RO" sz="2800" i="1" dirty="0">
              <a:solidFill>
                <a:srgbClr val="002060"/>
              </a:solidFill>
              <a:latin typeface="Calibri" pitchFamily="34" charset="0"/>
            </a:endParaRPr>
          </a:p>
        </p:txBody>
      </p:sp>
    </p:spTree>
    <p:extLst>
      <p:ext uri="{BB962C8B-B14F-4D97-AF65-F5344CB8AC3E}">
        <p14:creationId xmlns:p14="http://schemas.microsoft.com/office/powerpoint/2010/main" val="6574780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f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fcaac_logo0200p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30" name="Footer Placeholder 2"/>
          <p:cNvSpPr>
            <a:spLocks noGrp="1"/>
          </p:cNvSpPr>
          <p:nvPr>
            <p:ph type="ftr" sz="quarter" idx="10"/>
          </p:nvPr>
        </p:nvSpPr>
        <p:spPr>
          <a:xfrm>
            <a:off x="2862776" y="6581001"/>
            <a:ext cx="3418449" cy="246221"/>
          </a:xfrm>
        </p:spPr>
        <p:txBody>
          <a:bodyPr/>
          <a:lstStyle/>
          <a:p>
            <a:r>
              <a:rPr lang="ro-RO" dirty="0" smtClean="0"/>
              <a:t>Valeriu Secaș</a:t>
            </a:r>
            <a:endParaRPr lang="de-DE" dirty="0"/>
          </a:p>
        </p:txBody>
      </p:sp>
      <p:sp>
        <p:nvSpPr>
          <p:cNvPr id="26" name="Прямоугольник 8"/>
          <p:cNvSpPr/>
          <p:nvPr/>
        </p:nvSpPr>
        <p:spPr>
          <a:xfrm>
            <a:off x="319314" y="2452914"/>
            <a:ext cx="8592457" cy="4531833"/>
          </a:xfrm>
          <a:prstGeom prst="rect">
            <a:avLst/>
          </a:prstGeom>
        </p:spPr>
        <p:txBody>
          <a:bodyPr wrap="square">
            <a:spAutoFit/>
          </a:bodyPr>
          <a:lstStyle/>
          <a:p>
            <a:pPr algn="just">
              <a:buFont typeface="Wingdings" pitchFamily="2" charset="2"/>
              <a:buChar char="Ø"/>
            </a:pPr>
            <a:r>
              <a:rPr lang="ro-RO" sz="2800" b="0" i="1" dirty="0" smtClean="0">
                <a:solidFill>
                  <a:srgbClr val="002060"/>
                </a:solidFill>
                <a:latin typeface="Calibri" pitchFamily="34" charset="0"/>
              </a:rPr>
              <a:t> Principiul presupune asigurarea condiţiilor de manifestare a concurenţei în așa fel încît orice operator economic, cu calificare și ofertă corespunzătoare necesității reale a autorității, să poată participa la procedura de atribuire și să dispună de posibilitatea egală de a fi desemnat cîștigător. </a:t>
            </a:r>
          </a:p>
          <a:p>
            <a:pPr algn="just">
              <a:buFont typeface="Wingdings" pitchFamily="2" charset="2"/>
              <a:buChar char="Ø"/>
            </a:pPr>
            <a:r>
              <a:rPr lang="ro-RO" sz="2800" b="0" i="1" dirty="0" smtClean="0">
                <a:solidFill>
                  <a:srgbClr val="002060"/>
                </a:solidFill>
                <a:latin typeface="Calibri" pitchFamily="34" charset="0"/>
              </a:rPr>
              <a:t> Autoritățile contractante urmează să asigure un cadrul concurențial adecvat și să dețină un rol activ în combaterea practicilor anticoncurențiale prin sesizarea organelor competente. </a:t>
            </a:r>
            <a:endParaRPr lang="ro-RO" sz="2800" b="0" i="1" dirty="0">
              <a:solidFill>
                <a:srgbClr val="002060"/>
              </a:solidFill>
              <a:latin typeface="Calibri" pitchFamily="34" charset="0"/>
            </a:endParaRPr>
          </a:p>
        </p:txBody>
      </p:sp>
      <p:sp>
        <p:nvSpPr>
          <p:cNvPr id="11" name="Rectangle 10"/>
          <p:cNvSpPr/>
          <p:nvPr/>
        </p:nvSpPr>
        <p:spPr>
          <a:xfrm>
            <a:off x="0" y="1509486"/>
            <a:ext cx="9144000" cy="954107"/>
          </a:xfrm>
          <a:prstGeom prst="rect">
            <a:avLst/>
          </a:prstGeom>
        </p:spPr>
        <p:txBody>
          <a:bodyPr wrap="square">
            <a:spAutoFit/>
          </a:bodyPr>
          <a:lstStyle/>
          <a:p>
            <a:pPr lvl="0" algn="ctr"/>
            <a:r>
              <a:rPr lang="ro-RO" sz="2800" dirty="0" smtClean="0">
                <a:solidFill>
                  <a:srgbClr val="002060"/>
                </a:solidFill>
                <a:latin typeface="Calibri" pitchFamily="34" charset="0"/>
              </a:rPr>
              <a:t>Asigurarea concurenţei şi combaterea concurenţei neloiale în domeniul achiziţiilor publice</a:t>
            </a:r>
            <a:endParaRPr lang="ro-RO" sz="2800" i="1" dirty="0">
              <a:solidFill>
                <a:srgbClr val="002060"/>
              </a:solidFill>
              <a:latin typeface="Calibri" pitchFamily="34" charset="0"/>
            </a:endParaRPr>
          </a:p>
        </p:txBody>
      </p:sp>
    </p:spTree>
    <p:extLst>
      <p:ext uri="{BB962C8B-B14F-4D97-AF65-F5344CB8AC3E}">
        <p14:creationId xmlns:p14="http://schemas.microsoft.com/office/powerpoint/2010/main" val="6574780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f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fcaac_logo0200p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30" name="Footer Placeholder 2"/>
          <p:cNvSpPr>
            <a:spLocks noGrp="1"/>
          </p:cNvSpPr>
          <p:nvPr>
            <p:ph type="ftr" sz="quarter" idx="10"/>
          </p:nvPr>
        </p:nvSpPr>
        <p:spPr>
          <a:xfrm>
            <a:off x="2862776" y="6581001"/>
            <a:ext cx="3418449" cy="246221"/>
          </a:xfrm>
        </p:spPr>
        <p:txBody>
          <a:bodyPr/>
          <a:lstStyle/>
          <a:p>
            <a:r>
              <a:rPr lang="ro-RO" dirty="0" smtClean="0"/>
              <a:t>Valeriu Secaș</a:t>
            </a:r>
            <a:endParaRPr lang="de-DE" dirty="0"/>
          </a:p>
        </p:txBody>
      </p:sp>
      <p:sp>
        <p:nvSpPr>
          <p:cNvPr id="26" name="Прямоугольник 8"/>
          <p:cNvSpPr/>
          <p:nvPr/>
        </p:nvSpPr>
        <p:spPr>
          <a:xfrm>
            <a:off x="319314" y="2583542"/>
            <a:ext cx="8592457" cy="2831544"/>
          </a:xfrm>
          <a:prstGeom prst="rect">
            <a:avLst/>
          </a:prstGeom>
        </p:spPr>
        <p:txBody>
          <a:bodyPr wrap="square">
            <a:spAutoFit/>
          </a:bodyPr>
          <a:lstStyle/>
          <a:p>
            <a:pPr algn="just">
              <a:spcAft>
                <a:spcPts val="1200"/>
              </a:spcAft>
              <a:buFont typeface="Wingdings" pitchFamily="2" charset="2"/>
              <a:buChar char="Ø"/>
            </a:pPr>
            <a:r>
              <a:rPr lang="ro-RO" sz="2800" b="0" i="1" dirty="0" smtClean="0">
                <a:solidFill>
                  <a:srgbClr val="002060"/>
                </a:solidFill>
                <a:latin typeface="Calibri" pitchFamily="34" charset="0"/>
              </a:rPr>
              <a:t> Principiul prescrie instituţiilor publice să ia în considerare aspectele de mediu și dezvoltare durabilă în cadrul achiziţiilor publice. </a:t>
            </a:r>
          </a:p>
          <a:p>
            <a:pPr algn="just">
              <a:spcAft>
                <a:spcPts val="1200"/>
              </a:spcAft>
              <a:buFont typeface="Wingdings" pitchFamily="2" charset="2"/>
              <a:buChar char="Ø"/>
            </a:pPr>
            <a:r>
              <a:rPr lang="ro-RO" sz="2800" b="0" i="1" dirty="0" smtClean="0">
                <a:solidFill>
                  <a:srgbClr val="002060"/>
                </a:solidFill>
                <a:latin typeface="Calibri" pitchFamily="34" charset="0"/>
              </a:rPr>
              <a:t> Susținerea protecţiei mediului şi extinderea pieţei de produse şi servicii prietenoase cu mediul contribuie la utilizarea eficientă a banilor publici.</a:t>
            </a:r>
            <a:endParaRPr lang="ro-RO" sz="2800" b="0" i="1" dirty="0">
              <a:solidFill>
                <a:srgbClr val="002060"/>
              </a:solidFill>
              <a:latin typeface="Calibri" pitchFamily="34" charset="0"/>
            </a:endParaRPr>
          </a:p>
        </p:txBody>
      </p:sp>
      <p:sp>
        <p:nvSpPr>
          <p:cNvPr id="11" name="Rectangle 10"/>
          <p:cNvSpPr/>
          <p:nvPr/>
        </p:nvSpPr>
        <p:spPr>
          <a:xfrm>
            <a:off x="0" y="1509486"/>
            <a:ext cx="9144000" cy="954107"/>
          </a:xfrm>
          <a:prstGeom prst="rect">
            <a:avLst/>
          </a:prstGeom>
        </p:spPr>
        <p:txBody>
          <a:bodyPr wrap="square">
            <a:spAutoFit/>
          </a:bodyPr>
          <a:lstStyle/>
          <a:p>
            <a:pPr lvl="0" algn="ctr"/>
            <a:r>
              <a:rPr lang="ro-RO" sz="2800" dirty="0" smtClean="0">
                <a:solidFill>
                  <a:srgbClr val="002060"/>
                </a:solidFill>
                <a:latin typeface="Calibri" pitchFamily="34" charset="0"/>
              </a:rPr>
              <a:t>Protecţia mediului şi promovarea unei dezvoltări durabile prin intermediul achiziţiilor publice</a:t>
            </a:r>
            <a:endParaRPr lang="ro-RO" sz="2800" i="1" dirty="0">
              <a:solidFill>
                <a:srgbClr val="002060"/>
              </a:solidFill>
              <a:latin typeface="Calibri" pitchFamily="34" charset="0"/>
            </a:endParaRPr>
          </a:p>
        </p:txBody>
      </p:sp>
    </p:spTree>
    <p:extLst>
      <p:ext uri="{BB962C8B-B14F-4D97-AF65-F5344CB8AC3E}">
        <p14:creationId xmlns:p14="http://schemas.microsoft.com/office/powerpoint/2010/main" val="6574780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f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fcaac_logo0200p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30" name="Footer Placeholder 2"/>
          <p:cNvSpPr>
            <a:spLocks noGrp="1"/>
          </p:cNvSpPr>
          <p:nvPr>
            <p:ph type="ftr" sz="quarter" idx="10"/>
          </p:nvPr>
        </p:nvSpPr>
        <p:spPr>
          <a:xfrm>
            <a:off x="2862776" y="6581001"/>
            <a:ext cx="3418449" cy="246221"/>
          </a:xfrm>
        </p:spPr>
        <p:txBody>
          <a:bodyPr/>
          <a:lstStyle/>
          <a:p>
            <a:r>
              <a:rPr lang="ro-RO" dirty="0" smtClean="0"/>
              <a:t>Valeriu Secaș</a:t>
            </a:r>
            <a:endParaRPr lang="de-DE" dirty="0"/>
          </a:p>
        </p:txBody>
      </p:sp>
      <p:sp>
        <p:nvSpPr>
          <p:cNvPr id="26" name="Прямоугольник 8"/>
          <p:cNvSpPr/>
          <p:nvPr/>
        </p:nvSpPr>
        <p:spPr>
          <a:xfrm>
            <a:off x="319314" y="2989943"/>
            <a:ext cx="8592457" cy="2246769"/>
          </a:xfrm>
          <a:prstGeom prst="rect">
            <a:avLst/>
          </a:prstGeom>
        </p:spPr>
        <p:txBody>
          <a:bodyPr wrap="square">
            <a:spAutoFit/>
          </a:bodyPr>
          <a:lstStyle/>
          <a:p>
            <a:pPr algn="just">
              <a:buFont typeface="Wingdings" pitchFamily="2" charset="2"/>
              <a:buChar char="Ø"/>
            </a:pPr>
            <a:r>
              <a:rPr lang="ro-RO" sz="2800" b="0" i="1" dirty="0" smtClean="0">
                <a:solidFill>
                  <a:srgbClr val="002060"/>
                </a:solidFill>
                <a:latin typeface="Calibri" pitchFamily="34" charset="0"/>
              </a:rPr>
              <a:t> Principiul presupune respectarea eticii profesionale și întreprinderea de acţiuni în vederea asigurării priorităţii vieţii, integrităţii fizice, a securității muncii, precum și a normelor legislative întru evitarea impactului negativ asupra mediului.</a:t>
            </a:r>
            <a:endParaRPr lang="ro-RO" sz="2800" b="0" i="1" dirty="0">
              <a:solidFill>
                <a:srgbClr val="002060"/>
              </a:solidFill>
              <a:latin typeface="Calibri" pitchFamily="34" charset="0"/>
            </a:endParaRPr>
          </a:p>
        </p:txBody>
      </p:sp>
      <p:sp>
        <p:nvSpPr>
          <p:cNvPr id="11" name="Rectangle 10"/>
          <p:cNvSpPr/>
          <p:nvPr/>
        </p:nvSpPr>
        <p:spPr>
          <a:xfrm>
            <a:off x="0" y="1509486"/>
            <a:ext cx="9144000" cy="1384995"/>
          </a:xfrm>
          <a:prstGeom prst="rect">
            <a:avLst/>
          </a:prstGeom>
        </p:spPr>
        <p:txBody>
          <a:bodyPr wrap="square">
            <a:spAutoFit/>
          </a:bodyPr>
          <a:lstStyle/>
          <a:p>
            <a:pPr lvl="0" algn="ctr"/>
            <a:r>
              <a:rPr lang="ro-RO" sz="2800" dirty="0" smtClean="0">
                <a:solidFill>
                  <a:srgbClr val="002060"/>
                </a:solidFill>
                <a:latin typeface="Calibri" pitchFamily="34" charset="0"/>
              </a:rPr>
              <a:t>Menţinerea ordinii publice, bunelor moravuri şi siguranţei publice, ocrotirea sănătăţii, protejarea vieţii oamenilor, florei şi faunei</a:t>
            </a:r>
            <a:endParaRPr lang="ro-RO" sz="2800" i="1" dirty="0">
              <a:solidFill>
                <a:srgbClr val="002060"/>
              </a:solidFill>
              <a:latin typeface="Calibri" pitchFamily="34" charset="0"/>
            </a:endParaRPr>
          </a:p>
        </p:txBody>
      </p:sp>
    </p:spTree>
    <p:extLst>
      <p:ext uri="{BB962C8B-B14F-4D97-AF65-F5344CB8AC3E}">
        <p14:creationId xmlns:p14="http://schemas.microsoft.com/office/powerpoint/2010/main" val="6574780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f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fcaac_logo0200p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30" name="Footer Placeholder 2"/>
          <p:cNvSpPr>
            <a:spLocks noGrp="1"/>
          </p:cNvSpPr>
          <p:nvPr>
            <p:ph type="ftr" sz="quarter" idx="10"/>
          </p:nvPr>
        </p:nvSpPr>
        <p:spPr>
          <a:xfrm>
            <a:off x="2862776" y="6581001"/>
            <a:ext cx="3418449" cy="246221"/>
          </a:xfrm>
        </p:spPr>
        <p:txBody>
          <a:bodyPr/>
          <a:lstStyle/>
          <a:p>
            <a:r>
              <a:rPr lang="ro-RO" dirty="0" smtClean="0"/>
              <a:t>Valeriu Secaș</a:t>
            </a:r>
            <a:endParaRPr lang="de-DE" dirty="0"/>
          </a:p>
        </p:txBody>
      </p:sp>
      <p:sp>
        <p:nvSpPr>
          <p:cNvPr id="26" name="Прямоугольник 8"/>
          <p:cNvSpPr/>
          <p:nvPr/>
        </p:nvSpPr>
        <p:spPr>
          <a:xfrm>
            <a:off x="319314" y="2989943"/>
            <a:ext cx="8592457" cy="2677656"/>
          </a:xfrm>
          <a:prstGeom prst="rect">
            <a:avLst/>
          </a:prstGeom>
        </p:spPr>
        <p:txBody>
          <a:bodyPr wrap="square">
            <a:spAutoFit/>
          </a:bodyPr>
          <a:lstStyle/>
          <a:p>
            <a:pPr algn="just">
              <a:buFont typeface="Wingdings" pitchFamily="2" charset="2"/>
              <a:buChar char="Ø"/>
            </a:pPr>
            <a:r>
              <a:rPr lang="ro-RO" sz="2800" b="0" i="1" dirty="0" smtClean="0">
                <a:solidFill>
                  <a:srgbClr val="002060"/>
                </a:solidFill>
                <a:latin typeface="Calibri" pitchFamily="34" charset="0"/>
              </a:rPr>
              <a:t> Respectarea acestor principii înseamnă acceptarea tuturor produselor, serviciilor și lucrărilor oferite în mod legal pe piață, acceptarea oricăror diplome, certificate și calificări profesionale emise de autorităţile competente din alte state, precum si acceptarea specificaţiilor tehnice, echivalente cu cele solicitate la nivel naţional. </a:t>
            </a:r>
            <a:endParaRPr lang="ro-RO" sz="2800" b="0" i="1" dirty="0">
              <a:solidFill>
                <a:srgbClr val="002060"/>
              </a:solidFill>
              <a:latin typeface="Calibri" pitchFamily="34" charset="0"/>
            </a:endParaRPr>
          </a:p>
        </p:txBody>
      </p:sp>
      <p:sp>
        <p:nvSpPr>
          <p:cNvPr id="11" name="Rectangle 10"/>
          <p:cNvSpPr/>
          <p:nvPr/>
        </p:nvSpPr>
        <p:spPr>
          <a:xfrm>
            <a:off x="0" y="1509486"/>
            <a:ext cx="9144000" cy="1384995"/>
          </a:xfrm>
          <a:prstGeom prst="rect">
            <a:avLst/>
          </a:prstGeom>
        </p:spPr>
        <p:txBody>
          <a:bodyPr wrap="square">
            <a:spAutoFit/>
          </a:bodyPr>
          <a:lstStyle/>
          <a:p>
            <a:pPr lvl="0" algn="ctr"/>
            <a:r>
              <a:rPr lang="ro-RO" sz="2800" dirty="0" smtClean="0">
                <a:solidFill>
                  <a:srgbClr val="002060"/>
                </a:solidFill>
                <a:latin typeface="Calibri" pitchFamily="34" charset="0"/>
              </a:rPr>
              <a:t>Liberalizarea şi extinderea comerţului internaţional, libera circulaţie a mărfurilor, libertatea de stabilire şi de prestare a serviciilor, inclusiv prin recunoaștere reciprocă</a:t>
            </a:r>
            <a:endParaRPr lang="ro-RO" sz="2800" i="1" dirty="0">
              <a:solidFill>
                <a:srgbClr val="002060"/>
              </a:solidFill>
              <a:latin typeface="Calibri" pitchFamily="34" charset="0"/>
            </a:endParaRPr>
          </a:p>
        </p:txBody>
      </p:sp>
    </p:spTree>
    <p:extLst>
      <p:ext uri="{BB962C8B-B14F-4D97-AF65-F5344CB8AC3E}">
        <p14:creationId xmlns:p14="http://schemas.microsoft.com/office/powerpoint/2010/main" val="6574780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f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fcaac_logo0200p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30" name="Footer Placeholder 2"/>
          <p:cNvSpPr>
            <a:spLocks noGrp="1"/>
          </p:cNvSpPr>
          <p:nvPr>
            <p:ph type="ftr" sz="quarter" idx="10"/>
          </p:nvPr>
        </p:nvSpPr>
        <p:spPr>
          <a:xfrm>
            <a:off x="2862776" y="6581001"/>
            <a:ext cx="3418449" cy="246221"/>
          </a:xfrm>
        </p:spPr>
        <p:txBody>
          <a:bodyPr/>
          <a:lstStyle/>
          <a:p>
            <a:r>
              <a:rPr lang="ro-RO" dirty="0" smtClean="0"/>
              <a:t>Valeriu Secaș</a:t>
            </a:r>
            <a:endParaRPr lang="de-DE" dirty="0"/>
          </a:p>
        </p:txBody>
      </p:sp>
      <p:sp>
        <p:nvSpPr>
          <p:cNvPr id="26" name="Прямоугольник 8"/>
          <p:cNvSpPr/>
          <p:nvPr/>
        </p:nvSpPr>
        <p:spPr>
          <a:xfrm>
            <a:off x="319314" y="2627086"/>
            <a:ext cx="8592457" cy="3539430"/>
          </a:xfrm>
          <a:prstGeom prst="rect">
            <a:avLst/>
          </a:prstGeom>
        </p:spPr>
        <p:txBody>
          <a:bodyPr wrap="square">
            <a:spAutoFit/>
          </a:bodyPr>
          <a:lstStyle/>
          <a:p>
            <a:pPr algn="just">
              <a:buFont typeface="Wingdings" pitchFamily="2" charset="2"/>
              <a:buChar char="Ø"/>
            </a:pPr>
            <a:r>
              <a:rPr lang="ro-RO" sz="2800" b="0" i="1" dirty="0" smtClean="0">
                <a:solidFill>
                  <a:srgbClr val="002060"/>
                </a:solidFill>
                <a:latin typeface="Calibri" pitchFamily="34" charset="0"/>
              </a:rPr>
              <a:t> Respectarea principiului presupune că oricînd, pe parcursul procedurii de atribuire, vor fi stabilite şi aplicate reguli, cerinţe, criterii identice pentru toţi operatorii economici, astfel încît aceştia să beneficieze de şanse egale de a deveni contractanţi. </a:t>
            </a:r>
          </a:p>
          <a:p>
            <a:pPr algn="just">
              <a:buFont typeface="Wingdings" pitchFamily="2" charset="2"/>
              <a:buChar char="Ø"/>
            </a:pPr>
            <a:r>
              <a:rPr lang="ro-RO" sz="2800" b="0" i="1" dirty="0" smtClean="0">
                <a:solidFill>
                  <a:srgbClr val="002060"/>
                </a:solidFill>
                <a:latin typeface="Calibri" pitchFamily="34" charset="0"/>
              </a:rPr>
              <a:t> Principiul presupune realizarea unui cadru bazat pe încredere, corectitudine, obiectivitate şi imparţialitate în cadrul derulării procedurii de achiziție.</a:t>
            </a:r>
            <a:endParaRPr lang="ro-RO" sz="2800" b="0" i="1" dirty="0">
              <a:solidFill>
                <a:srgbClr val="002060"/>
              </a:solidFill>
              <a:latin typeface="Calibri" pitchFamily="34" charset="0"/>
            </a:endParaRPr>
          </a:p>
        </p:txBody>
      </p:sp>
      <p:sp>
        <p:nvSpPr>
          <p:cNvPr id="11" name="Rectangle 10"/>
          <p:cNvSpPr/>
          <p:nvPr/>
        </p:nvSpPr>
        <p:spPr>
          <a:xfrm>
            <a:off x="0" y="1509486"/>
            <a:ext cx="9144000" cy="954107"/>
          </a:xfrm>
          <a:prstGeom prst="rect">
            <a:avLst/>
          </a:prstGeom>
        </p:spPr>
        <p:txBody>
          <a:bodyPr wrap="square">
            <a:spAutoFit/>
          </a:bodyPr>
          <a:lstStyle/>
          <a:p>
            <a:pPr lvl="0" algn="ctr"/>
            <a:r>
              <a:rPr lang="ro-RO" sz="2800" dirty="0" smtClean="0">
                <a:solidFill>
                  <a:srgbClr val="002060"/>
                </a:solidFill>
                <a:latin typeface="Calibri" pitchFamily="34" charset="0"/>
              </a:rPr>
              <a:t>Tratament egal, imparţialitate, nediscriminare în privinţa tuturor ofertanţilor şi operatorilor economici</a:t>
            </a:r>
            <a:endParaRPr lang="ro-RO" sz="2800" i="1" dirty="0">
              <a:solidFill>
                <a:srgbClr val="002060"/>
              </a:solidFill>
              <a:latin typeface="Calibri" pitchFamily="34" charset="0"/>
            </a:endParaRPr>
          </a:p>
        </p:txBody>
      </p:sp>
    </p:spTree>
    <p:extLst>
      <p:ext uri="{BB962C8B-B14F-4D97-AF65-F5344CB8AC3E}">
        <p14:creationId xmlns:p14="http://schemas.microsoft.com/office/powerpoint/2010/main" val="6574780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f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fcaac_logo0200p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30" name="Footer Placeholder 2"/>
          <p:cNvSpPr>
            <a:spLocks noGrp="1"/>
          </p:cNvSpPr>
          <p:nvPr>
            <p:ph type="ftr" sz="quarter" idx="10"/>
          </p:nvPr>
        </p:nvSpPr>
        <p:spPr>
          <a:xfrm>
            <a:off x="2862776" y="6581001"/>
            <a:ext cx="3418449" cy="246221"/>
          </a:xfrm>
        </p:spPr>
        <p:txBody>
          <a:bodyPr/>
          <a:lstStyle/>
          <a:p>
            <a:r>
              <a:rPr lang="ro-RO" dirty="0" smtClean="0"/>
              <a:t>Valeriu Secaș</a:t>
            </a:r>
            <a:endParaRPr lang="de-DE" dirty="0"/>
          </a:p>
        </p:txBody>
      </p:sp>
      <p:sp>
        <p:nvSpPr>
          <p:cNvPr id="26" name="Прямоугольник 8"/>
          <p:cNvSpPr/>
          <p:nvPr/>
        </p:nvSpPr>
        <p:spPr>
          <a:xfrm>
            <a:off x="319314" y="1930400"/>
            <a:ext cx="8592457" cy="4995247"/>
          </a:xfrm>
          <a:prstGeom prst="rect">
            <a:avLst/>
          </a:prstGeom>
        </p:spPr>
        <p:txBody>
          <a:bodyPr wrap="square">
            <a:spAutoFit/>
          </a:bodyPr>
          <a:lstStyle/>
          <a:p>
            <a:pPr algn="just">
              <a:buFont typeface="Wingdings" pitchFamily="2" charset="2"/>
              <a:buChar char="Ø"/>
            </a:pPr>
            <a:r>
              <a:rPr lang="ro-RO" sz="2600" b="0" i="1" dirty="0" smtClean="0">
                <a:solidFill>
                  <a:srgbClr val="002060"/>
                </a:solidFill>
                <a:latin typeface="Calibri" pitchFamily="34" charset="0"/>
              </a:rPr>
              <a:t> Proporţionalitatea reprezintă asigurarea corelaţiei între cerinţele solicitate a fi îndeplinite și necesitățile stabilite, obiectul, natura, valoarea și complexitatea contractului de achiziţii publice. </a:t>
            </a:r>
          </a:p>
          <a:p>
            <a:pPr algn="just">
              <a:buFont typeface="Wingdings" pitchFamily="2" charset="2"/>
              <a:buChar char="Ø"/>
            </a:pPr>
            <a:r>
              <a:rPr lang="ro-RO" sz="2600" b="0" i="1" dirty="0" smtClean="0">
                <a:solidFill>
                  <a:srgbClr val="002060"/>
                </a:solidFill>
                <a:latin typeface="Calibri" pitchFamily="34" charset="0"/>
              </a:rPr>
              <a:t> Autoritatea contractantă se va asigura că potențialii contractanți vor avea posibilitatea de executare conformă a contractului de achiziție, însă nu va solicita cerințe și condiții împovărătoare, excesive, care ar duce la eliminarea eventualilor ofertanți. Astfel, în cadrul stabilirii cerințelor obligatorii, fiecărei achiziții i se va da importanța cuvenită, iar aplicarea principiului va contribui la realizarea unei proceduri de achiziție corecte și eficiente.</a:t>
            </a:r>
            <a:endParaRPr lang="ro-RO" sz="2600" b="0" i="1" dirty="0">
              <a:solidFill>
                <a:srgbClr val="002060"/>
              </a:solidFill>
              <a:latin typeface="Calibri" pitchFamily="34" charset="0"/>
            </a:endParaRPr>
          </a:p>
        </p:txBody>
      </p:sp>
      <p:sp>
        <p:nvSpPr>
          <p:cNvPr id="11" name="Rectangle 10"/>
          <p:cNvSpPr/>
          <p:nvPr/>
        </p:nvSpPr>
        <p:spPr>
          <a:xfrm>
            <a:off x="0" y="1509486"/>
            <a:ext cx="9144000" cy="523220"/>
          </a:xfrm>
          <a:prstGeom prst="rect">
            <a:avLst/>
          </a:prstGeom>
        </p:spPr>
        <p:txBody>
          <a:bodyPr wrap="square">
            <a:spAutoFit/>
          </a:bodyPr>
          <a:lstStyle/>
          <a:p>
            <a:pPr lvl="0" algn="ctr"/>
            <a:r>
              <a:rPr lang="ro-RO" sz="2800" dirty="0" smtClean="0">
                <a:solidFill>
                  <a:srgbClr val="002060"/>
                </a:solidFill>
                <a:latin typeface="Calibri" pitchFamily="34" charset="0"/>
              </a:rPr>
              <a:t>Proporţionalitate</a:t>
            </a:r>
            <a:endParaRPr lang="ro-RO" sz="2800" i="1" dirty="0">
              <a:solidFill>
                <a:srgbClr val="002060"/>
              </a:solidFill>
              <a:latin typeface="Calibri" pitchFamily="34" charset="0"/>
            </a:endParaRPr>
          </a:p>
        </p:txBody>
      </p:sp>
    </p:spTree>
    <p:extLst>
      <p:ext uri="{BB962C8B-B14F-4D97-AF65-F5344CB8AC3E}">
        <p14:creationId xmlns:p14="http://schemas.microsoft.com/office/powerpoint/2010/main" val="6574780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f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fcaac_logo0200p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30" name="Footer Placeholder 2"/>
          <p:cNvSpPr>
            <a:spLocks noGrp="1"/>
          </p:cNvSpPr>
          <p:nvPr>
            <p:ph type="ftr" sz="quarter" idx="10"/>
          </p:nvPr>
        </p:nvSpPr>
        <p:spPr>
          <a:xfrm>
            <a:off x="2862776" y="6581001"/>
            <a:ext cx="3418449" cy="246221"/>
          </a:xfrm>
        </p:spPr>
        <p:txBody>
          <a:bodyPr/>
          <a:lstStyle/>
          <a:p>
            <a:r>
              <a:rPr lang="ro-RO" dirty="0" smtClean="0"/>
              <a:t>Valeriu Secaș</a:t>
            </a:r>
            <a:endParaRPr lang="de-DE" dirty="0"/>
          </a:p>
        </p:txBody>
      </p:sp>
      <p:sp>
        <p:nvSpPr>
          <p:cNvPr id="26" name="Прямоугольник 8"/>
          <p:cNvSpPr/>
          <p:nvPr/>
        </p:nvSpPr>
        <p:spPr>
          <a:xfrm>
            <a:off x="319314" y="2249715"/>
            <a:ext cx="8824686" cy="4752524"/>
          </a:xfrm>
          <a:prstGeom prst="rect">
            <a:avLst/>
          </a:prstGeom>
        </p:spPr>
        <p:txBody>
          <a:bodyPr wrap="square">
            <a:spAutoFit/>
          </a:bodyPr>
          <a:lstStyle/>
          <a:p>
            <a:pPr algn="just">
              <a:buFont typeface="Wingdings" pitchFamily="2" charset="2"/>
              <a:buChar char="Ø"/>
            </a:pPr>
            <a:r>
              <a:rPr lang="ro-RO" sz="2500" b="0" i="1" dirty="0" smtClean="0">
                <a:solidFill>
                  <a:srgbClr val="002060"/>
                </a:solidFill>
                <a:latin typeface="Calibri" pitchFamily="34" charset="0"/>
              </a:rPr>
              <a:t> Principiul presupune determinarea clară a sarcinilor şi responsabilităţilor persoanelor implicate în procesul de achiziţie publică, asigurându-se profesionalismul, imparţialitatea şi independenţa deciziilor adoptate pe parcursul derulării procesului de achiziție. </a:t>
            </a:r>
          </a:p>
          <a:p>
            <a:pPr algn="just">
              <a:buFont typeface="Wingdings" pitchFamily="2" charset="2"/>
              <a:buChar char="Ø"/>
            </a:pPr>
            <a:r>
              <a:rPr lang="ro-RO" sz="2500" b="0" i="1" dirty="0" smtClean="0">
                <a:solidFill>
                  <a:srgbClr val="002060"/>
                </a:solidFill>
                <a:latin typeface="Calibri" pitchFamily="34" charset="0"/>
              </a:rPr>
              <a:t> Principiul implică obligația de a raporta și a de răspunde pentru consecințele acțiunilor și deciziilor luate.</a:t>
            </a:r>
          </a:p>
          <a:p>
            <a:pPr algn="just">
              <a:buFont typeface="Wingdings" pitchFamily="2" charset="2"/>
              <a:buChar char="Ø"/>
            </a:pPr>
            <a:r>
              <a:rPr lang="ro-RO" sz="2500" b="0" i="1" dirty="0" smtClean="0">
                <a:solidFill>
                  <a:srgbClr val="002060"/>
                </a:solidFill>
                <a:latin typeface="Calibri" pitchFamily="34" charset="0"/>
              </a:rPr>
              <a:t> Indiferent de recomandările și opiniile exprimate în cadrul monitorizării achizițiilor publice sau a verificărilor din partea organelor de control, răspunderea aparţine exclusiv grupului de lucru pentru achiziții și factorilor decizionali din autoritatea contractantă.</a:t>
            </a:r>
            <a:endParaRPr lang="ro-RO" sz="2500" b="0" i="1" dirty="0">
              <a:solidFill>
                <a:srgbClr val="002060"/>
              </a:solidFill>
              <a:latin typeface="Calibri" pitchFamily="34" charset="0"/>
            </a:endParaRPr>
          </a:p>
        </p:txBody>
      </p:sp>
      <p:sp>
        <p:nvSpPr>
          <p:cNvPr id="11" name="Rectangle 10"/>
          <p:cNvSpPr/>
          <p:nvPr/>
        </p:nvSpPr>
        <p:spPr>
          <a:xfrm>
            <a:off x="0" y="1436914"/>
            <a:ext cx="9144000" cy="954107"/>
          </a:xfrm>
          <a:prstGeom prst="rect">
            <a:avLst/>
          </a:prstGeom>
        </p:spPr>
        <p:txBody>
          <a:bodyPr wrap="square">
            <a:spAutoFit/>
          </a:bodyPr>
          <a:lstStyle/>
          <a:p>
            <a:pPr lvl="0" algn="ctr"/>
            <a:r>
              <a:rPr lang="ro-RO" sz="2800" dirty="0" smtClean="0">
                <a:solidFill>
                  <a:srgbClr val="002060"/>
                </a:solidFill>
                <a:latin typeface="Calibri" pitchFamily="34" charset="0"/>
              </a:rPr>
              <a:t>Asumarea răspunderii în cadrul procedurilor de achiziţie publică</a:t>
            </a:r>
            <a:endParaRPr lang="ro-RO" sz="2800" i="1" dirty="0">
              <a:solidFill>
                <a:srgbClr val="002060"/>
              </a:solidFill>
              <a:latin typeface="Calibri" pitchFamily="34" charset="0"/>
            </a:endParaRPr>
          </a:p>
        </p:txBody>
      </p:sp>
    </p:spTree>
    <p:extLst>
      <p:ext uri="{BB962C8B-B14F-4D97-AF65-F5344CB8AC3E}">
        <p14:creationId xmlns:p14="http://schemas.microsoft.com/office/powerpoint/2010/main" val="6574780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Valeriu Secaș</a:t>
            </a:r>
            <a:endParaRPr lang="de-DE" dirty="0"/>
          </a:p>
        </p:txBody>
      </p:sp>
      <p:sp>
        <p:nvSpPr>
          <p:cNvPr id="4" name="Date Placeholder 3"/>
          <p:cNvSpPr>
            <a:spLocks noGrp="1"/>
          </p:cNvSpPr>
          <p:nvPr>
            <p:ph type="dt" sz="half" idx="11"/>
          </p:nvPr>
        </p:nvSpPr>
        <p:spPr/>
        <p:txBody>
          <a:bodyPr/>
          <a:lstStyle/>
          <a:p>
            <a:endParaRPr lang="en-GB" noProof="0" dirty="0"/>
          </a:p>
        </p:txBody>
      </p:sp>
      <p:sp>
        <p:nvSpPr>
          <p:cNvPr id="7" name="Titel 15"/>
          <p:cNvSpPr>
            <a:spLocks noGrp="1"/>
          </p:cNvSpPr>
          <p:nvPr>
            <p:ph type="title"/>
          </p:nvPr>
        </p:nvSpPr>
        <p:spPr>
          <a:xfrm>
            <a:off x="148741" y="1845308"/>
            <a:ext cx="8839199" cy="4416167"/>
          </a:xfrm>
        </p:spPr>
        <p:txBody>
          <a:bodyPr/>
          <a:lstStyle/>
          <a:p>
            <a:r>
              <a:rPr lang="en-US" sz="1800" b="1" dirty="0" err="1" smtClean="0">
                <a:solidFill>
                  <a:srgbClr val="002060"/>
                </a:solidFill>
              </a:rPr>
              <a:t>Bibliografie</a:t>
            </a:r>
            <a:r>
              <a:rPr lang="en-US" sz="1800" b="1" dirty="0" smtClean="0">
                <a:solidFill>
                  <a:srgbClr val="002060"/>
                </a:solidFill>
              </a:rPr>
              <a:t>:</a:t>
            </a:r>
            <a:r>
              <a:rPr lang="ro-RO" sz="1800" b="1" dirty="0" smtClean="0">
                <a:solidFill>
                  <a:srgbClr val="002060"/>
                </a:solidFill>
              </a:rPr>
              <a:t/>
            </a:r>
            <a:br>
              <a:rPr lang="ro-RO" sz="1800" b="1" dirty="0" smtClean="0">
                <a:solidFill>
                  <a:srgbClr val="002060"/>
                </a:solidFill>
              </a:rPr>
            </a:br>
            <a:r>
              <a:rPr lang="ro-RO" sz="1800" b="1" dirty="0" smtClean="0">
                <a:solidFill>
                  <a:srgbClr val="002060"/>
                </a:solidFill>
              </a:rPr>
              <a:t/>
            </a:r>
            <a:br>
              <a:rPr lang="ro-RO" sz="1800" b="1" dirty="0" smtClean="0">
                <a:solidFill>
                  <a:srgbClr val="002060"/>
                </a:solidFill>
              </a:rPr>
            </a:br>
            <a:r>
              <a:rPr lang="ro-RO" sz="1800" b="1" dirty="0" smtClean="0">
                <a:solidFill>
                  <a:srgbClr val="002060"/>
                </a:solidFill>
              </a:rPr>
              <a:t>1. Legea nr. 131 din 03.07.2015 privind achizițiile publice;</a:t>
            </a:r>
            <a:br>
              <a:rPr lang="ro-RO" sz="1800" b="1" dirty="0" smtClean="0">
                <a:solidFill>
                  <a:srgbClr val="002060"/>
                </a:solidFill>
              </a:rPr>
            </a:br>
            <a:r>
              <a:rPr lang="ro-RO" sz="1800" b="1" dirty="0" smtClean="0">
                <a:solidFill>
                  <a:srgbClr val="002060"/>
                </a:solidFill>
              </a:rPr>
              <a:t>2. Ghidul achizițiilor publice pentru autoritățile contractante, Chișinău, 2017.</a:t>
            </a:r>
            <a:endParaRPr lang="ro-RO" sz="18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36426406"/>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Valeriu Secaș</a:t>
            </a:r>
            <a:endParaRPr lang="de-DE" dirty="0"/>
          </a:p>
        </p:txBody>
      </p:sp>
      <p:sp>
        <p:nvSpPr>
          <p:cNvPr id="4" name="Date Placeholder 3"/>
          <p:cNvSpPr>
            <a:spLocks noGrp="1"/>
          </p:cNvSpPr>
          <p:nvPr>
            <p:ph type="dt" sz="half" idx="11"/>
          </p:nvPr>
        </p:nvSpPr>
        <p:spPr/>
        <p:txBody>
          <a:bodyPr/>
          <a:lstStyle/>
          <a:p>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6" name="Inhaltsplatzhalter 8"/>
          <p:cNvSpPr txBox="1">
            <a:spLocks/>
          </p:cNvSpPr>
          <p:nvPr/>
        </p:nvSpPr>
        <p:spPr>
          <a:xfrm>
            <a:off x="449943" y="1620411"/>
            <a:ext cx="8246219" cy="2074863"/>
          </a:xfrm>
          <a:prstGeom prst="rect">
            <a:avLst/>
          </a:prstGeom>
        </p:spPr>
        <p:txBody>
          <a:bodyPr/>
          <a:lstStyle/>
          <a:p>
            <a:pPr algn="ctr">
              <a:spcAft>
                <a:spcPts val="600"/>
              </a:spcAft>
            </a:pPr>
            <a:endParaRPr lang="en-US" sz="2000" dirty="0">
              <a:solidFill>
                <a:srgbClr val="534B3E"/>
              </a:solidFill>
            </a:endParaRPr>
          </a:p>
          <a:p>
            <a:pPr algn="ctr">
              <a:spcAft>
                <a:spcPts val="600"/>
              </a:spcAft>
            </a:pPr>
            <a:endParaRPr lang="en-US" sz="2000" dirty="0">
              <a:solidFill>
                <a:srgbClr val="534B3E"/>
              </a:solidFill>
            </a:endParaRPr>
          </a:p>
          <a:p>
            <a:pPr algn="ctr">
              <a:spcAft>
                <a:spcPts val="300"/>
              </a:spcAft>
            </a:pPr>
            <a:endParaRPr lang="ro-RO" sz="1000" dirty="0" smtClean="0">
              <a:solidFill>
                <a:srgbClr val="002060"/>
              </a:solidFill>
            </a:endParaRPr>
          </a:p>
          <a:p>
            <a:pPr algn="ctr">
              <a:spcAft>
                <a:spcPts val="300"/>
              </a:spcAft>
            </a:pPr>
            <a:r>
              <a:rPr lang="ro-RO" sz="2800" dirty="0" smtClean="0">
                <a:solidFill>
                  <a:srgbClr val="002060"/>
                </a:solidFill>
              </a:rPr>
              <a:t>Vă mulțumim pentru atenție</a:t>
            </a:r>
            <a:endParaRPr lang="en-GB" sz="2800" dirty="0">
              <a:solidFill>
                <a:srgbClr val="002060"/>
              </a:solidFill>
            </a:endParaRPr>
          </a:p>
          <a:p>
            <a:pPr algn="ctr"/>
            <a:endParaRPr lang="en-GB" sz="1000" dirty="0">
              <a:solidFill>
                <a:srgbClr val="534B3E"/>
              </a:solidFill>
            </a:endParaRPr>
          </a:p>
        </p:txBody>
      </p:sp>
      <p:sp>
        <p:nvSpPr>
          <p:cNvPr id="17" name="Textfeld 9"/>
          <p:cNvSpPr txBox="1">
            <a:spLocks noChangeArrowheads="1"/>
          </p:cNvSpPr>
          <p:nvPr/>
        </p:nvSpPr>
        <p:spPr bwMode="auto">
          <a:xfrm>
            <a:off x="427153" y="5399463"/>
            <a:ext cx="1371600" cy="215900"/>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Proiect co-finanțat de</a:t>
            </a:r>
            <a:endParaRPr lang="en-GB" sz="800" b="0" dirty="0">
              <a:solidFill>
                <a:schemeClr val="tx2">
                  <a:lumMod val="75000"/>
                </a:schemeClr>
              </a:solidFill>
            </a:endParaRPr>
          </a:p>
        </p:txBody>
      </p:sp>
      <p:pic>
        <p:nvPicPr>
          <p:cNvPr id="18" name="Picture 11" descr="F:\Branding\EU\jaune.jpg"/>
          <p:cNvPicPr>
            <a:picLocks noChangeAspect="1" noChangeArrowheads="1"/>
          </p:cNvPicPr>
          <p:nvPr/>
        </p:nvPicPr>
        <p:blipFill>
          <a:blip r:embed="rId7" cstate="print"/>
          <a:srcRect/>
          <a:stretch>
            <a:fillRect/>
          </a:stretch>
        </p:blipFill>
        <p:spPr bwMode="auto">
          <a:xfrm>
            <a:off x="491056" y="5624205"/>
            <a:ext cx="1365250" cy="927100"/>
          </a:xfrm>
          <a:prstGeom prst="rect">
            <a:avLst/>
          </a:prstGeom>
          <a:noFill/>
          <a:ln w="9525">
            <a:noFill/>
            <a:miter lim="800000"/>
            <a:headEnd/>
            <a:tailEnd/>
          </a:ln>
        </p:spPr>
      </p:pic>
      <p:pic>
        <p:nvPicPr>
          <p:cNvPr id="19" name="Picture 11" descr="H:\bn4.jpg"/>
          <p:cNvPicPr>
            <a:picLocks noChangeAspect="1" noChangeArrowheads="1"/>
          </p:cNvPicPr>
          <p:nvPr/>
        </p:nvPicPr>
        <p:blipFill>
          <a:blip r:embed="rId8" cstate="print"/>
          <a:srcRect/>
          <a:stretch>
            <a:fillRect/>
          </a:stretch>
        </p:blipFill>
        <p:spPr bwMode="auto">
          <a:xfrm>
            <a:off x="2046511" y="5590073"/>
            <a:ext cx="1016000" cy="1025525"/>
          </a:xfrm>
          <a:prstGeom prst="rect">
            <a:avLst/>
          </a:prstGeom>
          <a:noFill/>
          <a:ln w="9525">
            <a:noFill/>
            <a:miter lim="800000"/>
            <a:headEnd/>
            <a:tailEnd/>
          </a:ln>
        </p:spPr>
      </p:pic>
      <p:pic>
        <p:nvPicPr>
          <p:cNvPr id="20" name="Picture 1"/>
          <p:cNvPicPr>
            <a:picLocks noChangeAspect="1"/>
          </p:cNvPicPr>
          <p:nvPr/>
        </p:nvPicPr>
        <p:blipFill>
          <a:blip r:embed="rId9" cstate="print"/>
          <a:srcRect/>
          <a:stretch>
            <a:fillRect/>
          </a:stretch>
        </p:blipFill>
        <p:spPr bwMode="auto">
          <a:xfrm>
            <a:off x="5258991" y="5624205"/>
            <a:ext cx="1639887" cy="957262"/>
          </a:xfrm>
          <a:prstGeom prst="rect">
            <a:avLst/>
          </a:prstGeom>
          <a:noFill/>
          <a:ln w="9525">
            <a:noFill/>
            <a:miter lim="800000"/>
            <a:headEnd/>
            <a:tailEnd/>
          </a:ln>
        </p:spPr>
      </p:pic>
      <p:sp>
        <p:nvSpPr>
          <p:cNvPr id="21" name="Textfeld 9"/>
          <p:cNvSpPr txBox="1">
            <a:spLocks noChangeArrowheads="1"/>
          </p:cNvSpPr>
          <p:nvPr/>
        </p:nvSpPr>
        <p:spPr bwMode="auto">
          <a:xfrm>
            <a:off x="6898878" y="5383151"/>
            <a:ext cx="1147762" cy="214313"/>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In cooperare cu</a:t>
            </a:r>
            <a:endParaRPr lang="ro-RO" sz="800" b="0" dirty="0">
              <a:solidFill>
                <a:schemeClr val="tx2">
                  <a:lumMod val="75000"/>
                </a:schemeClr>
              </a:solidFill>
            </a:endParaRPr>
          </a:p>
        </p:txBody>
      </p:sp>
      <p:pic>
        <p:nvPicPr>
          <p:cNvPr id="22" name="Picture 21"/>
          <p:cNvPicPr/>
          <p:nvPr/>
        </p:nvPicPr>
        <p:blipFill>
          <a:blip r:embed="rId10" cstate="print">
            <a:extLst>
              <a:ext uri="{28A0092B-C50C-407E-A947-70E740481C1C}">
                <a14:useLocalDpi xmlns:a14="http://schemas.microsoft.com/office/drawing/2010/main" val="0"/>
              </a:ext>
            </a:extLst>
          </a:blip>
          <a:stretch>
            <a:fillRect/>
          </a:stretch>
        </p:blipFill>
        <p:spPr>
          <a:xfrm>
            <a:off x="7752045" y="5540701"/>
            <a:ext cx="1071880" cy="1071880"/>
          </a:xfrm>
          <a:prstGeom prst="rect">
            <a:avLst/>
          </a:prstGeom>
        </p:spPr>
      </p:pic>
      <p:pic>
        <p:nvPicPr>
          <p:cNvPr id="23" name="Picture 22" descr="D:\Users\Desktop\logotype.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52716" y="5818037"/>
            <a:ext cx="1958975" cy="569595"/>
          </a:xfrm>
          <a:prstGeom prst="rect">
            <a:avLst/>
          </a:prstGeom>
          <a:noFill/>
          <a:ln>
            <a:noFill/>
          </a:ln>
        </p:spPr>
      </p:pic>
      <p:sp>
        <p:nvSpPr>
          <p:cNvPr id="24" name="CasetăText 1"/>
          <p:cNvSpPr txBox="1"/>
          <p:nvPr/>
        </p:nvSpPr>
        <p:spPr>
          <a:xfrm>
            <a:off x="1856306" y="3145976"/>
            <a:ext cx="5361912" cy="1169551"/>
          </a:xfrm>
          <a:prstGeom prst="rect">
            <a:avLst/>
          </a:prstGeom>
          <a:noFill/>
        </p:spPr>
        <p:txBody>
          <a:bodyPr wrap="square" rtlCol="0">
            <a:spAutoFit/>
          </a:bodyPr>
          <a:lstStyle/>
          <a:p>
            <a:pPr algn="ctr"/>
            <a:endParaRPr lang="ro-RO" sz="1400" b="0" u="sng" dirty="0" smtClean="0">
              <a:solidFill>
                <a:schemeClr val="bg2">
                  <a:lumMod val="25000"/>
                </a:schemeClr>
              </a:solidFill>
              <a:latin typeface="+mn-lt"/>
            </a:endParaRPr>
          </a:p>
          <a:p>
            <a:pPr algn="ctr"/>
            <a:r>
              <a:rPr lang="ro-RO" sz="1400" b="0" u="sng" dirty="0" smtClean="0">
                <a:solidFill>
                  <a:schemeClr val="bg2">
                    <a:lumMod val="25000"/>
                  </a:schemeClr>
                </a:solidFill>
                <a:latin typeface="+mn-lt"/>
              </a:rPr>
              <a:t>Valeriu Secaș</a:t>
            </a:r>
          </a:p>
          <a:p>
            <a:pPr algn="ctr"/>
            <a:r>
              <a:rPr lang="ro-RO" sz="1400" b="0" u="sng" dirty="0" smtClean="0">
                <a:solidFill>
                  <a:schemeClr val="bg2">
                    <a:lumMod val="25000"/>
                  </a:schemeClr>
                </a:solidFill>
                <a:latin typeface="+mn-lt"/>
              </a:rPr>
              <a:t>Agenția Achiziții Publice</a:t>
            </a:r>
          </a:p>
          <a:p>
            <a:pPr algn="ctr"/>
            <a:r>
              <a:rPr lang="ro-RO" sz="1400" b="0" u="sng" dirty="0" smtClean="0">
                <a:solidFill>
                  <a:schemeClr val="bg2">
                    <a:lumMod val="25000"/>
                  </a:schemeClr>
                </a:solidFill>
                <a:latin typeface="+mn-lt"/>
              </a:rPr>
              <a:t>E-mail: </a:t>
            </a:r>
            <a:r>
              <a:rPr lang="ro-RO" sz="1400" b="0" u="sng" dirty="0" smtClean="0">
                <a:solidFill>
                  <a:schemeClr val="bg2">
                    <a:lumMod val="25000"/>
                  </a:schemeClr>
                </a:solidFill>
                <a:latin typeface="+mn-lt"/>
                <a:hlinkClick r:id="rId12"/>
              </a:rPr>
              <a:t>valeriu.secas@tender.gov.md</a:t>
            </a:r>
            <a:endParaRPr lang="ro-RO" sz="1400" b="0" u="sng" dirty="0" smtClean="0">
              <a:solidFill>
                <a:schemeClr val="bg2">
                  <a:lumMod val="25000"/>
                </a:schemeClr>
              </a:solidFill>
              <a:latin typeface="+mn-lt"/>
            </a:endParaRPr>
          </a:p>
          <a:p>
            <a:pPr algn="ctr"/>
            <a:r>
              <a:rPr lang="ro-RO" sz="1400" b="0" u="sng" dirty="0" smtClean="0">
                <a:solidFill>
                  <a:schemeClr val="bg2">
                    <a:lumMod val="25000"/>
                  </a:schemeClr>
                </a:solidFill>
                <a:latin typeface="+mn-lt"/>
              </a:rPr>
              <a:t>Tel: (022) 23-40-55</a:t>
            </a:r>
            <a:endParaRPr lang="ro-RO" sz="800" b="0" dirty="0">
              <a:solidFill>
                <a:schemeClr val="bg2">
                  <a:lumMod val="25000"/>
                </a:schemeClr>
              </a:solidFill>
              <a:latin typeface="+mn-lt"/>
            </a:endParaRPr>
          </a:p>
        </p:txBody>
      </p:sp>
      <p:pic>
        <p:nvPicPr>
          <p:cNvPr id="25" name="Picture 3" descr="C:\Users\Nadia\Desktop\logo AAP mic.png"/>
          <p:cNvPicPr>
            <a:picLocks noChangeAspect="1" noChangeArrowheads="1"/>
          </p:cNvPicPr>
          <p:nvPr/>
        </p:nvPicPr>
        <p:blipFill>
          <a:blip r:embed="rId13" cstate="print"/>
          <a:srcRect/>
          <a:stretch>
            <a:fillRect/>
          </a:stretch>
        </p:blipFill>
        <p:spPr bwMode="auto">
          <a:xfrm>
            <a:off x="2830285" y="1654627"/>
            <a:ext cx="3419249" cy="673203"/>
          </a:xfrm>
          <a:prstGeom prst="rect">
            <a:avLst/>
          </a:prstGeom>
          <a:noFill/>
        </p:spPr>
      </p:pic>
    </p:spTree>
    <p:extLst>
      <p:ext uri="{BB962C8B-B14F-4D97-AF65-F5344CB8AC3E}">
        <p14:creationId xmlns:p14="http://schemas.microsoft.com/office/powerpoint/2010/main" val="136737348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3729365918"/>
              </p:ext>
            </p:extLst>
          </p:nvPr>
        </p:nvGraphicFramePr>
        <p:xfrm>
          <a:off x="1524000" y="1811337"/>
          <a:ext cx="5964324" cy="3409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Стрелка влево 10"/>
          <p:cNvSpPr/>
          <p:nvPr/>
        </p:nvSpPr>
        <p:spPr>
          <a:xfrm>
            <a:off x="2464516" y="4268367"/>
            <a:ext cx="1138932" cy="524284"/>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o-RO">
              <a:latin typeface="Calibri" pitchFamily="34" charset="0"/>
            </a:endParaRPr>
          </a:p>
        </p:txBody>
      </p:sp>
      <p:sp>
        <p:nvSpPr>
          <p:cNvPr id="12" name="Стрелка вправо 11"/>
          <p:cNvSpPr/>
          <p:nvPr/>
        </p:nvSpPr>
        <p:spPr>
          <a:xfrm>
            <a:off x="5398170" y="4286113"/>
            <a:ext cx="1098100" cy="51983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o-RO">
              <a:latin typeface="Calibri" pitchFamily="34" charset="0"/>
            </a:endParaRPr>
          </a:p>
        </p:txBody>
      </p:sp>
      <p:sp>
        <p:nvSpPr>
          <p:cNvPr id="14" name="Стрелка вниз 13"/>
          <p:cNvSpPr/>
          <p:nvPr/>
        </p:nvSpPr>
        <p:spPr>
          <a:xfrm>
            <a:off x="4254134" y="4941168"/>
            <a:ext cx="504056" cy="1011447"/>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o-RO">
              <a:latin typeface="Calibri" pitchFamily="34" charset="0"/>
            </a:endParaRPr>
          </a:p>
        </p:txBody>
      </p:sp>
      <p:sp>
        <p:nvSpPr>
          <p:cNvPr id="15" name="Скругленный прямоугольник 14"/>
          <p:cNvSpPr/>
          <p:nvPr/>
        </p:nvSpPr>
        <p:spPr>
          <a:xfrm>
            <a:off x="1117854" y="4209100"/>
            <a:ext cx="1332148" cy="57989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o-RO" sz="2800" dirty="0" smtClean="0">
                <a:latin typeface="Calibri" pitchFamily="34" charset="0"/>
              </a:rPr>
              <a:t>Bunuri</a:t>
            </a:r>
            <a:endParaRPr lang="ro-RO" sz="2800" dirty="0">
              <a:latin typeface="Calibri" pitchFamily="34" charset="0"/>
            </a:endParaRPr>
          </a:p>
        </p:txBody>
      </p:sp>
      <p:sp>
        <p:nvSpPr>
          <p:cNvPr id="16" name="Скругленный прямоугольник 15"/>
          <p:cNvSpPr/>
          <p:nvPr/>
        </p:nvSpPr>
        <p:spPr>
          <a:xfrm>
            <a:off x="3756540" y="5977361"/>
            <a:ext cx="1570201" cy="57606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o-RO" sz="2800" dirty="0" smtClean="0">
                <a:latin typeface="Calibri" pitchFamily="34" charset="0"/>
              </a:rPr>
              <a:t>Servicii </a:t>
            </a:r>
            <a:endParaRPr lang="ro-RO" sz="2800" dirty="0">
              <a:latin typeface="Calibri" pitchFamily="34" charset="0"/>
            </a:endParaRPr>
          </a:p>
        </p:txBody>
      </p:sp>
      <p:sp>
        <p:nvSpPr>
          <p:cNvPr id="17" name="Скругленный прямоугольник 16"/>
          <p:cNvSpPr/>
          <p:nvPr/>
        </p:nvSpPr>
        <p:spPr>
          <a:xfrm>
            <a:off x="6537099" y="4272949"/>
            <a:ext cx="1561871" cy="57989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o-RO" sz="2800" dirty="0" smtClean="0">
                <a:solidFill>
                  <a:schemeClr val="tx1"/>
                </a:solidFill>
                <a:latin typeface="Calibri" pitchFamily="34" charset="0"/>
              </a:rPr>
              <a:t>Lucrări</a:t>
            </a:r>
            <a:endParaRPr lang="ro-RO" sz="2800" dirty="0">
              <a:solidFill>
                <a:schemeClr val="tx1"/>
              </a:solidFill>
              <a:latin typeface="Calibri" pitchFamily="34" charset="0"/>
            </a:endParaRPr>
          </a:p>
        </p:txBody>
      </p:sp>
      <p:pic>
        <p:nvPicPr>
          <p:cNvPr id="19" name="Picture 6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Description: C:\Users\Stela\Desktop\Logou nou UTM\Logo_inscript_horizontal (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fc"/>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fcaac_logo0200px"/>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smtClean="0">
                <a:ln>
                  <a:noFill/>
                </a:ln>
                <a:solidFill>
                  <a:schemeClr val="tx1"/>
                </a:solidFill>
                <a:effectLst/>
                <a:latin typeface="Calibri"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Calibri" pitchFamily="34" charset="0"/>
                <a:ea typeface="Calibri" panose="020F0502020204030204" pitchFamily="34" charset="0"/>
                <a:cs typeface="Arial" panose="020B0604020202020204" pitchFamily="34" charset="0"/>
              </a:rPr>
            </a:br>
            <a:r>
              <a:rPr kumimoji="0" lang="ro-RO" altLang="ro-RO" sz="400" b="0" i="0" u="none" strike="noStrike" cap="none" normalizeH="0" baseline="0" smtClean="0">
                <a:ln>
                  <a:noFill/>
                </a:ln>
                <a:solidFill>
                  <a:schemeClr val="tx1"/>
                </a:solidFill>
                <a:effectLst/>
                <a:latin typeface="Calibri"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Calibri" pitchFamily="34" charset="0"/>
                <a:ea typeface="Calibri" panose="020F0502020204030204" pitchFamily="34" charset="0"/>
                <a:cs typeface="Arial" panose="020B0604020202020204" pitchFamily="34" charset="0"/>
              </a:rPr>
            </a:br>
            <a:r>
              <a:rPr kumimoji="0" lang="ro-RO" altLang="ro-RO" sz="900" b="0" i="0" u="none" strike="noStrike" cap="none" normalizeH="0" baseline="0" smtClean="0">
                <a:ln>
                  <a:noFill/>
                </a:ln>
                <a:solidFill>
                  <a:srgbClr val="A6A6A6"/>
                </a:solidFill>
                <a:effectLst/>
                <a:latin typeface="Calibri"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smtClean="0">
                <a:ln>
                  <a:noFill/>
                </a:ln>
                <a:solidFill>
                  <a:srgbClr val="A6A6A6"/>
                </a:solidFill>
                <a:effectLst/>
                <a:latin typeface="Calibri"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smtClean="0">
              <a:ln>
                <a:noFill/>
              </a:ln>
              <a:solidFill>
                <a:schemeClr val="tx1"/>
              </a:solidFill>
              <a:effectLst/>
              <a:latin typeface="Calibri" pitchFamily="34" charset="0"/>
            </a:endParaRPr>
          </a:p>
        </p:txBody>
      </p:sp>
      <p:sp>
        <p:nvSpPr>
          <p:cNvPr id="30" name="Footer Placeholder 2"/>
          <p:cNvSpPr>
            <a:spLocks noGrp="1"/>
          </p:cNvSpPr>
          <p:nvPr>
            <p:ph type="ftr" sz="quarter" idx="10"/>
          </p:nvPr>
        </p:nvSpPr>
        <p:spPr>
          <a:xfrm>
            <a:off x="2862776" y="6581001"/>
            <a:ext cx="3418449" cy="246221"/>
          </a:xfrm>
        </p:spPr>
        <p:txBody>
          <a:bodyPr/>
          <a:lstStyle/>
          <a:p>
            <a:r>
              <a:rPr lang="ro-RO" dirty="0" smtClean="0">
                <a:latin typeface="Calibri" pitchFamily="34" charset="0"/>
              </a:rPr>
              <a:t>Valeriu Secaș</a:t>
            </a:r>
            <a:endParaRPr lang="de-DE" dirty="0">
              <a:latin typeface="Calibri" pitchFamily="34" charset="0"/>
            </a:endParaRPr>
          </a:p>
        </p:txBody>
      </p:sp>
      <p:sp>
        <p:nvSpPr>
          <p:cNvPr id="31" name="Rectangle 30"/>
          <p:cNvSpPr/>
          <p:nvPr/>
        </p:nvSpPr>
        <p:spPr>
          <a:xfrm>
            <a:off x="609600" y="1607141"/>
            <a:ext cx="8157029" cy="523220"/>
          </a:xfrm>
          <a:prstGeom prst="rect">
            <a:avLst/>
          </a:prstGeom>
        </p:spPr>
        <p:txBody>
          <a:bodyPr wrap="square">
            <a:spAutoFit/>
          </a:bodyPr>
          <a:lstStyle/>
          <a:p>
            <a:pPr algn="ctr"/>
            <a:r>
              <a:rPr lang="ro-RO" sz="2800" dirty="0" smtClean="0">
                <a:solidFill>
                  <a:srgbClr val="002060"/>
                </a:solidFill>
                <a:latin typeface="Calibri" panose="020F0502020204030204" pitchFamily="34" charset="0"/>
              </a:rPr>
              <a:t>Rolul achiziţiilor publice</a:t>
            </a:r>
            <a:endParaRPr lang="en-US" sz="2800" b="1" dirty="0">
              <a:solidFill>
                <a:srgbClr val="002060"/>
              </a:solidFill>
              <a:latin typeface="Calibri" pitchFamily="34" charset="0"/>
            </a:endParaRPr>
          </a:p>
        </p:txBody>
      </p:sp>
    </p:spTree>
    <p:extLst>
      <p:ext uri="{BB962C8B-B14F-4D97-AF65-F5344CB8AC3E}">
        <p14:creationId xmlns:p14="http://schemas.microsoft.com/office/powerpoint/2010/main" val="657478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f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fcaac_logo0200p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smtClean="0">
              <a:ln>
                <a:noFill/>
              </a:ln>
              <a:solidFill>
                <a:schemeClr val="tx1"/>
              </a:solidFill>
              <a:effectLst/>
              <a:latin typeface="Arial" panose="020B0604020202020204" pitchFamily="34" charset="0"/>
            </a:endParaRPr>
          </a:p>
        </p:txBody>
      </p:sp>
      <p:sp>
        <p:nvSpPr>
          <p:cNvPr id="30" name="Footer Placeholder 2"/>
          <p:cNvSpPr>
            <a:spLocks noGrp="1"/>
          </p:cNvSpPr>
          <p:nvPr>
            <p:ph type="ftr" sz="quarter" idx="10"/>
          </p:nvPr>
        </p:nvSpPr>
        <p:spPr>
          <a:xfrm>
            <a:off x="2862776" y="6581001"/>
            <a:ext cx="3418449" cy="246221"/>
          </a:xfrm>
        </p:spPr>
        <p:txBody>
          <a:bodyPr/>
          <a:lstStyle/>
          <a:p>
            <a:r>
              <a:rPr lang="ro-RO" dirty="0" smtClean="0"/>
              <a:t>Valeriu Secaș</a:t>
            </a:r>
            <a:endParaRPr lang="de-DE" dirty="0"/>
          </a:p>
        </p:txBody>
      </p:sp>
      <p:graphicFrame>
        <p:nvGraphicFramePr>
          <p:cNvPr id="18" name="Chart 17"/>
          <p:cNvGraphicFramePr/>
          <p:nvPr>
            <p:extLst>
              <p:ext uri="{D42A27DB-BD31-4B8C-83A1-F6EECF244321}">
                <p14:modId xmlns:p14="http://schemas.microsoft.com/office/powerpoint/2010/main" val="1043606164"/>
              </p:ext>
            </p:extLst>
          </p:nvPr>
        </p:nvGraphicFramePr>
        <p:xfrm>
          <a:off x="530715" y="2348880"/>
          <a:ext cx="8100900" cy="3722370"/>
        </p:xfrm>
        <a:graphic>
          <a:graphicData uri="http://schemas.openxmlformats.org/drawingml/2006/chart">
            <c:chart xmlns:c="http://schemas.openxmlformats.org/drawingml/2006/chart" xmlns:r="http://schemas.openxmlformats.org/officeDocument/2006/relationships" r:id="rId7"/>
          </a:graphicData>
        </a:graphic>
      </p:graphicFrame>
      <p:sp>
        <p:nvSpPr>
          <p:cNvPr id="21" name="Rectangle 20"/>
          <p:cNvSpPr/>
          <p:nvPr/>
        </p:nvSpPr>
        <p:spPr>
          <a:xfrm>
            <a:off x="609600" y="1607141"/>
            <a:ext cx="8157029" cy="523220"/>
          </a:xfrm>
          <a:prstGeom prst="rect">
            <a:avLst/>
          </a:prstGeom>
        </p:spPr>
        <p:txBody>
          <a:bodyPr wrap="square">
            <a:spAutoFit/>
          </a:bodyPr>
          <a:lstStyle/>
          <a:p>
            <a:pPr algn="ctr"/>
            <a:r>
              <a:rPr lang="ro-RO" sz="2800" b="1" dirty="0" smtClean="0">
                <a:solidFill>
                  <a:srgbClr val="002060"/>
                </a:solidFill>
                <a:latin typeface="Calibri" panose="020F0502020204030204" pitchFamily="34" charset="0"/>
              </a:rPr>
              <a:t>Volumul achizițiilor publice raportat la P</a:t>
            </a:r>
            <a:r>
              <a:rPr lang="ro-RO" sz="2800" dirty="0" smtClean="0">
                <a:solidFill>
                  <a:srgbClr val="002060"/>
                </a:solidFill>
                <a:latin typeface="Calibri" panose="020F0502020204030204" pitchFamily="34" charset="0"/>
              </a:rPr>
              <a:t>IB</a:t>
            </a:r>
            <a:r>
              <a:rPr lang="ro-RO" sz="2800" b="1" dirty="0" smtClean="0">
                <a:solidFill>
                  <a:srgbClr val="002060"/>
                </a:solidFill>
                <a:latin typeface="Calibri" panose="020F0502020204030204" pitchFamily="34" charset="0"/>
              </a:rPr>
              <a:t> (în %)</a:t>
            </a:r>
            <a:endParaRPr lang="ro-RO" sz="2800" b="1" dirty="0">
              <a:solidFill>
                <a:srgbClr val="002060"/>
              </a:solidFill>
              <a:latin typeface="Calibri" panose="020F0502020204030204" pitchFamily="34" charset="0"/>
            </a:endParaRPr>
          </a:p>
        </p:txBody>
      </p:sp>
      <p:sp>
        <p:nvSpPr>
          <p:cNvPr id="26" name="Прямоугольник 8"/>
          <p:cNvSpPr/>
          <p:nvPr/>
        </p:nvSpPr>
        <p:spPr>
          <a:xfrm>
            <a:off x="135022" y="6334780"/>
            <a:ext cx="9000492" cy="492443"/>
          </a:xfrm>
          <a:prstGeom prst="rect">
            <a:avLst/>
          </a:prstGeom>
        </p:spPr>
        <p:txBody>
          <a:bodyPr wrap="square">
            <a:spAutoFit/>
          </a:bodyPr>
          <a:lstStyle/>
          <a:p>
            <a:pPr>
              <a:spcAft>
                <a:spcPts val="0"/>
              </a:spcAft>
            </a:pPr>
            <a:r>
              <a:rPr lang="ro-RO" sz="1200" i="1" dirty="0" smtClean="0">
                <a:solidFill>
                  <a:srgbClr val="002060"/>
                </a:solidFill>
                <a:latin typeface="Calibri" panose="020F0502020204030204" pitchFamily="34" charset="0"/>
              </a:rPr>
              <a:t>Sursa: Rapoartele privind activitatea Agenției Achiziții </a:t>
            </a:r>
            <a:r>
              <a:rPr lang="ro-RO" sz="1200" i="1" dirty="0">
                <a:solidFill>
                  <a:srgbClr val="002060"/>
                </a:solidFill>
                <a:latin typeface="Calibri" panose="020F0502020204030204" pitchFamily="34" charset="0"/>
              </a:rPr>
              <a:t>Publice </a:t>
            </a:r>
            <a:r>
              <a:rPr lang="ro-RO" sz="1200" i="1" dirty="0" smtClean="0">
                <a:solidFill>
                  <a:srgbClr val="002060"/>
                </a:solidFill>
                <a:latin typeface="Calibri" panose="020F0502020204030204" pitchFamily="34" charset="0"/>
                <a:hlinkClick r:id="rId8"/>
              </a:rPr>
              <a:t>http</a:t>
            </a:r>
            <a:r>
              <a:rPr lang="ro-RO" sz="1200" i="1" dirty="0">
                <a:solidFill>
                  <a:srgbClr val="002060"/>
                </a:solidFill>
                <a:latin typeface="Calibri" panose="020F0502020204030204" pitchFamily="34" charset="0"/>
                <a:hlinkClick r:id="rId8"/>
              </a:rPr>
              <a:t>://</a:t>
            </a:r>
            <a:r>
              <a:rPr lang="ro-RO" sz="1200" i="1" dirty="0" smtClean="0">
                <a:solidFill>
                  <a:srgbClr val="002060"/>
                </a:solidFill>
                <a:latin typeface="Calibri" panose="020F0502020204030204" pitchFamily="34" charset="0"/>
                <a:hlinkClick r:id="rId8"/>
              </a:rPr>
              <a:t>tender.gov.md/ro/documente/rapoarte-de-activitate</a:t>
            </a:r>
            <a:r>
              <a:rPr lang="ro-RO" sz="1200" i="1" dirty="0" smtClean="0">
                <a:solidFill>
                  <a:srgbClr val="002060"/>
                </a:solidFill>
                <a:latin typeface="Calibri" panose="020F0502020204030204" pitchFamily="34" charset="0"/>
              </a:rPr>
              <a:t> </a:t>
            </a:r>
            <a:endParaRPr lang="ro-RO" sz="1200" i="1" dirty="0">
              <a:solidFill>
                <a:srgbClr val="002060"/>
              </a:solidFill>
              <a:latin typeface="Calibri" panose="020F0502020204030204" pitchFamily="34" charset="0"/>
            </a:endParaRPr>
          </a:p>
          <a:p>
            <a:pPr algn="just">
              <a:spcAft>
                <a:spcPts val="0"/>
              </a:spcAft>
            </a:pPr>
            <a:r>
              <a:rPr lang="ro-RO" sz="1400" i="1" dirty="0" smtClean="0">
                <a:latin typeface="Calibri" panose="020F0502020204030204" pitchFamily="34" charset="0"/>
              </a:rPr>
              <a:t>          </a:t>
            </a:r>
            <a:r>
              <a:rPr lang="en-US" sz="1400" i="1" dirty="0" smtClean="0">
                <a:latin typeface="Calibri" panose="020F0502020204030204" pitchFamily="34" charset="0"/>
              </a:rPr>
              <a:t> </a:t>
            </a:r>
            <a:endParaRPr lang="ru-RU" sz="14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7478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f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fcaac_logo0200p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smtClean="0">
              <a:ln>
                <a:noFill/>
              </a:ln>
              <a:solidFill>
                <a:schemeClr val="tx1"/>
              </a:solidFill>
              <a:effectLst/>
              <a:latin typeface="Arial" panose="020B0604020202020204" pitchFamily="34" charset="0"/>
            </a:endParaRPr>
          </a:p>
        </p:txBody>
      </p:sp>
      <p:sp>
        <p:nvSpPr>
          <p:cNvPr id="30" name="Footer Placeholder 2"/>
          <p:cNvSpPr>
            <a:spLocks noGrp="1"/>
          </p:cNvSpPr>
          <p:nvPr>
            <p:ph type="ftr" sz="quarter" idx="10"/>
          </p:nvPr>
        </p:nvSpPr>
        <p:spPr>
          <a:xfrm>
            <a:off x="2862776" y="6581001"/>
            <a:ext cx="3418449" cy="246221"/>
          </a:xfrm>
        </p:spPr>
        <p:txBody>
          <a:bodyPr/>
          <a:lstStyle/>
          <a:p>
            <a:r>
              <a:rPr lang="ro-RO" dirty="0" smtClean="0"/>
              <a:t>Valeriu Secaș</a:t>
            </a:r>
            <a:endParaRPr lang="de-DE" dirty="0"/>
          </a:p>
        </p:txBody>
      </p:sp>
      <p:sp>
        <p:nvSpPr>
          <p:cNvPr id="21" name="Rectangle 20"/>
          <p:cNvSpPr/>
          <p:nvPr/>
        </p:nvSpPr>
        <p:spPr>
          <a:xfrm>
            <a:off x="609600" y="1509486"/>
            <a:ext cx="8157029" cy="954107"/>
          </a:xfrm>
          <a:prstGeom prst="rect">
            <a:avLst/>
          </a:prstGeom>
        </p:spPr>
        <p:txBody>
          <a:bodyPr wrap="square">
            <a:spAutoFit/>
          </a:bodyPr>
          <a:lstStyle/>
          <a:p>
            <a:pPr lvl="0" algn="ctr"/>
            <a:r>
              <a:rPr lang="ro-RO" sz="2800" dirty="0" smtClean="0">
                <a:solidFill>
                  <a:srgbClr val="002060"/>
                </a:solidFill>
                <a:latin typeface="Calibri" pitchFamily="34" charset="0"/>
              </a:rPr>
              <a:t>Lista actelor normative din domeniul achizițiilor publice la nivel național:</a:t>
            </a:r>
            <a:endParaRPr lang="ro-RO" sz="2800" dirty="0">
              <a:solidFill>
                <a:srgbClr val="002060"/>
              </a:solidFill>
              <a:latin typeface="Calibri" pitchFamily="34" charset="0"/>
            </a:endParaRPr>
          </a:p>
        </p:txBody>
      </p:sp>
      <p:sp>
        <p:nvSpPr>
          <p:cNvPr id="26" name="Прямоугольник 8"/>
          <p:cNvSpPr/>
          <p:nvPr/>
        </p:nvSpPr>
        <p:spPr>
          <a:xfrm>
            <a:off x="319314" y="2569029"/>
            <a:ext cx="8476343" cy="3785652"/>
          </a:xfrm>
          <a:prstGeom prst="rect">
            <a:avLst/>
          </a:prstGeom>
        </p:spPr>
        <p:txBody>
          <a:bodyPr wrap="square">
            <a:spAutoFit/>
          </a:bodyPr>
          <a:lstStyle/>
          <a:p>
            <a:pPr algn="just">
              <a:buFont typeface="Wingdings" pitchFamily="2" charset="2"/>
              <a:buChar char="v"/>
            </a:pPr>
            <a:r>
              <a:rPr lang="ro-RO" sz="2000" b="0" i="1" dirty="0" smtClean="0">
                <a:solidFill>
                  <a:srgbClr val="002060"/>
                </a:solidFill>
                <a:latin typeface="Calibri" pitchFamily="34" charset="0"/>
              </a:rPr>
              <a:t> Legea </a:t>
            </a:r>
            <a:r>
              <a:rPr lang="ro-RO" sz="2000" i="1" dirty="0" smtClean="0">
                <a:solidFill>
                  <a:srgbClr val="002060"/>
                </a:solidFill>
                <a:latin typeface="Calibri" pitchFamily="34" charset="0"/>
              </a:rPr>
              <a:t>nr. 131 din  03.07.2015 </a:t>
            </a:r>
            <a:r>
              <a:rPr lang="ro-RO" sz="2000" b="0" i="1" dirty="0" smtClean="0">
                <a:solidFill>
                  <a:srgbClr val="002060"/>
                </a:solidFill>
                <a:latin typeface="Calibri" pitchFamily="34" charset="0"/>
              </a:rPr>
              <a:t>privind </a:t>
            </a:r>
            <a:r>
              <a:rPr lang="ro-RO" sz="2000" i="1" dirty="0" smtClean="0">
                <a:solidFill>
                  <a:srgbClr val="002060"/>
                </a:solidFill>
                <a:latin typeface="Calibri" pitchFamily="34" charset="0"/>
              </a:rPr>
              <a:t>achiziţiile publice </a:t>
            </a:r>
          </a:p>
          <a:p>
            <a:pPr algn="just"/>
            <a:r>
              <a:rPr lang="ro-RO" sz="2000" b="0" i="1" u="sng" dirty="0" smtClean="0">
                <a:solidFill>
                  <a:srgbClr val="002060"/>
                </a:solidFill>
                <a:latin typeface="Calibri" pitchFamily="34" charset="0"/>
                <a:hlinkClick r:id="rId7"/>
              </a:rPr>
              <a:t>http://lex.justice.md/md/360122/</a:t>
            </a:r>
            <a:r>
              <a:rPr lang="en-US" sz="2000" b="0" i="1" dirty="0" smtClean="0">
                <a:solidFill>
                  <a:srgbClr val="002060"/>
                </a:solidFill>
                <a:latin typeface="Calibri" pitchFamily="34" charset="0"/>
              </a:rPr>
              <a:t> </a:t>
            </a:r>
            <a:endParaRPr lang="ro-RO" sz="2000" b="0" i="1" dirty="0" smtClean="0">
              <a:solidFill>
                <a:srgbClr val="002060"/>
              </a:solidFill>
              <a:latin typeface="Calibri" pitchFamily="34" charset="0"/>
            </a:endParaRPr>
          </a:p>
          <a:p>
            <a:pPr algn="just">
              <a:buFont typeface="Wingdings" pitchFamily="2" charset="2"/>
              <a:buChar char="v"/>
            </a:pPr>
            <a:r>
              <a:rPr lang="ro-RO" sz="2000" b="0" i="1" dirty="0" smtClean="0">
                <a:solidFill>
                  <a:srgbClr val="002060"/>
                </a:solidFill>
                <a:latin typeface="Calibri" pitchFamily="34" charset="0"/>
              </a:rPr>
              <a:t> Hotărîrea Guvernului </a:t>
            </a:r>
            <a:r>
              <a:rPr lang="ro-RO" sz="2000" i="1" dirty="0" smtClean="0">
                <a:solidFill>
                  <a:srgbClr val="002060"/>
                </a:solidFill>
                <a:latin typeface="Calibri" pitchFamily="34" charset="0"/>
              </a:rPr>
              <a:t>nr. 665 din 27 mai 2016 </a:t>
            </a:r>
            <a:r>
              <a:rPr lang="ro-RO" sz="2000" b="0" i="1" dirty="0" smtClean="0">
                <a:solidFill>
                  <a:srgbClr val="002060"/>
                </a:solidFill>
                <a:latin typeface="Calibri" pitchFamily="34" charset="0"/>
              </a:rPr>
              <a:t>pentru aprobarea </a:t>
            </a:r>
            <a:r>
              <a:rPr lang="ro-RO" sz="2000" i="1" dirty="0" smtClean="0">
                <a:solidFill>
                  <a:srgbClr val="002060"/>
                </a:solidFill>
                <a:latin typeface="Calibri" pitchFamily="34" charset="0"/>
              </a:rPr>
              <a:t>Regulamentului cu privire la achizițiile publice de valoare mică</a:t>
            </a:r>
          </a:p>
          <a:p>
            <a:pPr algn="just"/>
            <a:r>
              <a:rPr lang="ro-RO" sz="2000" b="0" i="1" u="sng" dirty="0" smtClean="0">
                <a:solidFill>
                  <a:srgbClr val="002060"/>
                </a:solidFill>
                <a:latin typeface="Calibri" pitchFamily="34" charset="0"/>
                <a:hlinkClick r:id="rId8"/>
              </a:rPr>
              <a:t>http://lex.justice.md/index.php?action=view&amp;view=doc&amp;lang=1&amp;id=365128</a:t>
            </a:r>
            <a:r>
              <a:rPr lang="en-US" sz="2000" b="0" i="1" dirty="0" smtClean="0">
                <a:solidFill>
                  <a:srgbClr val="002060"/>
                </a:solidFill>
                <a:latin typeface="Calibri" pitchFamily="34" charset="0"/>
              </a:rPr>
              <a:t> </a:t>
            </a:r>
            <a:endParaRPr lang="ro-RO" sz="2000" b="0" i="1" dirty="0" smtClean="0">
              <a:solidFill>
                <a:srgbClr val="002060"/>
              </a:solidFill>
              <a:latin typeface="Calibri" pitchFamily="34" charset="0"/>
            </a:endParaRPr>
          </a:p>
          <a:p>
            <a:pPr algn="just">
              <a:buFont typeface="Wingdings" pitchFamily="2" charset="2"/>
              <a:buChar char="v"/>
            </a:pPr>
            <a:r>
              <a:rPr lang="ro-RO" sz="2000" b="0" i="1" dirty="0" smtClean="0">
                <a:solidFill>
                  <a:srgbClr val="002060"/>
                </a:solidFill>
                <a:latin typeface="Calibri" pitchFamily="34" charset="0"/>
              </a:rPr>
              <a:t> Hotărîrea Guvernului </a:t>
            </a:r>
            <a:r>
              <a:rPr lang="ro-RO" sz="2000" i="1" dirty="0" smtClean="0">
                <a:solidFill>
                  <a:srgbClr val="002060"/>
                </a:solidFill>
                <a:latin typeface="Calibri" pitchFamily="34" charset="0"/>
              </a:rPr>
              <a:t>nr. 666 din 27 mai 2016 </a:t>
            </a:r>
            <a:r>
              <a:rPr lang="ro-RO" sz="2000" b="0" i="1" dirty="0" smtClean="0">
                <a:solidFill>
                  <a:srgbClr val="002060"/>
                </a:solidFill>
                <a:latin typeface="Calibri" pitchFamily="34" charset="0"/>
              </a:rPr>
              <a:t>pentru aprobarea </a:t>
            </a:r>
            <a:r>
              <a:rPr lang="ro-RO" sz="2000" i="1" dirty="0" smtClean="0">
                <a:solidFill>
                  <a:srgbClr val="002060"/>
                </a:solidFill>
                <a:latin typeface="Calibri" pitchFamily="34" charset="0"/>
              </a:rPr>
              <a:t>Regulamentului cu privire la achiziția bunurilor și serviciilor prin cererea ofertelor de prețuri</a:t>
            </a:r>
          </a:p>
          <a:p>
            <a:pPr algn="just"/>
            <a:r>
              <a:rPr lang="ro-RO" sz="2000" b="0" i="1" u="sng" dirty="0" smtClean="0">
                <a:solidFill>
                  <a:srgbClr val="002060"/>
                </a:solidFill>
                <a:latin typeface="Calibri" pitchFamily="34" charset="0"/>
                <a:hlinkClick r:id="rId9"/>
              </a:rPr>
              <a:t>http://lex.justice.md/index.php?action=view&amp;view=doc&amp;lang=1&amp;id=365129</a:t>
            </a:r>
            <a:r>
              <a:rPr lang="en-US" sz="2000" b="0" i="1" dirty="0" smtClean="0">
                <a:solidFill>
                  <a:srgbClr val="002060"/>
                </a:solidFill>
                <a:latin typeface="Calibri" pitchFamily="34" charset="0"/>
              </a:rPr>
              <a:t> </a:t>
            </a:r>
            <a:endParaRPr lang="ro-RO" sz="2000" b="0" i="1" dirty="0" smtClean="0">
              <a:solidFill>
                <a:srgbClr val="002060"/>
              </a:solidFill>
              <a:latin typeface="Calibri" pitchFamily="34" charset="0"/>
            </a:endParaRPr>
          </a:p>
          <a:p>
            <a:pPr algn="just">
              <a:buFont typeface="Wingdings" pitchFamily="2" charset="2"/>
              <a:buChar char="v"/>
            </a:pPr>
            <a:r>
              <a:rPr lang="ro-RO" sz="2000" b="0" i="1" dirty="0" smtClean="0">
                <a:solidFill>
                  <a:srgbClr val="002060"/>
                </a:solidFill>
                <a:latin typeface="Calibri" pitchFamily="34" charset="0"/>
              </a:rPr>
              <a:t> Hotărîrea Guvernului </a:t>
            </a:r>
            <a:r>
              <a:rPr lang="ro-RO" sz="2000" i="1" dirty="0" smtClean="0">
                <a:solidFill>
                  <a:srgbClr val="002060"/>
                </a:solidFill>
                <a:latin typeface="Calibri" pitchFamily="34" charset="0"/>
              </a:rPr>
              <a:t>nr. 667 din 27 mai 2016 </a:t>
            </a:r>
            <a:r>
              <a:rPr lang="ro-RO" sz="2000" b="0" i="1" dirty="0" smtClean="0">
                <a:solidFill>
                  <a:srgbClr val="002060"/>
                </a:solidFill>
                <a:latin typeface="Calibri" pitchFamily="34" charset="0"/>
              </a:rPr>
              <a:t>pentru aprobarea </a:t>
            </a:r>
            <a:r>
              <a:rPr lang="ro-RO" sz="2000" i="1" dirty="0" smtClean="0">
                <a:solidFill>
                  <a:srgbClr val="002060"/>
                </a:solidFill>
                <a:latin typeface="Calibri" pitchFamily="34" charset="0"/>
              </a:rPr>
              <a:t>Regulamentului cu privire la activitatea grupului de lucru pentru achiziții</a:t>
            </a:r>
          </a:p>
          <a:p>
            <a:pPr algn="just"/>
            <a:r>
              <a:rPr lang="ro-RO" sz="2000" b="0" i="1" u="sng" dirty="0" smtClean="0">
                <a:solidFill>
                  <a:srgbClr val="002060"/>
                </a:solidFill>
                <a:latin typeface="Calibri" pitchFamily="34" charset="0"/>
                <a:hlinkClick r:id="rId10"/>
              </a:rPr>
              <a:t>http://lex.justice.md/index.php?action=view&amp;view=doc&amp;lang=1&amp;id=365130</a:t>
            </a:r>
            <a:endParaRPr lang="ro-RO" sz="2000" b="0" i="1" dirty="0">
              <a:solidFill>
                <a:srgbClr val="002060"/>
              </a:solidFill>
              <a:latin typeface="Calibri" pitchFamily="34" charset="0"/>
            </a:endParaRPr>
          </a:p>
        </p:txBody>
      </p:sp>
    </p:spTree>
    <p:extLst>
      <p:ext uri="{BB962C8B-B14F-4D97-AF65-F5344CB8AC3E}">
        <p14:creationId xmlns:p14="http://schemas.microsoft.com/office/powerpoint/2010/main" val="657478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f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fcaac_logo0200p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smtClean="0">
              <a:ln>
                <a:noFill/>
              </a:ln>
              <a:solidFill>
                <a:schemeClr val="tx1"/>
              </a:solidFill>
              <a:effectLst/>
              <a:latin typeface="Arial" panose="020B0604020202020204" pitchFamily="34" charset="0"/>
            </a:endParaRPr>
          </a:p>
        </p:txBody>
      </p:sp>
      <p:sp>
        <p:nvSpPr>
          <p:cNvPr id="30" name="Footer Placeholder 2"/>
          <p:cNvSpPr>
            <a:spLocks noGrp="1"/>
          </p:cNvSpPr>
          <p:nvPr>
            <p:ph type="ftr" sz="quarter" idx="10"/>
          </p:nvPr>
        </p:nvSpPr>
        <p:spPr>
          <a:xfrm>
            <a:off x="2862776" y="6581001"/>
            <a:ext cx="3418449" cy="246221"/>
          </a:xfrm>
        </p:spPr>
        <p:txBody>
          <a:bodyPr/>
          <a:lstStyle/>
          <a:p>
            <a:r>
              <a:rPr lang="ro-RO" dirty="0" smtClean="0"/>
              <a:t>Valeriu Secaș</a:t>
            </a:r>
            <a:endParaRPr lang="de-DE" dirty="0"/>
          </a:p>
        </p:txBody>
      </p:sp>
      <p:sp>
        <p:nvSpPr>
          <p:cNvPr id="26" name="Прямоугольник 8"/>
          <p:cNvSpPr/>
          <p:nvPr/>
        </p:nvSpPr>
        <p:spPr>
          <a:xfrm>
            <a:off x="319314" y="2336800"/>
            <a:ext cx="8476343" cy="4401205"/>
          </a:xfrm>
          <a:prstGeom prst="rect">
            <a:avLst/>
          </a:prstGeom>
        </p:spPr>
        <p:txBody>
          <a:bodyPr wrap="square">
            <a:spAutoFit/>
          </a:bodyPr>
          <a:lstStyle/>
          <a:p>
            <a:pPr algn="just">
              <a:buFont typeface="Wingdings" pitchFamily="2" charset="2"/>
              <a:buChar char="v"/>
            </a:pPr>
            <a:r>
              <a:rPr lang="ro-RO" sz="2000" b="0" i="1" dirty="0" smtClean="0">
                <a:solidFill>
                  <a:srgbClr val="002060"/>
                </a:solidFill>
                <a:latin typeface="Calibri" pitchFamily="34" charset="0"/>
              </a:rPr>
              <a:t> Hotărîrea Guvernului </a:t>
            </a:r>
            <a:r>
              <a:rPr lang="ro-RO" sz="2000" i="1" dirty="0" smtClean="0">
                <a:solidFill>
                  <a:srgbClr val="002060"/>
                </a:solidFill>
                <a:latin typeface="Calibri" pitchFamily="34" charset="0"/>
              </a:rPr>
              <a:t>nr. 668 din 27 mai 2016 </a:t>
            </a:r>
            <a:r>
              <a:rPr lang="ro-RO" sz="2000" b="0" i="1" dirty="0" smtClean="0">
                <a:solidFill>
                  <a:srgbClr val="002060"/>
                </a:solidFill>
                <a:latin typeface="Calibri" pitchFamily="34" charset="0"/>
              </a:rPr>
              <a:t>pentru aprobarea </a:t>
            </a:r>
            <a:r>
              <a:rPr lang="ro-RO" sz="2000" i="1" dirty="0" smtClean="0">
                <a:solidFill>
                  <a:srgbClr val="002060"/>
                </a:solidFill>
                <a:latin typeface="Calibri" pitchFamily="34" charset="0"/>
              </a:rPr>
              <a:t>Regulamentului cu privire la achizițiile publice folosind procedura de negociere</a:t>
            </a:r>
          </a:p>
          <a:p>
            <a:pPr algn="just"/>
            <a:r>
              <a:rPr lang="ro-RO" sz="2000" b="0" i="1" u="sng" dirty="0" smtClean="0">
                <a:solidFill>
                  <a:srgbClr val="002060"/>
                </a:solidFill>
                <a:latin typeface="Calibri" pitchFamily="34" charset="0"/>
                <a:hlinkClick r:id="rId7"/>
              </a:rPr>
              <a:t>http://lex.justice.md/index.php?action=view&amp;view=doc&amp;lang=1&amp;id=365132</a:t>
            </a:r>
            <a:r>
              <a:rPr lang="en-US" sz="2000" b="0" i="1" dirty="0" smtClean="0">
                <a:solidFill>
                  <a:srgbClr val="002060"/>
                </a:solidFill>
                <a:latin typeface="Calibri" pitchFamily="34" charset="0"/>
              </a:rPr>
              <a:t> </a:t>
            </a:r>
            <a:endParaRPr lang="ro-RO" sz="2000" b="0" i="1" dirty="0" smtClean="0">
              <a:solidFill>
                <a:srgbClr val="002060"/>
              </a:solidFill>
              <a:latin typeface="Calibri" pitchFamily="34" charset="0"/>
            </a:endParaRPr>
          </a:p>
          <a:p>
            <a:pPr algn="just">
              <a:buFont typeface="Wingdings" pitchFamily="2" charset="2"/>
              <a:buChar char="v"/>
            </a:pPr>
            <a:r>
              <a:rPr lang="ro-RO" sz="2000" b="0" i="1" dirty="0" smtClean="0">
                <a:solidFill>
                  <a:srgbClr val="002060"/>
                </a:solidFill>
                <a:latin typeface="Calibri" pitchFamily="34" charset="0"/>
              </a:rPr>
              <a:t> Hotărîrea Guvernului </a:t>
            </a:r>
            <a:r>
              <a:rPr lang="ro-RO" sz="2000" i="1" dirty="0" smtClean="0">
                <a:solidFill>
                  <a:srgbClr val="002060"/>
                </a:solidFill>
                <a:latin typeface="Calibri" pitchFamily="34" charset="0"/>
              </a:rPr>
              <a:t>nr. 669 din 27 mai 2016 </a:t>
            </a:r>
            <a:r>
              <a:rPr lang="ro-RO" sz="2000" b="0" i="1" dirty="0" smtClean="0">
                <a:solidFill>
                  <a:srgbClr val="002060"/>
                </a:solidFill>
                <a:latin typeface="Calibri" pitchFamily="34" charset="0"/>
              </a:rPr>
              <a:t>pentru aprobarea </a:t>
            </a:r>
            <a:r>
              <a:rPr lang="ro-RO" sz="2000" i="1" dirty="0" smtClean="0">
                <a:solidFill>
                  <a:srgbClr val="002060"/>
                </a:solidFill>
                <a:latin typeface="Calibri" pitchFamily="34" charset="0"/>
              </a:rPr>
              <a:t>Regulamentului privind achizițiile publice de lucrări</a:t>
            </a:r>
          </a:p>
          <a:p>
            <a:pPr algn="just"/>
            <a:r>
              <a:rPr lang="ro-RO" sz="2000" b="0" i="1" u="sng" dirty="0" smtClean="0">
                <a:solidFill>
                  <a:srgbClr val="002060"/>
                </a:solidFill>
                <a:latin typeface="Calibri" pitchFamily="34" charset="0"/>
                <a:hlinkClick r:id="rId8"/>
              </a:rPr>
              <a:t>http://lex.justice.md/index.php?action=view&amp;view=doc&amp;lang=1&amp;id=365133</a:t>
            </a:r>
            <a:r>
              <a:rPr lang="en-US" sz="2000" b="0" i="1" dirty="0" smtClean="0">
                <a:solidFill>
                  <a:srgbClr val="002060"/>
                </a:solidFill>
                <a:latin typeface="Calibri" pitchFamily="34" charset="0"/>
              </a:rPr>
              <a:t> </a:t>
            </a:r>
            <a:endParaRPr lang="ro-RO" sz="2000" b="0" i="1" dirty="0" smtClean="0">
              <a:solidFill>
                <a:srgbClr val="002060"/>
              </a:solidFill>
              <a:latin typeface="Calibri" pitchFamily="34" charset="0"/>
            </a:endParaRPr>
          </a:p>
          <a:p>
            <a:pPr algn="just">
              <a:buFont typeface="Wingdings" pitchFamily="2" charset="2"/>
              <a:buChar char="v"/>
            </a:pPr>
            <a:r>
              <a:rPr lang="ro-RO" sz="2000" b="0" i="1" dirty="0" smtClean="0">
                <a:solidFill>
                  <a:srgbClr val="002060"/>
                </a:solidFill>
                <a:latin typeface="Calibri" pitchFamily="34" charset="0"/>
              </a:rPr>
              <a:t> Hotărîrea Guvernului </a:t>
            </a:r>
            <a:r>
              <a:rPr lang="ro-RO" sz="2000" i="1" dirty="0" smtClean="0">
                <a:solidFill>
                  <a:srgbClr val="002060"/>
                </a:solidFill>
                <a:latin typeface="Calibri" pitchFamily="34" charset="0"/>
              </a:rPr>
              <a:t>nr. 1332 din 14.12.2</a:t>
            </a:r>
            <a:r>
              <a:rPr lang="ro-RO" sz="2000" b="0" i="1" dirty="0" smtClean="0">
                <a:solidFill>
                  <a:srgbClr val="002060"/>
                </a:solidFill>
                <a:latin typeface="Calibri" pitchFamily="34" charset="0"/>
              </a:rPr>
              <a:t>016 cu privire la aprobarea </a:t>
            </a:r>
            <a:r>
              <a:rPr lang="ro-RO" sz="2000" i="1" dirty="0" smtClean="0">
                <a:solidFill>
                  <a:srgbClr val="002060"/>
                </a:solidFill>
                <a:latin typeface="Calibri" pitchFamily="34" charset="0"/>
              </a:rPr>
              <a:t>Strategiei de dezvoltare a sistemului de achiziţii publice pentru anii 2016-2020 şi a Planului de acţiuni</a:t>
            </a:r>
          </a:p>
          <a:p>
            <a:pPr algn="just"/>
            <a:r>
              <a:rPr lang="ro-RO" sz="2000" b="0" i="1" u="sng" dirty="0" smtClean="0">
                <a:solidFill>
                  <a:srgbClr val="002060"/>
                </a:solidFill>
                <a:latin typeface="Calibri" pitchFamily="34" charset="0"/>
                <a:hlinkClick r:id="rId9"/>
              </a:rPr>
              <a:t>http://lex.justice.md/index.php?action=view&amp;view=doc&amp;lang=1&amp;id=368482</a:t>
            </a:r>
            <a:r>
              <a:rPr lang="en-US" sz="2000" b="0" i="1" dirty="0" smtClean="0">
                <a:solidFill>
                  <a:srgbClr val="002060"/>
                </a:solidFill>
                <a:latin typeface="Calibri" pitchFamily="34" charset="0"/>
              </a:rPr>
              <a:t> </a:t>
            </a:r>
            <a:endParaRPr lang="ro-RO" sz="2000" b="0" i="1" dirty="0" smtClean="0">
              <a:solidFill>
                <a:srgbClr val="002060"/>
              </a:solidFill>
              <a:latin typeface="Calibri" pitchFamily="34" charset="0"/>
            </a:endParaRPr>
          </a:p>
          <a:p>
            <a:pPr algn="just">
              <a:buFont typeface="Wingdings" pitchFamily="2" charset="2"/>
              <a:buChar char="v"/>
            </a:pPr>
            <a:r>
              <a:rPr lang="ro-RO" sz="2000" b="0" i="1" dirty="0" smtClean="0">
                <a:solidFill>
                  <a:srgbClr val="002060"/>
                </a:solidFill>
                <a:latin typeface="Calibri" pitchFamily="34" charset="0"/>
              </a:rPr>
              <a:t> Hotărîrea Guvernului </a:t>
            </a:r>
            <a:r>
              <a:rPr lang="ro-RO" sz="2000" i="1" dirty="0" smtClean="0">
                <a:solidFill>
                  <a:srgbClr val="002060"/>
                </a:solidFill>
                <a:latin typeface="Calibri" pitchFamily="34" charset="0"/>
              </a:rPr>
              <a:t>nr. 1418 din 28.12.2016 </a:t>
            </a:r>
            <a:r>
              <a:rPr lang="ro-RO" sz="2000" b="0" i="1" dirty="0" smtClean="0">
                <a:solidFill>
                  <a:srgbClr val="002060"/>
                </a:solidFill>
                <a:latin typeface="Calibri" pitchFamily="34" charset="0"/>
              </a:rPr>
              <a:t>pentru aprobarea </a:t>
            </a:r>
            <a:r>
              <a:rPr lang="ro-RO" sz="2000" i="1" dirty="0" smtClean="0">
                <a:solidFill>
                  <a:srgbClr val="002060"/>
                </a:solidFill>
                <a:latin typeface="Calibri" pitchFamily="34" charset="0"/>
              </a:rPr>
              <a:t>Regulamentului cu privire la modul de întocmire a Listei de interdicţie a operatorilor economici</a:t>
            </a:r>
          </a:p>
          <a:p>
            <a:pPr algn="just"/>
            <a:r>
              <a:rPr lang="ro-RO" sz="2000" b="0" i="1" u="sng" dirty="0" smtClean="0">
                <a:solidFill>
                  <a:srgbClr val="002060"/>
                </a:solidFill>
                <a:latin typeface="Calibri" pitchFamily="34" charset="0"/>
                <a:hlinkClick r:id="rId10"/>
              </a:rPr>
              <a:t>http://lex.justice.md/index.php?action=view&amp;view=doc&amp;lang=1&amp;id=368202</a:t>
            </a:r>
            <a:endParaRPr lang="ro-RO" sz="2000" b="0" i="1" dirty="0">
              <a:solidFill>
                <a:srgbClr val="002060"/>
              </a:solidFill>
              <a:latin typeface="Calibri" pitchFamily="34" charset="0"/>
            </a:endParaRPr>
          </a:p>
        </p:txBody>
      </p:sp>
      <p:sp>
        <p:nvSpPr>
          <p:cNvPr id="11" name="Rectangle 10"/>
          <p:cNvSpPr/>
          <p:nvPr/>
        </p:nvSpPr>
        <p:spPr>
          <a:xfrm>
            <a:off x="609600" y="1509486"/>
            <a:ext cx="8157029" cy="954107"/>
          </a:xfrm>
          <a:prstGeom prst="rect">
            <a:avLst/>
          </a:prstGeom>
        </p:spPr>
        <p:txBody>
          <a:bodyPr wrap="square">
            <a:spAutoFit/>
          </a:bodyPr>
          <a:lstStyle/>
          <a:p>
            <a:pPr lvl="0" algn="ctr"/>
            <a:r>
              <a:rPr lang="ro-RO" sz="2800" dirty="0" smtClean="0">
                <a:solidFill>
                  <a:srgbClr val="002060"/>
                </a:solidFill>
                <a:latin typeface="Calibri" pitchFamily="34" charset="0"/>
              </a:rPr>
              <a:t>Lista actelor normative din domeniul achizițiilor publice la nivel național:</a:t>
            </a:r>
            <a:endParaRPr lang="ro-RO" sz="2800" dirty="0">
              <a:solidFill>
                <a:srgbClr val="002060"/>
              </a:solidFill>
              <a:latin typeface="Calibri" pitchFamily="34" charset="0"/>
            </a:endParaRPr>
          </a:p>
        </p:txBody>
      </p:sp>
    </p:spTree>
    <p:extLst>
      <p:ext uri="{BB962C8B-B14F-4D97-AF65-F5344CB8AC3E}">
        <p14:creationId xmlns:p14="http://schemas.microsoft.com/office/powerpoint/2010/main" val="657478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f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fcaac_logo0200p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smtClean="0">
              <a:ln>
                <a:noFill/>
              </a:ln>
              <a:solidFill>
                <a:schemeClr val="tx1"/>
              </a:solidFill>
              <a:effectLst/>
              <a:latin typeface="Arial" panose="020B0604020202020204" pitchFamily="34" charset="0"/>
            </a:endParaRPr>
          </a:p>
        </p:txBody>
      </p:sp>
      <p:sp>
        <p:nvSpPr>
          <p:cNvPr id="30" name="Footer Placeholder 2"/>
          <p:cNvSpPr>
            <a:spLocks noGrp="1"/>
          </p:cNvSpPr>
          <p:nvPr>
            <p:ph type="ftr" sz="quarter" idx="10"/>
          </p:nvPr>
        </p:nvSpPr>
        <p:spPr>
          <a:xfrm>
            <a:off x="2862776" y="6581001"/>
            <a:ext cx="3418449" cy="246221"/>
          </a:xfrm>
        </p:spPr>
        <p:txBody>
          <a:bodyPr/>
          <a:lstStyle/>
          <a:p>
            <a:r>
              <a:rPr lang="ro-RO" dirty="0" smtClean="0"/>
              <a:t>Valeriu Secaș</a:t>
            </a:r>
            <a:endParaRPr lang="de-DE" dirty="0"/>
          </a:p>
        </p:txBody>
      </p:sp>
      <p:sp>
        <p:nvSpPr>
          <p:cNvPr id="26" name="Прямоугольник 8"/>
          <p:cNvSpPr/>
          <p:nvPr/>
        </p:nvSpPr>
        <p:spPr>
          <a:xfrm>
            <a:off x="319314" y="2510970"/>
            <a:ext cx="8476343" cy="4093428"/>
          </a:xfrm>
          <a:prstGeom prst="rect">
            <a:avLst/>
          </a:prstGeom>
        </p:spPr>
        <p:txBody>
          <a:bodyPr wrap="square">
            <a:spAutoFit/>
          </a:bodyPr>
          <a:lstStyle/>
          <a:p>
            <a:pPr algn="just">
              <a:buFont typeface="Wingdings" pitchFamily="2" charset="2"/>
              <a:buChar char="v"/>
            </a:pPr>
            <a:r>
              <a:rPr lang="ro-RO" sz="2000" b="0" i="1" dirty="0" smtClean="0">
                <a:solidFill>
                  <a:srgbClr val="002060"/>
                </a:solidFill>
                <a:latin typeface="Calibri" pitchFamily="34" charset="0"/>
              </a:rPr>
              <a:t> Hotărîrea Guvernului </a:t>
            </a:r>
            <a:r>
              <a:rPr lang="ro-RO" sz="2000" i="1" dirty="0" smtClean="0">
                <a:solidFill>
                  <a:srgbClr val="002060"/>
                </a:solidFill>
                <a:latin typeface="Calibri" pitchFamily="34" charset="0"/>
              </a:rPr>
              <a:t>nr. 1419 din 28.12.2016 </a:t>
            </a:r>
            <a:r>
              <a:rPr lang="ro-RO" sz="2000" b="0" i="1" dirty="0" smtClean="0">
                <a:solidFill>
                  <a:srgbClr val="002060"/>
                </a:solidFill>
                <a:latin typeface="Calibri" pitchFamily="34" charset="0"/>
              </a:rPr>
              <a:t>pentru aprobarea </a:t>
            </a:r>
            <a:r>
              <a:rPr lang="ro-RO" sz="2000" i="1" dirty="0" smtClean="0">
                <a:solidFill>
                  <a:srgbClr val="002060"/>
                </a:solidFill>
                <a:latin typeface="Calibri" pitchFamily="34" charset="0"/>
              </a:rPr>
              <a:t>Regulamentului cu privire la modul de planificare a contractelor de achiziţii publice</a:t>
            </a:r>
          </a:p>
          <a:p>
            <a:pPr algn="just"/>
            <a:r>
              <a:rPr lang="ro-RO" sz="2000" b="0" i="1" u="sng" dirty="0" smtClean="0">
                <a:solidFill>
                  <a:srgbClr val="002060"/>
                </a:solidFill>
                <a:latin typeface="Calibri" pitchFamily="34" charset="0"/>
                <a:hlinkClick r:id="rId7"/>
              </a:rPr>
              <a:t>http://lex.justice.md/index.php?action=view&amp;view=doc&amp;lang=1&amp;id=368203</a:t>
            </a:r>
            <a:r>
              <a:rPr lang="en-US" sz="2000" b="0" i="1" dirty="0" smtClean="0">
                <a:solidFill>
                  <a:srgbClr val="002060"/>
                </a:solidFill>
                <a:latin typeface="Calibri" pitchFamily="34" charset="0"/>
              </a:rPr>
              <a:t> </a:t>
            </a:r>
            <a:endParaRPr lang="ro-RO" sz="2000" b="0" i="1" dirty="0" smtClean="0">
              <a:solidFill>
                <a:srgbClr val="002060"/>
              </a:solidFill>
              <a:latin typeface="Calibri" pitchFamily="34" charset="0"/>
            </a:endParaRPr>
          </a:p>
          <a:p>
            <a:pPr algn="just">
              <a:buFont typeface="Wingdings" pitchFamily="2" charset="2"/>
              <a:buChar char="v"/>
            </a:pPr>
            <a:r>
              <a:rPr lang="ro-RO" sz="2000" b="0" i="1" dirty="0" smtClean="0">
                <a:solidFill>
                  <a:srgbClr val="002060"/>
                </a:solidFill>
                <a:latin typeface="Calibri" pitchFamily="34" charset="0"/>
              </a:rPr>
              <a:t> Hotărîrea Guvernului </a:t>
            </a:r>
            <a:r>
              <a:rPr lang="ro-RO" sz="2000" i="1" dirty="0" smtClean="0">
                <a:solidFill>
                  <a:srgbClr val="002060"/>
                </a:solidFill>
                <a:latin typeface="Calibri" pitchFamily="34" charset="0"/>
              </a:rPr>
              <a:t>nr. 1420 din 24.12.2016 </a:t>
            </a:r>
            <a:r>
              <a:rPr lang="ro-RO" sz="2000" b="0" i="1" dirty="0" smtClean="0">
                <a:solidFill>
                  <a:srgbClr val="002060"/>
                </a:solidFill>
                <a:latin typeface="Calibri" pitchFamily="34" charset="0"/>
              </a:rPr>
              <a:t>pentru aprobarea </a:t>
            </a:r>
            <a:r>
              <a:rPr lang="ro-RO" sz="2000" i="1" dirty="0" smtClean="0">
                <a:solidFill>
                  <a:srgbClr val="002060"/>
                </a:solidFill>
                <a:latin typeface="Calibri" pitchFamily="34" charset="0"/>
              </a:rPr>
              <a:t>Regulamentului privind evidența Listei operatorilor economici calificați</a:t>
            </a:r>
          </a:p>
          <a:p>
            <a:pPr algn="just"/>
            <a:r>
              <a:rPr lang="ro-RO" sz="2000" b="0" i="1" u="sng" dirty="0" smtClean="0">
                <a:solidFill>
                  <a:srgbClr val="002060"/>
                </a:solidFill>
                <a:latin typeface="Calibri" pitchFamily="34" charset="0"/>
                <a:hlinkClick r:id="rId8"/>
              </a:rPr>
              <a:t>http://lex.justice.md/index.php?action=view&amp;view=doc&amp;lang=1&amp;id=368204</a:t>
            </a:r>
            <a:endParaRPr lang="ro-RO" sz="2000" b="0" i="1" u="sng" dirty="0" smtClean="0">
              <a:solidFill>
                <a:srgbClr val="002060"/>
              </a:solidFill>
              <a:latin typeface="Calibri" pitchFamily="34" charset="0"/>
            </a:endParaRPr>
          </a:p>
          <a:p>
            <a:pPr algn="just">
              <a:buFont typeface="Wingdings" pitchFamily="2" charset="2"/>
              <a:buChar char="v"/>
            </a:pPr>
            <a:r>
              <a:rPr lang="ro-RO" sz="2000" b="0" i="1" dirty="0" smtClean="0">
                <a:solidFill>
                  <a:srgbClr val="002060"/>
                </a:solidFill>
                <a:latin typeface="Calibri" pitchFamily="34" charset="0"/>
              </a:rPr>
              <a:t> Hotărîrea Guvernului </a:t>
            </a:r>
            <a:r>
              <a:rPr lang="ro-RO" sz="2000" i="1" dirty="0" smtClean="0">
                <a:solidFill>
                  <a:srgbClr val="002060"/>
                </a:solidFill>
                <a:latin typeface="Calibri" pitchFamily="34" charset="0"/>
              </a:rPr>
              <a:t>nr. 134 din 09.03.2017 </a:t>
            </a:r>
            <a:r>
              <a:rPr lang="ro-RO" sz="2000" b="0" i="1" dirty="0" smtClean="0">
                <a:solidFill>
                  <a:srgbClr val="002060"/>
                </a:solidFill>
                <a:latin typeface="Calibri" pitchFamily="34" charset="0"/>
              </a:rPr>
              <a:t>pentru aprobarea </a:t>
            </a:r>
            <a:r>
              <a:rPr lang="ro-RO" sz="2000" i="1" dirty="0" smtClean="0">
                <a:solidFill>
                  <a:srgbClr val="002060"/>
                </a:solidFill>
                <a:latin typeface="Calibri" pitchFamily="34" charset="0"/>
              </a:rPr>
              <a:t>Regulamentrului privind organizarea </a:t>
            </a:r>
            <a:r>
              <a:rPr lang="ro-RO" sz="2000" b="0" i="1" dirty="0" smtClean="0">
                <a:solidFill>
                  <a:srgbClr val="002060"/>
                </a:solidFill>
                <a:latin typeface="Calibri" pitchFamily="34" charset="0"/>
              </a:rPr>
              <a:t>și funcționarea Agenției Achiziții Publice și efectivul-limită al acesteia</a:t>
            </a:r>
          </a:p>
          <a:p>
            <a:pPr algn="just"/>
            <a:r>
              <a:rPr lang="ro-RO" sz="2000" b="0" i="1" u="sng" dirty="0" smtClean="0">
                <a:solidFill>
                  <a:srgbClr val="002060"/>
                </a:solidFill>
                <a:latin typeface="Calibri" pitchFamily="34" charset="0"/>
                <a:hlinkClick r:id="rId9"/>
              </a:rPr>
              <a:t>http://lex.justice.md/index.php?action=view&amp;view=doc&amp;lang=1&amp;id=369529</a:t>
            </a:r>
            <a:r>
              <a:rPr lang="ro-RO" sz="2000" b="0" i="1" u="sng" dirty="0" smtClean="0">
                <a:solidFill>
                  <a:srgbClr val="002060"/>
                </a:solidFill>
                <a:latin typeface="Calibri" pitchFamily="34" charset="0"/>
              </a:rPr>
              <a:t> </a:t>
            </a:r>
            <a:endParaRPr lang="ro-RO" sz="2000" b="0" i="1" dirty="0" smtClean="0">
              <a:solidFill>
                <a:srgbClr val="002060"/>
              </a:solidFill>
              <a:latin typeface="Calibri" pitchFamily="34" charset="0"/>
            </a:endParaRPr>
          </a:p>
          <a:p>
            <a:pPr algn="just"/>
            <a:endParaRPr lang="ro-RO" sz="2000" b="0" i="1" dirty="0" smtClean="0">
              <a:solidFill>
                <a:srgbClr val="002060"/>
              </a:solidFill>
              <a:latin typeface="Calibri" pitchFamily="34" charset="0"/>
            </a:endParaRPr>
          </a:p>
          <a:p>
            <a:pPr algn="just"/>
            <a:r>
              <a:rPr lang="en-US" sz="2000" b="0" i="1" dirty="0" smtClean="0">
                <a:solidFill>
                  <a:srgbClr val="002060"/>
                </a:solidFill>
                <a:latin typeface="Calibri" pitchFamily="34" charset="0"/>
              </a:rPr>
              <a:t> </a:t>
            </a:r>
            <a:endParaRPr lang="ro-RO" sz="2000" b="0" i="1" dirty="0" smtClean="0">
              <a:solidFill>
                <a:srgbClr val="002060"/>
              </a:solidFill>
              <a:latin typeface="Calibri" pitchFamily="34" charset="0"/>
            </a:endParaRPr>
          </a:p>
        </p:txBody>
      </p:sp>
      <p:sp>
        <p:nvSpPr>
          <p:cNvPr id="11" name="Rectangle 10"/>
          <p:cNvSpPr/>
          <p:nvPr/>
        </p:nvSpPr>
        <p:spPr>
          <a:xfrm>
            <a:off x="609600" y="1509486"/>
            <a:ext cx="8157029" cy="954107"/>
          </a:xfrm>
          <a:prstGeom prst="rect">
            <a:avLst/>
          </a:prstGeom>
        </p:spPr>
        <p:txBody>
          <a:bodyPr wrap="square">
            <a:spAutoFit/>
          </a:bodyPr>
          <a:lstStyle/>
          <a:p>
            <a:pPr lvl="0" algn="ctr"/>
            <a:r>
              <a:rPr lang="ro-RO" sz="2800" dirty="0" smtClean="0">
                <a:solidFill>
                  <a:srgbClr val="002060"/>
                </a:solidFill>
                <a:latin typeface="Calibri" pitchFamily="34" charset="0"/>
              </a:rPr>
              <a:t>Lista actelor normative din domeniul achizițiilor publice la nivel național:</a:t>
            </a:r>
            <a:endParaRPr lang="ro-RO" sz="2800" dirty="0">
              <a:solidFill>
                <a:srgbClr val="002060"/>
              </a:solidFill>
              <a:latin typeface="Calibri" pitchFamily="34" charset="0"/>
            </a:endParaRPr>
          </a:p>
        </p:txBody>
      </p:sp>
    </p:spTree>
    <p:extLst>
      <p:ext uri="{BB962C8B-B14F-4D97-AF65-F5344CB8AC3E}">
        <p14:creationId xmlns:p14="http://schemas.microsoft.com/office/powerpoint/2010/main" val="657478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1986</TotalTime>
  <Words>3377</Words>
  <Application>Microsoft Office PowerPoint</Application>
  <PresentationFormat>On-screen Show (4:3)</PresentationFormat>
  <Paragraphs>391</Paragraphs>
  <Slides>49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Arial Narrow</vt:lpstr>
      <vt:lpstr>Calibri</vt:lpstr>
      <vt:lpstr>Times New Roman</vt:lpstr>
      <vt:lpstr>Wingdings</vt:lpstr>
      <vt:lpstr>GIZ_Banner_Kopfzeile-Ausland (3)</vt:lpstr>
      <vt:lpstr>Curs de instruire pentru angajații operatorilor „Apă-Canal”  Modulul 11:  Procedurile de achiziție a bunurilor, lucrărilor și serviciilor utilizate în activitatea titularilor de licențe din sectorul apă și canalizare  Sesiunea 1:  Dispoziții generale privind achizițiile publice   Valeriu Secaș Agenția Achiziții Publice  16 – 31 – 01 ianuarie/februarie 2018,  Chișinău</vt:lpstr>
      <vt:lpstr>   Obiective:  1. Inițiere în domeniul achizițiilor publice; 2. Cunoașterea legislației ce guvernează domeniul achizițiilor publice; 3. Definirea obiecului și subiecților achizițiilor publice; 4. Cunoașterea principiilor din domeniul achizițiilor publice. </vt:lpstr>
      <vt:lpstr>Achiziția publică -  procurare de bunuri, executare de lucrări sau prestare de servicii pentru necesităţile uneia sau mai multor autorităţi contractante.  Procesul de achiziție publică - o succesiune de etape şi operațiuni prin care se dobîndește definitiv sau temporar un produs, un serviciu sau o lucrare în urma atribuirii unui contract de achiziții publice, în scopul îndeplinirii unui interes public. </vt:lpstr>
      <vt:lpstr>- Utilizarea eficientă a banilor publici, astfel încât să existe un raport оptimal dintre сalitate și prеț; - Satisfacerea interesului public, respectiv dezvoltarea şi îmbunătăţirea mediului de viaţă al comunităţii; - Stimularea dezvoltării economice; - Un element important pentru dinamizarea pieței.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Bibliografie:  1. Legea nr. 131 din 03.07.2015 privind achizițiile publice; 2. Ghidul achizițiilor publice pentru autoritățile contractante, Chișinău, 2017.</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Admin</cp:lastModifiedBy>
  <cp:revision>215</cp:revision>
  <cp:lastPrinted>2017-06-05T10:38:21Z</cp:lastPrinted>
  <dcterms:created xsi:type="dcterms:W3CDTF">2013-09-05T11:54:56Z</dcterms:created>
  <dcterms:modified xsi:type="dcterms:W3CDTF">2018-01-14T13:49:04Z</dcterms:modified>
</cp:coreProperties>
</file>